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9" r:id="rId3"/>
    <p:sldId id="258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9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ett Jedlóczki" initials="IJ" lastIdx="1" clrIdx="0">
    <p:extLst>
      <p:ext uri="{19B8F6BF-5375-455C-9EA6-DF929625EA0E}">
        <p15:presenceInfo xmlns:p15="http://schemas.microsoft.com/office/powerpoint/2012/main" userId="c62cca2858bd2e2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232"/>
    <a:srgbClr val="606060"/>
    <a:srgbClr val="333333"/>
    <a:srgbClr val="D8A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D5D2-A7AB-43A6-8866-3433DE20E686}" type="datetimeFigureOut">
              <a:rPr lang="hu-HU" smtClean="0"/>
              <a:t>2019. 07. 23.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941A-ED46-471E-BB21-7370C2AC1B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9709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D5D2-A7AB-43A6-8866-3433DE20E686}" type="datetimeFigureOut">
              <a:rPr lang="hu-HU" smtClean="0"/>
              <a:t>2019. 07. 23.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941A-ED46-471E-BB21-7370C2AC1B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724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D5D2-A7AB-43A6-8866-3433DE20E686}" type="datetimeFigureOut">
              <a:rPr lang="hu-HU" smtClean="0"/>
              <a:t>2019. 07. 23.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941A-ED46-471E-BB21-7370C2AC1B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0902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D5D2-A7AB-43A6-8866-3433DE20E686}" type="datetimeFigureOut">
              <a:rPr lang="hu-HU" smtClean="0"/>
              <a:t>2019. 07. 23.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941A-ED46-471E-BB21-7370C2AC1B22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7988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D5D2-A7AB-43A6-8866-3433DE20E686}" type="datetimeFigureOut">
              <a:rPr lang="hu-HU" smtClean="0"/>
              <a:t>2019. 07. 23.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941A-ED46-471E-BB21-7370C2AC1B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4684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D5D2-A7AB-43A6-8866-3433DE20E686}" type="datetimeFigureOut">
              <a:rPr lang="hu-HU" smtClean="0"/>
              <a:t>2019. 07. 23.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941A-ED46-471E-BB21-7370C2AC1B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1503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D5D2-A7AB-43A6-8866-3433DE20E686}" type="datetimeFigureOut">
              <a:rPr lang="hu-HU" smtClean="0"/>
              <a:t>2019. 07. 23.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941A-ED46-471E-BB21-7370C2AC1B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4709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D5D2-A7AB-43A6-8866-3433DE20E686}" type="datetimeFigureOut">
              <a:rPr lang="hu-HU" smtClean="0"/>
              <a:t>2019. 07. 23.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941A-ED46-471E-BB21-7370C2AC1B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1975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D5D2-A7AB-43A6-8866-3433DE20E686}" type="datetimeFigureOut">
              <a:rPr lang="hu-HU" smtClean="0"/>
              <a:t>2019. 07. 23.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941A-ED46-471E-BB21-7370C2AC1B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6547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D5D2-A7AB-43A6-8866-3433DE20E686}" type="datetimeFigureOut">
              <a:rPr lang="hu-HU" smtClean="0"/>
              <a:t>2019. 07. 23.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941A-ED46-471E-BB21-7370C2AC1B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859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D5D2-A7AB-43A6-8866-3433DE20E686}" type="datetimeFigureOut">
              <a:rPr lang="hu-HU" smtClean="0"/>
              <a:t>2019. 07. 23.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941A-ED46-471E-BB21-7370C2AC1B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993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D5D2-A7AB-43A6-8866-3433DE20E686}" type="datetimeFigureOut">
              <a:rPr lang="hu-HU" smtClean="0"/>
              <a:t>2019. 07. 23.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941A-ED46-471E-BB21-7370C2AC1B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5552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D5D2-A7AB-43A6-8866-3433DE20E686}" type="datetimeFigureOut">
              <a:rPr lang="hu-HU" smtClean="0"/>
              <a:t>2019. 07. 23.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941A-ED46-471E-BB21-7370C2AC1B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9196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D5D2-A7AB-43A6-8866-3433DE20E686}" type="datetimeFigureOut">
              <a:rPr lang="hu-HU" smtClean="0"/>
              <a:t>2019. 07. 23.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941A-ED46-471E-BB21-7370C2AC1B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140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D5D2-A7AB-43A6-8866-3433DE20E686}" type="datetimeFigureOut">
              <a:rPr lang="hu-HU" smtClean="0"/>
              <a:t>2019. 07. 23.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941A-ED46-471E-BB21-7370C2AC1B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9102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D5D2-A7AB-43A6-8866-3433DE20E686}" type="datetimeFigureOut">
              <a:rPr lang="hu-HU" smtClean="0"/>
              <a:t>2019. 07. 23.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941A-ED46-471E-BB21-7370C2AC1B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694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D5D2-A7AB-43A6-8866-3433DE20E686}" type="datetimeFigureOut">
              <a:rPr lang="hu-HU" smtClean="0"/>
              <a:t>2019. 07. 23.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941A-ED46-471E-BB21-7370C2AC1B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8176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0D5D2-A7AB-43A6-8866-3433DE20E686}" type="datetimeFigureOut">
              <a:rPr lang="hu-HU" smtClean="0"/>
              <a:t>2019. 07. 23.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C941A-ED46-471E-BB21-7370C2AC1B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57708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en.wikipedia.org/wiki/Kyshtym_disaster" TargetMode="External"/><Relationship Id="rId7" Type="http://schemas.openxmlformats.org/officeDocument/2006/relationships/hyperlink" Target="https://jamanetwork.com/journals/jama/fullarticle/900893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hsph.harvard.edu/news/press-releases/tv-diabetes-cardiovascular-disease-premature-death/" TargetMode="External"/><Relationship Id="rId5" Type="http://schemas.openxmlformats.org/officeDocument/2006/relationships/hyperlink" Target="https://www.kfki.hu/~csorgo/szeged/magfiz/12/17-Egeszsegugyi-kockazatok1.pdf" TargetMode="External"/><Relationship Id="rId4" Type="http://schemas.openxmlformats.org/officeDocument/2006/relationships/hyperlink" Target="https://www.kfki.hu/~csorgo/szeged/magfiz/12/18-Csernobil-Fukushima-Kolontar-TV-Tsunami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effectLst/>
        </p:spPr>
        <p:txBody>
          <a:bodyPr/>
          <a:lstStyle/>
          <a:p>
            <a:r>
              <a:rPr lang="hu-HU" dirty="0" smtClean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 radioaktív sugárzás biológiai hatásai</a:t>
            </a:r>
            <a:endParaRPr lang="hu-HU" dirty="0"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Sztochasztikus sugárhatások: sugárzásra kialakuló mutációk</a:t>
            </a:r>
            <a:endParaRPr lang="hu-HU" dirty="0">
              <a:effectLst>
                <a:glow rad="101600">
                  <a:schemeClr val="bg1">
                    <a:alpha val="60000"/>
                  </a:schemeClr>
                </a:glow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561695" y="6488668"/>
            <a:ext cx="363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Készítette: Jedlóczki Ivett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58329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95" y="555009"/>
            <a:ext cx="10353761" cy="87800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sugárzás hatására keletkezett Daganatok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13795" y="1433015"/>
            <a:ext cx="10353762" cy="494048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u-HU" dirty="0" smtClean="0"/>
              <a:t>Hosszú lappangási idő: sokszor évekkel vagy évtizedekkel később jelennek meg</a:t>
            </a:r>
          </a:p>
          <a:p>
            <a:pPr>
              <a:lnSpc>
                <a:spcPct val="100000"/>
              </a:lnSpc>
            </a:pPr>
            <a:r>
              <a:rPr lang="hu-HU" dirty="0" smtClean="0"/>
              <a:t>Az ionizáló sugárzás nem válogat: minden szövetben és minden korban képes daganatot okozni </a:t>
            </a:r>
            <a:r>
              <a:rPr lang="hu-HU" dirty="0" smtClean="0">
                <a:sym typeface="Wingdings" panose="05000000000000000000" pitchFamily="2" charset="2"/>
              </a:rPr>
              <a:t> általános rákkeltő tényező</a:t>
            </a:r>
          </a:p>
          <a:p>
            <a:pPr>
              <a:lnSpc>
                <a:spcPct val="100000"/>
              </a:lnSpc>
            </a:pPr>
            <a:r>
              <a:rPr lang="hu-HU" dirty="0" smtClean="0"/>
              <a:t>Ugyanazt a típust alakítja ki, mint amik spontán keletkeznek</a:t>
            </a:r>
          </a:p>
          <a:p>
            <a:pPr>
              <a:lnSpc>
                <a:spcPct val="100000"/>
              </a:lnSpc>
            </a:pPr>
            <a:r>
              <a:rPr lang="hu-HU" dirty="0" smtClean="0"/>
              <a:t>A hatás a sugárdózistól és a sugárzás típusától függ</a:t>
            </a:r>
          </a:p>
          <a:p>
            <a:r>
              <a:rPr lang="hu-HU" dirty="0" smtClean="0"/>
              <a:t>Leggyakoribbak: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sz="1600" dirty="0" smtClean="0"/>
              <a:t>Akut és krónikus </a:t>
            </a:r>
            <a:r>
              <a:rPr lang="hu-HU" sz="1600" dirty="0" err="1" smtClean="0"/>
              <a:t>myeolid</a:t>
            </a:r>
            <a:r>
              <a:rPr lang="hu-HU" sz="1600" dirty="0" smtClean="0"/>
              <a:t> leukémia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sz="1600" dirty="0" smtClean="0"/>
              <a:t>Tüdődaganatok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sz="1600" dirty="0" smtClean="0"/>
              <a:t>Emlőrák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sz="1600" dirty="0" err="1" smtClean="0"/>
              <a:t>Papilláris</a:t>
            </a:r>
            <a:r>
              <a:rPr lang="hu-HU" sz="1600" dirty="0" smtClean="0"/>
              <a:t> pajzsmirigy tumor </a:t>
            </a:r>
            <a:r>
              <a:rPr lang="hu-HU" sz="1400" dirty="0" smtClean="0"/>
              <a:t>(jód-131 Csernobil)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sz="1600" dirty="0" smtClean="0"/>
              <a:t>Gyomorrák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sz="1600" dirty="0" smtClean="0"/>
              <a:t>Vastagbél tumor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469039" y="3630304"/>
            <a:ext cx="5221598" cy="2585323"/>
          </a:xfrm>
          <a:prstGeom prst="rect">
            <a:avLst/>
          </a:prstGeom>
          <a:solidFill>
            <a:srgbClr val="323232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hu-HU" u="sng" dirty="0" smtClean="0">
                <a:latin typeface="Agency FB" panose="020B0503020202020204" pitchFamily="34" charset="0"/>
              </a:rPr>
              <a:t>SZÁMADATOK:</a:t>
            </a:r>
          </a:p>
          <a:p>
            <a:r>
              <a:rPr lang="hu-HU" u="sng" dirty="0" smtClean="0">
                <a:latin typeface="Agency FB" panose="020B0503020202020204" pitchFamily="34" charset="0"/>
              </a:rPr>
              <a:t>1 </a:t>
            </a:r>
            <a:r>
              <a:rPr lang="hu-HU" u="sng" dirty="0" err="1" smtClean="0">
                <a:latin typeface="Agency FB" panose="020B0503020202020204" pitchFamily="34" charset="0"/>
              </a:rPr>
              <a:t>Sv</a:t>
            </a:r>
            <a:r>
              <a:rPr lang="hu-HU" u="sng" dirty="0" smtClean="0">
                <a:latin typeface="Agency FB" panose="020B0503020202020204" pitchFamily="34" charset="0"/>
              </a:rPr>
              <a:t> sugárzás – 100 személy: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gency FB" panose="020B0503020202020204" pitchFamily="34" charset="0"/>
              </a:rPr>
              <a:t>5 db sugárzás kiváltotta daganat </a:t>
            </a:r>
            <a:r>
              <a:rPr lang="hu-HU" dirty="0" smtClean="0">
                <a:latin typeface="Agency FB" panose="020B0503020202020204" pitchFamily="34" charset="0"/>
                <a:sym typeface="Wingdings" panose="05000000000000000000" pitchFamily="2" charset="2"/>
              </a:rPr>
              <a:t> kockázat: 5x10^-2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gency FB" panose="020B0503020202020204" pitchFamily="34" charset="0"/>
                <a:sym typeface="Wingdings" panose="05000000000000000000" pitchFamily="2" charset="2"/>
              </a:rPr>
              <a:t>Spontán daganatok kialakulási esélye: 15-20%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dirty="0">
              <a:latin typeface="Agency FB" panose="020B0503020202020204" pitchFamily="34" charset="0"/>
              <a:sym typeface="Wingdings" panose="05000000000000000000" pitchFamily="2" charset="2"/>
            </a:endParaRPr>
          </a:p>
          <a:p>
            <a:r>
              <a:rPr lang="hu-HU" u="sng" dirty="0" smtClean="0">
                <a:latin typeface="Agency FB" panose="020B0503020202020204" pitchFamily="34" charset="0"/>
                <a:sym typeface="Wingdings" panose="05000000000000000000" pitchFamily="2" charset="2"/>
              </a:rPr>
              <a:t>Csernobil: 600.000 személy (késői elhárítók) – 0.06 </a:t>
            </a:r>
            <a:r>
              <a:rPr lang="hu-HU" u="sng" dirty="0" err="1" smtClean="0">
                <a:latin typeface="Agency FB" panose="020B0503020202020204" pitchFamily="34" charset="0"/>
                <a:sym typeface="Wingdings" panose="05000000000000000000" pitchFamily="2" charset="2"/>
              </a:rPr>
              <a:t>Sv</a:t>
            </a:r>
            <a:endParaRPr lang="hu-HU" u="sng" dirty="0" smtClean="0">
              <a:latin typeface="Agency FB" panose="020B0503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gency FB" panose="020B0503020202020204" pitchFamily="34" charset="0"/>
                <a:sym typeface="Wingdings" panose="05000000000000000000" pitchFamily="2" charset="2"/>
              </a:rPr>
              <a:t>1800 db sugárzás okozta daganat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gency FB" panose="020B0503020202020204" pitchFamily="34" charset="0"/>
                <a:sym typeface="Wingdings" panose="05000000000000000000" pitchFamily="2" charset="2"/>
              </a:rPr>
              <a:t>90.000 spontán daganat</a:t>
            </a:r>
          </a:p>
          <a:p>
            <a:r>
              <a:rPr lang="hu-HU" dirty="0" smtClean="0">
                <a:latin typeface="Agency FB" panose="020B0503020202020204" pitchFamily="34" charset="0"/>
                <a:sym typeface="Wingdings" panose="05000000000000000000" pitchFamily="2" charset="2"/>
              </a:rPr>
              <a:t>*evakuált személyeknek még ennél is jóval több</a:t>
            </a:r>
          </a:p>
        </p:txBody>
      </p:sp>
    </p:spTree>
    <p:extLst>
      <p:ext uri="{BB962C8B-B14F-4D97-AF65-F5344CB8AC3E}">
        <p14:creationId xmlns:p14="http://schemas.microsoft.com/office/powerpoint/2010/main" val="408941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95" y="527715"/>
            <a:ext cx="10353761" cy="796119"/>
          </a:xfrm>
        </p:spPr>
        <p:txBody>
          <a:bodyPr>
            <a:normAutofit/>
          </a:bodyPr>
          <a:lstStyle/>
          <a:p>
            <a:r>
              <a:rPr lang="hu-HU" dirty="0" smtClean="0"/>
              <a:t>Utódon jelentkező hatások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85467" y="1323834"/>
            <a:ext cx="9682366" cy="5076968"/>
          </a:xfrm>
        </p:spPr>
        <p:txBody>
          <a:bodyPr>
            <a:normAutofit/>
          </a:bodyPr>
          <a:lstStyle/>
          <a:p>
            <a:r>
              <a:rPr lang="hu-HU" dirty="0" smtClean="0"/>
              <a:t>A radioaktív sugárzás nem alakít ki új fajta mutációt, hanem növeli azoknak a mutációknak a bekövetkezési esélyét, amik már léteznek.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 smtClean="0"/>
              <a:t>Idegrendszeri rendellenességek </a:t>
            </a:r>
            <a:r>
              <a:rPr lang="hu-HU" dirty="0" smtClean="0">
                <a:sym typeface="Wingdings" panose="05000000000000000000" pitchFamily="2" charset="2"/>
              </a:rPr>
              <a:t> mentális problémák, alacsony értelmi szint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 smtClean="0">
                <a:sym typeface="Wingdings" panose="05000000000000000000" pitchFamily="2" charset="2"/>
              </a:rPr>
              <a:t>Keringési rendszer rendellenessége, vérszegénység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 smtClean="0">
                <a:sym typeface="Wingdings" panose="05000000000000000000" pitchFamily="2" charset="2"/>
              </a:rPr>
              <a:t>Emésztő szervrendszer rendellenessége</a:t>
            </a:r>
            <a:endParaRPr lang="hu-HU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 smtClean="0"/>
              <a:t>Korlátozottabb növekedés, fejlődési rendellenességek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Rákos </a:t>
            </a:r>
            <a:r>
              <a:rPr lang="hu-HU" dirty="0" smtClean="0"/>
              <a:t>megbetegedés (főleg pajzsmirigy)</a:t>
            </a:r>
            <a:endParaRPr lang="hu-HU" dirty="0"/>
          </a:p>
          <a:p>
            <a:r>
              <a:rPr lang="hu-HU" dirty="0" smtClean="0"/>
              <a:t>Gyakran bekövetkezik mutáció a csírasejtekben (őssejtek)</a:t>
            </a:r>
          </a:p>
          <a:p>
            <a:r>
              <a:rPr lang="hu-HU" dirty="0" smtClean="0"/>
              <a:t>Az anyát érő sugárzás gyakran vezet elvetéléshez (sejthalál bekövetkezése, létfontosságú szervek működésképtelensége) </a:t>
            </a:r>
            <a:r>
              <a:rPr lang="hu-HU" dirty="0" smtClean="0">
                <a:sym typeface="Wingdings" panose="05000000000000000000" pitchFamily="2" charset="2"/>
              </a:rPr>
              <a:t> determinisztikus hatás érvényesül a magzaton</a:t>
            </a:r>
          </a:p>
          <a:p>
            <a:pPr lvl="1"/>
            <a:r>
              <a:rPr lang="hu-HU" dirty="0" smtClean="0"/>
              <a:t>Megnövekedett csecsemőhalandóság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47604" t="37063" r="7928" b="22255"/>
          <a:stretch/>
        </p:blipFill>
        <p:spPr>
          <a:xfrm>
            <a:off x="8319639" y="2449602"/>
            <a:ext cx="3343702" cy="2296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t="69668" b="6103"/>
          <a:stretch/>
        </p:blipFill>
        <p:spPr>
          <a:xfrm>
            <a:off x="6881130" y="5571802"/>
            <a:ext cx="4782211" cy="869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593809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46212" y="572022"/>
            <a:ext cx="9302752" cy="5803726"/>
          </a:xfrm>
        </p:spPr>
        <p:txBody>
          <a:bodyPr>
            <a:normAutofit fontScale="90000"/>
          </a:bodyPr>
          <a:lstStyle/>
          <a:p>
            <a:pPr algn="l">
              <a:lnSpc>
                <a:spcPct val="70000"/>
              </a:lnSpc>
            </a:pPr>
            <a:r>
              <a:rPr lang="hu-HU" sz="2000" b="0" u="sng" dirty="0" smtClean="0">
                <a:latin typeface="+mn-lt"/>
              </a:rPr>
              <a:t>FORRÁSOK:</a:t>
            </a:r>
            <a:br>
              <a:rPr lang="hu-HU" sz="2000" b="0" u="sng" dirty="0" smtClean="0">
                <a:latin typeface="+mn-lt"/>
              </a:rPr>
            </a:br>
            <a:r>
              <a:rPr lang="hu-HU" sz="1800" b="0" dirty="0" smtClean="0">
                <a:effectLst/>
                <a:latin typeface="+mn-lt"/>
              </a:rPr>
              <a:t/>
            </a:r>
            <a:br>
              <a:rPr lang="hu-HU" sz="1800" b="0" dirty="0" smtClean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>https://hu.wikipedia.org/wiki/Radioaktivit%C3%A1s</a:t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>https://www.tankonyvtar.hu/hu/tartalom/tkt/kornyezettechnika-eloszo/ch08s03.html</a:t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>https://prezi.com/qaot0suba48a/a-radioaktiv-sugarzas-biologiai-hatasai/</a:t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>https://www.tankonyvtar.hu/hu/tartalom/tamop412A/2011-0064_51_sugarbiologia/ar01s03.html</a:t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>http://eduvital.net/files/biol-hatteranyag/Safrany_Radioaktiv%20sugarzas.pdf</a:t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>https://www.tankonyvtar.hu/hu/tartalom/tamop425/2011_0001_524_Biofizika/ch02s04.html</a:t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>http://pavogy.web.elte.hu/Fizikus/SUG/sug.html</a:t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>https://magyarnarancs.hu/riport/ahol-a-foldbol-is-daganat-no-92149</a:t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>https://prezi.com/wqeynono1o0v/radioaktiv-sugarzasok-biologiai-hatasai/</a:t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>https://www.slideshare.net/DrAyushGarg/heritable-effects-of-radiation</a:t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>http://chernobylplace.com/chernobyl-children/</a:t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>http://explorerworld.hu/2012/08/15/fukusimai-mutans-lepkek/</a:t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>http://</a:t>
            </a:r>
            <a:r>
              <a:rPr lang="hu-HU" sz="1300" b="0" u="sng" dirty="0" smtClean="0">
                <a:effectLst/>
                <a:latin typeface="+mn-lt"/>
              </a:rPr>
              <a:t>chernobylplace.com/chernobyl-children/</a:t>
            </a:r>
            <a:br>
              <a:rPr lang="hu-HU" sz="1300" b="0" u="sng" dirty="0" smtClean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  <a:hlinkClick r:id="rId3"/>
              </a:rPr>
              <a:t>https://</a:t>
            </a:r>
            <a:r>
              <a:rPr lang="hu-HU" sz="1300" b="0" u="sng" dirty="0" smtClean="0">
                <a:effectLst/>
                <a:latin typeface="+mn-lt"/>
                <a:hlinkClick r:id="rId3"/>
              </a:rPr>
              <a:t>en.wikipedia.org/wiki/Kyshtym_disaster</a:t>
            </a:r>
            <a:r>
              <a:rPr lang="hu-HU" sz="1300" b="0" u="sng" dirty="0" smtClean="0">
                <a:effectLst/>
                <a:latin typeface="+mn-lt"/>
              </a:rPr>
              <a:t/>
            </a:r>
            <a:br>
              <a:rPr lang="hu-HU" sz="1300" b="0" u="sng" dirty="0" smtClean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 smtClean="0">
                <a:effectLst/>
                <a:latin typeface="+mn-lt"/>
              </a:rPr>
              <a:t/>
            </a:r>
            <a:br>
              <a:rPr lang="hu-HU" sz="1300" b="0" u="sng" dirty="0" smtClean="0">
                <a:effectLst/>
                <a:latin typeface="+mn-lt"/>
              </a:rPr>
            </a:br>
            <a:r>
              <a:rPr lang="hu-HU" sz="1300" b="0" u="sng" dirty="0" smtClean="0">
                <a:effectLst/>
                <a:latin typeface="+mn-lt"/>
              </a:rPr>
              <a:t>Kockázatok elemzése – józanul:</a:t>
            </a:r>
            <a:br>
              <a:rPr lang="hu-HU" sz="1300" b="0" u="sng" dirty="0" smtClean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  <a:hlinkClick r:id="rId4"/>
              </a:rPr>
              <a:t>https://www.kfki.hu/~</a:t>
            </a:r>
            <a:r>
              <a:rPr lang="hu-HU" sz="1300" b="0" u="sng" dirty="0" smtClean="0">
                <a:effectLst/>
                <a:latin typeface="+mn-lt"/>
                <a:hlinkClick r:id="rId4"/>
              </a:rPr>
              <a:t>csorgo/szeged/magfiz/12/18-Csernobil-Fukushima-Kolontar-TV-Tsunami.pdf</a:t>
            </a:r>
            <a:r>
              <a:rPr lang="hu-HU" sz="1300" b="0" u="sng" dirty="0" smtClean="0">
                <a:effectLst/>
                <a:latin typeface="+mn-lt"/>
              </a:rPr>
              <a:t/>
            </a:r>
            <a:br>
              <a:rPr lang="hu-HU" sz="1300" b="0" u="sng" dirty="0" smtClean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  <a:hlinkClick r:id="rId5"/>
              </a:rPr>
              <a:t>https://www.kfki.hu/~</a:t>
            </a:r>
            <a:r>
              <a:rPr lang="hu-HU" sz="1300" b="0" u="sng" dirty="0" smtClean="0">
                <a:effectLst/>
                <a:latin typeface="+mn-lt"/>
                <a:hlinkClick r:id="rId5"/>
              </a:rPr>
              <a:t>csorgo/szeged/magfiz/12/17-Egeszsegugyi-kockazatok1.pdf</a:t>
            </a:r>
            <a:r>
              <a:rPr lang="hu-HU" sz="1300" b="0" u="sng" dirty="0" smtClean="0">
                <a:effectLst/>
                <a:latin typeface="+mn-lt"/>
              </a:rPr>
              <a:t> </a:t>
            </a:r>
            <a:br>
              <a:rPr lang="hu-HU" sz="1300" b="0" u="sng" dirty="0" smtClean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  <a:hlinkClick r:id="rId6"/>
              </a:rPr>
              <a:t>https://www.hsph.harvard.edu/news/press-releases/tv-diabetes-cardiovascular-disease-premature-death</a:t>
            </a:r>
            <a:r>
              <a:rPr lang="hu-HU" sz="1300" b="0" u="sng" dirty="0" smtClean="0">
                <a:effectLst/>
                <a:latin typeface="+mn-lt"/>
                <a:hlinkClick r:id="rId6"/>
              </a:rPr>
              <a:t>/</a:t>
            </a:r>
            <a:r>
              <a:rPr lang="hu-HU" sz="1300" b="0" u="sng" dirty="0" smtClean="0">
                <a:effectLst/>
                <a:latin typeface="+mn-lt"/>
              </a:rPr>
              <a:t> </a:t>
            </a:r>
            <a:br>
              <a:rPr lang="hu-HU" sz="1300" b="0" u="sng" dirty="0" smtClean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  <a:hlinkClick r:id="rId7"/>
              </a:rPr>
              <a:t>https://</a:t>
            </a:r>
            <a:r>
              <a:rPr lang="hu-HU" sz="1300" b="0" u="sng" dirty="0" smtClean="0">
                <a:effectLst/>
                <a:latin typeface="+mn-lt"/>
                <a:hlinkClick r:id="rId7"/>
              </a:rPr>
              <a:t>jamanetwork.com/journals/jama/fullarticle/900893</a:t>
            </a:r>
            <a:r>
              <a:rPr lang="hu-HU" sz="1300" b="0" u="sng" dirty="0" smtClean="0">
                <a:effectLst/>
                <a:latin typeface="+mn-lt"/>
              </a:rPr>
              <a:t> </a:t>
            </a:r>
            <a:br>
              <a:rPr lang="hu-HU" sz="1300" b="0" u="sng" dirty="0" smtClean="0">
                <a:effectLst/>
                <a:latin typeface="+mn-lt"/>
              </a:rPr>
            </a:br>
            <a:r>
              <a:rPr lang="hu-HU" sz="1300" b="0" u="sng" dirty="0">
                <a:effectLst/>
                <a:latin typeface="+mn-lt"/>
              </a:rPr>
              <a:t/>
            </a:r>
            <a:br>
              <a:rPr lang="hu-HU" sz="1300" b="0" u="sng" dirty="0">
                <a:effectLst/>
                <a:latin typeface="+mn-lt"/>
              </a:rPr>
            </a:br>
            <a:r>
              <a:rPr lang="hu-HU" sz="1300" b="0" u="sng" dirty="0" smtClean="0">
                <a:effectLst/>
                <a:latin typeface="+mn-lt"/>
              </a:rPr>
              <a:t/>
            </a:r>
            <a:br>
              <a:rPr lang="hu-HU" sz="1300" b="0" u="sng" dirty="0" smtClean="0">
                <a:effectLst/>
                <a:latin typeface="+mn-lt"/>
              </a:rPr>
            </a:br>
            <a:endParaRPr lang="hu-HU" sz="1800" b="0" u="sng" dirty="0">
              <a:effectLst/>
              <a:latin typeface="+mn-lt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789572" y="5411617"/>
            <a:ext cx="6612857" cy="1586380"/>
          </a:xfrm>
        </p:spPr>
        <p:txBody>
          <a:bodyPr>
            <a:normAutofit/>
          </a:bodyPr>
          <a:lstStyle/>
          <a:p>
            <a:r>
              <a:rPr lang="hu-HU" sz="2800" dirty="0" smtClean="0">
                <a:latin typeface="Algerian" panose="04020705040A02060702" pitchFamily="82" charset="0"/>
              </a:rPr>
              <a:t>Köszönöm a figyelmet! </a:t>
            </a:r>
            <a:r>
              <a:rPr lang="hu-HU" sz="2800" dirty="0" smtClean="0">
                <a:latin typeface="Algerian" panose="04020705040A02060702" pitchFamily="82" charset="0"/>
                <a:sym typeface="Wingdings" panose="05000000000000000000" pitchFamily="2" charset="2"/>
              </a:rPr>
              <a:t></a:t>
            </a:r>
            <a:endParaRPr lang="hu-HU" sz="2800" dirty="0">
              <a:latin typeface="Algerian" panose="04020705040A02060702" pitchFamily="82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8513" y="1625082"/>
            <a:ext cx="3727925" cy="227299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017026" y="3898290"/>
            <a:ext cx="37279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900" dirty="0" smtClean="0">
                <a:latin typeface="+mj-lt"/>
              </a:rPr>
              <a:t>Nagyszerű. Most már tudom, </a:t>
            </a:r>
          </a:p>
          <a:p>
            <a:pPr algn="ctr"/>
            <a:r>
              <a:rPr lang="hu-HU" sz="900" dirty="0" smtClean="0">
                <a:latin typeface="+mj-lt"/>
              </a:rPr>
              <a:t>mi az a sztochasztikus hatás.</a:t>
            </a:r>
            <a:endParaRPr lang="hu-HU" sz="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805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080099"/>
          </a:xfrm>
        </p:spPr>
        <p:txBody>
          <a:bodyPr/>
          <a:lstStyle/>
          <a:p>
            <a:r>
              <a:rPr lang="hu-HU" dirty="0" smtClean="0"/>
              <a:t>külső sugárterhelés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993585" y="1681921"/>
            <a:ext cx="463043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u="sng" dirty="0" smtClean="0"/>
              <a:t>TERMÉSZETES SUGÁRTERHELÉS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60%-a belélegzett radonból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Földből Gamma-sugárzás (16%)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Kozmikus sugárzás (12%)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6342743" y="1935921"/>
            <a:ext cx="4924813" cy="39395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u="sng" dirty="0" smtClean="0"/>
              <a:t>MESTERSÉGES SUGÁRTERHELÉS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kisérleti</a:t>
            </a:r>
            <a:r>
              <a:rPr lang="hu-HU" dirty="0" smtClean="0"/>
              <a:t> robbantások, nukleáris balesetek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diagnosztikai, terápiás jellegű sugárterhelés </a:t>
            </a:r>
            <a:r>
              <a:rPr lang="hu-HU" sz="1600" dirty="0" smtClean="0"/>
              <a:t>(</a:t>
            </a:r>
            <a:r>
              <a:rPr lang="hu-HU" sz="1600" dirty="0"/>
              <a:t>teljes sugárterhelésnek kb. 35%-</a:t>
            </a:r>
            <a:r>
              <a:rPr lang="hu-HU" sz="1600" dirty="0" smtClean="0"/>
              <a:t>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cxnSp>
        <p:nvCxnSpPr>
          <p:cNvPr id="11" name="Egyenes összekötő nyíllal 10"/>
          <p:cNvCxnSpPr/>
          <p:nvPr/>
        </p:nvCxnSpPr>
        <p:spPr>
          <a:xfrm flipH="1">
            <a:off x="3367314" y="1433015"/>
            <a:ext cx="2723362" cy="195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6090676" y="1433015"/>
            <a:ext cx="2646924" cy="395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296" y="2965317"/>
            <a:ext cx="2924392" cy="1634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4"/>
          <a:srcRect l="51329"/>
          <a:stretch/>
        </p:blipFill>
        <p:spPr>
          <a:xfrm>
            <a:off x="6618514" y="2965317"/>
            <a:ext cx="1436914" cy="1751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375" y="2973328"/>
            <a:ext cx="4470854" cy="2902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02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783771"/>
          </a:xfrm>
        </p:spPr>
        <p:txBody>
          <a:bodyPr/>
          <a:lstStyle/>
          <a:p>
            <a:r>
              <a:rPr lang="hu-HU" dirty="0" smtClean="0"/>
              <a:t>Belső sugárterhelés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13795" y="1393371"/>
            <a:ext cx="6673926" cy="4980133"/>
          </a:xfrm>
        </p:spPr>
        <p:txBody>
          <a:bodyPr>
            <a:normAutofit fontScale="92500" lnSpcReduction="10000"/>
          </a:bodyPr>
          <a:lstStyle/>
          <a:p>
            <a:r>
              <a:rPr lang="hu-HU" i="1" dirty="0"/>
              <a:t>A természetes eredetű radioaktív anyagok megtalálhatók a környezet minden elemében: pl. a talajban, az építőanyagokban, a levegőben, az élelmiszerekben, természetes tavainkban és barlangjainkban, és az ivóvízben is.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hu-HU" dirty="0" smtClean="0"/>
              <a:t>A sugárzást </a:t>
            </a:r>
            <a:r>
              <a:rPr lang="hu-HU" dirty="0"/>
              <a:t>kibocsátó anyag bekerül a szervezetbe, </a:t>
            </a:r>
            <a:r>
              <a:rPr lang="hu-HU" dirty="0" smtClean="0"/>
              <a:t>ott szervbe </a:t>
            </a:r>
            <a:r>
              <a:rPr lang="hu-HU" dirty="0"/>
              <a:t>vagy szervcsoportba beépül, s végül távozik vagy lebomlik </a:t>
            </a:r>
            <a:endParaRPr lang="hu-HU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hu-HU" dirty="0" smtClean="0"/>
              <a:t>belégzés </a:t>
            </a:r>
            <a:r>
              <a:rPr lang="hu-HU" dirty="0"/>
              <a:t>(inhaláció) útján, </a:t>
            </a:r>
            <a:endParaRPr lang="hu-HU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hu-HU" dirty="0" smtClean="0"/>
              <a:t>lenyeléssel </a:t>
            </a:r>
            <a:r>
              <a:rPr lang="hu-HU" dirty="0"/>
              <a:t>(</a:t>
            </a:r>
            <a:r>
              <a:rPr lang="hu-HU" dirty="0" err="1"/>
              <a:t>ingesztió</a:t>
            </a:r>
            <a:r>
              <a:rPr lang="hu-HU" dirty="0" smtClean="0"/>
              <a:t>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dirty="0" smtClean="0"/>
              <a:t>seben keresztül</a:t>
            </a:r>
          </a:p>
          <a:p>
            <a:r>
              <a:rPr lang="hu-HU" dirty="0" smtClean="0"/>
              <a:t>Egy része viszonylag gyorsan ürül, a másik része a szervezetbe beépülve csak a biológiai felezési időnek megfelelően távozik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721" y="1839197"/>
            <a:ext cx="3789017" cy="3506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5914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823415"/>
          </a:xfrm>
        </p:spPr>
        <p:txBody>
          <a:bodyPr/>
          <a:lstStyle/>
          <a:p>
            <a:r>
              <a:rPr lang="hu-HU" dirty="0" smtClean="0"/>
              <a:t>Az ionizáló sugárzás hatásai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13795" y="1433015"/>
            <a:ext cx="10353762" cy="859809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/>
              <a:t>Szervezeti szintűek </a:t>
            </a:r>
            <a:r>
              <a:rPr lang="hu-HU" dirty="0" smtClean="0">
                <a:sym typeface="Wingdings" panose="05000000000000000000" pitchFamily="2" charset="2"/>
              </a:rPr>
              <a:t> Sejtszintű változások következményei</a:t>
            </a:r>
            <a:endParaRPr lang="hu-HU" dirty="0" smtClean="0"/>
          </a:p>
          <a:p>
            <a:r>
              <a:rPr lang="hu-HU" dirty="0" smtClean="0"/>
              <a:t>Kétfélék lehetnek</a:t>
            </a:r>
            <a:endParaRPr lang="hu-HU" dirty="0"/>
          </a:p>
        </p:txBody>
      </p:sp>
      <p:cxnSp>
        <p:nvCxnSpPr>
          <p:cNvPr id="5" name="Egyenes összekötő nyíllal 4"/>
          <p:cNvCxnSpPr/>
          <p:nvPr/>
        </p:nvCxnSpPr>
        <p:spPr>
          <a:xfrm flipH="1">
            <a:off x="1351128" y="2169994"/>
            <a:ext cx="627797" cy="423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1978925" y="2169994"/>
            <a:ext cx="6878472" cy="423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913795" y="2688609"/>
            <a:ext cx="3712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u="sng" dirty="0" smtClean="0"/>
              <a:t>VÉLETLENSZERŰ, sztochasztikus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 sugárhatást túlélő sejtekben kialakuló mutációk következtében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6680579" y="2688609"/>
            <a:ext cx="4353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u="sng" dirty="0" smtClean="0"/>
              <a:t>ELEVE ELRENDELT, determinisztikus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Sejtpusztulás (sugárbetegség)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913795" y="4367284"/>
            <a:ext cx="354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FÜGG: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 sugárzás dózisától (6000mSv-től halálos)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Biológiai adottságoktól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 sugárzás fajtájától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8372142" y="4090285"/>
            <a:ext cx="28148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NEM FÜGG: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Attól, hogy a sugárzás mesterséges vagy természetes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 sugárzás eredetétől</a:t>
            </a:r>
            <a:endParaRPr lang="hu-HU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369" y="3419654"/>
            <a:ext cx="4198611" cy="1870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Szövegdoboz 13"/>
          <p:cNvSpPr txBox="1"/>
          <p:nvPr/>
        </p:nvSpPr>
        <p:spPr>
          <a:xfrm>
            <a:off x="3991369" y="5290614"/>
            <a:ext cx="4198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</a:t>
            </a:r>
            <a:r>
              <a:rPr lang="hu-H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sztochasztikus a), valamint a determinisztikus b) sugárhatás bekövetkezési </a:t>
            </a:r>
            <a:r>
              <a:rPr lang="hu-H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valószínűsége </a:t>
            </a:r>
            <a:r>
              <a:rPr lang="hu-H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és az elszenvedett sugárdózis közti összefüggés</a:t>
            </a:r>
          </a:p>
        </p:txBody>
      </p:sp>
    </p:spTree>
    <p:extLst>
      <p:ext uri="{BB962C8B-B14F-4D97-AF65-F5344CB8AC3E}">
        <p14:creationId xmlns:p14="http://schemas.microsoft.com/office/powerpoint/2010/main" val="1042189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55" y="545192"/>
            <a:ext cx="7549017" cy="6039214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5878286" y="856343"/>
            <a:ext cx="5196114" cy="5602514"/>
          </a:xfrm>
          <a:prstGeom prst="rect">
            <a:avLst/>
          </a:prstGeom>
          <a:noFill/>
          <a:ln w="177800">
            <a:solidFill>
              <a:srgbClr val="D8A61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161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9844" y="481813"/>
            <a:ext cx="10353761" cy="667657"/>
          </a:xfrm>
        </p:spPr>
        <p:txBody>
          <a:bodyPr/>
          <a:lstStyle/>
          <a:p>
            <a:r>
              <a:rPr lang="hu-HU" dirty="0" smtClean="0"/>
              <a:t>De mi is az az ionizáló sugárzás?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87104" y="1149470"/>
            <a:ext cx="8144472" cy="52368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u-H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Olyan sugárzás, amely kölcsönhatásba lép az anyaggal (reakcióképes) </a:t>
            </a:r>
            <a:r>
              <a:rPr lang="hu-H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E-t ad át</a:t>
            </a:r>
          </a:p>
          <a:p>
            <a:pPr>
              <a:lnSpc>
                <a:spcPct val="100000"/>
              </a:lnSpc>
            </a:pPr>
            <a:r>
              <a:rPr lang="hu-H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Ez az E elég ahhoz, hogy ionizáljon, vagy gerjesztett állapotba hozzon egy atomot  megváltoztasson egy biológiai makromolekulát.</a:t>
            </a:r>
          </a:p>
          <a:p>
            <a:pPr>
              <a:lnSpc>
                <a:spcPct val="100000"/>
              </a:lnSpc>
            </a:pPr>
            <a:r>
              <a:rPr lang="hu-H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FŐ FAJTÁI:</a:t>
            </a:r>
          </a:p>
          <a:p>
            <a:pPr>
              <a:lnSpc>
                <a:spcPct val="100000"/>
              </a:lnSpc>
            </a:pPr>
            <a:r>
              <a:rPr lang="hu-H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Elektromágneses sugárzás / Foton sugárzás</a:t>
            </a:r>
          </a:p>
          <a:p>
            <a:pPr lvl="1">
              <a:lnSpc>
                <a:spcPct val="100000"/>
              </a:lnSpc>
            </a:pPr>
            <a:r>
              <a:rPr lang="hu-H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Röntgen</a:t>
            </a:r>
          </a:p>
          <a:p>
            <a:pPr lvl="1">
              <a:lnSpc>
                <a:spcPct val="100000"/>
              </a:lnSpc>
            </a:pPr>
            <a:r>
              <a:rPr lang="hu-H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Gamma-sugárzás</a:t>
            </a:r>
          </a:p>
          <a:p>
            <a:pPr>
              <a:lnSpc>
                <a:spcPct val="100000"/>
              </a:lnSpc>
            </a:pPr>
            <a:r>
              <a:rPr lang="hu-H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Töltés nélküli részecske sugárzás</a:t>
            </a:r>
          </a:p>
          <a:p>
            <a:pPr lvl="1">
              <a:lnSpc>
                <a:spcPct val="100000"/>
              </a:lnSpc>
            </a:pPr>
            <a:r>
              <a:rPr lang="hu-H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Neutron-sugárzás</a:t>
            </a:r>
          </a:p>
          <a:p>
            <a:pPr>
              <a:lnSpc>
                <a:spcPct val="100000"/>
              </a:lnSpc>
            </a:pPr>
            <a:r>
              <a:rPr lang="hu-H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Töltéssel rendelkező részecske sugárzás</a:t>
            </a:r>
          </a:p>
          <a:p>
            <a:pPr lvl="1">
              <a:lnSpc>
                <a:spcPct val="100000"/>
              </a:lnSpc>
            </a:pPr>
            <a:r>
              <a:rPr lang="hu-H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Elektron-sugárzás</a:t>
            </a:r>
          </a:p>
          <a:p>
            <a:pPr lvl="1">
              <a:lnSpc>
                <a:spcPct val="100000"/>
              </a:lnSpc>
            </a:pPr>
            <a:r>
              <a:rPr lang="hu-H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Proton-sugárzás</a:t>
            </a:r>
          </a:p>
          <a:p>
            <a:pPr lvl="1">
              <a:lnSpc>
                <a:spcPct val="100000"/>
              </a:lnSpc>
            </a:pPr>
            <a:r>
              <a:rPr lang="hu-H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Alfa-részecskék általi sugárzás</a:t>
            </a:r>
          </a:p>
          <a:p>
            <a:pPr lvl="1">
              <a:lnSpc>
                <a:spcPct val="100000"/>
              </a:lnSpc>
            </a:pPr>
            <a:r>
              <a:rPr lang="hu-H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Nehéz-ionok általi sugárzás</a:t>
            </a:r>
            <a:endParaRPr lang="hu-H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576" y="1277257"/>
            <a:ext cx="2682356" cy="1776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b="7443"/>
          <a:stretch/>
        </p:blipFill>
        <p:spPr>
          <a:xfrm>
            <a:off x="6937830" y="3181359"/>
            <a:ext cx="4776102" cy="3204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759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95" y="609601"/>
            <a:ext cx="10353761" cy="711200"/>
          </a:xfrm>
        </p:spPr>
        <p:txBody>
          <a:bodyPr/>
          <a:lstStyle/>
          <a:p>
            <a:r>
              <a:rPr lang="hu-HU" dirty="0" smtClean="0"/>
              <a:t>Az Ionizáló sugárzás hatása a DNS-re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9" t="22539" r="20907" b="28346"/>
          <a:stretch/>
        </p:blipFill>
        <p:spPr>
          <a:xfrm>
            <a:off x="580571" y="1574800"/>
            <a:ext cx="5697471" cy="2801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artalom helye 2"/>
          <p:cNvSpPr txBox="1">
            <a:spLocks/>
          </p:cNvSpPr>
          <p:nvPr/>
        </p:nvSpPr>
        <p:spPr>
          <a:xfrm>
            <a:off x="6473370" y="1320800"/>
            <a:ext cx="5294463" cy="5050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 smtClean="0"/>
              <a:t>Közvetlen ionizáció: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000" dirty="0" smtClean="0"/>
              <a:t>Töltéssel rendelkező részecske sugárzások elegendő E mennyiséggel rendelkeznek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000" dirty="0" smtClean="0"/>
              <a:t>Maga a töltéssel rendelkező részecske károsít</a:t>
            </a:r>
          </a:p>
          <a:p>
            <a:r>
              <a:rPr lang="hu-HU" sz="2400" dirty="0" smtClean="0"/>
              <a:t>Közvetett hatás: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000" dirty="0" smtClean="0"/>
              <a:t>A foton sugárzások és a töltéssel nem rendelkező részecske sugárzások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000" dirty="0" smtClean="0"/>
              <a:t>Víz molekulával lép kölcsönhatásba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918334" y="4797753"/>
            <a:ext cx="5021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Sugárhatásra több sejtalkotó is sérülhet, de a fő ‚célpont’ a DNS.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7934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95" y="609601"/>
            <a:ext cx="10353761" cy="938672"/>
          </a:xfrm>
        </p:spPr>
        <p:txBody>
          <a:bodyPr/>
          <a:lstStyle/>
          <a:p>
            <a:r>
              <a:rPr lang="hu-HU" dirty="0" smtClean="0"/>
              <a:t>DNS károsodások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0" t="18704" r="30497" b="7069"/>
          <a:stretch/>
        </p:blipFill>
        <p:spPr>
          <a:xfrm>
            <a:off x="676780" y="1548272"/>
            <a:ext cx="5196384" cy="4838013"/>
          </a:xfrm>
        </p:spPr>
      </p:pic>
      <p:sp>
        <p:nvSpPr>
          <p:cNvPr id="5" name="Szövegdoboz 4"/>
          <p:cNvSpPr txBox="1"/>
          <p:nvPr/>
        </p:nvSpPr>
        <p:spPr>
          <a:xfrm>
            <a:off x="5991671" y="1548272"/>
            <a:ext cx="5542196" cy="467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dirty="0" smtClean="0"/>
              <a:t>Ezeket fizikai-kémiai folyamatok eredményezik.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dirty="0" smtClean="0"/>
              <a:t>Számukat nem befolyásolja a sejtek típusa, sugárérzékenysége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dirty="0" smtClean="0"/>
              <a:t>A károsodások közül a kétláncú törés a legjellegzetesebb </a:t>
            </a:r>
            <a:r>
              <a:rPr lang="hu-HU" dirty="0" smtClean="0">
                <a:sym typeface="Wingdings" panose="05000000000000000000" pitchFamily="2" charset="2"/>
              </a:rPr>
              <a:t> ebből valószínűsíthető, hogy valaki sugársérülést szenvedett (évek múlva is kimutatható)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hu-HU" dirty="0"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r>
              <a:rPr lang="hu-HU" dirty="0" smtClean="0">
                <a:sym typeface="Wingdings" panose="05000000000000000000" pitchFamily="2" charset="2"/>
              </a:rPr>
              <a:t>A sejtek sorsát ez befolyásolja, hogy a hibát az osztódásuk előtt ki tudják e javítani.</a:t>
            </a:r>
          </a:p>
          <a:p>
            <a:pPr>
              <a:lnSpc>
                <a:spcPct val="120000"/>
              </a:lnSpc>
            </a:pPr>
            <a:r>
              <a:rPr lang="hu-HU" sz="1600" dirty="0" smtClean="0">
                <a:sym typeface="Wingdings" panose="05000000000000000000" pitchFamily="2" charset="2"/>
              </a:rPr>
              <a:t>(Amíg a sejtek nyugalmi állapotban vannak, nem okoz különösebb gondot.)</a:t>
            </a:r>
          </a:p>
          <a:p>
            <a:pPr>
              <a:lnSpc>
                <a:spcPct val="120000"/>
              </a:lnSpc>
            </a:pPr>
            <a:r>
              <a:rPr lang="hu-HU" dirty="0" smtClean="0">
                <a:sym typeface="Wingdings" panose="05000000000000000000" pitchFamily="2" charset="2"/>
              </a:rPr>
              <a:t>Ha NEM: Nagy genetikai információhiány (allél-vesztések)  </a:t>
            </a:r>
            <a:r>
              <a:rPr lang="hu-HU" dirty="0" err="1" smtClean="0">
                <a:sym typeface="Wingdings" panose="05000000000000000000" pitchFamily="2" charset="2"/>
              </a:rPr>
              <a:t>mitotikus</a:t>
            </a:r>
            <a:r>
              <a:rPr lang="hu-HU" dirty="0" smtClean="0">
                <a:sym typeface="Wingdings" panose="05000000000000000000" pitchFamily="2" charset="2"/>
              </a:rPr>
              <a:t> sejthalál</a:t>
            </a:r>
            <a:endParaRPr lang="hu-HU" dirty="0" smtClean="0"/>
          </a:p>
        </p:txBody>
      </p:sp>
      <p:sp>
        <p:nvSpPr>
          <p:cNvPr id="6" name="Téglalap 5"/>
          <p:cNvSpPr/>
          <p:nvPr/>
        </p:nvSpPr>
        <p:spPr>
          <a:xfrm>
            <a:off x="795287" y="1710232"/>
            <a:ext cx="4959369" cy="472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2400" dirty="0" smtClean="0">
                <a:ln w="0"/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 </a:t>
            </a:r>
            <a:r>
              <a:rPr lang="hu-HU" sz="2400" dirty="0" err="1" smtClean="0">
                <a:ln w="0"/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Gy</a:t>
            </a:r>
            <a:r>
              <a:rPr lang="hu-HU" sz="2400" dirty="0" smtClean="0">
                <a:ln w="0"/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gamma sugárzás hatására</a:t>
            </a:r>
            <a:endParaRPr lang="hu-HU" sz="2400" dirty="0">
              <a:ln w="0"/>
              <a:solidFill>
                <a:srgbClr val="FFC0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350368" y="2524841"/>
            <a:ext cx="240428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1600" b="0" cap="none" spc="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1000db</a:t>
            </a:r>
            <a:endParaRPr lang="hu-HU" sz="1600" b="0" cap="none" spc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231860" y="2785180"/>
            <a:ext cx="240428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16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40</a:t>
            </a:r>
            <a:r>
              <a:rPr lang="hu-HU" sz="1600" b="0" cap="none" spc="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db</a:t>
            </a:r>
            <a:endParaRPr lang="hu-HU" sz="1600" b="0" cap="none" spc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3468876" y="3017187"/>
            <a:ext cx="240428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1600" b="0" cap="none" spc="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1000db</a:t>
            </a:r>
            <a:endParaRPr lang="hu-HU" sz="1600" b="0" cap="none" spc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029716" y="5532614"/>
            <a:ext cx="240428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16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150</a:t>
            </a:r>
            <a:r>
              <a:rPr lang="hu-HU" sz="1600" b="0" cap="none" spc="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db</a:t>
            </a:r>
            <a:endParaRPr lang="hu-HU" sz="1600" b="0" cap="none" spc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530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95" y="609601"/>
            <a:ext cx="10353761" cy="741528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túlélők sorsa – sztochasztikus hatás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13795" y="1351129"/>
            <a:ext cx="10353761" cy="5036023"/>
          </a:xfrm>
        </p:spPr>
        <p:txBody>
          <a:bodyPr/>
          <a:lstStyle/>
          <a:p>
            <a:r>
              <a:rPr lang="hu-HU" dirty="0" smtClean="0"/>
              <a:t>Vannak azonban olyan sejtek is, melyek túlélik a sugárzást. </a:t>
            </a:r>
            <a:r>
              <a:rPr lang="hu-HU" dirty="0" smtClean="0">
                <a:sym typeface="Wingdings" panose="05000000000000000000" pitchFamily="2" charset="2"/>
              </a:rPr>
              <a:t> Mutációk  Sztochasztikus hatás </a:t>
            </a:r>
            <a:r>
              <a:rPr lang="hu-HU" sz="1800" dirty="0" smtClean="0">
                <a:sym typeface="Wingdings" panose="05000000000000000000" pitchFamily="2" charset="2"/>
              </a:rPr>
              <a:t>(súlyosságát a dózis nem befolyásolja)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smtClean="0">
                <a:sym typeface="Wingdings" panose="05000000000000000000" pitchFamily="2" charset="2"/>
              </a:rPr>
              <a:t>Daganatos megbetegedések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smtClean="0">
                <a:sym typeface="Wingdings" panose="05000000000000000000" pitchFamily="2" charset="2"/>
              </a:rPr>
              <a:t>Ivarsejteket érő károsodás esetén: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hu-HU" dirty="0" smtClean="0">
                <a:sym typeface="Wingdings" panose="05000000000000000000" pitchFamily="2" charset="2"/>
              </a:rPr>
              <a:t>Öröklődő betegségek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hu-HU" dirty="0" smtClean="0">
                <a:sym typeface="Wingdings" panose="05000000000000000000" pitchFamily="2" charset="2"/>
              </a:rPr>
              <a:t>Öröklődő daganatos megbetegedések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hu-HU" dirty="0" smtClean="0">
              <a:sym typeface="Wingdings" panose="05000000000000000000" pitchFamily="2" charset="2"/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hu-HU" dirty="0">
              <a:sym typeface="Wingdings" panose="05000000000000000000" pitchFamily="2" charset="2"/>
            </a:endParaRPr>
          </a:p>
          <a:p>
            <a:pPr marL="914400" lvl="2" indent="0">
              <a:buNone/>
            </a:pPr>
            <a:endParaRPr lang="hu-HU" dirty="0">
              <a:sym typeface="Wingdings" panose="05000000000000000000" pitchFamily="2" charset="2"/>
            </a:endParaRPr>
          </a:p>
          <a:p>
            <a:pPr marL="0" indent="0" algn="r">
              <a:lnSpc>
                <a:spcPts val="1000"/>
              </a:lnSpc>
              <a:buNone/>
            </a:pPr>
            <a:r>
              <a:rPr lang="hu-H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1957 – </a:t>
            </a:r>
            <a:r>
              <a:rPr lang="hu-H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Majak</a:t>
            </a:r>
            <a:r>
              <a:rPr lang="hu-H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– </a:t>
            </a:r>
            <a:r>
              <a:rPr lang="hu-H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Szibéria</a:t>
            </a:r>
            <a:endParaRPr lang="hu-HU" sz="1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Csernobilihoz és a </a:t>
            </a:r>
            <a:r>
              <a:rPr lang="hu-H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fukushimaihoz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hasonló katasztrófa </a:t>
            </a:r>
          </a:p>
          <a:p>
            <a:pPr algn="r">
              <a:lnSpc>
                <a:spcPts val="1000"/>
              </a:lnSpc>
            </a:pP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– DE itt nem volt 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tájékoztatás</a:t>
            </a:r>
            <a:endParaRPr lang="hu-H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hu-H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Kb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10 000 embert telepítettek ki</a:t>
            </a:r>
          </a:p>
          <a:p>
            <a:pPr algn="r">
              <a:lnSpc>
                <a:spcPts val="1000"/>
              </a:lnSpc>
            </a:pPr>
            <a:r>
              <a:rPr lang="hu-H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Kb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200 - 8000 halálozás becsülhető</a:t>
            </a:r>
          </a:p>
          <a:p>
            <a:pPr algn="r">
              <a:lnSpc>
                <a:spcPts val="1000"/>
              </a:lnSpc>
            </a:pP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Forrás</a:t>
            </a:r>
            <a:r>
              <a:rPr lang="hu-H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: https://en.wikipedia.org/wiki/Kyshtym_disaster</a:t>
            </a:r>
            <a:endParaRPr lang="hu-H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269" y="2092657"/>
            <a:ext cx="3282287" cy="218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95" y="3747661"/>
            <a:ext cx="3786046" cy="2543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zövegdoboz 5"/>
          <p:cNvSpPr txBox="1"/>
          <p:nvPr/>
        </p:nvSpPr>
        <p:spPr>
          <a:xfrm>
            <a:off x="4699841" y="4814290"/>
            <a:ext cx="18783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Agency FB" panose="020B0503020202020204" pitchFamily="34" charset="0"/>
              </a:rPr>
              <a:t>DNS-törések </a:t>
            </a:r>
            <a:r>
              <a:rPr lang="hu-HU" dirty="0" smtClean="0">
                <a:latin typeface="Agency FB" panose="020B0503020202020204" pitchFamily="34" charset="0"/>
                <a:sym typeface="Wingdings" panose="05000000000000000000" pitchFamily="2" charset="2"/>
              </a:rPr>
              <a:t> allélveszteségek és </a:t>
            </a:r>
            <a:r>
              <a:rPr lang="hu-HU" dirty="0" err="1" smtClean="0">
                <a:latin typeface="Agency FB" panose="020B0503020202020204" pitchFamily="34" charset="0"/>
                <a:sym typeface="Wingdings" panose="05000000000000000000" pitchFamily="2" charset="2"/>
              </a:rPr>
              <a:t>pontmutációk</a:t>
            </a:r>
            <a:r>
              <a:rPr lang="hu-HU" dirty="0" smtClean="0">
                <a:latin typeface="Agency FB" panose="020B0503020202020204" pitchFamily="34" charset="0"/>
                <a:sym typeface="Wingdings" panose="05000000000000000000" pitchFamily="2" charset="2"/>
              </a:rPr>
              <a:t>  osztódás (rendellenes)  daganat</a:t>
            </a:r>
            <a:endParaRPr lang="hu-HU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9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Damaszt</Template>
  <TotalTime>937</TotalTime>
  <Words>753</Words>
  <Application>Microsoft Office PowerPoint</Application>
  <PresentationFormat>Szélesvásznú</PresentationFormat>
  <Paragraphs>127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20" baseType="lpstr">
      <vt:lpstr>Agency FB</vt:lpstr>
      <vt:lpstr>Algerian</vt:lpstr>
      <vt:lpstr>Arial</vt:lpstr>
      <vt:lpstr>Bookman Old Style</vt:lpstr>
      <vt:lpstr>Courier New</vt:lpstr>
      <vt:lpstr>Rockwell</vt:lpstr>
      <vt:lpstr>Wingdings</vt:lpstr>
      <vt:lpstr>Damask</vt:lpstr>
      <vt:lpstr>A radioaktív sugárzás biológiai hatásai</vt:lpstr>
      <vt:lpstr>külső sugárterhelés</vt:lpstr>
      <vt:lpstr>Belső sugárterhelés</vt:lpstr>
      <vt:lpstr>Az ionizáló sugárzás hatásai</vt:lpstr>
      <vt:lpstr>PowerPoint-bemutató</vt:lpstr>
      <vt:lpstr>De mi is az az ionizáló sugárzás?</vt:lpstr>
      <vt:lpstr>Az Ionizáló sugárzás hatása a DNS-re</vt:lpstr>
      <vt:lpstr>DNS károsodások</vt:lpstr>
      <vt:lpstr>A túlélők sorsa – sztochasztikus hatás</vt:lpstr>
      <vt:lpstr>A sugárzás hatására keletkezett Daganatok</vt:lpstr>
      <vt:lpstr>Utódon jelentkező hatások</vt:lpstr>
      <vt:lpstr>FORRÁSOK:  https://hu.wikipedia.org/wiki/Radioaktivit%C3%A1s  https://www.tankonyvtar.hu/hu/tartalom/tkt/kornyezettechnika-eloszo/ch08s03.html  https://prezi.com/qaot0suba48a/a-radioaktiv-sugarzas-biologiai-hatasai/  https://www.tankonyvtar.hu/hu/tartalom/tamop412A/2011-0064_51_sugarbiologia/ar01s03.html  http://eduvital.net/files/biol-hatteranyag/Safrany_Radioaktiv%20sugarzas.pdf  https://www.tankonyvtar.hu/hu/tartalom/tamop425/2011_0001_524_Biofizika/ch02s04.html  http://pavogy.web.elte.hu/Fizikus/SUG/sug.html  https://magyarnarancs.hu/riport/ahol-a-foldbol-is-daganat-no-92149  https://prezi.com/wqeynono1o0v/radioaktiv-sugarzasok-biologiai-hatasai/  https://www.slideshare.net/DrAyushGarg/heritable-effects-of-radiation  http://chernobylplace.com/chernobyl-children/  http://explorerworld.hu/2012/08/15/fukusimai-mutans-lepkek/  http://chernobylplace.com/chernobyl-children/  https://en.wikipedia.org/wiki/Kyshtym_disaster   Kockázatok elemzése – józanul:  https://www.kfki.hu/~csorgo/szeged/magfiz/12/18-Csernobil-Fukushima-Kolontar-TV-Tsunami.pdf  https://www.kfki.hu/~csorgo/szeged/magfiz/12/17-Egeszsegugyi-kockazatok1.pdf   https://www.hsph.harvard.edu/news/press-releases/tv-diabetes-cardiovascular-disease-premature-death/   https://jamanetwork.com/journals/jama/fullarticle/900893  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Ivett Jedlóczki</dc:creator>
  <cp:lastModifiedBy>tcsorgo</cp:lastModifiedBy>
  <cp:revision>79</cp:revision>
  <dcterms:created xsi:type="dcterms:W3CDTF">2019-06-23T07:23:17Z</dcterms:created>
  <dcterms:modified xsi:type="dcterms:W3CDTF">2019-07-23T20:51:08Z</dcterms:modified>
</cp:coreProperties>
</file>