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48" r:id="rId1"/>
  </p:sldMasterIdLst>
  <p:notesMasterIdLst>
    <p:notesMasterId r:id="rId34"/>
  </p:notesMasterIdLst>
  <p:sldIdLst>
    <p:sldId id="256" r:id="rId2"/>
    <p:sldId id="315" r:id="rId3"/>
    <p:sldId id="316" r:id="rId4"/>
    <p:sldId id="321" r:id="rId5"/>
    <p:sldId id="348" r:id="rId6"/>
    <p:sldId id="324" r:id="rId7"/>
    <p:sldId id="284" r:id="rId8"/>
    <p:sldId id="286" r:id="rId9"/>
    <p:sldId id="287" r:id="rId10"/>
    <p:sldId id="295" r:id="rId11"/>
    <p:sldId id="297" r:id="rId12"/>
    <p:sldId id="300" r:id="rId13"/>
    <p:sldId id="327" r:id="rId14"/>
    <p:sldId id="326" r:id="rId15"/>
    <p:sldId id="266" r:id="rId16"/>
    <p:sldId id="277" r:id="rId17"/>
    <p:sldId id="310" r:id="rId18"/>
    <p:sldId id="311" r:id="rId19"/>
    <p:sldId id="312" r:id="rId20"/>
    <p:sldId id="313" r:id="rId21"/>
    <p:sldId id="347" r:id="rId22"/>
    <p:sldId id="346" r:id="rId23"/>
    <p:sldId id="332" r:id="rId24"/>
    <p:sldId id="274" r:id="rId25"/>
    <p:sldId id="333" r:id="rId26"/>
    <p:sldId id="334" r:id="rId27"/>
    <p:sldId id="343" r:id="rId28"/>
    <p:sldId id="345" r:id="rId29"/>
    <p:sldId id="335" r:id="rId30"/>
    <p:sldId id="337" r:id="rId31"/>
    <p:sldId id="338" r:id="rId32"/>
    <p:sldId id="344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33"/>
    <a:srgbClr val="F888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52" autoAdjust="0"/>
    <p:restoredTop sz="94660"/>
  </p:normalViewPr>
  <p:slideViewPr>
    <p:cSldViewPr snapToGrid="0">
      <p:cViewPr varScale="1">
        <p:scale>
          <a:sx n="50" d="100"/>
          <a:sy n="50" d="100"/>
        </p:scale>
        <p:origin x="36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61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3F507C-493E-42C8-90D3-B5795040CD98}" type="datetimeFigureOut">
              <a:rPr lang="hu-HU" smtClean="0"/>
              <a:t>2019. 06. 18.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217B52-40DA-4381-AD42-8320FCC8D18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97298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E129E-8ECB-4028-A93D-0D172C35C966}" type="datetime1">
              <a:rPr lang="hu-HU" smtClean="0"/>
              <a:t>2019. 06. 18.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8FFFFDB7-FB0E-40CA-B60A-668AB408838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13338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CD4B5-0BD9-4E64-BBF0-2FA03C7920CB}" type="datetime1">
              <a:rPr lang="hu-HU" smtClean="0"/>
              <a:t>2019. 06. 18.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8FFFFDB7-FB0E-40CA-B60A-668AB408838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82506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4F218-D23B-4C65-BC16-EDC5890A4B84}" type="datetime1">
              <a:rPr lang="hu-HU" smtClean="0"/>
              <a:t>2019. 06. 18.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8FFFFDB7-FB0E-40CA-B60A-668AB408838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810788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7A25B-CA7C-4512-AE96-321C97D25CC3}" type="datetime1">
              <a:rPr lang="hu-HU" smtClean="0"/>
              <a:t>2019. 06. 18.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8FFFFDB7-FB0E-40CA-B60A-668AB408838B}" type="slidenum">
              <a:rPr lang="hu-HU" smtClean="0"/>
              <a:t>‹#›</a:t>
            </a:fld>
            <a:endParaRPr lang="hu-HU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311121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A7E0C-66BB-4CFB-B389-251A608ADD07}" type="datetime1">
              <a:rPr lang="hu-HU" smtClean="0"/>
              <a:t>2019. 06. 18.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8FFFFDB7-FB0E-40CA-B60A-668AB408838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177070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8C3B4-BB75-48E4-A773-FC80B83DE6B9}" type="datetime1">
              <a:rPr lang="hu-HU" smtClean="0"/>
              <a:t>2019. 06. 18.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FFDB7-FB0E-40CA-B60A-668AB408838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668303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B0AD3-96CB-4811-BD5B-C61EB802A94C}" type="datetime1">
              <a:rPr lang="hu-HU" smtClean="0"/>
              <a:t>2019. 06. 18.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FFDB7-FB0E-40CA-B60A-668AB408838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138176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8022C-0023-448C-9BAA-CEB130B4605A}" type="datetime1">
              <a:rPr lang="hu-HU" smtClean="0"/>
              <a:t>2019. 06. 18.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FFDB7-FB0E-40CA-B60A-668AB408838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29989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A12523AA-83CE-4405-A0A5-5F6020F0F43F}" type="datetime1">
              <a:rPr lang="hu-HU" smtClean="0"/>
              <a:t>2019. 06. 18.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8FFFFDB7-FB0E-40CA-B60A-668AB408838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71589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bg>
      <p:bgPr>
        <a:gradFill rotWithShape="1">
          <a:gsLst>
            <a:gs pos="0">
              <a:schemeClr val="accent4">
                <a:lumMod val="75000"/>
              </a:schemeClr>
            </a:gs>
            <a:gs pos="50000">
              <a:schemeClr val="accent5">
                <a:lumMod val="50000"/>
              </a:schemeClr>
            </a:gs>
            <a:gs pos="100000">
              <a:schemeClr val="accent4">
                <a:lumMod val="50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-1" y="-18196"/>
            <a:ext cx="10585827" cy="137611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733881" y="-4555"/>
            <a:ext cx="1454943" cy="13624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055" y="139079"/>
            <a:ext cx="10146126" cy="1080938"/>
          </a:xfrm>
        </p:spPr>
        <p:txBody>
          <a:bodyPr>
            <a:normAutofit/>
          </a:bodyPr>
          <a:lstStyle>
            <a:lvl1pPr>
              <a:defRPr sz="5400">
                <a:solidFill>
                  <a:srgbClr val="FFFF00"/>
                </a:solidFill>
              </a:defRPr>
            </a:lvl1pPr>
          </a:lstStyle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055" y="1479981"/>
            <a:ext cx="10146127" cy="4880059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020299" y="6482099"/>
            <a:ext cx="2157281" cy="365126"/>
          </a:xfrm>
        </p:spPr>
        <p:txBody>
          <a:bodyPr/>
          <a:lstStyle/>
          <a:p>
            <a:fld id="{5B03DD1D-FBC4-428A-BE4D-F0AE3174F623}" type="datetime1">
              <a:rPr lang="hu-HU" smtClean="0"/>
              <a:t>2019. 06. 18.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8055" y="6490026"/>
            <a:ext cx="6870660" cy="365125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38639" y="125429"/>
            <a:ext cx="1154151" cy="1090789"/>
          </a:xfrm>
        </p:spPr>
        <p:txBody>
          <a:bodyPr/>
          <a:lstStyle/>
          <a:p>
            <a:fld id="{8FFFFDB7-FB0E-40CA-B60A-668AB408838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53306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6EB02-1A36-4B51-8678-62E35613AF3B}" type="datetime1">
              <a:rPr lang="hu-HU" smtClean="0"/>
              <a:t>2019. 06. 18.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8FFFFDB7-FB0E-40CA-B60A-668AB408838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625887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39002-6A14-41E3-8BF8-3A0A482B55ED}" type="datetime1">
              <a:rPr lang="hu-HU" smtClean="0"/>
              <a:t>2019. 06. 18.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FFDB7-FB0E-40CA-B60A-668AB408838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84519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9BCD0-1476-45D8-B62B-DEC8D2DAB76E}" type="datetime1">
              <a:rPr lang="hu-HU" smtClean="0"/>
              <a:t>2019. 06. 18.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FFDB7-FB0E-40CA-B60A-668AB408838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03193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003D9-EFB9-47A3-B336-2E5E27FD964F}" type="datetime1">
              <a:rPr lang="hu-HU" smtClean="0"/>
              <a:t>2019. 06. 18.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FFDB7-FB0E-40CA-B60A-668AB408838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22971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1990A-7B57-4693-B8BA-755D3BADB388}" type="datetime1">
              <a:rPr lang="hu-HU" smtClean="0"/>
              <a:t>2019. 06. 18.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FFDB7-FB0E-40CA-B60A-668AB408838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68532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27504-E135-4209-83B9-988097456678}" type="datetime1">
              <a:rPr lang="hu-HU" smtClean="0"/>
              <a:t>2019. 06. 18.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FFDB7-FB0E-40CA-B60A-668AB408838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68667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9AC4F-AC3B-43FB-A93B-DF8AC8A3690D}" type="datetime1">
              <a:rPr lang="hu-HU" smtClean="0"/>
              <a:t>2019. 06. 18.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FFDB7-FB0E-40CA-B60A-668AB408838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6881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5AB4B3-E46F-4067-9F06-F98011BE72F3}" type="datetime1">
              <a:rPr lang="hu-HU" smtClean="0"/>
              <a:t>2019. 06. 18.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FFFDB7-FB0E-40CA-B60A-668AB408838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900353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49" r:id="rId1"/>
    <p:sldLayoutId id="2147484050" r:id="rId2"/>
    <p:sldLayoutId id="2147484051" r:id="rId3"/>
    <p:sldLayoutId id="2147484052" r:id="rId4"/>
    <p:sldLayoutId id="2147484053" r:id="rId5"/>
    <p:sldLayoutId id="2147484054" r:id="rId6"/>
    <p:sldLayoutId id="2147484055" r:id="rId7"/>
    <p:sldLayoutId id="2147484056" r:id="rId8"/>
    <p:sldLayoutId id="2147484057" r:id="rId9"/>
    <p:sldLayoutId id="2147484058" r:id="rId10"/>
    <p:sldLayoutId id="2147484059" r:id="rId11"/>
    <p:sldLayoutId id="2147484060" r:id="rId12"/>
    <p:sldLayoutId id="2147484061" r:id="rId13"/>
    <p:sldLayoutId id="2147484062" r:id="rId14"/>
    <p:sldLayoutId id="2147484063" r:id="rId15"/>
    <p:sldLayoutId id="2147484064" r:id="rId16"/>
    <p:sldLayoutId id="2147484065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rxiv.org/abs/1902.03603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rxiv.org/abs/hep-ph/9411307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hep-ph/9411307" TargetMode="Externa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hyperlink" Target="https://arxiv.org/abs/1811.09990" TargetMode="External"/><Relationship Id="rId7" Type="http://schemas.openxmlformats.org/officeDocument/2006/relationships/hyperlink" Target="https://arxiv.org/abs/nucl-ex/0401003" TargetMode="Externa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0.png"/><Relationship Id="rId4" Type="http://schemas.openxmlformats.org/officeDocument/2006/relationships/hyperlink" Target="https://arxiv.org/abs/nucl-ex/0201008" TargetMode="External"/><Relationship Id="rId9" Type="http://schemas.openxmlformats.org/officeDocument/2006/relationships/hyperlink" Target="https://arxiv.org/abs/1403.4972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801.05716" TargetMode="Externa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hyperlink" Target="https://arxiv.org/abs/1811.09990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rxiv.org/abs/nucl-ex/0307022" TargetMode="External"/><Relationship Id="rId5" Type="http://schemas.openxmlformats.org/officeDocument/2006/relationships/hyperlink" Target="https://arxiv.org/abs/0808.2041" TargetMode="External"/><Relationship Id="rId4" Type="http://schemas.openxmlformats.org/officeDocument/2006/relationships/image" Target="../media/image4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806.11309" TargetMode="External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806.11309" TargetMode="External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806.11309" TargetMode="External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811.09990" TargetMode="External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811.09990" TargetMode="External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811.09990" TargetMode="External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hyperlink" Target="https://arxiv.org/abs/1805.01427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rxiv.org/abs/1806.06794" TargetMode="External"/><Relationship Id="rId5" Type="http://schemas.openxmlformats.org/officeDocument/2006/relationships/image" Target="../media/image14.png"/><Relationship Id="rId4" Type="http://schemas.openxmlformats.org/officeDocument/2006/relationships/hyperlink" Target="https://arxiv.org/abs/0709.3677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3.png"/><Relationship Id="rId7" Type="http://schemas.openxmlformats.org/officeDocument/2006/relationships/hyperlink" Target="https://arxiv.org/abs/1805.01427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rxiv.org/abs/1806.06794" TargetMode="External"/><Relationship Id="rId5" Type="http://schemas.openxmlformats.org/officeDocument/2006/relationships/image" Target="../media/image14.png"/><Relationship Id="rId4" Type="http://schemas.openxmlformats.org/officeDocument/2006/relationships/hyperlink" Target="https://arxiv.org/abs/0709.3677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rxiv.org/abs/1805.01427" TargetMode="External"/><Relationship Id="rId5" Type="http://schemas.openxmlformats.org/officeDocument/2006/relationships/hyperlink" Target="https://arxiv.org/abs/1806.06794" TargetMode="Externa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24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églalap 9">
            <a:extLst>
              <a:ext uri="{FF2B5EF4-FFF2-40B4-BE49-F238E27FC236}">
                <a16:creationId xmlns:a16="http://schemas.microsoft.com/office/drawing/2014/main" id="{F762C8DF-F169-41C3-AC51-A17D93753602}"/>
              </a:ext>
            </a:extLst>
          </p:cNvPr>
          <p:cNvSpPr/>
          <p:nvPr/>
        </p:nvSpPr>
        <p:spPr>
          <a:xfrm>
            <a:off x="9147905" y="2607092"/>
            <a:ext cx="3076575" cy="1641013"/>
          </a:xfrm>
          <a:prstGeom prst="rect">
            <a:avLst/>
          </a:prstGeom>
          <a:ln>
            <a:noFill/>
          </a:ln>
          <a:effectLst>
            <a:outerShdw blurRad="190500" dist="101600" dir="2400000" algn="ctr" rotWithShape="0">
              <a:schemeClr val="bg1">
                <a:alpha val="6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638794" y="2802245"/>
            <a:ext cx="7292241" cy="1439093"/>
          </a:xfrm>
        </p:spPr>
        <p:txBody>
          <a:bodyPr>
            <a:normAutofit/>
          </a:bodyPr>
          <a:lstStyle/>
          <a:p>
            <a:r>
              <a:rPr lang="en-US" sz="4400" dirty="0"/>
              <a:t>Lifetime estimation from </a:t>
            </a:r>
            <a:r>
              <a:rPr lang="hu-HU" sz="4400" dirty="0"/>
              <a:t>RHIC</a:t>
            </a:r>
            <a:r>
              <a:rPr lang="en-US" sz="4400" dirty="0"/>
              <a:t> </a:t>
            </a:r>
            <a:r>
              <a:rPr lang="en-US" sz="4400" dirty="0" err="1"/>
              <a:t>Au+Au</a:t>
            </a:r>
            <a:r>
              <a:rPr lang="en-US" sz="4400" dirty="0"/>
              <a:t> data</a:t>
            </a:r>
            <a:endParaRPr lang="hu-HU" sz="440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3016332" y="4644135"/>
            <a:ext cx="5914703" cy="1419497"/>
          </a:xfrm>
        </p:spPr>
        <p:txBody>
          <a:bodyPr>
            <a:normAutofit lnSpcReduction="10000"/>
          </a:bodyPr>
          <a:lstStyle/>
          <a:p>
            <a:r>
              <a:rPr lang="hu-HU" b="1" dirty="0"/>
              <a:t>T. </a:t>
            </a:r>
            <a:r>
              <a:rPr lang="hu-HU" b="1" dirty="0" smtClean="0"/>
              <a:t>Csörgő and G. Kasza</a:t>
            </a:r>
          </a:p>
          <a:p>
            <a:endParaRPr lang="hu-HU" b="1" dirty="0"/>
          </a:p>
          <a:p>
            <a:r>
              <a:rPr lang="hu-HU" b="1" dirty="0" smtClean="0"/>
              <a:t> </a:t>
            </a:r>
            <a:r>
              <a:rPr lang="hu-HU" i="1" dirty="0" smtClean="0"/>
              <a:t>XIV</a:t>
            </a:r>
            <a:r>
              <a:rPr lang="hu-HU" i="1" dirty="0"/>
              <a:t>. </a:t>
            </a:r>
            <a:r>
              <a:rPr lang="hu-HU" i="1" dirty="0" smtClean="0"/>
              <a:t>WPCF and Balaton </a:t>
            </a:r>
            <a:r>
              <a:rPr lang="hu-HU" i="1" dirty="0" err="1" smtClean="0"/>
              <a:t>Workshop</a:t>
            </a:r>
            <a:r>
              <a:rPr lang="hu-HU" i="1" dirty="0" smtClean="0"/>
              <a:t> </a:t>
            </a:r>
            <a:endParaRPr lang="hu-HU" i="1" dirty="0"/>
          </a:p>
          <a:p>
            <a:pPr>
              <a:spcAft>
                <a:spcPts val="300"/>
              </a:spcAft>
            </a:pPr>
            <a:r>
              <a:rPr lang="hu-HU" sz="1400" dirty="0" smtClean="0"/>
              <a:t> </a:t>
            </a:r>
            <a:r>
              <a:rPr lang="hu-HU" sz="1400" dirty="0" err="1"/>
              <a:t>June</a:t>
            </a:r>
            <a:r>
              <a:rPr lang="hu-HU" sz="1400" dirty="0"/>
              <a:t> 2019, </a:t>
            </a:r>
            <a:r>
              <a:rPr lang="hu-HU" sz="1400" dirty="0" smtClean="0"/>
              <a:t>Dubna and Tihany</a:t>
            </a:r>
            <a:endParaRPr lang="hu-HU" sz="1400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272" y="2860689"/>
            <a:ext cx="2814648" cy="1083515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8" name="Szövegdoboz 7"/>
          <p:cNvSpPr txBox="1"/>
          <p:nvPr/>
        </p:nvSpPr>
        <p:spPr>
          <a:xfrm>
            <a:off x="6783381" y="2617579"/>
            <a:ext cx="2147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arXiv:1811.09990</a:t>
            </a:r>
            <a:endParaRPr lang="hu-HU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0662637C-BABA-4600-9923-10A146048429}"/>
              </a:ext>
            </a:extLst>
          </p:cNvPr>
          <p:cNvSpPr/>
          <p:nvPr/>
        </p:nvSpPr>
        <p:spPr>
          <a:xfrm>
            <a:off x="9115425" y="618704"/>
            <a:ext cx="3076575" cy="1641013"/>
          </a:xfrm>
          <a:prstGeom prst="rect">
            <a:avLst/>
          </a:prstGeom>
          <a:ln>
            <a:noFill/>
          </a:ln>
          <a:effectLst>
            <a:outerShdw blurRad="190500" dist="101600" dir="2400000" algn="ctr" rotWithShape="0">
              <a:schemeClr val="bg1">
                <a:alpha val="6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Téglalap 8">
            <a:extLst>
              <a:ext uri="{FF2B5EF4-FFF2-40B4-BE49-F238E27FC236}">
                <a16:creationId xmlns:a16="http://schemas.microsoft.com/office/drawing/2014/main" id="{F762C8DF-F169-41C3-AC51-A17D93753602}"/>
              </a:ext>
            </a:extLst>
          </p:cNvPr>
          <p:cNvSpPr/>
          <p:nvPr/>
        </p:nvSpPr>
        <p:spPr>
          <a:xfrm>
            <a:off x="9115425" y="4598284"/>
            <a:ext cx="3076575" cy="1641013"/>
          </a:xfrm>
          <a:prstGeom prst="rect">
            <a:avLst/>
          </a:prstGeom>
          <a:ln>
            <a:noFill/>
          </a:ln>
          <a:effectLst>
            <a:outerShdw blurRad="190500" dist="101600" dir="2400000" algn="ctr" rotWithShape="0">
              <a:schemeClr val="bg1">
                <a:alpha val="6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291" y="685626"/>
            <a:ext cx="1507167" cy="1507167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272" y="4951914"/>
            <a:ext cx="2819473" cy="961682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224035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B1F5DFD9-F970-4A8D-8FC4-6DA2841B1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0199" y="207832"/>
            <a:ext cx="1154151" cy="1090789"/>
          </a:xfrm>
        </p:spPr>
        <p:txBody>
          <a:bodyPr/>
          <a:lstStyle/>
          <a:p>
            <a:pPr algn="ctr"/>
            <a:r>
              <a:rPr lang="hu-HU" dirty="0"/>
              <a:t>6</a:t>
            </a:r>
          </a:p>
        </p:txBody>
      </p:sp>
      <p:sp>
        <p:nvSpPr>
          <p:cNvPr id="5" name="Cím 1">
            <a:extLst>
              <a:ext uri="{FF2B5EF4-FFF2-40B4-BE49-F238E27FC236}">
                <a16:creationId xmlns:a16="http://schemas.microsoft.com/office/drawing/2014/main" id="{5B090543-3F7F-4FBB-B381-80F71692D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7533"/>
            <a:ext cx="10553700" cy="1081088"/>
          </a:xfrm>
        </p:spPr>
        <p:txBody>
          <a:bodyPr>
            <a:normAutofit/>
          </a:bodyPr>
          <a:lstStyle/>
          <a:p>
            <a:r>
              <a:rPr lang="hu-HU" dirty="0" smtClean="0"/>
              <a:t> </a:t>
            </a:r>
            <a:r>
              <a:rPr lang="hu-HU" dirty="0" err="1" smtClean="0"/>
              <a:t>Fits</a:t>
            </a:r>
            <a:r>
              <a:rPr lang="hu-HU" dirty="0"/>
              <a:t> </a:t>
            </a:r>
            <a:r>
              <a:rPr lang="hu-HU" dirty="0" err="1" smtClean="0"/>
              <a:t>at</a:t>
            </a:r>
            <a:r>
              <a:rPr lang="hu-HU" dirty="0" smtClean="0"/>
              <a:t> RHIC,  √</a:t>
            </a:r>
            <a:r>
              <a:rPr lang="hu-HU" dirty="0" err="1" smtClean="0"/>
              <a:t>s</a:t>
            </a:r>
            <a:r>
              <a:rPr lang="hu-HU" baseline="-25000" dirty="0" err="1" smtClean="0"/>
              <a:t>NN</a:t>
            </a:r>
            <a:r>
              <a:rPr lang="hu-HU" dirty="0" smtClean="0"/>
              <a:t>= 20-200 </a:t>
            </a:r>
            <a:r>
              <a:rPr lang="hu-HU" dirty="0" err="1" smtClean="0"/>
              <a:t>GeV</a:t>
            </a:r>
            <a:endParaRPr lang="hu-HU" dirty="0"/>
          </a:p>
        </p:txBody>
      </p:sp>
      <p:sp>
        <p:nvSpPr>
          <p:cNvPr id="7" name="Tartalom helye 2">
            <a:extLst>
              <a:ext uri="{FF2B5EF4-FFF2-40B4-BE49-F238E27FC236}">
                <a16:creationId xmlns:a16="http://schemas.microsoft.com/office/drawing/2014/main" id="{6A2D8F40-318E-4E4C-AD71-718FF28169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9088" y="1360332"/>
            <a:ext cx="9613861" cy="3599316"/>
          </a:xfrm>
        </p:spPr>
        <p:txBody>
          <a:bodyPr/>
          <a:lstStyle/>
          <a:p>
            <a:pPr marL="0" indent="0">
              <a:buNone/>
            </a:pPr>
            <a:r>
              <a:rPr lang="hu-HU" dirty="0" err="1" smtClean="0"/>
              <a:t>Powerful</a:t>
            </a:r>
            <a:r>
              <a:rPr lang="hu-HU" dirty="0" smtClean="0"/>
              <a:t> </a:t>
            </a:r>
            <a:r>
              <a:rPr lang="hu-HU" dirty="0" smtClean="0"/>
              <a:t>3-parameter </a:t>
            </a:r>
            <a:r>
              <a:rPr lang="hu-HU" dirty="0" err="1" smtClean="0"/>
              <a:t>hydro</a:t>
            </a:r>
            <a:r>
              <a:rPr lang="hu-HU" dirty="0" smtClean="0"/>
              <a:t> formula</a:t>
            </a:r>
            <a:r>
              <a:rPr lang="hu-HU" dirty="0"/>
              <a:t>.</a:t>
            </a:r>
            <a:r>
              <a:rPr lang="hu-HU" dirty="0" smtClean="0"/>
              <a:t>  CL </a:t>
            </a:r>
            <a:r>
              <a:rPr lang="hu-HU" dirty="0"/>
              <a:t>„</a:t>
            </a:r>
            <a:r>
              <a:rPr lang="hu-HU" dirty="0" err="1"/>
              <a:t>too</a:t>
            </a:r>
            <a:r>
              <a:rPr lang="hu-HU" dirty="0"/>
              <a:t> </a:t>
            </a:r>
            <a:r>
              <a:rPr lang="hu-HU" dirty="0" err="1"/>
              <a:t>good</a:t>
            </a:r>
            <a:r>
              <a:rPr lang="hu-HU" dirty="0"/>
              <a:t>”</a:t>
            </a:r>
          </a:p>
        </p:txBody>
      </p:sp>
      <p:pic>
        <p:nvPicPr>
          <p:cNvPr id="9" name="Kép 8" descr="A képen szöveg, térkép látható&#10;&#10;Automatikusan generált leírás">
            <a:extLst>
              <a:ext uri="{FF2B5EF4-FFF2-40B4-BE49-F238E27FC236}">
                <a16:creationId xmlns:a16="http://schemas.microsoft.com/office/drawing/2014/main" id="{B4862AF0-D942-4280-9E4E-F23BCED61C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35" y="2260459"/>
            <a:ext cx="6110382" cy="4582786"/>
          </a:xfrm>
          <a:prstGeom prst="rect">
            <a:avLst/>
          </a:prstGeom>
          <a:scene3d>
            <a:camera prst="orthographicFront"/>
            <a:lightRig rig="threePt" dir="t"/>
          </a:scene3d>
          <a:sp3d contourW="25400">
            <a:contourClr>
              <a:schemeClr val="bg1">
                <a:lumMod val="75000"/>
                <a:lumOff val="25000"/>
              </a:schemeClr>
            </a:contourClr>
          </a:sp3d>
        </p:spPr>
      </p:pic>
      <p:pic>
        <p:nvPicPr>
          <p:cNvPr id="10" name="Kép 9" descr="A képen szöveg, térkép látható&#10;&#10;Automatikusan generált leírás">
            <a:extLst>
              <a:ext uri="{FF2B5EF4-FFF2-40B4-BE49-F238E27FC236}">
                <a16:creationId xmlns:a16="http://schemas.microsoft.com/office/drawing/2014/main" id="{1B5B124D-B0C1-4D15-88AC-34FAD77EAF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640" y="2104363"/>
            <a:ext cx="6110382" cy="4582786"/>
          </a:xfrm>
          <a:prstGeom prst="rect">
            <a:avLst/>
          </a:prstGeom>
          <a:scene3d>
            <a:camera prst="orthographicFront"/>
            <a:lightRig rig="threePt" dir="t"/>
          </a:scene3d>
          <a:sp3d contourW="25400">
            <a:contourClr>
              <a:schemeClr val="bg1">
                <a:lumMod val="75000"/>
                <a:lumOff val="25000"/>
              </a:schemeClr>
            </a:contourClr>
          </a:sp3d>
        </p:spPr>
      </p:pic>
      <p:pic>
        <p:nvPicPr>
          <p:cNvPr id="11" name="Kép 10" descr="A képen térkép, szöveg látható&#10;&#10;Automatikusan generált leírás">
            <a:extLst>
              <a:ext uri="{FF2B5EF4-FFF2-40B4-BE49-F238E27FC236}">
                <a16:creationId xmlns:a16="http://schemas.microsoft.com/office/drawing/2014/main" id="{C5EE20B9-8DD5-49E7-A0EF-FD4D9BC331D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589" y="1948267"/>
            <a:ext cx="6110382" cy="4582786"/>
          </a:xfrm>
          <a:prstGeom prst="rect">
            <a:avLst/>
          </a:prstGeom>
          <a:scene3d>
            <a:camera prst="orthographicFront"/>
            <a:lightRig rig="threePt" dir="t"/>
          </a:scene3d>
          <a:sp3d contourW="25400">
            <a:contourClr>
              <a:schemeClr val="bg1">
                <a:lumMod val="75000"/>
                <a:lumOff val="25000"/>
              </a:schemeClr>
            </a:contourClr>
          </a:sp3d>
        </p:spPr>
      </p:pic>
      <p:pic>
        <p:nvPicPr>
          <p:cNvPr id="12" name="Kép 11" descr="A képen szöveg, térkép látható&#10;&#10;Automatikusan generált leírás">
            <a:extLst>
              <a:ext uri="{FF2B5EF4-FFF2-40B4-BE49-F238E27FC236}">
                <a16:creationId xmlns:a16="http://schemas.microsoft.com/office/drawing/2014/main" id="{F4805EBF-4DB1-4141-8E6B-1C7B1B7416F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368" y="1814615"/>
            <a:ext cx="6110382" cy="4582786"/>
          </a:xfrm>
          <a:prstGeom prst="rect">
            <a:avLst/>
          </a:prstGeom>
          <a:scene3d>
            <a:camera prst="orthographicFront"/>
            <a:lightRig rig="threePt" dir="t"/>
          </a:scene3d>
          <a:sp3d contourW="25400">
            <a:contourClr>
              <a:schemeClr val="bg1">
                <a:lumMod val="75000"/>
                <a:lumOff val="25000"/>
              </a:schemeClr>
            </a:contourClr>
          </a:sp3d>
        </p:spPr>
      </p:pic>
    </p:spTree>
    <p:extLst>
      <p:ext uri="{BB962C8B-B14F-4D97-AF65-F5344CB8AC3E}">
        <p14:creationId xmlns:p14="http://schemas.microsoft.com/office/powerpoint/2010/main" val="3484936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B1F5DFD9-F970-4A8D-8FC4-6DA2841B1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43755" y="143627"/>
            <a:ext cx="1154151" cy="1090789"/>
          </a:xfrm>
        </p:spPr>
        <p:txBody>
          <a:bodyPr/>
          <a:lstStyle/>
          <a:p>
            <a:pPr algn="ctr"/>
            <a:r>
              <a:rPr lang="hu-HU" dirty="0"/>
              <a:t>6</a:t>
            </a:r>
            <a:endParaRPr lang="hu-HU" dirty="0"/>
          </a:p>
        </p:txBody>
      </p:sp>
      <p:sp>
        <p:nvSpPr>
          <p:cNvPr id="5" name="Cím 1">
            <a:extLst>
              <a:ext uri="{FF2B5EF4-FFF2-40B4-BE49-F238E27FC236}">
                <a16:creationId xmlns:a16="http://schemas.microsoft.com/office/drawing/2014/main" id="{5B090543-3F7F-4FBB-B381-80F71692D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61925"/>
            <a:ext cx="10477501" cy="1081088"/>
          </a:xfrm>
        </p:spPr>
        <p:txBody>
          <a:bodyPr>
            <a:normAutofit/>
          </a:bodyPr>
          <a:lstStyle/>
          <a:p>
            <a:r>
              <a:rPr lang="hu-HU" dirty="0" smtClean="0"/>
              <a:t>CMS </a:t>
            </a:r>
            <a:r>
              <a:rPr lang="hu-HU" dirty="0" err="1" smtClean="0"/>
              <a:t>p+p</a:t>
            </a:r>
            <a:r>
              <a:rPr lang="hu-HU" dirty="0" smtClean="0"/>
              <a:t> </a:t>
            </a:r>
            <a:r>
              <a:rPr lang="hu-HU" dirty="0" err="1" smtClean="0"/>
              <a:t>dn</a:t>
            </a:r>
            <a:r>
              <a:rPr lang="hu-HU" dirty="0" smtClean="0"/>
              <a:t>/</a:t>
            </a:r>
            <a:r>
              <a:rPr lang="hu-HU" dirty="0" err="1" smtClean="0"/>
              <a:t>d</a:t>
            </a:r>
            <a:r>
              <a:rPr lang="hu-HU" dirty="0" err="1" smtClean="0">
                <a:latin typeface="Symbol" panose="05050102010706020507" pitchFamily="18" charset="2"/>
              </a:rPr>
              <a:t>h</a:t>
            </a:r>
            <a:r>
              <a:rPr lang="hu-HU" dirty="0" smtClean="0">
                <a:latin typeface="Symbol" panose="05050102010706020507" pitchFamily="18" charset="2"/>
              </a:rPr>
              <a:t> </a:t>
            </a:r>
            <a:r>
              <a:rPr lang="hu-HU" dirty="0" err="1" smtClean="0"/>
              <a:t>fits</a:t>
            </a:r>
            <a:r>
              <a:rPr lang="hu-HU" dirty="0" smtClean="0"/>
              <a:t>, 7, 8, 13 </a:t>
            </a:r>
            <a:r>
              <a:rPr lang="hu-HU" dirty="0" err="1" smtClean="0"/>
              <a:t>TeV</a:t>
            </a:r>
            <a:endParaRPr lang="hu-HU" dirty="0">
              <a:latin typeface="Symbol" panose="05050102010706020507" pitchFamily="18" charset="2"/>
            </a:endParaRPr>
          </a:p>
        </p:txBody>
      </p:sp>
      <p:pic>
        <p:nvPicPr>
          <p:cNvPr id="13" name="Kép 12">
            <a:extLst>
              <a:ext uri="{FF2B5EF4-FFF2-40B4-BE49-F238E27FC236}">
                <a16:creationId xmlns:a16="http://schemas.microsoft.com/office/drawing/2014/main" id="{C8DDDD07-40D1-4EBC-B623-F41F90083B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52098"/>
            <a:ext cx="6807871" cy="5105902"/>
          </a:xfrm>
          <a:prstGeom prst="rect">
            <a:avLst/>
          </a:prstGeom>
          <a:scene3d>
            <a:camera prst="orthographicFront"/>
            <a:lightRig rig="threePt" dir="t"/>
          </a:scene3d>
          <a:sp3d contourW="25400">
            <a:contourClr>
              <a:schemeClr val="bg1">
                <a:lumMod val="75000"/>
                <a:lumOff val="25000"/>
              </a:schemeClr>
            </a:contourClr>
          </a:sp3d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40033B48-9BBD-4811-9A40-B9D4C76D45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797" y="1590292"/>
            <a:ext cx="6586403" cy="4939803"/>
          </a:xfrm>
          <a:prstGeom prst="rect">
            <a:avLst/>
          </a:prstGeom>
          <a:scene3d>
            <a:camera prst="orthographicFront"/>
            <a:lightRig rig="threePt" dir="t"/>
          </a:scene3d>
          <a:sp3d contourW="25400">
            <a:contourClr>
              <a:schemeClr val="bg1">
                <a:lumMod val="75000"/>
                <a:lumOff val="25000"/>
              </a:schemeClr>
            </a:contourClr>
          </a:sp3d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F3F9ED6B-26B4-460E-9FD5-4AF7D78915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7786" y="1375675"/>
            <a:ext cx="6684214" cy="5013161"/>
          </a:xfrm>
          <a:prstGeom prst="rect">
            <a:avLst/>
          </a:prstGeom>
          <a:scene3d>
            <a:camera prst="orthographicFront"/>
            <a:lightRig rig="threePt" dir="t"/>
          </a:scene3d>
          <a:sp3d contourW="25400">
            <a:contourClr>
              <a:schemeClr val="bg1">
                <a:lumMod val="75000"/>
                <a:lumOff val="25000"/>
              </a:schemeClr>
            </a:contourClr>
          </a:sp3d>
        </p:spPr>
      </p:pic>
    </p:spTree>
    <p:extLst>
      <p:ext uri="{BB962C8B-B14F-4D97-AF65-F5344CB8AC3E}">
        <p14:creationId xmlns:p14="http://schemas.microsoft.com/office/powerpoint/2010/main" val="696364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B1F5DFD9-F970-4A8D-8FC4-6DA2841B1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62805" y="75273"/>
            <a:ext cx="1154151" cy="1090789"/>
          </a:xfrm>
        </p:spPr>
        <p:txBody>
          <a:bodyPr/>
          <a:lstStyle/>
          <a:p>
            <a:pPr algn="ctr"/>
            <a:r>
              <a:rPr lang="hu-HU" dirty="0"/>
              <a:t>7</a:t>
            </a:r>
          </a:p>
        </p:txBody>
      </p:sp>
      <p:sp>
        <p:nvSpPr>
          <p:cNvPr id="5" name="Cím 1">
            <a:extLst>
              <a:ext uri="{FF2B5EF4-FFF2-40B4-BE49-F238E27FC236}">
                <a16:creationId xmlns:a16="http://schemas.microsoft.com/office/drawing/2014/main" id="{5B090543-3F7F-4FBB-B381-80F71692D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9327"/>
            <a:ext cx="10572750" cy="1081088"/>
          </a:xfrm>
        </p:spPr>
        <p:txBody>
          <a:bodyPr>
            <a:normAutofit/>
          </a:bodyPr>
          <a:lstStyle/>
          <a:p>
            <a:r>
              <a:rPr lang="hu-HU" dirty="0" smtClean="0"/>
              <a:t>CMS </a:t>
            </a:r>
            <a:r>
              <a:rPr lang="hu-HU" dirty="0" err="1" smtClean="0"/>
              <a:t>Xe+Xe</a:t>
            </a:r>
            <a:r>
              <a:rPr lang="hu-HU" dirty="0" smtClean="0"/>
              <a:t> </a:t>
            </a:r>
            <a:r>
              <a:rPr lang="hu-HU" dirty="0" err="1" smtClean="0"/>
              <a:t>data</a:t>
            </a:r>
            <a:r>
              <a:rPr lang="hu-HU" dirty="0" smtClean="0"/>
              <a:t>, 5.44 </a:t>
            </a:r>
            <a:r>
              <a:rPr lang="hu-HU" dirty="0" err="1" smtClean="0"/>
              <a:t>TeV</a:t>
            </a:r>
            <a:endParaRPr lang="hu-HU" dirty="0"/>
          </a:p>
        </p:txBody>
      </p:sp>
      <p:pic>
        <p:nvPicPr>
          <p:cNvPr id="13" name="Kép 12">
            <a:extLst>
              <a:ext uri="{FF2B5EF4-FFF2-40B4-BE49-F238E27FC236}">
                <a16:creationId xmlns:a16="http://schemas.microsoft.com/office/drawing/2014/main" id="{C8DDDD07-40D1-4EBC-B623-F41F90083B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3" y="1390397"/>
            <a:ext cx="7287358" cy="5467602"/>
          </a:xfrm>
          <a:prstGeom prst="rect">
            <a:avLst/>
          </a:prstGeom>
          <a:scene3d>
            <a:camera prst="orthographicFront"/>
            <a:lightRig rig="threePt" dir="t"/>
          </a:scene3d>
          <a:sp3d contourW="25400">
            <a:contourClr>
              <a:schemeClr val="bg1">
                <a:lumMod val="75000"/>
                <a:lumOff val="25000"/>
              </a:schemeClr>
            </a:contourClr>
          </a:sp3d>
        </p:spPr>
      </p:pic>
      <p:pic>
        <p:nvPicPr>
          <p:cNvPr id="6" name="Kép 5" descr="A képen szöveg, térkép látható&#10;&#10;Automatikusan generált leírás">
            <a:extLst>
              <a:ext uri="{FF2B5EF4-FFF2-40B4-BE49-F238E27FC236}">
                <a16:creationId xmlns:a16="http://schemas.microsoft.com/office/drawing/2014/main" id="{CB02941B-442E-4671-850C-624C686E50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045" y="2007640"/>
            <a:ext cx="5140905" cy="4831309"/>
          </a:xfrm>
          <a:prstGeom prst="rect">
            <a:avLst/>
          </a:prstGeom>
          <a:scene3d>
            <a:camera prst="orthographicFront"/>
            <a:lightRig rig="threePt" dir="t"/>
          </a:scene3d>
          <a:sp3d contourW="25400">
            <a:contourClr>
              <a:schemeClr val="bg1">
                <a:lumMod val="75000"/>
                <a:lumOff val="25000"/>
              </a:schemeClr>
            </a:contourClr>
          </a:sp3d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825288A4-097A-4E70-A819-AFB5B2B5FA49}"/>
              </a:ext>
            </a:extLst>
          </p:cNvPr>
          <p:cNvSpPr txBox="1"/>
          <p:nvPr/>
        </p:nvSpPr>
        <p:spPr>
          <a:xfrm>
            <a:off x="10252504" y="1474684"/>
            <a:ext cx="2108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hlinkClick r:id="rId4"/>
              </a:rPr>
              <a:t>arXiv:1902.03603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15271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34E9B68-EBFD-471E-A3CA-C7216CCBF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Observables</a:t>
            </a:r>
            <a:r>
              <a:rPr lang="hu-HU" dirty="0"/>
              <a:t> </a:t>
            </a:r>
            <a:r>
              <a:rPr lang="hu-HU" dirty="0" smtClean="0"/>
              <a:t>– HBT R</a:t>
            </a:r>
            <a:r>
              <a:rPr lang="hu-HU" baseline="-25000" dirty="0" smtClean="0"/>
              <a:t>L</a:t>
            </a:r>
            <a:endParaRPr lang="hu-HU" baseline="-25000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3B4924C-4299-435D-80A6-35AA2E5AC8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055" y="1515600"/>
            <a:ext cx="9613861" cy="3559103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hu-HU" dirty="0" err="1"/>
              <a:t>For</a:t>
            </a:r>
            <a:r>
              <a:rPr lang="hu-HU" dirty="0"/>
              <a:t> a 1+1 d </a:t>
            </a:r>
            <a:r>
              <a:rPr lang="hu-HU" dirty="0" err="1"/>
              <a:t>relativistic</a:t>
            </a:r>
            <a:r>
              <a:rPr lang="hu-HU" dirty="0"/>
              <a:t> </a:t>
            </a:r>
            <a:r>
              <a:rPr lang="hu-HU" dirty="0" err="1"/>
              <a:t>source</a:t>
            </a:r>
            <a:r>
              <a:rPr lang="hu-HU" dirty="0"/>
              <a:t> (LCMS):</a:t>
            </a:r>
          </a:p>
          <a:p>
            <a:pPr marL="0" indent="0">
              <a:spcBef>
                <a:spcPts val="1200"/>
              </a:spcBef>
              <a:buNone/>
            </a:pPr>
            <a:endParaRPr lang="hu-HU" dirty="0"/>
          </a:p>
          <a:p>
            <a:pPr>
              <a:spcBef>
                <a:spcPts val="1200"/>
              </a:spcBef>
            </a:pPr>
            <a:r>
              <a:rPr lang="hu-HU" dirty="0"/>
              <a:t>(</a:t>
            </a:r>
            <a:r>
              <a:rPr lang="el-GR" dirty="0"/>
              <a:t>η</a:t>
            </a:r>
            <a:r>
              <a:rPr lang="hu-HU" baseline="-25000" dirty="0" err="1"/>
              <a:t>x</a:t>
            </a:r>
            <a:r>
              <a:rPr lang="hu-HU" baseline="30000" dirty="0" err="1"/>
              <a:t>s</a:t>
            </a:r>
            <a:r>
              <a:rPr lang="hu-HU" baseline="-25000" dirty="0"/>
              <a:t>, </a:t>
            </a:r>
            <a:r>
              <a:rPr lang="el-GR" dirty="0"/>
              <a:t>τ</a:t>
            </a:r>
            <a:r>
              <a:rPr lang="hu-HU" baseline="-25000" dirty="0"/>
              <a:t>f</a:t>
            </a:r>
            <a:r>
              <a:rPr lang="hu-HU" dirty="0"/>
              <a:t>) </a:t>
            </a:r>
            <a:r>
              <a:rPr lang="hu-HU" dirty="0" err="1"/>
              <a:t>saddle</a:t>
            </a:r>
            <a:r>
              <a:rPr lang="hu-HU" dirty="0"/>
              <a:t> </a:t>
            </a:r>
            <a:r>
              <a:rPr lang="hu-HU" dirty="0" err="1"/>
              <a:t>point</a:t>
            </a:r>
            <a:r>
              <a:rPr lang="hu-HU" dirty="0"/>
              <a:t>:</a:t>
            </a:r>
          </a:p>
          <a:p>
            <a:endParaRPr lang="hu-HU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6BD1C3A3-E28C-4A5B-A299-A1A0427D0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hu-HU" dirty="0"/>
              <a:t>8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BE7A6802-D616-45E1-BD1F-7CD1B0D963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1558058"/>
            <a:ext cx="5442754" cy="649620"/>
          </a:xfrm>
          <a:prstGeom prst="rect">
            <a:avLst/>
          </a:prstGeom>
          <a:scene3d>
            <a:camera prst="orthographicFront"/>
            <a:lightRig rig="threePt" dir="t"/>
          </a:scene3d>
          <a:sp3d contourW="25400">
            <a:contourClr>
              <a:schemeClr val="bg1">
                <a:lumMod val="75000"/>
                <a:lumOff val="25000"/>
              </a:schemeClr>
            </a:contourClr>
          </a:sp3d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5DBE6971-A103-46A2-8B36-95E2F778F9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671" y="2323543"/>
            <a:ext cx="7745082" cy="4396434"/>
          </a:xfrm>
          <a:prstGeom prst="rect">
            <a:avLst/>
          </a:prstGeom>
          <a:scene3d>
            <a:camera prst="orthographicFront"/>
            <a:lightRig rig="threePt" dir="t"/>
          </a:scene3d>
          <a:sp3d contourW="25400">
            <a:contourClr>
              <a:schemeClr val="bg1">
                <a:lumMod val="75000"/>
                <a:lumOff val="25000"/>
              </a:schemeClr>
            </a:contourClr>
          </a:sp3d>
        </p:spPr>
      </p:pic>
      <p:sp>
        <p:nvSpPr>
          <p:cNvPr id="13" name="Szövegdoboz 12">
            <a:extLst>
              <a:ext uri="{FF2B5EF4-FFF2-40B4-BE49-F238E27FC236}">
                <a16:creationId xmlns:a16="http://schemas.microsoft.com/office/drawing/2014/main" id="{E95F38D6-17CC-4BDA-91B8-3912F5720DE5}"/>
              </a:ext>
            </a:extLst>
          </p:cNvPr>
          <p:cNvSpPr txBox="1"/>
          <p:nvPr/>
        </p:nvSpPr>
        <p:spPr>
          <a:xfrm>
            <a:off x="9394165" y="6350645"/>
            <a:ext cx="2108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>
                <a:hlinkClick r:id="rId4"/>
              </a:rPr>
              <a:t>hep-ph</a:t>
            </a:r>
            <a:r>
              <a:rPr lang="hu-HU" dirty="0">
                <a:hlinkClick r:id="rId4"/>
              </a:rPr>
              <a:t>/9411307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4051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34E9B68-EBFD-471E-A3CA-C7216CCBF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Observables</a:t>
            </a:r>
            <a:r>
              <a:rPr lang="hu-HU" dirty="0"/>
              <a:t> </a:t>
            </a:r>
            <a:r>
              <a:rPr lang="hu-HU" dirty="0" smtClean="0"/>
              <a:t>– HBT R</a:t>
            </a:r>
            <a:r>
              <a:rPr lang="hu-HU" baseline="-25000" dirty="0" smtClean="0"/>
              <a:t>L</a:t>
            </a:r>
            <a:endParaRPr lang="hu-HU" baseline="-25000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3B4924C-4299-435D-80A6-35AA2E5AC8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1" y="1538063"/>
            <a:ext cx="11592739" cy="5253127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hu-HU" sz="3200" dirty="0" err="1"/>
              <a:t>For</a:t>
            </a:r>
            <a:r>
              <a:rPr lang="hu-HU" sz="3200" dirty="0"/>
              <a:t> a 1+1 d </a:t>
            </a:r>
            <a:r>
              <a:rPr lang="hu-HU" sz="3200" dirty="0" err="1"/>
              <a:t>relativistic</a:t>
            </a:r>
            <a:r>
              <a:rPr lang="hu-HU" sz="3200" dirty="0"/>
              <a:t> </a:t>
            </a:r>
            <a:r>
              <a:rPr lang="hu-HU" sz="3200" dirty="0" err="1"/>
              <a:t>source</a:t>
            </a:r>
            <a:r>
              <a:rPr lang="hu-HU" sz="3200" dirty="0"/>
              <a:t> (LCMS):</a:t>
            </a:r>
          </a:p>
          <a:p>
            <a:pPr>
              <a:spcBef>
                <a:spcPts val="1200"/>
              </a:spcBef>
            </a:pPr>
            <a:endParaRPr lang="hu-HU" sz="3200" dirty="0"/>
          </a:p>
          <a:p>
            <a:pPr>
              <a:spcBef>
                <a:spcPts val="1200"/>
              </a:spcBef>
            </a:pPr>
            <a:r>
              <a:rPr lang="hu-HU" sz="3200" dirty="0"/>
              <a:t>(</a:t>
            </a:r>
            <a:r>
              <a:rPr lang="el-GR" sz="3200" dirty="0"/>
              <a:t>η</a:t>
            </a:r>
            <a:r>
              <a:rPr lang="hu-HU" sz="3200" baseline="-25000" dirty="0" err="1"/>
              <a:t>x</a:t>
            </a:r>
            <a:r>
              <a:rPr lang="hu-HU" sz="3200" baseline="30000" dirty="0" err="1"/>
              <a:t>s</a:t>
            </a:r>
            <a:r>
              <a:rPr lang="hu-HU" sz="3200" baseline="-25000" dirty="0"/>
              <a:t>, </a:t>
            </a:r>
            <a:r>
              <a:rPr lang="el-GR" sz="3200" dirty="0"/>
              <a:t>τ</a:t>
            </a:r>
            <a:r>
              <a:rPr lang="hu-HU" sz="3200" baseline="-25000" dirty="0"/>
              <a:t>f</a:t>
            </a:r>
            <a:r>
              <a:rPr lang="hu-HU" sz="3200" dirty="0"/>
              <a:t>) </a:t>
            </a:r>
            <a:r>
              <a:rPr lang="hu-HU" sz="3200" dirty="0" err="1"/>
              <a:t>saddle</a:t>
            </a:r>
            <a:r>
              <a:rPr lang="hu-HU" sz="3200" dirty="0"/>
              <a:t> </a:t>
            </a:r>
            <a:r>
              <a:rPr lang="hu-HU" sz="3200" dirty="0" err="1"/>
              <a:t>point</a:t>
            </a:r>
            <a:endParaRPr lang="hu-HU" sz="3200" dirty="0"/>
          </a:p>
          <a:p>
            <a:pPr>
              <a:spcBef>
                <a:spcPts val="1200"/>
              </a:spcBef>
            </a:pPr>
            <a:r>
              <a:rPr lang="hu-HU" sz="3200" dirty="0"/>
              <a:t>CKCJ </a:t>
            </a:r>
            <a:r>
              <a:rPr lang="hu-HU" sz="3200" dirty="0" err="1"/>
              <a:t>solutions</a:t>
            </a:r>
            <a:r>
              <a:rPr lang="hu-HU" sz="3200" dirty="0"/>
              <a:t> </a:t>
            </a:r>
            <a:r>
              <a:rPr lang="hu-HU" sz="3200" dirty="0" err="1"/>
              <a:t>are</a:t>
            </a:r>
            <a:r>
              <a:rPr lang="hu-HU" sz="3200" dirty="0"/>
              <a:t> limited </a:t>
            </a:r>
            <a:r>
              <a:rPr lang="hu-HU" sz="3200" dirty="0" err="1"/>
              <a:t>to</a:t>
            </a:r>
            <a:r>
              <a:rPr lang="hu-HU" sz="3200" dirty="0"/>
              <a:t> a </a:t>
            </a:r>
            <a:r>
              <a:rPr lang="hu-HU" sz="3200" dirty="0" err="1"/>
              <a:t>narrow</a:t>
            </a:r>
            <a:r>
              <a:rPr lang="hu-HU" sz="3200" dirty="0"/>
              <a:t> </a:t>
            </a:r>
            <a:r>
              <a:rPr lang="hu-HU" sz="3200" dirty="0" err="1"/>
              <a:t>rapidity</a:t>
            </a:r>
            <a:r>
              <a:rPr lang="hu-HU" sz="3200" dirty="0"/>
              <a:t> </a:t>
            </a:r>
            <a:r>
              <a:rPr lang="hu-HU" sz="3200" dirty="0" err="1"/>
              <a:t>interval</a:t>
            </a:r>
            <a:r>
              <a:rPr lang="hu-HU" sz="3200" dirty="0"/>
              <a:t> </a:t>
            </a:r>
            <a:r>
              <a:rPr lang="hu-HU" sz="3200" dirty="0" err="1"/>
              <a:t>around</a:t>
            </a:r>
            <a:r>
              <a:rPr lang="hu-HU" sz="3200" dirty="0"/>
              <a:t> </a:t>
            </a:r>
            <a:r>
              <a:rPr lang="el-GR" sz="3200" dirty="0"/>
              <a:t>η</a:t>
            </a:r>
            <a:r>
              <a:rPr lang="hu-HU" sz="3200" baseline="-25000" dirty="0"/>
              <a:t>x</a:t>
            </a:r>
            <a:r>
              <a:rPr lang="hu-HU" sz="3200" dirty="0"/>
              <a:t>≈0</a:t>
            </a:r>
          </a:p>
          <a:p>
            <a:pPr>
              <a:spcBef>
                <a:spcPts val="1200"/>
              </a:spcBef>
            </a:pPr>
            <a:r>
              <a:rPr lang="hu-HU" sz="3200" dirty="0" err="1"/>
              <a:t>At</a:t>
            </a:r>
            <a:r>
              <a:rPr lang="hu-HU" sz="3200" dirty="0"/>
              <a:t> </a:t>
            </a:r>
            <a:r>
              <a:rPr lang="hu-HU" sz="3200" dirty="0" err="1"/>
              <a:t>midrapidity</a:t>
            </a:r>
            <a:r>
              <a:rPr lang="hu-HU" sz="3200" dirty="0"/>
              <a:t>:</a:t>
            </a:r>
          </a:p>
          <a:p>
            <a:pPr>
              <a:spcBef>
                <a:spcPts val="1200"/>
              </a:spcBef>
            </a:pPr>
            <a:endParaRPr lang="hu-HU" sz="3200" dirty="0"/>
          </a:p>
          <a:p>
            <a:pPr>
              <a:spcBef>
                <a:spcPts val="1200"/>
              </a:spcBef>
            </a:pPr>
            <a:r>
              <a:rPr lang="hu-HU" sz="3200" dirty="0"/>
              <a:t>Δ</a:t>
            </a:r>
            <a:r>
              <a:rPr lang="el-GR" sz="3200" dirty="0"/>
              <a:t>η</a:t>
            </a:r>
            <a:r>
              <a:rPr lang="hu-HU" sz="3200" baseline="-25000" dirty="0"/>
              <a:t>x</a:t>
            </a:r>
            <a:r>
              <a:rPr lang="hu-HU" sz="3200" i="1" dirty="0"/>
              <a:t>: </a:t>
            </a:r>
            <a:r>
              <a:rPr lang="hu-HU" sz="3200" dirty="0"/>
              <a:t>gaussian </a:t>
            </a:r>
            <a:r>
              <a:rPr lang="hu-HU" sz="3200" dirty="0" err="1"/>
              <a:t>width</a:t>
            </a:r>
            <a:r>
              <a:rPr lang="hu-HU" sz="3200" dirty="0"/>
              <a:t> of </a:t>
            </a:r>
            <a:r>
              <a:rPr lang="hu-HU" sz="3200" dirty="0" err="1"/>
              <a:t>rapidity</a:t>
            </a:r>
            <a:r>
              <a:rPr lang="hu-HU" sz="3200" dirty="0"/>
              <a:t> </a:t>
            </a:r>
            <a:r>
              <a:rPr lang="hu-HU" sz="3200" dirty="0" err="1"/>
              <a:t>distribution</a:t>
            </a:r>
            <a:endParaRPr lang="hu-HU" sz="3200" dirty="0"/>
          </a:p>
          <a:p>
            <a:endParaRPr lang="hu-HU" sz="3200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6BD1C3A3-E28C-4A5B-A299-A1A0427D0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hu-HU" dirty="0"/>
              <a:t>8</a:t>
            </a: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7510265D-D185-4351-92A1-9F7E10F51D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686" y="4898946"/>
            <a:ext cx="2239598" cy="614587"/>
          </a:xfrm>
          <a:prstGeom prst="rect">
            <a:avLst/>
          </a:prstGeom>
          <a:scene3d>
            <a:camera prst="orthographicFront"/>
            <a:lightRig rig="threePt" dir="t"/>
          </a:scene3d>
          <a:sp3d contourW="25400">
            <a:contourClr>
              <a:schemeClr val="bg1">
                <a:lumMod val="75000"/>
                <a:lumOff val="25000"/>
              </a:schemeClr>
            </a:contourClr>
          </a:sp3d>
        </p:spPr>
      </p:pic>
      <p:sp>
        <p:nvSpPr>
          <p:cNvPr id="9" name="Szövegdoboz 8">
            <a:extLst>
              <a:ext uri="{FF2B5EF4-FFF2-40B4-BE49-F238E27FC236}">
                <a16:creationId xmlns:a16="http://schemas.microsoft.com/office/drawing/2014/main" id="{08D808EF-997B-4F7A-9E89-6BE9A998CBD6}"/>
              </a:ext>
            </a:extLst>
          </p:cNvPr>
          <p:cNvSpPr txBox="1"/>
          <p:nvPr/>
        </p:nvSpPr>
        <p:spPr>
          <a:xfrm>
            <a:off x="9394165" y="6350645"/>
            <a:ext cx="2108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>
                <a:hlinkClick r:id="rId3"/>
              </a:rPr>
              <a:t>hep-ph</a:t>
            </a:r>
            <a:r>
              <a:rPr lang="hu-HU" dirty="0">
                <a:hlinkClick r:id="rId3"/>
              </a:rPr>
              <a:t>/9411307</a:t>
            </a:r>
            <a:endParaRPr lang="hu-HU" dirty="0"/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4C5DFBA8-22BC-43D9-917F-28E41DE943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4687" y="3906868"/>
            <a:ext cx="5484112" cy="1299372"/>
          </a:xfrm>
          <a:prstGeom prst="rect">
            <a:avLst/>
          </a:prstGeom>
          <a:scene3d>
            <a:camera prst="orthographicFront"/>
            <a:lightRig rig="threePt" dir="t"/>
          </a:scene3d>
          <a:sp3d contourW="25400">
            <a:contourClr>
              <a:schemeClr val="bg1">
                <a:lumMod val="75000"/>
                <a:lumOff val="25000"/>
              </a:schemeClr>
            </a:contourClr>
          </a:sp3d>
        </p:spPr>
      </p:pic>
      <p:cxnSp>
        <p:nvCxnSpPr>
          <p:cNvPr id="11" name="Egyenes összekötő nyíllal 10">
            <a:extLst>
              <a:ext uri="{FF2B5EF4-FFF2-40B4-BE49-F238E27FC236}">
                <a16:creationId xmlns:a16="http://schemas.microsoft.com/office/drawing/2014/main" id="{BF25595C-912C-49AA-ADD4-39E44830AB4B}"/>
              </a:ext>
            </a:extLst>
          </p:cNvPr>
          <p:cNvCxnSpPr/>
          <p:nvPr/>
        </p:nvCxnSpPr>
        <p:spPr>
          <a:xfrm>
            <a:off x="3399337" y="4993337"/>
            <a:ext cx="1724297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Kép 12">
            <a:extLst>
              <a:ext uri="{FF2B5EF4-FFF2-40B4-BE49-F238E27FC236}">
                <a16:creationId xmlns:a16="http://schemas.microsoft.com/office/drawing/2014/main" id="{24B140EC-0CFC-4AD9-ACA1-723DC3EDAB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469" y="2183546"/>
            <a:ext cx="6148330" cy="733834"/>
          </a:xfrm>
          <a:prstGeom prst="rect">
            <a:avLst/>
          </a:prstGeom>
          <a:scene3d>
            <a:camera prst="orthographicFront"/>
            <a:lightRig rig="threePt" dir="t"/>
          </a:scene3d>
          <a:sp3d contourW="25400">
            <a:contourClr>
              <a:schemeClr val="bg1">
                <a:lumMod val="75000"/>
                <a:lumOff val="25000"/>
              </a:schemeClr>
            </a:contourClr>
          </a:sp3d>
        </p:spPr>
      </p:pic>
    </p:spTree>
    <p:extLst>
      <p:ext uri="{BB962C8B-B14F-4D97-AF65-F5344CB8AC3E}">
        <p14:creationId xmlns:p14="http://schemas.microsoft.com/office/powerpoint/2010/main" val="191749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2247" y="1461412"/>
            <a:ext cx="7796540" cy="2201832"/>
          </a:xfrm>
        </p:spPr>
        <p:txBody>
          <a:bodyPr>
            <a:normAutofit/>
          </a:bodyPr>
          <a:lstStyle/>
          <a:p>
            <a:r>
              <a:rPr lang="hu-HU" dirty="0" smtClean="0"/>
              <a:t>Fitted </a:t>
            </a:r>
            <a:r>
              <a:rPr lang="hu-HU" dirty="0" err="1"/>
              <a:t>to</a:t>
            </a:r>
            <a:r>
              <a:rPr lang="hu-HU" dirty="0"/>
              <a:t> PHENIX and STAR R</a:t>
            </a:r>
            <a:r>
              <a:rPr lang="hu-HU" baseline="-25000" dirty="0"/>
              <a:t>L</a:t>
            </a:r>
            <a:r>
              <a:rPr lang="hu-HU" dirty="0"/>
              <a:t> </a:t>
            </a:r>
            <a:r>
              <a:rPr lang="hu-HU" dirty="0" err="1"/>
              <a:t>data</a:t>
            </a:r>
            <a:endParaRPr lang="hu-HU" dirty="0"/>
          </a:p>
          <a:p>
            <a:r>
              <a:rPr lang="hu-HU" dirty="0" err="1"/>
              <a:t>From</a:t>
            </a:r>
            <a:r>
              <a:rPr lang="hu-HU" dirty="0"/>
              <a:t> </a:t>
            </a:r>
            <a:r>
              <a:rPr lang="hu-HU" dirty="0" err="1"/>
              <a:t>fits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dN</a:t>
            </a:r>
            <a:r>
              <a:rPr lang="hu-HU" dirty="0"/>
              <a:t>/d</a:t>
            </a:r>
            <a:r>
              <a:rPr lang="el-GR" dirty="0"/>
              <a:t>η</a:t>
            </a:r>
            <a:r>
              <a:rPr lang="hu-HU" i="1" dirty="0"/>
              <a:t>: </a:t>
            </a:r>
            <a:r>
              <a:rPr lang="hu-HU" dirty="0"/>
              <a:t>λ, </a:t>
            </a:r>
            <a:r>
              <a:rPr lang="hu-HU" dirty="0" err="1"/>
              <a:t>T</a:t>
            </a:r>
            <a:r>
              <a:rPr lang="hu-HU" baseline="-25000" dirty="0" err="1"/>
              <a:t>eff</a:t>
            </a:r>
            <a:r>
              <a:rPr lang="hu-HU" dirty="0"/>
              <a:t> </a:t>
            </a:r>
            <a:r>
              <a:rPr lang="hu-HU" dirty="0" err="1"/>
              <a:t>are</a:t>
            </a:r>
            <a:r>
              <a:rPr lang="hu-HU" dirty="0"/>
              <a:t> </a:t>
            </a:r>
            <a:r>
              <a:rPr lang="hu-HU" dirty="0" err="1"/>
              <a:t>known</a:t>
            </a:r>
            <a:endParaRPr lang="hu-HU" dirty="0"/>
          </a:p>
          <a:p>
            <a:r>
              <a:rPr lang="hu-HU" dirty="0" err="1"/>
              <a:t>τ</a:t>
            </a:r>
            <a:r>
              <a:rPr lang="hu-HU" baseline="-25000" dirty="0" err="1"/>
              <a:t>f</a:t>
            </a:r>
            <a:r>
              <a:rPr lang="hu-HU" dirty="0"/>
              <a:t> is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only</a:t>
            </a:r>
            <a:r>
              <a:rPr lang="hu-HU" dirty="0"/>
              <a:t> fit </a:t>
            </a:r>
            <a:r>
              <a:rPr lang="hu-HU" dirty="0" err="1"/>
              <a:t>parameter</a:t>
            </a:r>
            <a:endParaRPr lang="hu-HU" dirty="0"/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hu-HU" dirty="0"/>
              <a:t>16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04593" y="3317500"/>
            <a:ext cx="3885194" cy="2915005"/>
          </a:xfrm>
          <a:prstGeom prst="rect">
            <a:avLst/>
          </a:prstGeom>
          <a:scene3d>
            <a:camera prst="orthographicFront"/>
            <a:lightRig rig="threePt" dir="t"/>
          </a:scene3d>
          <a:sp3d contourW="25400">
            <a:contourClr>
              <a:schemeClr val="bg1">
                <a:lumMod val="75000"/>
                <a:lumOff val="25000"/>
              </a:schemeClr>
            </a:contourClr>
          </a:sp3d>
        </p:spPr>
      </p:pic>
      <p:sp>
        <p:nvSpPr>
          <p:cNvPr id="7" name="Szövegdoboz 6"/>
          <p:cNvSpPr txBox="1"/>
          <p:nvPr/>
        </p:nvSpPr>
        <p:spPr>
          <a:xfrm>
            <a:off x="9987148" y="2948168"/>
            <a:ext cx="2108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hlinkClick r:id="rId3"/>
              </a:rPr>
              <a:t>arXiv:1811.09990</a:t>
            </a:r>
            <a:endParaRPr lang="hu-HU" dirty="0"/>
          </a:p>
        </p:txBody>
      </p:sp>
      <p:sp>
        <p:nvSpPr>
          <p:cNvPr id="8" name="Szövegdoboz 7"/>
          <p:cNvSpPr txBox="1"/>
          <p:nvPr/>
        </p:nvSpPr>
        <p:spPr>
          <a:xfrm>
            <a:off x="4822738" y="6232506"/>
            <a:ext cx="2546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>
                <a:hlinkClick r:id="rId4"/>
              </a:rPr>
              <a:t>arXiv:nucl-ex</a:t>
            </a:r>
            <a:r>
              <a:rPr lang="hu-HU" dirty="0">
                <a:hlinkClick r:id="rId4"/>
              </a:rPr>
              <a:t>/0201008</a:t>
            </a:r>
            <a:endParaRPr lang="hu-HU" dirty="0"/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603" y="1455181"/>
            <a:ext cx="6121550" cy="1450403"/>
          </a:xfrm>
          <a:prstGeom prst="rect">
            <a:avLst/>
          </a:prstGeom>
          <a:scene3d>
            <a:camera prst="orthographicFront"/>
            <a:lightRig rig="threePt" dir="t"/>
          </a:scene3d>
          <a:sp3d contourW="25400">
            <a:contourClr>
              <a:schemeClr val="bg1">
                <a:lumMod val="75000"/>
                <a:lumOff val="25000"/>
              </a:schemeClr>
            </a:contourClr>
          </a:sp3d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92E118CA-5F94-4F8C-AE9F-67E19EF7B09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72450" y="3302917"/>
            <a:ext cx="3904631" cy="2929588"/>
          </a:xfrm>
          <a:prstGeom prst="rect">
            <a:avLst/>
          </a:prstGeom>
          <a:scene3d>
            <a:camera prst="orthographicFront"/>
            <a:lightRig rig="threePt" dir="t"/>
          </a:scene3d>
          <a:sp3d contourW="25400">
            <a:contourClr>
              <a:schemeClr val="bg1">
                <a:lumMod val="75000"/>
                <a:lumOff val="25000"/>
              </a:schemeClr>
            </a:contourClr>
          </a:sp3d>
        </p:spPr>
      </p:pic>
      <p:sp>
        <p:nvSpPr>
          <p:cNvPr id="11" name="Szövegdoboz 10">
            <a:extLst>
              <a:ext uri="{FF2B5EF4-FFF2-40B4-BE49-F238E27FC236}">
                <a16:creationId xmlns:a16="http://schemas.microsoft.com/office/drawing/2014/main" id="{ED3FAB77-1878-4D86-BC1E-68B6DCA72822}"/>
              </a:ext>
            </a:extLst>
          </p:cNvPr>
          <p:cNvSpPr txBox="1"/>
          <p:nvPr/>
        </p:nvSpPr>
        <p:spPr>
          <a:xfrm>
            <a:off x="8588513" y="6232506"/>
            <a:ext cx="3187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>
                <a:hlinkClick r:id="rId7"/>
              </a:rPr>
              <a:t>arXiv:nucl-ex</a:t>
            </a:r>
            <a:r>
              <a:rPr lang="hu-HU" dirty="0">
                <a:hlinkClick r:id="rId7"/>
              </a:rPr>
              <a:t>/0401003</a:t>
            </a:r>
            <a:endParaRPr lang="hu-HU" dirty="0"/>
          </a:p>
        </p:txBody>
      </p:sp>
      <p:pic>
        <p:nvPicPr>
          <p:cNvPr id="12" name="Kép 11">
            <a:extLst>
              <a:ext uri="{FF2B5EF4-FFF2-40B4-BE49-F238E27FC236}">
                <a16:creationId xmlns:a16="http://schemas.microsoft.com/office/drawing/2014/main" id="{1463A0A8-C456-4E8F-88B6-DC6FABEB3D2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297" y="3317500"/>
            <a:ext cx="3885193" cy="2915004"/>
          </a:xfrm>
          <a:prstGeom prst="rect">
            <a:avLst/>
          </a:prstGeom>
          <a:scene3d>
            <a:camera prst="orthographicFront"/>
            <a:lightRig rig="threePt" dir="t"/>
          </a:scene3d>
          <a:sp3d contourW="25400">
            <a:contourClr>
              <a:schemeClr val="bg1">
                <a:lumMod val="75000"/>
                <a:lumOff val="25000"/>
              </a:schemeClr>
            </a:contourClr>
          </a:sp3d>
        </p:spPr>
      </p:pic>
      <p:sp>
        <p:nvSpPr>
          <p:cNvPr id="6" name="Téglalap 5">
            <a:extLst>
              <a:ext uri="{FF2B5EF4-FFF2-40B4-BE49-F238E27FC236}">
                <a16:creationId xmlns:a16="http://schemas.microsoft.com/office/drawing/2014/main" id="{C2481F15-C119-43CA-94A1-A3F8C0AA29CB}"/>
              </a:ext>
            </a:extLst>
          </p:cNvPr>
          <p:cNvSpPr/>
          <p:nvPr/>
        </p:nvSpPr>
        <p:spPr>
          <a:xfrm>
            <a:off x="1435696" y="6244964"/>
            <a:ext cx="19175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>
                <a:hlinkClick r:id="rId9"/>
              </a:rPr>
              <a:t>arXiv:1403.4972</a:t>
            </a:r>
            <a:r>
              <a:rPr lang="hu-HU" dirty="0"/>
              <a:t> </a:t>
            </a:r>
          </a:p>
        </p:txBody>
      </p:sp>
      <p:sp>
        <p:nvSpPr>
          <p:cNvPr id="14" name="Cím 13">
            <a:extLst>
              <a:ext uri="{FF2B5EF4-FFF2-40B4-BE49-F238E27FC236}">
                <a16:creationId xmlns:a16="http://schemas.microsoft.com/office/drawing/2014/main" id="{BFD472CF-84E9-4845-85F0-1A492722D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HBT R</a:t>
            </a:r>
            <a:r>
              <a:rPr lang="hu-HU" baseline="-25000" dirty="0" smtClean="0"/>
              <a:t>L</a:t>
            </a:r>
            <a:r>
              <a:rPr lang="hu-HU" dirty="0" smtClean="0"/>
              <a:t> </a:t>
            </a:r>
            <a:r>
              <a:rPr lang="hu-HU" dirty="0" err="1"/>
              <a:t>fits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29783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8055" y="1493288"/>
            <a:ext cx="9477527" cy="1404878"/>
          </a:xfrm>
        </p:spPr>
        <p:txBody>
          <a:bodyPr>
            <a:normAutofit/>
          </a:bodyPr>
          <a:lstStyle/>
          <a:p>
            <a:r>
              <a:rPr lang="hu-HU" dirty="0" err="1"/>
              <a:t>Effective</a:t>
            </a:r>
            <a:r>
              <a:rPr lang="hu-HU" dirty="0"/>
              <a:t> </a:t>
            </a:r>
            <a:r>
              <a:rPr lang="hu-HU" dirty="0" err="1"/>
              <a:t>temperature</a:t>
            </a:r>
            <a:r>
              <a:rPr lang="hu-HU" dirty="0"/>
              <a:t>: </a:t>
            </a:r>
            <a:r>
              <a:rPr lang="hu-HU" dirty="0" err="1"/>
              <a:t>need</a:t>
            </a:r>
            <a:r>
              <a:rPr lang="hu-HU" dirty="0"/>
              <a:t> </a:t>
            </a:r>
            <a:r>
              <a:rPr lang="hu-HU" dirty="0" err="1"/>
              <a:t>centrality</a:t>
            </a:r>
            <a:r>
              <a:rPr lang="hu-HU" dirty="0"/>
              <a:t> </a:t>
            </a:r>
            <a:r>
              <a:rPr lang="hu-HU" dirty="0" err="1"/>
              <a:t>dependence</a:t>
            </a:r>
            <a:endParaRPr lang="hu-HU" dirty="0"/>
          </a:p>
          <a:p>
            <a:r>
              <a:rPr lang="hu-HU" dirty="0" err="1"/>
              <a:t>Linear</a:t>
            </a:r>
            <a:r>
              <a:rPr lang="hu-HU" dirty="0"/>
              <a:t> </a:t>
            </a:r>
            <a:r>
              <a:rPr lang="hu-HU" dirty="0" err="1"/>
              <a:t>model</a:t>
            </a:r>
            <a:r>
              <a:rPr lang="hu-HU" dirty="0"/>
              <a:t> is fitted </a:t>
            </a:r>
            <a:r>
              <a:rPr lang="hu-HU" dirty="0" err="1"/>
              <a:t>to</a:t>
            </a:r>
            <a:r>
              <a:rPr lang="hu-HU" dirty="0"/>
              <a:t> m</a:t>
            </a:r>
            <a:r>
              <a:rPr lang="hu-HU" baseline="-25000" dirty="0"/>
              <a:t>0</a:t>
            </a:r>
            <a:r>
              <a:rPr lang="hu-HU" dirty="0"/>
              <a:t> </a:t>
            </a:r>
            <a:r>
              <a:rPr lang="hu-HU" dirty="0" err="1"/>
              <a:t>vs</a:t>
            </a:r>
            <a:r>
              <a:rPr lang="hu-HU" dirty="0"/>
              <a:t> </a:t>
            </a:r>
            <a:r>
              <a:rPr lang="hu-HU" dirty="0" err="1"/>
              <a:t>T</a:t>
            </a:r>
            <a:r>
              <a:rPr lang="hu-HU" baseline="-25000" dirty="0" err="1"/>
              <a:t>eff</a:t>
            </a:r>
            <a:r>
              <a:rPr lang="hu-HU" dirty="0"/>
              <a:t> PHENIX </a:t>
            </a:r>
            <a:r>
              <a:rPr lang="hu-HU" dirty="0" err="1"/>
              <a:t>data</a:t>
            </a:r>
            <a:r>
              <a:rPr lang="hu-HU" dirty="0"/>
              <a:t> (130 and 200 </a:t>
            </a:r>
            <a:r>
              <a:rPr lang="hu-HU" dirty="0" err="1"/>
              <a:t>GeV</a:t>
            </a:r>
            <a:r>
              <a:rPr lang="hu-HU" dirty="0"/>
              <a:t>)</a:t>
            </a:r>
          </a:p>
          <a:p>
            <a:r>
              <a:rPr lang="hu-HU" dirty="0" err="1"/>
              <a:t>T</a:t>
            </a:r>
            <a:r>
              <a:rPr lang="hu-HU" baseline="-25000" dirty="0" err="1"/>
              <a:t>f</a:t>
            </a:r>
            <a:r>
              <a:rPr lang="hu-HU" dirty="0"/>
              <a:t> is fixed, </a:t>
            </a:r>
            <a:r>
              <a:rPr lang="hu-HU" dirty="0" err="1"/>
              <a:t>independent</a:t>
            </a:r>
            <a:r>
              <a:rPr lang="hu-HU" dirty="0"/>
              <a:t> </a:t>
            </a:r>
            <a:r>
              <a:rPr lang="hu-HU" dirty="0" err="1"/>
              <a:t>from</a:t>
            </a:r>
            <a:r>
              <a:rPr lang="hu-HU" dirty="0"/>
              <a:t> </a:t>
            </a:r>
            <a:r>
              <a:rPr lang="hu-HU" dirty="0" err="1"/>
              <a:t>centrality</a:t>
            </a:r>
            <a:endParaRPr lang="hu-HU" dirty="0"/>
          </a:p>
          <a:p>
            <a:pPr marL="0" indent="0">
              <a:buNone/>
            </a:pPr>
            <a:endParaRPr lang="hu-HU" dirty="0"/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hu-HU" dirty="0"/>
              <a:t>9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2214" y="2475207"/>
            <a:ext cx="2332849" cy="441170"/>
          </a:xfrm>
          <a:prstGeom prst="rect">
            <a:avLst/>
          </a:prstGeom>
          <a:scene3d>
            <a:camera prst="orthographicFront"/>
            <a:lightRig rig="threePt" dir="t"/>
          </a:scene3d>
          <a:sp3d contourW="25400">
            <a:contourClr>
              <a:schemeClr val="bg1">
                <a:lumMod val="75000"/>
                <a:lumOff val="25000"/>
              </a:schemeClr>
            </a:contourClr>
          </a:sp3d>
        </p:spPr>
      </p:pic>
      <p:sp>
        <p:nvSpPr>
          <p:cNvPr id="9" name="Szövegdoboz 8"/>
          <p:cNvSpPr txBox="1"/>
          <p:nvPr/>
        </p:nvSpPr>
        <p:spPr>
          <a:xfrm>
            <a:off x="10034868" y="3101043"/>
            <a:ext cx="2108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hlinkClick r:id="rId3"/>
              </a:rPr>
              <a:t>arXiv:1801.05716</a:t>
            </a:r>
            <a:endParaRPr lang="hu-HU" dirty="0"/>
          </a:p>
        </p:txBody>
      </p:sp>
      <p:sp>
        <p:nvSpPr>
          <p:cNvPr id="10" name="Szövegdoboz 9"/>
          <p:cNvSpPr txBox="1"/>
          <p:nvPr/>
        </p:nvSpPr>
        <p:spPr>
          <a:xfrm>
            <a:off x="10034867" y="3470375"/>
            <a:ext cx="2108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hlinkClick r:id="rId4"/>
              </a:rPr>
              <a:t>arXiv:1811.09990</a:t>
            </a:r>
            <a:endParaRPr lang="hu-HU" dirty="0"/>
          </a:p>
        </p:txBody>
      </p:sp>
      <p:pic>
        <p:nvPicPr>
          <p:cNvPr id="6" name="Kép 5" descr="A képen szöveg, térkép látható&#10;&#10;Automatikusan generált leírás">
            <a:extLst>
              <a:ext uri="{FF2B5EF4-FFF2-40B4-BE49-F238E27FC236}">
                <a16:creationId xmlns:a16="http://schemas.microsoft.com/office/drawing/2014/main" id="{A4319676-06DE-4075-898C-BFC3E2D041C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282" y="2916378"/>
            <a:ext cx="4998945" cy="3750637"/>
          </a:xfrm>
          <a:prstGeom prst="rect">
            <a:avLst/>
          </a:prstGeom>
          <a:scene3d>
            <a:camera prst="orthographicFront"/>
            <a:lightRig rig="threePt" dir="t"/>
          </a:scene3d>
          <a:sp3d contourW="25400">
            <a:contourClr>
              <a:schemeClr val="bg1">
                <a:lumMod val="75000"/>
                <a:lumOff val="25000"/>
              </a:schemeClr>
            </a:contourClr>
          </a:sp3d>
        </p:spPr>
      </p:pic>
      <p:pic>
        <p:nvPicPr>
          <p:cNvPr id="12" name="Kép 11" descr="A képen szöveg, térkép látható&#10;&#10;Automatikusan generált leírás">
            <a:extLst>
              <a:ext uri="{FF2B5EF4-FFF2-40B4-BE49-F238E27FC236}">
                <a16:creationId xmlns:a16="http://schemas.microsoft.com/office/drawing/2014/main" id="{2FD4831A-D2BF-4635-B286-03277D86062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3" y="2916377"/>
            <a:ext cx="4998947" cy="3750638"/>
          </a:xfrm>
          <a:prstGeom prst="rect">
            <a:avLst/>
          </a:prstGeom>
          <a:scene3d>
            <a:camera prst="orthographicFront"/>
            <a:lightRig rig="threePt" dir="t"/>
          </a:scene3d>
          <a:sp3d contourW="25400">
            <a:contourClr>
              <a:schemeClr val="bg1">
                <a:lumMod val="75000"/>
                <a:lumOff val="25000"/>
              </a:schemeClr>
            </a:contourClr>
          </a:sp3d>
        </p:spPr>
      </p:pic>
      <p:sp>
        <p:nvSpPr>
          <p:cNvPr id="7" name="Cím 6">
            <a:extLst>
              <a:ext uri="{FF2B5EF4-FFF2-40B4-BE49-F238E27FC236}">
                <a16:creationId xmlns:a16="http://schemas.microsoft.com/office/drawing/2014/main" id="{208219FA-FEA6-4348-920D-51F4D5EFD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Inverse</a:t>
            </a:r>
            <a:r>
              <a:rPr lang="hu-HU" dirty="0"/>
              <a:t> </a:t>
            </a:r>
            <a:r>
              <a:rPr lang="hu-HU" dirty="0" err="1"/>
              <a:t>slope</a:t>
            </a:r>
            <a:r>
              <a:rPr lang="hu-HU" dirty="0"/>
              <a:t> </a:t>
            </a:r>
            <a:r>
              <a:rPr lang="hu-HU" dirty="0" err="1"/>
              <a:t>fits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6821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16654" y="2208787"/>
            <a:ext cx="9477527" cy="2375087"/>
          </a:xfrm>
        </p:spPr>
        <p:txBody>
          <a:bodyPr>
            <a:normAutofit/>
          </a:bodyPr>
          <a:lstStyle/>
          <a:p>
            <a:r>
              <a:rPr lang="hu-HU" dirty="0" err="1"/>
              <a:t>Effective</a:t>
            </a:r>
            <a:r>
              <a:rPr lang="hu-HU" dirty="0"/>
              <a:t> </a:t>
            </a:r>
            <a:r>
              <a:rPr lang="hu-HU" dirty="0" err="1"/>
              <a:t>temperature</a:t>
            </a:r>
            <a:r>
              <a:rPr lang="hu-HU" dirty="0"/>
              <a:t>: </a:t>
            </a:r>
            <a:r>
              <a:rPr lang="hu-HU" dirty="0" err="1"/>
              <a:t>need</a:t>
            </a:r>
            <a:r>
              <a:rPr lang="hu-HU" dirty="0"/>
              <a:t> </a:t>
            </a:r>
            <a:r>
              <a:rPr lang="hu-HU" dirty="0" err="1"/>
              <a:t>centrality</a:t>
            </a:r>
            <a:r>
              <a:rPr lang="hu-HU" dirty="0"/>
              <a:t> </a:t>
            </a:r>
            <a:r>
              <a:rPr lang="hu-HU" dirty="0" err="1"/>
              <a:t>dependence</a:t>
            </a:r>
            <a:endParaRPr lang="hu-HU" dirty="0"/>
          </a:p>
          <a:p>
            <a:r>
              <a:rPr lang="hu-HU" dirty="0" err="1"/>
              <a:t>Linear</a:t>
            </a:r>
            <a:r>
              <a:rPr lang="hu-HU" dirty="0"/>
              <a:t> </a:t>
            </a:r>
            <a:r>
              <a:rPr lang="hu-HU" dirty="0" err="1"/>
              <a:t>model</a:t>
            </a:r>
            <a:r>
              <a:rPr lang="hu-HU" dirty="0"/>
              <a:t> is fitted </a:t>
            </a:r>
            <a:r>
              <a:rPr lang="hu-HU" dirty="0" err="1"/>
              <a:t>to</a:t>
            </a:r>
            <a:r>
              <a:rPr lang="hu-HU" dirty="0"/>
              <a:t> m</a:t>
            </a:r>
            <a:r>
              <a:rPr lang="hu-HU" baseline="-25000" dirty="0"/>
              <a:t>0</a:t>
            </a:r>
            <a:r>
              <a:rPr lang="hu-HU" dirty="0"/>
              <a:t> </a:t>
            </a:r>
            <a:r>
              <a:rPr lang="hu-HU" dirty="0" err="1"/>
              <a:t>vs</a:t>
            </a:r>
            <a:r>
              <a:rPr lang="hu-HU" dirty="0"/>
              <a:t> </a:t>
            </a:r>
            <a:r>
              <a:rPr lang="hu-HU" dirty="0" err="1"/>
              <a:t>T</a:t>
            </a:r>
            <a:r>
              <a:rPr lang="hu-HU" baseline="-25000" dirty="0" err="1"/>
              <a:t>eff</a:t>
            </a:r>
            <a:r>
              <a:rPr lang="hu-HU" dirty="0"/>
              <a:t> PHENIX </a:t>
            </a:r>
            <a:r>
              <a:rPr lang="hu-HU" dirty="0" err="1"/>
              <a:t>data</a:t>
            </a:r>
            <a:r>
              <a:rPr lang="hu-HU" dirty="0"/>
              <a:t> (130 and 200 </a:t>
            </a:r>
            <a:r>
              <a:rPr lang="hu-HU" dirty="0" err="1"/>
              <a:t>GeV</a:t>
            </a:r>
            <a:r>
              <a:rPr lang="hu-HU" dirty="0"/>
              <a:t>)</a:t>
            </a:r>
          </a:p>
          <a:p>
            <a:r>
              <a:rPr lang="hu-HU" dirty="0" err="1"/>
              <a:t>If</a:t>
            </a:r>
            <a:r>
              <a:rPr lang="hu-HU" dirty="0"/>
              <a:t> m</a:t>
            </a:r>
            <a:r>
              <a:rPr lang="hu-HU" baseline="-25000" dirty="0"/>
              <a:t>0</a:t>
            </a:r>
            <a:r>
              <a:rPr lang="hu-HU" dirty="0"/>
              <a:t> </a:t>
            </a:r>
            <a:r>
              <a:rPr lang="hu-HU" dirty="0" err="1"/>
              <a:t>vs</a:t>
            </a:r>
            <a:r>
              <a:rPr lang="hu-HU" dirty="0"/>
              <a:t> </a:t>
            </a:r>
            <a:r>
              <a:rPr lang="hu-HU" dirty="0" err="1"/>
              <a:t>T</a:t>
            </a:r>
            <a:r>
              <a:rPr lang="hu-HU" baseline="-25000" dirty="0" err="1"/>
              <a:t>eff</a:t>
            </a:r>
            <a:r>
              <a:rPr lang="hu-HU" dirty="0"/>
              <a:t> </a:t>
            </a:r>
            <a:r>
              <a:rPr lang="hu-HU" dirty="0" err="1"/>
              <a:t>data</a:t>
            </a:r>
            <a:r>
              <a:rPr lang="hu-HU" dirty="0"/>
              <a:t> is </a:t>
            </a:r>
            <a:r>
              <a:rPr lang="hu-HU" dirty="0" err="1"/>
              <a:t>not</a:t>
            </a:r>
            <a:r>
              <a:rPr lang="hu-HU" dirty="0"/>
              <a:t> </a:t>
            </a:r>
            <a:r>
              <a:rPr lang="hu-HU" dirty="0" err="1"/>
              <a:t>available</a:t>
            </a:r>
            <a:r>
              <a:rPr lang="hu-HU" dirty="0"/>
              <a:t> (62.4 </a:t>
            </a:r>
            <a:r>
              <a:rPr lang="hu-HU" dirty="0" err="1"/>
              <a:t>GeV</a:t>
            </a:r>
            <a:r>
              <a:rPr lang="hu-HU" dirty="0"/>
              <a:t>):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hu-HU" dirty="0"/>
              <a:t>fit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p</a:t>
            </a:r>
            <a:r>
              <a:rPr lang="hu-HU" baseline="-25000" dirty="0" err="1"/>
              <a:t>T</a:t>
            </a:r>
            <a:r>
              <a:rPr lang="hu-HU" i="1" dirty="0"/>
              <a:t> </a:t>
            </a:r>
            <a:r>
              <a:rPr lang="hu-HU" dirty="0" err="1"/>
              <a:t>spectra</a:t>
            </a:r>
            <a:r>
              <a:rPr lang="hu-HU" dirty="0"/>
              <a:t> </a:t>
            </a:r>
            <a:r>
              <a:rPr lang="hu-HU" dirty="0" err="1"/>
              <a:t>or</a:t>
            </a:r>
            <a:r>
              <a:rPr lang="hu-HU" dirty="0"/>
              <a:t>…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hu-HU" dirty="0" err="1"/>
              <a:t>T</a:t>
            </a:r>
            <a:r>
              <a:rPr lang="hu-HU" baseline="-25000" dirty="0" err="1"/>
              <a:t>eff</a:t>
            </a:r>
            <a:r>
              <a:rPr lang="hu-HU" i="1" baseline="-25000" dirty="0"/>
              <a:t> </a:t>
            </a:r>
            <a:r>
              <a:rPr lang="hu-HU" dirty="0" err="1"/>
              <a:t>can</a:t>
            </a:r>
            <a:r>
              <a:rPr lang="hu-HU" dirty="0"/>
              <a:t> be </a:t>
            </a:r>
            <a:r>
              <a:rPr lang="hu-HU" dirty="0" err="1"/>
              <a:t>obtained</a:t>
            </a:r>
            <a:r>
              <a:rPr lang="hu-HU" dirty="0"/>
              <a:t> </a:t>
            </a:r>
            <a:r>
              <a:rPr lang="hu-HU" dirty="0" err="1"/>
              <a:t>by</a:t>
            </a:r>
            <a:r>
              <a:rPr lang="hu-HU" dirty="0"/>
              <a:t> </a:t>
            </a:r>
            <a:r>
              <a:rPr lang="hu-HU" dirty="0" err="1"/>
              <a:t>dN</a:t>
            </a:r>
            <a:r>
              <a:rPr lang="hu-HU" dirty="0"/>
              <a:t>/d</a:t>
            </a:r>
            <a:r>
              <a:rPr lang="el-GR" dirty="0"/>
              <a:t>η</a:t>
            </a:r>
            <a:r>
              <a:rPr lang="hu-HU" dirty="0"/>
              <a:t> </a:t>
            </a:r>
            <a:r>
              <a:rPr lang="hu-HU" dirty="0" err="1"/>
              <a:t>fits</a:t>
            </a:r>
            <a:endParaRPr lang="hu-HU" dirty="0"/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hu-HU" dirty="0"/>
              <a:t>10</a:t>
            </a:r>
          </a:p>
        </p:txBody>
      </p:sp>
      <p:sp>
        <p:nvSpPr>
          <p:cNvPr id="4" name="Téglalap: lekerekített 3">
            <a:extLst>
              <a:ext uri="{FF2B5EF4-FFF2-40B4-BE49-F238E27FC236}">
                <a16:creationId xmlns:a16="http://schemas.microsoft.com/office/drawing/2014/main" id="{FE44BD76-EF4E-4B59-A093-DB8771040122}"/>
              </a:ext>
            </a:extLst>
          </p:cNvPr>
          <p:cNvSpPr/>
          <p:nvPr/>
        </p:nvSpPr>
        <p:spPr>
          <a:xfrm>
            <a:off x="1571625" y="3519577"/>
            <a:ext cx="2370647" cy="345057"/>
          </a:xfrm>
          <a:prstGeom prst="roundRect">
            <a:avLst/>
          </a:prstGeom>
          <a:noFill/>
          <a:scene3d>
            <a:camera prst="orthographicFront"/>
            <a:lightRig rig="threePt" dir="t"/>
          </a:scene3d>
          <a:sp3d contourW="25400">
            <a:contourClr>
              <a:srgbClr val="FFFF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6" name="Egyenes összekötő nyíllal 5">
            <a:extLst>
              <a:ext uri="{FF2B5EF4-FFF2-40B4-BE49-F238E27FC236}">
                <a16:creationId xmlns:a16="http://schemas.microsoft.com/office/drawing/2014/main" id="{6DA71DCD-64BF-400C-A8CF-1F7D5B70CD16}"/>
              </a:ext>
            </a:extLst>
          </p:cNvPr>
          <p:cNvCxnSpPr/>
          <p:nvPr/>
        </p:nvCxnSpPr>
        <p:spPr>
          <a:xfrm>
            <a:off x="4076700" y="3676650"/>
            <a:ext cx="638175" cy="0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zövegdoboz 6">
            <a:extLst>
              <a:ext uri="{FF2B5EF4-FFF2-40B4-BE49-F238E27FC236}">
                <a16:creationId xmlns:a16="http://schemas.microsoft.com/office/drawing/2014/main" id="{F9687E07-5C28-4067-ACE1-F89C4406A573}"/>
              </a:ext>
            </a:extLst>
          </p:cNvPr>
          <p:cNvSpPr txBox="1"/>
          <p:nvPr/>
        </p:nvSpPr>
        <p:spPr>
          <a:xfrm>
            <a:off x="4760618" y="3485405"/>
            <a:ext cx="1589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>
                <a:solidFill>
                  <a:srgbClr val="FFFF00"/>
                </a:solidFill>
              </a:rPr>
              <a:t>we</a:t>
            </a:r>
            <a:r>
              <a:rPr lang="hu-HU" dirty="0">
                <a:solidFill>
                  <a:srgbClr val="FFFF00"/>
                </a:solidFill>
              </a:rPr>
              <a:t> </a:t>
            </a:r>
            <a:r>
              <a:rPr lang="hu-HU" dirty="0" err="1">
                <a:solidFill>
                  <a:srgbClr val="FFFF00"/>
                </a:solidFill>
              </a:rPr>
              <a:t>chose</a:t>
            </a:r>
            <a:r>
              <a:rPr lang="hu-HU" dirty="0">
                <a:solidFill>
                  <a:srgbClr val="FFFF00"/>
                </a:solidFill>
              </a:rPr>
              <a:t> </a:t>
            </a:r>
            <a:r>
              <a:rPr lang="hu-HU" dirty="0" err="1">
                <a:solidFill>
                  <a:srgbClr val="FFFF00"/>
                </a:solidFill>
              </a:rPr>
              <a:t>this</a:t>
            </a:r>
            <a:endParaRPr lang="hu-HU" dirty="0">
              <a:solidFill>
                <a:srgbClr val="FFFF00"/>
              </a:solidFill>
            </a:endParaRPr>
          </a:p>
        </p:txBody>
      </p:sp>
      <p:sp>
        <p:nvSpPr>
          <p:cNvPr id="10" name="Cím 9">
            <a:extLst>
              <a:ext uri="{FF2B5EF4-FFF2-40B4-BE49-F238E27FC236}">
                <a16:creationId xmlns:a16="http://schemas.microsoft.com/office/drawing/2014/main" id="{614FBF3D-BA87-4AAB-8027-BF97D34D9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Inverse</a:t>
            </a:r>
            <a:r>
              <a:rPr lang="hu-HU" dirty="0"/>
              <a:t> </a:t>
            </a:r>
            <a:r>
              <a:rPr lang="hu-HU" dirty="0" err="1"/>
              <a:t>slope</a:t>
            </a:r>
            <a:r>
              <a:rPr lang="hu-HU" dirty="0"/>
              <a:t> </a:t>
            </a:r>
            <a:r>
              <a:rPr lang="hu-HU" dirty="0" err="1"/>
              <a:t>fits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4965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16654" y="2208787"/>
            <a:ext cx="9477527" cy="2375087"/>
          </a:xfrm>
        </p:spPr>
        <p:txBody>
          <a:bodyPr>
            <a:normAutofit/>
          </a:bodyPr>
          <a:lstStyle/>
          <a:p>
            <a:r>
              <a:rPr lang="hu-HU" dirty="0" err="1"/>
              <a:t>Effective</a:t>
            </a:r>
            <a:r>
              <a:rPr lang="hu-HU" dirty="0"/>
              <a:t> </a:t>
            </a:r>
            <a:r>
              <a:rPr lang="hu-HU" dirty="0" err="1"/>
              <a:t>temperature</a:t>
            </a:r>
            <a:r>
              <a:rPr lang="hu-HU" dirty="0"/>
              <a:t>: </a:t>
            </a:r>
            <a:r>
              <a:rPr lang="hu-HU" dirty="0" err="1"/>
              <a:t>need</a:t>
            </a:r>
            <a:r>
              <a:rPr lang="hu-HU" dirty="0"/>
              <a:t> </a:t>
            </a:r>
            <a:r>
              <a:rPr lang="hu-HU" dirty="0" err="1"/>
              <a:t>centrality</a:t>
            </a:r>
            <a:r>
              <a:rPr lang="hu-HU" dirty="0"/>
              <a:t> </a:t>
            </a:r>
            <a:r>
              <a:rPr lang="hu-HU" dirty="0" err="1"/>
              <a:t>dependence</a:t>
            </a:r>
            <a:endParaRPr lang="hu-HU" dirty="0"/>
          </a:p>
          <a:p>
            <a:r>
              <a:rPr lang="hu-HU" dirty="0" err="1"/>
              <a:t>Linear</a:t>
            </a:r>
            <a:r>
              <a:rPr lang="hu-HU" dirty="0"/>
              <a:t> </a:t>
            </a:r>
            <a:r>
              <a:rPr lang="hu-HU" dirty="0" err="1"/>
              <a:t>model</a:t>
            </a:r>
            <a:r>
              <a:rPr lang="hu-HU" dirty="0"/>
              <a:t> is fitted </a:t>
            </a:r>
            <a:r>
              <a:rPr lang="hu-HU" dirty="0" err="1"/>
              <a:t>to</a:t>
            </a:r>
            <a:r>
              <a:rPr lang="hu-HU" dirty="0"/>
              <a:t> m</a:t>
            </a:r>
            <a:r>
              <a:rPr lang="hu-HU" baseline="-25000" dirty="0"/>
              <a:t>0</a:t>
            </a:r>
            <a:r>
              <a:rPr lang="hu-HU" dirty="0"/>
              <a:t> </a:t>
            </a:r>
            <a:r>
              <a:rPr lang="hu-HU" dirty="0" err="1"/>
              <a:t>vs</a:t>
            </a:r>
            <a:r>
              <a:rPr lang="hu-HU" dirty="0"/>
              <a:t> </a:t>
            </a:r>
            <a:r>
              <a:rPr lang="hu-HU" dirty="0" err="1"/>
              <a:t>T</a:t>
            </a:r>
            <a:r>
              <a:rPr lang="hu-HU" baseline="-25000" dirty="0" err="1"/>
              <a:t>eff</a:t>
            </a:r>
            <a:r>
              <a:rPr lang="hu-HU" dirty="0"/>
              <a:t> PHENIX </a:t>
            </a:r>
            <a:r>
              <a:rPr lang="hu-HU" dirty="0" err="1"/>
              <a:t>data</a:t>
            </a:r>
            <a:r>
              <a:rPr lang="hu-HU" dirty="0"/>
              <a:t> (130 and 200 </a:t>
            </a:r>
            <a:r>
              <a:rPr lang="hu-HU" dirty="0" err="1"/>
              <a:t>GeV</a:t>
            </a:r>
            <a:r>
              <a:rPr lang="hu-HU" dirty="0"/>
              <a:t>)</a:t>
            </a:r>
          </a:p>
          <a:p>
            <a:r>
              <a:rPr lang="hu-HU" dirty="0" err="1"/>
              <a:t>If</a:t>
            </a:r>
            <a:r>
              <a:rPr lang="hu-HU" dirty="0"/>
              <a:t> m</a:t>
            </a:r>
            <a:r>
              <a:rPr lang="hu-HU" baseline="-25000" dirty="0"/>
              <a:t>0</a:t>
            </a:r>
            <a:r>
              <a:rPr lang="hu-HU" dirty="0"/>
              <a:t> </a:t>
            </a:r>
            <a:r>
              <a:rPr lang="hu-HU" dirty="0" err="1"/>
              <a:t>vs</a:t>
            </a:r>
            <a:r>
              <a:rPr lang="hu-HU" dirty="0"/>
              <a:t> </a:t>
            </a:r>
            <a:r>
              <a:rPr lang="hu-HU" dirty="0" err="1"/>
              <a:t>T</a:t>
            </a:r>
            <a:r>
              <a:rPr lang="hu-HU" baseline="-25000" dirty="0" err="1"/>
              <a:t>eff</a:t>
            </a:r>
            <a:r>
              <a:rPr lang="hu-HU" dirty="0"/>
              <a:t> </a:t>
            </a:r>
            <a:r>
              <a:rPr lang="hu-HU" dirty="0" err="1"/>
              <a:t>data</a:t>
            </a:r>
            <a:r>
              <a:rPr lang="hu-HU" dirty="0"/>
              <a:t> is </a:t>
            </a:r>
            <a:r>
              <a:rPr lang="hu-HU" dirty="0" err="1"/>
              <a:t>not</a:t>
            </a:r>
            <a:r>
              <a:rPr lang="hu-HU" dirty="0"/>
              <a:t> </a:t>
            </a:r>
            <a:r>
              <a:rPr lang="hu-HU" dirty="0" err="1"/>
              <a:t>available</a:t>
            </a:r>
            <a:r>
              <a:rPr lang="hu-HU" dirty="0"/>
              <a:t> (62.4 </a:t>
            </a:r>
            <a:r>
              <a:rPr lang="hu-HU" dirty="0" err="1"/>
              <a:t>GeV</a:t>
            </a:r>
            <a:r>
              <a:rPr lang="hu-HU" dirty="0"/>
              <a:t>):</a:t>
            </a:r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hu-HU" dirty="0"/>
              <a:t>11</a:t>
            </a:r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C3C622D7-58FD-4828-BDCC-62325E9900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395" y="3696408"/>
            <a:ext cx="3774314" cy="2831814"/>
          </a:xfrm>
          <a:prstGeom prst="rect">
            <a:avLst/>
          </a:prstGeom>
          <a:scene3d>
            <a:camera prst="orthographicFront"/>
            <a:lightRig rig="threePt" dir="t"/>
          </a:scene3d>
          <a:sp3d contourW="25400">
            <a:contourClr>
              <a:schemeClr val="bg1">
                <a:lumMod val="75000"/>
                <a:lumOff val="25000"/>
              </a:schemeClr>
            </a:contourClr>
          </a:sp3d>
        </p:spPr>
      </p:pic>
      <p:pic>
        <p:nvPicPr>
          <p:cNvPr id="11" name="Kép 10">
            <a:extLst>
              <a:ext uri="{FF2B5EF4-FFF2-40B4-BE49-F238E27FC236}">
                <a16:creationId xmlns:a16="http://schemas.microsoft.com/office/drawing/2014/main" id="{E53442A4-98F4-42FF-A61A-0FBEF5AA31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8844" y="3696407"/>
            <a:ext cx="3774313" cy="2831813"/>
          </a:xfrm>
          <a:prstGeom prst="rect">
            <a:avLst/>
          </a:prstGeom>
          <a:scene3d>
            <a:camera prst="orthographicFront"/>
            <a:lightRig rig="threePt" dir="t"/>
          </a:scene3d>
          <a:sp3d contourW="25400">
            <a:contourClr>
              <a:schemeClr val="bg1">
                <a:lumMod val="75000"/>
                <a:lumOff val="25000"/>
              </a:schemeClr>
            </a:contourClr>
          </a:sp3d>
        </p:spPr>
      </p:pic>
      <p:pic>
        <p:nvPicPr>
          <p:cNvPr id="13" name="Kép 12">
            <a:extLst>
              <a:ext uri="{FF2B5EF4-FFF2-40B4-BE49-F238E27FC236}">
                <a16:creationId xmlns:a16="http://schemas.microsoft.com/office/drawing/2014/main" id="{AFD6251C-3404-4628-8C1F-28767600F2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9294" y="3696408"/>
            <a:ext cx="3774312" cy="2831812"/>
          </a:xfrm>
          <a:prstGeom prst="rect">
            <a:avLst/>
          </a:prstGeom>
          <a:scene3d>
            <a:camera prst="orthographicFront"/>
            <a:lightRig rig="threePt" dir="t"/>
          </a:scene3d>
          <a:sp3d contourW="25400">
            <a:contourClr>
              <a:schemeClr val="bg1">
                <a:lumMod val="75000"/>
                <a:lumOff val="25000"/>
              </a:schemeClr>
            </a:contourClr>
          </a:sp3d>
        </p:spPr>
      </p:pic>
      <p:sp>
        <p:nvSpPr>
          <p:cNvPr id="14" name="Téglalap 13">
            <a:extLst>
              <a:ext uri="{FF2B5EF4-FFF2-40B4-BE49-F238E27FC236}">
                <a16:creationId xmlns:a16="http://schemas.microsoft.com/office/drawing/2014/main" id="{F1DF498D-D2BE-416D-A7FA-EB7DF0AE2547}"/>
              </a:ext>
            </a:extLst>
          </p:cNvPr>
          <p:cNvSpPr/>
          <p:nvPr/>
        </p:nvSpPr>
        <p:spPr>
          <a:xfrm>
            <a:off x="10161160" y="6528220"/>
            <a:ext cx="18485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>
                <a:hlinkClick r:id="rId5"/>
              </a:rPr>
              <a:t>arXiv:0808.2041</a:t>
            </a:r>
            <a:endParaRPr lang="hu-HU" dirty="0"/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489A2A84-7B24-47B1-93D2-1FB54C320BC4}"/>
              </a:ext>
            </a:extLst>
          </p:cNvPr>
          <p:cNvSpPr txBox="1"/>
          <p:nvPr/>
        </p:nvSpPr>
        <p:spPr>
          <a:xfrm>
            <a:off x="8031370" y="3090356"/>
            <a:ext cx="2478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rgbClr val="FFFF00"/>
                </a:solidFill>
              </a:rPr>
              <a:t>Fit </a:t>
            </a:r>
            <a:r>
              <a:rPr lang="hu-HU" dirty="0" err="1">
                <a:solidFill>
                  <a:srgbClr val="FFFF00"/>
                </a:solidFill>
              </a:rPr>
              <a:t>function</a:t>
            </a:r>
            <a:r>
              <a:rPr lang="hu-HU" dirty="0">
                <a:solidFill>
                  <a:srgbClr val="FFFF00"/>
                </a:solidFill>
              </a:rPr>
              <a:t> </a:t>
            </a:r>
            <a:r>
              <a:rPr lang="hu-HU" dirty="0" err="1">
                <a:solidFill>
                  <a:srgbClr val="FFFF00"/>
                </a:solidFill>
              </a:rPr>
              <a:t>was</a:t>
            </a:r>
            <a:r>
              <a:rPr lang="hu-HU" dirty="0">
                <a:solidFill>
                  <a:srgbClr val="FFFF00"/>
                </a:solidFill>
              </a:rPr>
              <a:t> </a:t>
            </a:r>
            <a:r>
              <a:rPr lang="hu-HU" dirty="0" err="1">
                <a:solidFill>
                  <a:srgbClr val="FFFF00"/>
                </a:solidFill>
              </a:rPr>
              <a:t>from</a:t>
            </a:r>
            <a:r>
              <a:rPr lang="hu-HU" dirty="0">
                <a:solidFill>
                  <a:srgbClr val="FFFF00"/>
                </a:solidFill>
              </a:rPr>
              <a:t>:</a:t>
            </a:r>
          </a:p>
        </p:txBody>
      </p:sp>
      <p:sp>
        <p:nvSpPr>
          <p:cNvPr id="16" name="Téglalap 15">
            <a:extLst>
              <a:ext uri="{FF2B5EF4-FFF2-40B4-BE49-F238E27FC236}">
                <a16:creationId xmlns:a16="http://schemas.microsoft.com/office/drawing/2014/main" id="{CE6829FA-F547-4D2E-A0EA-86AC3922A044}"/>
              </a:ext>
            </a:extLst>
          </p:cNvPr>
          <p:cNvSpPr/>
          <p:nvPr/>
        </p:nvSpPr>
        <p:spPr>
          <a:xfrm>
            <a:off x="9421625" y="3332910"/>
            <a:ext cx="2525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err="1">
                <a:hlinkClick r:id="rId6"/>
              </a:rPr>
              <a:t>arXiv:nucl-ex</a:t>
            </a:r>
            <a:r>
              <a:rPr lang="hu-HU" dirty="0">
                <a:hlinkClick r:id="rId6"/>
              </a:rPr>
              <a:t>/0307022</a:t>
            </a:r>
            <a:endParaRPr lang="hu-HU" dirty="0"/>
          </a:p>
        </p:txBody>
      </p:sp>
      <p:sp>
        <p:nvSpPr>
          <p:cNvPr id="18" name="Cím 17">
            <a:extLst>
              <a:ext uri="{FF2B5EF4-FFF2-40B4-BE49-F238E27FC236}">
                <a16:creationId xmlns:a16="http://schemas.microsoft.com/office/drawing/2014/main" id="{2E60ABD2-27B4-43BB-8ED2-7FA4FD9EB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Inverse</a:t>
            </a:r>
            <a:r>
              <a:rPr lang="hu-HU" dirty="0"/>
              <a:t> </a:t>
            </a:r>
            <a:r>
              <a:rPr lang="hu-HU" dirty="0" err="1"/>
              <a:t>slope</a:t>
            </a:r>
            <a:r>
              <a:rPr lang="hu-HU" dirty="0"/>
              <a:t> </a:t>
            </a:r>
            <a:r>
              <a:rPr lang="hu-HU" dirty="0" err="1"/>
              <a:t>fits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665102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16654" y="2208787"/>
            <a:ext cx="9477527" cy="2375087"/>
          </a:xfrm>
        </p:spPr>
        <p:txBody>
          <a:bodyPr>
            <a:normAutofit/>
          </a:bodyPr>
          <a:lstStyle/>
          <a:p>
            <a:r>
              <a:rPr lang="hu-HU" dirty="0" err="1"/>
              <a:t>Effective</a:t>
            </a:r>
            <a:r>
              <a:rPr lang="hu-HU" dirty="0"/>
              <a:t> </a:t>
            </a:r>
            <a:r>
              <a:rPr lang="hu-HU" dirty="0" err="1"/>
              <a:t>temperature</a:t>
            </a:r>
            <a:r>
              <a:rPr lang="hu-HU" dirty="0"/>
              <a:t>: </a:t>
            </a:r>
            <a:r>
              <a:rPr lang="hu-HU" dirty="0" err="1"/>
              <a:t>need</a:t>
            </a:r>
            <a:r>
              <a:rPr lang="hu-HU" dirty="0"/>
              <a:t> </a:t>
            </a:r>
            <a:r>
              <a:rPr lang="hu-HU" dirty="0" err="1"/>
              <a:t>centrality</a:t>
            </a:r>
            <a:r>
              <a:rPr lang="hu-HU" dirty="0"/>
              <a:t> </a:t>
            </a:r>
            <a:r>
              <a:rPr lang="hu-HU" dirty="0" err="1"/>
              <a:t>dependence</a:t>
            </a:r>
            <a:endParaRPr lang="hu-HU" dirty="0"/>
          </a:p>
          <a:p>
            <a:r>
              <a:rPr lang="hu-HU" dirty="0" err="1"/>
              <a:t>Linear</a:t>
            </a:r>
            <a:r>
              <a:rPr lang="hu-HU" dirty="0"/>
              <a:t> </a:t>
            </a:r>
            <a:r>
              <a:rPr lang="hu-HU" dirty="0" err="1"/>
              <a:t>model</a:t>
            </a:r>
            <a:r>
              <a:rPr lang="hu-HU" dirty="0"/>
              <a:t> is fitted </a:t>
            </a:r>
            <a:r>
              <a:rPr lang="hu-HU" dirty="0" err="1"/>
              <a:t>to</a:t>
            </a:r>
            <a:r>
              <a:rPr lang="hu-HU" dirty="0"/>
              <a:t> m</a:t>
            </a:r>
            <a:r>
              <a:rPr lang="hu-HU" baseline="-25000" dirty="0"/>
              <a:t>0</a:t>
            </a:r>
            <a:r>
              <a:rPr lang="hu-HU" dirty="0"/>
              <a:t> </a:t>
            </a:r>
            <a:r>
              <a:rPr lang="hu-HU" dirty="0" err="1"/>
              <a:t>vs</a:t>
            </a:r>
            <a:r>
              <a:rPr lang="hu-HU" dirty="0"/>
              <a:t> </a:t>
            </a:r>
            <a:r>
              <a:rPr lang="hu-HU" dirty="0" err="1"/>
              <a:t>T</a:t>
            </a:r>
            <a:r>
              <a:rPr lang="hu-HU" baseline="-25000" dirty="0" err="1"/>
              <a:t>eff</a:t>
            </a:r>
            <a:r>
              <a:rPr lang="hu-HU" dirty="0"/>
              <a:t> PHENIX </a:t>
            </a:r>
            <a:r>
              <a:rPr lang="hu-HU" dirty="0" err="1"/>
              <a:t>data</a:t>
            </a:r>
            <a:r>
              <a:rPr lang="hu-HU" dirty="0"/>
              <a:t> (130 and 200 </a:t>
            </a:r>
            <a:r>
              <a:rPr lang="hu-HU" dirty="0" err="1"/>
              <a:t>GeV</a:t>
            </a:r>
            <a:r>
              <a:rPr lang="hu-HU" dirty="0"/>
              <a:t>)</a:t>
            </a:r>
          </a:p>
          <a:p>
            <a:r>
              <a:rPr lang="hu-HU" dirty="0" err="1"/>
              <a:t>If</a:t>
            </a:r>
            <a:r>
              <a:rPr lang="hu-HU" dirty="0"/>
              <a:t> m</a:t>
            </a:r>
            <a:r>
              <a:rPr lang="hu-HU" baseline="-25000" dirty="0"/>
              <a:t>0</a:t>
            </a:r>
            <a:r>
              <a:rPr lang="hu-HU" dirty="0"/>
              <a:t> </a:t>
            </a:r>
            <a:r>
              <a:rPr lang="hu-HU" dirty="0" err="1"/>
              <a:t>vs</a:t>
            </a:r>
            <a:r>
              <a:rPr lang="hu-HU" dirty="0"/>
              <a:t> </a:t>
            </a:r>
            <a:r>
              <a:rPr lang="hu-HU" dirty="0" err="1"/>
              <a:t>T</a:t>
            </a:r>
            <a:r>
              <a:rPr lang="hu-HU" baseline="-25000" dirty="0" err="1"/>
              <a:t>eff</a:t>
            </a:r>
            <a:r>
              <a:rPr lang="hu-HU" dirty="0"/>
              <a:t> </a:t>
            </a:r>
            <a:r>
              <a:rPr lang="hu-HU" dirty="0" err="1"/>
              <a:t>data</a:t>
            </a:r>
            <a:r>
              <a:rPr lang="hu-HU" dirty="0"/>
              <a:t> is </a:t>
            </a:r>
            <a:r>
              <a:rPr lang="hu-HU" dirty="0" err="1"/>
              <a:t>not</a:t>
            </a:r>
            <a:r>
              <a:rPr lang="hu-HU" dirty="0"/>
              <a:t> </a:t>
            </a:r>
            <a:r>
              <a:rPr lang="hu-HU" dirty="0" err="1"/>
              <a:t>available</a:t>
            </a:r>
            <a:r>
              <a:rPr lang="hu-HU" dirty="0"/>
              <a:t> (62.4 </a:t>
            </a:r>
            <a:r>
              <a:rPr lang="hu-HU" dirty="0" err="1"/>
              <a:t>GeV</a:t>
            </a:r>
            <a:r>
              <a:rPr lang="hu-HU" dirty="0"/>
              <a:t>):</a:t>
            </a:r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hu-HU" dirty="0"/>
              <a:t>12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9D9A703C-045A-4F24-94AA-427EF9381C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865" y="3578226"/>
            <a:ext cx="4048125" cy="3037250"/>
          </a:xfrm>
          <a:prstGeom prst="rect">
            <a:avLst/>
          </a:prstGeom>
          <a:scene3d>
            <a:camera prst="orthographicFront"/>
            <a:lightRig rig="threePt" dir="t"/>
          </a:scene3d>
          <a:sp3d contourW="25400">
            <a:contourClr>
              <a:schemeClr val="bg1">
                <a:lumMod val="75000"/>
                <a:lumOff val="25000"/>
              </a:schemeClr>
            </a:contourClr>
          </a:sp3d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29C2D1A5-4731-41DC-83CC-811B37D788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292" y="3578226"/>
            <a:ext cx="4048125" cy="3037250"/>
          </a:xfrm>
          <a:prstGeom prst="rect">
            <a:avLst/>
          </a:prstGeom>
          <a:scene3d>
            <a:camera prst="orthographicFront"/>
            <a:lightRig rig="threePt" dir="t"/>
          </a:scene3d>
          <a:sp3d contourW="25400">
            <a:contourClr>
              <a:schemeClr val="bg1">
                <a:lumMod val="75000"/>
                <a:lumOff val="25000"/>
              </a:schemeClr>
            </a:contourClr>
          </a:sp3d>
        </p:spPr>
      </p:pic>
      <p:sp>
        <p:nvSpPr>
          <p:cNvPr id="12" name="Cím 11">
            <a:extLst>
              <a:ext uri="{FF2B5EF4-FFF2-40B4-BE49-F238E27FC236}">
                <a16:creationId xmlns:a16="http://schemas.microsoft.com/office/drawing/2014/main" id="{70AF5059-4152-43A2-8655-F6DE2659C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Inverse</a:t>
            </a:r>
            <a:r>
              <a:rPr lang="hu-HU" dirty="0"/>
              <a:t> </a:t>
            </a:r>
            <a:r>
              <a:rPr lang="hu-HU" dirty="0" err="1"/>
              <a:t>slope</a:t>
            </a:r>
            <a:r>
              <a:rPr lang="hu-HU" dirty="0"/>
              <a:t> </a:t>
            </a:r>
            <a:r>
              <a:rPr lang="hu-HU" dirty="0" err="1"/>
              <a:t>fits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90449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975DF62-5D5B-497B-8DF5-3B406AC02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Outline</a:t>
            </a: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8B3E9C69-5D8E-417D-8BC8-4327A9B43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hu-HU" dirty="0"/>
              <a:t>1</a:t>
            </a:r>
          </a:p>
        </p:txBody>
      </p:sp>
      <p:sp>
        <p:nvSpPr>
          <p:cNvPr id="8" name="Tartalom helye 2">
            <a:extLst>
              <a:ext uri="{FF2B5EF4-FFF2-40B4-BE49-F238E27FC236}">
                <a16:creationId xmlns:a16="http://schemas.microsoft.com/office/drawing/2014/main" id="{48388A68-4220-4B03-928F-2C77D6E251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1454046"/>
            <a:ext cx="10877095" cy="5111646"/>
          </a:xfrm>
        </p:spPr>
        <p:txBody>
          <a:bodyPr>
            <a:noAutofit/>
          </a:bodyPr>
          <a:lstStyle/>
          <a:p>
            <a:r>
              <a:rPr lang="hu-HU" sz="3200" dirty="0"/>
              <a:t>New, </a:t>
            </a:r>
            <a:r>
              <a:rPr lang="hu-HU" sz="3200" dirty="0" err="1"/>
              <a:t>exact</a:t>
            </a:r>
            <a:r>
              <a:rPr lang="hu-HU" sz="3200" dirty="0"/>
              <a:t> </a:t>
            </a:r>
            <a:r>
              <a:rPr lang="hu-HU" sz="3200" dirty="0" err="1"/>
              <a:t>solution</a:t>
            </a:r>
            <a:r>
              <a:rPr lang="hu-HU" sz="3200" dirty="0"/>
              <a:t> of </a:t>
            </a:r>
            <a:r>
              <a:rPr lang="hu-HU" sz="3200" dirty="0" err="1"/>
              <a:t>relativistic</a:t>
            </a:r>
            <a:r>
              <a:rPr lang="hu-HU" sz="3200" dirty="0"/>
              <a:t> </a:t>
            </a:r>
            <a:r>
              <a:rPr lang="hu-HU" sz="3200" dirty="0" err="1"/>
              <a:t>perfect</a:t>
            </a:r>
            <a:r>
              <a:rPr lang="hu-HU" sz="3200" dirty="0"/>
              <a:t> fluid </a:t>
            </a:r>
            <a:r>
              <a:rPr lang="hu-HU" sz="3200" dirty="0" err="1"/>
              <a:t>hydro</a:t>
            </a:r>
            <a:r>
              <a:rPr lang="hu-HU" sz="3200" dirty="0"/>
              <a:t> (Csörgő-Kasza-Csanád-</a:t>
            </a:r>
            <a:r>
              <a:rPr lang="hu-HU" sz="3200" dirty="0" err="1"/>
              <a:t>Jiang</a:t>
            </a:r>
            <a:r>
              <a:rPr lang="hu-HU" sz="3200" dirty="0"/>
              <a:t>: CKCJ)</a:t>
            </a:r>
          </a:p>
          <a:p>
            <a:pPr lvl="1"/>
            <a:r>
              <a:rPr lang="hu-HU" sz="2800" dirty="0" err="1"/>
              <a:t>Observables</a:t>
            </a:r>
            <a:r>
              <a:rPr lang="hu-HU" sz="2800" dirty="0"/>
              <a:t> – </a:t>
            </a:r>
            <a:r>
              <a:rPr lang="hu-HU" sz="2800" dirty="0" err="1"/>
              <a:t>dN</a:t>
            </a:r>
            <a:r>
              <a:rPr lang="hu-HU" sz="2800" dirty="0"/>
              <a:t>/d</a:t>
            </a:r>
            <a:r>
              <a:rPr lang="el-GR" sz="2800" dirty="0" smtClean="0"/>
              <a:t>η</a:t>
            </a:r>
            <a:r>
              <a:rPr lang="hu-HU" sz="2800" dirty="0" smtClean="0"/>
              <a:t>, </a:t>
            </a:r>
            <a:r>
              <a:rPr lang="hu-HU" sz="2800" dirty="0" err="1" smtClean="0"/>
              <a:t>dN</a:t>
            </a:r>
            <a:r>
              <a:rPr lang="hu-HU" sz="2800" dirty="0" smtClean="0"/>
              <a:t>/</a:t>
            </a:r>
            <a:r>
              <a:rPr lang="hu-HU" sz="2800" dirty="0" err="1" smtClean="0"/>
              <a:t>dy</a:t>
            </a:r>
            <a:r>
              <a:rPr lang="hu-HU" sz="2800" dirty="0" smtClean="0"/>
              <a:t>, R</a:t>
            </a:r>
            <a:r>
              <a:rPr lang="hu-HU" sz="2800" baseline="-25000" dirty="0" smtClean="0"/>
              <a:t>L</a:t>
            </a:r>
            <a:endParaRPr lang="hu-HU" sz="2800" dirty="0" smtClean="0"/>
          </a:p>
          <a:p>
            <a:pPr lvl="1"/>
            <a:r>
              <a:rPr lang="hu-HU" sz="2800" dirty="0" err="1" smtClean="0"/>
              <a:t>Beauty</a:t>
            </a:r>
            <a:r>
              <a:rPr lang="hu-HU" sz="2800" dirty="0" smtClean="0"/>
              <a:t> of </a:t>
            </a:r>
            <a:r>
              <a:rPr lang="hu-HU" sz="2800" dirty="0" err="1" smtClean="0"/>
              <a:t>hydro</a:t>
            </a:r>
            <a:r>
              <a:rPr lang="hu-HU" sz="2800" dirty="0" smtClean="0"/>
              <a:t>: </a:t>
            </a:r>
            <a:r>
              <a:rPr lang="hu-HU" sz="2800" dirty="0" err="1" smtClean="0"/>
              <a:t>useful</a:t>
            </a:r>
            <a:r>
              <a:rPr lang="hu-HU" sz="2800" dirty="0" smtClean="0"/>
              <a:t> </a:t>
            </a:r>
            <a:r>
              <a:rPr lang="hu-HU" sz="2800" dirty="0" err="1" smtClean="0"/>
              <a:t>formulae</a:t>
            </a:r>
            <a:endParaRPr lang="hu-HU" sz="2800" dirty="0" smtClean="0"/>
          </a:p>
          <a:p>
            <a:pPr lvl="1"/>
            <a:endParaRPr lang="hu-HU" sz="2800" dirty="0"/>
          </a:p>
          <a:p>
            <a:r>
              <a:rPr lang="hu-HU" sz="3200" dirty="0" smtClean="0"/>
              <a:t>Fit </a:t>
            </a:r>
            <a:r>
              <a:rPr lang="hu-HU" sz="3200" dirty="0" err="1" smtClean="0"/>
              <a:t>results</a:t>
            </a:r>
            <a:endParaRPr lang="hu-HU" sz="3200" dirty="0" smtClean="0"/>
          </a:p>
          <a:p>
            <a:pPr lvl="1"/>
            <a:r>
              <a:rPr lang="hu-HU" sz="2800" dirty="0" err="1" smtClean="0"/>
              <a:t>Observables</a:t>
            </a:r>
            <a:r>
              <a:rPr lang="hu-HU" sz="2800" dirty="0" smtClean="0"/>
              <a:t> </a:t>
            </a:r>
            <a:r>
              <a:rPr lang="hu-HU" sz="2800" dirty="0" err="1" smtClean="0"/>
              <a:t>Inverse</a:t>
            </a:r>
            <a:r>
              <a:rPr lang="hu-HU" sz="2800" dirty="0" smtClean="0"/>
              <a:t> </a:t>
            </a:r>
            <a:r>
              <a:rPr lang="hu-HU" sz="2800" dirty="0" err="1"/>
              <a:t>slope</a:t>
            </a:r>
            <a:r>
              <a:rPr lang="hu-HU" sz="2800" dirty="0"/>
              <a:t> </a:t>
            </a:r>
            <a:r>
              <a:rPr lang="hu-HU" sz="2800" dirty="0" err="1"/>
              <a:t>fits</a:t>
            </a:r>
            <a:endParaRPr lang="hu-HU" sz="2800" dirty="0"/>
          </a:p>
          <a:p>
            <a:pPr lvl="1"/>
            <a:r>
              <a:rPr lang="hu-HU" sz="2800" dirty="0" err="1"/>
              <a:t>dN</a:t>
            </a:r>
            <a:r>
              <a:rPr lang="hu-HU" sz="2800" dirty="0"/>
              <a:t>/d</a:t>
            </a:r>
            <a:r>
              <a:rPr lang="el-GR" sz="2800" dirty="0"/>
              <a:t>η</a:t>
            </a:r>
            <a:r>
              <a:rPr lang="hu-HU" sz="2800" dirty="0"/>
              <a:t> </a:t>
            </a:r>
            <a:r>
              <a:rPr lang="hu-HU" sz="2800" dirty="0" err="1"/>
              <a:t>fits</a:t>
            </a:r>
            <a:endParaRPr lang="hu-HU" sz="2800" dirty="0"/>
          </a:p>
          <a:p>
            <a:pPr lvl="1"/>
            <a:r>
              <a:rPr lang="hu-HU" sz="2800" dirty="0"/>
              <a:t>R</a:t>
            </a:r>
            <a:r>
              <a:rPr lang="hu-HU" sz="2800" baseline="-25000" dirty="0"/>
              <a:t>L</a:t>
            </a:r>
            <a:r>
              <a:rPr lang="hu-HU" sz="2800" dirty="0"/>
              <a:t> </a:t>
            </a:r>
            <a:r>
              <a:rPr lang="hu-HU" sz="2800" dirty="0" err="1" smtClean="0"/>
              <a:t>fits</a:t>
            </a:r>
            <a:endParaRPr lang="hu-HU" sz="2800" dirty="0" smtClean="0"/>
          </a:p>
          <a:p>
            <a:pPr lvl="1"/>
            <a:endParaRPr lang="hu-HU" sz="2800" dirty="0"/>
          </a:p>
          <a:p>
            <a:r>
              <a:rPr lang="hu-HU" sz="3200" dirty="0" err="1" smtClean="0"/>
              <a:t>Power</a:t>
            </a:r>
            <a:r>
              <a:rPr lang="hu-HU" sz="3200" dirty="0" smtClean="0"/>
              <a:t> of </a:t>
            </a:r>
            <a:r>
              <a:rPr lang="hu-HU" sz="3200" dirty="0" err="1" smtClean="0"/>
              <a:t>analytic</a:t>
            </a:r>
            <a:r>
              <a:rPr lang="hu-HU" sz="3200" dirty="0" smtClean="0"/>
              <a:t> </a:t>
            </a:r>
            <a:r>
              <a:rPr lang="hu-HU" sz="3200" dirty="0" err="1" smtClean="0"/>
              <a:t>hydro</a:t>
            </a:r>
            <a:r>
              <a:rPr lang="hu-HU" sz="3200" dirty="0" smtClean="0"/>
              <a:t>: </a:t>
            </a:r>
            <a:r>
              <a:rPr lang="hu-HU" sz="3200" dirty="0" err="1" smtClean="0"/>
              <a:t>initial</a:t>
            </a:r>
            <a:r>
              <a:rPr lang="hu-HU" sz="3200" dirty="0" smtClean="0"/>
              <a:t> </a:t>
            </a:r>
            <a:r>
              <a:rPr lang="hu-HU" sz="3200" dirty="0" err="1"/>
              <a:t>energy</a:t>
            </a:r>
            <a:r>
              <a:rPr lang="hu-HU" sz="3200" dirty="0"/>
              <a:t> </a:t>
            </a:r>
            <a:r>
              <a:rPr lang="hu-HU" sz="3200" dirty="0" err="1" smtClean="0"/>
              <a:t>densities</a:t>
            </a:r>
            <a:r>
              <a:rPr lang="hu-HU" sz="3200" dirty="0" smtClean="0"/>
              <a:t> </a:t>
            </a:r>
            <a:r>
              <a:rPr lang="hu-HU" sz="3200" dirty="0"/>
              <a:t>(</a:t>
            </a:r>
            <a:r>
              <a:rPr lang="el-GR" sz="3200" dirty="0"/>
              <a:t>ε</a:t>
            </a:r>
            <a:r>
              <a:rPr lang="hu-HU" sz="3200" baseline="-25000" dirty="0"/>
              <a:t>0</a:t>
            </a:r>
            <a:r>
              <a:rPr lang="hu-HU" sz="3200" dirty="0"/>
              <a:t>)</a:t>
            </a:r>
            <a:endParaRPr lang="hu-HU" sz="3200" baseline="-25000" dirty="0"/>
          </a:p>
        </p:txBody>
      </p:sp>
    </p:spTree>
    <p:extLst>
      <p:ext uri="{BB962C8B-B14F-4D97-AF65-F5344CB8AC3E}">
        <p14:creationId xmlns:p14="http://schemas.microsoft.com/office/powerpoint/2010/main" val="2761909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25B9FF0-62E4-48D3-8BDC-EDF264EB4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A </a:t>
            </a:r>
            <a:r>
              <a:rPr lang="hu-HU" dirty="0" err="1" smtClean="0"/>
              <a:t>new</a:t>
            </a:r>
            <a:r>
              <a:rPr lang="hu-HU" dirty="0" smtClean="0"/>
              <a:t> </a:t>
            </a:r>
            <a:r>
              <a:rPr lang="hu-HU" dirty="0" err="1"/>
              <a:t>feature</a:t>
            </a:r>
            <a:r>
              <a:rPr lang="hu-HU" dirty="0"/>
              <a:t> of </a:t>
            </a:r>
            <a:r>
              <a:rPr lang="hu-HU" dirty="0" smtClean="0"/>
              <a:t>STAR</a:t>
            </a:r>
            <a:r>
              <a:rPr lang="hu-HU" dirty="0" smtClean="0"/>
              <a:t> </a:t>
            </a:r>
            <a:r>
              <a:rPr lang="hu-HU" dirty="0" err="1"/>
              <a:t>p</a:t>
            </a:r>
            <a:r>
              <a:rPr lang="hu-HU" baseline="-25000" dirty="0" err="1"/>
              <a:t>T</a:t>
            </a:r>
            <a:r>
              <a:rPr lang="hu-HU" dirty="0"/>
              <a:t> </a:t>
            </a:r>
            <a:r>
              <a:rPr lang="hu-HU" dirty="0" err="1"/>
              <a:t>spectras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BB234C2-798E-4F75-A89B-9710C656ED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7470" y="1460573"/>
            <a:ext cx="11092580" cy="1606477"/>
          </a:xfrm>
        </p:spPr>
        <p:txBody>
          <a:bodyPr>
            <a:normAutofit fontScale="92500" lnSpcReduction="10000"/>
          </a:bodyPr>
          <a:lstStyle/>
          <a:p>
            <a:r>
              <a:rPr lang="hu-HU" dirty="0"/>
              <a:t>The </a:t>
            </a:r>
            <a:r>
              <a:rPr lang="hu-HU" dirty="0" err="1"/>
              <a:t>p</a:t>
            </a:r>
            <a:r>
              <a:rPr lang="hu-HU" baseline="-25000" dirty="0" err="1"/>
              <a:t>T</a:t>
            </a:r>
            <a:r>
              <a:rPr lang="hu-HU" dirty="0"/>
              <a:t> </a:t>
            </a:r>
            <a:r>
              <a:rPr lang="hu-HU" dirty="0" err="1"/>
              <a:t>spectras</a:t>
            </a:r>
            <a:r>
              <a:rPr lang="hu-HU" dirty="0"/>
              <a:t> of </a:t>
            </a:r>
            <a:r>
              <a:rPr lang="hu-HU" dirty="0" err="1"/>
              <a:t>pions</a:t>
            </a:r>
            <a:r>
              <a:rPr lang="hu-HU" dirty="0"/>
              <a:t> </a:t>
            </a:r>
            <a:r>
              <a:rPr lang="hu-HU" dirty="0" err="1"/>
              <a:t>are</a:t>
            </a:r>
            <a:r>
              <a:rPr lang="hu-HU" dirty="0"/>
              <a:t> fitted </a:t>
            </a:r>
            <a:r>
              <a:rPr lang="hu-HU" dirty="0" err="1"/>
              <a:t>at</a:t>
            </a:r>
            <a:r>
              <a:rPr lang="hu-HU" dirty="0"/>
              <a:t> </a:t>
            </a:r>
          </a:p>
          <a:p>
            <a:pPr marL="0" indent="0">
              <a:buNone/>
            </a:pPr>
            <a:r>
              <a:rPr lang="hu-HU" dirty="0"/>
              <a:t>	7.7, 11.5, 19.6, 27, 39, 62.4, 130 and 200 </a:t>
            </a:r>
            <a:r>
              <a:rPr lang="hu-HU" dirty="0" err="1"/>
              <a:t>GeV</a:t>
            </a:r>
            <a:endParaRPr lang="hu-HU" dirty="0"/>
          </a:p>
          <a:p>
            <a:r>
              <a:rPr lang="hu-HU" dirty="0" err="1"/>
              <a:t>Three</a:t>
            </a:r>
            <a:r>
              <a:rPr lang="hu-HU" dirty="0"/>
              <a:t> </a:t>
            </a:r>
            <a:r>
              <a:rPr lang="hu-HU" dirty="0" err="1"/>
              <a:t>different</a:t>
            </a:r>
            <a:r>
              <a:rPr lang="hu-HU" dirty="0"/>
              <a:t> </a:t>
            </a:r>
            <a:r>
              <a:rPr lang="hu-HU" dirty="0" err="1"/>
              <a:t>centrality</a:t>
            </a:r>
            <a:r>
              <a:rPr lang="hu-HU" dirty="0"/>
              <a:t> </a:t>
            </a:r>
            <a:r>
              <a:rPr lang="hu-HU" dirty="0" err="1"/>
              <a:t>class</a:t>
            </a:r>
            <a:r>
              <a:rPr lang="hu-HU" dirty="0"/>
              <a:t>: 0-5%, 30-40%, 70-80%</a:t>
            </a:r>
          </a:p>
          <a:p>
            <a:r>
              <a:rPr lang="hu-HU" dirty="0" err="1"/>
              <a:t>Interesting</a:t>
            </a:r>
            <a:r>
              <a:rPr lang="hu-HU" dirty="0"/>
              <a:t> </a:t>
            </a:r>
            <a:r>
              <a:rPr lang="hu-HU" dirty="0" err="1"/>
              <a:t>behaviour</a:t>
            </a:r>
            <a:r>
              <a:rPr lang="hu-HU" dirty="0"/>
              <a:t> of </a:t>
            </a:r>
            <a:r>
              <a:rPr lang="hu-HU" dirty="0" err="1"/>
              <a:t>T</a:t>
            </a:r>
            <a:r>
              <a:rPr lang="hu-HU" baseline="-25000" dirty="0" err="1"/>
              <a:t>eff</a:t>
            </a:r>
            <a:r>
              <a:rPr lang="hu-HU" dirty="0"/>
              <a:t>: </a:t>
            </a:r>
            <a:r>
              <a:rPr lang="hu-HU" i="1" u="sng" dirty="0">
                <a:solidFill>
                  <a:srgbClr val="FFFF00"/>
                </a:solidFill>
              </a:rPr>
              <a:t>local minimum </a:t>
            </a:r>
            <a:r>
              <a:rPr lang="hu-HU" i="1" u="sng" dirty="0" err="1">
                <a:solidFill>
                  <a:srgbClr val="FFFF00"/>
                </a:solidFill>
              </a:rPr>
              <a:t>at</a:t>
            </a:r>
            <a:r>
              <a:rPr lang="hu-HU" i="1" u="sng" dirty="0">
                <a:solidFill>
                  <a:srgbClr val="FFFF00"/>
                </a:solidFill>
              </a:rPr>
              <a:t> 62.4 </a:t>
            </a:r>
            <a:r>
              <a:rPr lang="hu-HU" i="1" u="sng" dirty="0" err="1">
                <a:solidFill>
                  <a:srgbClr val="FFFF00"/>
                </a:solidFill>
              </a:rPr>
              <a:t>GeV</a:t>
            </a:r>
            <a:endParaRPr lang="hu-HU" i="1" u="sng" dirty="0">
              <a:solidFill>
                <a:srgbClr val="FFFF00"/>
              </a:solidFill>
            </a:endParaRP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5D8CC3E6-382B-4E6C-9644-0E7298B2A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hu-HU" dirty="0"/>
              <a:t>13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D981EF2F-8931-400B-B6F3-8F92273182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8" y="3356267"/>
            <a:ext cx="4340391" cy="3256534"/>
          </a:xfrm>
          <a:prstGeom prst="rect">
            <a:avLst/>
          </a:prstGeom>
          <a:scene3d>
            <a:camera prst="orthographicFront"/>
            <a:lightRig rig="threePt" dir="t"/>
          </a:scene3d>
          <a:sp3d contourW="25400">
            <a:contourClr>
              <a:schemeClr val="bg1">
                <a:lumMod val="75000"/>
                <a:lumOff val="25000"/>
              </a:schemeClr>
            </a:contourClr>
          </a:sp3d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C84E85ED-D910-4685-A10D-D0C0065AA9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0509" y="3356268"/>
            <a:ext cx="4340389" cy="3256532"/>
          </a:xfrm>
          <a:prstGeom prst="rect">
            <a:avLst/>
          </a:prstGeom>
          <a:scene3d>
            <a:camera prst="orthographicFront"/>
            <a:lightRig rig="threePt" dir="t"/>
          </a:scene3d>
          <a:sp3d contourW="25400">
            <a:contourClr>
              <a:schemeClr val="bg1">
                <a:lumMod val="75000"/>
                <a:lumOff val="25000"/>
              </a:schemeClr>
            </a:contourClr>
          </a:sp3d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2F6F7015-9B98-4D49-8206-65D495FB265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1026" y="3356268"/>
            <a:ext cx="4340389" cy="3256532"/>
          </a:xfrm>
          <a:prstGeom prst="rect">
            <a:avLst/>
          </a:prstGeom>
          <a:scene3d>
            <a:camera prst="orthographicFront"/>
            <a:lightRig rig="threePt" dir="t"/>
          </a:scene3d>
          <a:sp3d contourW="25400">
            <a:contourClr>
              <a:schemeClr val="bg1">
                <a:lumMod val="75000"/>
                <a:lumOff val="25000"/>
              </a:schemeClr>
            </a:contourClr>
          </a:sp3d>
        </p:spPr>
      </p:pic>
    </p:spTree>
    <p:extLst>
      <p:ext uri="{BB962C8B-B14F-4D97-AF65-F5344CB8AC3E}">
        <p14:creationId xmlns:p14="http://schemas.microsoft.com/office/powerpoint/2010/main" val="954555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34390" y="2161442"/>
            <a:ext cx="11349215" cy="4363344"/>
          </a:xfrm>
        </p:spPr>
        <p:txBody>
          <a:bodyPr>
            <a:normAutofit lnSpcReduction="10000"/>
          </a:bodyPr>
          <a:lstStyle/>
          <a:p>
            <a:pPr>
              <a:spcBef>
                <a:spcPts val="1300"/>
              </a:spcBef>
            </a:pPr>
            <a:r>
              <a:rPr lang="hu-HU" sz="2200" dirty="0" err="1"/>
              <a:t>From</a:t>
            </a:r>
            <a:r>
              <a:rPr lang="hu-HU" sz="2200" dirty="0"/>
              <a:t> </a:t>
            </a:r>
            <a:r>
              <a:rPr lang="hu-HU" sz="2200" dirty="0" err="1"/>
              <a:t>the</a:t>
            </a:r>
            <a:r>
              <a:rPr lang="hu-HU" sz="2200" dirty="0"/>
              <a:t> CKCJ </a:t>
            </a:r>
            <a:r>
              <a:rPr lang="hu-HU" sz="2200" dirty="0" err="1"/>
              <a:t>solution</a:t>
            </a:r>
            <a:r>
              <a:rPr lang="hu-HU" sz="2200" dirty="0"/>
              <a:t> </a:t>
            </a:r>
            <a:r>
              <a:rPr lang="el-GR" sz="2200" dirty="0"/>
              <a:t>ε</a:t>
            </a:r>
            <a:r>
              <a:rPr lang="hu-HU" sz="2200" baseline="-25000" dirty="0"/>
              <a:t>0</a:t>
            </a:r>
            <a:r>
              <a:rPr lang="hu-HU" sz="2200" dirty="0"/>
              <a:t> is </a:t>
            </a:r>
            <a:r>
              <a:rPr lang="hu-HU" sz="2200" dirty="0" err="1"/>
              <a:t>exactly</a:t>
            </a:r>
            <a:r>
              <a:rPr lang="hu-HU" sz="2200" dirty="0"/>
              <a:t> </a:t>
            </a:r>
            <a:r>
              <a:rPr lang="hu-HU" sz="2200" dirty="0" err="1"/>
              <a:t>calculated</a:t>
            </a:r>
            <a:r>
              <a:rPr lang="hu-HU" sz="2200" dirty="0"/>
              <a:t>:</a:t>
            </a:r>
          </a:p>
          <a:p>
            <a:pPr>
              <a:spcBef>
                <a:spcPts val="1300"/>
              </a:spcBef>
            </a:pPr>
            <a:endParaRPr lang="hu-HU" sz="2200" dirty="0"/>
          </a:p>
          <a:p>
            <a:pPr>
              <a:spcBef>
                <a:spcPts val="1300"/>
              </a:spcBef>
            </a:pPr>
            <a:endParaRPr lang="hu-HU" sz="2200" dirty="0"/>
          </a:p>
          <a:p>
            <a:pPr>
              <a:spcBef>
                <a:spcPts val="1300"/>
              </a:spcBef>
            </a:pPr>
            <a:endParaRPr lang="hu-HU" sz="2200" dirty="0"/>
          </a:p>
          <a:p>
            <a:pPr>
              <a:spcBef>
                <a:spcPts val="1300"/>
              </a:spcBef>
            </a:pPr>
            <a:r>
              <a:rPr lang="hu-HU" sz="2200" i="1" u="sng" dirty="0">
                <a:solidFill>
                  <a:srgbClr val="FFFF00"/>
                </a:solidFill>
              </a:rPr>
              <a:t>λ</a:t>
            </a:r>
            <a:r>
              <a:rPr lang="hu-HU" sz="2200" i="1" u="sng" dirty="0">
                <a:solidFill>
                  <a:srgbClr val="FFFF00"/>
                </a:solidFill>
                <a:sym typeface="Wingdings" panose="05000000000000000000" pitchFamily="2" charset="2"/>
              </a:rPr>
              <a:t>1 limit: </a:t>
            </a:r>
            <a:r>
              <a:rPr lang="hu-HU" sz="2200" i="1" u="sng" dirty="0" err="1">
                <a:solidFill>
                  <a:srgbClr val="FFFF00"/>
                </a:solidFill>
                <a:sym typeface="Wingdings" panose="05000000000000000000" pitchFamily="2" charset="2"/>
              </a:rPr>
              <a:t>EoS</a:t>
            </a:r>
            <a:r>
              <a:rPr lang="hu-HU" sz="2200" i="1" u="sng" dirty="0">
                <a:solidFill>
                  <a:srgbClr val="FFFF00"/>
                </a:solidFill>
                <a:sym typeface="Wingdings" panose="05000000000000000000" pitchFamily="2" charset="2"/>
              </a:rPr>
              <a:t> </a:t>
            </a:r>
            <a:r>
              <a:rPr lang="hu-HU" sz="2200" i="1" u="sng" dirty="0" err="1">
                <a:solidFill>
                  <a:srgbClr val="FFFF00"/>
                </a:solidFill>
                <a:sym typeface="Wingdings" panose="05000000000000000000" pitchFamily="2" charset="2"/>
              </a:rPr>
              <a:t>dependence</a:t>
            </a:r>
            <a:r>
              <a:rPr lang="hu-HU" sz="2200" i="1" u="sng" dirty="0">
                <a:solidFill>
                  <a:srgbClr val="FFFF00"/>
                </a:solidFill>
                <a:sym typeface="Wingdings" panose="05000000000000000000" pitchFamily="2" charset="2"/>
              </a:rPr>
              <a:t> is </a:t>
            </a:r>
            <a:r>
              <a:rPr lang="hu-HU" sz="2200" i="1" u="sng" dirty="0" err="1">
                <a:solidFill>
                  <a:srgbClr val="FFFF00"/>
                </a:solidFill>
                <a:sym typeface="Wingdings" panose="05000000000000000000" pitchFamily="2" charset="2"/>
              </a:rPr>
              <a:t>not</a:t>
            </a:r>
            <a:r>
              <a:rPr lang="hu-HU" sz="2200" i="1" u="sng" dirty="0">
                <a:solidFill>
                  <a:srgbClr val="FFFF00"/>
                </a:solidFill>
                <a:sym typeface="Wingdings" panose="05000000000000000000" pitchFamily="2" charset="2"/>
              </a:rPr>
              <a:t> </a:t>
            </a:r>
            <a:r>
              <a:rPr lang="hu-HU" sz="2200" i="1" u="sng" dirty="0" err="1">
                <a:solidFill>
                  <a:srgbClr val="FFFF00"/>
                </a:solidFill>
                <a:sym typeface="Wingdings" panose="05000000000000000000" pitchFamily="2" charset="2"/>
              </a:rPr>
              <a:t>vanishing</a:t>
            </a:r>
            <a:r>
              <a:rPr lang="hu-HU" sz="2200" dirty="0">
                <a:sym typeface="Wingdings" panose="05000000000000000000" pitchFamily="2" charset="2"/>
              </a:rPr>
              <a:t>, </a:t>
            </a:r>
            <a:r>
              <a:rPr lang="hu-HU" sz="2200" dirty="0" err="1"/>
              <a:t>Bjorken’s</a:t>
            </a:r>
            <a:r>
              <a:rPr lang="hu-HU" sz="2200" dirty="0"/>
              <a:t> formula </a:t>
            </a:r>
            <a:r>
              <a:rPr lang="hu-HU" sz="2200" dirty="0" err="1"/>
              <a:t>can</a:t>
            </a:r>
            <a:r>
              <a:rPr lang="hu-HU" sz="2200" dirty="0"/>
              <a:t> be </a:t>
            </a:r>
            <a:r>
              <a:rPr lang="hu-HU" sz="2200" dirty="0" err="1"/>
              <a:t>reobtained</a:t>
            </a:r>
            <a:r>
              <a:rPr lang="hu-HU" sz="2200" dirty="0"/>
              <a:t> </a:t>
            </a:r>
            <a:r>
              <a:rPr lang="hu-HU" sz="2200" dirty="0" err="1"/>
              <a:t>only</a:t>
            </a:r>
            <a:r>
              <a:rPr lang="hu-HU" sz="2200" dirty="0"/>
              <a:t> in </a:t>
            </a:r>
            <a:r>
              <a:rPr lang="hu-HU" sz="2200" dirty="0" err="1"/>
              <a:t>the</a:t>
            </a:r>
            <a:r>
              <a:rPr lang="hu-HU" sz="2200" dirty="0"/>
              <a:t> </a:t>
            </a:r>
            <a:r>
              <a:rPr lang="hu-HU" sz="2200" dirty="0" err="1"/>
              <a:t>case</a:t>
            </a:r>
            <a:r>
              <a:rPr lang="hu-HU" sz="2200" dirty="0"/>
              <a:t> of </a:t>
            </a:r>
            <a:r>
              <a:rPr lang="hu-HU" sz="2200" dirty="0" err="1"/>
              <a:t>dust</a:t>
            </a:r>
            <a:endParaRPr lang="hu-HU" sz="2200" dirty="0"/>
          </a:p>
          <a:p>
            <a:pPr>
              <a:spcBef>
                <a:spcPts val="1300"/>
              </a:spcBef>
            </a:pPr>
            <a:r>
              <a:rPr lang="hu-HU" sz="2200" dirty="0"/>
              <a:t>The </a:t>
            </a:r>
            <a:r>
              <a:rPr lang="hu-HU" sz="2200" dirty="0" err="1"/>
              <a:t>EoS</a:t>
            </a:r>
            <a:r>
              <a:rPr lang="hu-HU" sz="2200" dirty="0"/>
              <a:t> </a:t>
            </a:r>
            <a:r>
              <a:rPr lang="hu-HU" sz="2200" dirty="0" err="1"/>
              <a:t>dependent</a:t>
            </a:r>
            <a:r>
              <a:rPr lang="hu-HU" sz="2200" dirty="0"/>
              <a:t> </a:t>
            </a:r>
            <a:r>
              <a:rPr lang="hu-HU" sz="2200" dirty="0" err="1"/>
              <a:t>correction</a:t>
            </a:r>
            <a:r>
              <a:rPr lang="hu-HU" sz="2200" dirty="0"/>
              <a:t> </a:t>
            </a:r>
            <a:r>
              <a:rPr lang="hu-HU" sz="2200" dirty="0" err="1"/>
              <a:t>takes</a:t>
            </a:r>
            <a:r>
              <a:rPr lang="hu-HU" sz="2200" dirty="0"/>
              <a:t> </a:t>
            </a:r>
            <a:r>
              <a:rPr lang="hu-HU" sz="2200" dirty="0" err="1"/>
              <a:t>into</a:t>
            </a:r>
            <a:r>
              <a:rPr lang="hu-HU" sz="2200" dirty="0"/>
              <a:t> account </a:t>
            </a:r>
            <a:r>
              <a:rPr lang="hu-HU" sz="2200" dirty="0" err="1"/>
              <a:t>the</a:t>
            </a:r>
            <a:r>
              <a:rPr lang="hu-HU" sz="2200" dirty="0"/>
              <a:t> </a:t>
            </a:r>
            <a:r>
              <a:rPr lang="hu-HU" sz="2200" i="1" u="sng" dirty="0" err="1">
                <a:solidFill>
                  <a:srgbClr val="FFFF00"/>
                </a:solidFill>
              </a:rPr>
              <a:t>work</a:t>
            </a:r>
            <a:r>
              <a:rPr lang="hu-HU" sz="2200" i="1" u="sng" dirty="0">
                <a:solidFill>
                  <a:srgbClr val="FFFF00"/>
                </a:solidFill>
              </a:rPr>
              <a:t> of </a:t>
            </a:r>
            <a:r>
              <a:rPr lang="hu-HU" sz="2200" i="1" u="sng" dirty="0" err="1">
                <a:solidFill>
                  <a:srgbClr val="FFFF00"/>
                </a:solidFill>
              </a:rPr>
              <a:t>the</a:t>
            </a:r>
            <a:r>
              <a:rPr lang="hu-HU" sz="2200" i="1" u="sng" dirty="0">
                <a:solidFill>
                  <a:srgbClr val="FFFF00"/>
                </a:solidFill>
              </a:rPr>
              <a:t> </a:t>
            </a:r>
            <a:r>
              <a:rPr lang="hu-HU" sz="2200" i="1" u="sng" dirty="0" err="1">
                <a:solidFill>
                  <a:srgbClr val="FFFF00"/>
                </a:solidFill>
              </a:rPr>
              <a:t>pressure</a:t>
            </a:r>
            <a:endParaRPr lang="hu-HU" sz="2200" i="1" u="sng" dirty="0">
              <a:solidFill>
                <a:srgbClr val="FFFF00"/>
              </a:solidFill>
            </a:endParaRPr>
          </a:p>
          <a:p>
            <a:pPr>
              <a:spcBef>
                <a:spcPts val="1300"/>
              </a:spcBef>
            </a:pPr>
            <a:r>
              <a:rPr lang="hu-HU" sz="2200" dirty="0"/>
              <a:t>In λ=1 </a:t>
            </a:r>
            <a:r>
              <a:rPr lang="hu-HU" sz="2200" dirty="0" err="1"/>
              <a:t>case</a:t>
            </a:r>
            <a:r>
              <a:rPr lang="hu-HU" sz="2200" dirty="0"/>
              <a:t>, </a:t>
            </a:r>
            <a:r>
              <a:rPr lang="hu-HU" sz="2200" dirty="0" err="1"/>
              <a:t>the</a:t>
            </a:r>
            <a:r>
              <a:rPr lang="hu-HU" sz="2200" dirty="0"/>
              <a:t> </a:t>
            </a:r>
            <a:r>
              <a:rPr lang="hu-HU" sz="2200" dirty="0" err="1"/>
              <a:t>EoS</a:t>
            </a:r>
            <a:r>
              <a:rPr lang="hu-HU" sz="2200" dirty="0"/>
              <a:t> </a:t>
            </a:r>
            <a:r>
              <a:rPr lang="hu-HU" sz="2200" dirty="0" err="1"/>
              <a:t>dependence</a:t>
            </a:r>
            <a:r>
              <a:rPr lang="hu-HU" sz="2200" dirty="0"/>
              <a:t> </a:t>
            </a:r>
            <a:r>
              <a:rPr lang="hu-HU" sz="2200" dirty="0" err="1"/>
              <a:t>was</a:t>
            </a:r>
            <a:r>
              <a:rPr lang="hu-HU" sz="2200" dirty="0"/>
              <a:t> </a:t>
            </a:r>
            <a:r>
              <a:rPr lang="hu-HU" sz="2200" dirty="0" err="1"/>
              <a:t>found</a:t>
            </a:r>
            <a:r>
              <a:rPr lang="hu-HU" sz="2200" dirty="0"/>
              <a:t> </a:t>
            </a:r>
            <a:r>
              <a:rPr lang="hu-HU" sz="2200" dirty="0" err="1"/>
              <a:t>first</a:t>
            </a:r>
            <a:r>
              <a:rPr lang="hu-HU" sz="2200" dirty="0"/>
              <a:t> </a:t>
            </a:r>
            <a:r>
              <a:rPr lang="hu-HU" sz="2200" dirty="0" err="1"/>
              <a:t>by</a:t>
            </a:r>
            <a:r>
              <a:rPr lang="hu-HU" sz="2200" dirty="0"/>
              <a:t> </a:t>
            </a:r>
            <a:r>
              <a:rPr lang="hu-HU" sz="2200" dirty="0" err="1"/>
              <a:t>Gorenstein</a:t>
            </a:r>
            <a:r>
              <a:rPr lang="hu-HU" sz="2200" dirty="0"/>
              <a:t>, </a:t>
            </a:r>
            <a:r>
              <a:rPr lang="hu-HU" sz="2200" dirty="0" err="1"/>
              <a:t>Sinyukov</a:t>
            </a:r>
            <a:r>
              <a:rPr lang="hu-HU" sz="2200" dirty="0"/>
              <a:t> and </a:t>
            </a:r>
            <a:r>
              <a:rPr lang="hu-HU" sz="2200" dirty="0" err="1"/>
              <a:t>Zhdanov</a:t>
            </a:r>
            <a:r>
              <a:rPr lang="hu-HU" sz="2200" dirty="0"/>
              <a:t/>
            </a:r>
            <a:br>
              <a:rPr lang="hu-HU" sz="2200" dirty="0"/>
            </a:br>
            <a:r>
              <a:rPr lang="hu-HU" sz="2200" dirty="0"/>
              <a:t>(</a:t>
            </a:r>
            <a:r>
              <a:rPr lang="hu-HU" sz="2200" dirty="0" err="1"/>
              <a:t>before</a:t>
            </a:r>
            <a:r>
              <a:rPr lang="hu-HU" sz="2200" dirty="0"/>
              <a:t> </a:t>
            </a:r>
            <a:r>
              <a:rPr lang="hu-HU" sz="2200" dirty="0" err="1"/>
              <a:t>Bjorken</a:t>
            </a:r>
            <a:r>
              <a:rPr lang="hu-HU" sz="2200" dirty="0"/>
              <a:t>!)</a:t>
            </a:r>
          </a:p>
          <a:p>
            <a:pPr>
              <a:spcBef>
                <a:spcPts val="1300"/>
              </a:spcBef>
            </a:pPr>
            <a:r>
              <a:rPr lang="hu-HU" sz="2200" dirty="0" err="1"/>
              <a:t>Now</a:t>
            </a:r>
            <a:r>
              <a:rPr lang="hu-HU" sz="2200" dirty="0"/>
              <a:t>, </a:t>
            </a:r>
            <a:r>
              <a:rPr lang="hu-HU" sz="2200" dirty="0" err="1"/>
              <a:t>the</a:t>
            </a:r>
            <a:r>
              <a:rPr lang="hu-HU" sz="2200" dirty="0"/>
              <a:t> </a:t>
            </a:r>
            <a:r>
              <a:rPr lang="hu-HU" sz="2200" dirty="0" err="1"/>
              <a:t>fundamental</a:t>
            </a:r>
            <a:r>
              <a:rPr lang="hu-HU" sz="2200" dirty="0"/>
              <a:t> </a:t>
            </a:r>
            <a:r>
              <a:rPr lang="hu-HU" sz="2200" dirty="0" err="1"/>
              <a:t>correction</a:t>
            </a:r>
            <a:r>
              <a:rPr lang="hu-HU" sz="2200" dirty="0"/>
              <a:t> </a:t>
            </a:r>
            <a:r>
              <a:rPr lang="hu-HU" sz="2200" dirty="0" err="1"/>
              <a:t>to</a:t>
            </a:r>
            <a:r>
              <a:rPr lang="hu-HU" sz="2200" dirty="0"/>
              <a:t> </a:t>
            </a:r>
            <a:r>
              <a:rPr lang="el-GR" sz="2200" dirty="0"/>
              <a:t>ε</a:t>
            </a:r>
            <a:r>
              <a:rPr lang="hu-HU" sz="2200" baseline="-25000" dirty="0"/>
              <a:t>0</a:t>
            </a:r>
            <a:r>
              <a:rPr lang="hu-HU" sz="2200" baseline="30000" dirty="0"/>
              <a:t>Bj</a:t>
            </a:r>
            <a:r>
              <a:rPr lang="hu-HU" sz="2200" dirty="0"/>
              <a:t> is </a:t>
            </a:r>
            <a:r>
              <a:rPr lang="hu-HU" sz="2200" dirty="0" err="1"/>
              <a:t>also</a:t>
            </a:r>
            <a:r>
              <a:rPr lang="hu-HU" sz="2200" dirty="0"/>
              <a:t> </a:t>
            </a:r>
            <a:r>
              <a:rPr lang="hu-HU" sz="2200" dirty="0" err="1"/>
              <a:t>known</a:t>
            </a:r>
            <a:endParaRPr lang="hu-HU" sz="2200" dirty="0"/>
          </a:p>
          <a:p>
            <a:pPr>
              <a:spcBef>
                <a:spcPts val="1300"/>
              </a:spcBef>
            </a:pPr>
            <a:r>
              <a:rPr lang="hu-HU" sz="2200" dirty="0"/>
              <a:t>λ</a:t>
            </a:r>
            <a:r>
              <a:rPr lang="hu-HU" sz="2200" i="1" dirty="0"/>
              <a:t> </a:t>
            </a:r>
            <a:r>
              <a:rPr lang="hu-HU" sz="2200" dirty="0"/>
              <a:t>and </a:t>
            </a:r>
            <a:r>
              <a:rPr lang="hu-HU" sz="2200" dirty="0" err="1"/>
              <a:t>τ</a:t>
            </a:r>
            <a:r>
              <a:rPr lang="hu-HU" sz="2200" baseline="-25000" dirty="0" err="1"/>
              <a:t>f</a:t>
            </a:r>
            <a:r>
              <a:rPr lang="hu-HU" sz="2200" dirty="0"/>
              <a:t> </a:t>
            </a:r>
            <a:r>
              <a:rPr lang="hu-HU" sz="2200" dirty="0" err="1"/>
              <a:t>are</a:t>
            </a:r>
            <a:r>
              <a:rPr lang="hu-HU" sz="2200" dirty="0"/>
              <a:t> </a:t>
            </a:r>
            <a:r>
              <a:rPr lang="hu-HU" sz="2200" dirty="0" err="1"/>
              <a:t>obtained</a:t>
            </a:r>
            <a:r>
              <a:rPr lang="hu-HU" sz="2200" dirty="0"/>
              <a:t> </a:t>
            </a:r>
            <a:r>
              <a:rPr lang="hu-HU" sz="2200" dirty="0" err="1"/>
              <a:t>by</a:t>
            </a:r>
            <a:r>
              <a:rPr lang="hu-HU" sz="2200" dirty="0"/>
              <a:t> </a:t>
            </a:r>
            <a:r>
              <a:rPr lang="hu-HU" sz="2200" dirty="0" err="1"/>
              <a:t>fits</a:t>
            </a:r>
            <a:r>
              <a:rPr lang="hu-HU" sz="2200" dirty="0"/>
              <a:t> </a:t>
            </a:r>
            <a:r>
              <a:rPr lang="hu-HU" sz="2200" dirty="0">
                <a:sym typeface="Wingdings" panose="05000000000000000000" pitchFamily="2" charset="2"/>
              </a:rPr>
              <a:t> </a:t>
            </a:r>
            <a:r>
              <a:rPr lang="hu-HU" sz="2200" dirty="0"/>
              <a:t>τ</a:t>
            </a:r>
            <a:r>
              <a:rPr lang="hu-HU" sz="2200" baseline="-25000" dirty="0"/>
              <a:t>0</a:t>
            </a:r>
            <a:r>
              <a:rPr lang="hu-HU" sz="2200" i="1" dirty="0"/>
              <a:t> </a:t>
            </a:r>
            <a:r>
              <a:rPr lang="hu-HU" sz="2200" dirty="0" err="1"/>
              <a:t>dependence</a:t>
            </a:r>
            <a:endParaRPr lang="hu-HU" sz="2200" dirty="0"/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hu-HU" dirty="0"/>
              <a:t>17</a:t>
            </a: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420" y="2648760"/>
            <a:ext cx="4913529" cy="941357"/>
          </a:xfrm>
          <a:prstGeom prst="rect">
            <a:avLst/>
          </a:prstGeom>
          <a:scene3d>
            <a:camera prst="orthographicFront"/>
            <a:lightRig rig="threePt" dir="t"/>
          </a:scene3d>
          <a:sp3d contourW="25400">
            <a:contourClr>
              <a:schemeClr val="bg1">
                <a:lumMod val="75000"/>
                <a:lumOff val="25000"/>
              </a:schemeClr>
            </a:contourClr>
          </a:sp3d>
        </p:spPr>
      </p:pic>
      <p:sp>
        <p:nvSpPr>
          <p:cNvPr id="8" name="Szövegdoboz 7"/>
          <p:cNvSpPr txBox="1"/>
          <p:nvPr/>
        </p:nvSpPr>
        <p:spPr>
          <a:xfrm>
            <a:off x="10252504" y="2234603"/>
            <a:ext cx="2108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hlinkClick r:id="rId3"/>
              </a:rPr>
              <a:t>arXiv:1806.11309</a:t>
            </a:r>
            <a:endParaRPr lang="hu-HU" dirty="0"/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03A66BF5-BEE7-4DE0-B1E6-1F01FB2F533D}"/>
              </a:ext>
            </a:extLst>
          </p:cNvPr>
          <p:cNvSpPr txBox="1"/>
          <p:nvPr/>
        </p:nvSpPr>
        <p:spPr>
          <a:xfrm>
            <a:off x="9084566" y="5275326"/>
            <a:ext cx="2915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err="1">
                <a:hlinkClick r:id="rId3"/>
              </a:rPr>
              <a:t>Phys.Lett</a:t>
            </a:r>
            <a:r>
              <a:rPr lang="hu-HU" sz="1600" dirty="0">
                <a:hlinkClick r:id="rId3"/>
              </a:rPr>
              <a:t>. 71B (1977) 199-202</a:t>
            </a:r>
            <a:endParaRPr lang="hu-HU" sz="1600" u="sng" dirty="0">
              <a:solidFill>
                <a:srgbClr val="F88818"/>
              </a:solidFill>
            </a:endParaRPr>
          </a:p>
        </p:txBody>
      </p:sp>
      <p:sp>
        <p:nvSpPr>
          <p:cNvPr id="6" name="Cím 5">
            <a:extLst>
              <a:ext uri="{FF2B5EF4-FFF2-40B4-BE49-F238E27FC236}">
                <a16:creationId xmlns:a16="http://schemas.microsoft.com/office/drawing/2014/main" id="{1648AD32-37E3-41AA-A8ED-61C5A3D83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err="1"/>
              <a:t>I</a:t>
            </a:r>
            <a:r>
              <a:rPr lang="hu-HU" dirty="0" err="1" smtClean="0"/>
              <a:t>nitial</a:t>
            </a:r>
            <a:r>
              <a:rPr lang="hu-HU" dirty="0" smtClean="0"/>
              <a:t> </a:t>
            </a:r>
            <a:r>
              <a:rPr lang="hu-HU" dirty="0" err="1"/>
              <a:t>energy</a:t>
            </a:r>
            <a:r>
              <a:rPr lang="hu-HU" dirty="0"/>
              <a:t> </a:t>
            </a:r>
            <a:r>
              <a:rPr lang="hu-HU" dirty="0" err="1"/>
              <a:t>density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1070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34390" y="2161442"/>
            <a:ext cx="11349215" cy="4363344"/>
          </a:xfrm>
        </p:spPr>
        <p:txBody>
          <a:bodyPr>
            <a:normAutofit lnSpcReduction="10000"/>
          </a:bodyPr>
          <a:lstStyle/>
          <a:p>
            <a:pPr>
              <a:spcBef>
                <a:spcPts val="1300"/>
              </a:spcBef>
            </a:pPr>
            <a:r>
              <a:rPr lang="hu-HU" sz="2200" dirty="0" err="1"/>
              <a:t>From</a:t>
            </a:r>
            <a:r>
              <a:rPr lang="hu-HU" sz="2200" dirty="0"/>
              <a:t> </a:t>
            </a:r>
            <a:r>
              <a:rPr lang="hu-HU" sz="2200" dirty="0" err="1"/>
              <a:t>the</a:t>
            </a:r>
            <a:r>
              <a:rPr lang="hu-HU" sz="2200" dirty="0"/>
              <a:t> CKCJ </a:t>
            </a:r>
            <a:r>
              <a:rPr lang="hu-HU" sz="2200" dirty="0" err="1"/>
              <a:t>solution</a:t>
            </a:r>
            <a:r>
              <a:rPr lang="hu-HU" sz="2200" dirty="0"/>
              <a:t> </a:t>
            </a:r>
            <a:r>
              <a:rPr lang="el-GR" sz="2200" dirty="0"/>
              <a:t>ε</a:t>
            </a:r>
            <a:r>
              <a:rPr lang="hu-HU" sz="2200" baseline="-25000" dirty="0"/>
              <a:t>0</a:t>
            </a:r>
            <a:r>
              <a:rPr lang="hu-HU" sz="2200" dirty="0"/>
              <a:t> is </a:t>
            </a:r>
            <a:r>
              <a:rPr lang="hu-HU" sz="2200" dirty="0" err="1"/>
              <a:t>exactly</a:t>
            </a:r>
            <a:r>
              <a:rPr lang="hu-HU" sz="2200" dirty="0"/>
              <a:t> </a:t>
            </a:r>
            <a:r>
              <a:rPr lang="hu-HU" sz="2200" dirty="0" err="1"/>
              <a:t>calculated</a:t>
            </a:r>
            <a:r>
              <a:rPr lang="hu-HU" sz="2200" dirty="0"/>
              <a:t>:</a:t>
            </a:r>
          </a:p>
          <a:p>
            <a:pPr>
              <a:spcBef>
                <a:spcPts val="1300"/>
              </a:spcBef>
            </a:pPr>
            <a:endParaRPr lang="hu-HU" sz="2200" dirty="0"/>
          </a:p>
          <a:p>
            <a:pPr>
              <a:spcBef>
                <a:spcPts val="1300"/>
              </a:spcBef>
            </a:pPr>
            <a:endParaRPr lang="hu-HU" sz="2200" dirty="0"/>
          </a:p>
          <a:p>
            <a:pPr>
              <a:spcBef>
                <a:spcPts val="1300"/>
              </a:spcBef>
            </a:pPr>
            <a:endParaRPr lang="hu-HU" sz="2200" dirty="0"/>
          </a:p>
          <a:p>
            <a:pPr>
              <a:spcBef>
                <a:spcPts val="1300"/>
              </a:spcBef>
            </a:pPr>
            <a:r>
              <a:rPr lang="hu-HU" sz="2200" i="1" u="sng" dirty="0">
                <a:solidFill>
                  <a:srgbClr val="FFFF00"/>
                </a:solidFill>
              </a:rPr>
              <a:t>λ</a:t>
            </a:r>
            <a:r>
              <a:rPr lang="hu-HU" sz="2200" i="1" u="sng" dirty="0">
                <a:solidFill>
                  <a:srgbClr val="FFFF00"/>
                </a:solidFill>
                <a:sym typeface="Wingdings" panose="05000000000000000000" pitchFamily="2" charset="2"/>
              </a:rPr>
              <a:t>1 limit: </a:t>
            </a:r>
            <a:r>
              <a:rPr lang="hu-HU" sz="2200" i="1" u="sng" dirty="0" err="1">
                <a:solidFill>
                  <a:srgbClr val="FFFF00"/>
                </a:solidFill>
                <a:sym typeface="Wingdings" panose="05000000000000000000" pitchFamily="2" charset="2"/>
              </a:rPr>
              <a:t>EoS</a:t>
            </a:r>
            <a:r>
              <a:rPr lang="hu-HU" sz="2200" i="1" u="sng" dirty="0">
                <a:solidFill>
                  <a:srgbClr val="FFFF00"/>
                </a:solidFill>
                <a:sym typeface="Wingdings" panose="05000000000000000000" pitchFamily="2" charset="2"/>
              </a:rPr>
              <a:t> </a:t>
            </a:r>
            <a:r>
              <a:rPr lang="hu-HU" sz="2200" i="1" u="sng" dirty="0" err="1">
                <a:solidFill>
                  <a:srgbClr val="FFFF00"/>
                </a:solidFill>
                <a:sym typeface="Wingdings" panose="05000000000000000000" pitchFamily="2" charset="2"/>
              </a:rPr>
              <a:t>dependence</a:t>
            </a:r>
            <a:r>
              <a:rPr lang="hu-HU" sz="2200" i="1" u="sng" dirty="0">
                <a:solidFill>
                  <a:srgbClr val="FFFF00"/>
                </a:solidFill>
                <a:sym typeface="Wingdings" panose="05000000000000000000" pitchFamily="2" charset="2"/>
              </a:rPr>
              <a:t> is </a:t>
            </a:r>
            <a:r>
              <a:rPr lang="hu-HU" sz="2200" i="1" u="sng" dirty="0" err="1">
                <a:solidFill>
                  <a:srgbClr val="FFFF00"/>
                </a:solidFill>
                <a:sym typeface="Wingdings" panose="05000000000000000000" pitchFamily="2" charset="2"/>
              </a:rPr>
              <a:t>not</a:t>
            </a:r>
            <a:r>
              <a:rPr lang="hu-HU" sz="2200" i="1" u="sng" dirty="0">
                <a:solidFill>
                  <a:srgbClr val="FFFF00"/>
                </a:solidFill>
                <a:sym typeface="Wingdings" panose="05000000000000000000" pitchFamily="2" charset="2"/>
              </a:rPr>
              <a:t> </a:t>
            </a:r>
            <a:r>
              <a:rPr lang="hu-HU" sz="2200" i="1" u="sng" dirty="0" err="1">
                <a:solidFill>
                  <a:srgbClr val="FFFF00"/>
                </a:solidFill>
                <a:sym typeface="Wingdings" panose="05000000000000000000" pitchFamily="2" charset="2"/>
              </a:rPr>
              <a:t>vanishing</a:t>
            </a:r>
            <a:r>
              <a:rPr lang="hu-HU" sz="2200" dirty="0">
                <a:sym typeface="Wingdings" panose="05000000000000000000" pitchFamily="2" charset="2"/>
              </a:rPr>
              <a:t>, </a:t>
            </a:r>
            <a:r>
              <a:rPr lang="hu-HU" sz="2200" dirty="0" err="1"/>
              <a:t>Bjorken’s</a:t>
            </a:r>
            <a:r>
              <a:rPr lang="hu-HU" sz="2200" dirty="0"/>
              <a:t> formula </a:t>
            </a:r>
            <a:r>
              <a:rPr lang="hu-HU" sz="2200" dirty="0" err="1"/>
              <a:t>can</a:t>
            </a:r>
            <a:r>
              <a:rPr lang="hu-HU" sz="2200" dirty="0"/>
              <a:t> be </a:t>
            </a:r>
            <a:r>
              <a:rPr lang="hu-HU" sz="2200" dirty="0" err="1"/>
              <a:t>reobtained</a:t>
            </a:r>
            <a:r>
              <a:rPr lang="hu-HU" sz="2200" dirty="0"/>
              <a:t> </a:t>
            </a:r>
            <a:r>
              <a:rPr lang="hu-HU" sz="2200" dirty="0" err="1"/>
              <a:t>only</a:t>
            </a:r>
            <a:r>
              <a:rPr lang="hu-HU" sz="2200" dirty="0"/>
              <a:t> in </a:t>
            </a:r>
            <a:r>
              <a:rPr lang="hu-HU" sz="2200" dirty="0" err="1"/>
              <a:t>the</a:t>
            </a:r>
            <a:r>
              <a:rPr lang="hu-HU" sz="2200" dirty="0"/>
              <a:t> </a:t>
            </a:r>
            <a:r>
              <a:rPr lang="hu-HU" sz="2200" dirty="0" err="1"/>
              <a:t>case</a:t>
            </a:r>
            <a:r>
              <a:rPr lang="hu-HU" sz="2200" dirty="0"/>
              <a:t> of </a:t>
            </a:r>
            <a:r>
              <a:rPr lang="hu-HU" sz="2200" dirty="0" err="1"/>
              <a:t>dust</a:t>
            </a:r>
            <a:endParaRPr lang="hu-HU" sz="2200" dirty="0"/>
          </a:p>
          <a:p>
            <a:pPr>
              <a:spcBef>
                <a:spcPts val="1300"/>
              </a:spcBef>
            </a:pPr>
            <a:r>
              <a:rPr lang="hu-HU" sz="2200" dirty="0"/>
              <a:t>The </a:t>
            </a:r>
            <a:r>
              <a:rPr lang="hu-HU" sz="2200" dirty="0" err="1"/>
              <a:t>EoS</a:t>
            </a:r>
            <a:r>
              <a:rPr lang="hu-HU" sz="2200" dirty="0"/>
              <a:t> </a:t>
            </a:r>
            <a:r>
              <a:rPr lang="hu-HU" sz="2200" dirty="0" err="1"/>
              <a:t>dependent</a:t>
            </a:r>
            <a:r>
              <a:rPr lang="hu-HU" sz="2200" dirty="0"/>
              <a:t> </a:t>
            </a:r>
            <a:r>
              <a:rPr lang="hu-HU" sz="2200" dirty="0" err="1"/>
              <a:t>correction</a:t>
            </a:r>
            <a:r>
              <a:rPr lang="hu-HU" sz="2200" dirty="0"/>
              <a:t> </a:t>
            </a:r>
            <a:r>
              <a:rPr lang="hu-HU" sz="2200" dirty="0" err="1"/>
              <a:t>takes</a:t>
            </a:r>
            <a:r>
              <a:rPr lang="hu-HU" sz="2200" dirty="0"/>
              <a:t> </a:t>
            </a:r>
            <a:r>
              <a:rPr lang="hu-HU" sz="2200" dirty="0" err="1"/>
              <a:t>into</a:t>
            </a:r>
            <a:r>
              <a:rPr lang="hu-HU" sz="2200" dirty="0"/>
              <a:t> account </a:t>
            </a:r>
            <a:r>
              <a:rPr lang="hu-HU" sz="2200" dirty="0" err="1"/>
              <a:t>the</a:t>
            </a:r>
            <a:r>
              <a:rPr lang="hu-HU" sz="2200" dirty="0"/>
              <a:t> </a:t>
            </a:r>
            <a:r>
              <a:rPr lang="hu-HU" sz="2200" i="1" u="sng" dirty="0" err="1">
                <a:solidFill>
                  <a:srgbClr val="FFFF00"/>
                </a:solidFill>
              </a:rPr>
              <a:t>work</a:t>
            </a:r>
            <a:r>
              <a:rPr lang="hu-HU" sz="2200" i="1" u="sng" dirty="0">
                <a:solidFill>
                  <a:srgbClr val="FFFF00"/>
                </a:solidFill>
              </a:rPr>
              <a:t> of </a:t>
            </a:r>
            <a:r>
              <a:rPr lang="hu-HU" sz="2200" i="1" u="sng" dirty="0" err="1">
                <a:solidFill>
                  <a:srgbClr val="FFFF00"/>
                </a:solidFill>
              </a:rPr>
              <a:t>the</a:t>
            </a:r>
            <a:r>
              <a:rPr lang="hu-HU" sz="2200" i="1" u="sng" dirty="0">
                <a:solidFill>
                  <a:srgbClr val="FFFF00"/>
                </a:solidFill>
              </a:rPr>
              <a:t> </a:t>
            </a:r>
            <a:r>
              <a:rPr lang="hu-HU" sz="2200" i="1" u="sng" dirty="0" err="1">
                <a:solidFill>
                  <a:srgbClr val="FFFF00"/>
                </a:solidFill>
              </a:rPr>
              <a:t>pressure</a:t>
            </a:r>
            <a:endParaRPr lang="hu-HU" sz="2200" i="1" u="sng" dirty="0">
              <a:solidFill>
                <a:srgbClr val="FFFF00"/>
              </a:solidFill>
            </a:endParaRPr>
          </a:p>
          <a:p>
            <a:pPr>
              <a:spcBef>
                <a:spcPts val="1300"/>
              </a:spcBef>
            </a:pPr>
            <a:r>
              <a:rPr lang="hu-HU" sz="2200" dirty="0"/>
              <a:t>In λ=1 </a:t>
            </a:r>
            <a:r>
              <a:rPr lang="hu-HU" sz="2200" dirty="0" err="1"/>
              <a:t>case</a:t>
            </a:r>
            <a:r>
              <a:rPr lang="hu-HU" sz="2200" dirty="0"/>
              <a:t>, </a:t>
            </a:r>
            <a:r>
              <a:rPr lang="hu-HU" sz="2200" dirty="0" err="1"/>
              <a:t>the</a:t>
            </a:r>
            <a:r>
              <a:rPr lang="hu-HU" sz="2200" dirty="0"/>
              <a:t> </a:t>
            </a:r>
            <a:r>
              <a:rPr lang="hu-HU" sz="2200" dirty="0" err="1"/>
              <a:t>EoS</a:t>
            </a:r>
            <a:r>
              <a:rPr lang="hu-HU" sz="2200" dirty="0"/>
              <a:t> </a:t>
            </a:r>
            <a:r>
              <a:rPr lang="hu-HU" sz="2200" dirty="0" err="1"/>
              <a:t>dependence</a:t>
            </a:r>
            <a:r>
              <a:rPr lang="hu-HU" sz="2200" dirty="0"/>
              <a:t> </a:t>
            </a:r>
            <a:r>
              <a:rPr lang="hu-HU" sz="2200" dirty="0" err="1"/>
              <a:t>was</a:t>
            </a:r>
            <a:r>
              <a:rPr lang="hu-HU" sz="2200" dirty="0"/>
              <a:t> </a:t>
            </a:r>
            <a:r>
              <a:rPr lang="hu-HU" sz="2200" dirty="0" err="1"/>
              <a:t>found</a:t>
            </a:r>
            <a:r>
              <a:rPr lang="hu-HU" sz="2200" dirty="0"/>
              <a:t> </a:t>
            </a:r>
            <a:r>
              <a:rPr lang="hu-HU" sz="2200" dirty="0" err="1"/>
              <a:t>first</a:t>
            </a:r>
            <a:r>
              <a:rPr lang="hu-HU" sz="2200" dirty="0"/>
              <a:t> </a:t>
            </a:r>
            <a:r>
              <a:rPr lang="hu-HU" sz="2200" dirty="0" err="1"/>
              <a:t>by</a:t>
            </a:r>
            <a:r>
              <a:rPr lang="hu-HU" sz="2200" dirty="0"/>
              <a:t> </a:t>
            </a:r>
            <a:r>
              <a:rPr lang="hu-HU" sz="2200" dirty="0" err="1"/>
              <a:t>Gorenstein</a:t>
            </a:r>
            <a:r>
              <a:rPr lang="hu-HU" sz="2200" dirty="0"/>
              <a:t>, </a:t>
            </a:r>
            <a:r>
              <a:rPr lang="hu-HU" sz="2200" dirty="0" err="1"/>
              <a:t>Sinyukov</a:t>
            </a:r>
            <a:r>
              <a:rPr lang="hu-HU" sz="2200" dirty="0"/>
              <a:t> and </a:t>
            </a:r>
            <a:r>
              <a:rPr lang="hu-HU" sz="2200" dirty="0" err="1"/>
              <a:t>Zhdanov</a:t>
            </a:r>
            <a:r>
              <a:rPr lang="hu-HU" sz="2200" dirty="0"/>
              <a:t/>
            </a:r>
            <a:br>
              <a:rPr lang="hu-HU" sz="2200" dirty="0"/>
            </a:br>
            <a:r>
              <a:rPr lang="hu-HU" sz="2200" dirty="0"/>
              <a:t>(</a:t>
            </a:r>
            <a:r>
              <a:rPr lang="hu-HU" sz="2200" dirty="0" err="1"/>
              <a:t>before</a:t>
            </a:r>
            <a:r>
              <a:rPr lang="hu-HU" sz="2200" dirty="0"/>
              <a:t> </a:t>
            </a:r>
            <a:r>
              <a:rPr lang="hu-HU" sz="2200" dirty="0" err="1"/>
              <a:t>Bjorken</a:t>
            </a:r>
            <a:r>
              <a:rPr lang="hu-HU" sz="2200" dirty="0"/>
              <a:t>!)</a:t>
            </a:r>
          </a:p>
          <a:p>
            <a:pPr>
              <a:spcBef>
                <a:spcPts val="1300"/>
              </a:spcBef>
            </a:pPr>
            <a:r>
              <a:rPr lang="hu-HU" sz="2200" dirty="0" err="1"/>
              <a:t>Now</a:t>
            </a:r>
            <a:r>
              <a:rPr lang="hu-HU" sz="2200" dirty="0"/>
              <a:t>, </a:t>
            </a:r>
            <a:r>
              <a:rPr lang="hu-HU" sz="2200" dirty="0" err="1"/>
              <a:t>the</a:t>
            </a:r>
            <a:r>
              <a:rPr lang="hu-HU" sz="2200" dirty="0"/>
              <a:t> </a:t>
            </a:r>
            <a:r>
              <a:rPr lang="hu-HU" sz="2200" dirty="0" err="1"/>
              <a:t>fundamental</a:t>
            </a:r>
            <a:r>
              <a:rPr lang="hu-HU" sz="2200" dirty="0"/>
              <a:t> </a:t>
            </a:r>
            <a:r>
              <a:rPr lang="hu-HU" sz="2200" dirty="0" err="1"/>
              <a:t>correction</a:t>
            </a:r>
            <a:r>
              <a:rPr lang="hu-HU" sz="2200" dirty="0"/>
              <a:t> </a:t>
            </a:r>
            <a:r>
              <a:rPr lang="hu-HU" sz="2200" dirty="0" err="1"/>
              <a:t>to</a:t>
            </a:r>
            <a:r>
              <a:rPr lang="hu-HU" sz="2200" dirty="0"/>
              <a:t> </a:t>
            </a:r>
            <a:r>
              <a:rPr lang="el-GR" sz="2200" dirty="0"/>
              <a:t>ε</a:t>
            </a:r>
            <a:r>
              <a:rPr lang="hu-HU" sz="2200" baseline="-25000" dirty="0"/>
              <a:t>0</a:t>
            </a:r>
            <a:r>
              <a:rPr lang="hu-HU" sz="2200" baseline="30000" dirty="0"/>
              <a:t>Bj</a:t>
            </a:r>
            <a:r>
              <a:rPr lang="hu-HU" sz="2200" dirty="0"/>
              <a:t> is </a:t>
            </a:r>
            <a:r>
              <a:rPr lang="hu-HU" sz="2200" dirty="0" err="1"/>
              <a:t>also</a:t>
            </a:r>
            <a:r>
              <a:rPr lang="hu-HU" sz="2200" dirty="0"/>
              <a:t> </a:t>
            </a:r>
            <a:r>
              <a:rPr lang="hu-HU" sz="2200" dirty="0" err="1"/>
              <a:t>known</a:t>
            </a:r>
            <a:endParaRPr lang="hu-HU" sz="2200" dirty="0"/>
          </a:p>
          <a:p>
            <a:pPr>
              <a:spcBef>
                <a:spcPts val="1300"/>
              </a:spcBef>
            </a:pPr>
            <a:r>
              <a:rPr lang="hu-HU" sz="2200" dirty="0"/>
              <a:t>λ</a:t>
            </a:r>
            <a:r>
              <a:rPr lang="hu-HU" sz="2200" i="1" dirty="0"/>
              <a:t> </a:t>
            </a:r>
            <a:r>
              <a:rPr lang="hu-HU" sz="2200" dirty="0"/>
              <a:t>and </a:t>
            </a:r>
            <a:r>
              <a:rPr lang="hu-HU" sz="2200" dirty="0" err="1"/>
              <a:t>τ</a:t>
            </a:r>
            <a:r>
              <a:rPr lang="hu-HU" sz="2200" baseline="-25000" dirty="0" err="1"/>
              <a:t>f</a:t>
            </a:r>
            <a:r>
              <a:rPr lang="hu-HU" sz="2200" dirty="0"/>
              <a:t> </a:t>
            </a:r>
            <a:r>
              <a:rPr lang="hu-HU" sz="2200" dirty="0" err="1"/>
              <a:t>are</a:t>
            </a:r>
            <a:r>
              <a:rPr lang="hu-HU" sz="2200" dirty="0"/>
              <a:t> </a:t>
            </a:r>
            <a:r>
              <a:rPr lang="hu-HU" sz="2200" dirty="0" err="1"/>
              <a:t>obtained</a:t>
            </a:r>
            <a:r>
              <a:rPr lang="hu-HU" sz="2200" dirty="0"/>
              <a:t> </a:t>
            </a:r>
            <a:r>
              <a:rPr lang="hu-HU" sz="2200" dirty="0" err="1"/>
              <a:t>by</a:t>
            </a:r>
            <a:r>
              <a:rPr lang="hu-HU" sz="2200" dirty="0"/>
              <a:t> </a:t>
            </a:r>
            <a:r>
              <a:rPr lang="hu-HU" sz="2200" dirty="0" err="1"/>
              <a:t>fits</a:t>
            </a:r>
            <a:r>
              <a:rPr lang="hu-HU" sz="2200" dirty="0"/>
              <a:t> </a:t>
            </a:r>
            <a:r>
              <a:rPr lang="hu-HU" sz="2200" dirty="0">
                <a:sym typeface="Wingdings" panose="05000000000000000000" pitchFamily="2" charset="2"/>
              </a:rPr>
              <a:t> </a:t>
            </a:r>
            <a:r>
              <a:rPr lang="hu-HU" sz="2200" dirty="0"/>
              <a:t>τ</a:t>
            </a:r>
            <a:r>
              <a:rPr lang="hu-HU" sz="2200" baseline="-25000" dirty="0"/>
              <a:t>0</a:t>
            </a:r>
            <a:r>
              <a:rPr lang="hu-HU" sz="2200" i="1" dirty="0"/>
              <a:t> </a:t>
            </a:r>
            <a:r>
              <a:rPr lang="hu-HU" sz="2200" dirty="0" err="1"/>
              <a:t>dependence</a:t>
            </a:r>
            <a:endParaRPr lang="hu-HU" sz="2200" dirty="0"/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hu-HU" dirty="0"/>
              <a:t>17</a:t>
            </a: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420" y="2648760"/>
            <a:ext cx="4913529" cy="941357"/>
          </a:xfrm>
          <a:prstGeom prst="rect">
            <a:avLst/>
          </a:prstGeom>
          <a:scene3d>
            <a:camera prst="orthographicFront"/>
            <a:lightRig rig="threePt" dir="t"/>
          </a:scene3d>
          <a:sp3d contourW="25400">
            <a:contourClr>
              <a:schemeClr val="bg1">
                <a:lumMod val="75000"/>
                <a:lumOff val="25000"/>
              </a:schemeClr>
            </a:contourClr>
          </a:sp3d>
        </p:spPr>
      </p:pic>
      <p:sp>
        <p:nvSpPr>
          <p:cNvPr id="8" name="Szövegdoboz 7"/>
          <p:cNvSpPr txBox="1"/>
          <p:nvPr/>
        </p:nvSpPr>
        <p:spPr>
          <a:xfrm>
            <a:off x="10252504" y="2234603"/>
            <a:ext cx="2108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hlinkClick r:id="rId3"/>
              </a:rPr>
              <a:t>arXiv:1806.11309</a:t>
            </a:r>
            <a:endParaRPr lang="hu-HU" dirty="0"/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03A66BF5-BEE7-4DE0-B1E6-1F01FB2F533D}"/>
              </a:ext>
            </a:extLst>
          </p:cNvPr>
          <p:cNvSpPr txBox="1"/>
          <p:nvPr/>
        </p:nvSpPr>
        <p:spPr>
          <a:xfrm>
            <a:off x="9084566" y="5275326"/>
            <a:ext cx="2915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err="1">
                <a:hlinkClick r:id="rId3"/>
              </a:rPr>
              <a:t>Phys.Lett</a:t>
            </a:r>
            <a:r>
              <a:rPr lang="hu-HU" sz="1600" dirty="0">
                <a:hlinkClick r:id="rId3"/>
              </a:rPr>
              <a:t>. 71B (1977) 199-202</a:t>
            </a:r>
            <a:endParaRPr lang="hu-HU" sz="1600" u="sng" dirty="0">
              <a:solidFill>
                <a:srgbClr val="F88818"/>
              </a:solidFill>
            </a:endParaRPr>
          </a:p>
        </p:txBody>
      </p:sp>
      <p:sp>
        <p:nvSpPr>
          <p:cNvPr id="10" name="Lekerekített téglalap 5">
            <a:extLst>
              <a:ext uri="{FF2B5EF4-FFF2-40B4-BE49-F238E27FC236}">
                <a16:creationId xmlns:a16="http://schemas.microsoft.com/office/drawing/2014/main" id="{3F3B1F5B-CAD8-43ED-8781-21FB436A02C6}"/>
              </a:ext>
            </a:extLst>
          </p:cNvPr>
          <p:cNvSpPr/>
          <p:nvPr/>
        </p:nvSpPr>
        <p:spPr>
          <a:xfrm>
            <a:off x="3380046" y="2657740"/>
            <a:ext cx="3065903" cy="923395"/>
          </a:xfrm>
          <a:prstGeom prst="roundRect">
            <a:avLst/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Lekerekített téglalap 5">
            <a:extLst>
              <a:ext uri="{FF2B5EF4-FFF2-40B4-BE49-F238E27FC236}">
                <a16:creationId xmlns:a16="http://schemas.microsoft.com/office/drawing/2014/main" id="{B258F1E8-13AE-42A1-B766-7C9F42FFB2F0}"/>
              </a:ext>
            </a:extLst>
          </p:cNvPr>
          <p:cNvSpPr/>
          <p:nvPr/>
        </p:nvSpPr>
        <p:spPr>
          <a:xfrm>
            <a:off x="2020407" y="5597197"/>
            <a:ext cx="3028950" cy="507575"/>
          </a:xfrm>
          <a:prstGeom prst="roundRect">
            <a:avLst/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Cím 5">
            <a:extLst>
              <a:ext uri="{FF2B5EF4-FFF2-40B4-BE49-F238E27FC236}">
                <a16:creationId xmlns:a16="http://schemas.microsoft.com/office/drawing/2014/main" id="{1648AD32-37E3-41AA-A8ED-61C5A3D83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err="1"/>
              <a:t>Exact</a:t>
            </a:r>
            <a:r>
              <a:rPr lang="hu-HU" dirty="0"/>
              <a:t> </a:t>
            </a:r>
            <a:r>
              <a:rPr lang="hu-HU" dirty="0" err="1"/>
              <a:t>result</a:t>
            </a:r>
            <a:r>
              <a:rPr lang="hu-HU" dirty="0"/>
              <a:t> of </a:t>
            </a:r>
            <a:r>
              <a:rPr lang="hu-HU" dirty="0" err="1"/>
              <a:t>initial</a:t>
            </a:r>
            <a:r>
              <a:rPr lang="hu-HU" dirty="0"/>
              <a:t> </a:t>
            </a:r>
            <a:r>
              <a:rPr lang="hu-HU" dirty="0" err="1"/>
              <a:t>energy</a:t>
            </a:r>
            <a:r>
              <a:rPr lang="hu-HU" dirty="0"/>
              <a:t> </a:t>
            </a:r>
            <a:r>
              <a:rPr lang="hu-HU" dirty="0" err="1"/>
              <a:t>density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761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34390" y="2161442"/>
            <a:ext cx="11349215" cy="4363344"/>
          </a:xfrm>
        </p:spPr>
        <p:txBody>
          <a:bodyPr>
            <a:normAutofit lnSpcReduction="10000"/>
          </a:bodyPr>
          <a:lstStyle/>
          <a:p>
            <a:pPr>
              <a:spcBef>
                <a:spcPts val="1300"/>
              </a:spcBef>
            </a:pPr>
            <a:r>
              <a:rPr lang="hu-HU" sz="2200" dirty="0" err="1"/>
              <a:t>From</a:t>
            </a:r>
            <a:r>
              <a:rPr lang="hu-HU" sz="2200" dirty="0"/>
              <a:t> </a:t>
            </a:r>
            <a:r>
              <a:rPr lang="hu-HU" sz="2200" dirty="0" err="1"/>
              <a:t>the</a:t>
            </a:r>
            <a:r>
              <a:rPr lang="hu-HU" sz="2200" dirty="0"/>
              <a:t> CKCJ </a:t>
            </a:r>
            <a:r>
              <a:rPr lang="hu-HU" sz="2200" dirty="0" err="1"/>
              <a:t>solution</a:t>
            </a:r>
            <a:r>
              <a:rPr lang="hu-HU" sz="2200" dirty="0"/>
              <a:t> </a:t>
            </a:r>
            <a:r>
              <a:rPr lang="el-GR" sz="2200" dirty="0"/>
              <a:t>ε</a:t>
            </a:r>
            <a:r>
              <a:rPr lang="hu-HU" sz="2200" baseline="-25000" dirty="0"/>
              <a:t>0</a:t>
            </a:r>
            <a:r>
              <a:rPr lang="hu-HU" sz="2200" dirty="0"/>
              <a:t> is </a:t>
            </a:r>
            <a:r>
              <a:rPr lang="hu-HU" sz="2200" dirty="0" err="1"/>
              <a:t>exactly</a:t>
            </a:r>
            <a:r>
              <a:rPr lang="hu-HU" sz="2200" dirty="0"/>
              <a:t> </a:t>
            </a:r>
            <a:r>
              <a:rPr lang="hu-HU" sz="2200" dirty="0" err="1"/>
              <a:t>calculated</a:t>
            </a:r>
            <a:r>
              <a:rPr lang="hu-HU" sz="2200" dirty="0"/>
              <a:t>:</a:t>
            </a:r>
          </a:p>
          <a:p>
            <a:pPr>
              <a:spcBef>
                <a:spcPts val="1300"/>
              </a:spcBef>
            </a:pPr>
            <a:endParaRPr lang="hu-HU" sz="2200" dirty="0"/>
          </a:p>
          <a:p>
            <a:pPr>
              <a:spcBef>
                <a:spcPts val="1300"/>
              </a:spcBef>
            </a:pPr>
            <a:endParaRPr lang="hu-HU" sz="2200" dirty="0"/>
          </a:p>
          <a:p>
            <a:pPr>
              <a:spcBef>
                <a:spcPts val="1300"/>
              </a:spcBef>
            </a:pPr>
            <a:endParaRPr lang="hu-HU" sz="2200" dirty="0"/>
          </a:p>
          <a:p>
            <a:pPr>
              <a:spcBef>
                <a:spcPts val="1300"/>
              </a:spcBef>
            </a:pPr>
            <a:r>
              <a:rPr lang="hu-HU" sz="2200" i="1" u="sng" dirty="0">
                <a:solidFill>
                  <a:srgbClr val="FFFF00"/>
                </a:solidFill>
              </a:rPr>
              <a:t>λ</a:t>
            </a:r>
            <a:r>
              <a:rPr lang="hu-HU" sz="2200" i="1" u="sng" dirty="0">
                <a:solidFill>
                  <a:srgbClr val="FFFF00"/>
                </a:solidFill>
                <a:sym typeface="Wingdings" panose="05000000000000000000" pitchFamily="2" charset="2"/>
              </a:rPr>
              <a:t>1 limit: </a:t>
            </a:r>
            <a:r>
              <a:rPr lang="hu-HU" sz="2200" i="1" u="sng" dirty="0" err="1">
                <a:solidFill>
                  <a:srgbClr val="FFFF00"/>
                </a:solidFill>
                <a:sym typeface="Wingdings" panose="05000000000000000000" pitchFamily="2" charset="2"/>
              </a:rPr>
              <a:t>EoS</a:t>
            </a:r>
            <a:r>
              <a:rPr lang="hu-HU" sz="2200" i="1" u="sng" dirty="0">
                <a:solidFill>
                  <a:srgbClr val="FFFF00"/>
                </a:solidFill>
                <a:sym typeface="Wingdings" panose="05000000000000000000" pitchFamily="2" charset="2"/>
              </a:rPr>
              <a:t> </a:t>
            </a:r>
            <a:r>
              <a:rPr lang="hu-HU" sz="2200" i="1" u="sng" dirty="0" err="1">
                <a:solidFill>
                  <a:srgbClr val="FFFF00"/>
                </a:solidFill>
                <a:sym typeface="Wingdings" panose="05000000000000000000" pitchFamily="2" charset="2"/>
              </a:rPr>
              <a:t>dependence</a:t>
            </a:r>
            <a:r>
              <a:rPr lang="hu-HU" sz="2200" i="1" u="sng" dirty="0">
                <a:solidFill>
                  <a:srgbClr val="FFFF00"/>
                </a:solidFill>
                <a:sym typeface="Wingdings" panose="05000000000000000000" pitchFamily="2" charset="2"/>
              </a:rPr>
              <a:t> is </a:t>
            </a:r>
            <a:r>
              <a:rPr lang="hu-HU" sz="2200" i="1" u="sng" dirty="0" err="1">
                <a:solidFill>
                  <a:srgbClr val="FFFF00"/>
                </a:solidFill>
                <a:sym typeface="Wingdings" panose="05000000000000000000" pitchFamily="2" charset="2"/>
              </a:rPr>
              <a:t>not</a:t>
            </a:r>
            <a:r>
              <a:rPr lang="hu-HU" sz="2200" i="1" u="sng" dirty="0">
                <a:solidFill>
                  <a:srgbClr val="FFFF00"/>
                </a:solidFill>
                <a:sym typeface="Wingdings" panose="05000000000000000000" pitchFamily="2" charset="2"/>
              </a:rPr>
              <a:t> </a:t>
            </a:r>
            <a:r>
              <a:rPr lang="hu-HU" sz="2200" i="1" u="sng" dirty="0" err="1">
                <a:solidFill>
                  <a:srgbClr val="FFFF00"/>
                </a:solidFill>
                <a:sym typeface="Wingdings" panose="05000000000000000000" pitchFamily="2" charset="2"/>
              </a:rPr>
              <a:t>vanishing</a:t>
            </a:r>
            <a:r>
              <a:rPr lang="hu-HU" sz="2200" dirty="0">
                <a:sym typeface="Wingdings" panose="05000000000000000000" pitchFamily="2" charset="2"/>
              </a:rPr>
              <a:t>, </a:t>
            </a:r>
            <a:r>
              <a:rPr lang="hu-HU" sz="2200" dirty="0" err="1"/>
              <a:t>Bjorken’s</a:t>
            </a:r>
            <a:r>
              <a:rPr lang="hu-HU" sz="2200" dirty="0"/>
              <a:t> formula </a:t>
            </a:r>
            <a:r>
              <a:rPr lang="hu-HU" sz="2200" dirty="0" err="1"/>
              <a:t>can</a:t>
            </a:r>
            <a:r>
              <a:rPr lang="hu-HU" sz="2200" dirty="0"/>
              <a:t> be </a:t>
            </a:r>
            <a:r>
              <a:rPr lang="hu-HU" sz="2200" dirty="0" err="1"/>
              <a:t>reobtained</a:t>
            </a:r>
            <a:r>
              <a:rPr lang="hu-HU" sz="2200" dirty="0"/>
              <a:t> </a:t>
            </a:r>
            <a:r>
              <a:rPr lang="hu-HU" sz="2200" dirty="0" err="1"/>
              <a:t>only</a:t>
            </a:r>
            <a:r>
              <a:rPr lang="hu-HU" sz="2200" dirty="0"/>
              <a:t> in </a:t>
            </a:r>
            <a:r>
              <a:rPr lang="hu-HU" sz="2200" dirty="0" err="1"/>
              <a:t>the</a:t>
            </a:r>
            <a:r>
              <a:rPr lang="hu-HU" sz="2200" dirty="0"/>
              <a:t> </a:t>
            </a:r>
            <a:r>
              <a:rPr lang="hu-HU" sz="2200" dirty="0" err="1"/>
              <a:t>case</a:t>
            </a:r>
            <a:r>
              <a:rPr lang="hu-HU" sz="2200" dirty="0"/>
              <a:t> of </a:t>
            </a:r>
            <a:r>
              <a:rPr lang="hu-HU" sz="2200" dirty="0" err="1"/>
              <a:t>dust</a:t>
            </a:r>
            <a:endParaRPr lang="hu-HU" sz="2200" dirty="0"/>
          </a:p>
          <a:p>
            <a:pPr>
              <a:spcBef>
                <a:spcPts val="1300"/>
              </a:spcBef>
            </a:pPr>
            <a:r>
              <a:rPr lang="hu-HU" sz="2200" dirty="0"/>
              <a:t>The </a:t>
            </a:r>
            <a:r>
              <a:rPr lang="hu-HU" sz="2200" dirty="0" err="1"/>
              <a:t>EoS</a:t>
            </a:r>
            <a:r>
              <a:rPr lang="hu-HU" sz="2200" dirty="0"/>
              <a:t> </a:t>
            </a:r>
            <a:r>
              <a:rPr lang="hu-HU" sz="2200" dirty="0" err="1"/>
              <a:t>dependent</a:t>
            </a:r>
            <a:r>
              <a:rPr lang="hu-HU" sz="2200" dirty="0"/>
              <a:t> </a:t>
            </a:r>
            <a:r>
              <a:rPr lang="hu-HU" sz="2200" dirty="0" err="1"/>
              <a:t>correction</a:t>
            </a:r>
            <a:r>
              <a:rPr lang="hu-HU" sz="2200" dirty="0"/>
              <a:t> </a:t>
            </a:r>
            <a:r>
              <a:rPr lang="hu-HU" sz="2200" dirty="0" err="1"/>
              <a:t>takes</a:t>
            </a:r>
            <a:r>
              <a:rPr lang="hu-HU" sz="2200" dirty="0"/>
              <a:t> </a:t>
            </a:r>
            <a:r>
              <a:rPr lang="hu-HU" sz="2200" dirty="0" err="1"/>
              <a:t>into</a:t>
            </a:r>
            <a:r>
              <a:rPr lang="hu-HU" sz="2200" dirty="0"/>
              <a:t> account </a:t>
            </a:r>
            <a:r>
              <a:rPr lang="hu-HU" sz="2200" dirty="0" err="1"/>
              <a:t>the</a:t>
            </a:r>
            <a:r>
              <a:rPr lang="hu-HU" sz="2200" dirty="0"/>
              <a:t> </a:t>
            </a:r>
            <a:r>
              <a:rPr lang="hu-HU" sz="2200" i="1" u="sng" dirty="0" err="1">
                <a:solidFill>
                  <a:srgbClr val="FFFF00"/>
                </a:solidFill>
              </a:rPr>
              <a:t>work</a:t>
            </a:r>
            <a:r>
              <a:rPr lang="hu-HU" sz="2200" i="1" u="sng" dirty="0">
                <a:solidFill>
                  <a:srgbClr val="FFFF00"/>
                </a:solidFill>
              </a:rPr>
              <a:t> of </a:t>
            </a:r>
            <a:r>
              <a:rPr lang="hu-HU" sz="2200" i="1" u="sng" dirty="0" err="1">
                <a:solidFill>
                  <a:srgbClr val="FFFF00"/>
                </a:solidFill>
              </a:rPr>
              <a:t>the</a:t>
            </a:r>
            <a:r>
              <a:rPr lang="hu-HU" sz="2200" i="1" u="sng" dirty="0">
                <a:solidFill>
                  <a:srgbClr val="FFFF00"/>
                </a:solidFill>
              </a:rPr>
              <a:t> </a:t>
            </a:r>
            <a:r>
              <a:rPr lang="hu-HU" sz="2200" i="1" u="sng" dirty="0" err="1">
                <a:solidFill>
                  <a:srgbClr val="FFFF00"/>
                </a:solidFill>
              </a:rPr>
              <a:t>pressure</a:t>
            </a:r>
            <a:endParaRPr lang="hu-HU" sz="2200" i="1" u="sng" dirty="0">
              <a:solidFill>
                <a:srgbClr val="FFFF00"/>
              </a:solidFill>
            </a:endParaRPr>
          </a:p>
          <a:p>
            <a:pPr>
              <a:spcBef>
                <a:spcPts val="1300"/>
              </a:spcBef>
            </a:pPr>
            <a:r>
              <a:rPr lang="hu-HU" sz="2200" dirty="0"/>
              <a:t>In λ=1 </a:t>
            </a:r>
            <a:r>
              <a:rPr lang="hu-HU" sz="2200" dirty="0" err="1"/>
              <a:t>case</a:t>
            </a:r>
            <a:r>
              <a:rPr lang="hu-HU" sz="2200" dirty="0"/>
              <a:t>, </a:t>
            </a:r>
            <a:r>
              <a:rPr lang="hu-HU" sz="2200" dirty="0" err="1"/>
              <a:t>the</a:t>
            </a:r>
            <a:r>
              <a:rPr lang="hu-HU" sz="2200" dirty="0"/>
              <a:t> </a:t>
            </a:r>
            <a:r>
              <a:rPr lang="hu-HU" sz="2200" dirty="0" err="1"/>
              <a:t>EoS</a:t>
            </a:r>
            <a:r>
              <a:rPr lang="hu-HU" sz="2200" dirty="0"/>
              <a:t> </a:t>
            </a:r>
            <a:r>
              <a:rPr lang="hu-HU" sz="2200" dirty="0" err="1"/>
              <a:t>dependence</a:t>
            </a:r>
            <a:r>
              <a:rPr lang="hu-HU" sz="2200" dirty="0"/>
              <a:t> </a:t>
            </a:r>
            <a:r>
              <a:rPr lang="hu-HU" sz="2200" dirty="0" err="1"/>
              <a:t>was</a:t>
            </a:r>
            <a:r>
              <a:rPr lang="hu-HU" sz="2200" dirty="0"/>
              <a:t> </a:t>
            </a:r>
            <a:r>
              <a:rPr lang="hu-HU" sz="2200" dirty="0" err="1"/>
              <a:t>found</a:t>
            </a:r>
            <a:r>
              <a:rPr lang="hu-HU" sz="2200" dirty="0"/>
              <a:t> </a:t>
            </a:r>
            <a:r>
              <a:rPr lang="hu-HU" sz="2200" dirty="0" err="1"/>
              <a:t>first</a:t>
            </a:r>
            <a:r>
              <a:rPr lang="hu-HU" sz="2200" dirty="0"/>
              <a:t> </a:t>
            </a:r>
            <a:r>
              <a:rPr lang="hu-HU" sz="2200" dirty="0" err="1"/>
              <a:t>by</a:t>
            </a:r>
            <a:r>
              <a:rPr lang="hu-HU" sz="2200" dirty="0"/>
              <a:t> </a:t>
            </a:r>
            <a:r>
              <a:rPr lang="hu-HU" sz="2200" dirty="0" err="1"/>
              <a:t>Gorenstein</a:t>
            </a:r>
            <a:r>
              <a:rPr lang="hu-HU" sz="2200" dirty="0"/>
              <a:t>, </a:t>
            </a:r>
            <a:r>
              <a:rPr lang="hu-HU" sz="2200" dirty="0" err="1"/>
              <a:t>Sinyukov</a:t>
            </a:r>
            <a:r>
              <a:rPr lang="hu-HU" sz="2200" dirty="0"/>
              <a:t> and </a:t>
            </a:r>
            <a:r>
              <a:rPr lang="hu-HU" sz="2200" dirty="0" err="1"/>
              <a:t>Zhdanov</a:t>
            </a:r>
            <a:r>
              <a:rPr lang="hu-HU" sz="2200" dirty="0"/>
              <a:t/>
            </a:r>
            <a:br>
              <a:rPr lang="hu-HU" sz="2200" dirty="0"/>
            </a:br>
            <a:r>
              <a:rPr lang="hu-HU" sz="2200" dirty="0"/>
              <a:t>(</a:t>
            </a:r>
            <a:r>
              <a:rPr lang="hu-HU" sz="2200" dirty="0" err="1"/>
              <a:t>before</a:t>
            </a:r>
            <a:r>
              <a:rPr lang="hu-HU" sz="2200" dirty="0"/>
              <a:t> </a:t>
            </a:r>
            <a:r>
              <a:rPr lang="hu-HU" sz="2200" dirty="0" err="1"/>
              <a:t>Bjorken</a:t>
            </a:r>
            <a:r>
              <a:rPr lang="hu-HU" sz="2200" dirty="0"/>
              <a:t>!)</a:t>
            </a:r>
          </a:p>
          <a:p>
            <a:pPr>
              <a:spcBef>
                <a:spcPts val="1300"/>
              </a:spcBef>
            </a:pPr>
            <a:r>
              <a:rPr lang="hu-HU" sz="2200" dirty="0" err="1"/>
              <a:t>Now</a:t>
            </a:r>
            <a:r>
              <a:rPr lang="hu-HU" sz="2200" dirty="0"/>
              <a:t>, </a:t>
            </a:r>
            <a:r>
              <a:rPr lang="hu-HU" sz="2200" dirty="0" err="1"/>
              <a:t>the</a:t>
            </a:r>
            <a:r>
              <a:rPr lang="hu-HU" sz="2200" dirty="0"/>
              <a:t> </a:t>
            </a:r>
            <a:r>
              <a:rPr lang="hu-HU" sz="2200" dirty="0" err="1"/>
              <a:t>fundamental</a:t>
            </a:r>
            <a:r>
              <a:rPr lang="hu-HU" sz="2200" dirty="0"/>
              <a:t> </a:t>
            </a:r>
            <a:r>
              <a:rPr lang="hu-HU" sz="2200" dirty="0" err="1"/>
              <a:t>correction</a:t>
            </a:r>
            <a:r>
              <a:rPr lang="hu-HU" sz="2200" dirty="0"/>
              <a:t> </a:t>
            </a:r>
            <a:r>
              <a:rPr lang="hu-HU" sz="2200" dirty="0" err="1"/>
              <a:t>to</a:t>
            </a:r>
            <a:r>
              <a:rPr lang="hu-HU" sz="2200" dirty="0"/>
              <a:t> </a:t>
            </a:r>
            <a:r>
              <a:rPr lang="el-GR" sz="2200" dirty="0"/>
              <a:t>ε</a:t>
            </a:r>
            <a:r>
              <a:rPr lang="hu-HU" sz="2200" baseline="-25000" dirty="0"/>
              <a:t>0</a:t>
            </a:r>
            <a:r>
              <a:rPr lang="hu-HU" sz="2200" baseline="30000" dirty="0"/>
              <a:t>Bj</a:t>
            </a:r>
            <a:r>
              <a:rPr lang="hu-HU" sz="2200" dirty="0"/>
              <a:t> is </a:t>
            </a:r>
            <a:r>
              <a:rPr lang="hu-HU" sz="2200" dirty="0" err="1"/>
              <a:t>also</a:t>
            </a:r>
            <a:r>
              <a:rPr lang="hu-HU" sz="2200" dirty="0"/>
              <a:t> </a:t>
            </a:r>
            <a:r>
              <a:rPr lang="hu-HU" sz="2200" dirty="0" err="1"/>
              <a:t>known</a:t>
            </a:r>
            <a:endParaRPr lang="hu-HU" sz="2200" dirty="0"/>
          </a:p>
          <a:p>
            <a:pPr>
              <a:spcBef>
                <a:spcPts val="1300"/>
              </a:spcBef>
            </a:pPr>
            <a:r>
              <a:rPr lang="hu-HU" sz="2200" dirty="0"/>
              <a:t>λ</a:t>
            </a:r>
            <a:r>
              <a:rPr lang="hu-HU" sz="2200" i="1" dirty="0"/>
              <a:t> </a:t>
            </a:r>
            <a:r>
              <a:rPr lang="hu-HU" sz="2200" dirty="0"/>
              <a:t>and </a:t>
            </a:r>
            <a:r>
              <a:rPr lang="hu-HU" sz="2200" dirty="0" err="1"/>
              <a:t>τ</a:t>
            </a:r>
            <a:r>
              <a:rPr lang="hu-HU" sz="2200" baseline="-25000" dirty="0" err="1"/>
              <a:t>f</a:t>
            </a:r>
            <a:r>
              <a:rPr lang="hu-HU" sz="2200" dirty="0"/>
              <a:t> </a:t>
            </a:r>
            <a:r>
              <a:rPr lang="hu-HU" sz="2200" dirty="0" err="1"/>
              <a:t>are</a:t>
            </a:r>
            <a:r>
              <a:rPr lang="hu-HU" sz="2200" dirty="0"/>
              <a:t> </a:t>
            </a:r>
            <a:r>
              <a:rPr lang="hu-HU" sz="2200" dirty="0" err="1"/>
              <a:t>obtained</a:t>
            </a:r>
            <a:r>
              <a:rPr lang="hu-HU" sz="2200" dirty="0"/>
              <a:t> </a:t>
            </a:r>
            <a:r>
              <a:rPr lang="hu-HU" sz="2200" dirty="0" err="1"/>
              <a:t>by</a:t>
            </a:r>
            <a:r>
              <a:rPr lang="hu-HU" sz="2200" dirty="0"/>
              <a:t> </a:t>
            </a:r>
            <a:r>
              <a:rPr lang="hu-HU" sz="2200" dirty="0" err="1"/>
              <a:t>fits</a:t>
            </a:r>
            <a:r>
              <a:rPr lang="hu-HU" sz="2200" dirty="0"/>
              <a:t> </a:t>
            </a:r>
            <a:r>
              <a:rPr lang="hu-HU" sz="2200" dirty="0">
                <a:sym typeface="Wingdings" panose="05000000000000000000" pitchFamily="2" charset="2"/>
              </a:rPr>
              <a:t> </a:t>
            </a:r>
            <a:r>
              <a:rPr lang="hu-HU" sz="2200" dirty="0"/>
              <a:t>τ</a:t>
            </a:r>
            <a:r>
              <a:rPr lang="hu-HU" sz="2200" baseline="-25000" dirty="0"/>
              <a:t>0</a:t>
            </a:r>
            <a:r>
              <a:rPr lang="hu-HU" sz="2200" i="1" dirty="0"/>
              <a:t> </a:t>
            </a:r>
            <a:r>
              <a:rPr lang="hu-HU" sz="2200" dirty="0" err="1"/>
              <a:t>dependence</a:t>
            </a:r>
            <a:endParaRPr lang="hu-HU" sz="2200" dirty="0"/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hu-HU" dirty="0"/>
              <a:t>17</a:t>
            </a: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420" y="2648760"/>
            <a:ext cx="4913529" cy="941357"/>
          </a:xfrm>
          <a:prstGeom prst="rect">
            <a:avLst/>
          </a:prstGeom>
          <a:scene3d>
            <a:camera prst="orthographicFront"/>
            <a:lightRig rig="threePt" dir="t"/>
          </a:scene3d>
          <a:sp3d contourW="25400">
            <a:contourClr>
              <a:schemeClr val="bg1">
                <a:lumMod val="75000"/>
                <a:lumOff val="25000"/>
              </a:schemeClr>
            </a:contourClr>
          </a:sp3d>
        </p:spPr>
      </p:pic>
      <p:sp>
        <p:nvSpPr>
          <p:cNvPr id="8" name="Szövegdoboz 7"/>
          <p:cNvSpPr txBox="1"/>
          <p:nvPr/>
        </p:nvSpPr>
        <p:spPr>
          <a:xfrm>
            <a:off x="10252504" y="2234603"/>
            <a:ext cx="2108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hlinkClick r:id="rId3"/>
              </a:rPr>
              <a:t>arXiv:1806.11309</a:t>
            </a:r>
            <a:endParaRPr lang="hu-HU" dirty="0"/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03A66BF5-BEE7-4DE0-B1E6-1F01FB2F533D}"/>
              </a:ext>
            </a:extLst>
          </p:cNvPr>
          <p:cNvSpPr txBox="1"/>
          <p:nvPr/>
        </p:nvSpPr>
        <p:spPr>
          <a:xfrm>
            <a:off x="9084566" y="5275326"/>
            <a:ext cx="2915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err="1">
                <a:hlinkClick r:id="rId3"/>
              </a:rPr>
              <a:t>Phys.Lett</a:t>
            </a:r>
            <a:r>
              <a:rPr lang="hu-HU" sz="1600" dirty="0">
                <a:hlinkClick r:id="rId3"/>
              </a:rPr>
              <a:t>. 71B (1977) 199-202</a:t>
            </a:r>
            <a:endParaRPr lang="hu-HU" sz="1600" u="sng" dirty="0">
              <a:solidFill>
                <a:srgbClr val="F88818"/>
              </a:solidFill>
            </a:endParaRPr>
          </a:p>
        </p:txBody>
      </p:sp>
      <p:sp>
        <p:nvSpPr>
          <p:cNvPr id="10" name="Lekerekített téglalap 5">
            <a:extLst>
              <a:ext uri="{FF2B5EF4-FFF2-40B4-BE49-F238E27FC236}">
                <a16:creationId xmlns:a16="http://schemas.microsoft.com/office/drawing/2014/main" id="{3F3B1F5B-CAD8-43ED-8781-21FB436A02C6}"/>
              </a:ext>
            </a:extLst>
          </p:cNvPr>
          <p:cNvSpPr/>
          <p:nvPr/>
        </p:nvSpPr>
        <p:spPr>
          <a:xfrm>
            <a:off x="3380046" y="2657740"/>
            <a:ext cx="3065903" cy="923395"/>
          </a:xfrm>
          <a:prstGeom prst="roundRect">
            <a:avLst/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Lekerekített téglalap 5">
            <a:extLst>
              <a:ext uri="{FF2B5EF4-FFF2-40B4-BE49-F238E27FC236}">
                <a16:creationId xmlns:a16="http://schemas.microsoft.com/office/drawing/2014/main" id="{B258F1E8-13AE-42A1-B766-7C9F42FFB2F0}"/>
              </a:ext>
            </a:extLst>
          </p:cNvPr>
          <p:cNvSpPr/>
          <p:nvPr/>
        </p:nvSpPr>
        <p:spPr>
          <a:xfrm>
            <a:off x="2020407" y="5597197"/>
            <a:ext cx="3028950" cy="507575"/>
          </a:xfrm>
          <a:prstGeom prst="roundRect">
            <a:avLst/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Cím 5">
            <a:extLst>
              <a:ext uri="{FF2B5EF4-FFF2-40B4-BE49-F238E27FC236}">
                <a16:creationId xmlns:a16="http://schemas.microsoft.com/office/drawing/2014/main" id="{1648AD32-37E3-41AA-A8ED-61C5A3D83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err="1"/>
              <a:t>Exact</a:t>
            </a:r>
            <a:r>
              <a:rPr lang="hu-HU" dirty="0"/>
              <a:t> </a:t>
            </a:r>
            <a:r>
              <a:rPr lang="hu-HU" dirty="0" err="1"/>
              <a:t>result</a:t>
            </a:r>
            <a:r>
              <a:rPr lang="hu-HU" dirty="0"/>
              <a:t> of </a:t>
            </a:r>
            <a:r>
              <a:rPr lang="hu-HU" dirty="0" err="1"/>
              <a:t>initial</a:t>
            </a:r>
            <a:r>
              <a:rPr lang="hu-HU" dirty="0"/>
              <a:t> </a:t>
            </a:r>
            <a:r>
              <a:rPr lang="hu-HU" dirty="0" err="1"/>
              <a:t>energy</a:t>
            </a:r>
            <a:r>
              <a:rPr lang="hu-HU" dirty="0"/>
              <a:t> </a:t>
            </a:r>
            <a:r>
              <a:rPr lang="hu-HU" dirty="0" err="1"/>
              <a:t>density</a:t>
            </a:r>
            <a:endParaRPr lang="hu-HU" dirty="0"/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BD9C78BE-A107-4999-9F3B-A8EF848DC56B}"/>
              </a:ext>
            </a:extLst>
          </p:cNvPr>
          <p:cNvSpPr txBox="1"/>
          <p:nvPr/>
        </p:nvSpPr>
        <p:spPr>
          <a:xfrm>
            <a:off x="7761544" y="6104772"/>
            <a:ext cx="4238406" cy="646331"/>
          </a:xfrm>
          <a:prstGeom prst="rect">
            <a:avLst/>
          </a:prstGeom>
          <a:solidFill>
            <a:schemeClr val="bg1">
              <a:lumMod val="75000"/>
              <a:lumOff val="25000"/>
              <a:alpha val="25000"/>
            </a:schemeClr>
          </a:solidFill>
          <a:scene3d>
            <a:camera prst="orthographicFront"/>
            <a:lightRig rig="threePt" dir="t"/>
          </a:scene3d>
          <a:sp3d contourW="38100">
            <a:contourClr>
              <a:schemeClr val="bg1">
                <a:lumMod val="75000"/>
                <a:lumOff val="25000"/>
              </a:schemeClr>
            </a:contourClr>
          </a:sp3d>
        </p:spPr>
        <p:txBody>
          <a:bodyPr wrap="square" rtlCol="0">
            <a:spAutoFit/>
          </a:bodyPr>
          <a:lstStyle/>
          <a:p>
            <a:r>
              <a:rPr lang="hu-HU" i="1" u="sng" dirty="0" err="1">
                <a:solidFill>
                  <a:srgbClr val="FFFF00"/>
                </a:solidFill>
              </a:rPr>
              <a:t>Bjorken’s</a:t>
            </a:r>
            <a:r>
              <a:rPr lang="hu-HU" i="1" u="sng" dirty="0">
                <a:solidFill>
                  <a:srgbClr val="FFFF00"/>
                </a:solidFill>
              </a:rPr>
              <a:t> formula</a:t>
            </a:r>
            <a:r>
              <a:rPr lang="hu-HU" i="1" dirty="0"/>
              <a:t> </a:t>
            </a:r>
            <a:r>
              <a:rPr lang="hu-HU" i="1" dirty="0" err="1"/>
              <a:t>can</a:t>
            </a:r>
            <a:r>
              <a:rPr lang="hu-HU" i="1" dirty="0"/>
              <a:t> be </a:t>
            </a:r>
            <a:r>
              <a:rPr lang="hu-HU" i="1" dirty="0" err="1"/>
              <a:t>applied</a:t>
            </a:r>
            <a:r>
              <a:rPr lang="hu-HU" i="1" dirty="0"/>
              <a:t> </a:t>
            </a:r>
            <a:r>
              <a:rPr lang="hu-HU" i="1" dirty="0" err="1"/>
              <a:t>only</a:t>
            </a:r>
            <a:r>
              <a:rPr lang="hu-HU" i="1" dirty="0"/>
              <a:t> </a:t>
            </a:r>
            <a:r>
              <a:rPr lang="hu-HU" i="1" dirty="0" err="1"/>
              <a:t>for</a:t>
            </a:r>
            <a:r>
              <a:rPr lang="hu-HU" i="1" dirty="0"/>
              <a:t> </a:t>
            </a:r>
            <a:r>
              <a:rPr lang="hu-HU" i="1" u="sng" dirty="0" err="1">
                <a:solidFill>
                  <a:srgbClr val="FFFF00"/>
                </a:solidFill>
              </a:rPr>
              <a:t>order</a:t>
            </a:r>
            <a:r>
              <a:rPr lang="hu-HU" i="1" u="sng" dirty="0">
                <a:solidFill>
                  <a:srgbClr val="FFFF00"/>
                </a:solidFill>
              </a:rPr>
              <a:t> of </a:t>
            </a:r>
            <a:r>
              <a:rPr lang="hu-HU" i="1" u="sng" dirty="0" err="1">
                <a:solidFill>
                  <a:srgbClr val="FFFF00"/>
                </a:solidFill>
              </a:rPr>
              <a:t>magnitude</a:t>
            </a:r>
            <a:r>
              <a:rPr lang="hu-HU" i="1" u="sng" dirty="0">
                <a:solidFill>
                  <a:srgbClr val="FFFF00"/>
                </a:solidFill>
              </a:rPr>
              <a:t> </a:t>
            </a:r>
            <a:r>
              <a:rPr lang="hu-HU" i="1" u="sng" dirty="0" err="1">
                <a:solidFill>
                  <a:srgbClr val="FFFF00"/>
                </a:solidFill>
              </a:rPr>
              <a:t>estimations</a:t>
            </a:r>
            <a:r>
              <a:rPr lang="hu-HU" i="1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60010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>
              <a:xfrm>
                <a:off x="261313" y="1328749"/>
                <a:ext cx="10963666" cy="1430966"/>
              </a:xfrm>
            </p:spPr>
            <p:txBody>
              <a:bodyPr>
                <a:normAutofit fontScale="92500"/>
              </a:bodyPr>
              <a:lstStyle/>
              <a:p>
                <a:r>
                  <a:rPr lang="hu-HU" dirty="0" err="1"/>
                  <a:t>Only</a:t>
                </a:r>
                <a:r>
                  <a:rPr lang="hu-HU" dirty="0"/>
                  <a:t> </a:t>
                </a:r>
                <a:r>
                  <a:rPr lang="hu-HU" dirty="0" err="1"/>
                  <a:t>the</a:t>
                </a:r>
                <a:r>
                  <a:rPr lang="hu-HU" dirty="0"/>
                  <a:t> </a:t>
                </a:r>
                <a:r>
                  <a:rPr lang="hu-HU" dirty="0" err="1"/>
                  <a:t>thermalized</a:t>
                </a:r>
                <a:r>
                  <a:rPr lang="hu-HU" dirty="0"/>
                  <a:t> </a:t>
                </a:r>
                <a:r>
                  <a:rPr lang="hu-HU" dirty="0" err="1"/>
                  <a:t>energy</a:t>
                </a:r>
                <a:r>
                  <a:rPr lang="hu-HU" dirty="0"/>
                  <a:t> is </a:t>
                </a:r>
                <a:r>
                  <a:rPr lang="hu-HU" dirty="0" err="1"/>
                  <a:t>included</a:t>
                </a:r>
                <a:endParaRPr lang="hu-HU" dirty="0"/>
              </a:p>
              <a:p>
                <a:r>
                  <a:rPr lang="hu-HU" dirty="0"/>
                  <a:t>Indication </a:t>
                </a:r>
                <a:r>
                  <a:rPr lang="hu-HU" dirty="0" err="1"/>
                  <a:t>for</a:t>
                </a:r>
                <a:r>
                  <a:rPr lang="hu-HU" dirty="0"/>
                  <a:t> an </a:t>
                </a:r>
                <a:r>
                  <a:rPr lang="hu-HU" dirty="0" err="1"/>
                  <a:t>increasing</a:t>
                </a:r>
                <a:r>
                  <a:rPr lang="hu-HU" dirty="0"/>
                  <a:t> </a:t>
                </a:r>
                <a:r>
                  <a:rPr lang="hu-HU" dirty="0" err="1"/>
                  <a:t>initial</a:t>
                </a:r>
                <a:r>
                  <a:rPr lang="hu-HU" dirty="0"/>
                  <a:t> </a:t>
                </a:r>
                <a:r>
                  <a:rPr lang="hu-HU" dirty="0" err="1"/>
                  <a:t>energy</a:t>
                </a:r>
                <a:r>
                  <a:rPr lang="hu-HU" dirty="0"/>
                  <a:t> </a:t>
                </a:r>
                <a:r>
                  <a:rPr lang="hu-HU" dirty="0" err="1"/>
                  <a:t>density</a:t>
                </a:r>
                <a:r>
                  <a:rPr lang="hu-HU" dirty="0"/>
                  <a:t> </a:t>
                </a:r>
                <a:r>
                  <a:rPr lang="hu-HU" dirty="0" err="1"/>
                  <a:t>with</a:t>
                </a:r>
                <a:r>
                  <a:rPr lang="hu-HU" dirty="0"/>
                  <a:t> </a:t>
                </a:r>
                <a:r>
                  <a:rPr lang="hu-HU" dirty="0" err="1"/>
                  <a:t>decreasing</a:t>
                </a:r>
                <a:r>
                  <a:rPr lang="hu-HU" dirty="0"/>
                  <a:t> </a:t>
                </a:r>
                <a:r>
                  <a:rPr lang="hu-HU" dirty="0" err="1"/>
                  <a:t>colliding</a:t>
                </a:r>
                <a:r>
                  <a:rPr lang="hu-HU" dirty="0"/>
                  <a:t> </a:t>
                </a:r>
                <a:r>
                  <a:rPr lang="hu-HU" dirty="0" err="1"/>
                  <a:t>energy</a:t>
                </a:r>
                <a:r>
                  <a:rPr lang="hu-HU" dirty="0"/>
                  <a:t>?</a:t>
                </a:r>
              </a:p>
              <a:p>
                <a:r>
                  <a:rPr lang="hu-HU" dirty="0" err="1"/>
                  <a:t>Suggest</a:t>
                </a:r>
                <a:r>
                  <a:rPr lang="hu-HU" dirty="0"/>
                  <a:t> a non-</a:t>
                </a:r>
                <a:r>
                  <a:rPr lang="hu-HU" dirty="0" err="1"/>
                  <a:t>monotonic</a:t>
                </a:r>
                <a:r>
                  <a:rPr lang="hu-HU" dirty="0"/>
                  <a:t> </a:t>
                </a:r>
                <a:r>
                  <a:rPr lang="hu-HU" dirty="0" err="1"/>
                  <a:t>behaviour</a:t>
                </a:r>
                <a:r>
                  <a:rPr lang="hu-HU" dirty="0"/>
                  <a:t> of </a:t>
                </a:r>
                <a:r>
                  <a:rPr lang="hu-HU" dirty="0" err="1"/>
                  <a:t>the</a:t>
                </a:r>
                <a:r>
                  <a:rPr lang="hu-HU" dirty="0"/>
                  <a:t> </a:t>
                </a:r>
                <a:r>
                  <a:rPr lang="hu-HU" dirty="0" err="1"/>
                  <a:t>initial</a:t>
                </a:r>
                <a:r>
                  <a:rPr lang="hu-HU" dirty="0"/>
                  <a:t> </a:t>
                </a:r>
                <a:r>
                  <a:rPr lang="hu-HU" dirty="0" err="1"/>
                  <a:t>energy</a:t>
                </a:r>
                <a:r>
                  <a:rPr lang="hu-HU" dirty="0"/>
                  <a:t> </a:t>
                </a:r>
                <a:r>
                  <a:rPr lang="hu-HU" dirty="0" err="1"/>
                  <a:t>density</a:t>
                </a:r>
                <a:r>
                  <a:rPr lang="hu-HU" dirty="0"/>
                  <a:t> </a:t>
                </a:r>
                <a:r>
                  <a:rPr lang="hu-HU" dirty="0" err="1"/>
                  <a:t>with</a:t>
                </a:r>
                <a:r>
                  <a:rPr lang="hu-HU" dirty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hu-HU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rad>
                  </m:oMath>
                </a14:m>
                <a:endParaRPr lang="hu-HU" dirty="0"/>
              </a:p>
            </p:txBody>
          </p:sp>
        </mc:Choice>
        <mc:Fallback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1313" y="1328749"/>
                <a:ext cx="10963666" cy="1430966"/>
              </a:xfrm>
              <a:blipFill>
                <a:blip r:embed="rId2"/>
                <a:stretch>
                  <a:fillRect l="-667" t="-5532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zövegdoboz 6"/>
          <p:cNvSpPr txBox="1"/>
          <p:nvPr/>
        </p:nvSpPr>
        <p:spPr>
          <a:xfrm>
            <a:off x="10083949" y="6488668"/>
            <a:ext cx="2108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hlinkClick r:id="rId3"/>
              </a:rPr>
              <a:t>arXiv:1811.09990</a:t>
            </a:r>
            <a:endParaRPr lang="hu-HU" dirty="0"/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5BE37F3D-A64F-421D-B679-F470B8AE7F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384036"/>
            <a:ext cx="4137933" cy="3104632"/>
          </a:xfrm>
          <a:prstGeom prst="rect">
            <a:avLst/>
          </a:prstGeom>
          <a:scene3d>
            <a:camera prst="orthographicFront"/>
            <a:lightRig rig="threePt" dir="t"/>
          </a:scene3d>
          <a:sp3d contourW="25400">
            <a:contourClr>
              <a:schemeClr val="bg1">
                <a:lumMod val="75000"/>
                <a:lumOff val="25000"/>
              </a:schemeClr>
            </a:contourClr>
          </a:sp3d>
        </p:spPr>
      </p:pic>
      <p:pic>
        <p:nvPicPr>
          <p:cNvPr id="12" name="Kép 11">
            <a:extLst>
              <a:ext uri="{FF2B5EF4-FFF2-40B4-BE49-F238E27FC236}">
                <a16:creationId xmlns:a16="http://schemas.microsoft.com/office/drawing/2014/main" id="{4FD0E812-EE69-420A-9E38-2024E002554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99277" y="3393662"/>
            <a:ext cx="4125104" cy="3095005"/>
          </a:xfrm>
          <a:prstGeom prst="rect">
            <a:avLst/>
          </a:prstGeom>
          <a:scene3d>
            <a:camera prst="orthographicFront"/>
            <a:lightRig rig="threePt" dir="t"/>
          </a:scene3d>
          <a:sp3d contourW="25400">
            <a:contourClr>
              <a:schemeClr val="bg1">
                <a:lumMod val="75000"/>
                <a:lumOff val="25000"/>
              </a:schemeClr>
            </a:contourClr>
          </a:sp3d>
        </p:spPr>
      </p:pic>
      <p:pic>
        <p:nvPicPr>
          <p:cNvPr id="14" name="Kép 13" descr="A képen szöveg, térkép, képernyőkép látható&#10;&#10;Automatikusan generált leírás">
            <a:extLst>
              <a:ext uri="{FF2B5EF4-FFF2-40B4-BE49-F238E27FC236}">
                <a16:creationId xmlns:a16="http://schemas.microsoft.com/office/drawing/2014/main" id="{1E7E3022-0311-43DE-9738-AA6E5A36B09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7226" y="3389864"/>
            <a:ext cx="4104773" cy="3079753"/>
          </a:xfrm>
          <a:prstGeom prst="rect">
            <a:avLst/>
          </a:prstGeom>
          <a:scene3d>
            <a:camera prst="orthographicFront"/>
            <a:lightRig rig="threePt" dir="t"/>
          </a:scene3d>
          <a:sp3d contourW="25400">
            <a:contourClr>
              <a:schemeClr val="bg1">
                <a:lumMod val="75000"/>
                <a:lumOff val="25000"/>
              </a:schemeClr>
            </a:contourClr>
          </a:sp3d>
        </p:spPr>
      </p:pic>
      <p:sp>
        <p:nvSpPr>
          <p:cNvPr id="5" name="Cím 4">
            <a:extLst>
              <a:ext uri="{FF2B5EF4-FFF2-40B4-BE49-F238E27FC236}">
                <a16:creationId xmlns:a16="http://schemas.microsoft.com/office/drawing/2014/main" id="{91AFA171-BBA6-42CD-9938-F451725CA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err="1" smtClean="0"/>
              <a:t>Initial</a:t>
            </a:r>
            <a:r>
              <a:rPr lang="hu-HU" dirty="0" smtClean="0"/>
              <a:t> </a:t>
            </a:r>
            <a:r>
              <a:rPr lang="hu-HU" dirty="0" err="1"/>
              <a:t>energy</a:t>
            </a:r>
            <a:r>
              <a:rPr lang="hu-HU" dirty="0"/>
              <a:t> </a:t>
            </a:r>
            <a:r>
              <a:rPr lang="hu-HU" dirty="0" err="1" smtClean="0"/>
              <a:t>densities</a:t>
            </a:r>
            <a:endParaRPr lang="hu-HU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1D3BAFEC-334C-4B7E-B393-4EB18215F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hu-HU" dirty="0"/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3369574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>
              <a:xfrm>
                <a:off x="445069" y="2099044"/>
                <a:ext cx="10963666" cy="1430966"/>
              </a:xfrm>
            </p:spPr>
            <p:txBody>
              <a:bodyPr>
                <a:normAutofit fontScale="92500"/>
              </a:bodyPr>
              <a:lstStyle/>
              <a:p>
                <a:r>
                  <a:rPr lang="hu-HU" dirty="0" err="1"/>
                  <a:t>Only</a:t>
                </a:r>
                <a:r>
                  <a:rPr lang="hu-HU" dirty="0"/>
                  <a:t> </a:t>
                </a:r>
                <a:r>
                  <a:rPr lang="hu-HU" dirty="0" err="1"/>
                  <a:t>the</a:t>
                </a:r>
                <a:r>
                  <a:rPr lang="hu-HU" dirty="0"/>
                  <a:t> </a:t>
                </a:r>
                <a:r>
                  <a:rPr lang="hu-HU" dirty="0" err="1"/>
                  <a:t>thermalized</a:t>
                </a:r>
                <a:r>
                  <a:rPr lang="hu-HU" dirty="0"/>
                  <a:t> </a:t>
                </a:r>
                <a:r>
                  <a:rPr lang="hu-HU" dirty="0" err="1"/>
                  <a:t>energy</a:t>
                </a:r>
                <a:r>
                  <a:rPr lang="hu-HU" dirty="0"/>
                  <a:t> is </a:t>
                </a:r>
                <a:r>
                  <a:rPr lang="hu-HU" dirty="0" err="1"/>
                  <a:t>included</a:t>
                </a:r>
                <a:endParaRPr lang="hu-HU" dirty="0"/>
              </a:p>
              <a:p>
                <a:r>
                  <a:rPr lang="hu-HU" dirty="0"/>
                  <a:t>Indication </a:t>
                </a:r>
                <a:r>
                  <a:rPr lang="hu-HU" dirty="0" err="1"/>
                  <a:t>for</a:t>
                </a:r>
                <a:r>
                  <a:rPr lang="hu-HU" dirty="0"/>
                  <a:t> an </a:t>
                </a:r>
                <a:r>
                  <a:rPr lang="hu-HU" i="1" u="sng" dirty="0" err="1">
                    <a:solidFill>
                      <a:srgbClr val="FFFF00"/>
                    </a:solidFill>
                  </a:rPr>
                  <a:t>increasing</a:t>
                </a:r>
                <a:r>
                  <a:rPr lang="hu-HU" i="1" u="sng" dirty="0">
                    <a:solidFill>
                      <a:srgbClr val="FFFF00"/>
                    </a:solidFill>
                  </a:rPr>
                  <a:t> </a:t>
                </a:r>
                <a:r>
                  <a:rPr lang="hu-HU" i="1" u="sng" dirty="0" err="1">
                    <a:solidFill>
                      <a:srgbClr val="FFFF00"/>
                    </a:solidFill>
                  </a:rPr>
                  <a:t>initial</a:t>
                </a:r>
                <a:r>
                  <a:rPr lang="hu-HU" i="1" u="sng" dirty="0">
                    <a:solidFill>
                      <a:srgbClr val="FFFF00"/>
                    </a:solidFill>
                  </a:rPr>
                  <a:t> </a:t>
                </a:r>
                <a:r>
                  <a:rPr lang="hu-HU" i="1" u="sng" dirty="0" err="1">
                    <a:solidFill>
                      <a:srgbClr val="FFFF00"/>
                    </a:solidFill>
                  </a:rPr>
                  <a:t>energy</a:t>
                </a:r>
                <a:r>
                  <a:rPr lang="hu-HU" i="1" u="sng" dirty="0">
                    <a:solidFill>
                      <a:srgbClr val="FFFF00"/>
                    </a:solidFill>
                  </a:rPr>
                  <a:t> </a:t>
                </a:r>
                <a:r>
                  <a:rPr lang="hu-HU" i="1" u="sng" dirty="0" err="1">
                    <a:solidFill>
                      <a:srgbClr val="FFFF00"/>
                    </a:solidFill>
                  </a:rPr>
                  <a:t>density</a:t>
                </a:r>
                <a:r>
                  <a:rPr lang="hu-HU" i="1" u="sng" dirty="0">
                    <a:solidFill>
                      <a:srgbClr val="FFFF00"/>
                    </a:solidFill>
                  </a:rPr>
                  <a:t> </a:t>
                </a:r>
                <a:r>
                  <a:rPr lang="hu-HU" i="1" u="sng" dirty="0" err="1">
                    <a:solidFill>
                      <a:srgbClr val="FFFF00"/>
                    </a:solidFill>
                  </a:rPr>
                  <a:t>with</a:t>
                </a:r>
                <a:r>
                  <a:rPr lang="hu-HU" i="1" u="sng" dirty="0">
                    <a:solidFill>
                      <a:srgbClr val="FFFF00"/>
                    </a:solidFill>
                  </a:rPr>
                  <a:t> </a:t>
                </a:r>
                <a:r>
                  <a:rPr lang="hu-HU" i="1" u="sng" dirty="0" err="1">
                    <a:solidFill>
                      <a:srgbClr val="FFFF00"/>
                    </a:solidFill>
                  </a:rPr>
                  <a:t>decreasing</a:t>
                </a:r>
                <a:r>
                  <a:rPr lang="hu-HU" i="1" u="sng" dirty="0">
                    <a:solidFill>
                      <a:srgbClr val="FFFF00"/>
                    </a:solidFill>
                  </a:rPr>
                  <a:t> </a:t>
                </a:r>
                <a:r>
                  <a:rPr lang="hu-HU" i="1" u="sng" dirty="0" err="1">
                    <a:solidFill>
                      <a:srgbClr val="FFFF00"/>
                    </a:solidFill>
                  </a:rPr>
                  <a:t>colliding</a:t>
                </a:r>
                <a:r>
                  <a:rPr lang="hu-HU" i="1" u="sng" dirty="0">
                    <a:solidFill>
                      <a:srgbClr val="FFFF00"/>
                    </a:solidFill>
                  </a:rPr>
                  <a:t> </a:t>
                </a:r>
                <a:r>
                  <a:rPr lang="hu-HU" i="1" u="sng" dirty="0" err="1">
                    <a:solidFill>
                      <a:srgbClr val="FFFF00"/>
                    </a:solidFill>
                  </a:rPr>
                  <a:t>energy</a:t>
                </a:r>
                <a:r>
                  <a:rPr lang="hu-HU" dirty="0"/>
                  <a:t>?</a:t>
                </a:r>
              </a:p>
              <a:p>
                <a:r>
                  <a:rPr lang="hu-HU" dirty="0" err="1"/>
                  <a:t>Suggest</a:t>
                </a:r>
                <a:r>
                  <a:rPr lang="hu-HU" dirty="0"/>
                  <a:t> a non-</a:t>
                </a:r>
                <a:r>
                  <a:rPr lang="hu-HU" dirty="0" err="1"/>
                  <a:t>monotonic</a:t>
                </a:r>
                <a:r>
                  <a:rPr lang="hu-HU" dirty="0"/>
                  <a:t> </a:t>
                </a:r>
                <a:r>
                  <a:rPr lang="hu-HU" dirty="0" err="1"/>
                  <a:t>behaviour</a:t>
                </a:r>
                <a:r>
                  <a:rPr lang="hu-HU" dirty="0"/>
                  <a:t> of </a:t>
                </a:r>
                <a:r>
                  <a:rPr lang="hu-HU" dirty="0" err="1"/>
                  <a:t>the</a:t>
                </a:r>
                <a:r>
                  <a:rPr lang="hu-HU" dirty="0"/>
                  <a:t> </a:t>
                </a:r>
                <a:r>
                  <a:rPr lang="hu-HU" dirty="0" err="1"/>
                  <a:t>initial</a:t>
                </a:r>
                <a:r>
                  <a:rPr lang="hu-HU" dirty="0"/>
                  <a:t> </a:t>
                </a:r>
                <a:r>
                  <a:rPr lang="hu-HU" dirty="0" err="1"/>
                  <a:t>energy</a:t>
                </a:r>
                <a:r>
                  <a:rPr lang="hu-HU" dirty="0"/>
                  <a:t> </a:t>
                </a:r>
                <a:r>
                  <a:rPr lang="hu-HU" dirty="0" err="1"/>
                  <a:t>density</a:t>
                </a:r>
                <a:r>
                  <a:rPr lang="hu-HU" dirty="0"/>
                  <a:t> </a:t>
                </a:r>
                <a:r>
                  <a:rPr lang="hu-HU" dirty="0" err="1"/>
                  <a:t>with</a:t>
                </a:r>
                <a:r>
                  <a:rPr lang="hu-HU" dirty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hu-HU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rad>
                  </m:oMath>
                </a14:m>
                <a:endParaRPr lang="hu-HU" dirty="0"/>
              </a:p>
            </p:txBody>
          </p:sp>
        </mc:Choice>
        <mc:Fallback xmlns=""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5069" y="2099044"/>
                <a:ext cx="10963666" cy="1430966"/>
              </a:xfrm>
              <a:blipFill>
                <a:blip r:embed="rId2"/>
                <a:stretch>
                  <a:fillRect l="-611" t="-5106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zövegdoboz 6"/>
          <p:cNvSpPr txBox="1"/>
          <p:nvPr/>
        </p:nvSpPr>
        <p:spPr>
          <a:xfrm>
            <a:off x="10083949" y="6488668"/>
            <a:ext cx="2108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hlinkClick r:id="rId3"/>
              </a:rPr>
              <a:t>arXiv:1811.09990</a:t>
            </a:r>
            <a:endParaRPr lang="hu-HU" dirty="0"/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5BE37F3D-A64F-421D-B679-F470B8AE7F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1313" y="3530008"/>
            <a:ext cx="3793393" cy="2846129"/>
          </a:xfrm>
          <a:prstGeom prst="rect">
            <a:avLst/>
          </a:prstGeom>
          <a:scene3d>
            <a:camera prst="orthographicFront"/>
            <a:lightRig rig="threePt" dir="t"/>
          </a:scene3d>
          <a:sp3d contourW="25400">
            <a:contourClr>
              <a:schemeClr val="bg1">
                <a:lumMod val="75000"/>
                <a:lumOff val="25000"/>
              </a:schemeClr>
            </a:contourClr>
          </a:sp3d>
        </p:spPr>
      </p:pic>
      <p:pic>
        <p:nvPicPr>
          <p:cNvPr id="12" name="Kép 11">
            <a:extLst>
              <a:ext uri="{FF2B5EF4-FFF2-40B4-BE49-F238E27FC236}">
                <a16:creationId xmlns:a16="http://schemas.microsoft.com/office/drawing/2014/main" id="{4FD0E812-EE69-420A-9E38-2024E002554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49263" y="3530009"/>
            <a:ext cx="3793391" cy="2846126"/>
          </a:xfrm>
          <a:prstGeom prst="rect">
            <a:avLst/>
          </a:prstGeom>
          <a:scene3d>
            <a:camera prst="orthographicFront"/>
            <a:lightRig rig="threePt" dir="t"/>
          </a:scene3d>
          <a:sp3d contourW="25400">
            <a:contourClr>
              <a:schemeClr val="bg1">
                <a:lumMod val="75000"/>
                <a:lumOff val="25000"/>
              </a:schemeClr>
            </a:contourClr>
          </a:sp3d>
        </p:spPr>
      </p:pic>
      <p:pic>
        <p:nvPicPr>
          <p:cNvPr id="14" name="Kép 13" descr="A képen szöveg, térkép, képernyőkép látható&#10;&#10;Automatikusan generált leírás">
            <a:extLst>
              <a:ext uri="{FF2B5EF4-FFF2-40B4-BE49-F238E27FC236}">
                <a16:creationId xmlns:a16="http://schemas.microsoft.com/office/drawing/2014/main" id="{1E7E3022-0311-43DE-9738-AA6E5A36B09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211" y="3530009"/>
            <a:ext cx="3793392" cy="2846128"/>
          </a:xfrm>
          <a:prstGeom prst="rect">
            <a:avLst/>
          </a:prstGeom>
          <a:scene3d>
            <a:camera prst="orthographicFront"/>
            <a:lightRig rig="threePt" dir="t"/>
          </a:scene3d>
          <a:sp3d contourW="25400">
            <a:contourClr>
              <a:schemeClr val="bg1">
                <a:lumMod val="75000"/>
                <a:lumOff val="25000"/>
              </a:schemeClr>
            </a:contourClr>
          </a:sp3d>
        </p:spPr>
      </p:pic>
      <p:cxnSp>
        <p:nvCxnSpPr>
          <p:cNvPr id="15" name="Egyenes összekötő nyíllal 14">
            <a:extLst>
              <a:ext uri="{FF2B5EF4-FFF2-40B4-BE49-F238E27FC236}">
                <a16:creationId xmlns:a16="http://schemas.microsoft.com/office/drawing/2014/main" id="{B2FF1250-2C5C-4128-8A0C-43DC47B42F1F}"/>
              </a:ext>
            </a:extLst>
          </p:cNvPr>
          <p:cNvCxnSpPr>
            <a:cxnSpLocks/>
          </p:cNvCxnSpPr>
          <p:nvPr/>
        </p:nvCxnSpPr>
        <p:spPr>
          <a:xfrm>
            <a:off x="8448675" y="3899663"/>
            <a:ext cx="276225" cy="772423"/>
          </a:xfrm>
          <a:prstGeom prst="straightConnector1">
            <a:avLst/>
          </a:prstGeom>
          <a:ln w="1016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gyenes összekötő nyíllal 16">
            <a:extLst>
              <a:ext uri="{FF2B5EF4-FFF2-40B4-BE49-F238E27FC236}">
                <a16:creationId xmlns:a16="http://schemas.microsoft.com/office/drawing/2014/main" id="{B7AC41EC-F79C-4F3C-A22A-DCF1EFB64BE6}"/>
              </a:ext>
            </a:extLst>
          </p:cNvPr>
          <p:cNvCxnSpPr>
            <a:cxnSpLocks/>
          </p:cNvCxnSpPr>
          <p:nvPr/>
        </p:nvCxnSpPr>
        <p:spPr>
          <a:xfrm>
            <a:off x="4467225" y="3657600"/>
            <a:ext cx="292595" cy="724047"/>
          </a:xfrm>
          <a:prstGeom prst="straightConnector1">
            <a:avLst/>
          </a:prstGeom>
          <a:ln w="1016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ím 20">
            <a:extLst>
              <a:ext uri="{FF2B5EF4-FFF2-40B4-BE49-F238E27FC236}">
                <a16:creationId xmlns:a16="http://schemas.microsoft.com/office/drawing/2014/main" id="{F7BA7188-ED7A-4DE7-B74F-A9BAFA998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err="1"/>
              <a:t>Exact</a:t>
            </a:r>
            <a:r>
              <a:rPr lang="hu-HU" dirty="0"/>
              <a:t> </a:t>
            </a:r>
            <a:r>
              <a:rPr lang="hu-HU" dirty="0" err="1"/>
              <a:t>result</a:t>
            </a:r>
            <a:r>
              <a:rPr lang="hu-HU" dirty="0"/>
              <a:t> of </a:t>
            </a:r>
            <a:r>
              <a:rPr lang="hu-HU" dirty="0" err="1"/>
              <a:t>initial</a:t>
            </a:r>
            <a:r>
              <a:rPr lang="hu-HU" dirty="0"/>
              <a:t> </a:t>
            </a:r>
            <a:r>
              <a:rPr lang="hu-HU" dirty="0" err="1"/>
              <a:t>energy</a:t>
            </a:r>
            <a:r>
              <a:rPr lang="hu-HU" dirty="0"/>
              <a:t> </a:t>
            </a:r>
            <a:r>
              <a:rPr lang="hu-HU" dirty="0" err="1"/>
              <a:t>density</a:t>
            </a:r>
            <a:endParaRPr lang="hu-HU" dirty="0"/>
          </a:p>
        </p:txBody>
      </p:sp>
      <p:sp>
        <p:nvSpPr>
          <p:cNvPr id="22" name="Dia számának helye 21">
            <a:extLst>
              <a:ext uri="{FF2B5EF4-FFF2-40B4-BE49-F238E27FC236}">
                <a16:creationId xmlns:a16="http://schemas.microsoft.com/office/drawing/2014/main" id="{27D97F99-5DC2-4984-939F-85D0453D7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hu-HU" dirty="0"/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80640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>
              <a:xfrm>
                <a:off x="445069" y="2099044"/>
                <a:ext cx="10963666" cy="1430966"/>
              </a:xfrm>
            </p:spPr>
            <p:txBody>
              <a:bodyPr>
                <a:normAutofit fontScale="92500"/>
              </a:bodyPr>
              <a:lstStyle/>
              <a:p>
                <a:r>
                  <a:rPr lang="hu-HU" dirty="0" err="1"/>
                  <a:t>Only</a:t>
                </a:r>
                <a:r>
                  <a:rPr lang="hu-HU" dirty="0"/>
                  <a:t> </a:t>
                </a:r>
                <a:r>
                  <a:rPr lang="hu-HU" dirty="0" err="1"/>
                  <a:t>the</a:t>
                </a:r>
                <a:r>
                  <a:rPr lang="hu-HU" dirty="0"/>
                  <a:t> </a:t>
                </a:r>
                <a:r>
                  <a:rPr lang="hu-HU" dirty="0" err="1"/>
                  <a:t>thermalized</a:t>
                </a:r>
                <a:r>
                  <a:rPr lang="hu-HU" dirty="0"/>
                  <a:t> </a:t>
                </a:r>
                <a:r>
                  <a:rPr lang="hu-HU" dirty="0" err="1"/>
                  <a:t>energy</a:t>
                </a:r>
                <a:r>
                  <a:rPr lang="hu-HU" dirty="0"/>
                  <a:t> is </a:t>
                </a:r>
                <a:r>
                  <a:rPr lang="hu-HU" dirty="0" err="1"/>
                  <a:t>included</a:t>
                </a:r>
                <a:endParaRPr lang="hu-HU" dirty="0"/>
              </a:p>
              <a:p>
                <a:r>
                  <a:rPr lang="hu-HU" dirty="0"/>
                  <a:t>Indication </a:t>
                </a:r>
                <a:r>
                  <a:rPr lang="hu-HU" dirty="0" err="1"/>
                  <a:t>for</a:t>
                </a:r>
                <a:r>
                  <a:rPr lang="hu-HU" dirty="0"/>
                  <a:t> an </a:t>
                </a:r>
                <a:r>
                  <a:rPr lang="hu-HU" dirty="0" err="1"/>
                  <a:t>increasing</a:t>
                </a:r>
                <a:r>
                  <a:rPr lang="hu-HU" dirty="0"/>
                  <a:t> </a:t>
                </a:r>
                <a:r>
                  <a:rPr lang="hu-HU" dirty="0" err="1"/>
                  <a:t>initial</a:t>
                </a:r>
                <a:r>
                  <a:rPr lang="hu-HU" dirty="0"/>
                  <a:t> </a:t>
                </a:r>
                <a:r>
                  <a:rPr lang="hu-HU" dirty="0" err="1"/>
                  <a:t>energy</a:t>
                </a:r>
                <a:r>
                  <a:rPr lang="hu-HU" dirty="0"/>
                  <a:t> </a:t>
                </a:r>
                <a:r>
                  <a:rPr lang="hu-HU" dirty="0" err="1"/>
                  <a:t>density</a:t>
                </a:r>
                <a:r>
                  <a:rPr lang="hu-HU" dirty="0"/>
                  <a:t> </a:t>
                </a:r>
                <a:r>
                  <a:rPr lang="hu-HU" dirty="0" err="1"/>
                  <a:t>with</a:t>
                </a:r>
                <a:r>
                  <a:rPr lang="hu-HU" dirty="0"/>
                  <a:t> </a:t>
                </a:r>
                <a:r>
                  <a:rPr lang="hu-HU" dirty="0" err="1"/>
                  <a:t>decreasing</a:t>
                </a:r>
                <a:r>
                  <a:rPr lang="hu-HU" dirty="0"/>
                  <a:t> </a:t>
                </a:r>
                <a:r>
                  <a:rPr lang="hu-HU" dirty="0" err="1"/>
                  <a:t>colliding</a:t>
                </a:r>
                <a:r>
                  <a:rPr lang="hu-HU" dirty="0"/>
                  <a:t> </a:t>
                </a:r>
                <a:r>
                  <a:rPr lang="hu-HU" dirty="0" err="1"/>
                  <a:t>energy</a:t>
                </a:r>
                <a:r>
                  <a:rPr lang="hu-HU" dirty="0"/>
                  <a:t>?</a:t>
                </a:r>
              </a:p>
              <a:p>
                <a:r>
                  <a:rPr lang="hu-HU" dirty="0" err="1"/>
                  <a:t>Suggest</a:t>
                </a:r>
                <a:r>
                  <a:rPr lang="hu-HU" dirty="0"/>
                  <a:t> a </a:t>
                </a:r>
                <a:r>
                  <a:rPr lang="hu-HU" i="1" u="sng" dirty="0">
                    <a:solidFill>
                      <a:srgbClr val="FFFF00"/>
                    </a:solidFill>
                  </a:rPr>
                  <a:t>non-</a:t>
                </a:r>
                <a:r>
                  <a:rPr lang="hu-HU" i="1" u="sng" dirty="0" err="1">
                    <a:solidFill>
                      <a:srgbClr val="FFFF00"/>
                    </a:solidFill>
                  </a:rPr>
                  <a:t>monotonic</a:t>
                </a:r>
                <a:r>
                  <a:rPr lang="hu-HU" i="1" u="sng" dirty="0">
                    <a:solidFill>
                      <a:srgbClr val="FFFF00"/>
                    </a:solidFill>
                  </a:rPr>
                  <a:t> </a:t>
                </a:r>
                <a:r>
                  <a:rPr lang="hu-HU" i="1" u="sng" dirty="0" err="1">
                    <a:solidFill>
                      <a:srgbClr val="FFFF00"/>
                    </a:solidFill>
                  </a:rPr>
                  <a:t>behaviour</a:t>
                </a:r>
                <a:r>
                  <a:rPr lang="hu-HU" dirty="0"/>
                  <a:t> of </a:t>
                </a:r>
                <a:r>
                  <a:rPr lang="hu-HU" dirty="0" err="1"/>
                  <a:t>the</a:t>
                </a:r>
                <a:r>
                  <a:rPr lang="hu-HU" dirty="0"/>
                  <a:t> </a:t>
                </a:r>
                <a:r>
                  <a:rPr lang="hu-HU" dirty="0" err="1"/>
                  <a:t>initial</a:t>
                </a:r>
                <a:r>
                  <a:rPr lang="hu-HU" dirty="0"/>
                  <a:t> </a:t>
                </a:r>
                <a:r>
                  <a:rPr lang="hu-HU" dirty="0" err="1"/>
                  <a:t>energy</a:t>
                </a:r>
                <a:r>
                  <a:rPr lang="hu-HU" dirty="0"/>
                  <a:t> </a:t>
                </a:r>
                <a:r>
                  <a:rPr lang="hu-HU" dirty="0" err="1"/>
                  <a:t>density</a:t>
                </a:r>
                <a:r>
                  <a:rPr lang="hu-HU" dirty="0"/>
                  <a:t> </a:t>
                </a:r>
                <a:r>
                  <a:rPr lang="hu-HU" dirty="0" err="1"/>
                  <a:t>with</a:t>
                </a:r>
                <a:r>
                  <a:rPr lang="hu-HU" dirty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hu-HU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rad>
                  </m:oMath>
                </a14:m>
                <a:endParaRPr lang="hu-HU" dirty="0"/>
              </a:p>
            </p:txBody>
          </p:sp>
        </mc:Choice>
        <mc:Fallback xmlns=""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5069" y="2099044"/>
                <a:ext cx="10963666" cy="1430966"/>
              </a:xfrm>
              <a:blipFill>
                <a:blip r:embed="rId2"/>
                <a:stretch>
                  <a:fillRect l="-611" t="-5106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zövegdoboz 6"/>
          <p:cNvSpPr txBox="1"/>
          <p:nvPr/>
        </p:nvSpPr>
        <p:spPr>
          <a:xfrm>
            <a:off x="10083949" y="6488668"/>
            <a:ext cx="2031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hlinkClick r:id="rId3"/>
              </a:rPr>
              <a:t>arXiv:1811.09990</a:t>
            </a:r>
            <a:endParaRPr lang="hu-HU" dirty="0"/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5BE37F3D-A64F-421D-B679-F470B8AE7F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1313" y="3530008"/>
            <a:ext cx="3793393" cy="2846129"/>
          </a:xfrm>
          <a:prstGeom prst="rect">
            <a:avLst/>
          </a:prstGeom>
          <a:scene3d>
            <a:camera prst="orthographicFront"/>
            <a:lightRig rig="threePt" dir="t"/>
          </a:scene3d>
          <a:sp3d contourW="25400">
            <a:contourClr>
              <a:schemeClr val="bg1">
                <a:lumMod val="75000"/>
                <a:lumOff val="25000"/>
              </a:schemeClr>
            </a:contourClr>
          </a:sp3d>
        </p:spPr>
      </p:pic>
      <p:pic>
        <p:nvPicPr>
          <p:cNvPr id="12" name="Kép 11">
            <a:extLst>
              <a:ext uri="{FF2B5EF4-FFF2-40B4-BE49-F238E27FC236}">
                <a16:creationId xmlns:a16="http://schemas.microsoft.com/office/drawing/2014/main" id="{4FD0E812-EE69-420A-9E38-2024E002554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49263" y="3530009"/>
            <a:ext cx="3793391" cy="2846126"/>
          </a:xfrm>
          <a:prstGeom prst="rect">
            <a:avLst/>
          </a:prstGeom>
          <a:scene3d>
            <a:camera prst="orthographicFront"/>
            <a:lightRig rig="threePt" dir="t"/>
          </a:scene3d>
          <a:sp3d contourW="25400">
            <a:contourClr>
              <a:schemeClr val="bg1">
                <a:lumMod val="75000"/>
                <a:lumOff val="25000"/>
              </a:schemeClr>
            </a:contourClr>
          </a:sp3d>
        </p:spPr>
      </p:pic>
      <p:pic>
        <p:nvPicPr>
          <p:cNvPr id="14" name="Kép 13" descr="A képen szöveg, térkép, képernyőkép látható&#10;&#10;Automatikusan generált leírás">
            <a:extLst>
              <a:ext uri="{FF2B5EF4-FFF2-40B4-BE49-F238E27FC236}">
                <a16:creationId xmlns:a16="http://schemas.microsoft.com/office/drawing/2014/main" id="{1E7E3022-0311-43DE-9738-AA6E5A36B09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211" y="3530009"/>
            <a:ext cx="3793392" cy="2846128"/>
          </a:xfrm>
          <a:prstGeom prst="rect">
            <a:avLst/>
          </a:prstGeom>
          <a:scene3d>
            <a:camera prst="orthographicFront"/>
            <a:lightRig rig="threePt" dir="t"/>
          </a:scene3d>
          <a:sp3d contourW="25400">
            <a:contourClr>
              <a:schemeClr val="bg1">
                <a:lumMod val="75000"/>
                <a:lumOff val="25000"/>
              </a:schemeClr>
            </a:contourClr>
          </a:sp3d>
        </p:spPr>
      </p:pic>
      <p:sp>
        <p:nvSpPr>
          <p:cNvPr id="5" name="Cím 4">
            <a:extLst>
              <a:ext uri="{FF2B5EF4-FFF2-40B4-BE49-F238E27FC236}">
                <a16:creationId xmlns:a16="http://schemas.microsoft.com/office/drawing/2014/main" id="{4A9F7D02-304A-4BE4-8B58-037780134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err="1"/>
              <a:t>Exact</a:t>
            </a:r>
            <a:r>
              <a:rPr lang="hu-HU" dirty="0"/>
              <a:t> </a:t>
            </a:r>
            <a:r>
              <a:rPr lang="hu-HU" dirty="0" err="1"/>
              <a:t>result</a:t>
            </a:r>
            <a:r>
              <a:rPr lang="hu-HU" dirty="0"/>
              <a:t> of </a:t>
            </a:r>
            <a:r>
              <a:rPr lang="hu-HU" dirty="0" err="1"/>
              <a:t>initial</a:t>
            </a:r>
            <a:r>
              <a:rPr lang="hu-HU" dirty="0"/>
              <a:t> </a:t>
            </a:r>
            <a:r>
              <a:rPr lang="hu-HU" dirty="0" err="1"/>
              <a:t>energy</a:t>
            </a:r>
            <a:r>
              <a:rPr lang="hu-HU" dirty="0"/>
              <a:t> </a:t>
            </a:r>
            <a:r>
              <a:rPr lang="hu-HU" dirty="0" err="1"/>
              <a:t>density</a:t>
            </a:r>
            <a:endParaRPr lang="hu-HU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C0099024-79E1-4E9B-8748-6655F4EE6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hu-HU" dirty="0"/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5486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>
              <a:xfrm>
                <a:off x="445069" y="2099043"/>
                <a:ext cx="10963666" cy="2185874"/>
              </a:xfrm>
            </p:spPr>
            <p:txBody>
              <a:bodyPr>
                <a:normAutofit fontScale="92500"/>
              </a:bodyPr>
              <a:lstStyle/>
              <a:p>
                <a:r>
                  <a:rPr lang="hu-HU" dirty="0"/>
                  <a:t>Only </a:t>
                </a:r>
                <a:r>
                  <a:rPr lang="hu-HU" dirty="0" err="1"/>
                  <a:t>the</a:t>
                </a:r>
                <a:r>
                  <a:rPr lang="hu-HU" dirty="0"/>
                  <a:t> </a:t>
                </a:r>
                <a:r>
                  <a:rPr lang="hu-HU" dirty="0" err="1"/>
                  <a:t>thermalized</a:t>
                </a:r>
                <a:r>
                  <a:rPr lang="hu-HU" dirty="0"/>
                  <a:t> </a:t>
                </a:r>
                <a:r>
                  <a:rPr lang="hu-HU" dirty="0" err="1"/>
                  <a:t>energy</a:t>
                </a:r>
                <a:r>
                  <a:rPr lang="hu-HU" dirty="0"/>
                  <a:t> is </a:t>
                </a:r>
                <a:r>
                  <a:rPr lang="hu-HU" dirty="0" err="1"/>
                  <a:t>included</a:t>
                </a:r>
                <a:endParaRPr lang="hu-HU" dirty="0"/>
              </a:p>
              <a:p>
                <a:r>
                  <a:rPr lang="hu-HU" dirty="0"/>
                  <a:t>Indication </a:t>
                </a:r>
                <a:r>
                  <a:rPr lang="hu-HU" dirty="0" err="1"/>
                  <a:t>for</a:t>
                </a:r>
                <a:r>
                  <a:rPr lang="hu-HU" dirty="0"/>
                  <a:t> an </a:t>
                </a:r>
                <a:r>
                  <a:rPr lang="hu-HU" dirty="0" err="1"/>
                  <a:t>increasing</a:t>
                </a:r>
                <a:r>
                  <a:rPr lang="hu-HU" dirty="0"/>
                  <a:t> </a:t>
                </a:r>
                <a:r>
                  <a:rPr lang="hu-HU" dirty="0" err="1"/>
                  <a:t>initial</a:t>
                </a:r>
                <a:r>
                  <a:rPr lang="hu-HU" dirty="0"/>
                  <a:t> </a:t>
                </a:r>
                <a:r>
                  <a:rPr lang="hu-HU" dirty="0" err="1"/>
                  <a:t>energy</a:t>
                </a:r>
                <a:r>
                  <a:rPr lang="hu-HU" dirty="0"/>
                  <a:t> </a:t>
                </a:r>
                <a:r>
                  <a:rPr lang="hu-HU" dirty="0" err="1"/>
                  <a:t>density</a:t>
                </a:r>
                <a:r>
                  <a:rPr lang="hu-HU" dirty="0"/>
                  <a:t> </a:t>
                </a:r>
                <a:r>
                  <a:rPr lang="hu-HU" dirty="0" err="1"/>
                  <a:t>with</a:t>
                </a:r>
                <a:r>
                  <a:rPr lang="hu-HU" dirty="0"/>
                  <a:t> </a:t>
                </a:r>
                <a:r>
                  <a:rPr lang="hu-HU" dirty="0" err="1"/>
                  <a:t>decreasing</a:t>
                </a:r>
                <a:r>
                  <a:rPr lang="hu-HU" dirty="0"/>
                  <a:t> </a:t>
                </a:r>
                <a:r>
                  <a:rPr lang="hu-HU" dirty="0" err="1"/>
                  <a:t>colliding</a:t>
                </a:r>
                <a:r>
                  <a:rPr lang="hu-HU" dirty="0"/>
                  <a:t> </a:t>
                </a:r>
                <a:r>
                  <a:rPr lang="hu-HU" dirty="0" err="1"/>
                  <a:t>energy</a:t>
                </a:r>
                <a:r>
                  <a:rPr lang="hu-HU" dirty="0"/>
                  <a:t>?</a:t>
                </a:r>
              </a:p>
              <a:p>
                <a:r>
                  <a:rPr lang="hu-HU" dirty="0" err="1"/>
                  <a:t>Suggest</a:t>
                </a:r>
                <a:r>
                  <a:rPr lang="hu-HU" dirty="0"/>
                  <a:t> a </a:t>
                </a:r>
                <a:r>
                  <a:rPr lang="hu-HU" i="1" u="sng" dirty="0">
                    <a:solidFill>
                      <a:srgbClr val="FFFF00"/>
                    </a:solidFill>
                  </a:rPr>
                  <a:t>non-</a:t>
                </a:r>
                <a:r>
                  <a:rPr lang="hu-HU" i="1" u="sng" dirty="0" err="1">
                    <a:solidFill>
                      <a:srgbClr val="FFFF00"/>
                    </a:solidFill>
                  </a:rPr>
                  <a:t>monotonic</a:t>
                </a:r>
                <a:r>
                  <a:rPr lang="hu-HU" i="1" u="sng" dirty="0">
                    <a:solidFill>
                      <a:srgbClr val="FFFF00"/>
                    </a:solidFill>
                  </a:rPr>
                  <a:t> </a:t>
                </a:r>
                <a:r>
                  <a:rPr lang="hu-HU" i="1" u="sng" dirty="0" err="1">
                    <a:solidFill>
                      <a:srgbClr val="FFFF00"/>
                    </a:solidFill>
                  </a:rPr>
                  <a:t>behaviour</a:t>
                </a:r>
                <a:r>
                  <a:rPr lang="hu-HU" dirty="0"/>
                  <a:t> of </a:t>
                </a:r>
                <a:r>
                  <a:rPr lang="hu-HU" dirty="0" err="1"/>
                  <a:t>the</a:t>
                </a:r>
                <a:r>
                  <a:rPr lang="hu-HU" dirty="0"/>
                  <a:t> </a:t>
                </a:r>
                <a:r>
                  <a:rPr lang="hu-HU" dirty="0" err="1"/>
                  <a:t>initial</a:t>
                </a:r>
                <a:r>
                  <a:rPr lang="hu-HU" dirty="0"/>
                  <a:t> </a:t>
                </a:r>
                <a:r>
                  <a:rPr lang="hu-HU" dirty="0" err="1"/>
                  <a:t>energy</a:t>
                </a:r>
                <a:r>
                  <a:rPr lang="hu-HU" dirty="0"/>
                  <a:t> </a:t>
                </a:r>
                <a:r>
                  <a:rPr lang="hu-HU" dirty="0" err="1"/>
                  <a:t>density</a:t>
                </a:r>
                <a:r>
                  <a:rPr lang="hu-HU" dirty="0"/>
                  <a:t> </a:t>
                </a:r>
                <a:r>
                  <a:rPr lang="hu-HU" dirty="0" err="1"/>
                  <a:t>with</a:t>
                </a:r>
                <a:r>
                  <a:rPr lang="hu-HU" dirty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hu-HU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rad>
                  </m:oMath>
                </a14:m>
                <a:endParaRPr lang="hu-HU" dirty="0"/>
              </a:p>
              <a:p>
                <a:r>
                  <a:rPr lang="hu-HU" dirty="0" err="1"/>
                  <a:t>At</a:t>
                </a:r>
                <a:r>
                  <a:rPr lang="hu-HU" dirty="0"/>
                  <a:t> LHC </a:t>
                </a:r>
                <a:r>
                  <a:rPr lang="hu-HU" dirty="0" err="1"/>
                  <a:t>energies</a:t>
                </a:r>
                <a:r>
                  <a:rPr lang="hu-HU" dirty="0"/>
                  <a:t>, </a:t>
                </a:r>
                <a:r>
                  <a:rPr lang="hu-HU" dirty="0" err="1"/>
                  <a:t>our</a:t>
                </a:r>
                <a:r>
                  <a:rPr lang="hu-HU" dirty="0"/>
                  <a:t> </a:t>
                </a:r>
                <a:r>
                  <a:rPr lang="hu-HU" dirty="0" err="1"/>
                  <a:t>method</a:t>
                </a:r>
                <a:r>
                  <a:rPr lang="hu-HU" dirty="0"/>
                  <a:t> </a:t>
                </a:r>
                <a:r>
                  <a:rPr lang="hu-HU" dirty="0" err="1"/>
                  <a:t>predicts</a:t>
                </a:r>
                <a:r>
                  <a:rPr lang="hu-HU" dirty="0"/>
                  <a:t> </a:t>
                </a:r>
                <a:r>
                  <a:rPr lang="hu-HU" dirty="0" err="1"/>
                  <a:t>greater</a:t>
                </a:r>
                <a:r>
                  <a:rPr lang="hu-HU" dirty="0"/>
                  <a:t> </a:t>
                </a:r>
                <a:r>
                  <a:rPr lang="el-GR" dirty="0"/>
                  <a:t>ε</a:t>
                </a:r>
                <a:r>
                  <a:rPr lang="hu-HU" baseline="-25000" dirty="0"/>
                  <a:t>0</a:t>
                </a:r>
                <a:endParaRPr lang="hu-HU" dirty="0"/>
              </a:p>
              <a:p>
                <a:r>
                  <a:rPr lang="hu-HU" dirty="0" err="1"/>
                  <a:t>Cross-check</a:t>
                </a:r>
                <a:r>
                  <a:rPr lang="hu-HU" dirty="0"/>
                  <a:t> </a:t>
                </a:r>
                <a:r>
                  <a:rPr lang="hu-HU" dirty="0" err="1"/>
                  <a:t>with</a:t>
                </a:r>
                <a:r>
                  <a:rPr lang="hu-HU" dirty="0"/>
                  <a:t> 1+3 d </a:t>
                </a:r>
                <a:r>
                  <a:rPr lang="hu-HU" dirty="0" err="1"/>
                  <a:t>numerical</a:t>
                </a:r>
                <a:r>
                  <a:rPr lang="hu-HU" dirty="0"/>
                  <a:t> </a:t>
                </a:r>
                <a:r>
                  <a:rPr lang="hu-HU" dirty="0" err="1"/>
                  <a:t>hydro</a:t>
                </a:r>
                <a:r>
                  <a:rPr lang="hu-HU" dirty="0"/>
                  <a:t>, </a:t>
                </a:r>
                <a:r>
                  <a:rPr lang="hu-HU" dirty="0" err="1"/>
                  <a:t>lQCD</a:t>
                </a:r>
                <a:r>
                  <a:rPr lang="hu-HU" dirty="0"/>
                  <a:t> </a:t>
                </a:r>
                <a:r>
                  <a:rPr lang="hu-HU" dirty="0" err="1"/>
                  <a:t>EoS</a:t>
                </a:r>
                <a:r>
                  <a:rPr lang="hu-HU" dirty="0"/>
                  <a:t>:</a:t>
                </a:r>
              </a:p>
              <a:p>
                <a:endParaRPr lang="hu-HU" dirty="0"/>
              </a:p>
            </p:txBody>
          </p:sp>
        </mc:Choice>
        <mc:Fallback xmlns=""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5069" y="2099043"/>
                <a:ext cx="10963666" cy="2185874"/>
              </a:xfrm>
              <a:blipFill>
                <a:blip r:embed="rId2"/>
                <a:stretch>
                  <a:fillRect l="-611" t="-3343" b="-2228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Cím 16">
            <a:extLst>
              <a:ext uri="{FF2B5EF4-FFF2-40B4-BE49-F238E27FC236}">
                <a16:creationId xmlns:a16="http://schemas.microsoft.com/office/drawing/2014/main" id="{505C95D5-496C-4050-8100-23476DE34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err="1" smtClean="0"/>
              <a:t>Cross-checks</a:t>
            </a:r>
            <a:r>
              <a:rPr lang="hu-HU" dirty="0" smtClean="0"/>
              <a:t>, </a:t>
            </a:r>
            <a:r>
              <a:rPr lang="hu-HU" dirty="0" err="1" smtClean="0"/>
              <a:t>initial</a:t>
            </a:r>
            <a:r>
              <a:rPr lang="hu-HU" dirty="0" smtClean="0"/>
              <a:t> </a:t>
            </a:r>
            <a:r>
              <a:rPr lang="hu-HU" dirty="0" err="1"/>
              <a:t>energy</a:t>
            </a:r>
            <a:r>
              <a:rPr lang="hu-HU" dirty="0"/>
              <a:t> </a:t>
            </a:r>
            <a:r>
              <a:rPr lang="hu-HU" dirty="0" err="1"/>
              <a:t>density</a:t>
            </a:r>
            <a:endParaRPr lang="hu-HU" dirty="0"/>
          </a:p>
        </p:txBody>
      </p:sp>
      <p:sp>
        <p:nvSpPr>
          <p:cNvPr id="18" name="Dia számának helye 17">
            <a:extLst>
              <a:ext uri="{FF2B5EF4-FFF2-40B4-BE49-F238E27FC236}">
                <a16:creationId xmlns:a16="http://schemas.microsoft.com/office/drawing/2014/main" id="{6D73CE77-45EA-4272-97CA-A18838684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hu-HU" dirty="0"/>
              <a:t>19</a:t>
            </a:r>
          </a:p>
        </p:txBody>
      </p:sp>
      <p:pic>
        <p:nvPicPr>
          <p:cNvPr id="4" name="Kép 3" descr="A képen szöveg, térkép látható&#10;&#10;Automatikusan generált leírás">
            <a:extLst>
              <a:ext uri="{FF2B5EF4-FFF2-40B4-BE49-F238E27FC236}">
                <a16:creationId xmlns:a16="http://schemas.microsoft.com/office/drawing/2014/main" id="{6D0C7F4B-4081-4D03-A717-DA0BD7339E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9392" y="3524002"/>
            <a:ext cx="4022177" cy="3162216"/>
          </a:xfrm>
          <a:prstGeom prst="rect">
            <a:avLst/>
          </a:prstGeom>
          <a:scene3d>
            <a:camera prst="orthographicFront"/>
            <a:lightRig rig="threePt" dir="t"/>
          </a:scene3d>
          <a:sp3d contourW="25400">
            <a:contourClr>
              <a:schemeClr val="bg1">
                <a:lumMod val="75000"/>
                <a:lumOff val="25000"/>
              </a:schemeClr>
            </a:contourClr>
          </a:sp3d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FB143098-96D5-4C58-A286-358994DA1BBE}"/>
              </a:ext>
            </a:extLst>
          </p:cNvPr>
          <p:cNvSpPr txBox="1"/>
          <p:nvPr/>
        </p:nvSpPr>
        <p:spPr>
          <a:xfrm>
            <a:off x="1947553" y="4821382"/>
            <a:ext cx="3669475" cy="707886"/>
          </a:xfrm>
          <a:prstGeom prst="rect">
            <a:avLst/>
          </a:prstGeom>
          <a:solidFill>
            <a:schemeClr val="bg1">
              <a:lumMod val="75000"/>
              <a:lumOff val="25000"/>
              <a:alpha val="25000"/>
            </a:schemeClr>
          </a:solidFill>
          <a:scene3d>
            <a:camera prst="orthographicFront"/>
            <a:lightRig rig="threePt" dir="t"/>
          </a:scene3d>
          <a:sp3d contourW="25400">
            <a:contourClr>
              <a:schemeClr val="bg1">
                <a:lumMod val="75000"/>
                <a:lumOff val="25000"/>
              </a:schemeClr>
            </a:contourClr>
          </a:sp3d>
        </p:spPr>
        <p:txBody>
          <a:bodyPr wrap="square" rtlCol="0">
            <a:spAutoFit/>
          </a:bodyPr>
          <a:lstStyle/>
          <a:p>
            <a:r>
              <a:rPr lang="hu-HU" sz="2000" i="1" dirty="0" err="1">
                <a:solidFill>
                  <a:srgbClr val="FFFF00"/>
                </a:solidFill>
              </a:rPr>
              <a:t>Surprisingly</a:t>
            </a:r>
            <a:r>
              <a:rPr lang="hu-HU" sz="2000" i="1" dirty="0">
                <a:solidFill>
                  <a:srgbClr val="FFFF00"/>
                </a:solidFill>
              </a:rPr>
              <a:t> </a:t>
            </a:r>
            <a:r>
              <a:rPr lang="hu-HU" sz="2000" i="1" dirty="0" err="1">
                <a:solidFill>
                  <a:srgbClr val="FFFF00"/>
                </a:solidFill>
              </a:rPr>
              <a:t>good</a:t>
            </a:r>
            <a:r>
              <a:rPr lang="hu-HU" sz="2000" i="1" dirty="0">
                <a:solidFill>
                  <a:srgbClr val="FFFF00"/>
                </a:solidFill>
              </a:rPr>
              <a:t> </a:t>
            </a:r>
            <a:r>
              <a:rPr lang="hu-HU" sz="2000" i="1" dirty="0" err="1">
                <a:solidFill>
                  <a:srgbClr val="FFFF00"/>
                </a:solidFill>
              </a:rPr>
              <a:t>agreement</a:t>
            </a:r>
            <a:r>
              <a:rPr lang="hu-HU" sz="2000" i="1" dirty="0">
                <a:solidFill>
                  <a:srgbClr val="FFFF00"/>
                </a:solidFill>
              </a:rPr>
              <a:t> in </a:t>
            </a:r>
            <a:r>
              <a:rPr lang="hu-HU" sz="2000" i="1" dirty="0" err="1">
                <a:solidFill>
                  <a:srgbClr val="FFFF00"/>
                </a:solidFill>
              </a:rPr>
              <a:t>Au+Au</a:t>
            </a:r>
            <a:r>
              <a:rPr lang="hu-HU" sz="2000" i="1" dirty="0">
                <a:solidFill>
                  <a:srgbClr val="FFFF00"/>
                </a:solidFill>
              </a:rPr>
              <a:t> 200 </a:t>
            </a:r>
            <a:r>
              <a:rPr lang="hu-HU" sz="2000" i="1" dirty="0" err="1">
                <a:solidFill>
                  <a:srgbClr val="FFFF00"/>
                </a:solidFill>
              </a:rPr>
              <a:t>GeV</a:t>
            </a:r>
            <a:r>
              <a:rPr lang="hu-HU" sz="2000" i="1" dirty="0">
                <a:solidFill>
                  <a:srgbClr val="FFFF00"/>
                </a:solidFill>
              </a:rPr>
              <a:t>!</a:t>
            </a:r>
          </a:p>
        </p:txBody>
      </p:sp>
      <p:cxnSp>
        <p:nvCxnSpPr>
          <p:cNvPr id="12" name="Egyenes összekötő nyíllal 11">
            <a:extLst>
              <a:ext uri="{FF2B5EF4-FFF2-40B4-BE49-F238E27FC236}">
                <a16:creationId xmlns:a16="http://schemas.microsoft.com/office/drawing/2014/main" id="{A69664E5-3A84-4049-8BDF-279733EB36A8}"/>
              </a:ext>
            </a:extLst>
          </p:cNvPr>
          <p:cNvCxnSpPr>
            <a:cxnSpLocks/>
          </p:cNvCxnSpPr>
          <p:nvPr/>
        </p:nvCxnSpPr>
        <p:spPr>
          <a:xfrm>
            <a:off x="5940656" y="5147715"/>
            <a:ext cx="1386419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537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2EBF81A-EC10-4D99-AA9B-8E66F65C0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err="1" smtClean="0"/>
              <a:t>Bivariate</a:t>
            </a:r>
            <a:r>
              <a:rPr lang="hu-HU" dirty="0" smtClean="0"/>
              <a:t> </a:t>
            </a:r>
            <a:r>
              <a:rPr lang="hu-HU" dirty="0" err="1" smtClean="0"/>
              <a:t>function</a:t>
            </a:r>
            <a:r>
              <a:rPr lang="hu-HU" dirty="0" smtClean="0"/>
              <a:t>: non-</a:t>
            </a:r>
            <a:r>
              <a:rPr lang="hu-HU" dirty="0" err="1" smtClean="0"/>
              <a:t>monotonic</a:t>
            </a:r>
            <a:r>
              <a:rPr lang="hu-HU" dirty="0"/>
              <a:t>,</a:t>
            </a:r>
            <a:r>
              <a:rPr lang="hu-HU" dirty="0" smtClean="0"/>
              <a:t>  </a:t>
            </a:r>
            <a:br>
              <a:rPr lang="hu-HU" dirty="0" smtClean="0"/>
            </a:br>
            <a:r>
              <a:rPr lang="hu-HU" dirty="0" err="1" smtClean="0"/>
              <a:t>with</a:t>
            </a:r>
            <a:r>
              <a:rPr lang="hu-HU" dirty="0" smtClean="0"/>
              <a:t> </a:t>
            </a:r>
            <a:r>
              <a:rPr lang="hu-HU" dirty="0" err="1" smtClean="0"/>
              <a:t>monotonic</a:t>
            </a:r>
            <a:r>
              <a:rPr lang="hu-HU" dirty="0" smtClean="0"/>
              <a:t> </a:t>
            </a:r>
            <a:r>
              <a:rPr lang="hu-HU" dirty="0" err="1" smtClean="0"/>
              <a:t>projections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245C8DA-7E62-42CC-9804-B1B64BC3B6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596332"/>
          </a:xfrm>
        </p:spPr>
        <p:txBody>
          <a:bodyPr>
            <a:normAutofit/>
          </a:bodyPr>
          <a:lstStyle/>
          <a:p>
            <a:r>
              <a:rPr lang="hu-HU" dirty="0" err="1" smtClean="0"/>
              <a:t>Initial</a:t>
            </a:r>
            <a:r>
              <a:rPr lang="hu-HU" dirty="0" smtClean="0"/>
              <a:t> </a:t>
            </a:r>
            <a:r>
              <a:rPr lang="hu-HU" dirty="0" err="1" smtClean="0"/>
              <a:t>energy</a:t>
            </a:r>
            <a:r>
              <a:rPr lang="hu-HU" dirty="0" smtClean="0"/>
              <a:t> </a:t>
            </a:r>
            <a:r>
              <a:rPr lang="hu-HU" dirty="0" err="1" smtClean="0"/>
              <a:t>density</a:t>
            </a:r>
            <a:endParaRPr lang="hu-HU" dirty="0" smtClean="0"/>
          </a:p>
          <a:p>
            <a:pPr marL="0" indent="0">
              <a:buNone/>
            </a:pPr>
            <a:endParaRPr lang="hu-HU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0AFB8EA6-A1AA-4A2E-AAE1-A2116DECD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hu-HU" dirty="0"/>
              <a:t>23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5544FABE-D143-45C3-9468-7D294DEA7D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007" y="1413968"/>
            <a:ext cx="7255944" cy="5444031"/>
          </a:xfrm>
          <a:prstGeom prst="rect">
            <a:avLst/>
          </a:prstGeom>
          <a:scene3d>
            <a:camera prst="orthographicFront"/>
            <a:lightRig rig="threePt" dir="t"/>
          </a:scene3d>
          <a:sp3d contourW="25400">
            <a:contourClr>
              <a:schemeClr val="bg1">
                <a:lumMod val="75000"/>
                <a:lumOff val="25000"/>
              </a:schemeClr>
            </a:contourClr>
          </a:sp3d>
        </p:spPr>
      </p:pic>
    </p:spTree>
    <p:extLst>
      <p:ext uri="{BB962C8B-B14F-4D97-AF65-F5344CB8AC3E}">
        <p14:creationId xmlns:p14="http://schemas.microsoft.com/office/powerpoint/2010/main" val="174759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>
              <a:xfrm>
                <a:off x="445069" y="2099044"/>
                <a:ext cx="10963666" cy="1430966"/>
              </a:xfrm>
            </p:spPr>
            <p:txBody>
              <a:bodyPr>
                <a:normAutofit fontScale="92500"/>
              </a:bodyPr>
              <a:lstStyle/>
              <a:p>
                <a:r>
                  <a:rPr lang="hu-HU" dirty="0" err="1"/>
                  <a:t>Only</a:t>
                </a:r>
                <a:r>
                  <a:rPr lang="hu-HU" dirty="0"/>
                  <a:t> </a:t>
                </a:r>
                <a:r>
                  <a:rPr lang="hu-HU" dirty="0" err="1"/>
                  <a:t>the</a:t>
                </a:r>
                <a:r>
                  <a:rPr lang="hu-HU" dirty="0"/>
                  <a:t> </a:t>
                </a:r>
                <a:r>
                  <a:rPr lang="hu-HU" dirty="0" err="1"/>
                  <a:t>thermalized</a:t>
                </a:r>
                <a:r>
                  <a:rPr lang="hu-HU" dirty="0"/>
                  <a:t> </a:t>
                </a:r>
                <a:r>
                  <a:rPr lang="hu-HU" dirty="0" err="1"/>
                  <a:t>energy</a:t>
                </a:r>
                <a:r>
                  <a:rPr lang="hu-HU" dirty="0"/>
                  <a:t> is </a:t>
                </a:r>
                <a:r>
                  <a:rPr lang="hu-HU" dirty="0" err="1"/>
                  <a:t>included</a:t>
                </a:r>
                <a:endParaRPr lang="hu-HU" dirty="0"/>
              </a:p>
              <a:p>
                <a:r>
                  <a:rPr lang="hu-HU" dirty="0"/>
                  <a:t>Indication </a:t>
                </a:r>
                <a:r>
                  <a:rPr lang="hu-HU" dirty="0" err="1"/>
                  <a:t>for</a:t>
                </a:r>
                <a:r>
                  <a:rPr lang="hu-HU" dirty="0"/>
                  <a:t> an </a:t>
                </a:r>
                <a:r>
                  <a:rPr lang="hu-HU" dirty="0" err="1"/>
                  <a:t>increasing</a:t>
                </a:r>
                <a:r>
                  <a:rPr lang="hu-HU" dirty="0"/>
                  <a:t> </a:t>
                </a:r>
                <a:r>
                  <a:rPr lang="hu-HU" dirty="0" err="1"/>
                  <a:t>initial</a:t>
                </a:r>
                <a:r>
                  <a:rPr lang="hu-HU" dirty="0"/>
                  <a:t> </a:t>
                </a:r>
                <a:r>
                  <a:rPr lang="hu-HU" dirty="0" err="1"/>
                  <a:t>energy</a:t>
                </a:r>
                <a:r>
                  <a:rPr lang="hu-HU" dirty="0"/>
                  <a:t> </a:t>
                </a:r>
                <a:r>
                  <a:rPr lang="hu-HU" dirty="0" err="1"/>
                  <a:t>density</a:t>
                </a:r>
                <a:r>
                  <a:rPr lang="hu-HU" dirty="0"/>
                  <a:t> </a:t>
                </a:r>
                <a:r>
                  <a:rPr lang="hu-HU" dirty="0" err="1"/>
                  <a:t>with</a:t>
                </a:r>
                <a:r>
                  <a:rPr lang="hu-HU" dirty="0"/>
                  <a:t> </a:t>
                </a:r>
                <a:r>
                  <a:rPr lang="hu-HU" dirty="0" err="1"/>
                  <a:t>decreasing</a:t>
                </a:r>
                <a:r>
                  <a:rPr lang="hu-HU" dirty="0"/>
                  <a:t> </a:t>
                </a:r>
                <a:r>
                  <a:rPr lang="hu-HU" dirty="0" err="1"/>
                  <a:t>colliding</a:t>
                </a:r>
                <a:r>
                  <a:rPr lang="hu-HU" dirty="0"/>
                  <a:t> </a:t>
                </a:r>
                <a:r>
                  <a:rPr lang="hu-HU" dirty="0" err="1"/>
                  <a:t>energy</a:t>
                </a:r>
                <a:r>
                  <a:rPr lang="hu-HU" dirty="0"/>
                  <a:t>?</a:t>
                </a:r>
              </a:p>
              <a:p>
                <a:r>
                  <a:rPr lang="hu-HU" dirty="0" err="1"/>
                  <a:t>Suggest</a:t>
                </a:r>
                <a:r>
                  <a:rPr lang="hu-HU" dirty="0"/>
                  <a:t> a </a:t>
                </a:r>
                <a:r>
                  <a:rPr lang="hu-HU" i="1" u="sng" dirty="0">
                    <a:solidFill>
                      <a:srgbClr val="FFFF00"/>
                    </a:solidFill>
                  </a:rPr>
                  <a:t>non-</a:t>
                </a:r>
                <a:r>
                  <a:rPr lang="hu-HU" i="1" u="sng" dirty="0" err="1">
                    <a:solidFill>
                      <a:srgbClr val="FFFF00"/>
                    </a:solidFill>
                  </a:rPr>
                  <a:t>monotonic</a:t>
                </a:r>
                <a:r>
                  <a:rPr lang="hu-HU" i="1" u="sng" dirty="0">
                    <a:solidFill>
                      <a:srgbClr val="FFFF00"/>
                    </a:solidFill>
                  </a:rPr>
                  <a:t> </a:t>
                </a:r>
                <a:r>
                  <a:rPr lang="hu-HU" i="1" u="sng" dirty="0" err="1">
                    <a:solidFill>
                      <a:srgbClr val="FFFF00"/>
                    </a:solidFill>
                  </a:rPr>
                  <a:t>behaviour</a:t>
                </a:r>
                <a:r>
                  <a:rPr lang="hu-HU" dirty="0"/>
                  <a:t> of </a:t>
                </a:r>
                <a:r>
                  <a:rPr lang="hu-HU" dirty="0" err="1"/>
                  <a:t>the</a:t>
                </a:r>
                <a:r>
                  <a:rPr lang="hu-HU" dirty="0"/>
                  <a:t> </a:t>
                </a:r>
                <a:r>
                  <a:rPr lang="hu-HU" dirty="0" err="1"/>
                  <a:t>initial</a:t>
                </a:r>
                <a:r>
                  <a:rPr lang="hu-HU" dirty="0"/>
                  <a:t> </a:t>
                </a:r>
                <a:r>
                  <a:rPr lang="hu-HU" dirty="0" err="1"/>
                  <a:t>energy</a:t>
                </a:r>
                <a:r>
                  <a:rPr lang="hu-HU" dirty="0"/>
                  <a:t> </a:t>
                </a:r>
                <a:r>
                  <a:rPr lang="hu-HU" dirty="0" err="1"/>
                  <a:t>density</a:t>
                </a:r>
                <a:r>
                  <a:rPr lang="hu-HU" dirty="0"/>
                  <a:t> </a:t>
                </a:r>
                <a:r>
                  <a:rPr lang="hu-HU" dirty="0" err="1"/>
                  <a:t>with</a:t>
                </a:r>
                <a:r>
                  <a:rPr lang="hu-HU" dirty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hu-HU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rad>
                  </m:oMath>
                </a14:m>
                <a:endParaRPr lang="hu-HU" dirty="0"/>
              </a:p>
            </p:txBody>
          </p:sp>
        </mc:Choice>
        <mc:Fallback xmlns=""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5069" y="2099044"/>
                <a:ext cx="10963666" cy="1430966"/>
              </a:xfrm>
              <a:blipFill>
                <a:blip r:embed="rId2"/>
                <a:stretch>
                  <a:fillRect l="-611" t="-5106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Kép 7">
            <a:extLst>
              <a:ext uri="{FF2B5EF4-FFF2-40B4-BE49-F238E27FC236}">
                <a16:creationId xmlns:a16="http://schemas.microsoft.com/office/drawing/2014/main" id="{9E8CF8D2-FC3F-4FF6-9451-0E2F190088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64703" y="3514898"/>
            <a:ext cx="4112585" cy="3085613"/>
          </a:xfrm>
          <a:prstGeom prst="rect">
            <a:avLst/>
          </a:prstGeom>
          <a:scene3d>
            <a:camera prst="orthographicFront"/>
            <a:lightRig rig="threePt" dir="t"/>
          </a:scene3d>
          <a:sp3d contourW="25400">
            <a:contourClr>
              <a:schemeClr val="bg1">
                <a:lumMod val="75000"/>
                <a:lumOff val="25000"/>
              </a:schemeClr>
            </a:contourClr>
          </a:sp3d>
        </p:spPr>
      </p:pic>
      <p:sp>
        <p:nvSpPr>
          <p:cNvPr id="9" name="Téglalap 8">
            <a:extLst>
              <a:ext uri="{FF2B5EF4-FFF2-40B4-BE49-F238E27FC236}">
                <a16:creationId xmlns:a16="http://schemas.microsoft.com/office/drawing/2014/main" id="{B1EEE1A8-BCB4-4222-9F4E-58205BC9127E}"/>
              </a:ext>
            </a:extLst>
          </p:cNvPr>
          <p:cNvSpPr/>
          <p:nvPr/>
        </p:nvSpPr>
        <p:spPr>
          <a:xfrm>
            <a:off x="4657159" y="6069739"/>
            <a:ext cx="2539486" cy="531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400" dirty="0" err="1"/>
              <a:t>the</a:t>
            </a:r>
            <a:r>
              <a:rPr lang="hu-HU" sz="1400" dirty="0"/>
              <a:t> </a:t>
            </a:r>
            <a:r>
              <a:rPr lang="hu-HU" sz="1400" dirty="0" err="1"/>
              <a:t>corrections</a:t>
            </a:r>
            <a:r>
              <a:rPr lang="hu-HU" sz="1400" dirty="0"/>
              <a:t> </a:t>
            </a:r>
            <a:r>
              <a:rPr lang="hu-HU" sz="1400" dirty="0" err="1"/>
              <a:t>to</a:t>
            </a:r>
            <a:r>
              <a:rPr lang="hu-HU" sz="1400" dirty="0"/>
              <a:t> </a:t>
            </a:r>
            <a:r>
              <a:rPr lang="hu-HU" sz="1400" dirty="0" err="1"/>
              <a:t>Bjorken’s</a:t>
            </a:r>
            <a:r>
              <a:rPr lang="hu-HU" sz="1400" dirty="0"/>
              <a:t> </a:t>
            </a:r>
            <a:r>
              <a:rPr lang="hu-HU" sz="1400" dirty="0" err="1"/>
              <a:t>initial</a:t>
            </a:r>
            <a:r>
              <a:rPr lang="hu-HU" sz="1400" dirty="0"/>
              <a:t> </a:t>
            </a:r>
            <a:r>
              <a:rPr lang="hu-HU" sz="1400" dirty="0" err="1"/>
              <a:t>energy</a:t>
            </a:r>
            <a:r>
              <a:rPr lang="hu-HU" sz="1400" dirty="0"/>
              <a:t> </a:t>
            </a:r>
            <a:r>
              <a:rPr lang="hu-HU" sz="1400" dirty="0" err="1"/>
              <a:t>estimate</a:t>
            </a:r>
            <a:endParaRPr lang="hu-HU" sz="1400" dirty="0"/>
          </a:p>
        </p:txBody>
      </p:sp>
      <p:cxnSp>
        <p:nvCxnSpPr>
          <p:cNvPr id="11" name="Egyenes összekötő nyíllal 10">
            <a:extLst>
              <a:ext uri="{FF2B5EF4-FFF2-40B4-BE49-F238E27FC236}">
                <a16:creationId xmlns:a16="http://schemas.microsoft.com/office/drawing/2014/main" id="{D64006B9-EE71-4203-B979-04B63E47D809}"/>
              </a:ext>
            </a:extLst>
          </p:cNvPr>
          <p:cNvCxnSpPr>
            <a:cxnSpLocks/>
          </p:cNvCxnSpPr>
          <p:nvPr/>
        </p:nvCxnSpPr>
        <p:spPr>
          <a:xfrm flipH="1">
            <a:off x="6610350" y="5276850"/>
            <a:ext cx="666750" cy="79173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églalap 4">
            <a:extLst>
              <a:ext uri="{FF2B5EF4-FFF2-40B4-BE49-F238E27FC236}">
                <a16:creationId xmlns:a16="http://schemas.microsoft.com/office/drawing/2014/main" id="{6CF90479-3FCC-4EB1-BA1F-5116E52CAF40}"/>
              </a:ext>
            </a:extLst>
          </p:cNvPr>
          <p:cNvSpPr/>
          <p:nvPr/>
        </p:nvSpPr>
        <p:spPr>
          <a:xfrm>
            <a:off x="762213" y="4103819"/>
            <a:ext cx="5848137" cy="1477328"/>
          </a:xfrm>
          <a:prstGeom prst="rect">
            <a:avLst/>
          </a:prstGeom>
          <a:solidFill>
            <a:schemeClr val="bg1">
              <a:lumMod val="75000"/>
              <a:lumOff val="25000"/>
              <a:alpha val="25000"/>
            </a:schemeClr>
          </a:solidFill>
          <a:scene3d>
            <a:camera prst="orthographicFront"/>
            <a:lightRig rig="threePt" dir="t"/>
          </a:scene3d>
          <a:sp3d contourW="38100">
            <a:contourClr>
              <a:schemeClr val="bg1">
                <a:lumMod val="75000"/>
                <a:lumOff val="25000"/>
              </a:schemeClr>
            </a:contourClr>
          </a:sp3d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hu-HU" dirty="0" err="1"/>
              <a:t>Need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extend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studies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i="1" u="sng" dirty="0" err="1">
                <a:solidFill>
                  <a:srgbClr val="FFFF00"/>
                </a:solidFill>
              </a:rPr>
              <a:t>lower</a:t>
            </a:r>
            <a:r>
              <a:rPr lang="hu-HU" i="1" u="sng" dirty="0">
                <a:solidFill>
                  <a:srgbClr val="FFFF00"/>
                </a:solidFill>
              </a:rPr>
              <a:t> </a:t>
            </a:r>
            <a:r>
              <a:rPr lang="hu-HU" i="1" u="sng" dirty="0" err="1">
                <a:solidFill>
                  <a:srgbClr val="FFFF00"/>
                </a:solidFill>
              </a:rPr>
              <a:t>energies</a:t>
            </a:r>
            <a:r>
              <a:rPr lang="hu-HU" dirty="0"/>
              <a:t/>
            </a:r>
            <a:br>
              <a:rPr lang="hu-HU" dirty="0"/>
            </a:br>
            <a:r>
              <a:rPr lang="hu-HU" dirty="0"/>
              <a:t>(RHIC BES I, BES II, SPS and LHC </a:t>
            </a:r>
            <a:r>
              <a:rPr lang="hu-HU" dirty="0" err="1"/>
              <a:t>data</a:t>
            </a:r>
            <a:r>
              <a:rPr lang="hu-HU" dirty="0"/>
              <a:t>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hu-HU" dirty="0" err="1"/>
              <a:t>Need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investigate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possibilities</a:t>
            </a:r>
            <a:r>
              <a:rPr lang="hu-HU" dirty="0"/>
              <a:t> of </a:t>
            </a:r>
            <a:r>
              <a:rPr lang="hu-HU" i="1" u="sng" dirty="0" err="1">
                <a:solidFill>
                  <a:srgbClr val="FFFF00"/>
                </a:solidFill>
              </a:rPr>
              <a:t>shock</a:t>
            </a:r>
            <a:r>
              <a:rPr lang="hu-HU" i="1" u="sng" dirty="0">
                <a:solidFill>
                  <a:srgbClr val="FFFF00"/>
                </a:solidFill>
              </a:rPr>
              <a:t> </a:t>
            </a:r>
            <a:r>
              <a:rPr lang="hu-HU" i="1" u="sng" dirty="0" err="1">
                <a:solidFill>
                  <a:srgbClr val="FFFF00"/>
                </a:solidFill>
              </a:rPr>
              <a:t>waves</a:t>
            </a:r>
            <a:endParaRPr lang="hu-HU" i="1" u="sng" dirty="0">
              <a:solidFill>
                <a:srgbClr val="FFFF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hu-HU" dirty="0" err="1"/>
              <a:t>Need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extend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CKCJ </a:t>
            </a:r>
            <a:r>
              <a:rPr lang="hu-HU" dirty="0" err="1"/>
              <a:t>solution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i="1" u="sng" dirty="0">
                <a:solidFill>
                  <a:srgbClr val="FFFF00"/>
                </a:solidFill>
              </a:rPr>
              <a:t>1+3 </a:t>
            </a:r>
            <a:r>
              <a:rPr lang="hu-HU" i="1" u="sng" dirty="0" err="1">
                <a:solidFill>
                  <a:srgbClr val="FFFF00"/>
                </a:solidFill>
              </a:rPr>
              <a:t>dimensions</a:t>
            </a:r>
            <a:endParaRPr lang="hu-HU" i="1" u="sng" dirty="0">
              <a:solidFill>
                <a:srgbClr val="FFFF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hu-HU" dirty="0" err="1"/>
              <a:t>Need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investigate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i="1" u="sng" dirty="0">
                <a:solidFill>
                  <a:srgbClr val="FFFF00"/>
                </a:solidFill>
              </a:rPr>
              <a:t>fit </a:t>
            </a:r>
            <a:r>
              <a:rPr lang="hu-HU" i="1" u="sng" dirty="0" err="1">
                <a:solidFill>
                  <a:srgbClr val="FFFF00"/>
                </a:solidFill>
              </a:rPr>
              <a:t>range</a:t>
            </a:r>
            <a:r>
              <a:rPr lang="hu-HU" i="1" u="sng" dirty="0">
                <a:solidFill>
                  <a:srgbClr val="FFFF00"/>
                </a:solidFill>
              </a:rPr>
              <a:t> </a:t>
            </a:r>
            <a:r>
              <a:rPr lang="hu-HU" i="1" u="sng" dirty="0" err="1">
                <a:solidFill>
                  <a:srgbClr val="FFFF00"/>
                </a:solidFill>
              </a:rPr>
              <a:t>iteration</a:t>
            </a:r>
            <a:endParaRPr lang="hu-HU" i="1" u="sng" dirty="0">
              <a:solidFill>
                <a:srgbClr val="FFFF00"/>
              </a:solidFill>
            </a:endParaRPr>
          </a:p>
        </p:txBody>
      </p:sp>
      <p:sp>
        <p:nvSpPr>
          <p:cNvPr id="17" name="Cím 16">
            <a:extLst>
              <a:ext uri="{FF2B5EF4-FFF2-40B4-BE49-F238E27FC236}">
                <a16:creationId xmlns:a16="http://schemas.microsoft.com/office/drawing/2014/main" id="{505C95D5-496C-4050-8100-23476DE34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err="1"/>
              <a:t>Exact</a:t>
            </a:r>
            <a:r>
              <a:rPr lang="hu-HU" dirty="0"/>
              <a:t> </a:t>
            </a:r>
            <a:r>
              <a:rPr lang="hu-HU" dirty="0" err="1"/>
              <a:t>result</a:t>
            </a:r>
            <a:r>
              <a:rPr lang="hu-HU" dirty="0"/>
              <a:t> of </a:t>
            </a:r>
            <a:r>
              <a:rPr lang="hu-HU" dirty="0" err="1"/>
              <a:t>initial</a:t>
            </a:r>
            <a:r>
              <a:rPr lang="hu-HU" dirty="0"/>
              <a:t> </a:t>
            </a:r>
            <a:r>
              <a:rPr lang="hu-HU" dirty="0" err="1"/>
              <a:t>energy</a:t>
            </a:r>
            <a:r>
              <a:rPr lang="hu-HU" dirty="0"/>
              <a:t> </a:t>
            </a:r>
            <a:r>
              <a:rPr lang="hu-HU" dirty="0" err="1"/>
              <a:t>density</a:t>
            </a:r>
            <a:endParaRPr lang="hu-HU" dirty="0"/>
          </a:p>
        </p:txBody>
      </p:sp>
      <p:sp>
        <p:nvSpPr>
          <p:cNvPr id="18" name="Dia számának helye 17">
            <a:extLst>
              <a:ext uri="{FF2B5EF4-FFF2-40B4-BE49-F238E27FC236}">
                <a16:creationId xmlns:a16="http://schemas.microsoft.com/office/drawing/2014/main" id="{6D73CE77-45EA-4272-97CA-A18838684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hu-HU" dirty="0"/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290558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2334F86-55CD-4850-87E3-7D27226F6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Perfect</a:t>
            </a:r>
            <a:r>
              <a:rPr lang="hu-HU" dirty="0"/>
              <a:t> fluid </a:t>
            </a:r>
            <a:r>
              <a:rPr lang="hu-HU" dirty="0" err="1"/>
              <a:t>hydrodynamics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0AFB449-AE28-43A1-AE2C-B2B5C94698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1666538"/>
            <a:ext cx="11312469" cy="4914144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hu-HU" sz="2300" dirty="0" err="1" smtClean="0"/>
              <a:t>Conservation</a:t>
            </a:r>
            <a:r>
              <a:rPr lang="hu-HU" sz="2300" dirty="0" smtClean="0"/>
              <a:t> of </a:t>
            </a:r>
            <a:r>
              <a:rPr lang="hu-HU" sz="2300" dirty="0" err="1" smtClean="0"/>
              <a:t>four</a:t>
            </a:r>
            <a:r>
              <a:rPr lang="hu-HU" sz="2300" dirty="0" smtClean="0"/>
              <a:t>-momentum:</a:t>
            </a:r>
            <a:endParaRPr lang="hu-HU" sz="2300" dirty="0"/>
          </a:p>
          <a:p>
            <a:pPr>
              <a:spcBef>
                <a:spcPts val="1200"/>
              </a:spcBef>
            </a:pPr>
            <a:endParaRPr lang="hu-HU" sz="2300" dirty="0"/>
          </a:p>
          <a:p>
            <a:pPr>
              <a:spcBef>
                <a:spcPts val="1200"/>
              </a:spcBef>
            </a:pPr>
            <a:r>
              <a:rPr lang="hu-HU" sz="2300" dirty="0" err="1"/>
              <a:t>Energy</a:t>
            </a:r>
            <a:r>
              <a:rPr lang="hu-HU" sz="2300" dirty="0"/>
              <a:t>-momentum </a:t>
            </a:r>
            <a:r>
              <a:rPr lang="hu-HU" sz="2300" dirty="0" err="1"/>
              <a:t>tensor</a:t>
            </a:r>
            <a:r>
              <a:rPr lang="hu-HU" sz="2300" dirty="0"/>
              <a:t> (</a:t>
            </a:r>
            <a:r>
              <a:rPr lang="hu-HU" sz="2300" dirty="0" err="1"/>
              <a:t>perfect</a:t>
            </a:r>
            <a:r>
              <a:rPr lang="hu-HU" sz="2300" dirty="0"/>
              <a:t> fluid):</a:t>
            </a:r>
          </a:p>
          <a:p>
            <a:pPr>
              <a:spcBef>
                <a:spcPts val="1200"/>
              </a:spcBef>
            </a:pPr>
            <a:endParaRPr lang="hu-HU" sz="2300" dirty="0"/>
          </a:p>
          <a:p>
            <a:pPr>
              <a:spcBef>
                <a:spcPts val="1200"/>
              </a:spcBef>
            </a:pPr>
            <a:r>
              <a:rPr lang="hu-HU" sz="2300" dirty="0" err="1"/>
              <a:t>Continuity</a:t>
            </a:r>
            <a:r>
              <a:rPr lang="hu-HU" sz="2300" dirty="0"/>
              <a:t> </a:t>
            </a:r>
            <a:r>
              <a:rPr lang="hu-HU" sz="2300" dirty="0" err="1"/>
              <a:t>equation</a:t>
            </a:r>
            <a:r>
              <a:rPr lang="hu-HU" sz="2300" dirty="0"/>
              <a:t>:</a:t>
            </a:r>
          </a:p>
          <a:p>
            <a:pPr>
              <a:spcBef>
                <a:spcPts val="1200"/>
              </a:spcBef>
            </a:pPr>
            <a:endParaRPr lang="hu-HU" sz="2300" dirty="0"/>
          </a:p>
          <a:p>
            <a:pPr>
              <a:spcBef>
                <a:spcPts val="1200"/>
              </a:spcBef>
            </a:pPr>
            <a:r>
              <a:rPr lang="hu-HU" sz="2300" dirty="0" err="1"/>
              <a:t>Equation</a:t>
            </a:r>
            <a:r>
              <a:rPr lang="hu-HU" sz="2300" dirty="0"/>
              <a:t> of </a:t>
            </a:r>
            <a:r>
              <a:rPr lang="hu-HU" sz="2300" dirty="0" err="1"/>
              <a:t>state</a:t>
            </a:r>
            <a:r>
              <a:rPr lang="hu-HU" sz="2300" dirty="0"/>
              <a:t> (</a:t>
            </a:r>
            <a:r>
              <a:rPr lang="hu-HU" sz="2300" dirty="0" err="1"/>
              <a:t>EoS</a:t>
            </a:r>
            <a:r>
              <a:rPr lang="hu-HU" sz="2300" dirty="0"/>
              <a:t>): </a:t>
            </a:r>
            <a:r>
              <a:rPr lang="hu-HU" sz="2300" dirty="0" err="1"/>
              <a:t>closes</a:t>
            </a:r>
            <a:r>
              <a:rPr lang="hu-HU" sz="2300" dirty="0"/>
              <a:t> </a:t>
            </a:r>
            <a:r>
              <a:rPr lang="hu-HU" sz="2300" dirty="0" err="1"/>
              <a:t>the</a:t>
            </a:r>
            <a:r>
              <a:rPr lang="hu-HU" sz="2300" dirty="0"/>
              <a:t> </a:t>
            </a:r>
            <a:r>
              <a:rPr lang="hu-HU" sz="2300" dirty="0" err="1"/>
              <a:t>equation</a:t>
            </a:r>
            <a:r>
              <a:rPr lang="hu-HU" sz="2300" dirty="0"/>
              <a:t> </a:t>
            </a:r>
            <a:r>
              <a:rPr lang="hu-HU" sz="2300" dirty="0" err="1" smtClean="0"/>
              <a:t>system</a:t>
            </a:r>
            <a:endParaRPr lang="hu-HU" sz="2300" dirty="0" smtClean="0"/>
          </a:p>
          <a:p>
            <a:pPr>
              <a:spcBef>
                <a:spcPts val="1200"/>
              </a:spcBef>
            </a:pPr>
            <a:r>
              <a:rPr lang="hu-HU" sz="2300" dirty="0" err="1" smtClean="0"/>
              <a:t>Typically</a:t>
            </a:r>
            <a:r>
              <a:rPr lang="hu-HU" sz="2300" dirty="0" smtClean="0"/>
              <a:t>: </a:t>
            </a:r>
            <a:r>
              <a:rPr lang="hu-HU" sz="2300" dirty="0" smtClean="0">
                <a:latin typeface="Symbol" panose="05050102010706020507" pitchFamily="18" charset="2"/>
              </a:rPr>
              <a:t>e</a:t>
            </a:r>
            <a:r>
              <a:rPr lang="hu-HU" sz="2300" dirty="0" smtClean="0"/>
              <a:t> = </a:t>
            </a:r>
            <a:r>
              <a:rPr lang="hu-HU" sz="2300" dirty="0" smtClean="0">
                <a:latin typeface="Symbol" panose="05050102010706020507" pitchFamily="18" charset="2"/>
              </a:rPr>
              <a:t>k</a:t>
            </a:r>
            <a:r>
              <a:rPr lang="hu-HU" sz="2300" dirty="0" smtClean="0"/>
              <a:t>(T) p, T </a:t>
            </a:r>
            <a:r>
              <a:rPr lang="hu-HU" sz="2300" dirty="0" err="1" smtClean="0"/>
              <a:t>dependent</a:t>
            </a:r>
            <a:r>
              <a:rPr lang="hu-HU" sz="2300" dirty="0" smtClean="0"/>
              <a:t> </a:t>
            </a:r>
            <a:r>
              <a:rPr lang="hu-HU" sz="2300" dirty="0" err="1" smtClean="0"/>
              <a:t>speed</a:t>
            </a:r>
            <a:r>
              <a:rPr lang="hu-HU" sz="2300" dirty="0" smtClean="0"/>
              <a:t> of </a:t>
            </a:r>
            <a:r>
              <a:rPr lang="hu-HU" sz="2300" dirty="0" err="1" smtClean="0"/>
              <a:t>sound</a:t>
            </a:r>
            <a:endParaRPr lang="hu-HU" sz="2300" dirty="0"/>
          </a:p>
          <a:p>
            <a:pPr>
              <a:spcBef>
                <a:spcPts val="1200"/>
              </a:spcBef>
            </a:pPr>
            <a:r>
              <a:rPr lang="hu-HU" sz="2300" dirty="0"/>
              <a:t>In </a:t>
            </a:r>
            <a:r>
              <a:rPr lang="hu-HU" sz="2300" dirty="0" err="1"/>
              <a:t>this</a:t>
            </a:r>
            <a:r>
              <a:rPr lang="hu-HU" sz="2300" dirty="0"/>
              <a:t> </a:t>
            </a:r>
            <a:r>
              <a:rPr lang="hu-HU" sz="2300" dirty="0" err="1"/>
              <a:t>work</a:t>
            </a:r>
            <a:r>
              <a:rPr lang="hu-HU" sz="2300" dirty="0"/>
              <a:t> </a:t>
            </a:r>
            <a:r>
              <a:rPr lang="el-GR" sz="2300" i="1" dirty="0" smtClean="0"/>
              <a:t>κ</a:t>
            </a:r>
            <a:r>
              <a:rPr lang="hu-HU" sz="2300" i="1" dirty="0" smtClean="0"/>
              <a:t> = const(T): </a:t>
            </a:r>
            <a:r>
              <a:rPr lang="hu-HU" sz="2300" dirty="0" err="1" smtClean="0"/>
              <a:t>the</a:t>
            </a:r>
            <a:r>
              <a:rPr lang="hu-HU" sz="2300" dirty="0" smtClean="0"/>
              <a:t> </a:t>
            </a:r>
            <a:r>
              <a:rPr lang="hu-HU" sz="2300" dirty="0" err="1"/>
              <a:t>speed</a:t>
            </a:r>
            <a:r>
              <a:rPr lang="hu-HU" sz="2300" dirty="0"/>
              <a:t> of </a:t>
            </a:r>
            <a:r>
              <a:rPr lang="hu-HU" sz="2300" dirty="0" err="1"/>
              <a:t>sound</a:t>
            </a:r>
            <a:r>
              <a:rPr lang="hu-HU" sz="2300" dirty="0"/>
              <a:t> (</a:t>
            </a:r>
            <a:r>
              <a:rPr lang="hu-HU" sz="2300" i="1" dirty="0" err="1"/>
              <a:t>c</a:t>
            </a:r>
            <a:r>
              <a:rPr lang="hu-HU" sz="2300" i="1" baseline="-25000" dirty="0" err="1"/>
              <a:t>s</a:t>
            </a:r>
            <a:r>
              <a:rPr lang="hu-HU" sz="2300" dirty="0"/>
              <a:t>) </a:t>
            </a:r>
            <a:r>
              <a:rPr lang="hu-HU" sz="2300" dirty="0" smtClean="0"/>
              <a:t>is </a:t>
            </a:r>
            <a:r>
              <a:rPr lang="hu-HU" sz="2300" dirty="0" err="1" smtClean="0"/>
              <a:t>replaced</a:t>
            </a:r>
            <a:r>
              <a:rPr lang="hu-HU" sz="2300" dirty="0" smtClean="0"/>
              <a:t> </a:t>
            </a:r>
            <a:r>
              <a:rPr lang="hu-HU" sz="2300" dirty="0" err="1" smtClean="0"/>
              <a:t>by</a:t>
            </a:r>
            <a:r>
              <a:rPr lang="hu-HU" sz="2300" dirty="0" smtClean="0"/>
              <a:t> </a:t>
            </a:r>
            <a:r>
              <a:rPr lang="hu-HU" sz="2300" dirty="0" err="1" smtClean="0"/>
              <a:t>its</a:t>
            </a:r>
            <a:r>
              <a:rPr lang="hu-HU" sz="2300" dirty="0" smtClean="0"/>
              <a:t> </a:t>
            </a:r>
            <a:r>
              <a:rPr lang="hu-HU" sz="2300" dirty="0" err="1" smtClean="0"/>
              <a:t>average</a:t>
            </a:r>
            <a:r>
              <a:rPr lang="hu-HU" sz="2300" dirty="0" smtClean="0"/>
              <a:t> </a:t>
            </a:r>
            <a:r>
              <a:rPr lang="hu-HU" sz="2300" dirty="0" err="1" smtClean="0"/>
              <a:t>value</a:t>
            </a:r>
            <a:endParaRPr lang="hu-HU" sz="2300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42A2C811-3AA1-4857-BBF8-EE0767F2C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hu-HU" dirty="0"/>
              <a:t>2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7B1EA4F7-28B4-4E0D-BAA1-C83901DCAE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389" y="2134518"/>
            <a:ext cx="1517411" cy="44501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contourW="25400">
            <a:contourClr>
              <a:schemeClr val="bg1">
                <a:lumMod val="75000"/>
                <a:lumOff val="25000"/>
              </a:schemeClr>
            </a:contourClr>
          </a:sp3d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7A0F47FC-6B91-4542-B458-7BA4365C53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389" y="3061569"/>
            <a:ext cx="2850433" cy="444312"/>
          </a:xfrm>
          <a:prstGeom prst="rect">
            <a:avLst/>
          </a:prstGeom>
          <a:scene3d>
            <a:camera prst="orthographicFront"/>
            <a:lightRig rig="threePt" dir="t"/>
          </a:scene3d>
          <a:sp3d contourW="25400">
            <a:contourClr>
              <a:schemeClr val="bg1">
                <a:lumMod val="75000"/>
                <a:lumOff val="25000"/>
              </a:schemeClr>
            </a:contourClr>
          </a:sp3d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EF984646-3B7D-4132-8790-B65B490B9D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389" y="4035975"/>
            <a:ext cx="1841377" cy="444312"/>
          </a:xfrm>
          <a:prstGeom prst="rect">
            <a:avLst/>
          </a:prstGeom>
          <a:scene3d>
            <a:camera prst="orthographicFront"/>
            <a:lightRig rig="threePt" dir="t"/>
          </a:scene3d>
          <a:sp3d contourW="25400">
            <a:contourClr>
              <a:schemeClr val="bg1">
                <a:lumMod val="75000"/>
                <a:lumOff val="25000"/>
              </a:schemeClr>
            </a:contourClr>
          </a:sp3d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0A8293E3-5CE2-4390-BB64-E442FCA155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267" y="5956630"/>
            <a:ext cx="1072859" cy="453902"/>
          </a:xfrm>
          <a:prstGeom prst="rect">
            <a:avLst/>
          </a:prstGeom>
          <a:scene3d>
            <a:camera prst="orthographicFront"/>
            <a:lightRig rig="threePt" dir="t"/>
          </a:scene3d>
          <a:sp3d contourW="25400">
            <a:contourClr>
              <a:schemeClr val="bg1">
                <a:lumMod val="75000"/>
                <a:lumOff val="25000"/>
              </a:schemeClr>
            </a:contourClr>
          </a:sp3d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46F53215-AEE5-4106-85EA-562F101E7D1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007" y="5956630"/>
            <a:ext cx="1072859" cy="444177"/>
          </a:xfrm>
          <a:prstGeom prst="rect">
            <a:avLst/>
          </a:prstGeom>
          <a:scene3d>
            <a:camera prst="orthographicFront"/>
            <a:lightRig rig="threePt" dir="t"/>
          </a:scene3d>
          <a:sp3d contourW="25400">
            <a:contourClr>
              <a:schemeClr val="bg1">
                <a:lumMod val="75000"/>
                <a:lumOff val="25000"/>
              </a:schemeClr>
            </a:contourClr>
          </a:sp3d>
        </p:spPr>
      </p:pic>
    </p:spTree>
    <p:extLst>
      <p:ext uri="{BB962C8B-B14F-4D97-AF65-F5344CB8AC3E}">
        <p14:creationId xmlns:p14="http://schemas.microsoft.com/office/powerpoint/2010/main" val="391915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347D0CA-3B4C-446B-BC02-212461BD8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Summary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ED5E6B5-E949-4CD1-8591-4502EDBBDE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056" y="1466850"/>
            <a:ext cx="12043944" cy="4981575"/>
          </a:xfrm>
        </p:spPr>
        <p:txBody>
          <a:bodyPr>
            <a:normAutofit/>
          </a:bodyPr>
          <a:lstStyle/>
          <a:p>
            <a:r>
              <a:rPr lang="hu-HU" sz="2800" dirty="0"/>
              <a:t>New, </a:t>
            </a:r>
            <a:r>
              <a:rPr lang="hu-HU" sz="2800" dirty="0" err="1"/>
              <a:t>exact</a:t>
            </a:r>
            <a:r>
              <a:rPr lang="hu-HU" sz="2800" dirty="0"/>
              <a:t> </a:t>
            </a:r>
            <a:r>
              <a:rPr lang="hu-HU" sz="2800" dirty="0" err="1"/>
              <a:t>solutions</a:t>
            </a:r>
            <a:r>
              <a:rPr lang="hu-HU" sz="2800" dirty="0"/>
              <a:t> of </a:t>
            </a:r>
            <a:r>
              <a:rPr lang="hu-HU" sz="2800" dirty="0" err="1"/>
              <a:t>hydrodynamics</a:t>
            </a:r>
            <a:r>
              <a:rPr lang="hu-HU" sz="2800" dirty="0"/>
              <a:t>: CKCJ </a:t>
            </a:r>
            <a:r>
              <a:rPr lang="hu-HU" sz="2800" dirty="0" err="1"/>
              <a:t>solutions</a:t>
            </a:r>
            <a:endParaRPr lang="hu-HU" sz="2800" dirty="0"/>
          </a:p>
          <a:p>
            <a:r>
              <a:rPr lang="hu-HU" sz="2800" dirty="0" err="1"/>
              <a:t>Powerful</a:t>
            </a:r>
            <a:r>
              <a:rPr lang="hu-HU" sz="2800" dirty="0"/>
              <a:t> Gaussian formula </a:t>
            </a:r>
            <a:r>
              <a:rPr lang="hu-HU" sz="2800" dirty="0" err="1"/>
              <a:t>for</a:t>
            </a:r>
            <a:r>
              <a:rPr lang="hu-HU" sz="2800" dirty="0"/>
              <a:t> </a:t>
            </a:r>
            <a:r>
              <a:rPr lang="hu-HU" sz="2800" dirty="0" err="1"/>
              <a:t>dN</a:t>
            </a:r>
            <a:r>
              <a:rPr lang="hu-HU" sz="2800" dirty="0"/>
              <a:t>/d</a:t>
            </a:r>
            <a:r>
              <a:rPr lang="el-GR" sz="2800" dirty="0"/>
              <a:t>η</a:t>
            </a:r>
            <a:r>
              <a:rPr lang="hu-HU" sz="2800" dirty="0"/>
              <a:t> </a:t>
            </a:r>
            <a:r>
              <a:rPr lang="hu-HU" sz="2800" dirty="0" smtClean="0"/>
              <a:t> (more </a:t>
            </a:r>
            <a:r>
              <a:rPr lang="hu-HU" sz="2800" dirty="0" err="1"/>
              <a:t>general</a:t>
            </a:r>
            <a:r>
              <a:rPr lang="hu-HU" sz="2800" dirty="0"/>
              <a:t> </a:t>
            </a:r>
            <a:r>
              <a:rPr lang="hu-HU" sz="2800" dirty="0" err="1"/>
              <a:t>than</a:t>
            </a:r>
            <a:r>
              <a:rPr lang="hu-HU" sz="2800" dirty="0"/>
              <a:t> we </a:t>
            </a:r>
            <a:r>
              <a:rPr lang="hu-HU" sz="2800" dirty="0" err="1" smtClean="0"/>
              <a:t>think</a:t>
            </a:r>
            <a:r>
              <a:rPr lang="hu-HU" sz="2800" dirty="0" smtClean="0"/>
              <a:t>?)</a:t>
            </a:r>
            <a:endParaRPr lang="hu-HU" sz="2800" dirty="0"/>
          </a:p>
          <a:p>
            <a:r>
              <a:rPr lang="hu-HU" sz="2800" dirty="0" err="1"/>
              <a:t>Initial</a:t>
            </a:r>
            <a:r>
              <a:rPr lang="hu-HU" sz="2800" dirty="0"/>
              <a:t> </a:t>
            </a:r>
            <a:r>
              <a:rPr lang="hu-HU" sz="2800" dirty="0" err="1"/>
              <a:t>energy</a:t>
            </a:r>
            <a:r>
              <a:rPr lang="hu-HU" sz="2800" dirty="0"/>
              <a:t> </a:t>
            </a:r>
            <a:r>
              <a:rPr lang="hu-HU" sz="2800" dirty="0" err="1"/>
              <a:t>density</a:t>
            </a:r>
            <a:r>
              <a:rPr lang="hu-HU" sz="2800" dirty="0"/>
              <a:t> is </a:t>
            </a:r>
            <a:r>
              <a:rPr lang="hu-HU" sz="2800" dirty="0" err="1"/>
              <a:t>calculated</a:t>
            </a:r>
            <a:r>
              <a:rPr lang="hu-HU" sz="2800" dirty="0"/>
              <a:t> </a:t>
            </a:r>
            <a:r>
              <a:rPr lang="hu-HU" sz="2800" dirty="0" err="1"/>
              <a:t>exactly</a:t>
            </a:r>
            <a:r>
              <a:rPr lang="hu-HU" sz="2800" dirty="0"/>
              <a:t/>
            </a:r>
            <a:br>
              <a:rPr lang="hu-HU" sz="2800" dirty="0"/>
            </a:br>
            <a:r>
              <a:rPr lang="hu-HU" sz="2800" dirty="0"/>
              <a:t>	</a:t>
            </a:r>
            <a:r>
              <a:rPr lang="hu-HU" i="1" dirty="0" err="1">
                <a:solidFill>
                  <a:srgbClr val="FFFF00"/>
                </a:solidFill>
                <a:sym typeface="Wingdings" panose="05000000000000000000" pitchFamily="2" charset="2"/>
              </a:rPr>
              <a:t>Bjorken’s</a:t>
            </a:r>
            <a:r>
              <a:rPr lang="hu-HU" i="1" dirty="0">
                <a:solidFill>
                  <a:srgbClr val="FFFF00"/>
                </a:solidFill>
                <a:sym typeface="Wingdings" panose="05000000000000000000" pitchFamily="2" charset="2"/>
              </a:rPr>
              <a:t> </a:t>
            </a:r>
            <a:r>
              <a:rPr lang="hu-HU" i="1" dirty="0" err="1">
                <a:solidFill>
                  <a:srgbClr val="FFFF00"/>
                </a:solidFill>
                <a:sym typeface="Wingdings" panose="05000000000000000000" pitchFamily="2" charset="2"/>
              </a:rPr>
              <a:t>estimate</a:t>
            </a:r>
            <a:r>
              <a:rPr lang="hu-HU" i="1" dirty="0">
                <a:solidFill>
                  <a:srgbClr val="FFFF00"/>
                </a:solidFill>
                <a:sym typeface="Wingdings" panose="05000000000000000000" pitchFamily="2" charset="2"/>
              </a:rPr>
              <a:t> </a:t>
            </a:r>
            <a:r>
              <a:rPr lang="hu-HU" i="1" dirty="0" err="1">
                <a:solidFill>
                  <a:srgbClr val="FFFF00"/>
                </a:solidFill>
                <a:sym typeface="Wingdings" panose="05000000000000000000" pitchFamily="2" charset="2"/>
              </a:rPr>
              <a:t>ignores</a:t>
            </a:r>
            <a:r>
              <a:rPr lang="hu-HU" i="1" dirty="0">
                <a:solidFill>
                  <a:srgbClr val="FFFF00"/>
                </a:solidFill>
                <a:sym typeface="Wingdings" panose="05000000000000000000" pitchFamily="2" charset="2"/>
              </a:rPr>
              <a:t> </a:t>
            </a:r>
            <a:r>
              <a:rPr lang="hu-HU" i="1" dirty="0" err="1">
                <a:solidFill>
                  <a:srgbClr val="FFFF00"/>
                </a:solidFill>
                <a:sym typeface="Wingdings" panose="05000000000000000000" pitchFamily="2" charset="2"/>
              </a:rPr>
              <a:t>the</a:t>
            </a:r>
            <a:r>
              <a:rPr lang="hu-HU" i="1" dirty="0">
                <a:solidFill>
                  <a:srgbClr val="FFFF00"/>
                </a:solidFill>
                <a:sym typeface="Wingdings" panose="05000000000000000000" pitchFamily="2" charset="2"/>
              </a:rPr>
              <a:t> </a:t>
            </a:r>
            <a:r>
              <a:rPr lang="hu-HU" i="1" dirty="0" err="1">
                <a:solidFill>
                  <a:srgbClr val="FFFF00"/>
                </a:solidFill>
                <a:sym typeface="Wingdings" panose="05000000000000000000" pitchFamily="2" charset="2"/>
              </a:rPr>
              <a:t>first</a:t>
            </a:r>
            <a:r>
              <a:rPr lang="hu-HU" i="1" dirty="0">
                <a:solidFill>
                  <a:srgbClr val="FFFF00"/>
                </a:solidFill>
                <a:sym typeface="Wingdings" panose="05000000000000000000" pitchFamily="2" charset="2"/>
              </a:rPr>
              <a:t> </a:t>
            </a:r>
            <a:r>
              <a:rPr lang="hu-HU" i="1" dirty="0" err="1">
                <a:solidFill>
                  <a:srgbClr val="FFFF00"/>
                </a:solidFill>
                <a:sym typeface="Wingdings" panose="05000000000000000000" pitchFamily="2" charset="2"/>
              </a:rPr>
              <a:t>law</a:t>
            </a:r>
            <a:r>
              <a:rPr lang="hu-HU" i="1" dirty="0">
                <a:solidFill>
                  <a:srgbClr val="FFFF00"/>
                </a:solidFill>
                <a:sym typeface="Wingdings" panose="05000000000000000000" pitchFamily="2" charset="2"/>
              </a:rPr>
              <a:t> of </a:t>
            </a:r>
            <a:r>
              <a:rPr lang="hu-HU" i="1" dirty="0" err="1">
                <a:solidFill>
                  <a:srgbClr val="FFFF00"/>
                </a:solidFill>
                <a:sym typeface="Wingdings" panose="05000000000000000000" pitchFamily="2" charset="2"/>
              </a:rPr>
              <a:t>thermodynamics</a:t>
            </a:r>
            <a:r>
              <a:rPr lang="hu-HU" i="1" dirty="0">
                <a:solidFill>
                  <a:srgbClr val="FFFF00"/>
                </a:solidFill>
                <a:sym typeface="Wingdings" panose="05000000000000000000" pitchFamily="2" charset="2"/>
              </a:rPr>
              <a:t> </a:t>
            </a:r>
          </a:p>
          <a:p>
            <a:r>
              <a:rPr lang="hu-HU" sz="2800" dirty="0" err="1"/>
              <a:t>Novel</a:t>
            </a:r>
            <a:r>
              <a:rPr lang="hu-HU" sz="2800" dirty="0"/>
              <a:t> </a:t>
            </a:r>
            <a:r>
              <a:rPr lang="hu-HU" sz="2800" dirty="0" err="1"/>
              <a:t>method</a:t>
            </a:r>
            <a:r>
              <a:rPr lang="hu-HU" sz="2800" dirty="0"/>
              <a:t> </a:t>
            </a:r>
            <a:r>
              <a:rPr lang="hu-HU" sz="2800" dirty="0" err="1"/>
              <a:t>to</a:t>
            </a:r>
            <a:r>
              <a:rPr lang="hu-HU" sz="2800" dirty="0"/>
              <a:t> </a:t>
            </a:r>
            <a:r>
              <a:rPr lang="hu-HU" sz="2800" dirty="0" err="1"/>
              <a:t>obtain</a:t>
            </a:r>
            <a:r>
              <a:rPr lang="hu-HU" sz="2800" dirty="0"/>
              <a:t> </a:t>
            </a:r>
            <a:r>
              <a:rPr lang="hu-HU" sz="2800" dirty="0" err="1"/>
              <a:t>the</a:t>
            </a:r>
            <a:r>
              <a:rPr lang="hu-HU" sz="2800" dirty="0"/>
              <a:t> </a:t>
            </a:r>
            <a:r>
              <a:rPr lang="hu-HU" sz="2800" dirty="0" err="1"/>
              <a:t>lifetime-parameter</a:t>
            </a:r>
            <a:r>
              <a:rPr lang="hu-HU" sz="2800" dirty="0"/>
              <a:t> </a:t>
            </a:r>
            <a:r>
              <a:rPr lang="el-GR" sz="2800" dirty="0"/>
              <a:t>τ</a:t>
            </a:r>
            <a:r>
              <a:rPr lang="hu-HU" sz="2800" baseline="-25000" dirty="0"/>
              <a:t>f</a:t>
            </a:r>
            <a:br>
              <a:rPr lang="hu-HU" sz="2800" baseline="-25000" dirty="0"/>
            </a:br>
            <a:r>
              <a:rPr lang="hu-HU" sz="2800" baseline="-25000" dirty="0"/>
              <a:t>	</a:t>
            </a:r>
            <a:r>
              <a:rPr lang="hu-HU" i="1" dirty="0" err="1">
                <a:solidFill>
                  <a:srgbClr val="FFFF00"/>
                </a:solidFill>
              </a:rPr>
              <a:t>evaluation</a:t>
            </a:r>
            <a:r>
              <a:rPr lang="hu-HU" i="1" dirty="0">
                <a:solidFill>
                  <a:srgbClr val="FFFF00"/>
                </a:solidFill>
              </a:rPr>
              <a:t> of </a:t>
            </a:r>
            <a:r>
              <a:rPr lang="hu-HU" i="1" dirty="0" err="1">
                <a:solidFill>
                  <a:srgbClr val="FFFF00"/>
                </a:solidFill>
              </a:rPr>
              <a:t>T</a:t>
            </a:r>
            <a:r>
              <a:rPr lang="hu-HU" i="1" baseline="-25000" dirty="0" err="1">
                <a:solidFill>
                  <a:srgbClr val="FFFF00"/>
                </a:solidFill>
              </a:rPr>
              <a:t>eff</a:t>
            </a:r>
            <a:r>
              <a:rPr lang="hu-HU" i="1" dirty="0">
                <a:solidFill>
                  <a:srgbClr val="FFFF00"/>
                </a:solidFill>
              </a:rPr>
              <a:t>, </a:t>
            </a:r>
            <a:r>
              <a:rPr lang="hu-HU" i="1" dirty="0" err="1">
                <a:solidFill>
                  <a:srgbClr val="FFFF00"/>
                </a:solidFill>
              </a:rPr>
              <a:t>dN</a:t>
            </a:r>
            <a:r>
              <a:rPr lang="hu-HU" i="1" dirty="0">
                <a:solidFill>
                  <a:srgbClr val="FFFF00"/>
                </a:solidFill>
              </a:rPr>
              <a:t>/</a:t>
            </a:r>
            <a:r>
              <a:rPr lang="hu-HU" i="1" dirty="0" err="1">
                <a:solidFill>
                  <a:srgbClr val="FFFF00"/>
                </a:solidFill>
              </a:rPr>
              <a:t>dη</a:t>
            </a:r>
            <a:r>
              <a:rPr lang="hu-HU" i="1" dirty="0">
                <a:solidFill>
                  <a:srgbClr val="FFFF00"/>
                </a:solidFill>
              </a:rPr>
              <a:t> </a:t>
            </a:r>
            <a:r>
              <a:rPr lang="hu-HU" i="1" dirty="0" err="1">
                <a:solidFill>
                  <a:srgbClr val="FFFF00"/>
                </a:solidFill>
              </a:rPr>
              <a:t>fits</a:t>
            </a:r>
            <a:r>
              <a:rPr lang="hu-HU" i="1" dirty="0">
                <a:solidFill>
                  <a:srgbClr val="FFFF00"/>
                </a:solidFill>
              </a:rPr>
              <a:t>, R</a:t>
            </a:r>
            <a:r>
              <a:rPr lang="hu-HU" i="1" baseline="-25000" dirty="0">
                <a:solidFill>
                  <a:srgbClr val="FFFF00"/>
                </a:solidFill>
              </a:rPr>
              <a:t>L</a:t>
            </a:r>
            <a:r>
              <a:rPr lang="hu-HU" i="1" dirty="0">
                <a:solidFill>
                  <a:srgbClr val="FFFF00"/>
                </a:solidFill>
              </a:rPr>
              <a:t> </a:t>
            </a:r>
            <a:r>
              <a:rPr lang="hu-HU" i="1" dirty="0" err="1">
                <a:solidFill>
                  <a:srgbClr val="FFFF00"/>
                </a:solidFill>
              </a:rPr>
              <a:t>fits</a:t>
            </a:r>
            <a:endParaRPr lang="hu-HU" i="1" dirty="0">
              <a:solidFill>
                <a:srgbClr val="FFFF00"/>
              </a:solidFill>
            </a:endParaRPr>
          </a:p>
          <a:p>
            <a:r>
              <a:rPr lang="el-GR" sz="2800" dirty="0"/>
              <a:t>τ</a:t>
            </a:r>
            <a:r>
              <a:rPr lang="hu-HU" sz="2800" baseline="-25000" dirty="0"/>
              <a:t>0</a:t>
            </a:r>
            <a:r>
              <a:rPr lang="hu-HU" sz="2800" i="1" dirty="0"/>
              <a:t> </a:t>
            </a:r>
            <a:r>
              <a:rPr lang="hu-HU" sz="2800" dirty="0" err="1"/>
              <a:t>dependence</a:t>
            </a:r>
            <a:r>
              <a:rPr lang="hu-HU" sz="2800" dirty="0"/>
              <a:t> of </a:t>
            </a:r>
            <a:r>
              <a:rPr lang="el-GR" sz="2800" dirty="0"/>
              <a:t>ε</a:t>
            </a:r>
            <a:r>
              <a:rPr lang="hu-HU" sz="2800" baseline="-25000" dirty="0"/>
              <a:t>0</a:t>
            </a:r>
            <a:r>
              <a:rPr lang="hu-HU" sz="2800" dirty="0"/>
              <a:t> </a:t>
            </a:r>
            <a:r>
              <a:rPr lang="hu-HU" sz="2800" dirty="0" err="1"/>
              <a:t>can</a:t>
            </a:r>
            <a:r>
              <a:rPr lang="hu-HU" sz="2800" dirty="0"/>
              <a:t> be </a:t>
            </a:r>
            <a:r>
              <a:rPr lang="hu-HU" sz="2800" dirty="0" err="1"/>
              <a:t>calculated</a:t>
            </a:r>
            <a:r>
              <a:rPr lang="hu-HU" sz="2800" dirty="0"/>
              <a:t>:</a:t>
            </a:r>
            <a:br>
              <a:rPr lang="hu-HU" sz="2800" dirty="0"/>
            </a:br>
            <a:r>
              <a:rPr lang="hu-HU" sz="2800" dirty="0"/>
              <a:t>	</a:t>
            </a:r>
            <a:r>
              <a:rPr lang="hu-HU" i="1" dirty="0" err="1">
                <a:solidFill>
                  <a:srgbClr val="FFFF00"/>
                </a:solidFill>
                <a:sym typeface="Wingdings" panose="05000000000000000000" pitchFamily="2" charset="2"/>
              </a:rPr>
              <a:t>surprising</a:t>
            </a:r>
            <a:r>
              <a:rPr lang="hu-HU" i="1" dirty="0">
                <a:solidFill>
                  <a:srgbClr val="FFFF00"/>
                </a:solidFill>
                <a:sym typeface="Wingdings" panose="05000000000000000000" pitchFamily="2" charset="2"/>
              </a:rPr>
              <a:t> </a:t>
            </a:r>
            <a:r>
              <a:rPr lang="hu-HU" i="1" dirty="0" err="1">
                <a:solidFill>
                  <a:srgbClr val="FFFF00"/>
                </a:solidFill>
                <a:sym typeface="Wingdings" panose="05000000000000000000" pitchFamily="2" charset="2"/>
              </a:rPr>
              <a:t>result</a:t>
            </a:r>
            <a:r>
              <a:rPr lang="hu-HU" i="1" dirty="0">
                <a:solidFill>
                  <a:srgbClr val="FFFF00"/>
                </a:solidFill>
                <a:sym typeface="Wingdings" panose="05000000000000000000" pitchFamily="2" charset="2"/>
              </a:rPr>
              <a:t>: non-</a:t>
            </a:r>
            <a:r>
              <a:rPr lang="hu-HU" i="1" dirty="0" err="1">
                <a:solidFill>
                  <a:srgbClr val="FFFF00"/>
                </a:solidFill>
                <a:sym typeface="Wingdings" panose="05000000000000000000" pitchFamily="2" charset="2"/>
              </a:rPr>
              <a:t>monotonic</a:t>
            </a:r>
            <a:r>
              <a:rPr lang="hu-HU" i="1" dirty="0">
                <a:solidFill>
                  <a:srgbClr val="FFFF00"/>
                </a:solidFill>
                <a:sym typeface="Wingdings" panose="05000000000000000000" pitchFamily="2" charset="2"/>
              </a:rPr>
              <a:t> </a:t>
            </a:r>
            <a:r>
              <a:rPr lang="hu-HU" i="1" dirty="0" err="1">
                <a:solidFill>
                  <a:srgbClr val="FFFF00"/>
                </a:solidFill>
                <a:sym typeface="Wingdings" panose="05000000000000000000" pitchFamily="2" charset="2"/>
              </a:rPr>
              <a:t>behaviour</a:t>
            </a:r>
            <a:r>
              <a:rPr lang="hu-HU" i="1" dirty="0">
                <a:solidFill>
                  <a:srgbClr val="FFFF00"/>
                </a:solidFill>
                <a:sym typeface="Wingdings" panose="05000000000000000000" pitchFamily="2" charset="2"/>
              </a:rPr>
              <a:t> of </a:t>
            </a:r>
            <a:r>
              <a:rPr lang="el-GR" i="1" dirty="0">
                <a:solidFill>
                  <a:srgbClr val="FFFF00"/>
                </a:solidFill>
                <a:sym typeface="Wingdings" panose="05000000000000000000" pitchFamily="2" charset="2"/>
              </a:rPr>
              <a:t>ε</a:t>
            </a:r>
            <a:r>
              <a:rPr lang="hu-HU" i="1" baseline="-25000" dirty="0">
                <a:solidFill>
                  <a:srgbClr val="FFFF00"/>
                </a:solidFill>
                <a:sym typeface="Wingdings" panose="05000000000000000000" pitchFamily="2" charset="2"/>
              </a:rPr>
              <a:t>0</a:t>
            </a:r>
            <a:r>
              <a:rPr lang="hu-HU" i="1" dirty="0">
                <a:solidFill>
                  <a:srgbClr val="FFFF00"/>
                </a:solidFill>
                <a:sym typeface="Wingdings" panose="05000000000000000000" pitchFamily="2" charset="2"/>
              </a:rPr>
              <a:t>(</a:t>
            </a:r>
            <a:r>
              <a:rPr lang="hu-HU" i="1" dirty="0" err="1">
                <a:solidFill>
                  <a:srgbClr val="FFFF00"/>
                </a:solidFill>
                <a:sym typeface="Wingdings" panose="05000000000000000000" pitchFamily="2" charset="2"/>
              </a:rPr>
              <a:t>s</a:t>
            </a:r>
            <a:r>
              <a:rPr lang="hu-HU" i="1" baseline="-25000" dirty="0" err="1">
                <a:solidFill>
                  <a:srgbClr val="FFFF00"/>
                </a:solidFill>
                <a:sym typeface="Wingdings" panose="05000000000000000000" pitchFamily="2" charset="2"/>
              </a:rPr>
              <a:t>NN</a:t>
            </a:r>
            <a:r>
              <a:rPr lang="hu-HU" i="1" dirty="0">
                <a:solidFill>
                  <a:srgbClr val="FFFF00"/>
                </a:solidFill>
                <a:sym typeface="Wingdings" panose="05000000000000000000" pitchFamily="2" charset="2"/>
              </a:rPr>
              <a:t>)?</a:t>
            </a:r>
            <a:endParaRPr lang="hu-HU" i="1" dirty="0">
              <a:solidFill>
                <a:srgbClr val="FFFF00"/>
              </a:solidFill>
            </a:endParaRPr>
          </a:p>
          <a:p>
            <a:r>
              <a:rPr lang="hu-HU" sz="2800" dirty="0" err="1"/>
              <a:t>Further</a:t>
            </a:r>
            <a:r>
              <a:rPr lang="hu-HU" sz="2800" dirty="0"/>
              <a:t> </a:t>
            </a:r>
            <a:r>
              <a:rPr lang="hu-HU" sz="2800" dirty="0" err="1"/>
              <a:t>investigations</a:t>
            </a:r>
            <a:r>
              <a:rPr lang="hu-HU" sz="2800" dirty="0"/>
              <a:t> </a:t>
            </a:r>
            <a:r>
              <a:rPr lang="hu-HU" sz="2800" dirty="0" err="1"/>
              <a:t>are</a:t>
            </a:r>
            <a:r>
              <a:rPr lang="hu-HU" sz="2800" dirty="0"/>
              <a:t> </a:t>
            </a:r>
            <a:r>
              <a:rPr lang="hu-HU" sz="2800" dirty="0" err="1"/>
              <a:t>needed</a:t>
            </a:r>
            <a:r>
              <a:rPr lang="hu-HU" sz="2800" dirty="0"/>
              <a:t>: </a:t>
            </a:r>
            <a:br>
              <a:rPr lang="hu-HU" sz="2800" dirty="0"/>
            </a:br>
            <a:r>
              <a:rPr lang="hu-HU" sz="2800" dirty="0"/>
              <a:t>	</a:t>
            </a:r>
            <a:r>
              <a:rPr lang="hu-HU" i="1" dirty="0" err="1">
                <a:solidFill>
                  <a:srgbClr val="FFFF00"/>
                </a:solidFill>
              </a:rPr>
              <a:t>lower</a:t>
            </a:r>
            <a:r>
              <a:rPr lang="hu-HU" i="1" dirty="0">
                <a:solidFill>
                  <a:srgbClr val="FFFF00"/>
                </a:solidFill>
              </a:rPr>
              <a:t> </a:t>
            </a:r>
            <a:r>
              <a:rPr lang="hu-HU" i="1" dirty="0" err="1">
                <a:solidFill>
                  <a:srgbClr val="FFFF00"/>
                </a:solidFill>
              </a:rPr>
              <a:t>energies</a:t>
            </a:r>
            <a:r>
              <a:rPr lang="hu-HU" i="1" dirty="0">
                <a:solidFill>
                  <a:srgbClr val="FFFF00"/>
                </a:solidFill>
              </a:rPr>
              <a:t>, </a:t>
            </a:r>
            <a:r>
              <a:rPr lang="hu-HU" i="1" dirty="0" err="1">
                <a:solidFill>
                  <a:srgbClr val="FFFF00"/>
                </a:solidFill>
              </a:rPr>
              <a:t>extensions</a:t>
            </a:r>
            <a:r>
              <a:rPr lang="hu-HU" i="1" dirty="0">
                <a:solidFill>
                  <a:srgbClr val="FFFF00"/>
                </a:solidFill>
              </a:rPr>
              <a:t> of CKCJ </a:t>
            </a:r>
            <a:r>
              <a:rPr lang="hu-HU" i="1" dirty="0" err="1">
                <a:solidFill>
                  <a:srgbClr val="FFFF00"/>
                </a:solidFill>
              </a:rPr>
              <a:t>model</a:t>
            </a:r>
            <a:r>
              <a:rPr lang="hu-HU" i="1" dirty="0">
                <a:solidFill>
                  <a:srgbClr val="FFFF00"/>
                </a:solidFill>
              </a:rPr>
              <a:t>, fit </a:t>
            </a:r>
            <a:r>
              <a:rPr lang="hu-HU" i="1" dirty="0" err="1">
                <a:solidFill>
                  <a:srgbClr val="FFFF00"/>
                </a:solidFill>
              </a:rPr>
              <a:t>range</a:t>
            </a:r>
            <a:r>
              <a:rPr lang="hu-HU" i="1" dirty="0">
                <a:solidFill>
                  <a:srgbClr val="FFFF00"/>
                </a:solidFill>
              </a:rPr>
              <a:t> </a:t>
            </a:r>
            <a:r>
              <a:rPr lang="hu-HU" i="1" dirty="0" err="1">
                <a:solidFill>
                  <a:srgbClr val="FFFF00"/>
                </a:solidFill>
              </a:rPr>
              <a:t>iteration</a:t>
            </a:r>
            <a:endParaRPr lang="hu-HU" i="1" dirty="0">
              <a:solidFill>
                <a:srgbClr val="FFFF00"/>
              </a:solidFill>
            </a:endParaRPr>
          </a:p>
          <a:p>
            <a:endParaRPr lang="hu-HU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112B2D29-6C7A-4BF1-86AF-1383060AC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hu-HU" dirty="0"/>
              <a:t>20</a:t>
            </a:r>
          </a:p>
        </p:txBody>
      </p:sp>
      <p:cxnSp>
        <p:nvCxnSpPr>
          <p:cNvPr id="6" name="Egyenes összekötő nyíllal 5">
            <a:extLst>
              <a:ext uri="{FF2B5EF4-FFF2-40B4-BE49-F238E27FC236}">
                <a16:creationId xmlns:a16="http://schemas.microsoft.com/office/drawing/2014/main" id="{844FD0D9-1D8C-4EC3-B72D-739834589987}"/>
              </a:ext>
            </a:extLst>
          </p:cNvPr>
          <p:cNvCxnSpPr>
            <a:cxnSpLocks/>
          </p:cNvCxnSpPr>
          <p:nvPr/>
        </p:nvCxnSpPr>
        <p:spPr>
          <a:xfrm>
            <a:off x="9622465" y="3213840"/>
            <a:ext cx="446568" cy="369332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Szövegdoboz 6">
            <a:extLst>
              <a:ext uri="{FF2B5EF4-FFF2-40B4-BE49-F238E27FC236}">
                <a16:creationId xmlns:a16="http://schemas.microsoft.com/office/drawing/2014/main" id="{26D1AD05-B335-4935-86C9-9F29839E5D3A}"/>
              </a:ext>
            </a:extLst>
          </p:cNvPr>
          <p:cNvSpPr txBox="1"/>
          <p:nvPr/>
        </p:nvSpPr>
        <p:spPr>
          <a:xfrm>
            <a:off x="9718158" y="3583172"/>
            <a:ext cx="1722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i="1" dirty="0" err="1"/>
              <a:t>viscous</a:t>
            </a:r>
            <a:r>
              <a:rPr lang="hu-HU" i="1" dirty="0"/>
              <a:t> </a:t>
            </a:r>
            <a:r>
              <a:rPr lang="hu-HU" i="1" dirty="0" err="1"/>
              <a:t>hydro</a:t>
            </a:r>
            <a:r>
              <a:rPr lang="hu-HU" i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5260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347D0CA-3B4C-446B-BC02-212461BD8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Amazing </a:t>
            </a:r>
            <a:r>
              <a:rPr lang="hu-HU" dirty="0" err="1" smtClean="0"/>
              <a:t>power</a:t>
            </a:r>
            <a:r>
              <a:rPr lang="hu-HU" dirty="0" smtClean="0"/>
              <a:t> of </a:t>
            </a:r>
            <a:r>
              <a:rPr lang="hu-HU" dirty="0" err="1" smtClean="0"/>
              <a:t>analytic</a:t>
            </a:r>
            <a:r>
              <a:rPr lang="hu-HU" dirty="0" smtClean="0"/>
              <a:t> </a:t>
            </a:r>
            <a:r>
              <a:rPr lang="hu-HU" dirty="0" err="1" smtClean="0"/>
              <a:t>hydro</a:t>
            </a:r>
            <a:endParaRPr lang="hu-HU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112B2D29-6C7A-4BF1-86AF-1383060AC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hu-HU" dirty="0"/>
              <a:t>21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8F186D39-C377-4F44-AEBA-610707692FFE}"/>
              </a:ext>
            </a:extLst>
          </p:cNvPr>
          <p:cNvSpPr txBox="1"/>
          <p:nvPr/>
        </p:nvSpPr>
        <p:spPr>
          <a:xfrm>
            <a:off x="1527377" y="3000375"/>
            <a:ext cx="9137245" cy="1948021"/>
          </a:xfrm>
          <a:prstGeom prst="rect">
            <a:avLst/>
          </a:prstGeom>
          <a:solidFill>
            <a:schemeClr val="bg1">
              <a:lumMod val="75000"/>
              <a:lumOff val="25000"/>
              <a:alpha val="25000"/>
            </a:schemeClr>
          </a:solidFill>
          <a:scene3d>
            <a:camera prst="orthographicFront"/>
            <a:lightRig rig="threePt" dir="t"/>
          </a:scene3d>
          <a:sp3d contourW="38100">
            <a:contourClr>
              <a:schemeClr val="bg1">
                <a:lumMod val="75000"/>
                <a:lumOff val="25000"/>
              </a:schemeClr>
            </a:contourClr>
          </a:sp3d>
        </p:spPr>
        <p:txBody>
          <a:bodyPr wrap="square" rtlCol="0">
            <a:noAutofit/>
          </a:bodyPr>
          <a:lstStyle/>
          <a:p>
            <a:pPr algn="ctr"/>
            <a:endParaRPr lang="hu-HU" sz="3600" b="1" dirty="0">
              <a:solidFill>
                <a:srgbClr val="FFFF00"/>
              </a:solidFill>
            </a:endParaRPr>
          </a:p>
          <a:p>
            <a:pPr algn="ctr"/>
            <a:r>
              <a:rPr lang="hu-HU" sz="4800" i="1" dirty="0" err="1">
                <a:solidFill>
                  <a:srgbClr val="FFFF00"/>
                </a:solidFill>
              </a:rPr>
              <a:t>Thank</a:t>
            </a:r>
            <a:r>
              <a:rPr lang="hu-HU" sz="4800" i="1" dirty="0">
                <a:solidFill>
                  <a:srgbClr val="FFFF00"/>
                </a:solidFill>
              </a:rPr>
              <a:t> </a:t>
            </a:r>
            <a:r>
              <a:rPr lang="hu-HU" sz="4800" i="1" dirty="0" err="1">
                <a:solidFill>
                  <a:srgbClr val="FFFF00"/>
                </a:solidFill>
              </a:rPr>
              <a:t>you</a:t>
            </a:r>
            <a:r>
              <a:rPr lang="hu-HU" sz="4800" i="1" dirty="0">
                <a:solidFill>
                  <a:srgbClr val="FFFF00"/>
                </a:solidFill>
              </a:rPr>
              <a:t> </a:t>
            </a:r>
            <a:r>
              <a:rPr lang="hu-HU" sz="4800" i="1" dirty="0" err="1">
                <a:solidFill>
                  <a:srgbClr val="FFFF00"/>
                </a:solidFill>
              </a:rPr>
              <a:t>for</a:t>
            </a:r>
            <a:r>
              <a:rPr lang="hu-HU" sz="4800" i="1" dirty="0">
                <a:solidFill>
                  <a:srgbClr val="FFFF00"/>
                </a:solidFill>
              </a:rPr>
              <a:t> </a:t>
            </a:r>
            <a:r>
              <a:rPr lang="hu-HU" sz="4800" i="1" dirty="0" err="1">
                <a:solidFill>
                  <a:srgbClr val="FFFF00"/>
                </a:solidFill>
              </a:rPr>
              <a:t>your</a:t>
            </a:r>
            <a:r>
              <a:rPr lang="hu-HU" sz="4800" i="1" dirty="0">
                <a:solidFill>
                  <a:srgbClr val="FFFF00"/>
                </a:solidFill>
              </a:rPr>
              <a:t> </a:t>
            </a:r>
            <a:r>
              <a:rPr lang="hu-HU" sz="4800" i="1" dirty="0" err="1">
                <a:solidFill>
                  <a:srgbClr val="FFFF00"/>
                </a:solidFill>
              </a:rPr>
              <a:t>attention</a:t>
            </a:r>
            <a:r>
              <a:rPr lang="hu-HU" sz="4800" i="1" dirty="0">
                <a:solidFill>
                  <a:srgbClr val="FFFF0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28984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AC5A5D3-C214-4C69-AFE7-AC58FD1EE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Backup </a:t>
            </a:r>
            <a:r>
              <a:rPr lang="hu-HU" dirty="0" err="1"/>
              <a:t>slide</a:t>
            </a:r>
            <a:endParaRPr lang="hu-HU" dirty="0"/>
          </a:p>
        </p:txBody>
      </p:sp>
      <p:pic>
        <p:nvPicPr>
          <p:cNvPr id="6" name="Tartalom helye 5" descr="A képen képernyőkép látható&#10;&#10;Automatikusan generált leírás">
            <a:extLst>
              <a:ext uri="{FF2B5EF4-FFF2-40B4-BE49-F238E27FC236}">
                <a16:creationId xmlns:a16="http://schemas.microsoft.com/office/drawing/2014/main" id="{F0E18541-F7C8-4018-9205-56CC7EB8AB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547" y="2511861"/>
            <a:ext cx="9192908" cy="3343742"/>
          </a:xfrm>
          <a:scene3d>
            <a:camera prst="orthographicFront"/>
            <a:lightRig rig="threePt" dir="t"/>
          </a:scene3d>
          <a:sp3d contourW="25400">
            <a:contourClr>
              <a:schemeClr val="bg1">
                <a:lumMod val="75000"/>
                <a:lumOff val="25000"/>
              </a:schemeClr>
            </a:contourClr>
          </a:sp3d>
        </p:spPr>
      </p:pic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8E3369E4-5F62-4A6D-962D-0FAB8723D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hu-HU" dirty="0"/>
              <a:t>22</a:t>
            </a:r>
          </a:p>
        </p:txBody>
      </p:sp>
    </p:spTree>
    <p:extLst>
      <p:ext uri="{BB962C8B-B14F-4D97-AF65-F5344CB8AC3E}">
        <p14:creationId xmlns:p14="http://schemas.microsoft.com/office/powerpoint/2010/main" val="2539629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FC225E09-2FB9-4DD0-B9E6-B91B83A813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/>
              <a:t>Rindler</a:t>
            </a:r>
            <a:r>
              <a:rPr lang="hu-HU" dirty="0"/>
              <a:t> </a:t>
            </a:r>
            <a:r>
              <a:rPr lang="hu-HU" dirty="0" err="1" smtClean="0"/>
              <a:t>coordinates</a:t>
            </a:r>
            <a:endParaRPr lang="hu-HU" dirty="0" smtClean="0"/>
          </a:p>
          <a:p>
            <a:r>
              <a:rPr lang="hu-HU" dirty="0" err="1" smtClean="0"/>
              <a:t>Velocity</a:t>
            </a:r>
            <a:r>
              <a:rPr lang="hu-HU" dirty="0" smtClean="0"/>
              <a:t> </a:t>
            </a:r>
            <a:r>
              <a:rPr lang="hu-HU" dirty="0" err="1"/>
              <a:t>field</a:t>
            </a:r>
            <a:r>
              <a:rPr lang="hu-HU" dirty="0" smtClean="0"/>
              <a:t>:</a:t>
            </a:r>
            <a:endParaRPr lang="hu-HU" dirty="0"/>
          </a:p>
          <a:p>
            <a:r>
              <a:rPr lang="hu-HU" dirty="0" smtClean="0"/>
              <a:t>1+1d, </a:t>
            </a:r>
            <a:r>
              <a:rPr lang="hu-HU" dirty="0" err="1"/>
              <a:t>parametric</a:t>
            </a:r>
            <a:r>
              <a:rPr lang="hu-HU" dirty="0"/>
              <a:t> </a:t>
            </a:r>
            <a:r>
              <a:rPr lang="hu-HU" dirty="0" err="1" smtClean="0"/>
              <a:t>exact</a:t>
            </a:r>
            <a:r>
              <a:rPr lang="hu-HU" dirty="0" smtClean="0"/>
              <a:t> </a:t>
            </a:r>
            <a:r>
              <a:rPr lang="hu-HU" dirty="0" err="1" smtClean="0"/>
              <a:t>solution</a:t>
            </a:r>
            <a:endParaRPr lang="hu-HU" dirty="0" smtClean="0"/>
          </a:p>
          <a:p>
            <a:r>
              <a:rPr lang="hu-HU" dirty="0" err="1" smtClean="0"/>
              <a:t>If</a:t>
            </a:r>
            <a:r>
              <a:rPr lang="hu-HU" dirty="0" smtClean="0"/>
              <a:t> </a:t>
            </a:r>
            <a:r>
              <a:rPr lang="el-GR" i="1" dirty="0"/>
              <a:t>κ</a:t>
            </a:r>
            <a:r>
              <a:rPr lang="hu-HU" dirty="0">
                <a:sym typeface="Wingdings" panose="05000000000000000000" pitchFamily="2" charset="2"/>
              </a:rPr>
              <a:t>1 limit: CNC)</a:t>
            </a:r>
            <a:r>
              <a:rPr lang="hu-HU" dirty="0"/>
              <a:t>:</a:t>
            </a:r>
          </a:p>
          <a:p>
            <a:endParaRPr lang="hu-HU" dirty="0"/>
          </a:p>
          <a:p>
            <a:pPr marL="0" indent="0">
              <a:buNone/>
            </a:pPr>
            <a:endParaRPr lang="hu-HU" dirty="0"/>
          </a:p>
          <a:p>
            <a:endParaRPr lang="hu-HU" dirty="0"/>
          </a:p>
          <a:p>
            <a:endParaRPr lang="hu-HU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B780DA92-2C61-47A7-AAD2-62E95271B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hu-HU" dirty="0"/>
              <a:t>2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21445FF1-1412-410B-BF3F-BC5ABCFABE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211" y="2009721"/>
            <a:ext cx="2577193" cy="338461"/>
          </a:xfrm>
          <a:prstGeom prst="rect">
            <a:avLst/>
          </a:prstGeom>
          <a:scene3d>
            <a:camera prst="orthographicFront"/>
            <a:lightRig rig="threePt" dir="t"/>
          </a:scene3d>
          <a:sp3d contourW="25400">
            <a:contourClr>
              <a:schemeClr val="bg1">
                <a:lumMod val="75000"/>
                <a:lumOff val="25000"/>
              </a:schemeClr>
            </a:contourClr>
          </a:sp3d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B20E34D8-6FF8-4188-A519-10C8ABEED2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1425" y="1465504"/>
            <a:ext cx="3115199" cy="637316"/>
          </a:xfrm>
          <a:prstGeom prst="rect">
            <a:avLst/>
          </a:prstGeom>
          <a:scene3d>
            <a:camera prst="orthographicFront"/>
            <a:lightRig rig="threePt" dir="t"/>
          </a:scene3d>
          <a:sp3d contourW="25400">
            <a:contourClr>
              <a:schemeClr val="bg1">
                <a:lumMod val="75000"/>
                <a:lumOff val="25000"/>
              </a:schemeClr>
            </a:contourClr>
          </a:sp3d>
        </p:spPr>
      </p:pic>
      <p:sp>
        <p:nvSpPr>
          <p:cNvPr id="12" name="Szövegdoboz 11">
            <a:extLst>
              <a:ext uri="{FF2B5EF4-FFF2-40B4-BE49-F238E27FC236}">
                <a16:creationId xmlns:a16="http://schemas.microsoft.com/office/drawing/2014/main" id="{2536A7E3-03B6-4EB1-9088-FB4D213D9D5D}"/>
              </a:ext>
            </a:extLst>
          </p:cNvPr>
          <p:cNvSpPr txBox="1"/>
          <p:nvPr/>
        </p:nvSpPr>
        <p:spPr>
          <a:xfrm>
            <a:off x="1819877" y="3252114"/>
            <a:ext cx="295697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/>
              <a:t>Csörgő, Nagy, Csanád </a:t>
            </a:r>
            <a:r>
              <a:rPr lang="hu-HU" sz="1600" dirty="0" err="1"/>
              <a:t>solution</a:t>
            </a:r>
            <a:endParaRPr lang="hu-HU" sz="1600" dirty="0"/>
          </a:p>
          <a:p>
            <a:r>
              <a:rPr lang="hu-HU" dirty="0">
                <a:hlinkClick r:id="rId4"/>
              </a:rPr>
              <a:t>arXiv:0709.3677</a:t>
            </a:r>
            <a:endParaRPr lang="hu-HU" dirty="0"/>
          </a:p>
        </p:txBody>
      </p:sp>
      <p:pic>
        <p:nvPicPr>
          <p:cNvPr id="14" name="Kép 13">
            <a:extLst>
              <a:ext uri="{FF2B5EF4-FFF2-40B4-BE49-F238E27FC236}">
                <a16:creationId xmlns:a16="http://schemas.microsoft.com/office/drawing/2014/main" id="{FA01582F-1F12-455B-B7F4-2D11130DE7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111" y="2468933"/>
            <a:ext cx="6244188" cy="4351591"/>
          </a:xfrm>
          <a:prstGeom prst="rect">
            <a:avLst/>
          </a:prstGeom>
          <a:scene3d>
            <a:camera prst="orthographicFront"/>
            <a:lightRig rig="threePt" dir="t"/>
          </a:scene3d>
          <a:sp3d contourW="25400">
            <a:contourClr>
              <a:schemeClr val="bg1">
                <a:lumMod val="75000"/>
                <a:lumOff val="25000"/>
              </a:schemeClr>
            </a:contourClr>
          </a:sp3d>
        </p:spPr>
      </p:pic>
      <p:sp>
        <p:nvSpPr>
          <p:cNvPr id="13" name="Szövegdoboz 12">
            <a:extLst>
              <a:ext uri="{FF2B5EF4-FFF2-40B4-BE49-F238E27FC236}">
                <a16:creationId xmlns:a16="http://schemas.microsoft.com/office/drawing/2014/main" id="{ECDDC1C9-FEE1-43AB-A166-0BAA5F0692AB}"/>
              </a:ext>
            </a:extLst>
          </p:cNvPr>
          <p:cNvSpPr txBox="1"/>
          <p:nvPr/>
        </p:nvSpPr>
        <p:spPr>
          <a:xfrm>
            <a:off x="10226615" y="1997250"/>
            <a:ext cx="2030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hlinkClick r:id="rId6"/>
              </a:rPr>
              <a:t>arXiv:1806.06794</a:t>
            </a:r>
            <a:endParaRPr lang="hu-HU" dirty="0"/>
          </a:p>
        </p:txBody>
      </p:sp>
      <p:sp>
        <p:nvSpPr>
          <p:cNvPr id="18" name="Szövegdoboz 17">
            <a:extLst>
              <a:ext uri="{FF2B5EF4-FFF2-40B4-BE49-F238E27FC236}">
                <a16:creationId xmlns:a16="http://schemas.microsoft.com/office/drawing/2014/main" id="{1BA234BD-F350-47DD-890D-6C1E920F2FE5}"/>
              </a:ext>
            </a:extLst>
          </p:cNvPr>
          <p:cNvSpPr txBox="1"/>
          <p:nvPr/>
        </p:nvSpPr>
        <p:spPr>
          <a:xfrm>
            <a:off x="8584745" y="1497324"/>
            <a:ext cx="357951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1600" dirty="0"/>
              <a:t>Csörgő, Kasza, Csanád, </a:t>
            </a:r>
            <a:r>
              <a:rPr lang="hu-HU" sz="1600" dirty="0" err="1" smtClean="0"/>
              <a:t>Jiang</a:t>
            </a:r>
            <a:r>
              <a:rPr lang="hu-HU" sz="1600" dirty="0" smtClean="0"/>
              <a:t>:</a:t>
            </a:r>
            <a:r>
              <a:rPr lang="hu-HU" dirty="0">
                <a:hlinkClick r:id="rId7"/>
              </a:rPr>
              <a:t/>
            </a:r>
            <a:br>
              <a:rPr lang="hu-HU" dirty="0">
                <a:hlinkClick r:id="rId7"/>
              </a:rPr>
            </a:br>
            <a:r>
              <a:rPr lang="hu-HU" dirty="0">
                <a:hlinkClick r:id="rId7"/>
              </a:rPr>
              <a:t>arXiv:1805.01427</a:t>
            </a:r>
            <a:r>
              <a:rPr lang="hu-HU" dirty="0"/>
              <a:t> </a:t>
            </a:r>
          </a:p>
        </p:txBody>
      </p:sp>
      <p:cxnSp>
        <p:nvCxnSpPr>
          <p:cNvPr id="15" name="Egyenes összekötő nyíllal 14">
            <a:extLst>
              <a:ext uri="{FF2B5EF4-FFF2-40B4-BE49-F238E27FC236}">
                <a16:creationId xmlns:a16="http://schemas.microsoft.com/office/drawing/2014/main" id="{DA8C9BDD-AFD4-4301-95A6-661FD241594A}"/>
              </a:ext>
            </a:extLst>
          </p:cNvPr>
          <p:cNvCxnSpPr>
            <a:cxnSpLocks/>
          </p:cNvCxnSpPr>
          <p:nvPr/>
        </p:nvCxnSpPr>
        <p:spPr>
          <a:xfrm>
            <a:off x="9839841" y="511695"/>
            <a:ext cx="578857" cy="865709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ím 1">
            <a:extLst>
              <a:ext uri="{FF2B5EF4-FFF2-40B4-BE49-F238E27FC236}">
                <a16:creationId xmlns:a16="http://schemas.microsoft.com/office/drawing/2014/main" id="{8BBF978D-1D3F-4021-90E2-ECA747C11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003" y="138356"/>
            <a:ext cx="10146126" cy="1080938"/>
          </a:xfrm>
        </p:spPr>
        <p:txBody>
          <a:bodyPr>
            <a:noAutofit/>
          </a:bodyPr>
          <a:lstStyle/>
          <a:p>
            <a:r>
              <a:rPr lang="hu-HU" sz="4400" dirty="0"/>
              <a:t>New, </a:t>
            </a:r>
            <a:r>
              <a:rPr lang="hu-HU" sz="4400" dirty="0" err="1"/>
              <a:t>exact</a:t>
            </a:r>
            <a:r>
              <a:rPr lang="hu-HU" sz="4400" dirty="0"/>
              <a:t> </a:t>
            </a:r>
            <a:r>
              <a:rPr lang="hu-HU" sz="4400" dirty="0" err="1"/>
              <a:t>solutions</a:t>
            </a:r>
            <a:r>
              <a:rPr lang="hu-HU" sz="4400" dirty="0"/>
              <a:t> of </a:t>
            </a:r>
            <a:r>
              <a:rPr lang="hu-HU" sz="4400" dirty="0" err="1"/>
              <a:t>perfect</a:t>
            </a:r>
            <a:r>
              <a:rPr lang="hu-HU" sz="4400" dirty="0"/>
              <a:t> </a:t>
            </a:r>
            <a:r>
              <a:rPr lang="hu-HU" sz="4400" dirty="0" smtClean="0"/>
              <a:t>fluid</a:t>
            </a:r>
            <a:endParaRPr lang="hu-HU" sz="4400" dirty="0"/>
          </a:p>
        </p:txBody>
      </p:sp>
      <p:sp>
        <p:nvSpPr>
          <p:cNvPr id="17" name="Szövegdoboz 16">
            <a:extLst>
              <a:ext uri="{FF2B5EF4-FFF2-40B4-BE49-F238E27FC236}">
                <a16:creationId xmlns:a16="http://schemas.microsoft.com/office/drawing/2014/main" id="{D8E21616-E16C-4FC8-97A9-EAD9711998EA}"/>
              </a:ext>
            </a:extLst>
          </p:cNvPr>
          <p:cNvSpPr txBox="1"/>
          <p:nvPr/>
        </p:nvSpPr>
        <p:spPr>
          <a:xfrm>
            <a:off x="2215054" y="4000361"/>
            <a:ext cx="2514600" cy="923330"/>
          </a:xfrm>
          <a:prstGeom prst="rect">
            <a:avLst/>
          </a:prstGeom>
          <a:solidFill>
            <a:schemeClr val="bg1">
              <a:lumMod val="75000"/>
              <a:lumOff val="25000"/>
              <a:alpha val="25000"/>
            </a:schemeClr>
          </a:solidFill>
          <a:scene3d>
            <a:camera prst="orthographicFront"/>
            <a:lightRig rig="threePt" dir="t"/>
          </a:scene3d>
          <a:sp3d contourW="38100">
            <a:contourClr>
              <a:schemeClr val="bg1">
                <a:lumMod val="75000"/>
                <a:lumOff val="25000"/>
              </a:schemeClr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l-GR" dirty="0"/>
              <a:t>λ</a:t>
            </a:r>
            <a:r>
              <a:rPr lang="hu-HU" dirty="0"/>
              <a:t>: </a:t>
            </a:r>
            <a:r>
              <a:rPr lang="hu-HU" dirty="0" err="1"/>
              <a:t>acceleration</a:t>
            </a:r>
            <a:r>
              <a:rPr lang="hu-HU" dirty="0"/>
              <a:t> </a:t>
            </a:r>
            <a:r>
              <a:rPr lang="hu-HU" dirty="0" err="1" smtClean="0"/>
              <a:t>parameter</a:t>
            </a:r>
            <a:endParaRPr lang="hu-HU" dirty="0"/>
          </a:p>
          <a:p>
            <a:pPr algn="ctr"/>
            <a:r>
              <a:rPr lang="hu-HU" i="1" u="sng" dirty="0" err="1">
                <a:solidFill>
                  <a:srgbClr val="FFFF00"/>
                </a:solidFill>
              </a:rPr>
              <a:t>accelerating</a:t>
            </a:r>
            <a:r>
              <a:rPr lang="hu-HU" dirty="0"/>
              <a:t> </a:t>
            </a:r>
            <a:r>
              <a:rPr lang="hu-HU" dirty="0" err="1"/>
              <a:t>solution</a:t>
            </a:r>
            <a:endParaRPr lang="hu-HU" dirty="0"/>
          </a:p>
        </p:txBody>
      </p:sp>
      <p:sp>
        <p:nvSpPr>
          <p:cNvPr id="19" name="Szövegdoboz 18">
            <a:extLst>
              <a:ext uri="{FF2B5EF4-FFF2-40B4-BE49-F238E27FC236}">
                <a16:creationId xmlns:a16="http://schemas.microsoft.com/office/drawing/2014/main" id="{B0D8FF84-133F-4943-8EC2-31164A3B4295}"/>
              </a:ext>
            </a:extLst>
          </p:cNvPr>
          <p:cNvSpPr txBox="1"/>
          <p:nvPr/>
        </p:nvSpPr>
        <p:spPr>
          <a:xfrm>
            <a:off x="2682831" y="5586996"/>
            <a:ext cx="2030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hlinkClick r:id="rId6"/>
              </a:rPr>
              <a:t>arXiv:1806.06794</a:t>
            </a:r>
            <a:endParaRPr lang="hu-HU" dirty="0"/>
          </a:p>
        </p:txBody>
      </p:sp>
      <p:sp>
        <p:nvSpPr>
          <p:cNvPr id="20" name="Szövegdoboz 19">
            <a:extLst>
              <a:ext uri="{FF2B5EF4-FFF2-40B4-BE49-F238E27FC236}">
                <a16:creationId xmlns:a16="http://schemas.microsoft.com/office/drawing/2014/main" id="{4A00DCF4-1627-4383-B80E-9DF375E2C1C1}"/>
              </a:ext>
            </a:extLst>
          </p:cNvPr>
          <p:cNvSpPr txBox="1"/>
          <p:nvPr/>
        </p:nvSpPr>
        <p:spPr>
          <a:xfrm>
            <a:off x="2682831" y="5217664"/>
            <a:ext cx="2030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hlinkClick r:id="rId7"/>
              </a:rPr>
              <a:t>arXiv:1805.01427</a:t>
            </a:r>
            <a:r>
              <a:rPr lang="hu-H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90474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 animBg="1"/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FC225E09-2FB9-4DD0-B9E6-B91B83A813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/>
              <a:t>Rindler</a:t>
            </a:r>
            <a:r>
              <a:rPr lang="hu-HU" dirty="0"/>
              <a:t> </a:t>
            </a:r>
            <a:r>
              <a:rPr lang="hu-HU" dirty="0" err="1" smtClean="0"/>
              <a:t>coordinates</a:t>
            </a:r>
            <a:endParaRPr lang="hu-HU" dirty="0" smtClean="0"/>
          </a:p>
          <a:p>
            <a:r>
              <a:rPr lang="hu-HU" dirty="0" err="1" smtClean="0"/>
              <a:t>Velocity</a:t>
            </a:r>
            <a:r>
              <a:rPr lang="hu-HU" dirty="0" smtClean="0"/>
              <a:t> </a:t>
            </a:r>
            <a:r>
              <a:rPr lang="hu-HU" dirty="0" err="1"/>
              <a:t>field</a:t>
            </a:r>
            <a:r>
              <a:rPr lang="hu-HU" dirty="0" smtClean="0"/>
              <a:t>:</a:t>
            </a:r>
            <a:endParaRPr lang="hu-HU" dirty="0"/>
          </a:p>
          <a:p>
            <a:r>
              <a:rPr lang="hu-HU" dirty="0" smtClean="0"/>
              <a:t>1+1d, </a:t>
            </a:r>
            <a:r>
              <a:rPr lang="hu-HU" dirty="0" err="1"/>
              <a:t>parametric</a:t>
            </a:r>
            <a:r>
              <a:rPr lang="hu-HU" dirty="0"/>
              <a:t> </a:t>
            </a:r>
            <a:r>
              <a:rPr lang="hu-HU" dirty="0" err="1" smtClean="0"/>
              <a:t>exact</a:t>
            </a:r>
            <a:r>
              <a:rPr lang="hu-HU" dirty="0" smtClean="0"/>
              <a:t> </a:t>
            </a:r>
            <a:r>
              <a:rPr lang="hu-HU" dirty="0" err="1" smtClean="0"/>
              <a:t>solution</a:t>
            </a:r>
            <a:endParaRPr lang="hu-HU" dirty="0" smtClean="0"/>
          </a:p>
          <a:p>
            <a:r>
              <a:rPr lang="hu-HU" dirty="0" err="1" smtClean="0"/>
              <a:t>If</a:t>
            </a:r>
            <a:r>
              <a:rPr lang="hu-HU" dirty="0" smtClean="0"/>
              <a:t> </a:t>
            </a:r>
            <a:r>
              <a:rPr lang="el-GR" i="1" dirty="0"/>
              <a:t>κ</a:t>
            </a:r>
            <a:r>
              <a:rPr lang="hu-HU" dirty="0">
                <a:sym typeface="Wingdings" panose="05000000000000000000" pitchFamily="2" charset="2"/>
              </a:rPr>
              <a:t>1 limit: CNC)</a:t>
            </a:r>
            <a:r>
              <a:rPr lang="hu-HU" dirty="0"/>
              <a:t>:</a:t>
            </a:r>
          </a:p>
          <a:p>
            <a:endParaRPr lang="hu-HU" dirty="0"/>
          </a:p>
          <a:p>
            <a:pPr marL="0" indent="0">
              <a:buNone/>
            </a:pPr>
            <a:endParaRPr lang="hu-HU" dirty="0"/>
          </a:p>
          <a:p>
            <a:endParaRPr lang="hu-HU" dirty="0"/>
          </a:p>
          <a:p>
            <a:endParaRPr lang="hu-HU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B780DA92-2C61-47A7-AAD2-62E95271B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hu-HU" dirty="0"/>
              <a:t>2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21445FF1-1412-410B-BF3F-BC5ABCFABE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211" y="2009721"/>
            <a:ext cx="2577193" cy="338461"/>
          </a:xfrm>
          <a:prstGeom prst="rect">
            <a:avLst/>
          </a:prstGeom>
          <a:scene3d>
            <a:camera prst="orthographicFront"/>
            <a:lightRig rig="threePt" dir="t"/>
          </a:scene3d>
          <a:sp3d contourW="25400">
            <a:contourClr>
              <a:schemeClr val="bg1">
                <a:lumMod val="75000"/>
                <a:lumOff val="25000"/>
              </a:schemeClr>
            </a:contourClr>
          </a:sp3d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B20E34D8-6FF8-4188-A519-10C8ABEED2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1425" y="1465504"/>
            <a:ext cx="3115199" cy="637316"/>
          </a:xfrm>
          <a:prstGeom prst="rect">
            <a:avLst/>
          </a:prstGeom>
          <a:scene3d>
            <a:camera prst="orthographicFront"/>
            <a:lightRig rig="threePt" dir="t"/>
          </a:scene3d>
          <a:sp3d contourW="25400">
            <a:contourClr>
              <a:schemeClr val="bg1">
                <a:lumMod val="75000"/>
                <a:lumOff val="25000"/>
              </a:schemeClr>
            </a:contourClr>
          </a:sp3d>
        </p:spPr>
      </p:pic>
      <p:sp>
        <p:nvSpPr>
          <p:cNvPr id="12" name="Szövegdoboz 11">
            <a:extLst>
              <a:ext uri="{FF2B5EF4-FFF2-40B4-BE49-F238E27FC236}">
                <a16:creationId xmlns:a16="http://schemas.microsoft.com/office/drawing/2014/main" id="{2536A7E3-03B6-4EB1-9088-FB4D213D9D5D}"/>
              </a:ext>
            </a:extLst>
          </p:cNvPr>
          <p:cNvSpPr txBox="1"/>
          <p:nvPr/>
        </p:nvSpPr>
        <p:spPr>
          <a:xfrm>
            <a:off x="1819877" y="3252114"/>
            <a:ext cx="295697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/>
              <a:t>Csörgő, Nagy, Csanád </a:t>
            </a:r>
            <a:r>
              <a:rPr lang="hu-HU" sz="1600" dirty="0" err="1"/>
              <a:t>solution</a:t>
            </a:r>
            <a:endParaRPr lang="hu-HU" sz="1600" dirty="0"/>
          </a:p>
          <a:p>
            <a:r>
              <a:rPr lang="hu-HU" dirty="0">
                <a:hlinkClick r:id="rId4"/>
              </a:rPr>
              <a:t>arXiv:0709.3677</a:t>
            </a:r>
            <a:endParaRPr lang="hu-HU" dirty="0"/>
          </a:p>
        </p:txBody>
      </p:sp>
      <p:pic>
        <p:nvPicPr>
          <p:cNvPr id="14" name="Kép 13">
            <a:extLst>
              <a:ext uri="{FF2B5EF4-FFF2-40B4-BE49-F238E27FC236}">
                <a16:creationId xmlns:a16="http://schemas.microsoft.com/office/drawing/2014/main" id="{FA01582F-1F12-455B-B7F4-2D11130DE7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111" y="2468933"/>
            <a:ext cx="6244188" cy="4351591"/>
          </a:xfrm>
          <a:prstGeom prst="rect">
            <a:avLst/>
          </a:prstGeom>
          <a:scene3d>
            <a:camera prst="orthographicFront"/>
            <a:lightRig rig="threePt" dir="t"/>
          </a:scene3d>
          <a:sp3d contourW="25400">
            <a:contourClr>
              <a:schemeClr val="bg1">
                <a:lumMod val="75000"/>
                <a:lumOff val="25000"/>
              </a:schemeClr>
            </a:contourClr>
          </a:sp3d>
        </p:spPr>
      </p:pic>
      <p:sp>
        <p:nvSpPr>
          <p:cNvPr id="13" name="Szövegdoboz 12">
            <a:extLst>
              <a:ext uri="{FF2B5EF4-FFF2-40B4-BE49-F238E27FC236}">
                <a16:creationId xmlns:a16="http://schemas.microsoft.com/office/drawing/2014/main" id="{ECDDC1C9-FEE1-43AB-A166-0BAA5F0692AB}"/>
              </a:ext>
            </a:extLst>
          </p:cNvPr>
          <p:cNvSpPr txBox="1"/>
          <p:nvPr/>
        </p:nvSpPr>
        <p:spPr>
          <a:xfrm>
            <a:off x="10226615" y="1997250"/>
            <a:ext cx="2030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hlinkClick r:id="rId6"/>
              </a:rPr>
              <a:t>arXiv:1806.06794</a:t>
            </a:r>
            <a:endParaRPr lang="hu-HU" dirty="0"/>
          </a:p>
        </p:txBody>
      </p:sp>
      <p:sp>
        <p:nvSpPr>
          <p:cNvPr id="18" name="Szövegdoboz 17">
            <a:extLst>
              <a:ext uri="{FF2B5EF4-FFF2-40B4-BE49-F238E27FC236}">
                <a16:creationId xmlns:a16="http://schemas.microsoft.com/office/drawing/2014/main" id="{1BA234BD-F350-47DD-890D-6C1E920F2FE5}"/>
              </a:ext>
            </a:extLst>
          </p:cNvPr>
          <p:cNvSpPr txBox="1"/>
          <p:nvPr/>
        </p:nvSpPr>
        <p:spPr>
          <a:xfrm>
            <a:off x="8584745" y="1497324"/>
            <a:ext cx="357951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1600" dirty="0"/>
              <a:t>Csörgő, Kasza, Csanád, </a:t>
            </a:r>
            <a:r>
              <a:rPr lang="hu-HU" sz="1600" dirty="0" err="1" smtClean="0"/>
              <a:t>Jiang</a:t>
            </a:r>
            <a:r>
              <a:rPr lang="hu-HU" sz="1600" dirty="0" smtClean="0"/>
              <a:t>:</a:t>
            </a:r>
            <a:r>
              <a:rPr lang="hu-HU" dirty="0">
                <a:hlinkClick r:id="rId7"/>
              </a:rPr>
              <a:t/>
            </a:r>
            <a:br>
              <a:rPr lang="hu-HU" dirty="0">
                <a:hlinkClick r:id="rId7"/>
              </a:rPr>
            </a:br>
            <a:r>
              <a:rPr lang="hu-HU" dirty="0">
                <a:hlinkClick r:id="rId7"/>
              </a:rPr>
              <a:t>arXiv:1805.01427</a:t>
            </a:r>
            <a:r>
              <a:rPr lang="hu-HU" dirty="0"/>
              <a:t> </a:t>
            </a:r>
          </a:p>
        </p:txBody>
      </p:sp>
      <p:cxnSp>
        <p:nvCxnSpPr>
          <p:cNvPr id="15" name="Egyenes összekötő nyíllal 14">
            <a:extLst>
              <a:ext uri="{FF2B5EF4-FFF2-40B4-BE49-F238E27FC236}">
                <a16:creationId xmlns:a16="http://schemas.microsoft.com/office/drawing/2014/main" id="{DA8C9BDD-AFD4-4301-95A6-661FD241594A}"/>
              </a:ext>
            </a:extLst>
          </p:cNvPr>
          <p:cNvCxnSpPr>
            <a:cxnSpLocks/>
          </p:cNvCxnSpPr>
          <p:nvPr/>
        </p:nvCxnSpPr>
        <p:spPr>
          <a:xfrm>
            <a:off x="9839841" y="511695"/>
            <a:ext cx="578857" cy="865709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ím 1">
            <a:extLst>
              <a:ext uri="{FF2B5EF4-FFF2-40B4-BE49-F238E27FC236}">
                <a16:creationId xmlns:a16="http://schemas.microsoft.com/office/drawing/2014/main" id="{8BBF978D-1D3F-4021-90E2-ECA747C11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003" y="138356"/>
            <a:ext cx="10146126" cy="1080938"/>
          </a:xfrm>
        </p:spPr>
        <p:txBody>
          <a:bodyPr>
            <a:noAutofit/>
          </a:bodyPr>
          <a:lstStyle/>
          <a:p>
            <a:r>
              <a:rPr lang="hu-HU" sz="4400" dirty="0"/>
              <a:t>New, </a:t>
            </a:r>
            <a:r>
              <a:rPr lang="hu-HU" sz="4400" dirty="0" err="1"/>
              <a:t>exact</a:t>
            </a:r>
            <a:r>
              <a:rPr lang="hu-HU" sz="4400" dirty="0"/>
              <a:t> </a:t>
            </a:r>
            <a:r>
              <a:rPr lang="hu-HU" sz="4400" dirty="0" err="1"/>
              <a:t>solutions</a:t>
            </a:r>
            <a:r>
              <a:rPr lang="hu-HU" sz="4400" dirty="0"/>
              <a:t> of </a:t>
            </a:r>
            <a:r>
              <a:rPr lang="hu-HU" sz="4400" dirty="0" err="1"/>
              <a:t>perfect</a:t>
            </a:r>
            <a:r>
              <a:rPr lang="hu-HU" sz="4400" dirty="0"/>
              <a:t> </a:t>
            </a:r>
            <a:r>
              <a:rPr lang="hu-HU" sz="4400" dirty="0" smtClean="0"/>
              <a:t>fluid</a:t>
            </a:r>
            <a:endParaRPr lang="hu-HU" sz="4400" dirty="0"/>
          </a:p>
        </p:txBody>
      </p:sp>
      <p:sp>
        <p:nvSpPr>
          <p:cNvPr id="17" name="Szövegdoboz 16">
            <a:extLst>
              <a:ext uri="{FF2B5EF4-FFF2-40B4-BE49-F238E27FC236}">
                <a16:creationId xmlns:a16="http://schemas.microsoft.com/office/drawing/2014/main" id="{D8E21616-E16C-4FC8-97A9-EAD9711998EA}"/>
              </a:ext>
            </a:extLst>
          </p:cNvPr>
          <p:cNvSpPr txBox="1"/>
          <p:nvPr/>
        </p:nvSpPr>
        <p:spPr>
          <a:xfrm>
            <a:off x="2215054" y="4000361"/>
            <a:ext cx="2514600" cy="923330"/>
          </a:xfrm>
          <a:prstGeom prst="rect">
            <a:avLst/>
          </a:prstGeom>
          <a:solidFill>
            <a:schemeClr val="bg1">
              <a:lumMod val="75000"/>
              <a:lumOff val="25000"/>
              <a:alpha val="25000"/>
            </a:schemeClr>
          </a:solidFill>
          <a:scene3d>
            <a:camera prst="orthographicFront"/>
            <a:lightRig rig="threePt" dir="t"/>
          </a:scene3d>
          <a:sp3d contourW="38100">
            <a:contourClr>
              <a:schemeClr val="bg1">
                <a:lumMod val="75000"/>
                <a:lumOff val="25000"/>
              </a:schemeClr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l-GR" dirty="0"/>
              <a:t>λ</a:t>
            </a:r>
            <a:r>
              <a:rPr lang="hu-HU" dirty="0"/>
              <a:t>: </a:t>
            </a:r>
            <a:r>
              <a:rPr lang="hu-HU" dirty="0" err="1"/>
              <a:t>acceleration</a:t>
            </a:r>
            <a:r>
              <a:rPr lang="hu-HU" dirty="0"/>
              <a:t> </a:t>
            </a:r>
            <a:r>
              <a:rPr lang="hu-HU" dirty="0" err="1" smtClean="0"/>
              <a:t>parameter</a:t>
            </a:r>
            <a:endParaRPr lang="hu-HU" dirty="0"/>
          </a:p>
          <a:p>
            <a:pPr algn="ctr"/>
            <a:r>
              <a:rPr lang="hu-HU" i="1" u="sng" dirty="0" err="1">
                <a:solidFill>
                  <a:srgbClr val="FFFF00"/>
                </a:solidFill>
              </a:rPr>
              <a:t>accelerating</a:t>
            </a:r>
            <a:r>
              <a:rPr lang="hu-HU" dirty="0"/>
              <a:t> </a:t>
            </a:r>
            <a:r>
              <a:rPr lang="hu-HU" dirty="0" err="1"/>
              <a:t>solution</a:t>
            </a:r>
            <a:endParaRPr lang="hu-HU" dirty="0"/>
          </a:p>
        </p:txBody>
      </p:sp>
      <p:sp>
        <p:nvSpPr>
          <p:cNvPr id="19" name="Szövegdoboz 18">
            <a:extLst>
              <a:ext uri="{FF2B5EF4-FFF2-40B4-BE49-F238E27FC236}">
                <a16:creationId xmlns:a16="http://schemas.microsoft.com/office/drawing/2014/main" id="{B0D8FF84-133F-4943-8EC2-31164A3B4295}"/>
              </a:ext>
            </a:extLst>
          </p:cNvPr>
          <p:cNvSpPr txBox="1"/>
          <p:nvPr/>
        </p:nvSpPr>
        <p:spPr>
          <a:xfrm>
            <a:off x="2682831" y="5586996"/>
            <a:ext cx="2030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hlinkClick r:id="rId6"/>
              </a:rPr>
              <a:t>arXiv:1806.06794</a:t>
            </a:r>
            <a:endParaRPr lang="hu-HU" dirty="0"/>
          </a:p>
        </p:txBody>
      </p:sp>
      <p:sp>
        <p:nvSpPr>
          <p:cNvPr id="20" name="Szövegdoboz 19">
            <a:extLst>
              <a:ext uri="{FF2B5EF4-FFF2-40B4-BE49-F238E27FC236}">
                <a16:creationId xmlns:a16="http://schemas.microsoft.com/office/drawing/2014/main" id="{4A00DCF4-1627-4383-B80E-9DF375E2C1C1}"/>
              </a:ext>
            </a:extLst>
          </p:cNvPr>
          <p:cNvSpPr txBox="1"/>
          <p:nvPr/>
        </p:nvSpPr>
        <p:spPr>
          <a:xfrm>
            <a:off x="2682831" y="5217664"/>
            <a:ext cx="2030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hlinkClick r:id="rId7"/>
              </a:rPr>
              <a:t>arXiv:1805.01427</a:t>
            </a:r>
            <a:r>
              <a:rPr lang="hu-HU" dirty="0"/>
              <a:t> </a:t>
            </a:r>
          </a:p>
        </p:txBody>
      </p:sp>
      <p:pic>
        <p:nvPicPr>
          <p:cNvPr id="21" name="Kép 20">
            <a:extLst>
              <a:ext uri="{FF2B5EF4-FFF2-40B4-BE49-F238E27FC236}">
                <a16:creationId xmlns:a16="http://schemas.microsoft.com/office/drawing/2014/main" id="{B382F445-8C2E-4D3E-A35B-E4DF0DAD4D7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66" y="1378798"/>
            <a:ext cx="12172025" cy="5456014"/>
          </a:xfrm>
          <a:prstGeom prst="rect">
            <a:avLst/>
          </a:prstGeom>
          <a:scene3d>
            <a:camera prst="orthographicFront"/>
            <a:lightRig rig="threePt" dir="t"/>
          </a:scene3d>
          <a:sp3d contourW="25400">
            <a:contourClr>
              <a:schemeClr val="bg1">
                <a:lumMod val="75000"/>
                <a:lumOff val="25000"/>
              </a:schemeClr>
            </a:contourClr>
          </a:sp3d>
        </p:spPr>
      </p:pic>
    </p:spTree>
    <p:extLst>
      <p:ext uri="{BB962C8B-B14F-4D97-AF65-F5344CB8AC3E}">
        <p14:creationId xmlns:p14="http://schemas.microsoft.com/office/powerpoint/2010/main" val="1070203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CF24A51-E668-401C-A848-3BFEA5884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 </a:t>
            </a:r>
            <a:r>
              <a:rPr lang="hu-HU" dirty="0" err="1"/>
              <a:t>Pseudorapidity</a:t>
            </a:r>
            <a:r>
              <a:rPr lang="hu-HU" dirty="0"/>
              <a:t> </a:t>
            </a:r>
            <a:r>
              <a:rPr lang="hu-HU" dirty="0" err="1"/>
              <a:t>density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2E12F49-E592-4401-9489-E771B2D356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1409076"/>
            <a:ext cx="9613861" cy="5353674"/>
          </a:xfrm>
        </p:spPr>
        <p:txBody>
          <a:bodyPr>
            <a:normAutofit/>
          </a:bodyPr>
          <a:lstStyle/>
          <a:p>
            <a:r>
              <a:rPr lang="hu-HU" dirty="0" err="1"/>
              <a:t>Rapidity</a:t>
            </a:r>
            <a:r>
              <a:rPr lang="hu-HU" dirty="0"/>
              <a:t> </a:t>
            </a:r>
            <a:r>
              <a:rPr lang="hu-HU" dirty="0" err="1"/>
              <a:t>density</a:t>
            </a:r>
            <a:r>
              <a:rPr lang="hu-HU" dirty="0"/>
              <a:t> (</a:t>
            </a:r>
            <a:r>
              <a:rPr lang="hu-HU" dirty="0" err="1"/>
              <a:t>embedded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1+3 d </a:t>
            </a:r>
            <a:r>
              <a:rPr lang="hu-HU" dirty="0" err="1"/>
              <a:t>space</a:t>
            </a:r>
            <a:r>
              <a:rPr lang="hu-HU" dirty="0"/>
              <a:t>):</a:t>
            </a:r>
            <a:br>
              <a:rPr lang="hu-HU" dirty="0"/>
            </a:br>
            <a:endParaRPr lang="hu-HU" dirty="0"/>
          </a:p>
          <a:p>
            <a:endParaRPr lang="hu-HU" dirty="0"/>
          </a:p>
          <a:p>
            <a:r>
              <a:rPr lang="hu-HU" dirty="0" err="1" smtClean="0"/>
              <a:t>Lorentzian</a:t>
            </a:r>
            <a:r>
              <a:rPr lang="hu-HU" dirty="0" smtClean="0"/>
              <a:t> </a:t>
            </a:r>
            <a:r>
              <a:rPr lang="hu-HU" dirty="0" err="1" smtClean="0"/>
              <a:t>average</a:t>
            </a:r>
            <a:r>
              <a:rPr lang="hu-HU" dirty="0" smtClean="0"/>
              <a:t> </a:t>
            </a:r>
            <a:r>
              <a:rPr lang="hu-HU" dirty="0" err="1" smtClean="0"/>
              <a:t>p</a:t>
            </a:r>
            <a:r>
              <a:rPr lang="hu-HU" baseline="-25000" dirty="0" err="1" smtClean="0"/>
              <a:t>T</a:t>
            </a:r>
            <a:r>
              <a:rPr lang="hu-HU" dirty="0" smtClean="0"/>
              <a:t> </a:t>
            </a:r>
            <a:r>
              <a:rPr lang="hu-HU" dirty="0" err="1" smtClean="0"/>
              <a:t>as</a:t>
            </a:r>
            <a:r>
              <a:rPr lang="hu-HU" dirty="0" smtClean="0"/>
              <a:t> a </a:t>
            </a:r>
            <a:r>
              <a:rPr lang="hu-HU" dirty="0" err="1" smtClean="0"/>
              <a:t>function</a:t>
            </a:r>
            <a:r>
              <a:rPr lang="hu-HU" dirty="0" smtClean="0"/>
              <a:t> of y:</a:t>
            </a:r>
            <a:r>
              <a:rPr lang="hu-HU" dirty="0"/>
              <a:t/>
            </a:r>
            <a:br>
              <a:rPr lang="hu-HU" dirty="0"/>
            </a:br>
            <a:endParaRPr lang="hu-HU" dirty="0"/>
          </a:p>
          <a:p>
            <a:endParaRPr lang="hu-HU" dirty="0"/>
          </a:p>
          <a:p>
            <a:r>
              <a:rPr lang="hu-HU" dirty="0" err="1"/>
              <a:t>Pseudorapidity</a:t>
            </a:r>
            <a:r>
              <a:rPr lang="hu-HU" dirty="0"/>
              <a:t> </a:t>
            </a:r>
            <a:r>
              <a:rPr lang="hu-HU" dirty="0" err="1"/>
              <a:t>density</a:t>
            </a:r>
            <a:r>
              <a:rPr lang="hu-HU" dirty="0"/>
              <a:t>: </a:t>
            </a:r>
            <a:r>
              <a:rPr lang="hu-HU" dirty="0" err="1"/>
              <a:t>parametric</a:t>
            </a:r>
            <a:r>
              <a:rPr lang="hu-HU" dirty="0"/>
              <a:t> </a:t>
            </a:r>
            <a:r>
              <a:rPr lang="hu-HU" dirty="0" err="1"/>
              <a:t>curve</a:t>
            </a:r>
            <a:r>
              <a:rPr lang="hu-HU" dirty="0"/>
              <a:t/>
            </a:r>
            <a:br>
              <a:rPr lang="hu-HU" dirty="0"/>
            </a:br>
            <a:endParaRPr lang="hu-HU" dirty="0"/>
          </a:p>
          <a:p>
            <a:endParaRPr lang="hu-HU" dirty="0"/>
          </a:p>
          <a:p>
            <a:endParaRPr lang="hu-H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Four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fit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parameters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: κ,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λ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hu-HU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eff</a:t>
            </a:r>
            <a:r>
              <a:rPr lang="hu-HU" baseline="-25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dN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dy|</a:t>
            </a:r>
            <a:r>
              <a:rPr lang="hu-HU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hu-HU" baseline="-25000" dirty="0">
                <a:latin typeface="Arial" panose="020B0604020202020204" pitchFamily="34" charset="0"/>
                <a:cs typeface="Arial" panose="020B0604020202020204" pitchFamily="34" charset="0"/>
              </a:rPr>
              <a:t>=0</a:t>
            </a:r>
          </a:p>
          <a:p>
            <a:endParaRPr lang="hu-HU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8B867054-7673-40E8-A3EA-904A3552D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hu-HU" dirty="0"/>
              <a:t>3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C760BC77-C5BB-406A-9581-FA81FC5937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174" y="1770818"/>
            <a:ext cx="9571538" cy="950051"/>
          </a:xfrm>
          <a:prstGeom prst="rect">
            <a:avLst/>
          </a:prstGeom>
          <a:scene3d>
            <a:camera prst="orthographicFront"/>
            <a:lightRig rig="threePt" dir="t"/>
          </a:scene3d>
          <a:sp3d contourW="25400">
            <a:contourClr>
              <a:schemeClr val="bg1">
                <a:lumMod val="75000"/>
                <a:lumOff val="25000"/>
              </a:schemeClr>
            </a:contourClr>
          </a:sp3d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D3E0A4B5-4F70-4EFD-9BA0-0CD81B84DE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174" y="3013831"/>
            <a:ext cx="7138129" cy="898602"/>
          </a:xfrm>
          <a:prstGeom prst="rect">
            <a:avLst/>
          </a:prstGeom>
          <a:scene3d>
            <a:camera prst="orthographicFront"/>
            <a:lightRig rig="threePt" dir="t"/>
          </a:scene3d>
          <a:sp3d contourW="25400">
            <a:contourClr>
              <a:schemeClr val="bg1">
                <a:lumMod val="75000"/>
                <a:lumOff val="25000"/>
              </a:schemeClr>
            </a:contourClr>
          </a:sp3d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F98F33C8-8799-4055-82CE-6DA9910A8A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175" y="4316074"/>
            <a:ext cx="7892073" cy="1112065"/>
          </a:xfrm>
          <a:prstGeom prst="rect">
            <a:avLst/>
          </a:prstGeom>
          <a:scene3d>
            <a:camera prst="orthographicFront"/>
            <a:lightRig rig="threePt" dir="t"/>
          </a:scene3d>
          <a:sp3d contourW="25400">
            <a:contourClr>
              <a:schemeClr val="bg1">
                <a:lumMod val="75000"/>
                <a:lumOff val="25000"/>
              </a:schemeClr>
            </a:contourClr>
          </a:sp3d>
        </p:spPr>
      </p:pic>
      <p:sp>
        <p:nvSpPr>
          <p:cNvPr id="16" name="Szövegdoboz 15">
            <a:extLst>
              <a:ext uri="{FF2B5EF4-FFF2-40B4-BE49-F238E27FC236}">
                <a16:creationId xmlns:a16="http://schemas.microsoft.com/office/drawing/2014/main" id="{9BBFA92F-1FB6-4557-8305-D505BE091824}"/>
              </a:ext>
            </a:extLst>
          </p:cNvPr>
          <p:cNvSpPr txBox="1"/>
          <p:nvPr/>
        </p:nvSpPr>
        <p:spPr>
          <a:xfrm>
            <a:off x="10168458" y="6482876"/>
            <a:ext cx="2023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hlinkClick r:id="rId5"/>
              </a:rPr>
              <a:t>arXiv:1806.06794</a:t>
            </a:r>
            <a:endParaRPr lang="hu-HU" dirty="0"/>
          </a:p>
        </p:txBody>
      </p:sp>
      <p:sp>
        <p:nvSpPr>
          <p:cNvPr id="17" name="Szövegdoboz 16">
            <a:extLst>
              <a:ext uri="{FF2B5EF4-FFF2-40B4-BE49-F238E27FC236}">
                <a16:creationId xmlns:a16="http://schemas.microsoft.com/office/drawing/2014/main" id="{EB6ACA9A-F7B8-4CD2-9921-318E3F01BFA1}"/>
              </a:ext>
            </a:extLst>
          </p:cNvPr>
          <p:cNvSpPr txBox="1"/>
          <p:nvPr/>
        </p:nvSpPr>
        <p:spPr>
          <a:xfrm>
            <a:off x="10168457" y="6113544"/>
            <a:ext cx="2023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hlinkClick r:id="rId6"/>
              </a:rPr>
              <a:t>arXiv:1805.01427</a:t>
            </a:r>
            <a:r>
              <a:rPr lang="hu-HU" dirty="0"/>
              <a:t> </a:t>
            </a:r>
          </a:p>
        </p:txBody>
      </p:sp>
      <p:pic>
        <p:nvPicPr>
          <p:cNvPr id="24" name="Kép 23">
            <a:extLst>
              <a:ext uri="{FF2B5EF4-FFF2-40B4-BE49-F238E27FC236}">
                <a16:creationId xmlns:a16="http://schemas.microsoft.com/office/drawing/2014/main" id="{DA5539D3-8D73-4DD4-957E-1389926273A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5107" y="2805135"/>
            <a:ext cx="1308412" cy="389899"/>
          </a:xfrm>
          <a:prstGeom prst="rect">
            <a:avLst/>
          </a:prstGeom>
          <a:scene3d>
            <a:camera prst="orthographicFront"/>
            <a:lightRig rig="threePt" dir="t"/>
          </a:scene3d>
          <a:sp3d contourW="25400">
            <a:contourClr>
              <a:schemeClr val="bg1">
                <a:lumMod val="75000"/>
                <a:lumOff val="25000"/>
              </a:schemeClr>
            </a:contourClr>
          </a:sp3d>
        </p:spPr>
      </p:pic>
      <p:sp>
        <p:nvSpPr>
          <p:cNvPr id="26" name="Téglalap 25">
            <a:extLst>
              <a:ext uri="{FF2B5EF4-FFF2-40B4-BE49-F238E27FC236}">
                <a16:creationId xmlns:a16="http://schemas.microsoft.com/office/drawing/2014/main" id="{997DC8E7-51C0-454E-B22A-44106ABBB8B8}"/>
              </a:ext>
            </a:extLst>
          </p:cNvPr>
          <p:cNvSpPr/>
          <p:nvPr/>
        </p:nvSpPr>
        <p:spPr>
          <a:xfrm>
            <a:off x="8870793" y="3431905"/>
            <a:ext cx="29547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err="1"/>
              <a:t>T</a:t>
            </a:r>
            <a:r>
              <a:rPr lang="hu-HU" baseline="-25000" dirty="0" err="1"/>
              <a:t>eff</a:t>
            </a:r>
            <a:r>
              <a:rPr lang="hu-HU" dirty="0"/>
              <a:t>: </a:t>
            </a:r>
            <a:r>
              <a:rPr lang="hu-HU" dirty="0" err="1"/>
              <a:t>effective</a:t>
            </a:r>
            <a:r>
              <a:rPr lang="hu-HU" dirty="0"/>
              <a:t> </a:t>
            </a:r>
            <a:r>
              <a:rPr lang="hu-HU" dirty="0" err="1"/>
              <a:t>temperature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3028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0EC1DBF-B060-46CA-A95B-C2ADA0AD1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err="1"/>
              <a:t>R</a:t>
            </a:r>
            <a:r>
              <a:rPr lang="hu-HU" dirty="0" err="1" smtClean="0"/>
              <a:t>apidity</a:t>
            </a:r>
            <a:r>
              <a:rPr lang="hu-HU" dirty="0" smtClean="0"/>
              <a:t> </a:t>
            </a:r>
            <a:r>
              <a:rPr lang="hu-HU" dirty="0" err="1"/>
              <a:t>density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BE16F60-C56A-4A5A-915C-A5DE0F7756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11387632" cy="3599316"/>
          </a:xfrm>
        </p:spPr>
        <p:txBody>
          <a:bodyPr/>
          <a:lstStyle/>
          <a:p>
            <a:r>
              <a:rPr lang="hu-HU" dirty="0" err="1"/>
              <a:t>R</a:t>
            </a:r>
            <a:r>
              <a:rPr lang="hu-HU" dirty="0" err="1" smtClean="0"/>
              <a:t>apidity</a:t>
            </a:r>
            <a:r>
              <a:rPr lang="hu-HU" dirty="0" smtClean="0"/>
              <a:t> </a:t>
            </a:r>
            <a:r>
              <a:rPr lang="hu-HU" dirty="0" err="1"/>
              <a:t>density</a:t>
            </a:r>
            <a:r>
              <a:rPr lang="hu-HU" dirty="0"/>
              <a:t>: </a:t>
            </a:r>
            <a:r>
              <a:rPr lang="hu-HU" dirty="0" err="1" smtClean="0"/>
              <a:t>depends</a:t>
            </a:r>
            <a:r>
              <a:rPr lang="hu-HU" dirty="0" smtClean="0"/>
              <a:t> </a:t>
            </a:r>
            <a:r>
              <a:rPr lang="hu-HU" dirty="0" err="1" smtClean="0"/>
              <a:t>on</a:t>
            </a:r>
            <a:r>
              <a:rPr lang="hu-HU" dirty="0" smtClean="0"/>
              <a:t> 4 </a:t>
            </a:r>
            <a:r>
              <a:rPr lang="hu-HU" dirty="0" err="1" smtClean="0"/>
              <a:t>hydro</a:t>
            </a:r>
            <a:r>
              <a:rPr lang="hu-HU" dirty="0" smtClean="0"/>
              <a:t> </a:t>
            </a:r>
            <a:r>
              <a:rPr lang="hu-HU" dirty="0" err="1" smtClean="0"/>
              <a:t>parameters</a:t>
            </a:r>
            <a:r>
              <a:rPr lang="hu-HU" dirty="0" smtClean="0"/>
              <a:t> </a:t>
            </a:r>
            <a:r>
              <a:rPr lang="hu-HU" dirty="0"/>
              <a:t>(</a:t>
            </a:r>
            <a:r>
              <a:rPr lang="hu-HU" dirty="0">
                <a:cs typeface="Arial" panose="020B0604020202020204" pitchFamily="34" charset="0"/>
              </a:rPr>
              <a:t>κ, </a:t>
            </a:r>
            <a:r>
              <a:rPr lang="el-GR" dirty="0">
                <a:cs typeface="Arial" panose="020B0604020202020204" pitchFamily="34" charset="0"/>
              </a:rPr>
              <a:t>λ</a:t>
            </a:r>
            <a:r>
              <a:rPr lang="hu-HU" dirty="0">
                <a:cs typeface="Arial" panose="020B0604020202020204" pitchFamily="34" charset="0"/>
              </a:rPr>
              <a:t>, </a:t>
            </a:r>
            <a:r>
              <a:rPr lang="hu-HU" dirty="0" err="1">
                <a:cs typeface="Arial" panose="020B0604020202020204" pitchFamily="34" charset="0"/>
              </a:rPr>
              <a:t>T</a:t>
            </a:r>
            <a:r>
              <a:rPr lang="hu-HU" baseline="-25000" dirty="0" err="1">
                <a:cs typeface="Arial" panose="020B0604020202020204" pitchFamily="34" charset="0"/>
              </a:rPr>
              <a:t>eff</a:t>
            </a:r>
            <a:r>
              <a:rPr lang="hu-HU" baseline="-25000" dirty="0">
                <a:cs typeface="Arial" panose="020B0604020202020204" pitchFamily="34" charset="0"/>
              </a:rPr>
              <a:t> </a:t>
            </a:r>
            <a:r>
              <a:rPr lang="hu-HU" dirty="0">
                <a:cs typeface="Arial" panose="020B0604020202020204" pitchFamily="34" charset="0"/>
              </a:rPr>
              <a:t>, </a:t>
            </a:r>
            <a:r>
              <a:rPr lang="hu-HU" dirty="0" err="1">
                <a:cs typeface="Arial" panose="020B0604020202020204" pitchFamily="34" charset="0"/>
              </a:rPr>
              <a:t>dN</a:t>
            </a:r>
            <a:r>
              <a:rPr lang="hu-HU" dirty="0">
                <a:cs typeface="Arial" panose="020B0604020202020204" pitchFamily="34" charset="0"/>
              </a:rPr>
              <a:t>/</a:t>
            </a:r>
            <a:r>
              <a:rPr lang="hu-HU" dirty="0" err="1">
                <a:cs typeface="Arial" panose="020B0604020202020204" pitchFamily="34" charset="0"/>
              </a:rPr>
              <a:t>dy|</a:t>
            </a:r>
            <a:r>
              <a:rPr lang="hu-HU" baseline="-25000" dirty="0" err="1">
                <a:cs typeface="Arial" panose="020B0604020202020204" pitchFamily="34" charset="0"/>
              </a:rPr>
              <a:t>y</a:t>
            </a:r>
            <a:r>
              <a:rPr lang="hu-HU" baseline="-25000" dirty="0">
                <a:cs typeface="Arial" panose="020B0604020202020204" pitchFamily="34" charset="0"/>
              </a:rPr>
              <a:t>=0</a:t>
            </a:r>
            <a:r>
              <a:rPr lang="hu-HU" dirty="0">
                <a:cs typeface="Arial" panose="020B0604020202020204" pitchFamily="34" charset="0"/>
              </a:rPr>
              <a:t>)</a:t>
            </a:r>
          </a:p>
          <a:p>
            <a:r>
              <a:rPr lang="hu-HU" dirty="0" err="1" smtClean="0">
                <a:cs typeface="Arial" panose="020B0604020202020204" pitchFamily="34" charset="0"/>
              </a:rPr>
              <a:t>Near</a:t>
            </a:r>
            <a:r>
              <a:rPr lang="hu-HU" dirty="0" smtClean="0">
                <a:cs typeface="Arial" panose="020B0604020202020204" pitchFamily="34" charset="0"/>
              </a:rPr>
              <a:t> </a:t>
            </a:r>
            <a:r>
              <a:rPr lang="hu-HU" dirty="0" err="1" smtClean="0">
                <a:cs typeface="Arial" panose="020B0604020202020204" pitchFamily="34" charset="0"/>
              </a:rPr>
              <a:t>midrapidity</a:t>
            </a:r>
            <a:r>
              <a:rPr lang="hu-HU" dirty="0" smtClean="0">
                <a:cs typeface="Arial" panose="020B0604020202020204" pitchFamily="34" charset="0"/>
              </a:rPr>
              <a:t>, in </a:t>
            </a:r>
            <a:r>
              <a:rPr lang="hu-HU" dirty="0" err="1" smtClean="0">
                <a:cs typeface="Arial" panose="020B0604020202020204" pitchFamily="34" charset="0"/>
              </a:rPr>
              <a:t>leading</a:t>
            </a:r>
            <a:r>
              <a:rPr lang="hu-HU" dirty="0" smtClean="0">
                <a:cs typeface="Arial" panose="020B0604020202020204" pitchFamily="34" charset="0"/>
              </a:rPr>
              <a:t> </a:t>
            </a:r>
            <a:r>
              <a:rPr lang="hu-HU" dirty="0" err="1" smtClean="0">
                <a:cs typeface="Arial" panose="020B0604020202020204" pitchFamily="34" charset="0"/>
              </a:rPr>
              <a:t>order</a:t>
            </a:r>
            <a:r>
              <a:rPr lang="hu-HU" dirty="0" smtClean="0">
                <a:cs typeface="Arial" panose="020B0604020202020204" pitchFamily="34" charset="0"/>
              </a:rPr>
              <a:t>: a Gaussian </a:t>
            </a: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57A82B1C-0221-4223-8F4B-764AC04E8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r>
              <a:rPr lang="hu-HU" dirty="0"/>
              <a:t>4</a:t>
            </a:r>
          </a:p>
        </p:txBody>
      </p:sp>
      <p:pic>
        <p:nvPicPr>
          <p:cNvPr id="12" name="Kép 11" descr="A képen objektum, óra látható&#10;&#10;Automatikusan generált leírás">
            <a:extLst>
              <a:ext uri="{FF2B5EF4-FFF2-40B4-BE49-F238E27FC236}">
                <a16:creationId xmlns:a16="http://schemas.microsoft.com/office/drawing/2014/main" id="{886869AC-FF2D-4BBD-BDBB-2338E8495A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251" y="5202337"/>
            <a:ext cx="4396401" cy="633501"/>
          </a:xfrm>
          <a:prstGeom prst="rect">
            <a:avLst/>
          </a:prstGeom>
          <a:scene3d>
            <a:camera prst="orthographicFront"/>
            <a:lightRig rig="threePt" dir="t"/>
          </a:scene3d>
          <a:sp3d contourW="25400">
            <a:contourClr>
              <a:schemeClr val="bg1">
                <a:lumMod val="75000"/>
                <a:lumOff val="25000"/>
              </a:schemeClr>
            </a:contourClr>
          </a:sp3d>
        </p:spPr>
      </p:pic>
      <p:pic>
        <p:nvPicPr>
          <p:cNvPr id="14" name="Kép 13" descr="A képen objektum látható&#10;&#10;Automatikusan generált leírás">
            <a:extLst>
              <a:ext uri="{FF2B5EF4-FFF2-40B4-BE49-F238E27FC236}">
                <a16:creationId xmlns:a16="http://schemas.microsoft.com/office/drawing/2014/main" id="{76DD16C9-556C-4271-9060-E8862BD230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56" y="3305457"/>
            <a:ext cx="8267708" cy="1728514"/>
          </a:xfrm>
          <a:prstGeom prst="rect">
            <a:avLst/>
          </a:prstGeom>
          <a:scene3d>
            <a:camera prst="orthographicFront"/>
            <a:lightRig rig="threePt" dir="t"/>
          </a:scene3d>
          <a:sp3d contourW="25400">
            <a:contourClr>
              <a:schemeClr val="bg1">
                <a:lumMod val="75000"/>
                <a:lumOff val="25000"/>
              </a:schemeClr>
            </a:contourClr>
          </a:sp3d>
        </p:spPr>
      </p:pic>
      <p:pic>
        <p:nvPicPr>
          <p:cNvPr id="16" name="Kép 15" descr="A képen objektum látható&#10;&#10;Automatikusan generált leírás">
            <a:extLst>
              <a:ext uri="{FF2B5EF4-FFF2-40B4-BE49-F238E27FC236}">
                <a16:creationId xmlns:a16="http://schemas.microsoft.com/office/drawing/2014/main" id="{008B7FE9-8169-499B-B739-43D7CB7D09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1878" y="5977706"/>
            <a:ext cx="2442600" cy="706064"/>
          </a:xfrm>
          <a:prstGeom prst="rect">
            <a:avLst/>
          </a:prstGeom>
          <a:scene3d>
            <a:camera prst="orthographicFront"/>
            <a:lightRig rig="threePt" dir="t"/>
          </a:scene3d>
          <a:sp3d contourW="25400">
            <a:contourClr>
              <a:schemeClr val="bg1">
                <a:lumMod val="75000"/>
                <a:lumOff val="25000"/>
              </a:schemeClr>
            </a:contourClr>
          </a:sp3d>
        </p:spPr>
      </p:pic>
      <p:sp>
        <p:nvSpPr>
          <p:cNvPr id="17" name="Szövegdoboz 16">
            <a:extLst>
              <a:ext uri="{FF2B5EF4-FFF2-40B4-BE49-F238E27FC236}">
                <a16:creationId xmlns:a16="http://schemas.microsoft.com/office/drawing/2014/main" id="{5B80B359-CF70-47A0-BEF2-08B49A41A2B8}"/>
              </a:ext>
            </a:extLst>
          </p:cNvPr>
          <p:cNvSpPr txBox="1"/>
          <p:nvPr/>
        </p:nvSpPr>
        <p:spPr>
          <a:xfrm>
            <a:off x="5774751" y="5334421"/>
            <a:ext cx="2746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i="1" dirty="0">
                <a:solidFill>
                  <a:srgbClr val="FFFF00"/>
                </a:solidFill>
              </a:rPr>
              <a:t>Gaussian </a:t>
            </a:r>
            <a:r>
              <a:rPr lang="hu-HU" i="1" dirty="0" err="1">
                <a:solidFill>
                  <a:srgbClr val="FFFF00"/>
                </a:solidFill>
              </a:rPr>
              <a:t>width</a:t>
            </a:r>
            <a:r>
              <a:rPr lang="hu-HU" i="1" dirty="0">
                <a:solidFill>
                  <a:srgbClr val="FFFF00"/>
                </a:solidFill>
              </a:rPr>
              <a:t>:</a:t>
            </a:r>
          </a:p>
        </p:txBody>
      </p:sp>
      <p:sp>
        <p:nvSpPr>
          <p:cNvPr id="18" name="Szövegdoboz 17">
            <a:extLst>
              <a:ext uri="{FF2B5EF4-FFF2-40B4-BE49-F238E27FC236}">
                <a16:creationId xmlns:a16="http://schemas.microsoft.com/office/drawing/2014/main" id="{4C2C8F7B-C665-46F9-8230-F8BD7FD4C2D0}"/>
              </a:ext>
            </a:extLst>
          </p:cNvPr>
          <p:cNvSpPr txBox="1"/>
          <p:nvPr/>
        </p:nvSpPr>
        <p:spPr>
          <a:xfrm>
            <a:off x="7115278" y="6146072"/>
            <a:ext cx="2746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i="1" dirty="0" err="1">
                <a:solidFill>
                  <a:srgbClr val="FFFF00"/>
                </a:solidFill>
              </a:rPr>
              <a:t>Midrapidity</a:t>
            </a:r>
            <a:r>
              <a:rPr lang="hu-HU" i="1" dirty="0">
                <a:solidFill>
                  <a:srgbClr val="FFFF00"/>
                </a:solidFill>
              </a:rPr>
              <a:t> </a:t>
            </a:r>
            <a:r>
              <a:rPr lang="hu-HU" i="1" dirty="0" err="1">
                <a:solidFill>
                  <a:srgbClr val="FFFF00"/>
                </a:solidFill>
              </a:rPr>
              <a:t>density</a:t>
            </a:r>
            <a:r>
              <a:rPr lang="hu-HU" i="1" dirty="0">
                <a:solidFill>
                  <a:srgbClr val="FFFF00"/>
                </a:solidFill>
              </a:rPr>
              <a:t>:</a:t>
            </a:r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A0231CA9-CEE3-4ED6-AE5B-E76B7A491E42}"/>
              </a:ext>
            </a:extLst>
          </p:cNvPr>
          <p:cNvSpPr txBox="1"/>
          <p:nvPr/>
        </p:nvSpPr>
        <p:spPr>
          <a:xfrm>
            <a:off x="262501" y="5257775"/>
            <a:ext cx="5032829" cy="1384995"/>
          </a:xfrm>
          <a:prstGeom prst="rect">
            <a:avLst/>
          </a:prstGeom>
          <a:solidFill>
            <a:schemeClr val="bg1">
              <a:lumMod val="75000"/>
              <a:lumOff val="25000"/>
              <a:alpha val="25000"/>
            </a:schemeClr>
          </a:solidFill>
          <a:scene3d>
            <a:camera prst="orthographicFront"/>
            <a:lightRig rig="threePt" dir="t"/>
          </a:scene3d>
          <a:sp3d contourW="38100">
            <a:contourClr>
              <a:schemeClr val="bg1">
                <a:lumMod val="75000"/>
                <a:lumOff val="25000"/>
              </a:schemeClr>
            </a:contourClr>
          </a:sp3d>
        </p:spPr>
        <p:txBody>
          <a:bodyPr wrap="square" rtlCol="0">
            <a:spAutoFit/>
          </a:bodyPr>
          <a:lstStyle/>
          <a:p>
            <a:r>
              <a:rPr lang="hu-HU" sz="2000" i="1" dirty="0" err="1" smtClean="0"/>
              <a:t>From</a:t>
            </a:r>
            <a:r>
              <a:rPr lang="hu-HU" sz="2000" i="1" dirty="0" smtClean="0"/>
              <a:t> </a:t>
            </a:r>
            <a:r>
              <a:rPr lang="hu-HU" sz="2000" i="1" dirty="0" smtClean="0">
                <a:solidFill>
                  <a:srgbClr val="FFFF00"/>
                </a:solidFill>
              </a:rPr>
              <a:t>4</a:t>
            </a:r>
            <a:r>
              <a:rPr lang="hu-HU" sz="2000" i="1" dirty="0" smtClean="0"/>
              <a:t> </a:t>
            </a:r>
            <a:r>
              <a:rPr lang="hu-HU" sz="2000" i="1" dirty="0" err="1" smtClean="0"/>
              <a:t>hydro</a:t>
            </a:r>
            <a:r>
              <a:rPr lang="hu-HU" sz="2000" i="1" dirty="0" smtClean="0"/>
              <a:t> </a:t>
            </a:r>
            <a:r>
              <a:rPr lang="hu-HU" sz="2000" i="1" dirty="0" err="1" smtClean="0"/>
              <a:t>parameters</a:t>
            </a:r>
            <a:r>
              <a:rPr lang="hu-HU" sz="2000" i="1" dirty="0" smtClean="0"/>
              <a:t> (</a:t>
            </a:r>
            <a:r>
              <a:rPr lang="hu-HU" sz="2000" i="1" dirty="0" smtClean="0">
                <a:latin typeface="Symbol" panose="05050102010706020507" pitchFamily="18" charset="2"/>
              </a:rPr>
              <a:t>k, l</a:t>
            </a:r>
            <a:r>
              <a:rPr lang="hu-HU" sz="2000" i="1" dirty="0" smtClean="0"/>
              <a:t>, &lt;N&gt;, </a:t>
            </a:r>
            <a:r>
              <a:rPr lang="hu-HU" sz="2000" i="1" dirty="0" err="1" smtClean="0"/>
              <a:t>T</a:t>
            </a:r>
            <a:r>
              <a:rPr lang="hu-HU" sz="2000" i="1" baseline="-25000" dirty="0" err="1" smtClean="0"/>
              <a:t>eff</a:t>
            </a:r>
            <a:r>
              <a:rPr lang="hu-HU" sz="2000" i="1" dirty="0" smtClean="0"/>
              <a:t>) </a:t>
            </a:r>
          </a:p>
          <a:p>
            <a:r>
              <a:rPr lang="hu-HU" sz="2000" i="1" dirty="0">
                <a:sym typeface="Wingdings" panose="05000000000000000000" pitchFamily="2" charset="2"/>
              </a:rPr>
              <a:t> </a:t>
            </a:r>
            <a:r>
              <a:rPr lang="hu-HU" sz="2000" i="1" dirty="0" smtClean="0">
                <a:sym typeface="Wingdings" panose="05000000000000000000" pitchFamily="2" charset="2"/>
              </a:rPr>
              <a:t>   </a:t>
            </a:r>
            <a:r>
              <a:rPr lang="hu-HU" sz="2000" i="1" dirty="0" err="1" smtClean="0">
                <a:sym typeface="Wingdings" panose="05000000000000000000" pitchFamily="2" charset="2"/>
              </a:rPr>
              <a:t>only</a:t>
            </a:r>
            <a:r>
              <a:rPr lang="hu-HU" sz="2000" i="1" dirty="0" smtClean="0">
                <a:sym typeface="Wingdings" panose="05000000000000000000" pitchFamily="2" charset="2"/>
              </a:rPr>
              <a:t> </a:t>
            </a:r>
            <a:r>
              <a:rPr lang="hu-HU" sz="2000" i="1" dirty="0" smtClean="0">
                <a:solidFill>
                  <a:srgbClr val="FFFF00"/>
                </a:solidFill>
                <a:sym typeface="Wingdings" panose="05000000000000000000" pitchFamily="2" charset="2"/>
              </a:rPr>
              <a:t>2</a:t>
            </a:r>
            <a:r>
              <a:rPr lang="hu-HU" sz="2000" i="1" dirty="0" smtClean="0">
                <a:sym typeface="Wingdings" panose="05000000000000000000" pitchFamily="2" charset="2"/>
              </a:rPr>
              <a:t> fit </a:t>
            </a:r>
            <a:r>
              <a:rPr lang="hu-HU" sz="2000" i="1" dirty="0" err="1" smtClean="0">
                <a:sym typeface="Wingdings" panose="05000000000000000000" pitchFamily="2" charset="2"/>
              </a:rPr>
              <a:t>parameters</a:t>
            </a:r>
            <a:r>
              <a:rPr lang="hu-HU" sz="2000" i="1" dirty="0" smtClean="0">
                <a:sym typeface="Wingdings" panose="05000000000000000000" pitchFamily="2" charset="2"/>
              </a:rPr>
              <a:t> (</a:t>
            </a:r>
            <a:r>
              <a:rPr lang="hu-HU" sz="2000" i="1" dirty="0"/>
              <a:t>&lt;N&gt;, </a:t>
            </a:r>
            <a:r>
              <a:rPr lang="hu-HU" sz="2400" b="1" dirty="0" err="1" smtClean="0">
                <a:latin typeface="Symbol" panose="05050102010706020507" pitchFamily="18" charset="2"/>
              </a:rPr>
              <a:t>D</a:t>
            </a:r>
            <a:r>
              <a:rPr lang="hu-HU" sz="2000" i="1" dirty="0" err="1" smtClean="0"/>
              <a:t>y</a:t>
            </a:r>
            <a:r>
              <a:rPr lang="hu-HU" sz="2000" i="1" dirty="0" smtClean="0"/>
              <a:t>)</a:t>
            </a:r>
            <a:r>
              <a:rPr lang="hu-HU" sz="2000" i="1" dirty="0" smtClean="0">
                <a:sym typeface="Wingdings" panose="05000000000000000000" pitchFamily="2" charset="2"/>
              </a:rPr>
              <a:t> </a:t>
            </a:r>
            <a:endParaRPr lang="hu-HU" sz="2000" dirty="0"/>
          </a:p>
          <a:p>
            <a:r>
              <a:rPr lang="hu-HU" sz="2000" i="1" dirty="0" err="1" smtClean="0"/>
              <a:t>Beautiful</a:t>
            </a:r>
            <a:r>
              <a:rPr lang="hu-HU" sz="2000" i="1" dirty="0" smtClean="0"/>
              <a:t> </a:t>
            </a:r>
            <a:r>
              <a:rPr lang="hu-HU" sz="2000" i="1" dirty="0" err="1"/>
              <a:t>example</a:t>
            </a:r>
            <a:r>
              <a:rPr lang="hu-HU" sz="2000" i="1" dirty="0"/>
              <a:t> of </a:t>
            </a:r>
            <a:r>
              <a:rPr lang="hu-HU" sz="2000" i="1" u="sng" dirty="0" err="1">
                <a:solidFill>
                  <a:srgbClr val="FFFF00"/>
                </a:solidFill>
              </a:rPr>
              <a:t>hydrodynamical</a:t>
            </a:r>
            <a:r>
              <a:rPr lang="hu-HU" sz="2000" i="1" u="sng" dirty="0">
                <a:solidFill>
                  <a:srgbClr val="FFFF00"/>
                </a:solidFill>
              </a:rPr>
              <a:t> </a:t>
            </a:r>
            <a:r>
              <a:rPr lang="hu-HU" sz="2000" i="1" u="sng" dirty="0" err="1">
                <a:solidFill>
                  <a:srgbClr val="FFFF00"/>
                </a:solidFill>
              </a:rPr>
              <a:t>scaling</a:t>
            </a:r>
            <a:r>
              <a:rPr lang="hu-HU" sz="2000" i="1" dirty="0">
                <a:solidFill>
                  <a:srgbClr val="FFFF00"/>
                </a:solidFill>
              </a:rPr>
              <a:t> </a:t>
            </a:r>
            <a:r>
              <a:rPr lang="hu-HU" sz="2000" i="1" dirty="0" err="1"/>
              <a:t>behaviour</a:t>
            </a:r>
            <a:r>
              <a:rPr lang="hu-HU" sz="2000" i="1" dirty="0"/>
              <a:t>!</a:t>
            </a:r>
          </a:p>
        </p:txBody>
      </p:sp>
      <p:pic>
        <p:nvPicPr>
          <p:cNvPr id="19" name="Kép 18">
            <a:extLst>
              <a:ext uri="{FF2B5EF4-FFF2-40B4-BE49-F238E27FC236}">
                <a16:creationId xmlns:a16="http://schemas.microsoft.com/office/drawing/2014/main" id="{C760BC77-C5BB-406A-9581-FA81FC5937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77" y="1388678"/>
            <a:ext cx="9571538" cy="950051"/>
          </a:xfrm>
          <a:prstGeom prst="rect">
            <a:avLst/>
          </a:prstGeom>
          <a:scene3d>
            <a:camera prst="orthographicFront"/>
            <a:lightRig rig="threePt" dir="t"/>
          </a:scene3d>
          <a:sp3d contourW="25400">
            <a:contourClr>
              <a:schemeClr val="bg1">
                <a:lumMod val="75000"/>
                <a:lumOff val="25000"/>
              </a:schemeClr>
            </a:contourClr>
          </a:sp3d>
        </p:spPr>
      </p:pic>
    </p:spTree>
    <p:extLst>
      <p:ext uri="{BB962C8B-B14F-4D97-AF65-F5344CB8AC3E}">
        <p14:creationId xmlns:p14="http://schemas.microsoft.com/office/powerpoint/2010/main" val="2527065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0EC1DBF-B060-46CA-A95B-C2ADA0AD1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err="1" smtClean="0"/>
              <a:t>Pseudorapidity</a:t>
            </a:r>
            <a:r>
              <a:rPr lang="hu-HU" dirty="0" smtClean="0"/>
              <a:t> </a:t>
            </a:r>
            <a:r>
              <a:rPr lang="hu-HU" dirty="0" err="1"/>
              <a:t>density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BE16F60-C56A-4A5A-915C-A5DE0F7756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055" y="2314569"/>
            <a:ext cx="11387632" cy="3599316"/>
          </a:xfrm>
        </p:spPr>
        <p:txBody>
          <a:bodyPr/>
          <a:lstStyle/>
          <a:p>
            <a:r>
              <a:rPr lang="hu-HU" dirty="0" err="1"/>
              <a:t>Pseudorapidity</a:t>
            </a:r>
            <a:r>
              <a:rPr lang="hu-HU" dirty="0"/>
              <a:t> </a:t>
            </a:r>
            <a:r>
              <a:rPr lang="hu-HU" dirty="0" err="1"/>
              <a:t>density</a:t>
            </a:r>
            <a:r>
              <a:rPr lang="hu-HU" dirty="0"/>
              <a:t>: </a:t>
            </a:r>
            <a:r>
              <a:rPr lang="hu-HU" dirty="0" err="1"/>
              <a:t>parametric</a:t>
            </a:r>
            <a:r>
              <a:rPr lang="hu-HU" dirty="0"/>
              <a:t> </a:t>
            </a:r>
            <a:r>
              <a:rPr lang="hu-HU" dirty="0" err="1"/>
              <a:t>curve</a:t>
            </a:r>
            <a:r>
              <a:rPr lang="hu-HU" dirty="0"/>
              <a:t> (</a:t>
            </a:r>
            <a:r>
              <a:rPr lang="hu-HU" dirty="0">
                <a:cs typeface="Arial" panose="020B0604020202020204" pitchFamily="34" charset="0"/>
              </a:rPr>
              <a:t>κ, </a:t>
            </a:r>
            <a:r>
              <a:rPr lang="el-GR" dirty="0">
                <a:cs typeface="Arial" panose="020B0604020202020204" pitchFamily="34" charset="0"/>
              </a:rPr>
              <a:t>λ</a:t>
            </a:r>
            <a:r>
              <a:rPr lang="hu-HU" dirty="0">
                <a:cs typeface="Arial" panose="020B0604020202020204" pitchFamily="34" charset="0"/>
              </a:rPr>
              <a:t>, </a:t>
            </a:r>
            <a:r>
              <a:rPr lang="hu-HU" dirty="0" err="1">
                <a:cs typeface="Arial" panose="020B0604020202020204" pitchFamily="34" charset="0"/>
              </a:rPr>
              <a:t>T</a:t>
            </a:r>
            <a:r>
              <a:rPr lang="hu-HU" baseline="-25000" dirty="0" err="1">
                <a:cs typeface="Arial" panose="020B0604020202020204" pitchFamily="34" charset="0"/>
              </a:rPr>
              <a:t>eff</a:t>
            </a:r>
            <a:r>
              <a:rPr lang="hu-HU" baseline="-25000" dirty="0">
                <a:cs typeface="Arial" panose="020B0604020202020204" pitchFamily="34" charset="0"/>
              </a:rPr>
              <a:t> </a:t>
            </a:r>
            <a:r>
              <a:rPr lang="hu-HU" dirty="0">
                <a:cs typeface="Arial" panose="020B0604020202020204" pitchFamily="34" charset="0"/>
              </a:rPr>
              <a:t>, </a:t>
            </a:r>
            <a:r>
              <a:rPr lang="hu-HU" dirty="0" err="1" smtClean="0">
                <a:cs typeface="Arial" panose="020B0604020202020204" pitchFamily="34" charset="0"/>
              </a:rPr>
              <a:t>dN</a:t>
            </a:r>
            <a:r>
              <a:rPr lang="hu-HU" dirty="0" smtClean="0">
                <a:cs typeface="Arial" panose="020B0604020202020204" pitchFamily="34" charset="0"/>
              </a:rPr>
              <a:t>/</a:t>
            </a:r>
            <a:r>
              <a:rPr lang="hu-HU" dirty="0" err="1" smtClean="0">
                <a:cs typeface="Arial" panose="020B0604020202020204" pitchFamily="34" charset="0"/>
              </a:rPr>
              <a:t>dy|</a:t>
            </a:r>
            <a:r>
              <a:rPr lang="hu-HU" baseline="-25000" dirty="0" err="1" smtClean="0">
                <a:cs typeface="Arial" panose="020B0604020202020204" pitchFamily="34" charset="0"/>
              </a:rPr>
              <a:t>y</a:t>
            </a:r>
            <a:r>
              <a:rPr lang="hu-HU" baseline="-25000" dirty="0" smtClean="0">
                <a:cs typeface="Arial" panose="020B0604020202020204" pitchFamily="34" charset="0"/>
              </a:rPr>
              <a:t>=0</a:t>
            </a:r>
            <a:r>
              <a:rPr lang="hu-HU" dirty="0" smtClean="0">
                <a:cs typeface="Arial" panose="020B0604020202020204" pitchFamily="34" charset="0"/>
              </a:rPr>
              <a:t>)</a:t>
            </a:r>
            <a:endParaRPr lang="hu-HU" dirty="0">
              <a:cs typeface="Arial" panose="020B0604020202020204" pitchFamily="34" charset="0"/>
            </a:endParaRPr>
          </a:p>
          <a:p>
            <a:r>
              <a:rPr lang="hu-HU" dirty="0" err="1" smtClean="0">
                <a:cs typeface="Arial" panose="020B0604020202020204" pitchFamily="34" charset="0"/>
              </a:rPr>
              <a:t>Near</a:t>
            </a:r>
            <a:r>
              <a:rPr lang="hu-HU" dirty="0" smtClean="0">
                <a:cs typeface="Arial" panose="020B0604020202020204" pitchFamily="34" charset="0"/>
              </a:rPr>
              <a:t> </a:t>
            </a:r>
            <a:r>
              <a:rPr lang="hu-HU" dirty="0" err="1" smtClean="0">
                <a:cs typeface="Arial" panose="020B0604020202020204" pitchFamily="34" charset="0"/>
              </a:rPr>
              <a:t>midrapidity</a:t>
            </a:r>
            <a:r>
              <a:rPr lang="hu-HU" dirty="0" smtClean="0">
                <a:cs typeface="Arial" panose="020B0604020202020204" pitchFamily="34" charset="0"/>
              </a:rPr>
              <a:t>, </a:t>
            </a:r>
            <a:r>
              <a:rPr lang="hu-HU" dirty="0" err="1" smtClean="0">
                <a:cs typeface="Arial" panose="020B0604020202020204" pitchFamily="34" charset="0"/>
              </a:rPr>
              <a:t>up</a:t>
            </a:r>
            <a:r>
              <a:rPr lang="hu-HU" dirty="0" smtClean="0">
                <a:cs typeface="Arial" panose="020B0604020202020204" pitchFamily="34" charset="0"/>
              </a:rPr>
              <a:t> </a:t>
            </a:r>
            <a:r>
              <a:rPr lang="hu-HU" dirty="0" err="1" smtClean="0">
                <a:cs typeface="Arial" panose="020B0604020202020204" pitchFamily="34" charset="0"/>
              </a:rPr>
              <a:t>to</a:t>
            </a:r>
            <a:r>
              <a:rPr lang="hu-HU" dirty="0" smtClean="0">
                <a:cs typeface="Arial" panose="020B0604020202020204" pitchFamily="34" charset="0"/>
              </a:rPr>
              <a:t> </a:t>
            </a:r>
            <a:r>
              <a:rPr lang="hu-HU" dirty="0" err="1">
                <a:cs typeface="Arial" panose="020B0604020202020204" pitchFamily="34" charset="0"/>
              </a:rPr>
              <a:t>leading</a:t>
            </a:r>
            <a:r>
              <a:rPr lang="hu-HU" dirty="0">
                <a:cs typeface="Arial" panose="020B0604020202020204" pitchFamily="34" charset="0"/>
              </a:rPr>
              <a:t> </a:t>
            </a:r>
            <a:r>
              <a:rPr lang="hu-HU" dirty="0" err="1" smtClean="0">
                <a:cs typeface="Arial" panose="020B0604020202020204" pitchFamily="34" charset="0"/>
              </a:rPr>
              <a:t>order</a:t>
            </a:r>
            <a:endParaRPr lang="hu-HU" dirty="0">
              <a:cs typeface="Arial" panose="020B0604020202020204" pitchFamily="34" charset="0"/>
            </a:endParaRP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57A82B1C-0221-4223-8F4B-764AC04E8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r>
              <a:rPr lang="hu-HU" dirty="0"/>
              <a:t>5</a:t>
            </a:r>
          </a:p>
        </p:txBody>
      </p:sp>
      <p:pic>
        <p:nvPicPr>
          <p:cNvPr id="12" name="Kép 11" descr="A képen objektum, óra látható&#10;&#10;Automatikusan generált leírás">
            <a:extLst>
              <a:ext uri="{FF2B5EF4-FFF2-40B4-BE49-F238E27FC236}">
                <a16:creationId xmlns:a16="http://schemas.microsoft.com/office/drawing/2014/main" id="{886869AC-FF2D-4BBD-BDBB-2338E8495A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5851" y="6165756"/>
            <a:ext cx="4396401" cy="633501"/>
          </a:xfrm>
          <a:prstGeom prst="rect">
            <a:avLst/>
          </a:prstGeom>
          <a:scene3d>
            <a:camera prst="orthographicFront"/>
            <a:lightRig rig="threePt" dir="t"/>
          </a:scene3d>
          <a:sp3d contourW="25400">
            <a:contourClr>
              <a:schemeClr val="bg1">
                <a:lumMod val="75000"/>
                <a:lumOff val="25000"/>
              </a:schemeClr>
            </a:contourClr>
          </a:sp3d>
        </p:spPr>
      </p:pic>
      <p:pic>
        <p:nvPicPr>
          <p:cNvPr id="14" name="Kép 13">
            <a:extLst>
              <a:ext uri="{FF2B5EF4-FFF2-40B4-BE49-F238E27FC236}">
                <a16:creationId xmlns:a16="http://schemas.microsoft.com/office/drawing/2014/main" id="{76DD16C9-556C-4271-9060-E8862BD230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55" y="3244600"/>
            <a:ext cx="10877280" cy="1491173"/>
          </a:xfrm>
          <a:prstGeom prst="rect">
            <a:avLst/>
          </a:prstGeom>
          <a:ln w="25400">
            <a:solidFill>
              <a:srgbClr val="FFFF00"/>
            </a:solidFill>
          </a:ln>
          <a:scene3d>
            <a:camera prst="orthographicFront"/>
            <a:lightRig rig="threePt" dir="t"/>
          </a:scene3d>
          <a:sp3d contourW="25400">
            <a:contourClr>
              <a:schemeClr val="bg1">
                <a:lumMod val="75000"/>
                <a:lumOff val="25000"/>
              </a:schemeClr>
            </a:contourClr>
          </a:sp3d>
        </p:spPr>
      </p:pic>
      <p:pic>
        <p:nvPicPr>
          <p:cNvPr id="16" name="Kép 15" descr="A képen objektum látható&#10;&#10;Automatikusan generált leírás">
            <a:extLst>
              <a:ext uri="{FF2B5EF4-FFF2-40B4-BE49-F238E27FC236}">
                <a16:creationId xmlns:a16="http://schemas.microsoft.com/office/drawing/2014/main" id="{008B7FE9-8169-499B-B739-43D7CB7D09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5919" y="4846000"/>
            <a:ext cx="2442600" cy="706064"/>
          </a:xfrm>
          <a:prstGeom prst="rect">
            <a:avLst/>
          </a:prstGeom>
          <a:scene3d>
            <a:camera prst="orthographicFront"/>
            <a:lightRig rig="threePt" dir="t"/>
          </a:scene3d>
          <a:sp3d contourW="25400">
            <a:contourClr>
              <a:schemeClr val="bg1">
                <a:lumMod val="75000"/>
                <a:lumOff val="25000"/>
              </a:schemeClr>
            </a:contourClr>
          </a:sp3d>
        </p:spPr>
      </p:pic>
      <p:sp>
        <p:nvSpPr>
          <p:cNvPr id="17" name="Szövegdoboz 16">
            <a:extLst>
              <a:ext uri="{FF2B5EF4-FFF2-40B4-BE49-F238E27FC236}">
                <a16:creationId xmlns:a16="http://schemas.microsoft.com/office/drawing/2014/main" id="{5B80B359-CF70-47A0-BEF2-08B49A41A2B8}"/>
              </a:ext>
            </a:extLst>
          </p:cNvPr>
          <p:cNvSpPr txBox="1"/>
          <p:nvPr/>
        </p:nvSpPr>
        <p:spPr>
          <a:xfrm>
            <a:off x="5499611" y="6332863"/>
            <a:ext cx="2746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i="1" dirty="0">
                <a:solidFill>
                  <a:srgbClr val="FFFF00"/>
                </a:solidFill>
              </a:rPr>
              <a:t>Gaussian </a:t>
            </a:r>
            <a:r>
              <a:rPr lang="hu-HU" i="1" dirty="0" err="1">
                <a:solidFill>
                  <a:srgbClr val="FFFF00"/>
                </a:solidFill>
              </a:rPr>
              <a:t>width</a:t>
            </a:r>
            <a:r>
              <a:rPr lang="hu-HU" i="1" dirty="0">
                <a:solidFill>
                  <a:srgbClr val="FFFF00"/>
                </a:solidFill>
              </a:rPr>
              <a:t>:</a:t>
            </a:r>
          </a:p>
        </p:txBody>
      </p:sp>
      <p:sp>
        <p:nvSpPr>
          <p:cNvPr id="18" name="Szövegdoboz 17">
            <a:extLst>
              <a:ext uri="{FF2B5EF4-FFF2-40B4-BE49-F238E27FC236}">
                <a16:creationId xmlns:a16="http://schemas.microsoft.com/office/drawing/2014/main" id="{4C2C8F7B-C665-46F9-8230-F8BD7FD4C2D0}"/>
              </a:ext>
            </a:extLst>
          </p:cNvPr>
          <p:cNvSpPr txBox="1"/>
          <p:nvPr/>
        </p:nvSpPr>
        <p:spPr>
          <a:xfrm>
            <a:off x="7356421" y="4765236"/>
            <a:ext cx="2746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i="1" dirty="0" err="1">
                <a:solidFill>
                  <a:srgbClr val="FFFF00"/>
                </a:solidFill>
              </a:rPr>
              <a:t>Midrapidity</a:t>
            </a:r>
            <a:r>
              <a:rPr lang="hu-HU" i="1" dirty="0">
                <a:solidFill>
                  <a:srgbClr val="FFFF00"/>
                </a:solidFill>
              </a:rPr>
              <a:t> </a:t>
            </a:r>
            <a:r>
              <a:rPr lang="hu-HU" i="1" dirty="0" err="1">
                <a:solidFill>
                  <a:srgbClr val="FFFF00"/>
                </a:solidFill>
              </a:rPr>
              <a:t>density</a:t>
            </a:r>
            <a:r>
              <a:rPr lang="hu-HU" i="1" dirty="0">
                <a:solidFill>
                  <a:srgbClr val="FFFF00"/>
                </a:solidFill>
              </a:rPr>
              <a:t>:</a:t>
            </a:r>
          </a:p>
        </p:txBody>
      </p:sp>
      <p:pic>
        <p:nvPicPr>
          <p:cNvPr id="15" name="Kép 14" descr="A képen objektum látható&#10;&#10;Automatikusan generált leírás">
            <a:extLst>
              <a:ext uri="{FF2B5EF4-FFF2-40B4-BE49-F238E27FC236}">
                <a16:creationId xmlns:a16="http://schemas.microsoft.com/office/drawing/2014/main" id="{50F45C94-C6C8-4E14-87CD-E0DC480CFF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5851" y="5422053"/>
            <a:ext cx="1496116" cy="658939"/>
          </a:xfrm>
          <a:prstGeom prst="rect">
            <a:avLst/>
          </a:prstGeom>
          <a:scene3d>
            <a:camera prst="orthographicFront"/>
            <a:lightRig rig="threePt" dir="t"/>
          </a:scene3d>
          <a:sp3d contourW="25400">
            <a:contourClr>
              <a:schemeClr val="bg1">
                <a:lumMod val="75000"/>
                <a:lumOff val="25000"/>
              </a:schemeClr>
            </a:contourClr>
          </a:sp3d>
        </p:spPr>
      </p:pic>
      <p:sp>
        <p:nvSpPr>
          <p:cNvPr id="24" name="Szövegdoboz 23">
            <a:extLst>
              <a:ext uri="{FF2B5EF4-FFF2-40B4-BE49-F238E27FC236}">
                <a16:creationId xmlns:a16="http://schemas.microsoft.com/office/drawing/2014/main" id="{6A5F72ED-443E-4B8D-8CFD-DA46CC47E40E}"/>
              </a:ext>
            </a:extLst>
          </p:cNvPr>
          <p:cNvSpPr txBox="1"/>
          <p:nvPr/>
        </p:nvSpPr>
        <p:spPr>
          <a:xfrm>
            <a:off x="9284384" y="5662291"/>
            <a:ext cx="2708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i="1" dirty="0" err="1">
                <a:solidFill>
                  <a:srgbClr val="FFFF00"/>
                </a:solidFill>
              </a:rPr>
              <a:t>Depression</a:t>
            </a:r>
            <a:r>
              <a:rPr lang="hu-HU" i="1" dirty="0">
                <a:solidFill>
                  <a:srgbClr val="FFFF00"/>
                </a:solidFill>
              </a:rPr>
              <a:t> </a:t>
            </a:r>
            <a:r>
              <a:rPr lang="hu-HU" i="1" dirty="0" err="1">
                <a:solidFill>
                  <a:srgbClr val="FFFF00"/>
                </a:solidFill>
              </a:rPr>
              <a:t>parameter</a:t>
            </a:r>
            <a:r>
              <a:rPr lang="hu-HU" i="1" dirty="0">
                <a:solidFill>
                  <a:srgbClr val="FFFF00"/>
                </a:solidFill>
              </a:rPr>
              <a:t>:</a:t>
            </a:r>
          </a:p>
        </p:txBody>
      </p:sp>
      <p:pic>
        <p:nvPicPr>
          <p:cNvPr id="20" name="Kép 19">
            <a:extLst>
              <a:ext uri="{FF2B5EF4-FFF2-40B4-BE49-F238E27FC236}">
                <a16:creationId xmlns:a16="http://schemas.microsoft.com/office/drawing/2014/main" id="{F98F33C8-8799-4055-82CE-6DA9910A8A4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327" y="1173041"/>
            <a:ext cx="7892073" cy="1112065"/>
          </a:xfrm>
          <a:prstGeom prst="rect">
            <a:avLst/>
          </a:prstGeom>
          <a:scene3d>
            <a:camera prst="orthographicFront"/>
            <a:lightRig rig="threePt" dir="t"/>
          </a:scene3d>
          <a:sp3d contourW="25400">
            <a:contourClr>
              <a:schemeClr val="bg1">
                <a:lumMod val="75000"/>
                <a:lumOff val="25000"/>
              </a:schemeClr>
            </a:contourClr>
          </a:sp3d>
        </p:spPr>
      </p:pic>
      <p:sp>
        <p:nvSpPr>
          <p:cNvPr id="21" name="Szövegdoboz 20">
            <a:extLst>
              <a:ext uri="{FF2B5EF4-FFF2-40B4-BE49-F238E27FC236}">
                <a16:creationId xmlns:a16="http://schemas.microsoft.com/office/drawing/2014/main" id="{A0231CA9-CEE3-4ED6-AE5B-E76B7A491E42}"/>
              </a:ext>
            </a:extLst>
          </p:cNvPr>
          <p:cNvSpPr txBox="1"/>
          <p:nvPr/>
        </p:nvSpPr>
        <p:spPr>
          <a:xfrm>
            <a:off x="270651" y="5063844"/>
            <a:ext cx="4904470" cy="1384995"/>
          </a:xfrm>
          <a:prstGeom prst="rect">
            <a:avLst/>
          </a:prstGeom>
          <a:noFill/>
          <a:ln w="25400" cmpd="sng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hu-HU" sz="2000" i="1" dirty="0" err="1" smtClean="0"/>
              <a:t>From</a:t>
            </a:r>
            <a:r>
              <a:rPr lang="hu-HU" sz="2000" i="1" dirty="0" smtClean="0"/>
              <a:t> </a:t>
            </a:r>
            <a:r>
              <a:rPr lang="hu-HU" sz="2000" i="1" dirty="0" smtClean="0">
                <a:solidFill>
                  <a:srgbClr val="FFFF00"/>
                </a:solidFill>
              </a:rPr>
              <a:t>4</a:t>
            </a:r>
            <a:r>
              <a:rPr lang="hu-HU" sz="2000" i="1" dirty="0" smtClean="0"/>
              <a:t> </a:t>
            </a:r>
            <a:r>
              <a:rPr lang="hu-HU" sz="2000" i="1" dirty="0" err="1" smtClean="0"/>
              <a:t>hydro</a:t>
            </a:r>
            <a:r>
              <a:rPr lang="hu-HU" sz="2000" i="1" dirty="0" smtClean="0"/>
              <a:t> </a:t>
            </a:r>
            <a:r>
              <a:rPr lang="hu-HU" sz="2000" i="1" dirty="0" err="1" smtClean="0"/>
              <a:t>parameters</a:t>
            </a:r>
            <a:r>
              <a:rPr lang="hu-HU" sz="2000" i="1" dirty="0"/>
              <a:t> (</a:t>
            </a:r>
            <a:r>
              <a:rPr lang="hu-HU" sz="2000" i="1" dirty="0">
                <a:latin typeface="Symbol" panose="05050102010706020507" pitchFamily="18" charset="2"/>
              </a:rPr>
              <a:t>k, l</a:t>
            </a:r>
            <a:r>
              <a:rPr lang="hu-HU" sz="2000" i="1" dirty="0"/>
              <a:t>, &lt;N&gt;, </a:t>
            </a:r>
            <a:r>
              <a:rPr lang="hu-HU" sz="2000" i="1" dirty="0" err="1"/>
              <a:t>T</a:t>
            </a:r>
            <a:r>
              <a:rPr lang="hu-HU" sz="2000" i="1" baseline="-25000" dirty="0" err="1"/>
              <a:t>eff</a:t>
            </a:r>
            <a:r>
              <a:rPr lang="hu-HU" sz="2000" i="1" dirty="0"/>
              <a:t>) </a:t>
            </a:r>
            <a:endParaRPr lang="hu-HU" sz="2000" i="1" dirty="0" smtClean="0"/>
          </a:p>
          <a:p>
            <a:r>
              <a:rPr lang="hu-HU" sz="2000" i="1" dirty="0">
                <a:sym typeface="Wingdings" panose="05000000000000000000" pitchFamily="2" charset="2"/>
              </a:rPr>
              <a:t> </a:t>
            </a:r>
            <a:r>
              <a:rPr lang="hu-HU" sz="2000" i="1" dirty="0" smtClean="0">
                <a:sym typeface="Wingdings" panose="05000000000000000000" pitchFamily="2" charset="2"/>
              </a:rPr>
              <a:t>   </a:t>
            </a:r>
            <a:r>
              <a:rPr lang="hu-HU" sz="2000" i="1" dirty="0" smtClean="0">
                <a:solidFill>
                  <a:srgbClr val="FFFF00"/>
                </a:solidFill>
                <a:sym typeface="Wingdings" panose="05000000000000000000" pitchFamily="2" charset="2"/>
              </a:rPr>
              <a:t>3</a:t>
            </a:r>
            <a:r>
              <a:rPr lang="hu-HU" sz="2000" i="1" dirty="0" smtClean="0">
                <a:sym typeface="Wingdings" panose="05000000000000000000" pitchFamily="2" charset="2"/>
              </a:rPr>
              <a:t> fit </a:t>
            </a:r>
            <a:r>
              <a:rPr lang="hu-HU" sz="2000" i="1" dirty="0" err="1" smtClean="0">
                <a:sym typeface="Wingdings" panose="05000000000000000000" pitchFamily="2" charset="2"/>
              </a:rPr>
              <a:t>parameters</a:t>
            </a:r>
            <a:r>
              <a:rPr lang="hu-HU" sz="2000" i="1" dirty="0">
                <a:sym typeface="Wingdings" panose="05000000000000000000" pitchFamily="2" charset="2"/>
              </a:rPr>
              <a:t> </a:t>
            </a:r>
            <a:r>
              <a:rPr lang="hu-HU" sz="2000" i="1" dirty="0" smtClean="0">
                <a:sym typeface="Wingdings" panose="05000000000000000000" pitchFamily="2" charset="2"/>
              </a:rPr>
              <a:t> (D, </a:t>
            </a:r>
            <a:r>
              <a:rPr lang="hu-HU" sz="2000" i="1" dirty="0" smtClean="0"/>
              <a:t>&lt;N</a:t>
            </a:r>
            <a:r>
              <a:rPr lang="hu-HU" sz="2000" i="1" dirty="0"/>
              <a:t>&gt;, </a:t>
            </a:r>
            <a:r>
              <a:rPr lang="hu-HU" sz="2400" b="1" dirty="0" err="1">
                <a:latin typeface="Symbol" panose="05050102010706020507" pitchFamily="18" charset="2"/>
              </a:rPr>
              <a:t>D</a:t>
            </a:r>
            <a:r>
              <a:rPr lang="hu-HU" sz="2000" i="1" dirty="0" err="1"/>
              <a:t>y</a:t>
            </a:r>
            <a:r>
              <a:rPr lang="hu-HU" sz="2000" i="1" dirty="0"/>
              <a:t>)</a:t>
            </a:r>
            <a:r>
              <a:rPr lang="hu-HU" sz="2000" i="1" dirty="0">
                <a:sym typeface="Wingdings" panose="05000000000000000000" pitchFamily="2" charset="2"/>
              </a:rPr>
              <a:t> </a:t>
            </a:r>
            <a:endParaRPr lang="hu-HU" sz="2000" dirty="0"/>
          </a:p>
          <a:p>
            <a:r>
              <a:rPr lang="hu-HU" sz="2000" i="1" dirty="0" err="1"/>
              <a:t>Beautiful</a:t>
            </a:r>
            <a:r>
              <a:rPr lang="hu-HU" sz="2000" i="1" dirty="0"/>
              <a:t> </a:t>
            </a:r>
            <a:r>
              <a:rPr lang="hu-HU" sz="2000" i="1" dirty="0" err="1"/>
              <a:t>example</a:t>
            </a:r>
            <a:r>
              <a:rPr lang="hu-HU" sz="2000" i="1" dirty="0"/>
              <a:t> of </a:t>
            </a:r>
            <a:r>
              <a:rPr lang="hu-HU" sz="2000" i="1" u="sng" dirty="0" err="1">
                <a:solidFill>
                  <a:srgbClr val="FFFF00"/>
                </a:solidFill>
              </a:rPr>
              <a:t>hydrodynamical</a:t>
            </a:r>
            <a:r>
              <a:rPr lang="hu-HU" sz="2000" i="1" u="sng" dirty="0">
                <a:solidFill>
                  <a:srgbClr val="FFFF00"/>
                </a:solidFill>
              </a:rPr>
              <a:t> </a:t>
            </a:r>
            <a:r>
              <a:rPr lang="hu-HU" sz="2000" i="1" u="sng" dirty="0" err="1">
                <a:solidFill>
                  <a:srgbClr val="FFFF00"/>
                </a:solidFill>
              </a:rPr>
              <a:t>scaling</a:t>
            </a:r>
            <a:r>
              <a:rPr lang="hu-HU" sz="2000" i="1" dirty="0">
                <a:solidFill>
                  <a:srgbClr val="FFFF00"/>
                </a:solidFill>
              </a:rPr>
              <a:t> </a:t>
            </a:r>
            <a:r>
              <a:rPr lang="hu-HU" sz="2000" i="1" dirty="0" err="1"/>
              <a:t>behaviour</a:t>
            </a:r>
            <a:r>
              <a:rPr lang="hu-HU" sz="2000" i="1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117137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B1F5DFD9-F970-4A8D-8FC4-6DA2841B1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81855" y="160959"/>
            <a:ext cx="1154151" cy="1090789"/>
          </a:xfrm>
        </p:spPr>
        <p:txBody>
          <a:bodyPr/>
          <a:lstStyle/>
          <a:p>
            <a:pPr algn="ctr"/>
            <a:r>
              <a:rPr lang="hu-HU" dirty="0"/>
              <a:t>6</a:t>
            </a:r>
          </a:p>
        </p:txBody>
      </p:sp>
      <p:sp>
        <p:nvSpPr>
          <p:cNvPr id="5" name="Cím 1">
            <a:extLst>
              <a:ext uri="{FF2B5EF4-FFF2-40B4-BE49-F238E27FC236}">
                <a16:creationId xmlns:a16="http://schemas.microsoft.com/office/drawing/2014/main" id="{5B090543-3F7F-4FBB-B381-80F71692D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088" y="170660"/>
            <a:ext cx="10120312" cy="1081088"/>
          </a:xfrm>
        </p:spPr>
        <p:txBody>
          <a:bodyPr>
            <a:normAutofit/>
          </a:bodyPr>
          <a:lstStyle/>
          <a:p>
            <a:r>
              <a:rPr lang="hu-HU" dirty="0" smtClean="0"/>
              <a:t>ALICE </a:t>
            </a:r>
            <a:r>
              <a:rPr lang="hu-HU" dirty="0" err="1" smtClean="0"/>
              <a:t>Pb+Pb</a:t>
            </a:r>
            <a:r>
              <a:rPr lang="hu-HU" dirty="0" smtClean="0"/>
              <a:t> </a:t>
            </a:r>
            <a:r>
              <a:rPr lang="hu-HU" dirty="0" err="1" smtClean="0"/>
              <a:t>data</a:t>
            </a:r>
            <a:r>
              <a:rPr lang="hu-HU" dirty="0" smtClean="0"/>
              <a:t> </a:t>
            </a:r>
            <a:r>
              <a:rPr lang="hu-HU" dirty="0" err="1" smtClean="0"/>
              <a:t>at</a:t>
            </a:r>
            <a:r>
              <a:rPr lang="hu-HU" dirty="0" smtClean="0"/>
              <a:t> 5 </a:t>
            </a:r>
            <a:r>
              <a:rPr lang="hu-HU" dirty="0" err="1" smtClean="0"/>
              <a:t>TeV</a:t>
            </a:r>
            <a:endParaRPr lang="hu-HU" dirty="0"/>
          </a:p>
        </p:txBody>
      </p:sp>
      <p:pic>
        <p:nvPicPr>
          <p:cNvPr id="13" name="Kép 12" descr="A képen szöveg, térkép látható&#10;&#10;Automatikusan generált leírás">
            <a:extLst>
              <a:ext uri="{FF2B5EF4-FFF2-40B4-BE49-F238E27FC236}">
                <a16:creationId xmlns:a16="http://schemas.microsoft.com/office/drawing/2014/main" id="{C8DDDD07-40D1-4EBC-B623-F41F90083B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63191"/>
            <a:ext cx="5728807" cy="4296606"/>
          </a:xfrm>
          <a:prstGeom prst="rect">
            <a:avLst/>
          </a:prstGeom>
          <a:scene3d>
            <a:camera prst="orthographicFront"/>
            <a:lightRig rig="threePt" dir="t"/>
          </a:scene3d>
          <a:sp3d contourW="25400">
            <a:contourClr>
              <a:schemeClr val="bg1">
                <a:lumMod val="75000"/>
                <a:lumOff val="25000"/>
              </a:schemeClr>
            </a:contourClr>
          </a:sp3d>
        </p:spPr>
      </p:pic>
      <p:pic>
        <p:nvPicPr>
          <p:cNvPr id="6" name="Kép 5" descr="A képen szöveg, térkép látható&#10;&#10;Automatikusan generált leírás">
            <a:extLst>
              <a:ext uri="{FF2B5EF4-FFF2-40B4-BE49-F238E27FC236}">
                <a16:creationId xmlns:a16="http://schemas.microsoft.com/office/drawing/2014/main" id="{40033B48-9BBD-4811-9A40-B9D4C76D45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396" y="1894986"/>
            <a:ext cx="6186353" cy="4639764"/>
          </a:xfrm>
          <a:prstGeom prst="rect">
            <a:avLst/>
          </a:prstGeom>
          <a:scene3d>
            <a:camera prst="orthographicFront"/>
            <a:lightRig rig="threePt" dir="t"/>
          </a:scene3d>
          <a:sp3d contourW="25400">
            <a:contourClr>
              <a:schemeClr val="bg1">
                <a:lumMod val="75000"/>
                <a:lumOff val="25000"/>
              </a:schemeClr>
            </a:contourClr>
          </a:sp3d>
        </p:spPr>
      </p:pic>
      <p:pic>
        <p:nvPicPr>
          <p:cNvPr id="7" name="Kép 6" descr="A képen szöveg, térkép látható&#10;&#10;Automatikusan generált leírás">
            <a:extLst>
              <a:ext uri="{FF2B5EF4-FFF2-40B4-BE49-F238E27FC236}">
                <a16:creationId xmlns:a16="http://schemas.microsoft.com/office/drawing/2014/main" id="{F3F9ED6B-26B4-460E-9FD5-4AF7D78915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1571" y="1371600"/>
            <a:ext cx="6174643" cy="4630982"/>
          </a:xfrm>
          <a:prstGeom prst="rect">
            <a:avLst/>
          </a:prstGeom>
          <a:scene3d>
            <a:camera prst="orthographicFront"/>
            <a:lightRig rig="threePt" dir="t"/>
          </a:scene3d>
          <a:sp3d contourW="25400">
            <a:contourClr>
              <a:schemeClr val="bg1">
                <a:lumMod val="75000"/>
                <a:lumOff val="25000"/>
              </a:schemeClr>
            </a:contourClr>
          </a:sp3d>
        </p:spPr>
      </p:pic>
    </p:spTree>
    <p:extLst>
      <p:ext uri="{BB962C8B-B14F-4D97-AF65-F5344CB8AC3E}">
        <p14:creationId xmlns:p14="http://schemas.microsoft.com/office/powerpoint/2010/main" val="2117245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erlin">
  <a:themeElements>
    <a:clrScheme name="Lila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1279</TotalTime>
  <Words>1226</Words>
  <Application>Microsoft Office PowerPoint</Application>
  <PresentationFormat>Szélesvásznú</PresentationFormat>
  <Paragraphs>256</Paragraphs>
  <Slides>32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32</vt:i4>
      </vt:variant>
    </vt:vector>
  </HeadingPairs>
  <TitlesOfParts>
    <vt:vector size="40" baseType="lpstr">
      <vt:lpstr>Arial</vt:lpstr>
      <vt:lpstr>Calibri</vt:lpstr>
      <vt:lpstr>Cambria Math</vt:lpstr>
      <vt:lpstr>Courier New</vt:lpstr>
      <vt:lpstr>Symbol</vt:lpstr>
      <vt:lpstr>Trebuchet MS</vt:lpstr>
      <vt:lpstr>Wingdings</vt:lpstr>
      <vt:lpstr>Berlin</vt:lpstr>
      <vt:lpstr>Lifetime estimation from RHIC Au+Au data</vt:lpstr>
      <vt:lpstr>Outline</vt:lpstr>
      <vt:lpstr>Perfect fluid hydrodynamics</vt:lpstr>
      <vt:lpstr>New, exact solutions of perfect fluid</vt:lpstr>
      <vt:lpstr>New, exact solutions of perfect fluid</vt:lpstr>
      <vt:lpstr> Pseudorapidity density</vt:lpstr>
      <vt:lpstr>Rapidity density</vt:lpstr>
      <vt:lpstr>Pseudorapidity density</vt:lpstr>
      <vt:lpstr>ALICE Pb+Pb data at 5 TeV</vt:lpstr>
      <vt:lpstr> Fits at RHIC,  √sNN= 20-200 GeV</vt:lpstr>
      <vt:lpstr>CMS p+p dn/dh fits, 7, 8, 13 TeV</vt:lpstr>
      <vt:lpstr>CMS Xe+Xe data, 5.44 TeV</vt:lpstr>
      <vt:lpstr>Observables – HBT RL</vt:lpstr>
      <vt:lpstr>Observables – HBT RL</vt:lpstr>
      <vt:lpstr>HBT RL fits</vt:lpstr>
      <vt:lpstr>Inverse slope fits</vt:lpstr>
      <vt:lpstr>Inverse slope fits</vt:lpstr>
      <vt:lpstr>Inverse slope fits</vt:lpstr>
      <vt:lpstr>Inverse slope fits</vt:lpstr>
      <vt:lpstr>A new feature of STAR pT spectras</vt:lpstr>
      <vt:lpstr>Initial energy density</vt:lpstr>
      <vt:lpstr>Exact result of initial energy density</vt:lpstr>
      <vt:lpstr>Exact result of initial energy density</vt:lpstr>
      <vt:lpstr>Initial energy densities</vt:lpstr>
      <vt:lpstr>Exact result of initial energy density</vt:lpstr>
      <vt:lpstr>Exact result of initial energy density</vt:lpstr>
      <vt:lpstr>Cross-checks, initial energy density</vt:lpstr>
      <vt:lpstr>Bivariate function: non-monotonic,   with monotonic projections</vt:lpstr>
      <vt:lpstr>Exact result of initial energy density</vt:lpstr>
      <vt:lpstr>Summary</vt:lpstr>
      <vt:lpstr>Amazing power of analytic hydro</vt:lpstr>
      <vt:lpstr>Backup slide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Lifetime estimation from PHENIX Au+Au data</dc:title>
  <dc:creator>kasza.gabor</dc:creator>
  <cp:lastModifiedBy>tcsorgo</cp:lastModifiedBy>
  <cp:revision>348</cp:revision>
  <dcterms:created xsi:type="dcterms:W3CDTF">2018-10-26T10:39:57Z</dcterms:created>
  <dcterms:modified xsi:type="dcterms:W3CDTF">2019-06-18T13:09:37Z</dcterms:modified>
</cp:coreProperties>
</file>