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55"/>
  </p:notesMasterIdLst>
  <p:sldIdLst>
    <p:sldId id="446" r:id="rId2"/>
    <p:sldId id="444" r:id="rId3"/>
    <p:sldId id="363" r:id="rId4"/>
    <p:sldId id="400" r:id="rId5"/>
    <p:sldId id="403" r:id="rId6"/>
    <p:sldId id="366" r:id="rId7"/>
    <p:sldId id="423" r:id="rId8"/>
    <p:sldId id="424" r:id="rId9"/>
    <p:sldId id="367" r:id="rId10"/>
    <p:sldId id="360" r:id="rId11"/>
    <p:sldId id="397" r:id="rId12"/>
    <p:sldId id="351" r:id="rId13"/>
    <p:sldId id="355" r:id="rId14"/>
    <p:sldId id="369" r:id="rId15"/>
    <p:sldId id="370" r:id="rId16"/>
    <p:sldId id="354" r:id="rId17"/>
    <p:sldId id="368" r:id="rId18"/>
    <p:sldId id="395" r:id="rId19"/>
    <p:sldId id="352" r:id="rId20"/>
    <p:sldId id="353" r:id="rId21"/>
    <p:sldId id="357" r:id="rId22"/>
    <p:sldId id="373" r:id="rId23"/>
    <p:sldId id="358" r:id="rId24"/>
    <p:sldId id="445" r:id="rId25"/>
    <p:sldId id="398" r:id="rId26"/>
    <p:sldId id="402" r:id="rId27"/>
    <p:sldId id="409" r:id="rId28"/>
    <p:sldId id="374" r:id="rId29"/>
    <p:sldId id="427" r:id="rId30"/>
    <p:sldId id="429" r:id="rId31"/>
    <p:sldId id="434" r:id="rId32"/>
    <p:sldId id="432" r:id="rId33"/>
    <p:sldId id="435" r:id="rId34"/>
    <p:sldId id="430" r:id="rId35"/>
    <p:sldId id="431" r:id="rId36"/>
    <p:sldId id="433" r:id="rId37"/>
    <p:sldId id="405" r:id="rId38"/>
    <p:sldId id="415" r:id="rId39"/>
    <p:sldId id="419" r:id="rId40"/>
    <p:sldId id="438" r:id="rId41"/>
    <p:sldId id="428" r:id="rId42"/>
    <p:sldId id="420" r:id="rId43"/>
    <p:sldId id="404" r:id="rId44"/>
    <p:sldId id="406" r:id="rId45"/>
    <p:sldId id="440" r:id="rId46"/>
    <p:sldId id="375" r:id="rId47"/>
    <p:sldId id="447" r:id="rId48"/>
    <p:sldId id="437" r:id="rId49"/>
    <p:sldId id="425" r:id="rId50"/>
    <p:sldId id="399" r:id="rId51"/>
    <p:sldId id="421" r:id="rId52"/>
    <p:sldId id="418" r:id="rId53"/>
    <p:sldId id="410" r:id="rId54"/>
  </p:sldIdLst>
  <p:sldSz cx="9144000" cy="6858000" type="screen4x3"/>
  <p:notesSz cx="7099300" cy="10234613"/>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FF"/>
    <a:srgbClr val="008000"/>
    <a:srgbClr val="009900"/>
    <a:srgbClr val="FEDC32"/>
    <a:srgbClr val="FCA2FA"/>
    <a:srgbClr val="66FF99"/>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p:restoredLeft sz="6069" autoAdjust="0"/>
    <p:restoredTop sz="95500" autoAdjust="0"/>
  </p:normalViewPr>
  <p:slideViewPr>
    <p:cSldViewPr>
      <p:cViewPr varScale="1">
        <p:scale>
          <a:sx n="72" d="100"/>
          <a:sy n="72" d="100"/>
        </p:scale>
        <p:origin x="1530" y="48"/>
      </p:cViewPr>
      <p:guideLst/>
    </p:cSldViewPr>
  </p:slideViewPr>
  <p:notesTextViewPr>
    <p:cViewPr>
      <p:scale>
        <a:sx n="1" d="1"/>
        <a:sy n="1" d="1"/>
      </p:scale>
      <p:origin x="0" y="0"/>
    </p:cViewPr>
  </p:notesTextViewPr>
  <p:sorterViewPr>
    <p:cViewPr varScale="1">
      <p:scale>
        <a:sx n="1" d="1"/>
        <a:sy n="1" d="1"/>
      </p:scale>
      <p:origin x="0" y="-14289"/>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513508"/>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021295" y="0"/>
            <a:ext cx="3076363" cy="513508"/>
          </a:xfrm>
          <a:prstGeom prst="rect">
            <a:avLst/>
          </a:prstGeom>
        </p:spPr>
        <p:txBody>
          <a:bodyPr vert="horz" lIns="96661" tIns="48331" rIns="96661" bIns="48331" rtlCol="0"/>
          <a:lstStyle>
            <a:lvl1pPr algn="r">
              <a:defRPr sz="1300"/>
            </a:lvl1pPr>
          </a:lstStyle>
          <a:p>
            <a:fld id="{310AED95-AE67-4FAE-A974-AC79CD56A8D8}" type="datetimeFigureOut">
              <a:rPr lang="en-US" smtClean="0"/>
              <a:t>6/18/2019</a:t>
            </a:fld>
            <a:endParaRPr lang="en-US"/>
          </a:p>
        </p:txBody>
      </p:sp>
      <p:sp>
        <p:nvSpPr>
          <p:cNvPr id="4" name="Slide Image Placeholder 3"/>
          <p:cNvSpPr>
            <a:spLocks noGrp="1" noRot="1" noChangeAspect="1"/>
          </p:cNvSpPr>
          <p:nvPr>
            <p:ph type="sldImg" idx="2"/>
          </p:nvPr>
        </p:nvSpPr>
        <p:spPr>
          <a:xfrm>
            <a:off x="1247775" y="1279525"/>
            <a:ext cx="4603750" cy="3454400"/>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09930" y="4925409"/>
            <a:ext cx="5679440" cy="4029879"/>
          </a:xfrm>
          <a:prstGeom prst="rect">
            <a:avLst/>
          </a:prstGeom>
        </p:spPr>
        <p:txBody>
          <a:bodyPr vert="horz" lIns="96661" tIns="48331" rIns="96661" bIns="48331"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9721106"/>
            <a:ext cx="3076363" cy="513507"/>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021295" y="9721106"/>
            <a:ext cx="3076363" cy="513507"/>
          </a:xfrm>
          <a:prstGeom prst="rect">
            <a:avLst/>
          </a:prstGeom>
        </p:spPr>
        <p:txBody>
          <a:bodyPr vert="horz" lIns="96661" tIns="48331" rIns="96661" bIns="48331" rtlCol="0" anchor="b"/>
          <a:lstStyle>
            <a:lvl1pPr algn="r">
              <a:defRPr sz="1300"/>
            </a:lvl1pPr>
          </a:lstStyle>
          <a:p>
            <a:fld id="{B3972853-E235-42AA-8A4C-85DE85ACE39B}" type="slidenum">
              <a:rPr lang="en-US" smtClean="0"/>
              <a:t>‹#›</a:t>
            </a:fld>
            <a:endParaRPr lang="en-US"/>
          </a:p>
        </p:txBody>
      </p:sp>
    </p:spTree>
    <p:extLst>
      <p:ext uri="{BB962C8B-B14F-4D97-AF65-F5344CB8AC3E}">
        <p14:creationId xmlns:p14="http://schemas.microsoft.com/office/powerpoint/2010/main" val="23349062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3972853-E235-42AA-8A4C-85DE85ACE39B}" type="slidenum">
              <a:rPr lang="en-US" smtClean="0"/>
              <a:t>6</a:t>
            </a:fld>
            <a:endParaRPr lang="en-US"/>
          </a:p>
        </p:txBody>
      </p:sp>
    </p:spTree>
    <p:extLst>
      <p:ext uri="{BB962C8B-B14F-4D97-AF65-F5344CB8AC3E}">
        <p14:creationId xmlns:p14="http://schemas.microsoft.com/office/powerpoint/2010/main" val="18339299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smtClean="0"/>
              <a:t>单击此处编辑母版副标题样式</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EB4E4766-BCC9-4F85-B86B-C033A52E258D}" type="slidenum">
              <a:rPr lang="zh-CN" altLang="zh-CN"/>
              <a:pPr>
                <a:defRPr/>
              </a:pPr>
              <a:t>‹#›</a:t>
            </a:fld>
            <a:endParaRPr lang="zh-CN" altLang="zh-CN"/>
          </a:p>
        </p:txBody>
      </p:sp>
    </p:spTree>
    <p:extLst>
      <p:ext uri="{BB962C8B-B14F-4D97-AF65-F5344CB8AC3E}">
        <p14:creationId xmlns:p14="http://schemas.microsoft.com/office/powerpoint/2010/main" val="2985115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2289056C-326F-4987-B2F5-E08153BB974C}" type="slidenum">
              <a:rPr lang="zh-CN" altLang="zh-CN"/>
              <a:pPr>
                <a:defRPr/>
              </a:pPr>
              <a:t>‹#›</a:t>
            </a:fld>
            <a:endParaRPr lang="zh-CN" altLang="zh-CN"/>
          </a:p>
        </p:txBody>
      </p:sp>
    </p:spTree>
    <p:extLst>
      <p:ext uri="{BB962C8B-B14F-4D97-AF65-F5344CB8AC3E}">
        <p14:creationId xmlns:p14="http://schemas.microsoft.com/office/powerpoint/2010/main" val="408450129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96DF504D-08CA-4D31-91FF-728ADB608828}" type="slidenum">
              <a:rPr lang="zh-CN" altLang="zh-CN"/>
              <a:pPr>
                <a:defRPr/>
              </a:pPr>
              <a:t>‹#›</a:t>
            </a:fld>
            <a:endParaRPr lang="zh-CN" altLang="zh-CN"/>
          </a:p>
        </p:txBody>
      </p:sp>
    </p:spTree>
    <p:extLst>
      <p:ext uri="{BB962C8B-B14F-4D97-AF65-F5344CB8AC3E}">
        <p14:creationId xmlns:p14="http://schemas.microsoft.com/office/powerpoint/2010/main" val="30011107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1FF396D4-316B-4A4F-9B13-F9AF06E47416}" type="slidenum">
              <a:rPr lang="zh-CN" altLang="zh-CN"/>
              <a:pPr>
                <a:defRPr/>
              </a:pPr>
              <a:t>‹#›</a:t>
            </a:fld>
            <a:endParaRPr lang="zh-CN" altLang="zh-CN"/>
          </a:p>
        </p:txBody>
      </p:sp>
    </p:spTree>
    <p:extLst>
      <p:ext uri="{BB962C8B-B14F-4D97-AF65-F5344CB8AC3E}">
        <p14:creationId xmlns:p14="http://schemas.microsoft.com/office/powerpoint/2010/main" val="13650958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smtClean="0"/>
              <a:t>单击此处编辑母版文本样式</a:t>
            </a:r>
          </a:p>
        </p:txBody>
      </p:sp>
      <p:sp>
        <p:nvSpPr>
          <p:cNvPr id="4"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5"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6" name="Rectangle 6"/>
          <p:cNvSpPr>
            <a:spLocks noGrp="1" noChangeArrowheads="1"/>
          </p:cNvSpPr>
          <p:nvPr>
            <p:ph type="sldNum" sz="quarter" idx="12"/>
          </p:nvPr>
        </p:nvSpPr>
        <p:spPr/>
        <p:txBody>
          <a:bodyPr/>
          <a:lstStyle>
            <a:lvl1pPr eaLnBrk="0" hangingPunct="0">
              <a:defRPr/>
            </a:lvl1pPr>
          </a:lstStyle>
          <a:p>
            <a:pPr>
              <a:defRPr/>
            </a:pPr>
            <a:fld id="{C05A96A4-A2BA-4DD7-AE38-3005A872F465}" type="slidenum">
              <a:rPr lang="zh-CN" altLang="zh-CN"/>
              <a:pPr>
                <a:defRPr/>
              </a:pPr>
              <a:t>‹#›</a:t>
            </a:fld>
            <a:endParaRPr lang="zh-CN" altLang="zh-CN"/>
          </a:p>
        </p:txBody>
      </p:sp>
    </p:spTree>
    <p:extLst>
      <p:ext uri="{BB962C8B-B14F-4D97-AF65-F5344CB8AC3E}">
        <p14:creationId xmlns:p14="http://schemas.microsoft.com/office/powerpoint/2010/main" val="40118356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5D5121E3-48D1-4EF2-816A-79E8A958EC8E}" type="slidenum">
              <a:rPr lang="zh-CN" altLang="zh-CN"/>
              <a:pPr>
                <a:defRPr/>
              </a:pPr>
              <a:t>‹#›</a:t>
            </a:fld>
            <a:endParaRPr lang="zh-CN" altLang="zh-CN"/>
          </a:p>
        </p:txBody>
      </p:sp>
    </p:spTree>
    <p:extLst>
      <p:ext uri="{BB962C8B-B14F-4D97-AF65-F5344CB8AC3E}">
        <p14:creationId xmlns:p14="http://schemas.microsoft.com/office/powerpoint/2010/main" val="354714729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8"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9" name="Rectangle 6"/>
          <p:cNvSpPr>
            <a:spLocks noGrp="1" noChangeArrowheads="1"/>
          </p:cNvSpPr>
          <p:nvPr>
            <p:ph type="sldNum" sz="quarter" idx="12"/>
          </p:nvPr>
        </p:nvSpPr>
        <p:spPr/>
        <p:txBody>
          <a:bodyPr/>
          <a:lstStyle>
            <a:lvl1pPr eaLnBrk="0" hangingPunct="0">
              <a:defRPr/>
            </a:lvl1pPr>
          </a:lstStyle>
          <a:p>
            <a:pPr>
              <a:defRPr/>
            </a:pPr>
            <a:fld id="{48F5B073-337C-4BC1-8D2A-656CA0BEDD05}" type="slidenum">
              <a:rPr lang="zh-CN" altLang="zh-CN"/>
              <a:pPr>
                <a:defRPr/>
              </a:pPr>
              <a:t>‹#›</a:t>
            </a:fld>
            <a:endParaRPr lang="zh-CN" altLang="zh-CN"/>
          </a:p>
        </p:txBody>
      </p:sp>
    </p:spTree>
    <p:extLst>
      <p:ext uri="{BB962C8B-B14F-4D97-AF65-F5344CB8AC3E}">
        <p14:creationId xmlns:p14="http://schemas.microsoft.com/office/powerpoint/2010/main" val="31247343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4"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5" name="Rectangle 6"/>
          <p:cNvSpPr>
            <a:spLocks noGrp="1" noChangeArrowheads="1"/>
          </p:cNvSpPr>
          <p:nvPr>
            <p:ph type="sldNum" sz="quarter" idx="12"/>
          </p:nvPr>
        </p:nvSpPr>
        <p:spPr/>
        <p:txBody>
          <a:bodyPr/>
          <a:lstStyle>
            <a:lvl1pPr eaLnBrk="0" hangingPunct="0">
              <a:defRPr/>
            </a:lvl1pPr>
          </a:lstStyle>
          <a:p>
            <a:pPr>
              <a:defRPr/>
            </a:pPr>
            <a:fld id="{D3F6D942-E24F-4C28-8CD4-20E50CB606EB}" type="slidenum">
              <a:rPr lang="zh-CN" altLang="zh-CN"/>
              <a:pPr>
                <a:defRPr/>
              </a:pPr>
              <a:t>‹#›</a:t>
            </a:fld>
            <a:endParaRPr lang="zh-CN" altLang="zh-CN"/>
          </a:p>
        </p:txBody>
      </p:sp>
    </p:spTree>
    <p:extLst>
      <p:ext uri="{BB962C8B-B14F-4D97-AF65-F5344CB8AC3E}">
        <p14:creationId xmlns:p14="http://schemas.microsoft.com/office/powerpoint/2010/main" val="40397980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3"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4" name="Rectangle 6"/>
          <p:cNvSpPr>
            <a:spLocks noGrp="1" noChangeArrowheads="1"/>
          </p:cNvSpPr>
          <p:nvPr>
            <p:ph type="sldNum" sz="quarter" idx="12"/>
          </p:nvPr>
        </p:nvSpPr>
        <p:spPr/>
        <p:txBody>
          <a:bodyPr/>
          <a:lstStyle>
            <a:lvl1pPr eaLnBrk="0" hangingPunct="0">
              <a:defRPr/>
            </a:lvl1pPr>
          </a:lstStyle>
          <a:p>
            <a:pPr>
              <a:defRPr/>
            </a:pPr>
            <a:fld id="{26D725BA-69FE-410A-96DF-D2257EF0264F}" type="slidenum">
              <a:rPr lang="zh-CN" altLang="zh-CN"/>
              <a:pPr>
                <a:defRPr/>
              </a:pPr>
              <a:t>‹#›</a:t>
            </a:fld>
            <a:endParaRPr lang="zh-CN" altLang="zh-CN"/>
          </a:p>
        </p:txBody>
      </p:sp>
    </p:spTree>
    <p:extLst>
      <p:ext uri="{BB962C8B-B14F-4D97-AF65-F5344CB8AC3E}">
        <p14:creationId xmlns:p14="http://schemas.microsoft.com/office/powerpoint/2010/main" val="8600253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F40B3F98-4967-44C6-AD00-AEDB7C190489}" type="slidenum">
              <a:rPr lang="zh-CN" altLang="zh-CN"/>
              <a:pPr>
                <a:defRPr/>
              </a:pPr>
              <a:t>‹#›</a:t>
            </a:fld>
            <a:endParaRPr lang="zh-CN" altLang="zh-CN"/>
          </a:p>
        </p:txBody>
      </p:sp>
    </p:spTree>
    <p:extLst>
      <p:ext uri="{BB962C8B-B14F-4D97-AF65-F5344CB8AC3E}">
        <p14:creationId xmlns:p14="http://schemas.microsoft.com/office/powerpoint/2010/main" val="1033578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smtClean="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Rectangle 4"/>
          <p:cNvSpPr>
            <a:spLocks noGrp="1" noChangeArrowheads="1"/>
          </p:cNvSpPr>
          <p:nvPr>
            <p:ph type="dt" sz="half" idx="10"/>
          </p:nvPr>
        </p:nvSpPr>
        <p:spPr/>
        <p:txBody>
          <a:bodyPr/>
          <a:lstStyle>
            <a:lvl1pPr eaLnBrk="0" hangingPunct="0">
              <a:defRPr/>
            </a:lvl1pPr>
          </a:lstStyle>
          <a:p>
            <a:pPr>
              <a:defRPr/>
            </a:pPr>
            <a:endParaRPr lang="zh-CN" altLang="zh-CN"/>
          </a:p>
        </p:txBody>
      </p:sp>
      <p:sp>
        <p:nvSpPr>
          <p:cNvPr id="6" name="Rectangle 5"/>
          <p:cNvSpPr>
            <a:spLocks noGrp="1" noChangeArrowheads="1"/>
          </p:cNvSpPr>
          <p:nvPr>
            <p:ph type="ftr" sz="quarter" idx="11"/>
          </p:nvPr>
        </p:nvSpPr>
        <p:spPr/>
        <p:txBody>
          <a:bodyPr/>
          <a:lstStyle>
            <a:lvl1pPr eaLnBrk="0" hangingPunct="0">
              <a:defRPr/>
            </a:lvl1pPr>
          </a:lstStyle>
          <a:p>
            <a:pPr>
              <a:defRPr/>
            </a:pPr>
            <a:r>
              <a:rPr lang="en-US" altLang="zh-CN" smtClean="0"/>
              <a:t>Csernai, L.P.</a:t>
            </a:r>
            <a:endParaRPr lang="zh-CN" altLang="zh-CN"/>
          </a:p>
        </p:txBody>
      </p:sp>
      <p:sp>
        <p:nvSpPr>
          <p:cNvPr id="7" name="Rectangle 6"/>
          <p:cNvSpPr>
            <a:spLocks noGrp="1" noChangeArrowheads="1"/>
          </p:cNvSpPr>
          <p:nvPr>
            <p:ph type="sldNum" sz="quarter" idx="12"/>
          </p:nvPr>
        </p:nvSpPr>
        <p:spPr/>
        <p:txBody>
          <a:bodyPr/>
          <a:lstStyle>
            <a:lvl1pPr eaLnBrk="0" hangingPunct="0">
              <a:defRPr/>
            </a:lvl1pPr>
          </a:lstStyle>
          <a:p>
            <a:pPr>
              <a:defRPr/>
            </a:pPr>
            <a:fld id="{307480FF-6AAB-4E9E-B772-3E24B5714286}" type="slidenum">
              <a:rPr lang="zh-CN" altLang="zh-CN"/>
              <a:pPr>
                <a:defRPr/>
              </a:pPr>
              <a:t>‹#›</a:t>
            </a:fld>
            <a:endParaRPr lang="zh-CN" altLang="zh-CN"/>
          </a:p>
        </p:txBody>
      </p:sp>
    </p:spTree>
    <p:extLst>
      <p:ext uri="{BB962C8B-B14F-4D97-AF65-F5344CB8AC3E}">
        <p14:creationId xmlns:p14="http://schemas.microsoft.com/office/powerpoint/2010/main" val="4453733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zh-CN" altLang="en-US" smtClean="0"/>
              <a:t>单击此处编辑母版标题样式</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defRPr>
            </a:lvl1pPr>
          </a:lstStyle>
          <a:p>
            <a:pPr>
              <a:defRPr/>
            </a:pPr>
            <a:endParaRPr lang="zh-CN" altLang="zh-CN"/>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defRPr>
            </a:lvl1pPr>
          </a:lstStyle>
          <a:p>
            <a:pPr>
              <a:defRPr/>
            </a:pPr>
            <a:r>
              <a:rPr lang="en-US" altLang="zh-CN" smtClean="0"/>
              <a:t>Csernai, L.P.</a:t>
            </a:r>
            <a:endParaRPr lang="zh-CN" altLang="zh-CN"/>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defRPr>
            </a:lvl1pPr>
          </a:lstStyle>
          <a:p>
            <a:pPr>
              <a:defRPr/>
            </a:pPr>
            <a:fld id="{2E5AF999-A141-4DC0-B733-7C9BEF337A82}" type="slidenum">
              <a:rPr lang="zh-CN" altLang="zh-CN"/>
              <a:pPr>
                <a:defRPr/>
              </a:pPr>
              <a:t>‹#›</a:t>
            </a:fld>
            <a:endParaRPr lang="zh-CN" altLang="zh-CN"/>
          </a:p>
        </p:txBody>
      </p:sp>
    </p:spTree>
  </p:cSld>
  <p:clrMap bg1="lt1" tx1="dk1" bg2="lt2" tx2="dk2" accent1="accent1" accent2="accent2" accent3="accent3" accent4="accent4" accent5="accent5" accent6="accent6" hlink="hlink" folHlink="folHlink"/>
  <p:sldLayoutIdLst>
    <p:sldLayoutId id="2147483871" r:id="rId1"/>
    <p:sldLayoutId id="2147483872" r:id="rId2"/>
    <p:sldLayoutId id="2147483873" r:id="rId3"/>
    <p:sldLayoutId id="2147483874" r:id="rId4"/>
    <p:sldLayoutId id="2147483875" r:id="rId5"/>
    <p:sldLayoutId id="2147483876" r:id="rId6"/>
    <p:sldLayoutId id="2147483877" r:id="rId7"/>
    <p:sldLayoutId id="2147483878" r:id="rId8"/>
    <p:sldLayoutId id="2147483879" r:id="rId9"/>
    <p:sldLayoutId id="2147483880" r:id="rId10"/>
    <p:sldLayoutId id="2147483881" r:id="rId11"/>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ea typeface="宋体" pitchFamily="2" charset="-122"/>
        </a:defRPr>
      </a:lvl2pPr>
      <a:lvl3pPr algn="ctr" rtl="0" eaLnBrk="0" fontAlgn="base" hangingPunct="0">
        <a:spcBef>
          <a:spcPct val="0"/>
        </a:spcBef>
        <a:spcAft>
          <a:spcPct val="0"/>
        </a:spcAft>
        <a:defRPr sz="4400">
          <a:solidFill>
            <a:schemeClr val="tx2"/>
          </a:solidFill>
          <a:latin typeface="Arial" pitchFamily="34" charset="0"/>
          <a:ea typeface="宋体" pitchFamily="2" charset="-122"/>
        </a:defRPr>
      </a:lvl3pPr>
      <a:lvl4pPr algn="ctr" rtl="0" eaLnBrk="0" fontAlgn="base" hangingPunct="0">
        <a:spcBef>
          <a:spcPct val="0"/>
        </a:spcBef>
        <a:spcAft>
          <a:spcPct val="0"/>
        </a:spcAft>
        <a:defRPr sz="4400">
          <a:solidFill>
            <a:schemeClr val="tx2"/>
          </a:solidFill>
          <a:latin typeface="Arial" pitchFamily="34" charset="0"/>
          <a:ea typeface="宋体" pitchFamily="2" charset="-122"/>
        </a:defRPr>
      </a:lvl4pPr>
      <a:lvl5pPr algn="ctr" rtl="0" eaLnBrk="0" fontAlgn="base" hangingPunct="0">
        <a:spcBef>
          <a:spcPct val="0"/>
        </a:spcBef>
        <a:spcAft>
          <a:spcPct val="0"/>
        </a:spcAft>
        <a:defRPr sz="4400">
          <a:solidFill>
            <a:schemeClr val="tx2"/>
          </a:solidFill>
          <a:latin typeface="Arial" pitchFamily="34" charset="0"/>
          <a:ea typeface="宋体" pitchFamily="2" charset="-122"/>
        </a:defRPr>
      </a:lvl5pPr>
      <a:lvl6pPr marL="457200" algn="ctr" rtl="0" fontAlgn="base">
        <a:spcBef>
          <a:spcPct val="0"/>
        </a:spcBef>
        <a:spcAft>
          <a:spcPct val="0"/>
        </a:spcAft>
        <a:defRPr sz="4400">
          <a:solidFill>
            <a:schemeClr val="tx2"/>
          </a:solidFill>
          <a:latin typeface="Arial" pitchFamily="34" charset="0"/>
          <a:ea typeface="宋体" pitchFamily="2" charset="-122"/>
        </a:defRPr>
      </a:lvl6pPr>
      <a:lvl7pPr marL="914400" algn="ctr" rtl="0" fontAlgn="base">
        <a:spcBef>
          <a:spcPct val="0"/>
        </a:spcBef>
        <a:spcAft>
          <a:spcPct val="0"/>
        </a:spcAft>
        <a:defRPr sz="4400">
          <a:solidFill>
            <a:schemeClr val="tx2"/>
          </a:solidFill>
          <a:latin typeface="Arial" pitchFamily="34" charset="0"/>
          <a:ea typeface="宋体" pitchFamily="2" charset="-122"/>
        </a:defRPr>
      </a:lvl7pPr>
      <a:lvl8pPr marL="1371600" algn="ctr" rtl="0" fontAlgn="base">
        <a:spcBef>
          <a:spcPct val="0"/>
        </a:spcBef>
        <a:spcAft>
          <a:spcPct val="0"/>
        </a:spcAft>
        <a:defRPr sz="4400">
          <a:solidFill>
            <a:schemeClr val="tx2"/>
          </a:solidFill>
          <a:latin typeface="Arial" pitchFamily="34" charset="0"/>
          <a:ea typeface="宋体" pitchFamily="2" charset="-122"/>
        </a:defRPr>
      </a:lvl8pPr>
      <a:lvl9pPr marL="1828800" algn="ctr" rtl="0" fontAlgn="base">
        <a:spcBef>
          <a:spcPct val="0"/>
        </a:spcBef>
        <a:spcAft>
          <a:spcPct val="0"/>
        </a:spcAft>
        <a:defRPr sz="4400">
          <a:solidFill>
            <a:schemeClr val="tx2"/>
          </a:solidFill>
          <a:latin typeface="Arial" pitchFamily="34"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7.xml"/><Relationship Id="rId5" Type="http://schemas.openxmlformats.org/officeDocument/2006/relationships/image" Target="../media/image21.emf"/><Relationship Id="rId4" Type="http://schemas.openxmlformats.org/officeDocument/2006/relationships/image" Target="../media/image20.emf"/></Relationships>
</file>

<file path=ppt/slides/_rels/slide13.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hyperlink" Target="https://doi.org/10.1017/S0263034618000149" TargetMode="Externa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jpg"/><Relationship Id="rId1" Type="http://schemas.openxmlformats.org/officeDocument/2006/relationships/slideLayout" Target="../slideLayouts/slideLayout7.xml"/><Relationship Id="rId4" Type="http://schemas.openxmlformats.org/officeDocument/2006/relationships/image" Target="../media/image36.jpeg"/></Relationships>
</file>

<file path=ppt/slides/_rels/slide27.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image" Target="../media/image37.emf"/><Relationship Id="rId1" Type="http://schemas.openxmlformats.org/officeDocument/2006/relationships/slideLayout" Target="../slideLayouts/slideLayout7.xml"/><Relationship Id="rId4" Type="http://schemas.openxmlformats.org/officeDocument/2006/relationships/image" Target="../media/image39.emf"/></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30.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42.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jpeg"/><Relationship Id="rId1" Type="http://schemas.openxmlformats.org/officeDocument/2006/relationships/slideLayout" Target="../slideLayouts/slideLayout7.xml"/><Relationship Id="rId4" Type="http://schemas.openxmlformats.org/officeDocument/2006/relationships/image" Target="../media/image49.jpeg"/></Relationships>
</file>

<file path=ppt/slides/_rels/slide3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image" Target="../media/image51.em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5.emf"/><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7.xml"/><Relationship Id="rId5" Type="http://schemas.openxmlformats.org/officeDocument/2006/relationships/image" Target="../media/image59.emf"/><Relationship Id="rId4" Type="http://schemas.openxmlformats.org/officeDocument/2006/relationships/image" Target="../media/image58.emf"/></Relationships>
</file>

<file path=ppt/slides/_rels/slide44.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7.xml"/><Relationship Id="rId4" Type="http://schemas.openxmlformats.org/officeDocument/2006/relationships/image" Target="../media/image62.emf"/></Relationships>
</file>

<file path=ppt/slides/_rels/slide45.xml.rels><?xml version="1.0" encoding="UTF-8" standalone="yes"?>
<Relationships xmlns="http://schemas.openxmlformats.org/package/2006/relationships"><Relationship Id="rId3" Type="http://schemas.openxmlformats.org/officeDocument/2006/relationships/image" Target="../media/image64.emf"/><Relationship Id="rId2" Type="http://schemas.openxmlformats.org/officeDocument/2006/relationships/image" Target="../media/image63.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67.emf"/><Relationship Id="rId2" Type="http://schemas.openxmlformats.org/officeDocument/2006/relationships/image" Target="../media/image66.emf"/><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68.emf"/><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9.em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10.emf"/><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4E4766-BCC9-4F85-B86B-C033A52E258D}" type="slidenum">
              <a:rPr lang="zh-CN" altLang="zh-CN" smtClean="0"/>
              <a:pPr>
                <a:defRPr/>
              </a:pPr>
              <a:t>1</a:t>
            </a:fld>
            <a:endParaRPr lang="zh-CN" altLang="zh-CN"/>
          </a:p>
        </p:txBody>
      </p:sp>
      <p:pic>
        <p:nvPicPr>
          <p:cNvPr id="6" name="Picture 5"/>
          <p:cNvPicPr>
            <a:picLocks noChangeAspect="1"/>
          </p:cNvPicPr>
          <p:nvPr/>
        </p:nvPicPr>
        <p:blipFill>
          <a:blip r:embed="rId2"/>
          <a:stretch>
            <a:fillRect/>
          </a:stretch>
        </p:blipFill>
        <p:spPr>
          <a:xfrm>
            <a:off x="-1219200" y="-533400"/>
            <a:ext cx="12149667" cy="7254875"/>
          </a:xfrm>
          <a:prstGeom prst="rect">
            <a:avLst/>
          </a:prstGeom>
        </p:spPr>
      </p:pic>
      <p:sp>
        <p:nvSpPr>
          <p:cNvPr id="7" name="Right Arrow 6"/>
          <p:cNvSpPr/>
          <p:nvPr/>
        </p:nvSpPr>
        <p:spPr>
          <a:xfrm>
            <a:off x="1295400" y="5257800"/>
            <a:ext cx="1219200" cy="304800"/>
          </a:xfrm>
          <a:prstGeom prst="right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48200" y="2724705"/>
            <a:ext cx="4114800" cy="369332"/>
          </a:xfrm>
          <a:prstGeom prst="rect">
            <a:avLst/>
          </a:prstGeom>
          <a:noFill/>
        </p:spPr>
        <p:txBody>
          <a:bodyPr wrap="square" rtlCol="0">
            <a:spAutoFit/>
          </a:bodyPr>
          <a:lstStyle/>
          <a:p>
            <a:r>
              <a:rPr lang="en-US" b="1" dirty="0">
                <a:solidFill>
                  <a:srgbClr val="FF0000"/>
                </a:solidFill>
              </a:rPr>
              <a:t>https://indico.cern.ch/event/800723</a:t>
            </a:r>
            <a:r>
              <a:rPr lang="en-US" dirty="0"/>
              <a:t>/</a:t>
            </a:r>
          </a:p>
        </p:txBody>
      </p:sp>
    </p:spTree>
    <p:extLst>
      <p:ext uri="{BB962C8B-B14F-4D97-AF65-F5344CB8AC3E}">
        <p14:creationId xmlns:p14="http://schemas.microsoft.com/office/powerpoint/2010/main" val="221259918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10</a:t>
            </a:fld>
            <a:endParaRPr lang="zh-CN" altLang="zh-CN"/>
          </a:p>
        </p:txBody>
      </p:sp>
      <p:sp>
        <p:nvSpPr>
          <p:cNvPr id="3" name="TextBox 2"/>
          <p:cNvSpPr txBox="1"/>
          <p:nvPr/>
        </p:nvSpPr>
        <p:spPr>
          <a:xfrm>
            <a:off x="437426" y="228600"/>
            <a:ext cx="8249373" cy="2246769"/>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Burning of Quark Gluon Plasma in Relativistic, </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Radiation Dominated Systems according to </a:t>
            </a:r>
          </a:p>
          <a:p>
            <a:pPr algn="ctr"/>
            <a:r>
              <a:rPr lang="en-US" sz="2800" b="1" dirty="0" smtClean="0">
                <a:solidFill>
                  <a:srgbClr val="FF0000"/>
                </a:solidFill>
                <a:effectLst>
                  <a:outerShdw blurRad="38100" dist="38100" dir="2700000" algn="tl">
                    <a:srgbClr val="000000">
                      <a:alpha val="43137"/>
                    </a:srgbClr>
                  </a:outerShdw>
                </a:effectLst>
              </a:rPr>
              <a:t>Relativistic Fluid Dynamics</a:t>
            </a:r>
          </a:p>
          <a:p>
            <a:pPr algn="ctr"/>
            <a:r>
              <a:rPr lang="en-US" sz="2800" b="1" dirty="0" smtClean="0">
                <a:solidFill>
                  <a:srgbClr val="FF0000"/>
                </a:solidFill>
                <a:effectLst>
                  <a:outerShdw blurRad="38100" dist="38100" dir="2700000" algn="tl">
                    <a:srgbClr val="000000">
                      <a:alpha val="43137"/>
                    </a:srgbClr>
                  </a:outerShdw>
                </a:effectLst>
              </a:rPr>
              <a:t>-</a:t>
            </a:r>
          </a:p>
          <a:p>
            <a:pPr algn="ctr"/>
            <a:r>
              <a:rPr lang="en-US" sz="2800" b="1" dirty="0" smtClean="0">
                <a:solidFill>
                  <a:srgbClr val="FF0000"/>
                </a:solidFill>
                <a:effectLst>
                  <a:outerShdw blurRad="38100" dist="38100" dir="2700000" algn="tl">
                    <a:srgbClr val="000000">
                      <a:alpha val="43137"/>
                    </a:srgbClr>
                  </a:outerShdw>
                </a:effectLst>
              </a:rPr>
              <a:t>Applications to Pellet Fusion</a:t>
            </a:r>
            <a:endParaRPr lang="en-US" sz="2800" b="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533400" y="2507324"/>
            <a:ext cx="7838712" cy="3416320"/>
          </a:xfrm>
          <a:prstGeom prst="rect">
            <a:avLst/>
          </a:prstGeom>
          <a:noFill/>
        </p:spPr>
        <p:txBody>
          <a:bodyPr wrap="square" rtlCol="0">
            <a:spAutoFit/>
          </a:bodyPr>
          <a:lstStyle/>
          <a:p>
            <a:r>
              <a:rPr lang="en-US" sz="2400" dirty="0" smtClean="0"/>
              <a:t>Classical Fluid Dynamics (CFD) does assumes that all dynamical processes, including shocks and detonations, are having speeds slower than the speed of light, c.  </a:t>
            </a:r>
            <a:endParaRPr lang="en-US" sz="2000" dirty="0"/>
          </a:p>
          <a:p>
            <a:endParaRPr lang="en-US" sz="2400" dirty="0"/>
          </a:p>
          <a:p>
            <a:r>
              <a:rPr lang="en-US" sz="2400" dirty="0" smtClean="0"/>
              <a:t>Initial Relativistic FD (RFD) maintained this assumption based on the requirement of causality [A.Taub, 1948].</a:t>
            </a:r>
            <a:r>
              <a:rPr lang="en-US" sz="2400" dirty="0" smtClean="0">
                <a:solidFill>
                  <a:srgbClr val="FF0000"/>
                </a:solidFill>
                <a:sym typeface="Wingdings" panose="05000000000000000000" pitchFamily="2" charset="2"/>
              </a:rPr>
              <a:t></a:t>
            </a:r>
            <a:endParaRPr lang="en-US" sz="2400" dirty="0" smtClean="0">
              <a:solidFill>
                <a:srgbClr val="FF0000"/>
              </a:solidFill>
            </a:endParaRPr>
          </a:p>
          <a:p>
            <a:r>
              <a:rPr lang="en-US" sz="2400" dirty="0" smtClean="0"/>
              <a:t>Engineering books keep this assumption even today!</a:t>
            </a:r>
          </a:p>
          <a:p>
            <a:endParaRPr lang="en-US" sz="2400" dirty="0"/>
          </a:p>
          <a:p>
            <a:r>
              <a:rPr lang="en-US" sz="2400" b="1" dirty="0" smtClean="0">
                <a:solidFill>
                  <a:srgbClr val="0000FF"/>
                </a:solidFill>
              </a:rPr>
              <a:t>Relativistic Heavy Ion Physics proved the opposite!</a:t>
            </a:r>
            <a:endParaRPr lang="en-US" sz="2400" b="1" dirty="0">
              <a:solidFill>
                <a:srgbClr val="0000FF"/>
              </a:solidFill>
            </a:endParaRPr>
          </a:p>
        </p:txBody>
      </p:sp>
    </p:spTree>
    <p:extLst>
      <p:ext uri="{BB962C8B-B14F-4D97-AF65-F5344CB8AC3E}">
        <p14:creationId xmlns:p14="http://schemas.microsoft.com/office/powerpoint/2010/main" val="41473385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11</a:t>
            </a:fld>
            <a:endParaRPr lang="zh-CN" altLang="zh-CN"/>
          </a:p>
        </p:txBody>
      </p:sp>
      <p:pic>
        <p:nvPicPr>
          <p:cNvPr id="3" name="Picture 2"/>
          <p:cNvPicPr>
            <a:picLocks noChangeAspect="1"/>
          </p:cNvPicPr>
          <p:nvPr/>
        </p:nvPicPr>
        <p:blipFill>
          <a:blip r:embed="rId2"/>
          <a:stretch>
            <a:fillRect/>
          </a:stretch>
        </p:blipFill>
        <p:spPr>
          <a:xfrm>
            <a:off x="228600" y="685800"/>
            <a:ext cx="7755950" cy="1219200"/>
          </a:xfrm>
          <a:prstGeom prst="rect">
            <a:avLst/>
          </a:prstGeom>
        </p:spPr>
      </p:pic>
      <p:pic>
        <p:nvPicPr>
          <p:cNvPr id="4" name="Picture 3"/>
          <p:cNvPicPr>
            <a:picLocks noChangeAspect="1"/>
          </p:cNvPicPr>
          <p:nvPr/>
        </p:nvPicPr>
        <p:blipFill>
          <a:blip r:embed="rId3"/>
          <a:stretch>
            <a:fillRect/>
          </a:stretch>
        </p:blipFill>
        <p:spPr>
          <a:xfrm>
            <a:off x="228600" y="1991991"/>
            <a:ext cx="5105400" cy="4743887"/>
          </a:xfrm>
          <a:prstGeom prst="rect">
            <a:avLst/>
          </a:prstGeom>
        </p:spPr>
      </p:pic>
      <p:cxnSp>
        <p:nvCxnSpPr>
          <p:cNvPr id="6" name="Straight Connector 5"/>
          <p:cNvCxnSpPr/>
          <p:nvPr/>
        </p:nvCxnSpPr>
        <p:spPr>
          <a:xfrm>
            <a:off x="1143000" y="2209800"/>
            <a:ext cx="12954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3048000" y="4876800"/>
            <a:ext cx="9144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3124200" y="1905000"/>
            <a:ext cx="48006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2438400" y="119085"/>
            <a:ext cx="3733799" cy="523220"/>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 A.H. </a:t>
            </a:r>
            <a:r>
              <a:rPr lang="en-US" sz="2800" b="1" dirty="0" err="1" smtClean="0">
                <a:solidFill>
                  <a:srgbClr val="FF0000"/>
                </a:solidFill>
                <a:effectLst>
                  <a:outerShdw blurRad="38100" dist="38100" dir="2700000" algn="tl">
                    <a:srgbClr val="000000">
                      <a:alpha val="43137"/>
                    </a:srgbClr>
                  </a:outerShdw>
                </a:effectLst>
              </a:rPr>
              <a:t>Taub</a:t>
            </a:r>
            <a:r>
              <a:rPr lang="en-US" sz="2800" b="1" dirty="0" smtClean="0">
                <a:solidFill>
                  <a:srgbClr val="FF0000"/>
                </a:solidFill>
                <a:effectLst>
                  <a:outerShdw blurRad="38100" dist="38100" dir="2700000" algn="tl">
                    <a:srgbClr val="000000">
                      <a:alpha val="43137"/>
                    </a:srgbClr>
                  </a:outerShdw>
                </a:effectLst>
              </a:rPr>
              <a:t> (1948) ]</a:t>
            </a:r>
            <a:endParaRPr lang="en-US" sz="2800" b="1" dirty="0">
              <a:solidFill>
                <a:srgbClr val="FF0000"/>
              </a:solidFill>
              <a:effectLst>
                <a:outerShdw blurRad="38100" dist="38100" dir="2700000" algn="tl">
                  <a:srgbClr val="000000">
                    <a:alpha val="43137"/>
                  </a:srgbClr>
                </a:outerShdw>
              </a:effectLst>
            </a:endParaRPr>
          </a:p>
        </p:txBody>
      </p:sp>
      <p:sp>
        <p:nvSpPr>
          <p:cNvPr id="12" name="TextBox 11"/>
          <p:cNvSpPr txBox="1"/>
          <p:nvPr/>
        </p:nvSpPr>
        <p:spPr>
          <a:xfrm>
            <a:off x="5800299" y="1991991"/>
            <a:ext cx="2895600" cy="4524315"/>
          </a:xfrm>
          <a:prstGeom prst="rect">
            <a:avLst/>
          </a:prstGeom>
          <a:noFill/>
        </p:spPr>
        <p:txBody>
          <a:bodyPr wrap="square" rtlCol="0">
            <a:spAutoFit/>
          </a:bodyPr>
          <a:lstStyle/>
          <a:p>
            <a:r>
              <a:rPr lang="en-US" sz="2400" dirty="0" err="1" smtClean="0">
                <a:solidFill>
                  <a:srgbClr val="FF0000"/>
                </a:solidFill>
              </a:rPr>
              <a:t>Taub</a:t>
            </a:r>
            <a:r>
              <a:rPr lang="en-US" sz="2400" dirty="0" smtClean="0">
                <a:solidFill>
                  <a:srgbClr val="FF0000"/>
                </a:solidFill>
              </a:rPr>
              <a:t> assumed that (physically) only slow </a:t>
            </a:r>
            <a:br>
              <a:rPr lang="en-US" sz="2400" dirty="0" smtClean="0">
                <a:solidFill>
                  <a:srgbClr val="FF0000"/>
                </a:solidFill>
              </a:rPr>
            </a:br>
            <a:r>
              <a:rPr lang="en-US" sz="2400" dirty="0" smtClean="0">
                <a:solidFill>
                  <a:srgbClr val="FF0000"/>
                </a:solidFill>
              </a:rPr>
              <a:t>space-like shocks or discontinuities may occur (with space-like normal</a:t>
            </a:r>
            <a:r>
              <a:rPr lang="el-GR" sz="2400" dirty="0" smtClean="0">
                <a:solidFill>
                  <a:srgbClr val="FF0000"/>
                </a:solidFill>
              </a:rPr>
              <a:t>,</a:t>
            </a:r>
            <a:r>
              <a:rPr lang="en-US" sz="2400" dirty="0" smtClean="0">
                <a:solidFill>
                  <a:srgbClr val="FF0000"/>
                </a:solidFill>
              </a:rPr>
              <a:t> </a:t>
            </a:r>
            <a:r>
              <a:rPr lang="el-GR" sz="2400" dirty="0" smtClean="0">
                <a:solidFill>
                  <a:srgbClr val="FF0000"/>
                </a:solidFill>
              </a:rPr>
              <a:t>λ</a:t>
            </a:r>
            <a:r>
              <a:rPr lang="el-GR" sz="2400" baseline="-25000" dirty="0" smtClean="0">
                <a:solidFill>
                  <a:srgbClr val="FF0000"/>
                </a:solidFill>
              </a:rPr>
              <a:t>4</a:t>
            </a:r>
            <a:r>
              <a:rPr lang="el-GR" sz="2400" dirty="0" smtClean="0">
                <a:solidFill>
                  <a:srgbClr val="FF0000"/>
                </a:solidFill>
              </a:rPr>
              <a:t>=0).</a:t>
            </a:r>
          </a:p>
          <a:p>
            <a:endParaRPr lang="el-GR" sz="2400" dirty="0">
              <a:solidFill>
                <a:srgbClr val="FF0000"/>
              </a:solidFill>
            </a:endParaRPr>
          </a:p>
          <a:p>
            <a:r>
              <a:rPr lang="en-US" sz="2400" dirty="0" smtClean="0">
                <a:solidFill>
                  <a:srgbClr val="FF0000"/>
                </a:solidFill>
              </a:rPr>
              <a:t>This was then taken as standard, since then (e.g. LL 1954-)</a:t>
            </a:r>
            <a:endParaRPr lang="en-US" sz="2400" dirty="0">
              <a:solidFill>
                <a:srgbClr val="FF0000"/>
              </a:solidFill>
            </a:endParaRPr>
          </a:p>
        </p:txBody>
      </p:sp>
      <p:cxnSp>
        <p:nvCxnSpPr>
          <p:cNvPr id="16" name="Straight Arrow Connector 15"/>
          <p:cNvCxnSpPr/>
          <p:nvPr/>
        </p:nvCxnSpPr>
        <p:spPr>
          <a:xfrm flipH="1" flipV="1">
            <a:off x="4191000" y="4724400"/>
            <a:ext cx="1524000" cy="152400"/>
          </a:xfrm>
          <a:prstGeom prst="straightConnector1">
            <a:avLst/>
          </a:prstGeom>
          <a:ln w="25400">
            <a:solidFill>
              <a:srgbClr val="0000FF"/>
            </a:solidFill>
            <a:headEnd w="lg" len="lg"/>
            <a:tailEnd type="stealth" w="lg" len="lg"/>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752600" y="4114800"/>
            <a:ext cx="914400" cy="0"/>
          </a:xfrm>
          <a:prstGeom prst="line">
            <a:avLst/>
          </a:prstGeom>
          <a:ln w="2222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5832141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12</a:t>
            </a:fld>
            <a:endParaRPr lang="zh-CN" altLang="zh-CN"/>
          </a:p>
        </p:txBody>
      </p:sp>
      <p:sp>
        <p:nvSpPr>
          <p:cNvPr id="4" name="TextBox 3"/>
          <p:cNvSpPr txBox="1"/>
          <p:nvPr/>
        </p:nvSpPr>
        <p:spPr>
          <a:xfrm>
            <a:off x="5867400" y="457200"/>
            <a:ext cx="3200400" cy="4339650"/>
          </a:xfrm>
          <a:prstGeom prst="rect">
            <a:avLst/>
          </a:prstGeom>
          <a:noFill/>
        </p:spPr>
        <p:txBody>
          <a:bodyPr wrap="square" rtlCol="0">
            <a:spAutoFit/>
          </a:bodyPr>
          <a:lstStyle/>
          <a:p>
            <a:r>
              <a:rPr lang="de-DE" sz="2400" dirty="0" smtClean="0"/>
              <a:t>[ L. P. Csernai, </a:t>
            </a:r>
            <a:r>
              <a:rPr lang="de-DE" sz="2400" dirty="0" err="1" smtClean="0"/>
              <a:t>Zh</a:t>
            </a:r>
            <a:r>
              <a:rPr lang="de-DE" sz="2400" dirty="0" smtClean="0"/>
              <a:t>. </a:t>
            </a:r>
            <a:r>
              <a:rPr lang="de-DE" sz="2400" dirty="0" err="1" smtClean="0"/>
              <a:t>Eksp</a:t>
            </a:r>
            <a:r>
              <a:rPr lang="de-DE" sz="2400" dirty="0" smtClean="0"/>
              <a:t>. </a:t>
            </a:r>
            <a:r>
              <a:rPr lang="de-DE" sz="2400" dirty="0" err="1" smtClean="0"/>
              <a:t>Teor</a:t>
            </a:r>
            <a:r>
              <a:rPr lang="de-DE" sz="2400" dirty="0" smtClean="0"/>
              <a:t>. </a:t>
            </a:r>
            <a:r>
              <a:rPr lang="de-DE" sz="2400" dirty="0" err="1" smtClean="0"/>
              <a:t>Fiz</a:t>
            </a:r>
            <a:r>
              <a:rPr lang="de-DE" sz="2400" dirty="0" smtClean="0"/>
              <a:t>. 92, 379-386 (</a:t>
            </a:r>
            <a:r>
              <a:rPr lang="de-DE" sz="2400" b="1" dirty="0" smtClean="0">
                <a:solidFill>
                  <a:srgbClr val="FF0000"/>
                </a:solidFill>
              </a:rPr>
              <a:t>1987</a:t>
            </a:r>
            <a:r>
              <a:rPr lang="de-DE" sz="2400" dirty="0" smtClean="0"/>
              <a:t>)  &amp;</a:t>
            </a:r>
            <a:br>
              <a:rPr lang="de-DE" sz="2400" dirty="0" smtClean="0"/>
            </a:br>
            <a:r>
              <a:rPr lang="de-DE" sz="2400" dirty="0" err="1" smtClean="0"/>
              <a:t>Sov</a:t>
            </a:r>
            <a:r>
              <a:rPr lang="de-DE" sz="2400" dirty="0" smtClean="0"/>
              <a:t>. Phys. JETP 65, 216-220 (1987) ]</a:t>
            </a:r>
          </a:p>
          <a:p>
            <a:endParaRPr lang="de-DE" sz="2400" dirty="0"/>
          </a:p>
          <a:p>
            <a:r>
              <a:rPr lang="de-DE" sz="2400" dirty="0" err="1"/>
              <a:t>c</a:t>
            </a:r>
            <a:r>
              <a:rPr lang="de-DE" sz="2400" dirty="0" err="1" smtClean="0"/>
              <a:t>orrected</a:t>
            </a:r>
            <a:r>
              <a:rPr lang="de-DE" sz="2400" dirty="0" smtClean="0"/>
              <a:t> </a:t>
            </a:r>
            <a:r>
              <a:rPr lang="de-DE" sz="2400" dirty="0" err="1" smtClean="0"/>
              <a:t>the</a:t>
            </a:r>
            <a:r>
              <a:rPr lang="de-DE" sz="2400" dirty="0" smtClean="0"/>
              <a:t> </a:t>
            </a:r>
            <a:r>
              <a:rPr lang="de-DE" sz="2400" dirty="0" err="1" smtClean="0"/>
              <a:t>work</a:t>
            </a:r>
            <a:r>
              <a:rPr lang="de-DE" sz="2400" dirty="0" smtClean="0"/>
              <a:t> </a:t>
            </a:r>
            <a:r>
              <a:rPr lang="de-DE" sz="2400" dirty="0" err="1" smtClean="0"/>
              <a:t>of</a:t>
            </a:r>
            <a:r>
              <a:rPr lang="de-DE" sz="2400" dirty="0" smtClean="0"/>
              <a:t/>
            </a:r>
            <a:br>
              <a:rPr lang="de-DE" sz="2400" dirty="0" smtClean="0"/>
            </a:br>
            <a:r>
              <a:rPr lang="de-DE" sz="2400" dirty="0" smtClean="0"/>
              <a:t>[ </a:t>
            </a:r>
            <a:r>
              <a:rPr lang="de-DE" sz="2400" b="1" dirty="0" smtClean="0"/>
              <a:t>A. Taub</a:t>
            </a:r>
            <a:r>
              <a:rPr lang="de-DE" sz="2400" dirty="0" smtClean="0"/>
              <a:t>, Phys. </a:t>
            </a:r>
            <a:r>
              <a:rPr lang="de-DE" sz="2400" dirty="0" err="1" smtClean="0"/>
              <a:t>Rev</a:t>
            </a:r>
            <a:r>
              <a:rPr lang="de-DE" sz="2400" dirty="0" smtClean="0"/>
              <a:t>. 74, 328 (</a:t>
            </a:r>
            <a:r>
              <a:rPr lang="de-DE" sz="2400" b="1" dirty="0" smtClean="0"/>
              <a:t>1948</a:t>
            </a:r>
            <a:r>
              <a:rPr lang="de-DE" sz="2400" dirty="0" smtClean="0"/>
              <a:t>) ]</a:t>
            </a:r>
          </a:p>
          <a:p>
            <a:endParaRPr lang="de-DE" sz="2400" dirty="0"/>
          </a:p>
          <a:p>
            <a:r>
              <a:rPr lang="el-GR" sz="3600" b="1" dirty="0" smtClean="0">
                <a:solidFill>
                  <a:srgbClr val="FF0000"/>
                </a:solidFill>
                <a:latin typeface="Times New Roman" panose="02020603050405020304" pitchFamily="18" charset="0"/>
                <a:cs typeface="Times New Roman" panose="02020603050405020304" pitchFamily="18" charset="0"/>
              </a:rPr>
              <a:t>λ</a:t>
            </a:r>
            <a:r>
              <a:rPr lang="el-GR" sz="3600" b="1" baseline="-25000" dirty="0" smtClean="0">
                <a:solidFill>
                  <a:srgbClr val="FF0000"/>
                </a:solidFill>
                <a:latin typeface="Times New Roman" panose="02020603050405020304" pitchFamily="18" charset="0"/>
                <a:cs typeface="Times New Roman" panose="02020603050405020304" pitchFamily="18" charset="0"/>
              </a:rPr>
              <a:t>α</a:t>
            </a:r>
            <a:r>
              <a:rPr lang="el-GR" sz="3600" b="1" dirty="0" smtClean="0">
                <a:solidFill>
                  <a:srgbClr val="FF0000"/>
                </a:solidFill>
                <a:latin typeface="Times New Roman" panose="02020603050405020304" pitchFamily="18" charset="0"/>
                <a:cs typeface="Times New Roman" panose="02020603050405020304" pitchFamily="18" charset="0"/>
              </a:rPr>
              <a:t> λ</a:t>
            </a:r>
            <a:r>
              <a:rPr lang="el-GR" sz="3600" b="1" baseline="30000" dirty="0" smtClean="0">
                <a:solidFill>
                  <a:srgbClr val="FF0000"/>
                </a:solidFill>
                <a:latin typeface="Times New Roman" panose="02020603050405020304" pitchFamily="18" charset="0"/>
                <a:cs typeface="Times New Roman" panose="02020603050405020304" pitchFamily="18" charset="0"/>
              </a:rPr>
              <a:t>α</a:t>
            </a:r>
            <a:r>
              <a:rPr lang="el-GR" sz="3600" b="1" dirty="0" smtClean="0">
                <a:solidFill>
                  <a:srgbClr val="FF0000"/>
                </a:solidFill>
                <a:latin typeface="Times New Roman" panose="02020603050405020304" pitchFamily="18" charset="0"/>
                <a:cs typeface="Times New Roman" panose="02020603050405020304" pitchFamily="18" charset="0"/>
              </a:rPr>
              <a:t> = ± 1</a:t>
            </a:r>
            <a:endParaRPr lang="en-US" sz="3600" b="1" dirty="0">
              <a:solidFill>
                <a:srgbClr val="FF0000"/>
              </a:solidFill>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304800" y="188877"/>
            <a:ext cx="5105400" cy="5483605"/>
          </a:xfrm>
          <a:prstGeom prst="rect">
            <a:avLst/>
          </a:prstGeom>
        </p:spPr>
      </p:pic>
      <p:pic>
        <p:nvPicPr>
          <p:cNvPr id="6" name="Picture 5"/>
          <p:cNvPicPr>
            <a:picLocks noChangeAspect="1"/>
          </p:cNvPicPr>
          <p:nvPr/>
        </p:nvPicPr>
        <p:blipFill>
          <a:blip r:embed="rId3"/>
          <a:stretch>
            <a:fillRect/>
          </a:stretch>
        </p:blipFill>
        <p:spPr>
          <a:xfrm>
            <a:off x="6262855" y="5311273"/>
            <a:ext cx="1927289" cy="381000"/>
          </a:xfrm>
          <a:prstGeom prst="rect">
            <a:avLst/>
          </a:prstGeom>
        </p:spPr>
      </p:pic>
      <p:pic>
        <p:nvPicPr>
          <p:cNvPr id="7" name="Picture 6"/>
          <p:cNvPicPr>
            <a:picLocks noChangeAspect="1"/>
          </p:cNvPicPr>
          <p:nvPr/>
        </p:nvPicPr>
        <p:blipFill>
          <a:blip r:embed="rId4"/>
          <a:stretch>
            <a:fillRect/>
          </a:stretch>
        </p:blipFill>
        <p:spPr>
          <a:xfrm>
            <a:off x="3810000" y="5749590"/>
            <a:ext cx="4905710" cy="495635"/>
          </a:xfrm>
          <a:prstGeom prst="rect">
            <a:avLst/>
          </a:prstGeom>
        </p:spPr>
      </p:pic>
      <p:pic>
        <p:nvPicPr>
          <p:cNvPr id="8" name="Picture 7"/>
          <p:cNvPicPr>
            <a:picLocks noChangeAspect="1"/>
          </p:cNvPicPr>
          <p:nvPr/>
        </p:nvPicPr>
        <p:blipFill>
          <a:blip r:embed="rId5"/>
          <a:stretch>
            <a:fillRect/>
          </a:stretch>
        </p:blipFill>
        <p:spPr>
          <a:xfrm>
            <a:off x="3787292" y="6266326"/>
            <a:ext cx="4354858" cy="515473"/>
          </a:xfrm>
          <a:prstGeom prst="rect">
            <a:avLst/>
          </a:prstGeom>
        </p:spPr>
      </p:pic>
      <p:sp>
        <p:nvSpPr>
          <p:cNvPr id="3" name="TextBox 2"/>
          <p:cNvSpPr txBox="1"/>
          <p:nvPr/>
        </p:nvSpPr>
        <p:spPr>
          <a:xfrm flipH="1">
            <a:off x="1341119" y="868681"/>
            <a:ext cx="640081" cy="400110"/>
          </a:xfrm>
          <a:prstGeom prst="rect">
            <a:avLst/>
          </a:prstGeom>
          <a:noFill/>
        </p:spPr>
        <p:txBody>
          <a:bodyPr wrap="square" rtlCol="0">
            <a:spAutoFit/>
          </a:bodyPr>
          <a:lstStyle/>
          <a:p>
            <a:r>
              <a:rPr lang="en-US" sz="2000" b="1" dirty="0" smtClean="0">
                <a:solidFill>
                  <a:srgbClr val="FF0000"/>
                </a:solidFill>
              </a:rPr>
              <a:t>+1</a:t>
            </a:r>
            <a:endParaRPr lang="en-US" sz="2000" b="1" dirty="0">
              <a:solidFill>
                <a:srgbClr val="FF0000"/>
              </a:solidFill>
            </a:endParaRPr>
          </a:p>
        </p:txBody>
      </p:sp>
      <p:sp>
        <p:nvSpPr>
          <p:cNvPr id="9" name="TextBox 8"/>
          <p:cNvSpPr txBox="1"/>
          <p:nvPr/>
        </p:nvSpPr>
        <p:spPr>
          <a:xfrm flipH="1">
            <a:off x="4099559" y="2330391"/>
            <a:ext cx="640081" cy="400110"/>
          </a:xfrm>
          <a:prstGeom prst="rect">
            <a:avLst/>
          </a:prstGeom>
          <a:noFill/>
        </p:spPr>
        <p:txBody>
          <a:bodyPr wrap="square" rtlCol="0">
            <a:spAutoFit/>
          </a:bodyPr>
          <a:lstStyle/>
          <a:p>
            <a:r>
              <a:rPr lang="en-US" sz="2000" b="1" dirty="0">
                <a:solidFill>
                  <a:srgbClr val="FF0000"/>
                </a:solidFill>
              </a:rPr>
              <a:t>-</a:t>
            </a:r>
            <a:r>
              <a:rPr lang="en-US" sz="2000" b="1" dirty="0" smtClean="0">
                <a:solidFill>
                  <a:srgbClr val="FF0000"/>
                </a:solidFill>
              </a:rPr>
              <a:t>1</a:t>
            </a:r>
            <a:endParaRPr lang="en-US" sz="2000" b="1" dirty="0">
              <a:solidFill>
                <a:srgbClr val="FF0000"/>
              </a:solidFill>
            </a:endParaRPr>
          </a:p>
        </p:txBody>
      </p:sp>
      <p:cxnSp>
        <p:nvCxnSpPr>
          <p:cNvPr id="13" name="Straight Arrow Connector 12"/>
          <p:cNvCxnSpPr/>
          <p:nvPr/>
        </p:nvCxnSpPr>
        <p:spPr>
          <a:xfrm flipV="1">
            <a:off x="1943100" y="1143000"/>
            <a:ext cx="76200" cy="457200"/>
          </a:xfrm>
          <a:prstGeom prst="straightConnector1">
            <a:avLst/>
          </a:prstGeom>
          <a:ln w="22225">
            <a:solidFill>
              <a:srgbClr val="FF0000"/>
            </a:solidFill>
            <a:tailEnd type="stealth"/>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flipV="1">
            <a:off x="4232908" y="2787818"/>
            <a:ext cx="373381" cy="228600"/>
          </a:xfrm>
          <a:prstGeom prst="straightConnector1">
            <a:avLst/>
          </a:prstGeom>
          <a:ln w="22225">
            <a:solidFill>
              <a:srgbClr val="FF0000"/>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833754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13</a:t>
            </a:fld>
            <a:endParaRPr lang="zh-CN" altLang="zh-CN"/>
          </a:p>
        </p:txBody>
      </p:sp>
      <p:pic>
        <p:nvPicPr>
          <p:cNvPr id="3" name="Picture 2"/>
          <p:cNvPicPr>
            <a:picLocks noChangeAspect="1"/>
          </p:cNvPicPr>
          <p:nvPr/>
        </p:nvPicPr>
        <p:blipFill>
          <a:blip r:embed="rId2"/>
          <a:stretch>
            <a:fillRect/>
          </a:stretch>
        </p:blipFill>
        <p:spPr>
          <a:xfrm>
            <a:off x="914400" y="0"/>
            <a:ext cx="6705600" cy="3946920"/>
          </a:xfrm>
          <a:prstGeom prst="rect">
            <a:avLst/>
          </a:prstGeom>
        </p:spPr>
      </p:pic>
      <p:sp>
        <p:nvSpPr>
          <p:cNvPr id="4" name="Rectangle 3"/>
          <p:cNvSpPr/>
          <p:nvPr/>
        </p:nvSpPr>
        <p:spPr>
          <a:xfrm>
            <a:off x="609600" y="4724400"/>
            <a:ext cx="8077200" cy="1261884"/>
          </a:xfrm>
          <a:prstGeom prst="rect">
            <a:avLst/>
          </a:prstGeom>
        </p:spPr>
        <p:txBody>
          <a:bodyPr wrap="square">
            <a:spAutoFit/>
          </a:bodyPr>
          <a:lstStyle/>
          <a:p>
            <a:r>
              <a:rPr lang="en-US" sz="2400" dirty="0" smtClean="0"/>
              <a:t>[ L.P. Csernai: </a:t>
            </a:r>
            <a:br>
              <a:rPr lang="en-US" sz="2400" dirty="0" smtClean="0"/>
            </a:br>
            <a:r>
              <a:rPr lang="en-US" sz="2800" i="1" dirty="0" smtClean="0">
                <a:latin typeface="Times New Roman" panose="02020603050405020304" pitchFamily="18" charset="0"/>
                <a:cs typeface="Times New Roman" panose="02020603050405020304" pitchFamily="18" charset="0"/>
              </a:rPr>
              <a:t>Introduction to Relativistic Heavy Ion Collisions</a:t>
            </a:r>
            <a:r>
              <a:rPr lang="en-US" sz="2400" dirty="0" smtClean="0"/>
              <a:t>, (</a:t>
            </a:r>
            <a:r>
              <a:rPr lang="en-US" sz="2400" b="1" dirty="0" smtClean="0"/>
              <a:t>1994</a:t>
            </a:r>
            <a:r>
              <a:rPr lang="en-US" sz="2400" dirty="0" smtClean="0"/>
              <a:t>, John Wiley &amp; Sons, </a:t>
            </a:r>
            <a:r>
              <a:rPr lang="en-US" sz="2400" dirty="0" err="1" smtClean="0"/>
              <a:t>Cichester</a:t>
            </a:r>
            <a:r>
              <a:rPr lang="en-US" sz="2400" dirty="0" smtClean="0"/>
              <a:t>, England)  ]</a:t>
            </a:r>
            <a:endParaRPr lang="en-US" dirty="0"/>
          </a:p>
        </p:txBody>
      </p:sp>
    </p:spTree>
    <p:extLst>
      <p:ext uri="{BB962C8B-B14F-4D97-AF65-F5344CB8AC3E}">
        <p14:creationId xmlns:p14="http://schemas.microsoft.com/office/powerpoint/2010/main" val="7739138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14</a:t>
            </a:fld>
            <a:endParaRPr lang="zh-CN" altLang="zh-CN"/>
          </a:p>
        </p:txBody>
      </p:sp>
      <p:pic>
        <p:nvPicPr>
          <p:cNvPr id="3" name="Picture 2"/>
          <p:cNvPicPr>
            <a:picLocks noChangeAspect="1"/>
          </p:cNvPicPr>
          <p:nvPr/>
        </p:nvPicPr>
        <p:blipFill>
          <a:blip r:embed="rId2"/>
          <a:stretch>
            <a:fillRect/>
          </a:stretch>
        </p:blipFill>
        <p:spPr>
          <a:xfrm>
            <a:off x="152400" y="685800"/>
            <a:ext cx="5647725" cy="5486400"/>
          </a:xfrm>
          <a:prstGeom prst="rect">
            <a:avLst/>
          </a:prstGeom>
        </p:spPr>
      </p:pic>
      <p:sp>
        <p:nvSpPr>
          <p:cNvPr id="4" name="TextBox 3"/>
          <p:cNvSpPr txBox="1"/>
          <p:nvPr/>
        </p:nvSpPr>
        <p:spPr>
          <a:xfrm>
            <a:off x="6324600" y="838200"/>
            <a:ext cx="2743200" cy="5262979"/>
          </a:xfrm>
          <a:prstGeom prst="rect">
            <a:avLst/>
          </a:prstGeom>
          <a:noFill/>
        </p:spPr>
        <p:txBody>
          <a:bodyPr wrap="square" rtlCol="0">
            <a:spAutoFit/>
          </a:bodyPr>
          <a:lstStyle/>
          <a:p>
            <a:r>
              <a:rPr lang="de-DE" sz="2400" dirty="0"/>
              <a:t>Discovery </a:t>
            </a:r>
            <a:r>
              <a:rPr lang="de-DE" sz="2400" dirty="0" err="1"/>
              <a:t>of</a:t>
            </a:r>
            <a:r>
              <a:rPr lang="de-DE" sz="2400" dirty="0"/>
              <a:t> QGP:</a:t>
            </a:r>
          </a:p>
          <a:p>
            <a:pPr marL="457200" indent="-457200">
              <a:buAutoNum type="arabicPlain" startAt="2000"/>
            </a:pPr>
            <a:r>
              <a:rPr lang="de-DE" sz="2400" dirty="0">
                <a:solidFill>
                  <a:srgbClr val="FF0000"/>
                </a:solidFill>
              </a:rPr>
              <a:t>  CERN</a:t>
            </a:r>
          </a:p>
          <a:p>
            <a:pPr marL="457200" indent="-457200">
              <a:buAutoNum type="arabicPlain" startAt="2000"/>
            </a:pPr>
            <a:r>
              <a:rPr lang="de-DE" sz="2400" dirty="0">
                <a:solidFill>
                  <a:srgbClr val="FF0000"/>
                </a:solidFill>
              </a:rPr>
              <a:t>   BNL</a:t>
            </a:r>
            <a:endParaRPr lang="en-US" sz="2400" dirty="0">
              <a:solidFill>
                <a:srgbClr val="FF0000"/>
              </a:solidFill>
            </a:endParaRPr>
          </a:p>
          <a:p>
            <a:endParaRPr lang="de-DE" sz="2400" dirty="0" smtClean="0"/>
          </a:p>
          <a:p>
            <a:endParaRPr lang="de-DE" sz="2400" dirty="0"/>
          </a:p>
          <a:p>
            <a:endParaRPr lang="de-DE" sz="2400" dirty="0" smtClean="0"/>
          </a:p>
          <a:p>
            <a:r>
              <a:rPr lang="de-DE" sz="2400" dirty="0" smtClean="0"/>
              <a:t>[U.W</a:t>
            </a:r>
            <a:r>
              <a:rPr lang="de-DE" sz="2400" dirty="0"/>
              <a:t>. Heinz </a:t>
            </a:r>
            <a:r>
              <a:rPr lang="de-DE" sz="2400" dirty="0" err="1"/>
              <a:t>and</a:t>
            </a:r>
            <a:r>
              <a:rPr lang="de-DE" sz="2400" dirty="0"/>
              <a:t> P.F. Kolb, Phys. </a:t>
            </a:r>
            <a:r>
              <a:rPr lang="de-DE" sz="2400" dirty="0" err="1"/>
              <a:t>Lett</a:t>
            </a:r>
            <a:r>
              <a:rPr lang="de-DE" sz="2400" dirty="0"/>
              <a:t>. B 542, 216 (2002</a:t>
            </a:r>
            <a:r>
              <a:rPr lang="de-DE" sz="2400" dirty="0" smtClean="0"/>
              <a:t>)]</a:t>
            </a:r>
          </a:p>
          <a:p>
            <a:endParaRPr lang="de-DE" sz="2400" dirty="0"/>
          </a:p>
          <a:p>
            <a:endParaRPr lang="de-DE" sz="2400" dirty="0" smtClean="0"/>
          </a:p>
          <a:p>
            <a:endParaRPr lang="de-DE" sz="2400" dirty="0"/>
          </a:p>
          <a:p>
            <a:endParaRPr lang="de-DE" sz="2400" dirty="0" smtClean="0"/>
          </a:p>
        </p:txBody>
      </p:sp>
    </p:spTree>
    <p:extLst>
      <p:ext uri="{BB962C8B-B14F-4D97-AF65-F5344CB8AC3E}">
        <p14:creationId xmlns:p14="http://schemas.microsoft.com/office/powerpoint/2010/main" val="421016501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15</a:t>
            </a:fld>
            <a:endParaRPr lang="zh-CN" altLang="zh-CN"/>
          </a:p>
        </p:txBody>
      </p:sp>
      <p:pic>
        <p:nvPicPr>
          <p:cNvPr id="3" name="Picture 2"/>
          <p:cNvPicPr>
            <a:picLocks noChangeAspect="1"/>
          </p:cNvPicPr>
          <p:nvPr/>
        </p:nvPicPr>
        <p:blipFill>
          <a:blip r:embed="rId2"/>
          <a:stretch>
            <a:fillRect/>
          </a:stretch>
        </p:blipFill>
        <p:spPr>
          <a:xfrm>
            <a:off x="228600" y="228600"/>
            <a:ext cx="6281536" cy="4648200"/>
          </a:xfrm>
          <a:prstGeom prst="rect">
            <a:avLst/>
          </a:prstGeom>
        </p:spPr>
      </p:pic>
      <p:sp>
        <p:nvSpPr>
          <p:cNvPr id="4" name="TextBox 3"/>
          <p:cNvSpPr txBox="1"/>
          <p:nvPr/>
        </p:nvSpPr>
        <p:spPr>
          <a:xfrm>
            <a:off x="304800" y="5486400"/>
            <a:ext cx="8382000" cy="461665"/>
          </a:xfrm>
          <a:prstGeom prst="rect">
            <a:avLst/>
          </a:prstGeom>
          <a:noFill/>
        </p:spPr>
        <p:txBody>
          <a:bodyPr wrap="square" rtlCol="0">
            <a:spAutoFit/>
          </a:bodyPr>
          <a:lstStyle/>
          <a:p>
            <a:r>
              <a:rPr lang="nb-NO" sz="2400" dirty="0" smtClean="0"/>
              <a:t>[ R</a:t>
            </a:r>
            <a:r>
              <a:rPr lang="nb-NO" sz="2400" dirty="0"/>
              <a:t>. </a:t>
            </a:r>
            <a:r>
              <a:rPr lang="nb-NO" sz="2400" dirty="0" err="1"/>
              <a:t>Chatterjee</a:t>
            </a:r>
            <a:r>
              <a:rPr lang="nb-NO" sz="2400" dirty="0"/>
              <a:t>, et al., </a:t>
            </a:r>
            <a:r>
              <a:rPr lang="nb-NO" sz="2400" dirty="0" err="1"/>
              <a:t>Phys</a:t>
            </a:r>
            <a:r>
              <a:rPr lang="nb-NO" sz="2400" dirty="0"/>
              <a:t>. Rev. Lett. </a:t>
            </a:r>
            <a:r>
              <a:rPr lang="nb-NO" sz="2400" dirty="0" smtClean="0"/>
              <a:t>96, </a:t>
            </a:r>
            <a:r>
              <a:rPr lang="nb-NO" sz="2400" dirty="0"/>
              <a:t>202302 (2006</a:t>
            </a:r>
            <a:r>
              <a:rPr lang="nb-NO" sz="2400" dirty="0" smtClean="0"/>
              <a:t>) ]</a:t>
            </a:r>
            <a:endParaRPr lang="en-US" sz="2400" dirty="0"/>
          </a:p>
        </p:txBody>
      </p:sp>
    </p:spTree>
    <p:extLst>
      <p:ext uri="{BB962C8B-B14F-4D97-AF65-F5344CB8AC3E}">
        <p14:creationId xmlns:p14="http://schemas.microsoft.com/office/powerpoint/2010/main" val="83210525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33130"/>
            <a:ext cx="5257800" cy="5442283"/>
          </a:xfrm>
          <a:prstGeom prst="rect">
            <a:avLst/>
          </a:prstGeom>
        </p:spPr>
      </p:pic>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16</a:t>
            </a:fld>
            <a:endParaRPr lang="zh-CN" altLang="zh-CN"/>
          </a:p>
        </p:txBody>
      </p:sp>
      <p:sp>
        <p:nvSpPr>
          <p:cNvPr id="4" name="TextBox 3"/>
          <p:cNvSpPr txBox="1"/>
          <p:nvPr/>
        </p:nvSpPr>
        <p:spPr>
          <a:xfrm>
            <a:off x="685800" y="5486400"/>
            <a:ext cx="8229600" cy="461665"/>
          </a:xfrm>
          <a:prstGeom prst="rect">
            <a:avLst/>
          </a:prstGeom>
          <a:noFill/>
        </p:spPr>
        <p:txBody>
          <a:bodyPr wrap="square" rtlCol="0">
            <a:spAutoFit/>
          </a:bodyPr>
          <a:lstStyle/>
          <a:p>
            <a:r>
              <a:rPr lang="en-US" sz="2400" dirty="0" smtClean="0"/>
              <a:t>[ E. Molnar, et al., J. Phys. G 34 (2007) 1901 ]</a:t>
            </a:r>
            <a:endParaRPr lang="en-US" sz="2400" dirty="0"/>
          </a:p>
        </p:txBody>
      </p:sp>
      <p:sp>
        <p:nvSpPr>
          <p:cNvPr id="9" name="TextBox 8"/>
          <p:cNvSpPr txBox="1"/>
          <p:nvPr/>
        </p:nvSpPr>
        <p:spPr>
          <a:xfrm>
            <a:off x="4953000" y="609600"/>
            <a:ext cx="1447800" cy="369332"/>
          </a:xfrm>
          <a:prstGeom prst="rect">
            <a:avLst/>
          </a:prstGeom>
          <a:noFill/>
        </p:spPr>
        <p:txBody>
          <a:bodyPr wrap="square" rtlCol="0">
            <a:spAutoFit/>
          </a:bodyPr>
          <a:lstStyle/>
          <a:p>
            <a:r>
              <a:rPr lang="en-US" dirty="0" smtClean="0">
                <a:solidFill>
                  <a:srgbClr val="0000FF"/>
                </a:solidFill>
              </a:rPr>
              <a:t>Light cone</a:t>
            </a:r>
            <a:endParaRPr lang="en-US" dirty="0">
              <a:solidFill>
                <a:srgbClr val="0000FF"/>
              </a:solidFill>
            </a:endParaRPr>
          </a:p>
        </p:txBody>
      </p:sp>
    </p:spTree>
    <p:extLst>
      <p:ext uri="{BB962C8B-B14F-4D97-AF65-F5344CB8AC3E}">
        <p14:creationId xmlns:p14="http://schemas.microsoft.com/office/powerpoint/2010/main" val="282464104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17</a:t>
            </a:fld>
            <a:endParaRPr lang="zh-CN" altLang="zh-CN"/>
          </a:p>
        </p:txBody>
      </p:sp>
      <p:pic>
        <p:nvPicPr>
          <p:cNvPr id="3" name="Picture 2"/>
          <p:cNvPicPr>
            <a:picLocks noChangeAspect="1"/>
          </p:cNvPicPr>
          <p:nvPr/>
        </p:nvPicPr>
        <p:blipFill>
          <a:blip r:embed="rId2"/>
          <a:stretch>
            <a:fillRect/>
          </a:stretch>
        </p:blipFill>
        <p:spPr>
          <a:xfrm>
            <a:off x="457200" y="76200"/>
            <a:ext cx="7612149" cy="5410200"/>
          </a:xfrm>
          <a:prstGeom prst="rect">
            <a:avLst/>
          </a:prstGeom>
        </p:spPr>
      </p:pic>
      <p:sp>
        <p:nvSpPr>
          <p:cNvPr id="4" name="TextBox 3"/>
          <p:cNvSpPr txBox="1"/>
          <p:nvPr/>
        </p:nvSpPr>
        <p:spPr>
          <a:xfrm>
            <a:off x="609600" y="5783560"/>
            <a:ext cx="7863050" cy="461665"/>
          </a:xfrm>
          <a:prstGeom prst="rect">
            <a:avLst/>
          </a:prstGeom>
          <a:noFill/>
        </p:spPr>
        <p:txBody>
          <a:bodyPr wrap="none" rtlCol="0">
            <a:spAutoFit/>
          </a:bodyPr>
          <a:lstStyle/>
          <a:p>
            <a:r>
              <a:rPr lang="en-US" sz="2400" dirty="0" smtClean="0"/>
              <a:t>[ E</a:t>
            </a:r>
            <a:r>
              <a:rPr lang="en-US" sz="2400" dirty="0"/>
              <a:t>. </a:t>
            </a:r>
            <a:r>
              <a:rPr lang="en-US" sz="2400" dirty="0" err="1"/>
              <a:t>Frodemann</a:t>
            </a:r>
            <a:r>
              <a:rPr lang="en-US" sz="2400" dirty="0"/>
              <a:t>, et al., </a:t>
            </a:r>
            <a:r>
              <a:rPr lang="en-US" sz="2400" dirty="0" err="1"/>
              <a:t>J.Phys</a:t>
            </a:r>
            <a:r>
              <a:rPr lang="en-US" sz="2400" dirty="0"/>
              <a:t>. G 34, 2249-2254 (2007</a:t>
            </a:r>
            <a:r>
              <a:rPr lang="en-US" sz="2400" dirty="0" smtClean="0"/>
              <a:t>) ]</a:t>
            </a:r>
            <a:endParaRPr lang="en-US" sz="2400" dirty="0"/>
          </a:p>
        </p:txBody>
      </p:sp>
    </p:spTree>
    <p:extLst>
      <p:ext uri="{BB962C8B-B14F-4D97-AF65-F5344CB8AC3E}">
        <p14:creationId xmlns:p14="http://schemas.microsoft.com/office/powerpoint/2010/main" val="14320218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18</a:t>
            </a:fld>
            <a:endParaRPr lang="zh-CN" altLang="zh-CN"/>
          </a:p>
        </p:txBody>
      </p:sp>
      <p:pic>
        <p:nvPicPr>
          <p:cNvPr id="3" name="Picture 2"/>
          <p:cNvPicPr>
            <a:picLocks noChangeAspect="1"/>
          </p:cNvPicPr>
          <p:nvPr/>
        </p:nvPicPr>
        <p:blipFill>
          <a:blip r:embed="rId2"/>
          <a:stretch>
            <a:fillRect/>
          </a:stretch>
        </p:blipFill>
        <p:spPr>
          <a:xfrm>
            <a:off x="380999" y="381000"/>
            <a:ext cx="8594605" cy="5638800"/>
          </a:xfrm>
          <a:prstGeom prst="rect">
            <a:avLst/>
          </a:prstGeom>
        </p:spPr>
      </p:pic>
    </p:spTree>
    <p:extLst>
      <p:ext uri="{BB962C8B-B14F-4D97-AF65-F5344CB8AC3E}">
        <p14:creationId xmlns:p14="http://schemas.microsoft.com/office/powerpoint/2010/main" val="27793668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19</a:t>
            </a:fld>
            <a:endParaRPr lang="zh-CN" altLang="zh-CN"/>
          </a:p>
        </p:txBody>
      </p:sp>
      <p:pic>
        <p:nvPicPr>
          <p:cNvPr id="3" name="Picture 2"/>
          <p:cNvPicPr>
            <a:picLocks noChangeAspect="1"/>
          </p:cNvPicPr>
          <p:nvPr/>
        </p:nvPicPr>
        <p:blipFill>
          <a:blip r:embed="rId2"/>
          <a:stretch>
            <a:fillRect/>
          </a:stretch>
        </p:blipFill>
        <p:spPr>
          <a:xfrm>
            <a:off x="152400" y="249310"/>
            <a:ext cx="5867400" cy="5360563"/>
          </a:xfrm>
          <a:prstGeom prst="rect">
            <a:avLst/>
          </a:prstGeom>
        </p:spPr>
      </p:pic>
      <p:sp>
        <p:nvSpPr>
          <p:cNvPr id="4" name="TextBox 3"/>
          <p:cNvSpPr txBox="1"/>
          <p:nvPr/>
        </p:nvSpPr>
        <p:spPr>
          <a:xfrm>
            <a:off x="5867400" y="457200"/>
            <a:ext cx="3200400" cy="1938992"/>
          </a:xfrm>
          <a:prstGeom prst="rect">
            <a:avLst/>
          </a:prstGeom>
          <a:noFill/>
        </p:spPr>
        <p:txBody>
          <a:bodyPr wrap="square" rtlCol="0">
            <a:spAutoFit/>
          </a:bodyPr>
          <a:lstStyle/>
          <a:p>
            <a:r>
              <a:rPr lang="de-DE" sz="2400" dirty="0" smtClean="0"/>
              <a:t>[ Stefan </a:t>
            </a:r>
            <a:r>
              <a:rPr lang="de-DE" sz="2400" dirty="0" err="1"/>
              <a:t>Floerchinger</a:t>
            </a:r>
            <a:r>
              <a:rPr lang="de-DE" sz="2400" dirty="0"/>
              <a:t>, </a:t>
            </a:r>
            <a:r>
              <a:rPr lang="de-DE" sz="2400" dirty="0" err="1" smtClean="0"/>
              <a:t>and</a:t>
            </a:r>
            <a:r>
              <a:rPr lang="de-DE" sz="2400" dirty="0" smtClean="0"/>
              <a:t> Urs </a:t>
            </a:r>
            <a:r>
              <a:rPr lang="de-DE" sz="2400" dirty="0"/>
              <a:t>Achim Wiedemann,</a:t>
            </a:r>
          </a:p>
          <a:p>
            <a:r>
              <a:rPr lang="de-DE" sz="2400" dirty="0"/>
              <a:t>Phys. </a:t>
            </a:r>
            <a:r>
              <a:rPr lang="de-DE" sz="2400" dirty="0" err="1"/>
              <a:t>Rev</a:t>
            </a:r>
            <a:r>
              <a:rPr lang="de-DE" sz="2400" dirty="0"/>
              <a:t>. C 89, 034914 (2014</a:t>
            </a:r>
            <a:r>
              <a:rPr lang="de-DE" sz="2400" dirty="0" smtClean="0"/>
              <a:t>) ]</a:t>
            </a:r>
            <a:endParaRPr lang="en-US" sz="2400" dirty="0"/>
          </a:p>
        </p:txBody>
      </p:sp>
      <p:cxnSp>
        <p:nvCxnSpPr>
          <p:cNvPr id="6" name="Straight Connector 5"/>
          <p:cNvCxnSpPr/>
          <p:nvPr/>
        </p:nvCxnSpPr>
        <p:spPr>
          <a:xfrm flipV="1">
            <a:off x="2133600" y="2057400"/>
            <a:ext cx="3276600" cy="29718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7" name="Rectangle 6"/>
          <p:cNvSpPr/>
          <p:nvPr/>
        </p:nvSpPr>
        <p:spPr>
          <a:xfrm>
            <a:off x="4724400" y="2560259"/>
            <a:ext cx="1249060" cy="369332"/>
          </a:xfrm>
          <a:prstGeom prst="rect">
            <a:avLst/>
          </a:prstGeom>
        </p:spPr>
        <p:txBody>
          <a:bodyPr wrap="none">
            <a:spAutoFit/>
          </a:bodyPr>
          <a:lstStyle/>
          <a:p>
            <a:r>
              <a:rPr lang="en-US" dirty="0">
                <a:solidFill>
                  <a:srgbClr val="0000FF"/>
                </a:solidFill>
              </a:rPr>
              <a:t>Light cone</a:t>
            </a:r>
          </a:p>
        </p:txBody>
      </p:sp>
    </p:spTree>
    <p:extLst>
      <p:ext uri="{BB962C8B-B14F-4D97-AF65-F5344CB8AC3E}">
        <p14:creationId xmlns:p14="http://schemas.microsoft.com/office/powerpoint/2010/main" val="116043714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a:t>
            </a:fld>
            <a:endParaRPr lang="zh-CN" altLang="zh-CN"/>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9146233" cy="6858000"/>
          </a:xfrm>
          <a:prstGeom prst="rect">
            <a:avLst/>
          </a:prstGeom>
        </p:spPr>
      </p:pic>
      <p:sp>
        <p:nvSpPr>
          <p:cNvPr id="4" name="TextBox 3"/>
          <p:cNvSpPr txBox="1"/>
          <p:nvPr/>
        </p:nvSpPr>
        <p:spPr>
          <a:xfrm>
            <a:off x="4876800" y="2057400"/>
            <a:ext cx="3962400" cy="1569660"/>
          </a:xfrm>
          <a:prstGeom prst="rect">
            <a:avLst/>
          </a:prstGeom>
          <a:noFill/>
        </p:spPr>
        <p:txBody>
          <a:bodyPr wrap="square" rtlCol="0">
            <a:spAutoFit/>
          </a:bodyPr>
          <a:lstStyle/>
          <a:p>
            <a:pPr algn="r"/>
            <a:r>
              <a:rPr lang="en-US" sz="3200" b="1" dirty="0" smtClean="0">
                <a:solidFill>
                  <a:srgbClr val="FF0000"/>
                </a:solidFill>
                <a:effectLst>
                  <a:outerShdw blurRad="38100" dist="88900" dir="2700000" algn="tl">
                    <a:srgbClr val="FFFF00">
                      <a:alpha val="75000"/>
                    </a:srgbClr>
                  </a:outerShdw>
                </a:effectLst>
              </a:rPr>
              <a:t>Laser driven rapid </a:t>
            </a:r>
            <a:br>
              <a:rPr lang="en-US" sz="3200" b="1" dirty="0" smtClean="0">
                <a:solidFill>
                  <a:srgbClr val="FF0000"/>
                </a:solidFill>
                <a:effectLst>
                  <a:outerShdw blurRad="38100" dist="88900" dir="2700000" algn="tl">
                    <a:srgbClr val="FFFF00">
                      <a:alpha val="75000"/>
                    </a:srgbClr>
                  </a:outerShdw>
                </a:effectLst>
              </a:rPr>
            </a:br>
            <a:r>
              <a:rPr lang="en-US" sz="3200" b="1" dirty="0" smtClean="0">
                <a:solidFill>
                  <a:srgbClr val="FF0000"/>
                </a:solidFill>
                <a:effectLst>
                  <a:outerShdw blurRad="38100" dist="88900" dir="2700000" algn="tl">
                    <a:srgbClr val="FFFF00">
                      <a:alpha val="75000"/>
                    </a:srgbClr>
                  </a:outerShdw>
                </a:effectLst>
              </a:rPr>
              <a:t>volume ignition</a:t>
            </a:r>
            <a:br>
              <a:rPr lang="en-US" sz="3200" b="1" dirty="0" smtClean="0">
                <a:solidFill>
                  <a:srgbClr val="FF0000"/>
                </a:solidFill>
                <a:effectLst>
                  <a:outerShdw blurRad="38100" dist="88900" dir="2700000" algn="tl">
                    <a:srgbClr val="FFFF00">
                      <a:alpha val="75000"/>
                    </a:srgbClr>
                  </a:outerShdw>
                </a:effectLst>
              </a:rPr>
            </a:br>
            <a:endParaRPr lang="en-US" sz="3200" b="1" dirty="0">
              <a:solidFill>
                <a:srgbClr val="FF0000"/>
              </a:solidFill>
              <a:effectLst>
                <a:outerShdw blurRad="38100" dist="88900" dir="2700000" algn="tl">
                  <a:srgbClr val="FFFF00">
                    <a:alpha val="75000"/>
                  </a:srgbClr>
                </a:outerShdw>
              </a:effectLst>
            </a:endParaRPr>
          </a:p>
        </p:txBody>
      </p:sp>
      <p:sp>
        <p:nvSpPr>
          <p:cNvPr id="5" name="Rectangle 4"/>
          <p:cNvSpPr/>
          <p:nvPr/>
        </p:nvSpPr>
        <p:spPr>
          <a:xfrm>
            <a:off x="152400" y="5181600"/>
            <a:ext cx="5257800" cy="1384995"/>
          </a:xfrm>
          <a:prstGeom prst="rect">
            <a:avLst/>
          </a:prstGeom>
        </p:spPr>
        <p:txBody>
          <a:bodyPr wrap="square">
            <a:spAutoFit/>
          </a:bodyPr>
          <a:lstStyle/>
          <a:p>
            <a:r>
              <a:rPr lang="en-US" sz="2400" b="1" dirty="0" smtClean="0">
                <a:solidFill>
                  <a:srgbClr val="FFFF00"/>
                </a:solidFill>
              </a:rPr>
              <a:t>Laszlo P</a:t>
            </a:r>
            <a:r>
              <a:rPr lang="en-US" sz="2400" b="1" dirty="0">
                <a:solidFill>
                  <a:srgbClr val="FFFF00"/>
                </a:solidFill>
              </a:rPr>
              <a:t>. </a:t>
            </a:r>
            <a:r>
              <a:rPr lang="en-US" sz="2400" b="1" dirty="0" smtClean="0">
                <a:solidFill>
                  <a:srgbClr val="FFFF00"/>
                </a:solidFill>
              </a:rPr>
              <a:t>Csernai,</a:t>
            </a:r>
            <a:br>
              <a:rPr lang="en-US" sz="2400" b="1" dirty="0" smtClean="0">
                <a:solidFill>
                  <a:srgbClr val="FFFF00"/>
                </a:solidFill>
              </a:rPr>
            </a:br>
            <a:r>
              <a:rPr lang="en-US" sz="2000" b="1" dirty="0" smtClean="0">
                <a:solidFill>
                  <a:srgbClr val="FFFF00"/>
                </a:solidFill>
              </a:rPr>
              <a:t>Univ. of </a:t>
            </a:r>
            <a:r>
              <a:rPr lang="en-US" sz="2000" b="1" dirty="0">
                <a:solidFill>
                  <a:srgbClr val="FFFF00"/>
                </a:solidFill>
              </a:rPr>
              <a:t>Bergen</a:t>
            </a:r>
            <a:r>
              <a:rPr lang="en-US" sz="2000" b="1" dirty="0" smtClean="0">
                <a:solidFill>
                  <a:srgbClr val="FFFF00"/>
                </a:solidFill>
              </a:rPr>
              <a:t>, Norway &amp; </a:t>
            </a:r>
          </a:p>
          <a:p>
            <a:r>
              <a:rPr lang="en-US" sz="2000" b="1" dirty="0" smtClean="0">
                <a:solidFill>
                  <a:srgbClr val="FFFF00"/>
                </a:solidFill>
              </a:rPr>
              <a:t>Wuhan University of Technology, China</a:t>
            </a:r>
          </a:p>
          <a:p>
            <a:r>
              <a:rPr lang="en-US" sz="2000" b="1" dirty="0" smtClean="0">
                <a:solidFill>
                  <a:srgbClr val="FFFF00"/>
                </a:solidFill>
              </a:rPr>
              <a:t>Balaton Workshop 2019,</a:t>
            </a:r>
            <a:r>
              <a:rPr lang="en-US" sz="1400" b="1" dirty="0" smtClean="0">
                <a:solidFill>
                  <a:srgbClr val="FFFF00"/>
                </a:solidFill>
              </a:rPr>
              <a:t> </a:t>
            </a:r>
            <a:r>
              <a:rPr lang="en-US" sz="1400" b="1" dirty="0" err="1" smtClean="0">
                <a:solidFill>
                  <a:srgbClr val="FFFF00"/>
                </a:solidFill>
              </a:rPr>
              <a:t>Tihany</a:t>
            </a:r>
            <a:r>
              <a:rPr lang="hu-HU" sz="1400" b="1" dirty="0" smtClean="0">
                <a:solidFill>
                  <a:srgbClr val="FFFF00"/>
                </a:solidFill>
              </a:rPr>
              <a:t>, </a:t>
            </a:r>
            <a:r>
              <a:rPr lang="en-US" sz="1400" b="1" dirty="0" smtClean="0">
                <a:solidFill>
                  <a:srgbClr val="FFFF00"/>
                </a:solidFill>
              </a:rPr>
              <a:t>June 17-21, 2019</a:t>
            </a:r>
            <a:endParaRPr lang="en-US" sz="1400" b="1" dirty="0"/>
          </a:p>
        </p:txBody>
      </p:sp>
    </p:spTree>
    <p:extLst>
      <p:ext uri="{BB962C8B-B14F-4D97-AF65-F5344CB8AC3E}">
        <p14:creationId xmlns:p14="http://schemas.microsoft.com/office/powerpoint/2010/main" val="405855293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20</a:t>
            </a:fld>
            <a:endParaRPr lang="zh-CN" altLang="zh-CN"/>
          </a:p>
        </p:txBody>
      </p:sp>
      <p:sp>
        <p:nvSpPr>
          <p:cNvPr id="4" name="TextBox 3"/>
          <p:cNvSpPr txBox="1"/>
          <p:nvPr/>
        </p:nvSpPr>
        <p:spPr>
          <a:xfrm>
            <a:off x="685800" y="5486400"/>
            <a:ext cx="8229600" cy="461665"/>
          </a:xfrm>
          <a:prstGeom prst="rect">
            <a:avLst/>
          </a:prstGeom>
          <a:noFill/>
        </p:spPr>
        <p:txBody>
          <a:bodyPr wrap="square" rtlCol="0">
            <a:spAutoFit/>
          </a:bodyPr>
          <a:lstStyle/>
          <a:p>
            <a:r>
              <a:rPr lang="it-IT" sz="2400" dirty="0" smtClean="0"/>
              <a:t>[ N</a:t>
            </a:r>
            <a:r>
              <a:rPr lang="it-IT" sz="2400" dirty="0"/>
              <a:t>. Armesto, et al., Nucl.Phys. A931 (2014) </a:t>
            </a:r>
            <a:r>
              <a:rPr lang="it-IT" sz="2400" dirty="0" smtClean="0"/>
              <a:t>1163 ]</a:t>
            </a:r>
            <a:endParaRPr lang="en-US" sz="2400"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52400"/>
            <a:ext cx="6781800" cy="5140023"/>
          </a:xfrm>
          <a:prstGeom prst="rect">
            <a:avLst/>
          </a:prstGeom>
        </p:spPr>
      </p:pic>
      <p:cxnSp>
        <p:nvCxnSpPr>
          <p:cNvPr id="8" name="Straight Connector 7"/>
          <p:cNvCxnSpPr/>
          <p:nvPr/>
        </p:nvCxnSpPr>
        <p:spPr>
          <a:xfrm flipV="1">
            <a:off x="1845365" y="1447800"/>
            <a:ext cx="5105400" cy="297180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96100" y="1189337"/>
            <a:ext cx="1447800" cy="369332"/>
          </a:xfrm>
          <a:prstGeom prst="rect">
            <a:avLst/>
          </a:prstGeom>
          <a:noFill/>
        </p:spPr>
        <p:txBody>
          <a:bodyPr wrap="square" rtlCol="0">
            <a:spAutoFit/>
          </a:bodyPr>
          <a:lstStyle/>
          <a:p>
            <a:r>
              <a:rPr lang="en-US" dirty="0" smtClean="0">
                <a:solidFill>
                  <a:srgbClr val="0000FF"/>
                </a:solidFill>
              </a:rPr>
              <a:t>Light cone</a:t>
            </a:r>
            <a:endParaRPr lang="en-US" dirty="0">
              <a:solidFill>
                <a:srgbClr val="0000FF"/>
              </a:solidFill>
            </a:endParaRPr>
          </a:p>
        </p:txBody>
      </p:sp>
      <p:sp>
        <p:nvSpPr>
          <p:cNvPr id="7" name="TextBox 6"/>
          <p:cNvSpPr txBox="1"/>
          <p:nvPr/>
        </p:nvSpPr>
        <p:spPr>
          <a:xfrm>
            <a:off x="5791200" y="2595606"/>
            <a:ext cx="3200400" cy="1477328"/>
          </a:xfrm>
          <a:prstGeom prst="rect">
            <a:avLst/>
          </a:prstGeom>
          <a:noFill/>
        </p:spPr>
        <p:txBody>
          <a:bodyPr wrap="square" rtlCol="0">
            <a:spAutoFit/>
          </a:bodyPr>
          <a:lstStyle/>
          <a:p>
            <a:r>
              <a:rPr lang="en-US" dirty="0" smtClean="0">
                <a:solidFill>
                  <a:srgbClr val="0000FF"/>
                </a:solidFill>
              </a:rPr>
              <a:t>Size and  time extent of hadronization is measured by two particle correlations,</a:t>
            </a:r>
          </a:p>
          <a:p>
            <a:r>
              <a:rPr lang="en-US" dirty="0" smtClean="0">
                <a:solidFill>
                  <a:srgbClr val="0000FF"/>
                </a:solidFill>
              </a:rPr>
              <a:t>via </a:t>
            </a:r>
            <a:r>
              <a:rPr lang="en-US" dirty="0" err="1" smtClean="0">
                <a:solidFill>
                  <a:srgbClr val="0000FF"/>
                </a:solidFill>
              </a:rPr>
              <a:t>Hanbury</a:t>
            </a:r>
            <a:r>
              <a:rPr lang="en-US" dirty="0" smtClean="0">
                <a:solidFill>
                  <a:srgbClr val="0000FF"/>
                </a:solidFill>
              </a:rPr>
              <a:t>-Brown &amp; Twiss effect. </a:t>
            </a:r>
            <a:endParaRPr lang="en-US" dirty="0">
              <a:solidFill>
                <a:srgbClr val="0000FF"/>
              </a:solidFill>
            </a:endParaRPr>
          </a:p>
        </p:txBody>
      </p:sp>
    </p:spTree>
    <p:extLst>
      <p:ext uri="{BB962C8B-B14F-4D97-AF65-F5344CB8AC3E}">
        <p14:creationId xmlns:p14="http://schemas.microsoft.com/office/powerpoint/2010/main" val="158940118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21</a:t>
            </a:fld>
            <a:endParaRPr lang="zh-CN" altLang="zh-CN"/>
          </a:p>
        </p:txBody>
      </p:sp>
      <p:sp>
        <p:nvSpPr>
          <p:cNvPr id="3" name="TextBox 2"/>
          <p:cNvSpPr txBox="1"/>
          <p:nvPr/>
        </p:nvSpPr>
        <p:spPr>
          <a:xfrm>
            <a:off x="1421671" y="228600"/>
            <a:ext cx="6280887" cy="584775"/>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Applications to Pellet Fusion   </a:t>
            </a:r>
            <a:r>
              <a:rPr lang="en-US" sz="3200" b="1" dirty="0" smtClean="0">
                <a:solidFill>
                  <a:srgbClr val="FF0000"/>
                </a:solidFill>
                <a:effectLst>
                  <a:outerShdw blurRad="38100" dist="38100" dir="2700000" algn="tl">
                    <a:srgbClr val="000000">
                      <a:alpha val="43137"/>
                    </a:srgbClr>
                  </a:outerShdw>
                </a:effectLst>
              </a:rPr>
              <a:t>(</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st</a:t>
            </a:r>
            <a:r>
              <a:rPr lang="en-US" sz="3200" b="1" dirty="0" smtClean="0">
                <a:solidFill>
                  <a:srgbClr val="FF0000"/>
                </a:solidFill>
                <a:effectLst>
                  <a:outerShdw blurRad="38100" dist="38100" dir="2700000" algn="tl">
                    <a:srgbClr val="000000">
                      <a:alpha val="43137"/>
                    </a:srgbClr>
                  </a:outerShdw>
                </a:effectLst>
              </a:rPr>
              <a:t>)</a:t>
            </a:r>
            <a:endParaRPr lang="en-US" sz="3200" b="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642756" y="1066800"/>
            <a:ext cx="7838712" cy="4832092"/>
          </a:xfrm>
          <a:prstGeom prst="rect">
            <a:avLst/>
          </a:prstGeom>
          <a:noFill/>
        </p:spPr>
        <p:txBody>
          <a:bodyPr wrap="square" rtlCol="0">
            <a:spAutoFit/>
          </a:bodyPr>
          <a:lstStyle/>
          <a:p>
            <a:r>
              <a:rPr lang="en-US" sz="2400" b="1" dirty="0">
                <a:solidFill>
                  <a:srgbClr val="0000FF"/>
                </a:solidFill>
              </a:rPr>
              <a:t>Relativistic Heavy Ion Physics proves that simultaneous ignition and burning is possible, both theoretically </a:t>
            </a:r>
            <a:r>
              <a:rPr lang="en-US" sz="2400" b="1" dirty="0">
                <a:solidFill>
                  <a:srgbClr val="FF0000"/>
                </a:solidFill>
              </a:rPr>
              <a:t>and experimentally</a:t>
            </a:r>
            <a:r>
              <a:rPr lang="en-US" sz="2400" b="1" dirty="0">
                <a:solidFill>
                  <a:srgbClr val="0000FF"/>
                </a:solidFill>
              </a:rPr>
              <a:t>!</a:t>
            </a:r>
          </a:p>
          <a:p>
            <a:endParaRPr lang="en-US" sz="2400" dirty="0" smtClean="0"/>
          </a:p>
          <a:p>
            <a:r>
              <a:rPr lang="en-US" sz="2400" dirty="0" smtClean="0"/>
              <a:t>Up </a:t>
            </a:r>
            <a:r>
              <a:rPr lang="en-US" sz="2400" dirty="0"/>
              <a:t>to now </a:t>
            </a:r>
            <a:r>
              <a:rPr lang="en-US" sz="2400" dirty="0" smtClean="0"/>
              <a:t> all theoretical studies of Internal Confinement fusion are based on Classical Fluid Dynamics (CFD)</a:t>
            </a:r>
            <a:r>
              <a:rPr lang="el-GR" sz="2400" dirty="0" smtClean="0"/>
              <a:t/>
            </a:r>
            <a:br>
              <a:rPr lang="el-GR" sz="2400" dirty="0" smtClean="0"/>
            </a:br>
            <a:r>
              <a:rPr lang="el-GR" sz="2000" dirty="0" smtClean="0"/>
              <a:t>[</a:t>
            </a:r>
            <a:r>
              <a:rPr lang="en-US" sz="2000" dirty="0" smtClean="0"/>
              <a:t>HYDRA, LASNEX]</a:t>
            </a:r>
          </a:p>
          <a:p>
            <a:endParaRPr lang="en-US" sz="2400" dirty="0"/>
          </a:p>
          <a:p>
            <a:r>
              <a:rPr lang="en-US" sz="2400" dirty="0" smtClean="0"/>
              <a:t>Still the aim is to </a:t>
            </a:r>
          </a:p>
          <a:p>
            <a:pPr marL="342900" indent="-342900">
              <a:buFont typeface="Arial" panose="020B0604020202020204" pitchFamily="34" charset="0"/>
              <a:buChar char="•"/>
            </a:pPr>
            <a:r>
              <a:rPr lang="en-US" sz="2400" dirty="0"/>
              <a:t>a</a:t>
            </a:r>
            <a:r>
              <a:rPr lang="en-US" sz="2400" dirty="0" smtClean="0"/>
              <a:t>chieve </a:t>
            </a:r>
            <a:r>
              <a:rPr lang="en-US" sz="2400" dirty="0"/>
              <a:t>V</a:t>
            </a:r>
            <a:r>
              <a:rPr lang="en-US" sz="2400" dirty="0" smtClean="0"/>
              <a:t>olume Ignition</a:t>
            </a:r>
          </a:p>
          <a:p>
            <a:pPr marL="342900" indent="-342900">
              <a:buFont typeface="Arial" panose="020B0604020202020204" pitchFamily="34" charset="0"/>
              <a:buChar char="•"/>
            </a:pPr>
            <a:r>
              <a:rPr lang="en-US" sz="2400" dirty="0"/>
              <a:t>a</a:t>
            </a:r>
            <a:r>
              <a:rPr lang="en-US" sz="2400" dirty="0" smtClean="0"/>
              <a:t>chieve Rapid Ignition</a:t>
            </a:r>
          </a:p>
          <a:p>
            <a:pPr marL="342900" indent="-342900">
              <a:buFont typeface="Arial" panose="020B0604020202020204" pitchFamily="34" charset="0"/>
              <a:buChar char="•"/>
            </a:pPr>
            <a:r>
              <a:rPr lang="en-US" sz="2400" dirty="0"/>
              <a:t>b</a:t>
            </a:r>
            <a:r>
              <a:rPr lang="en-US" sz="2400" dirty="0" smtClean="0"/>
              <a:t>ut within CFD ?!   </a:t>
            </a:r>
            <a:r>
              <a:rPr lang="en-US" sz="2400" dirty="0" smtClean="0">
                <a:sym typeface="Wingdings" panose="05000000000000000000" pitchFamily="2" charset="2"/>
              </a:rPr>
              <a:t></a:t>
            </a:r>
            <a:endParaRPr lang="en-US" sz="2400" dirty="0" smtClean="0"/>
          </a:p>
          <a:p>
            <a:endParaRPr lang="en-US" sz="2400" b="1" dirty="0">
              <a:solidFill>
                <a:srgbClr val="0000FF"/>
              </a:solidFill>
            </a:endParaRPr>
          </a:p>
        </p:txBody>
      </p:sp>
    </p:spTree>
    <p:extLst>
      <p:ext uri="{BB962C8B-B14F-4D97-AF65-F5344CB8AC3E}">
        <p14:creationId xmlns:p14="http://schemas.microsoft.com/office/powerpoint/2010/main" val="36030283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82361" y="2514600"/>
            <a:ext cx="4280452" cy="3845719"/>
          </a:xfrm>
          <a:prstGeom prst="rect">
            <a:avLst/>
          </a:prstGeom>
        </p:spPr>
      </p:pic>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22</a:t>
            </a:fld>
            <a:endParaRPr lang="zh-CN" altLang="zh-CN"/>
          </a:p>
        </p:txBody>
      </p:sp>
      <p:sp>
        <p:nvSpPr>
          <p:cNvPr id="3" name="Rectangle 2"/>
          <p:cNvSpPr/>
          <p:nvPr/>
        </p:nvSpPr>
        <p:spPr>
          <a:xfrm>
            <a:off x="4267200" y="533400"/>
            <a:ext cx="4800600" cy="3724096"/>
          </a:xfrm>
          <a:prstGeom prst="rect">
            <a:avLst/>
          </a:prstGeom>
          <a:solidFill>
            <a:schemeClr val="bg1"/>
          </a:solidFill>
        </p:spPr>
        <p:txBody>
          <a:bodyPr wrap="square">
            <a:spAutoFit/>
          </a:bodyPr>
          <a:lstStyle/>
          <a:p>
            <a:r>
              <a:rPr lang="en-US" sz="2400" b="1" dirty="0">
                <a:solidFill>
                  <a:srgbClr val="FF0000"/>
                </a:solidFill>
              </a:rPr>
              <a:t>Fusion </a:t>
            </a:r>
            <a:r>
              <a:rPr lang="en-US" sz="2400" b="1" dirty="0" smtClean="0">
                <a:solidFill>
                  <a:srgbClr val="FF0000"/>
                </a:solidFill>
              </a:rPr>
              <a:t>reaction</a:t>
            </a:r>
            <a:r>
              <a:rPr lang="en-US" sz="2400" dirty="0" smtClean="0"/>
              <a:t>: </a:t>
            </a:r>
            <a:br>
              <a:rPr lang="en-US" sz="2400" dirty="0" smtClean="0"/>
            </a:br>
            <a:r>
              <a:rPr lang="en-US" sz="2400" dirty="0" smtClean="0"/>
              <a:t>D </a:t>
            </a:r>
            <a:r>
              <a:rPr lang="en-US" sz="2400" dirty="0"/>
              <a:t>+ T </a:t>
            </a:r>
            <a:r>
              <a:rPr lang="en-US" sz="2400" dirty="0" smtClean="0">
                <a:sym typeface="Wingdings" panose="05000000000000000000" pitchFamily="2" charset="2"/>
              </a:rPr>
              <a:t>  </a:t>
            </a:r>
            <a:r>
              <a:rPr lang="en-US" dirty="0" smtClean="0"/>
              <a:t>n(14.1 MeV</a:t>
            </a:r>
            <a:r>
              <a:rPr lang="en-US" dirty="0"/>
              <a:t>) + </a:t>
            </a:r>
            <a:r>
              <a:rPr lang="en-US" dirty="0" smtClean="0"/>
              <a:t>4He (3.5 MeV)</a:t>
            </a:r>
          </a:p>
          <a:p>
            <a:endParaRPr lang="en-US" sz="2000" dirty="0" smtClean="0"/>
          </a:p>
          <a:p>
            <a:r>
              <a:rPr lang="en-US" sz="2000" dirty="0" smtClean="0"/>
              <a:t>Constant  absorptivity,</a:t>
            </a:r>
          </a:p>
          <a:p>
            <a:r>
              <a:rPr lang="en-US" sz="2000" dirty="0" smtClean="0"/>
              <a:t>Spherical irradiation</a:t>
            </a:r>
          </a:p>
          <a:p>
            <a:r>
              <a:rPr lang="en-US" sz="2000" dirty="0" smtClean="0"/>
              <a:t>Ignition temperature = T1   </a:t>
            </a:r>
            <a:r>
              <a:rPr lang="en-US" sz="2000" dirty="0" smtClean="0">
                <a:sym typeface="Wingdings" panose="05000000000000000000" pitchFamily="2" charset="2"/>
              </a:rPr>
              <a:t></a:t>
            </a:r>
          </a:p>
          <a:p>
            <a:endParaRPr lang="en-US" sz="2000" dirty="0">
              <a:sym typeface="Wingdings" panose="05000000000000000000" pitchFamily="2" charset="2"/>
            </a:endParaRPr>
          </a:p>
          <a:p>
            <a:r>
              <a:rPr lang="en-US" sz="2000" dirty="0" smtClean="0">
                <a:sym typeface="Wingdings" panose="05000000000000000000" pitchFamily="2" charset="2"/>
              </a:rPr>
              <a:t>Simultaneous, volume ignition up to</a:t>
            </a:r>
          </a:p>
          <a:p>
            <a:r>
              <a:rPr lang="en-US" sz="2000" dirty="0" smtClean="0">
                <a:sym typeface="Wingdings" panose="05000000000000000000" pitchFamily="2" charset="2"/>
              </a:rPr>
              <a:t>0.5 R      (i.e. </a:t>
            </a:r>
            <a:r>
              <a:rPr lang="en-US" sz="2800" b="1" dirty="0" smtClean="0">
                <a:solidFill>
                  <a:srgbClr val="FF0000"/>
                </a:solidFill>
                <a:sym typeface="Wingdings" panose="05000000000000000000" pitchFamily="2" charset="2"/>
              </a:rPr>
              <a:t>12%</a:t>
            </a:r>
            <a:r>
              <a:rPr lang="en-US" sz="2000" dirty="0" smtClean="0">
                <a:sym typeface="Wingdings" panose="05000000000000000000" pitchFamily="2" charset="2"/>
              </a:rPr>
              <a:t> of the volume).</a:t>
            </a:r>
          </a:p>
          <a:p>
            <a:endParaRPr lang="en-US" sz="2000" dirty="0">
              <a:sym typeface="Wingdings" panose="05000000000000000000" pitchFamily="2" charset="2"/>
            </a:endParaRPr>
          </a:p>
          <a:p>
            <a:r>
              <a:rPr lang="en-US" sz="2000" dirty="0" smtClean="0">
                <a:sym typeface="Wingdings" panose="05000000000000000000" pitchFamily="2" charset="2"/>
              </a:rPr>
              <a:t>Not too good, but better than:</a:t>
            </a:r>
            <a:endParaRPr lang="en-US" sz="2000" dirty="0"/>
          </a:p>
        </p:txBody>
      </p:sp>
      <p:pic>
        <p:nvPicPr>
          <p:cNvPr id="4" name="Picture 3"/>
          <p:cNvPicPr>
            <a:picLocks noChangeAspect="1"/>
          </p:cNvPicPr>
          <p:nvPr/>
        </p:nvPicPr>
        <p:blipFill>
          <a:blip r:embed="rId3"/>
          <a:stretch>
            <a:fillRect/>
          </a:stretch>
        </p:blipFill>
        <p:spPr>
          <a:xfrm>
            <a:off x="427703" y="609600"/>
            <a:ext cx="3538744" cy="5334000"/>
          </a:xfrm>
          <a:prstGeom prst="rect">
            <a:avLst/>
          </a:prstGeom>
        </p:spPr>
      </p:pic>
      <p:sp>
        <p:nvSpPr>
          <p:cNvPr id="7" name="Freeform 6"/>
          <p:cNvSpPr/>
          <p:nvPr/>
        </p:nvSpPr>
        <p:spPr>
          <a:xfrm>
            <a:off x="843617" y="2904990"/>
            <a:ext cx="1353543" cy="300466"/>
          </a:xfrm>
          <a:custGeom>
            <a:avLst/>
            <a:gdLst>
              <a:gd name="connsiteX0" fmla="*/ 0 w 1353543"/>
              <a:gd name="connsiteY0" fmla="*/ 0 h 300466"/>
              <a:gd name="connsiteX1" fmla="*/ 710719 w 1353543"/>
              <a:gd name="connsiteY1" fmla="*/ 63560 h 300466"/>
              <a:gd name="connsiteX2" fmla="*/ 1353543 w 1353543"/>
              <a:gd name="connsiteY2" fmla="*/ 300466 h 300466"/>
              <a:gd name="connsiteX3" fmla="*/ 1353543 w 1353543"/>
              <a:gd name="connsiteY3" fmla="*/ 300466 h 300466"/>
              <a:gd name="connsiteX4" fmla="*/ 1353543 w 1353543"/>
              <a:gd name="connsiteY4" fmla="*/ 300466 h 3004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3543" h="300466">
                <a:moveTo>
                  <a:pt x="0" y="0"/>
                </a:moveTo>
                <a:cubicBezTo>
                  <a:pt x="242564" y="6741"/>
                  <a:pt x="485129" y="13482"/>
                  <a:pt x="710719" y="63560"/>
                </a:cubicBezTo>
                <a:cubicBezTo>
                  <a:pt x="936309" y="113638"/>
                  <a:pt x="1353543" y="300466"/>
                  <a:pt x="1353543" y="300466"/>
                </a:cubicBezTo>
                <a:lnTo>
                  <a:pt x="1353543" y="300466"/>
                </a:lnTo>
                <a:lnTo>
                  <a:pt x="1353543" y="300466"/>
                </a:lnTo>
              </a:path>
            </a:pathLst>
          </a:custGeom>
          <a:noFill/>
          <a:ln w="12700">
            <a:solidFill>
              <a:srgbClr val="FEDC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0" y="5943600"/>
            <a:ext cx="4572000" cy="646331"/>
          </a:xfrm>
          <a:prstGeom prst="rect">
            <a:avLst/>
          </a:prstGeom>
          <a:noFill/>
        </p:spPr>
        <p:txBody>
          <a:bodyPr wrap="square" rtlCol="0">
            <a:spAutoFit/>
          </a:bodyPr>
          <a:lstStyle/>
          <a:p>
            <a:r>
              <a:rPr lang="en-US" dirty="0" smtClean="0">
                <a:solidFill>
                  <a:srgbClr val="0000FF"/>
                </a:solidFill>
              </a:rPr>
              <a:t>[ L.P</a:t>
            </a:r>
            <a:r>
              <a:rPr lang="en-US" dirty="0">
                <a:solidFill>
                  <a:srgbClr val="0000FF"/>
                </a:solidFill>
              </a:rPr>
              <a:t>. Csernai &amp; D.D. Strottman, </a:t>
            </a:r>
          </a:p>
          <a:p>
            <a:r>
              <a:rPr lang="en-US" dirty="0">
                <a:solidFill>
                  <a:srgbClr val="0000FF"/>
                </a:solidFill>
              </a:rPr>
              <a:t>Laser and Particle Beams 33, 279 (2015</a:t>
            </a:r>
            <a:r>
              <a:rPr lang="en-US" dirty="0" smtClean="0">
                <a:solidFill>
                  <a:srgbClr val="0000FF"/>
                </a:solidFill>
              </a:rPr>
              <a:t>).]</a:t>
            </a:r>
            <a:endParaRPr lang="en-US" dirty="0">
              <a:solidFill>
                <a:srgbClr val="0000FF"/>
              </a:solidFill>
            </a:endParaRPr>
          </a:p>
        </p:txBody>
      </p:sp>
    </p:spTree>
    <p:extLst>
      <p:ext uri="{BB962C8B-B14F-4D97-AF65-F5344CB8AC3E}">
        <p14:creationId xmlns:p14="http://schemas.microsoft.com/office/powerpoint/2010/main" val="402273654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23</a:t>
            </a:fld>
            <a:endParaRPr lang="zh-CN" altLang="zh-CN"/>
          </a:p>
        </p:txBody>
      </p:sp>
      <p:sp>
        <p:nvSpPr>
          <p:cNvPr id="3" name="TextBox 2"/>
          <p:cNvSpPr txBox="1"/>
          <p:nvPr/>
        </p:nvSpPr>
        <p:spPr>
          <a:xfrm>
            <a:off x="562464" y="14748"/>
            <a:ext cx="7999306" cy="1015663"/>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Can we achieve larger volume ignition</a:t>
            </a:r>
            <a:r>
              <a:rPr lang="en-US" sz="2800" b="1" dirty="0">
                <a:solidFill>
                  <a:srgbClr val="FF0000"/>
                </a:solidFill>
                <a:effectLst>
                  <a:outerShdw blurRad="38100" dist="38100" dir="2700000" algn="tl">
                    <a:srgbClr val="000000">
                      <a:alpha val="43137"/>
                    </a:srgbClr>
                  </a:outerShdw>
                </a:effectLst>
              </a:rPr>
              <a:t> </a:t>
            </a:r>
            <a:r>
              <a:rPr lang="en-US" sz="3200" b="1" dirty="0">
                <a:solidFill>
                  <a:srgbClr val="FF0000"/>
                </a:solidFill>
                <a:effectLst>
                  <a:outerShdw blurRad="38100" dist="38100" dir="2700000" algn="tl">
                    <a:srgbClr val="000000">
                      <a:alpha val="43137"/>
                    </a:srgbClr>
                  </a:outerShdw>
                </a:effectLst>
              </a:rPr>
              <a:t>(</a:t>
            </a:r>
            <a:r>
              <a:rPr lang="en-US" sz="3200" b="1" dirty="0"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II-</a:t>
            </a:r>
            <a:r>
              <a:rPr lang="en-US" sz="3200" b="1" dirty="0" err="1" smtClean="0">
                <a:solidFill>
                  <a:srgbClr val="FF0000"/>
                </a:solidFill>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nd</a:t>
            </a:r>
            <a:r>
              <a:rPr lang="en-US" sz="3200" b="1" dirty="0" smtClean="0">
                <a:solidFill>
                  <a:srgbClr val="FF0000"/>
                </a:solidFill>
                <a:effectLst>
                  <a:outerShdw blurRad="38100" dist="38100" dir="2700000" algn="tl">
                    <a:srgbClr val="000000">
                      <a:alpha val="43137"/>
                    </a:srgbClr>
                  </a:outerShdw>
                </a:effectLst>
              </a:rPr>
              <a:t>)</a:t>
            </a:r>
            <a:endParaRPr lang="en-US" sz="3200" b="1" dirty="0">
              <a:solidFill>
                <a:srgbClr val="FF0000"/>
              </a:solidFill>
              <a:effectLst>
                <a:outerShdw blurRad="38100" dist="38100" dir="2700000" algn="tl">
                  <a:srgbClr val="000000">
                    <a:alpha val="43137"/>
                  </a:srgbClr>
                </a:outerShdw>
              </a:effectLst>
            </a:endParaRPr>
          </a:p>
          <a:p>
            <a:pPr algn="ctr"/>
            <a:endParaRPr lang="en-US" sz="2800" b="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685800" y="688719"/>
            <a:ext cx="8229600" cy="5016758"/>
          </a:xfrm>
          <a:prstGeom prst="rect">
            <a:avLst/>
          </a:prstGeom>
          <a:noFill/>
        </p:spPr>
        <p:txBody>
          <a:bodyPr wrap="square" rtlCol="0">
            <a:spAutoFit/>
          </a:bodyPr>
          <a:lstStyle/>
          <a:p>
            <a:r>
              <a:rPr lang="en-US" sz="2400" dirty="0" smtClean="0"/>
              <a:t>Two ideas are combined by</a:t>
            </a:r>
            <a:br>
              <a:rPr lang="en-US" sz="2400" dirty="0" smtClean="0"/>
            </a:br>
            <a:r>
              <a:rPr lang="en-US" sz="2400" dirty="0" smtClean="0"/>
              <a:t>L.P. Csernai, N. Kroo, I. Papp </a:t>
            </a:r>
            <a:r>
              <a:rPr lang="en-US" sz="2400" b="1" dirty="0" smtClean="0"/>
              <a:t>[ Patent # P1700278/3 ](*)</a:t>
            </a:r>
          </a:p>
          <a:p>
            <a:endParaRPr lang="en-US" sz="2400" b="1" dirty="0" smtClean="0">
              <a:solidFill>
                <a:srgbClr val="0000FF"/>
              </a:solidFill>
            </a:endParaRPr>
          </a:p>
          <a:p>
            <a:pPr marL="342900" indent="-342900">
              <a:buFont typeface="Arial" panose="020B0604020202020204" pitchFamily="34" charset="0"/>
              <a:buChar char="•"/>
            </a:pPr>
            <a:r>
              <a:rPr lang="en-US" sz="2400" b="1" dirty="0" smtClean="0">
                <a:solidFill>
                  <a:srgbClr val="0000FF"/>
                </a:solidFill>
              </a:rPr>
              <a:t>Heat the system uniformly by radiation with </a:t>
            </a:r>
            <a:r>
              <a:rPr lang="en-US" sz="2400" b="1" dirty="0" smtClean="0">
                <a:solidFill>
                  <a:srgbClr val="FF0000"/>
                </a:solidFill>
              </a:rPr>
              <a:t>RFD</a:t>
            </a:r>
          </a:p>
          <a:p>
            <a:pPr marL="342900" indent="-342900">
              <a:buFont typeface="Arial" panose="020B0604020202020204" pitchFamily="34" charset="0"/>
              <a:buChar char="•"/>
            </a:pPr>
            <a:r>
              <a:rPr lang="en-US" sz="2400" b="1" dirty="0" smtClean="0">
                <a:solidFill>
                  <a:srgbClr val="0000FF"/>
                </a:solidFill>
              </a:rPr>
              <a:t>Achieve uniform heating by </a:t>
            </a:r>
            <a:r>
              <a:rPr lang="en-US" sz="2400" b="1" dirty="0" smtClean="0">
                <a:solidFill>
                  <a:srgbClr val="FF0000"/>
                </a:solidFill>
              </a:rPr>
              <a:t>Nano-Tech</a:t>
            </a:r>
            <a:r>
              <a:rPr lang="en-US" sz="2400" b="1" dirty="0" smtClean="0">
                <a:solidFill>
                  <a:srgbClr val="0000FF"/>
                </a:solidFill>
              </a:rPr>
              <a:t>nology</a:t>
            </a:r>
          </a:p>
          <a:p>
            <a:endParaRPr lang="en-US" sz="2400" b="1" dirty="0">
              <a:solidFill>
                <a:srgbClr val="0000FF"/>
              </a:solidFill>
            </a:endParaRPr>
          </a:p>
          <a:p>
            <a:r>
              <a:rPr lang="en-US" sz="2400" dirty="0" smtClean="0"/>
              <a:t>Mechanical compression and adiabatic heating should be reduced, because it is slow and leads to Rayleigh-Taylor instabilities. Similarly outside ablator surface should be reduced also.</a:t>
            </a:r>
            <a:endParaRPr lang="en-US" sz="2400" dirty="0"/>
          </a:p>
          <a:p>
            <a:r>
              <a:rPr lang="en-US" sz="2400" dirty="0" smtClean="0"/>
              <a:t>      Uniform, </a:t>
            </a:r>
            <a:r>
              <a:rPr lang="en-US" sz="2400" b="1" dirty="0" smtClean="0">
                <a:solidFill>
                  <a:srgbClr val="FF0000"/>
                </a:solidFill>
              </a:rPr>
              <a:t>4</a:t>
            </a:r>
            <a:r>
              <a:rPr lang="el-GR" sz="3200" b="1" dirty="0" smtClean="0">
                <a:solidFill>
                  <a:srgbClr val="FF0000"/>
                </a:solidFill>
                <a:latin typeface="Times New Roman" panose="02020603050405020304" pitchFamily="18" charset="0"/>
                <a:cs typeface="Times New Roman" panose="02020603050405020304" pitchFamily="18" charset="0"/>
              </a:rPr>
              <a:t>π</a:t>
            </a:r>
            <a:r>
              <a:rPr lang="en-US" sz="3200" b="1" dirty="0" smtClean="0">
                <a:solidFill>
                  <a:srgbClr val="FF0000"/>
                </a:solidFill>
                <a:latin typeface="Times New Roman" panose="02020603050405020304" pitchFamily="18" charset="0"/>
                <a:cs typeface="Times New Roman" panose="02020603050405020304" pitchFamily="18" charset="0"/>
              </a:rPr>
              <a:t> </a:t>
            </a:r>
            <a:r>
              <a:rPr lang="en-US" sz="2400" b="1" dirty="0" smtClean="0">
                <a:solidFill>
                  <a:srgbClr val="FF0000"/>
                </a:solidFill>
                <a:latin typeface="+mn-lt"/>
                <a:cs typeface="Times New Roman" panose="02020603050405020304" pitchFamily="18" charset="0"/>
              </a:rPr>
              <a:t>radiation </a:t>
            </a:r>
            <a:r>
              <a:rPr lang="en-US" sz="2400" dirty="0" smtClean="0">
                <a:latin typeface="+mn-lt"/>
                <a:cs typeface="Times New Roman" panose="02020603050405020304" pitchFamily="18" charset="0"/>
              </a:rPr>
              <a:t>should heat the target to ignition within the light penetration time (i.e. ~ 10-20 </a:t>
            </a:r>
            <a:r>
              <a:rPr lang="en-US" sz="2400" dirty="0" err="1" smtClean="0">
                <a:latin typeface="+mn-lt"/>
                <a:cs typeface="Times New Roman" panose="02020603050405020304" pitchFamily="18" charset="0"/>
              </a:rPr>
              <a:t>ps</a:t>
            </a:r>
            <a:r>
              <a:rPr lang="en-US" sz="2400" dirty="0" smtClean="0">
                <a:latin typeface="+mn-lt"/>
                <a:cs typeface="Times New Roman" panose="02020603050405020304" pitchFamily="18" charset="0"/>
              </a:rPr>
              <a:t>). This follows from RFD!</a:t>
            </a:r>
            <a:endParaRPr lang="en-US" sz="2400" dirty="0" smtClean="0"/>
          </a:p>
        </p:txBody>
      </p:sp>
      <p:sp>
        <p:nvSpPr>
          <p:cNvPr id="5" name="TextBox 4"/>
          <p:cNvSpPr txBox="1"/>
          <p:nvPr/>
        </p:nvSpPr>
        <p:spPr>
          <a:xfrm>
            <a:off x="989527" y="5791200"/>
            <a:ext cx="6629400" cy="1015663"/>
          </a:xfrm>
          <a:prstGeom prst="rect">
            <a:avLst/>
          </a:prstGeom>
          <a:noFill/>
        </p:spPr>
        <p:txBody>
          <a:bodyPr wrap="square" rtlCol="0">
            <a:spAutoFit/>
          </a:bodyPr>
          <a:lstStyle/>
          <a:p>
            <a:r>
              <a:rPr lang="en-US" dirty="0" smtClean="0"/>
              <a:t>[ L.P</a:t>
            </a:r>
            <a:r>
              <a:rPr lang="en-US" dirty="0"/>
              <a:t>. Csernai, N. Kroo, I. </a:t>
            </a:r>
            <a:r>
              <a:rPr lang="en-US" dirty="0" smtClean="0"/>
              <a:t>Papp,  </a:t>
            </a:r>
            <a:r>
              <a:rPr lang="en-US" sz="2000" i="1" dirty="0" smtClean="0">
                <a:latin typeface="Times New Roman" panose="02020603050405020304" pitchFamily="18" charset="0"/>
                <a:cs typeface="Times New Roman" panose="02020603050405020304" pitchFamily="18" charset="0"/>
              </a:rPr>
              <a:t>Laser and Particle Beams,  </a:t>
            </a:r>
            <a:br>
              <a:rPr lang="en-US" sz="2000" i="1" dirty="0" smtClean="0">
                <a:latin typeface="Times New Roman" panose="02020603050405020304" pitchFamily="18" charset="0"/>
                <a:cs typeface="Times New Roman" panose="02020603050405020304" pitchFamily="18" charset="0"/>
              </a:rPr>
            </a:br>
            <a:r>
              <a:rPr lang="en-US" sz="2000" dirty="0">
                <a:solidFill>
                  <a:srgbClr val="0000FF"/>
                </a:solidFill>
              </a:rPr>
              <a:t>LPB, 36(2), (2018) 171-178</a:t>
            </a:r>
            <a:r>
              <a:rPr lang="en-US" sz="2000" dirty="0" smtClean="0">
                <a:solidFill>
                  <a:srgbClr val="0000FF"/>
                </a:solidFill>
              </a:rPr>
              <a:t>.</a:t>
            </a:r>
            <a:r>
              <a:rPr lang="en-US" sz="2000" i="1" dirty="0" smtClean="0">
                <a:latin typeface="Times New Roman" panose="02020603050405020304" pitchFamily="18" charset="0"/>
                <a:cs typeface="Times New Roman" panose="02020603050405020304" pitchFamily="18" charset="0"/>
              </a:rPr>
              <a:t>    .                   </a:t>
            </a:r>
            <a:r>
              <a:rPr lang="en-US" sz="2000" dirty="0" smtClean="0">
                <a:hlinkClick r:id="rId2"/>
              </a:rPr>
              <a:t>https</a:t>
            </a:r>
            <a:r>
              <a:rPr lang="en-US" sz="2000" dirty="0">
                <a:hlinkClick r:id="rId2"/>
              </a:rPr>
              <a:t>://</a:t>
            </a:r>
            <a:r>
              <a:rPr lang="en-US" sz="2000" dirty="0" smtClean="0">
                <a:hlinkClick r:id="rId2"/>
              </a:rPr>
              <a:t>doi.org/10.1017/S0263034618000149</a:t>
            </a:r>
            <a:r>
              <a:rPr lang="en-US" sz="2000" dirty="0" smtClean="0"/>
              <a:t> ]</a:t>
            </a:r>
            <a:endParaRPr lang="en-US" sz="20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4338465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24</a:t>
            </a:fld>
            <a:endParaRPr lang="zh-CN" altLang="zh-CN"/>
          </a:p>
        </p:txBody>
      </p:sp>
      <p:pic>
        <p:nvPicPr>
          <p:cNvPr id="3" name="Picture 2"/>
          <p:cNvPicPr>
            <a:picLocks noChangeAspect="1"/>
          </p:cNvPicPr>
          <p:nvPr/>
        </p:nvPicPr>
        <p:blipFill>
          <a:blip r:embed="rId2"/>
          <a:stretch>
            <a:fillRect/>
          </a:stretch>
        </p:blipFill>
        <p:spPr>
          <a:xfrm>
            <a:off x="0" y="-40800"/>
            <a:ext cx="9144000" cy="5974267"/>
          </a:xfrm>
          <a:prstGeom prst="rect">
            <a:avLst/>
          </a:prstGeom>
        </p:spPr>
      </p:pic>
      <p:cxnSp>
        <p:nvCxnSpPr>
          <p:cNvPr id="5" name="Straight Connector 4"/>
          <p:cNvCxnSpPr/>
          <p:nvPr/>
        </p:nvCxnSpPr>
        <p:spPr>
          <a:xfrm>
            <a:off x="76200" y="762000"/>
            <a:ext cx="2209800"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
        <p:nvSpPr>
          <p:cNvPr id="4" name="TextBox 3"/>
          <p:cNvSpPr txBox="1"/>
          <p:nvPr/>
        </p:nvSpPr>
        <p:spPr>
          <a:xfrm>
            <a:off x="152400" y="5334000"/>
            <a:ext cx="2362200" cy="1477328"/>
          </a:xfrm>
          <a:prstGeom prst="rect">
            <a:avLst/>
          </a:prstGeom>
          <a:noFill/>
        </p:spPr>
        <p:txBody>
          <a:bodyPr wrap="square" rtlCol="0">
            <a:spAutoFit/>
          </a:bodyPr>
          <a:lstStyle/>
          <a:p>
            <a:r>
              <a:rPr lang="en-US" dirty="0" smtClean="0">
                <a:solidFill>
                  <a:srgbClr val="FF0000"/>
                </a:solidFill>
                <a:latin typeface="Times New Roman" panose="02020603050405020304" pitchFamily="18" charset="0"/>
                <a:cs typeface="Times New Roman" panose="02020603050405020304" pitchFamily="18" charset="0"/>
              </a:rPr>
              <a:t>… and 35th </a:t>
            </a:r>
            <a:r>
              <a:rPr lang="en-US" dirty="0" err="1">
                <a:solidFill>
                  <a:srgbClr val="FF0000"/>
                </a:solidFill>
                <a:latin typeface="Times New Roman" panose="02020603050405020304" pitchFamily="18" charset="0"/>
                <a:cs typeface="Times New Roman" panose="02020603050405020304" pitchFamily="18" charset="0"/>
              </a:rPr>
              <a:t>Hirschegg</a:t>
            </a:r>
            <a:r>
              <a:rPr lang="en-US" dirty="0">
                <a:solidFill>
                  <a:srgbClr val="FF0000"/>
                </a:solidFill>
                <a:latin typeface="Times New Roman" panose="02020603050405020304" pitchFamily="18" charset="0"/>
                <a:cs typeface="Times New Roman" panose="02020603050405020304" pitchFamily="18" charset="0"/>
              </a:rPr>
              <a:t> Int. Workshop on High Energy Density Physics, Jan. 25‐30, 2015</a:t>
            </a:r>
          </a:p>
        </p:txBody>
      </p:sp>
      <p:sp>
        <p:nvSpPr>
          <p:cNvPr id="6" name="TextBox 5"/>
          <p:cNvSpPr txBox="1"/>
          <p:nvPr/>
        </p:nvSpPr>
        <p:spPr>
          <a:xfrm>
            <a:off x="0" y="76200"/>
            <a:ext cx="2971800" cy="369332"/>
          </a:xfrm>
          <a:prstGeom prst="rect">
            <a:avLst/>
          </a:prstGeom>
          <a:noFill/>
        </p:spPr>
        <p:txBody>
          <a:bodyPr wrap="square" rtlCol="0">
            <a:spAutoFit/>
          </a:bodyPr>
          <a:lstStyle/>
          <a:p>
            <a:r>
              <a:rPr lang="en-US" sz="1600" dirty="0">
                <a:solidFill>
                  <a:srgbClr val="0000FF"/>
                </a:solidFill>
              </a:rPr>
              <a:t>LPB, 36(2), (2018) 171-178</a:t>
            </a:r>
            <a:r>
              <a:rPr lang="en-US" dirty="0">
                <a:solidFill>
                  <a:srgbClr val="0000FF"/>
                </a:solidFill>
              </a:rPr>
              <a:t>.</a:t>
            </a:r>
          </a:p>
        </p:txBody>
      </p:sp>
    </p:spTree>
    <p:extLst>
      <p:ext uri="{BB962C8B-B14F-4D97-AF65-F5344CB8AC3E}">
        <p14:creationId xmlns:p14="http://schemas.microsoft.com/office/powerpoint/2010/main" val="40423202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25</a:t>
            </a:fld>
            <a:endParaRPr lang="zh-CN" altLang="zh-CN"/>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8600" y="1479451"/>
            <a:ext cx="7579871" cy="5003899"/>
          </a:xfrm>
          <a:prstGeom prst="rect">
            <a:avLst/>
          </a:prstGeom>
        </p:spPr>
      </p:pic>
      <p:sp>
        <p:nvSpPr>
          <p:cNvPr id="4" name="TextBox 3"/>
          <p:cNvSpPr txBox="1"/>
          <p:nvPr/>
        </p:nvSpPr>
        <p:spPr>
          <a:xfrm>
            <a:off x="88484" y="381000"/>
            <a:ext cx="8598316" cy="523220"/>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Golden Nano-Shells – Resonant Light Absorption</a:t>
            </a:r>
            <a:endParaRPr lang="en-US" sz="2800" b="1"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96895947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06128" y="4302024"/>
            <a:ext cx="1956872" cy="2367580"/>
          </a:xfrm>
          <a:prstGeom prst="rect">
            <a:avLst/>
          </a:prstGeom>
        </p:spPr>
      </p:pic>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26</a:t>
            </a:fld>
            <a:endParaRPr lang="zh-CN" altLang="zh-CN"/>
          </a:p>
        </p:txBody>
      </p:sp>
      <p:pic>
        <p:nvPicPr>
          <p:cNvPr id="3" name="Picture 2"/>
          <p:cNvPicPr>
            <a:picLocks noChangeAspect="1"/>
          </p:cNvPicPr>
          <p:nvPr/>
        </p:nvPicPr>
        <p:blipFill>
          <a:blip r:embed="rId3"/>
          <a:stretch>
            <a:fillRect/>
          </a:stretch>
        </p:blipFill>
        <p:spPr>
          <a:xfrm>
            <a:off x="44566" y="163610"/>
            <a:ext cx="8718434" cy="4191000"/>
          </a:xfrm>
          <a:prstGeom prst="rect">
            <a:avLst/>
          </a:prstGeom>
        </p:spPr>
      </p:pic>
      <p:sp>
        <p:nvSpPr>
          <p:cNvPr id="4" name="TextBox 3"/>
          <p:cNvSpPr txBox="1"/>
          <p:nvPr/>
        </p:nvSpPr>
        <p:spPr>
          <a:xfrm>
            <a:off x="3978217" y="4575011"/>
            <a:ext cx="3276600" cy="369332"/>
          </a:xfrm>
          <a:prstGeom prst="rect">
            <a:avLst/>
          </a:prstGeom>
          <a:noFill/>
        </p:spPr>
        <p:txBody>
          <a:bodyPr wrap="square" rtlCol="0">
            <a:spAutoFit/>
          </a:bodyPr>
          <a:lstStyle/>
          <a:p>
            <a:r>
              <a:rPr lang="en-US" dirty="0" smtClean="0">
                <a:solidFill>
                  <a:srgbClr val="0000FF"/>
                </a:solidFill>
              </a:rPr>
              <a:t>Omnidirectional TV antenna</a:t>
            </a:r>
            <a:endParaRPr lang="en-US" dirty="0">
              <a:solidFill>
                <a:srgbClr val="0000FF"/>
              </a:solidFill>
            </a:endParaRPr>
          </a:p>
        </p:txBody>
      </p:sp>
      <p:cxnSp>
        <p:nvCxnSpPr>
          <p:cNvPr id="7" name="Straight Arrow Connector 6"/>
          <p:cNvCxnSpPr/>
          <p:nvPr/>
        </p:nvCxnSpPr>
        <p:spPr>
          <a:xfrm>
            <a:off x="685800" y="6245225"/>
            <a:ext cx="5410200" cy="0"/>
          </a:xfrm>
          <a:prstGeom prst="straightConnector1">
            <a:avLst/>
          </a:prstGeom>
          <a:ln w="34925">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665013" y="5150493"/>
            <a:ext cx="576398" cy="484323"/>
          </a:xfrm>
          <a:prstGeom prst="straightConnector1">
            <a:avLst/>
          </a:prstGeom>
          <a:ln w="15875">
            <a:solidFill>
              <a:srgbClr val="0000FF"/>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2" name="Parallelogram 11"/>
          <p:cNvSpPr/>
          <p:nvPr/>
        </p:nvSpPr>
        <p:spPr>
          <a:xfrm rot="5400000">
            <a:off x="5511037" y="5314746"/>
            <a:ext cx="1448222" cy="724730"/>
          </a:xfrm>
          <a:prstGeom prst="parallelogram">
            <a:avLst>
              <a:gd name="adj" fmla="val 103629"/>
            </a:avLst>
          </a:prstGeom>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Arrow Connector 12"/>
          <p:cNvCxnSpPr/>
          <p:nvPr/>
        </p:nvCxnSpPr>
        <p:spPr>
          <a:xfrm>
            <a:off x="5956284" y="5392655"/>
            <a:ext cx="557728" cy="568911"/>
          </a:xfrm>
          <a:prstGeom prst="straightConnector1">
            <a:avLst/>
          </a:prstGeom>
          <a:ln w="15875">
            <a:solidFill>
              <a:srgbClr val="0000FF"/>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457200" y="3356943"/>
            <a:ext cx="6477000" cy="369332"/>
          </a:xfrm>
          <a:prstGeom prst="rect">
            <a:avLst/>
          </a:prstGeom>
          <a:noFill/>
        </p:spPr>
        <p:txBody>
          <a:bodyPr wrap="square" rtlCol="0">
            <a:spAutoFit/>
          </a:bodyPr>
          <a:lstStyle/>
          <a:p>
            <a:r>
              <a:rPr lang="en-US" dirty="0" smtClean="0">
                <a:solidFill>
                  <a:srgbClr val="009900"/>
                </a:solidFill>
              </a:rPr>
              <a:t>[ Martin </a:t>
            </a:r>
            <a:r>
              <a:rPr lang="en-US" dirty="0" err="1" smtClean="0">
                <a:solidFill>
                  <a:srgbClr val="009900"/>
                </a:solidFill>
              </a:rPr>
              <a:t>Greve</a:t>
            </a:r>
            <a:r>
              <a:rPr lang="en-US" dirty="0" smtClean="0">
                <a:solidFill>
                  <a:srgbClr val="009900"/>
                </a:solidFill>
              </a:rPr>
              <a:t>,  IFT Seminar, Fall (2017) </a:t>
            </a:r>
            <a:r>
              <a:rPr lang="en-US" dirty="0">
                <a:solidFill>
                  <a:srgbClr val="009900"/>
                </a:solidFill>
              </a:rPr>
              <a:t> </a:t>
            </a:r>
            <a:r>
              <a:rPr lang="en-US" dirty="0" smtClean="0">
                <a:solidFill>
                  <a:srgbClr val="009900"/>
                </a:solidFill>
              </a:rPr>
              <a:t>for PV Solar panels]</a:t>
            </a:r>
            <a:endParaRPr lang="en-US" dirty="0">
              <a:solidFill>
                <a:srgbClr val="009900"/>
              </a:solidFill>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42171" y="4366228"/>
            <a:ext cx="2378017" cy="936188"/>
          </a:xfrm>
          <a:prstGeom prst="rect">
            <a:avLst/>
          </a:prstGeom>
        </p:spPr>
      </p:pic>
      <p:cxnSp>
        <p:nvCxnSpPr>
          <p:cNvPr id="14" name="Straight Arrow Connector 13"/>
          <p:cNvCxnSpPr/>
          <p:nvPr/>
        </p:nvCxnSpPr>
        <p:spPr>
          <a:xfrm flipV="1">
            <a:off x="304800" y="5172386"/>
            <a:ext cx="1183059" cy="413689"/>
          </a:xfrm>
          <a:prstGeom prst="straightConnector1">
            <a:avLst/>
          </a:prstGeom>
          <a:ln w="34925">
            <a:solidFill>
              <a:srgbClr val="009900"/>
            </a:solidFill>
            <a:tailEnd type="stealth" w="lg" len="lg"/>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4562847" y="5978563"/>
            <a:ext cx="576398" cy="484323"/>
          </a:xfrm>
          <a:prstGeom prst="straightConnector1">
            <a:avLst/>
          </a:prstGeom>
          <a:ln w="15875">
            <a:solidFill>
              <a:srgbClr val="0000FF"/>
            </a:solidFill>
            <a:headEnd type="triangle" w="sm" len="lg"/>
            <a:tailEnd type="triangle" w="sm" len="lg"/>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260947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27</a:t>
            </a:fld>
            <a:endParaRPr lang="zh-CN" altLang="zh-CN"/>
          </a:p>
        </p:txBody>
      </p:sp>
      <p:pic>
        <p:nvPicPr>
          <p:cNvPr id="3" name="Picture 2"/>
          <p:cNvPicPr>
            <a:picLocks noChangeAspect="1"/>
          </p:cNvPicPr>
          <p:nvPr/>
        </p:nvPicPr>
        <p:blipFill>
          <a:blip r:embed="rId2"/>
          <a:stretch>
            <a:fillRect/>
          </a:stretch>
        </p:blipFill>
        <p:spPr>
          <a:xfrm>
            <a:off x="152400" y="304800"/>
            <a:ext cx="7305852" cy="1147125"/>
          </a:xfrm>
          <a:prstGeom prst="rect">
            <a:avLst/>
          </a:prstGeom>
        </p:spPr>
      </p:pic>
      <p:pic>
        <p:nvPicPr>
          <p:cNvPr id="4" name="Picture 3"/>
          <p:cNvPicPr>
            <a:picLocks noChangeAspect="1"/>
          </p:cNvPicPr>
          <p:nvPr/>
        </p:nvPicPr>
        <p:blipFill>
          <a:blip r:embed="rId3"/>
          <a:stretch>
            <a:fillRect/>
          </a:stretch>
        </p:blipFill>
        <p:spPr>
          <a:xfrm>
            <a:off x="2438400" y="1451925"/>
            <a:ext cx="2912063" cy="230550"/>
          </a:xfrm>
          <a:prstGeom prst="rect">
            <a:avLst/>
          </a:prstGeom>
        </p:spPr>
      </p:pic>
      <p:sp>
        <p:nvSpPr>
          <p:cNvPr id="5" name="Rectangle 4"/>
          <p:cNvSpPr/>
          <p:nvPr/>
        </p:nvSpPr>
        <p:spPr>
          <a:xfrm>
            <a:off x="381000" y="1752600"/>
            <a:ext cx="2971800" cy="2031325"/>
          </a:xfrm>
          <a:prstGeom prst="rect">
            <a:avLst/>
          </a:prstGeom>
        </p:spPr>
        <p:txBody>
          <a:bodyPr wrap="square">
            <a:spAutoFit/>
          </a:bodyPr>
          <a:lstStyle/>
          <a:p>
            <a:r>
              <a:rPr lang="en-US" b="1" dirty="0">
                <a:solidFill>
                  <a:srgbClr val="00369A"/>
                </a:solidFill>
                <a:latin typeface="AdvOTa42dc7d3.B"/>
              </a:rPr>
              <a:t>Variation of absorptivity by Nanotechnology</a:t>
            </a:r>
          </a:p>
          <a:p>
            <a:r>
              <a:rPr lang="en-US" dirty="0">
                <a:solidFill>
                  <a:srgbClr val="000000"/>
                </a:solidFill>
                <a:latin typeface="AdvOT1ef757c0"/>
              </a:rPr>
              <a:t>Doping INF pellets with golden nano-shells enables us to </a:t>
            </a:r>
            <a:r>
              <a:rPr lang="en-US" dirty="0" smtClean="0">
                <a:solidFill>
                  <a:srgbClr val="000000"/>
                </a:solidFill>
                <a:latin typeface="AdvOT1ef757c0"/>
              </a:rPr>
              <a:t>achieve the </a:t>
            </a:r>
            <a:r>
              <a:rPr lang="en-US" dirty="0">
                <a:solidFill>
                  <a:srgbClr val="000000"/>
                </a:solidFill>
                <a:latin typeface="AdvOT1ef757c0"/>
              </a:rPr>
              <a:t>desired variable absorptivity (Tanabe, </a:t>
            </a:r>
            <a:r>
              <a:rPr lang="en-US" dirty="0">
                <a:solidFill>
                  <a:srgbClr val="0000FF"/>
                </a:solidFill>
                <a:latin typeface="AdvOT1ef757c0"/>
              </a:rPr>
              <a:t>2016</a:t>
            </a:r>
            <a:r>
              <a:rPr lang="en-US" dirty="0">
                <a:solidFill>
                  <a:srgbClr val="000000"/>
                </a:solidFill>
                <a:latin typeface="AdvOT1ef757c0"/>
              </a:rPr>
              <a:t>).</a:t>
            </a:r>
            <a:endParaRPr lang="en-US" dirty="0"/>
          </a:p>
        </p:txBody>
      </p:sp>
      <p:pic>
        <p:nvPicPr>
          <p:cNvPr id="6" name="Picture 5"/>
          <p:cNvPicPr>
            <a:picLocks noChangeAspect="1"/>
          </p:cNvPicPr>
          <p:nvPr/>
        </p:nvPicPr>
        <p:blipFill>
          <a:blip r:embed="rId4"/>
          <a:stretch>
            <a:fillRect/>
          </a:stretch>
        </p:blipFill>
        <p:spPr>
          <a:xfrm>
            <a:off x="3429000" y="1905000"/>
            <a:ext cx="5460504" cy="2926186"/>
          </a:xfrm>
          <a:prstGeom prst="rect">
            <a:avLst/>
          </a:prstGeom>
        </p:spPr>
      </p:pic>
      <p:sp>
        <p:nvSpPr>
          <p:cNvPr id="7" name="TextBox 6"/>
          <p:cNvSpPr txBox="1"/>
          <p:nvPr/>
        </p:nvSpPr>
        <p:spPr>
          <a:xfrm>
            <a:off x="5486400" y="1414046"/>
            <a:ext cx="3048000" cy="338554"/>
          </a:xfrm>
          <a:prstGeom prst="rect">
            <a:avLst/>
          </a:prstGeom>
          <a:noFill/>
        </p:spPr>
        <p:txBody>
          <a:bodyPr wrap="square" rtlCol="0">
            <a:spAutoFit/>
          </a:bodyPr>
          <a:lstStyle/>
          <a:p>
            <a:r>
              <a:rPr lang="en-US" sz="1600" dirty="0">
                <a:solidFill>
                  <a:srgbClr val="0000FF"/>
                </a:solidFill>
              </a:rPr>
              <a:t>LPB, 36(2), (2018) 171-178</a:t>
            </a:r>
            <a:r>
              <a:rPr lang="en-US" sz="1600" dirty="0" smtClean="0">
                <a:solidFill>
                  <a:srgbClr val="0000FF"/>
                </a:solidFill>
              </a:rPr>
              <a:t>.</a:t>
            </a:r>
            <a:endParaRPr lang="en-US" sz="1600" dirty="0">
              <a:solidFill>
                <a:srgbClr val="0000FF"/>
              </a:solidFill>
            </a:endParaRPr>
          </a:p>
        </p:txBody>
      </p:sp>
      <p:sp>
        <p:nvSpPr>
          <p:cNvPr id="8" name="Rectangle 7"/>
          <p:cNvSpPr/>
          <p:nvPr/>
        </p:nvSpPr>
        <p:spPr>
          <a:xfrm>
            <a:off x="452526" y="5943600"/>
            <a:ext cx="6705600" cy="369332"/>
          </a:xfrm>
          <a:prstGeom prst="rect">
            <a:avLst/>
          </a:prstGeom>
        </p:spPr>
        <p:txBody>
          <a:bodyPr wrap="square">
            <a:spAutoFit/>
          </a:bodyPr>
          <a:lstStyle/>
          <a:p>
            <a:r>
              <a:rPr lang="en-US" dirty="0"/>
              <a:t>L.P. Csernai, N. </a:t>
            </a:r>
            <a:r>
              <a:rPr lang="en-US" dirty="0" err="1"/>
              <a:t>Kroo</a:t>
            </a:r>
            <a:r>
              <a:rPr lang="en-US" dirty="0"/>
              <a:t>, I. </a:t>
            </a:r>
            <a:r>
              <a:rPr lang="en-US" dirty="0" smtClean="0"/>
              <a:t>Papp     </a:t>
            </a:r>
            <a:r>
              <a:rPr lang="en-US" b="1" dirty="0"/>
              <a:t>[ Patent # P1700278/3 ](*)</a:t>
            </a:r>
            <a:endParaRPr lang="en-US" dirty="0"/>
          </a:p>
        </p:txBody>
      </p:sp>
    </p:spTree>
    <p:extLst>
      <p:ext uri="{BB962C8B-B14F-4D97-AF65-F5344CB8AC3E}">
        <p14:creationId xmlns:p14="http://schemas.microsoft.com/office/powerpoint/2010/main" val="205012730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28</a:t>
            </a:fld>
            <a:endParaRPr lang="zh-CN" altLang="zh-CN"/>
          </a:p>
        </p:txBody>
      </p:sp>
      <p:pic>
        <p:nvPicPr>
          <p:cNvPr id="4" name="Picture 3"/>
          <p:cNvPicPr>
            <a:picLocks noChangeAspect="1"/>
          </p:cNvPicPr>
          <p:nvPr/>
        </p:nvPicPr>
        <p:blipFill>
          <a:blip r:embed="rId2"/>
          <a:stretch>
            <a:fillRect/>
          </a:stretch>
        </p:blipFill>
        <p:spPr>
          <a:xfrm>
            <a:off x="13644" y="762000"/>
            <a:ext cx="5010829" cy="6019800"/>
          </a:xfrm>
          <a:prstGeom prst="rect">
            <a:avLst/>
          </a:prstGeom>
        </p:spPr>
      </p:pic>
      <p:sp>
        <p:nvSpPr>
          <p:cNvPr id="5" name="TextBox 4"/>
          <p:cNvSpPr txBox="1"/>
          <p:nvPr/>
        </p:nvSpPr>
        <p:spPr>
          <a:xfrm>
            <a:off x="5438387" y="657046"/>
            <a:ext cx="3124200" cy="6124754"/>
          </a:xfrm>
          <a:prstGeom prst="rect">
            <a:avLst/>
          </a:prstGeom>
          <a:noFill/>
        </p:spPr>
        <p:txBody>
          <a:bodyPr wrap="square" rtlCol="0">
            <a:spAutoFit/>
          </a:bodyPr>
          <a:lstStyle/>
          <a:p>
            <a:r>
              <a:rPr lang="en-US" sz="2400" dirty="0"/>
              <a:t>The absorption </a:t>
            </a:r>
            <a:r>
              <a:rPr lang="en-US" sz="2400" dirty="0" smtClean="0"/>
              <a:t>coefficient </a:t>
            </a:r>
            <a:r>
              <a:rPr lang="en-US" sz="2400" dirty="0"/>
              <a:t>is </a:t>
            </a:r>
            <a:r>
              <a:rPr lang="en-US" sz="2400" b="1" dirty="0"/>
              <a:t>linearly</a:t>
            </a:r>
            <a:r>
              <a:rPr lang="en-US" sz="2400" dirty="0"/>
              <a:t> changing with the </a:t>
            </a:r>
            <a:r>
              <a:rPr lang="en-US" sz="2400" dirty="0" smtClean="0"/>
              <a:t>radius: </a:t>
            </a:r>
            <a:r>
              <a:rPr lang="en-US" sz="2400" dirty="0"/>
              <a:t>In the center, r = 0,  </a:t>
            </a:r>
            <a:r>
              <a:rPr lang="el-GR" sz="3600" dirty="0" smtClean="0">
                <a:latin typeface="Times New Roman" panose="02020603050405020304" pitchFamily="18" charset="0"/>
                <a:cs typeface="Times New Roman" panose="02020603050405020304" pitchFamily="18" charset="0"/>
              </a:rPr>
              <a:t>α</a:t>
            </a:r>
            <a:r>
              <a:rPr lang="en-US" sz="2400" baseline="-25000" dirty="0" smtClean="0"/>
              <a:t>K</a:t>
            </a:r>
            <a:r>
              <a:rPr lang="en-US" sz="2400" dirty="0" smtClean="0"/>
              <a:t> </a:t>
            </a:r>
            <a:r>
              <a:rPr lang="en-US" sz="2400" dirty="0"/>
              <a:t>= 30 cm</a:t>
            </a:r>
            <a:r>
              <a:rPr lang="en-US" sz="2400" baseline="30000" dirty="0"/>
              <a:t>-1</a:t>
            </a:r>
            <a:r>
              <a:rPr lang="en-US" sz="2400" dirty="0"/>
              <a:t> while at the outside edge </a:t>
            </a:r>
            <a:r>
              <a:rPr lang="el-GR" sz="3600" dirty="0" smtClean="0">
                <a:latin typeface="Times New Roman" panose="02020603050405020304" pitchFamily="18" charset="0"/>
                <a:cs typeface="Times New Roman" panose="02020603050405020304" pitchFamily="18" charset="0"/>
              </a:rPr>
              <a:t>α</a:t>
            </a:r>
            <a:r>
              <a:rPr lang="en-US" sz="2400" baseline="-25000" dirty="0" smtClean="0"/>
              <a:t>K</a:t>
            </a:r>
            <a:r>
              <a:rPr lang="en-US" sz="2400" dirty="0" smtClean="0"/>
              <a:t> </a:t>
            </a:r>
            <a:r>
              <a:rPr lang="en-US" sz="2400" dirty="0"/>
              <a:t>= 8 cm</a:t>
            </a:r>
            <a:r>
              <a:rPr lang="en-US" sz="2400" baseline="30000" dirty="0"/>
              <a:t>-1</a:t>
            </a:r>
            <a:r>
              <a:rPr lang="en-US" sz="2400" dirty="0"/>
              <a:t>. </a:t>
            </a:r>
            <a:r>
              <a:rPr lang="en-US" sz="2400" dirty="0" smtClean="0"/>
              <a:t>  </a:t>
            </a:r>
          </a:p>
          <a:p>
            <a:endParaRPr lang="en-US" sz="800" dirty="0"/>
          </a:p>
          <a:p>
            <a:r>
              <a:rPr lang="en-US" sz="2400" dirty="0" smtClean="0"/>
              <a:t>The </a:t>
            </a:r>
            <a:r>
              <a:rPr lang="en-US" sz="2400" dirty="0"/>
              <a:t>temperature is measured in units of T</a:t>
            </a:r>
            <a:r>
              <a:rPr lang="en-US" sz="2400" baseline="-25000" dirty="0"/>
              <a:t>1</a:t>
            </a:r>
            <a:r>
              <a:rPr lang="en-US" sz="2400" dirty="0"/>
              <a:t> </a:t>
            </a:r>
            <a:r>
              <a:rPr lang="en-US" sz="2400" dirty="0" smtClean="0"/>
              <a:t>= </a:t>
            </a:r>
            <a:r>
              <a:rPr lang="en-US" sz="2400" dirty="0"/>
              <a:t>272 keV, and </a:t>
            </a:r>
            <a:r>
              <a:rPr lang="en-US" sz="2400" dirty="0" err="1" smtClean="0"/>
              <a:t>T</a:t>
            </a:r>
            <a:r>
              <a:rPr lang="en-US" sz="2400" baseline="-25000" dirty="0" err="1" smtClean="0"/>
              <a:t>n</a:t>
            </a:r>
            <a:r>
              <a:rPr lang="en-US" sz="2400" dirty="0" smtClean="0"/>
              <a:t> </a:t>
            </a:r>
            <a:r>
              <a:rPr lang="en-US" sz="2400" dirty="0"/>
              <a:t>= n T</a:t>
            </a:r>
            <a:r>
              <a:rPr lang="en-US" sz="2400" baseline="-25000" dirty="0"/>
              <a:t>1</a:t>
            </a:r>
            <a:r>
              <a:rPr lang="en-US" dirty="0" smtClean="0"/>
              <a:t>.</a:t>
            </a:r>
          </a:p>
          <a:p>
            <a:r>
              <a:rPr lang="en-US" sz="2400" dirty="0" smtClean="0">
                <a:solidFill>
                  <a:srgbClr val="FF0000"/>
                </a:solidFill>
              </a:rPr>
              <a:t>Simultaneous, volume ignition is up to 0.9 R, so </a:t>
            </a:r>
            <a:r>
              <a:rPr lang="en-US" sz="2400" b="1" dirty="0" smtClean="0">
                <a:solidFill>
                  <a:srgbClr val="FF0000"/>
                </a:solidFill>
              </a:rPr>
              <a:t>73% of the fuel target!</a:t>
            </a:r>
            <a:endParaRPr lang="en-US" sz="2400" b="1" dirty="0">
              <a:solidFill>
                <a:srgbClr val="FF0000"/>
              </a:solidFill>
            </a:endParaRPr>
          </a:p>
        </p:txBody>
      </p:sp>
      <p:sp>
        <p:nvSpPr>
          <p:cNvPr id="6" name="Freeform 5"/>
          <p:cNvSpPr/>
          <p:nvPr/>
        </p:nvSpPr>
        <p:spPr>
          <a:xfrm>
            <a:off x="949689" y="1828800"/>
            <a:ext cx="3138741" cy="279719"/>
          </a:xfrm>
          <a:custGeom>
            <a:avLst/>
            <a:gdLst>
              <a:gd name="connsiteX0" fmla="*/ 0 w 3138741"/>
              <a:gd name="connsiteY0" fmla="*/ 279719 h 279719"/>
              <a:gd name="connsiteX1" fmla="*/ 2312757 w 3138741"/>
              <a:gd name="connsiteY1" fmla="*/ 512 h 279719"/>
              <a:gd name="connsiteX2" fmla="*/ 3138741 w 3138741"/>
              <a:gd name="connsiteY2" fmla="*/ 205264 h 279719"/>
              <a:gd name="connsiteX3" fmla="*/ 3138741 w 3138741"/>
              <a:gd name="connsiteY3" fmla="*/ 205264 h 279719"/>
              <a:gd name="connsiteX4" fmla="*/ 3138741 w 3138741"/>
              <a:gd name="connsiteY4" fmla="*/ 205264 h 2797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38741" h="279719">
                <a:moveTo>
                  <a:pt x="0" y="279719"/>
                </a:moveTo>
                <a:cubicBezTo>
                  <a:pt x="894817" y="146320"/>
                  <a:pt x="1789634" y="12921"/>
                  <a:pt x="2312757" y="512"/>
                </a:cubicBezTo>
                <a:cubicBezTo>
                  <a:pt x="2835880" y="-11897"/>
                  <a:pt x="3138741" y="205264"/>
                  <a:pt x="3138741" y="205264"/>
                </a:cubicBezTo>
                <a:lnTo>
                  <a:pt x="3138741" y="205264"/>
                </a:lnTo>
                <a:lnTo>
                  <a:pt x="3138741" y="205264"/>
                </a:lnTo>
              </a:path>
            </a:pathLst>
          </a:custGeom>
          <a:noFill/>
          <a:ln w="2222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2895600" y="1066800"/>
            <a:ext cx="1014060" cy="369332"/>
          </a:xfrm>
          <a:prstGeom prst="rect">
            <a:avLst/>
          </a:prstGeom>
        </p:spPr>
        <p:txBody>
          <a:bodyPr wrap="none">
            <a:spAutoFit/>
          </a:bodyPr>
          <a:lstStyle/>
          <a:p>
            <a:r>
              <a:rPr lang="en-US" dirty="0" smtClean="0"/>
              <a:t>T (MeV)</a:t>
            </a:r>
            <a:endParaRPr lang="en-US" dirty="0"/>
          </a:p>
        </p:txBody>
      </p:sp>
      <p:sp>
        <p:nvSpPr>
          <p:cNvPr id="7" name="Rectangle 6"/>
          <p:cNvSpPr/>
          <p:nvPr/>
        </p:nvSpPr>
        <p:spPr>
          <a:xfrm>
            <a:off x="3505200" y="70438"/>
            <a:ext cx="5638800" cy="369332"/>
          </a:xfrm>
          <a:prstGeom prst="rect">
            <a:avLst/>
          </a:prstGeom>
        </p:spPr>
        <p:txBody>
          <a:bodyPr wrap="square">
            <a:spAutoFit/>
          </a:bodyPr>
          <a:lstStyle/>
          <a:p>
            <a:r>
              <a:rPr lang="en-US" dirty="0"/>
              <a:t>L.P. Csernai, N. </a:t>
            </a:r>
            <a:r>
              <a:rPr lang="en-US" dirty="0" err="1"/>
              <a:t>Kroo</a:t>
            </a:r>
            <a:r>
              <a:rPr lang="en-US" dirty="0"/>
              <a:t>, I. </a:t>
            </a:r>
            <a:r>
              <a:rPr lang="en-US" dirty="0" smtClean="0"/>
              <a:t>Papp [ </a:t>
            </a:r>
            <a:r>
              <a:rPr lang="en-US" dirty="0"/>
              <a:t>Patent # P1700278/3 </a:t>
            </a:r>
            <a:r>
              <a:rPr lang="en-US" dirty="0" smtClean="0"/>
              <a:t>]</a:t>
            </a:r>
            <a:endParaRPr lang="en-US" dirty="0"/>
          </a:p>
        </p:txBody>
      </p:sp>
    </p:spTree>
    <p:extLst>
      <p:ext uri="{BB962C8B-B14F-4D97-AF65-F5344CB8AC3E}">
        <p14:creationId xmlns:p14="http://schemas.microsoft.com/office/powerpoint/2010/main" val="28420245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29</a:t>
            </a:fld>
            <a:endParaRPr lang="zh-CN" altLang="zh-CN"/>
          </a:p>
        </p:txBody>
      </p:sp>
      <p:sp>
        <p:nvSpPr>
          <p:cNvPr id="3" name="TextBox 2"/>
          <p:cNvSpPr txBox="1"/>
          <p:nvPr/>
        </p:nvSpPr>
        <p:spPr>
          <a:xfrm>
            <a:off x="762000" y="381000"/>
            <a:ext cx="8458200" cy="6586418"/>
          </a:xfrm>
          <a:prstGeom prst="rect">
            <a:avLst/>
          </a:prstGeom>
          <a:noFill/>
        </p:spPr>
        <p:txBody>
          <a:bodyPr wrap="square" rtlCol="0">
            <a:spAutoFit/>
          </a:bodyPr>
          <a:lstStyle/>
          <a:p>
            <a:r>
              <a:rPr lang="en-US" sz="2400" b="1" dirty="0" smtClean="0">
                <a:solidFill>
                  <a:srgbClr val="FF0000"/>
                </a:solidFill>
              </a:rPr>
              <a:t>Problem:</a:t>
            </a:r>
          </a:p>
          <a:p>
            <a:r>
              <a:rPr lang="en-US" dirty="0" smtClean="0"/>
              <a:t/>
            </a:r>
            <a:br>
              <a:rPr lang="en-US" dirty="0" smtClean="0"/>
            </a:br>
            <a:r>
              <a:rPr lang="en-US" sz="2000" dirty="0" smtClean="0"/>
              <a:t>Not easy to realize, 4</a:t>
            </a:r>
            <a:r>
              <a:rPr lang="el-GR" sz="2000" dirty="0" smtClean="0"/>
              <a:t>π </a:t>
            </a:r>
            <a:r>
              <a:rPr lang="en-US" sz="2000" dirty="0" smtClean="0"/>
              <a:t>irradiation geometry </a:t>
            </a:r>
            <a:r>
              <a:rPr lang="en-US" sz="2000" dirty="0" smtClean="0">
                <a:sym typeface="Wingdings" panose="05000000000000000000" pitchFamily="2" charset="2"/>
              </a:rPr>
              <a:t></a:t>
            </a:r>
            <a:r>
              <a:rPr lang="en-US" sz="2000" dirty="0" smtClean="0"/>
              <a:t> </a:t>
            </a:r>
            <a:r>
              <a:rPr lang="en-US" sz="2000" b="1" dirty="0" smtClean="0">
                <a:solidFill>
                  <a:srgbClr val="0000FF"/>
                </a:solidFill>
              </a:rPr>
              <a:t>80-192 laser beams</a:t>
            </a:r>
          </a:p>
          <a:p>
            <a:endParaRPr lang="en-US" b="1" dirty="0" smtClean="0">
              <a:solidFill>
                <a:srgbClr val="0000FF"/>
              </a:solidFill>
            </a:endParaRPr>
          </a:p>
          <a:p>
            <a:endParaRPr lang="en-US" dirty="0"/>
          </a:p>
          <a:p>
            <a:r>
              <a:rPr lang="en-US" dirty="0" smtClean="0"/>
              <a:t>In the earlier estimates we did  establish that:</a:t>
            </a:r>
            <a:br>
              <a:rPr lang="en-US" dirty="0" smtClean="0"/>
            </a:br>
            <a:r>
              <a:rPr lang="en-US" dirty="0" smtClean="0"/>
              <a:t>- The principle of simultaneous volume ignition is theoretically possible</a:t>
            </a:r>
            <a:br>
              <a:rPr lang="en-US" dirty="0" smtClean="0"/>
            </a:br>
            <a:r>
              <a:rPr lang="en-US" dirty="0" smtClean="0"/>
              <a:t>   with </a:t>
            </a:r>
            <a:r>
              <a:rPr lang="en-US" dirty="0" err="1" smtClean="0"/>
              <a:t>nano</a:t>
            </a:r>
            <a:r>
              <a:rPr lang="en-US" dirty="0" smtClean="0"/>
              <a:t>-shells</a:t>
            </a:r>
          </a:p>
          <a:p>
            <a:r>
              <a:rPr lang="en-US" dirty="0" smtClean="0"/>
              <a:t>- We </a:t>
            </a:r>
            <a:r>
              <a:rPr lang="en-US" b="1" dirty="0" smtClean="0"/>
              <a:t>did not  </a:t>
            </a:r>
            <a:r>
              <a:rPr lang="en-US" dirty="0" smtClean="0"/>
              <a:t>estimate the necessary laser energy need, and assuming </a:t>
            </a:r>
            <a:br>
              <a:rPr lang="en-US" dirty="0" smtClean="0"/>
            </a:br>
            <a:r>
              <a:rPr lang="en-US" dirty="0" smtClean="0"/>
              <a:t>   extremely large laser input energy we neglected the losses.</a:t>
            </a:r>
          </a:p>
          <a:p>
            <a:endParaRPr lang="en-US" dirty="0" smtClean="0"/>
          </a:p>
          <a:p>
            <a:endParaRPr lang="en-US" dirty="0" smtClean="0"/>
          </a:p>
          <a:p>
            <a:endParaRPr lang="en-US" dirty="0"/>
          </a:p>
          <a:p>
            <a:pPr marL="285750" indent="-285750">
              <a:buFont typeface="Arial" panose="020B0604020202020204" pitchFamily="34" charset="0"/>
              <a:buChar char="•"/>
            </a:pPr>
            <a:r>
              <a:rPr lang="en-US" dirty="0" smtClean="0"/>
              <a:t>However the basic principle, the </a:t>
            </a:r>
            <a:r>
              <a:rPr lang="en-US" b="1" dirty="0" smtClean="0"/>
              <a:t>simultaneous</a:t>
            </a:r>
            <a:r>
              <a:rPr lang="en-US" dirty="0" smtClean="0"/>
              <a:t> </a:t>
            </a:r>
            <a:r>
              <a:rPr lang="en-US" b="1" dirty="0" smtClean="0"/>
              <a:t>all volume ignition </a:t>
            </a:r>
            <a:r>
              <a:rPr lang="en-US" dirty="0" smtClean="0"/>
              <a:t>can be achieved  in 3D, 2D and 1D geometry also !!! </a:t>
            </a:r>
            <a:br>
              <a:rPr lang="en-US" dirty="0" smtClean="0"/>
            </a:br>
            <a:r>
              <a:rPr lang="en-US" dirty="0" smtClean="0"/>
              <a:t>(Einstein’s synchronization of watches.)</a:t>
            </a:r>
          </a:p>
          <a:p>
            <a:pPr marL="285750" indent="-285750">
              <a:buFont typeface="Arial" panose="020B0604020202020204" pitchFamily="34" charset="0"/>
              <a:buChar char="•"/>
            </a:pPr>
            <a:endParaRPr lang="en-US" dirty="0" smtClean="0"/>
          </a:p>
          <a:p>
            <a:pPr marL="285750" indent="-285750">
              <a:buFont typeface="Arial" panose="020B0604020202020204" pitchFamily="34" charset="0"/>
              <a:buChar char="•"/>
            </a:pPr>
            <a:r>
              <a:rPr lang="en-US" dirty="0" smtClean="0"/>
              <a:t>We did calculate the realistic energy balance</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smtClean="0">
                <a:sym typeface="Wingdings" panose="05000000000000000000" pitchFamily="2" charset="2"/>
              </a:rPr>
              <a:t>   So, we repeated realistic estimates in 1D   with  a flat (coin like)</a:t>
            </a:r>
          </a:p>
          <a:p>
            <a:r>
              <a:rPr lang="en-US" dirty="0">
                <a:sym typeface="Wingdings" panose="05000000000000000000" pitchFamily="2" charset="2"/>
              </a:rPr>
              <a:t> </a:t>
            </a:r>
            <a:r>
              <a:rPr lang="en-US" dirty="0" smtClean="0">
                <a:sym typeface="Wingdings" panose="05000000000000000000" pitchFamily="2" charset="2"/>
              </a:rPr>
              <a:t>           target.</a:t>
            </a:r>
            <a:endParaRPr lang="en-US" dirty="0" smtClean="0"/>
          </a:p>
          <a:p>
            <a:endParaRPr lang="en-US" dirty="0"/>
          </a:p>
          <a:p>
            <a:endParaRPr lang="en-US" dirty="0"/>
          </a:p>
        </p:txBody>
      </p:sp>
    </p:spTree>
    <p:extLst>
      <p:ext uri="{BB962C8B-B14F-4D97-AF65-F5344CB8AC3E}">
        <p14:creationId xmlns:p14="http://schemas.microsoft.com/office/powerpoint/2010/main" val="18402322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2242592" cy="1143000"/>
          </a:xfrm>
        </p:spPr>
        <p:txBody>
          <a:bodyPr/>
          <a:lstStyle/>
          <a:p>
            <a:endParaRPr lang="en-US" dirty="0"/>
          </a:p>
        </p:txBody>
      </p:sp>
      <p:sp>
        <p:nvSpPr>
          <p:cNvPr id="3" name="Content Placeholder 2"/>
          <p:cNvSpPr>
            <a:spLocks noGrp="1"/>
          </p:cNvSpPr>
          <p:nvPr>
            <p:ph idx="1"/>
          </p:nvPr>
        </p:nvSpPr>
        <p:spPr>
          <a:xfrm>
            <a:off x="457200" y="1600201"/>
            <a:ext cx="2386608" cy="1180728"/>
          </a:xfrm>
        </p:spPr>
        <p:txBody>
          <a:bodyPr/>
          <a:lstStyle/>
          <a:p>
            <a:endParaRPr lang="en-US" dirty="0"/>
          </a:p>
        </p:txBody>
      </p:sp>
      <p:sp>
        <p:nvSpPr>
          <p:cNvPr id="4" name="Slide Number Placeholder 3"/>
          <p:cNvSpPr>
            <a:spLocks noGrp="1"/>
          </p:cNvSpPr>
          <p:nvPr>
            <p:ph type="sldNum" sz="quarter" idx="12"/>
          </p:nvPr>
        </p:nvSpPr>
        <p:spPr/>
        <p:txBody>
          <a:bodyPr/>
          <a:lstStyle/>
          <a:p>
            <a:fld id="{8DA8A563-FA42-432E-93FA-2A23CCD6898C}" type="slidenum">
              <a:rPr lang="zh-CN" altLang="en-US" smtClean="0"/>
              <a:pPr/>
              <a:t>3</a:t>
            </a:fld>
            <a:endParaRPr lang="zh-CN" altLang="en-US"/>
          </a:p>
        </p:txBody>
      </p:sp>
      <p:pic>
        <p:nvPicPr>
          <p:cNvPr id="51208" name="Picture 8" descr="http://4.bp.blogspot.com/-n-HZzzU-iIA/UzrG2fYCy3I/AAAAAAAABew/yOlHH1U_13w/s1600/Slid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5126" y="0"/>
            <a:ext cx="5721937" cy="4291453"/>
          </a:xfrm>
          <a:prstGeom prst="rect">
            <a:avLst/>
          </a:prstGeom>
          <a:noFill/>
          <a:extLst>
            <a:ext uri="{909E8E84-426E-40DD-AFC4-6F175D3DCCD1}">
              <a14:hiddenFill xmlns:a14="http://schemas.microsoft.com/office/drawing/2010/main">
                <a:solidFill>
                  <a:srgbClr val="FFFFFF"/>
                </a:solidFill>
              </a14:hiddenFill>
            </a:ext>
          </a:extLst>
        </p:spPr>
      </p:pic>
      <p:pic>
        <p:nvPicPr>
          <p:cNvPr id="51210" name="Picture 10" descr="fig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4000500"/>
            <a:ext cx="333375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http://upload.wikimedia.org/wikipedia/commons/thumb/2/29/Nif_hohlraum.jpg/375px-Nif_hohlraum.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3732" y="4713732"/>
            <a:ext cx="1714500" cy="2144268"/>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6324600" y="274638"/>
            <a:ext cx="2743200" cy="1200329"/>
          </a:xfrm>
          <a:prstGeom prst="rect">
            <a:avLst/>
          </a:prstGeom>
        </p:spPr>
        <p:txBody>
          <a:bodyPr wrap="square">
            <a:spAutoFit/>
          </a:bodyPr>
          <a:lstStyle/>
          <a:p>
            <a:r>
              <a:rPr lang="en-US" altLang="zh-CN" sz="2400" dirty="0">
                <a:solidFill>
                  <a:srgbClr val="FF0000"/>
                </a:solidFill>
                <a:effectLst>
                  <a:outerShdw blurRad="38100" dist="38100" dir="2700000" algn="tl">
                    <a:srgbClr val="000000">
                      <a:alpha val="43137"/>
                    </a:srgbClr>
                  </a:outerShdw>
                </a:effectLst>
              </a:rPr>
              <a:t>Indirectly Driven,  </a:t>
            </a:r>
            <a:r>
              <a:rPr lang="en-US" altLang="zh-CN" sz="2400" dirty="0" smtClean="0">
                <a:solidFill>
                  <a:srgbClr val="FF0000"/>
                </a:solidFill>
                <a:effectLst>
                  <a:outerShdw blurRad="38100" dist="38100" dir="2700000" algn="tl">
                    <a:srgbClr val="000000">
                      <a:alpha val="43137"/>
                    </a:srgbClr>
                  </a:outerShdw>
                </a:effectLst>
              </a:rPr>
              <a:t/>
            </a:r>
            <a:br>
              <a:rPr lang="en-US" altLang="zh-CN" sz="2400" dirty="0" smtClean="0">
                <a:solidFill>
                  <a:srgbClr val="FF0000"/>
                </a:solidFill>
                <a:effectLst>
                  <a:outerShdw blurRad="38100" dist="38100" dir="2700000" algn="tl">
                    <a:srgbClr val="000000">
                      <a:alpha val="43137"/>
                    </a:srgbClr>
                  </a:outerShdw>
                </a:effectLst>
              </a:rPr>
            </a:br>
            <a:r>
              <a:rPr lang="en-US" altLang="zh-CN" sz="2400" dirty="0" smtClean="0">
                <a:solidFill>
                  <a:srgbClr val="FF0000"/>
                </a:solidFill>
                <a:effectLst>
                  <a:outerShdw blurRad="38100" dist="38100" dir="2700000" algn="tl">
                    <a:srgbClr val="000000">
                      <a:alpha val="43137"/>
                    </a:srgbClr>
                  </a:outerShdw>
                </a:effectLst>
              </a:rPr>
              <a:t>ICF </a:t>
            </a:r>
            <a:r>
              <a:rPr lang="en-US" altLang="zh-CN" sz="2400" dirty="0">
                <a:solidFill>
                  <a:srgbClr val="FF0000"/>
                </a:solidFill>
                <a:effectLst>
                  <a:outerShdw blurRad="38100" dist="38100" dir="2700000" algn="tl">
                    <a:srgbClr val="000000">
                      <a:alpha val="43137"/>
                    </a:srgbClr>
                  </a:outerShdw>
                </a:effectLst>
              </a:rPr>
              <a:t>target for </a:t>
            </a:r>
            <a:r>
              <a:rPr lang="en-US" altLang="zh-CN" sz="2400" dirty="0" smtClean="0">
                <a:solidFill>
                  <a:srgbClr val="FF0000"/>
                </a:solidFill>
                <a:effectLst>
                  <a:outerShdw blurRad="38100" dist="38100" dir="2700000" algn="tl">
                    <a:srgbClr val="000000">
                      <a:alpha val="43137"/>
                    </a:srgbClr>
                  </a:outerShdw>
                </a:effectLst>
              </a:rPr>
              <a:t>NIF</a:t>
            </a:r>
            <a:br>
              <a:rPr lang="en-US" altLang="zh-CN" sz="2400" dirty="0" smtClean="0">
                <a:solidFill>
                  <a:srgbClr val="FF0000"/>
                </a:solidFill>
                <a:effectLst>
                  <a:outerShdw blurRad="38100" dist="38100" dir="2700000" algn="tl">
                    <a:srgbClr val="000000">
                      <a:alpha val="43137"/>
                    </a:srgbClr>
                  </a:outerShdw>
                </a:effectLst>
              </a:rPr>
            </a:br>
            <a:r>
              <a:rPr lang="en-US" altLang="zh-CN" sz="2400" dirty="0" smtClean="0">
                <a:solidFill>
                  <a:srgbClr val="FF0000"/>
                </a:solidFill>
                <a:effectLst>
                  <a:outerShdw blurRad="38100" dist="38100" dir="2700000" algn="tl">
                    <a:srgbClr val="000000">
                      <a:alpha val="43137"/>
                    </a:srgbClr>
                  </a:outerShdw>
                </a:effectLst>
              </a:rPr>
              <a:t>at  LLNL</a:t>
            </a:r>
            <a:endParaRPr lang="zh-CN" altLang="en-US" sz="2400"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180675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30</a:t>
            </a:fld>
            <a:endParaRPr lang="zh-CN" altLang="zh-CN"/>
          </a:p>
        </p:txBody>
      </p:sp>
      <p:pic>
        <p:nvPicPr>
          <p:cNvPr id="3" name="Picture 2"/>
          <p:cNvPicPr>
            <a:picLocks noChangeAspect="1"/>
          </p:cNvPicPr>
          <p:nvPr/>
        </p:nvPicPr>
        <p:blipFill>
          <a:blip r:embed="rId2"/>
          <a:stretch>
            <a:fillRect/>
          </a:stretch>
        </p:blipFill>
        <p:spPr>
          <a:xfrm>
            <a:off x="3933044" y="1956375"/>
            <a:ext cx="4632764" cy="4191000"/>
          </a:xfrm>
          <a:prstGeom prst="rect">
            <a:avLst/>
          </a:prstGeom>
        </p:spPr>
      </p:pic>
      <p:sp>
        <p:nvSpPr>
          <p:cNvPr id="4" name="TextBox 3"/>
          <p:cNvSpPr txBox="1"/>
          <p:nvPr/>
        </p:nvSpPr>
        <p:spPr>
          <a:xfrm>
            <a:off x="228600" y="291162"/>
            <a:ext cx="8839200" cy="1077218"/>
          </a:xfrm>
          <a:prstGeom prst="rect">
            <a:avLst/>
          </a:prstGeom>
          <a:noFill/>
        </p:spPr>
        <p:txBody>
          <a:bodyPr wrap="square" rtlCol="0">
            <a:spAutoFit/>
          </a:bodyPr>
          <a:lstStyle/>
          <a:p>
            <a:pPr algn="ctr"/>
            <a:r>
              <a:rPr lang="en-US" sz="3200" b="1" dirty="0" smtClean="0">
                <a:solidFill>
                  <a:srgbClr val="FF0000"/>
                </a:solidFill>
                <a:effectLst>
                  <a:outerShdw blurRad="38100" dist="38100" dir="2700000" algn="tl">
                    <a:srgbClr val="000000">
                      <a:alpha val="43137"/>
                    </a:srgbClr>
                  </a:outerShdw>
                </a:effectLst>
              </a:rPr>
              <a:t>Thick Coin like target -  New Developments</a:t>
            </a:r>
            <a:br>
              <a:rPr lang="en-US" sz="3200" b="1" dirty="0" smtClean="0">
                <a:solidFill>
                  <a:srgbClr val="FF0000"/>
                </a:solidFill>
                <a:effectLst>
                  <a:outerShdw blurRad="38100" dist="38100" dir="2700000" algn="tl">
                    <a:srgbClr val="000000">
                      <a:alpha val="43137"/>
                    </a:srgbClr>
                  </a:outerShdw>
                </a:effectLst>
              </a:rPr>
            </a:br>
            <a:r>
              <a:rPr lang="en-US" sz="3200" b="1" dirty="0" smtClean="0">
                <a:solidFill>
                  <a:srgbClr val="FF0000"/>
                </a:solidFill>
                <a:effectLst>
                  <a:outerShdw blurRad="38100" dist="38100" dir="2700000" algn="tl">
                    <a:srgbClr val="000000">
                      <a:alpha val="43137"/>
                    </a:srgbClr>
                  </a:outerShdw>
                </a:effectLst>
              </a:rPr>
              <a:t>  </a:t>
            </a:r>
            <a:r>
              <a:rPr lang="en-US" sz="2800" b="1" dirty="0" smtClean="0">
                <a:solidFill>
                  <a:srgbClr val="FF0000"/>
                </a:solidFill>
                <a:effectLst>
                  <a:outerShdw blurRad="38100" dist="38100" dir="2700000" algn="tl">
                    <a:srgbClr val="000000">
                      <a:alpha val="43137"/>
                    </a:srgbClr>
                  </a:outerShdw>
                </a:effectLst>
              </a:rPr>
              <a:t>L.P. Csernai, N. Kroo, I. Papp</a:t>
            </a:r>
            <a:endParaRPr lang="en-US" sz="28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8001000" y="1371600"/>
            <a:ext cx="564808" cy="584775"/>
          </a:xfrm>
          <a:prstGeom prst="rect">
            <a:avLst/>
          </a:prstGeom>
          <a:noFill/>
        </p:spPr>
        <p:txBody>
          <a:bodyPr wrap="square" rtlCol="0">
            <a:spAutoFit/>
          </a:bodyPr>
          <a:lstStyle/>
          <a:p>
            <a:r>
              <a:rPr lang="en-US" sz="3200" b="1" i="1" dirty="0" smtClean="0">
                <a:solidFill>
                  <a:srgbClr val="0000FF"/>
                </a:solidFill>
                <a:latin typeface="Times New Roman" panose="02020603050405020304" pitchFamily="18" charset="0"/>
                <a:cs typeface="Times New Roman" panose="02020603050405020304" pitchFamily="18" charset="0"/>
              </a:rPr>
              <a:t>X</a:t>
            </a:r>
            <a:endParaRPr lang="en-US" sz="3200" b="1" i="1" dirty="0">
              <a:solidFill>
                <a:srgbClr val="0000FF"/>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762000" y="2819400"/>
            <a:ext cx="2743200" cy="3477875"/>
          </a:xfrm>
          <a:prstGeom prst="rect">
            <a:avLst/>
          </a:prstGeom>
          <a:noFill/>
        </p:spPr>
        <p:txBody>
          <a:bodyPr wrap="square" rtlCol="0">
            <a:spAutoFit/>
          </a:bodyPr>
          <a:lstStyle/>
          <a:p>
            <a:r>
              <a:rPr lang="en-US" sz="2800" dirty="0" smtClean="0"/>
              <a:t>Thickness of the target is: </a:t>
            </a:r>
            <a:r>
              <a:rPr lang="en-US" sz="3200" i="1" dirty="0" smtClean="0">
                <a:solidFill>
                  <a:srgbClr val="0000FF"/>
                </a:solidFill>
                <a:latin typeface="Times New Roman" panose="02020603050405020304" pitchFamily="18" charset="0"/>
                <a:cs typeface="Times New Roman" panose="02020603050405020304" pitchFamily="18" charset="0"/>
              </a:rPr>
              <a:t>h</a:t>
            </a:r>
          </a:p>
          <a:p>
            <a:endParaRPr lang="en-US" sz="3200" i="1" dirty="0">
              <a:solidFill>
                <a:srgbClr val="0000FF"/>
              </a:solidFill>
              <a:latin typeface="Times New Roman" panose="02020603050405020304" pitchFamily="18" charset="0"/>
              <a:cs typeface="Times New Roman" panose="02020603050405020304" pitchFamily="18" charset="0"/>
            </a:endParaRPr>
          </a:p>
          <a:p>
            <a:r>
              <a:rPr lang="en-US" sz="3200" i="1" dirty="0" smtClean="0">
                <a:solidFill>
                  <a:srgbClr val="0000FF"/>
                </a:solidFill>
                <a:latin typeface="Times New Roman" panose="02020603050405020304" pitchFamily="18" charset="0"/>
                <a:cs typeface="Times New Roman" panose="02020603050405020304" pitchFamily="18" charset="0"/>
              </a:rPr>
              <a:t>h </a:t>
            </a:r>
            <a:r>
              <a:rPr lang="en-US" sz="2400" dirty="0" smtClean="0">
                <a:latin typeface="+mn-lt"/>
                <a:cs typeface="Times New Roman" panose="02020603050405020304" pitchFamily="18" charset="0"/>
              </a:rPr>
              <a:t>depends on pulse energy, ignition energy, target mass, …</a:t>
            </a:r>
          </a:p>
          <a:p>
            <a:endParaRPr lang="en-US" sz="2400" dirty="0">
              <a:latin typeface="+mn-lt"/>
              <a:cs typeface="Times New Roman" panose="02020603050405020304" pitchFamily="18" charset="0"/>
            </a:endParaRPr>
          </a:p>
        </p:txBody>
      </p:sp>
    </p:spTree>
    <p:extLst>
      <p:ext uri="{BB962C8B-B14F-4D97-AF65-F5344CB8AC3E}">
        <p14:creationId xmlns:p14="http://schemas.microsoft.com/office/powerpoint/2010/main" val="14539351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31</a:t>
            </a:fld>
            <a:endParaRPr lang="zh-CN" altLang="zh-CN"/>
          </a:p>
        </p:txBody>
      </p:sp>
      <p:sp>
        <p:nvSpPr>
          <p:cNvPr id="3" name="TextBox 2"/>
          <p:cNvSpPr txBox="1"/>
          <p:nvPr/>
        </p:nvSpPr>
        <p:spPr>
          <a:xfrm>
            <a:off x="5867400" y="381000"/>
            <a:ext cx="2576410" cy="954107"/>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Without nano </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antennas</a:t>
            </a:r>
            <a:endParaRPr lang="en-US" sz="28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152400" y="228600"/>
            <a:ext cx="5791200" cy="3928114"/>
          </a:xfrm>
          <a:prstGeom prst="rect">
            <a:avLst/>
          </a:prstGeom>
        </p:spPr>
      </p:pic>
      <p:sp>
        <p:nvSpPr>
          <p:cNvPr id="5" name="TextBox 4"/>
          <p:cNvSpPr txBox="1"/>
          <p:nvPr/>
        </p:nvSpPr>
        <p:spPr>
          <a:xfrm>
            <a:off x="609600" y="4495800"/>
            <a:ext cx="5181600" cy="1477328"/>
          </a:xfrm>
          <a:prstGeom prst="rect">
            <a:avLst/>
          </a:prstGeom>
          <a:noFill/>
        </p:spPr>
        <p:txBody>
          <a:bodyPr wrap="square" rtlCol="0">
            <a:spAutoFit/>
          </a:bodyPr>
          <a:lstStyle/>
          <a:p>
            <a:r>
              <a:rPr lang="en-US" dirty="0" smtClean="0"/>
              <a:t>The deposited energy from laser irradiation from one side only. The absorption is constant, this leads to an exponentially decreasing energy deposition, and only a negligibly small energy reaches the opposite end of the target.</a:t>
            </a:r>
            <a:endParaRPr lang="en-US" dirty="0"/>
          </a:p>
        </p:txBody>
      </p:sp>
    </p:spTree>
    <p:extLst>
      <p:ext uri="{BB962C8B-B14F-4D97-AF65-F5344CB8AC3E}">
        <p14:creationId xmlns:p14="http://schemas.microsoft.com/office/powerpoint/2010/main" val="28914653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32</a:t>
            </a:fld>
            <a:endParaRPr lang="zh-CN" altLang="zh-CN"/>
          </a:p>
        </p:txBody>
      </p:sp>
      <p:pic>
        <p:nvPicPr>
          <p:cNvPr id="3" name="Picture 2"/>
          <p:cNvPicPr>
            <a:picLocks noChangeAspect="1"/>
          </p:cNvPicPr>
          <p:nvPr/>
        </p:nvPicPr>
        <p:blipFill>
          <a:blip r:embed="rId2"/>
          <a:stretch>
            <a:fillRect/>
          </a:stretch>
        </p:blipFill>
        <p:spPr>
          <a:xfrm>
            <a:off x="228600" y="228599"/>
            <a:ext cx="4732268" cy="6492875"/>
          </a:xfrm>
          <a:prstGeom prst="rect">
            <a:avLst/>
          </a:prstGeom>
        </p:spPr>
      </p:pic>
      <p:pic>
        <p:nvPicPr>
          <p:cNvPr id="4" name="Picture 3"/>
          <p:cNvPicPr>
            <a:picLocks noChangeAspect="1"/>
          </p:cNvPicPr>
          <p:nvPr/>
        </p:nvPicPr>
        <p:blipFill>
          <a:blip r:embed="rId2"/>
          <a:stretch>
            <a:fillRect/>
          </a:stretch>
        </p:blipFill>
        <p:spPr>
          <a:xfrm>
            <a:off x="228600" y="192110"/>
            <a:ext cx="4732268" cy="6492875"/>
          </a:xfrm>
          <a:prstGeom prst="rect">
            <a:avLst/>
          </a:prstGeom>
        </p:spPr>
      </p:pic>
      <p:pic>
        <p:nvPicPr>
          <p:cNvPr id="5" name="Picture 4"/>
          <p:cNvPicPr>
            <a:picLocks noChangeAspect="1"/>
          </p:cNvPicPr>
          <p:nvPr/>
        </p:nvPicPr>
        <p:blipFill>
          <a:blip r:embed="rId2"/>
          <a:stretch>
            <a:fillRect/>
          </a:stretch>
        </p:blipFill>
        <p:spPr>
          <a:xfrm>
            <a:off x="228600" y="152400"/>
            <a:ext cx="4732268" cy="6492875"/>
          </a:xfrm>
          <a:prstGeom prst="rect">
            <a:avLst/>
          </a:prstGeom>
        </p:spPr>
      </p:pic>
      <p:sp>
        <p:nvSpPr>
          <p:cNvPr id="6" name="Diamond 5"/>
          <p:cNvSpPr/>
          <p:nvPr/>
        </p:nvSpPr>
        <p:spPr>
          <a:xfrm>
            <a:off x="2209800" y="1495023"/>
            <a:ext cx="152400" cy="152400"/>
          </a:xfrm>
          <a:prstGeom prst="diamond">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iamond 6"/>
          <p:cNvSpPr/>
          <p:nvPr/>
        </p:nvSpPr>
        <p:spPr>
          <a:xfrm>
            <a:off x="2929766" y="1495023"/>
            <a:ext cx="152400" cy="152400"/>
          </a:xfrm>
          <a:prstGeom prst="diamond">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5867400" y="381000"/>
            <a:ext cx="2576410" cy="954107"/>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Without nano </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antennas</a:t>
            </a:r>
            <a:endParaRPr lang="en-US" sz="2800" b="1" dirty="0">
              <a:solidFill>
                <a:srgbClr val="FF0000"/>
              </a:solidFill>
              <a:effectLst>
                <a:outerShdw blurRad="38100" dist="38100" dir="2700000" algn="tl">
                  <a:srgbClr val="000000">
                    <a:alpha val="43137"/>
                  </a:srgbClr>
                </a:outerShdw>
              </a:effectLst>
            </a:endParaRPr>
          </a:p>
        </p:txBody>
      </p:sp>
      <p:sp>
        <p:nvSpPr>
          <p:cNvPr id="9" name="TextBox 8"/>
          <p:cNvSpPr txBox="1"/>
          <p:nvPr/>
        </p:nvSpPr>
        <p:spPr>
          <a:xfrm>
            <a:off x="5562600" y="2438400"/>
            <a:ext cx="3276600" cy="3600986"/>
          </a:xfrm>
          <a:prstGeom prst="rect">
            <a:avLst/>
          </a:prstGeom>
          <a:noFill/>
        </p:spPr>
        <p:txBody>
          <a:bodyPr wrap="square" rtlCol="0">
            <a:spAutoFit/>
          </a:bodyPr>
          <a:lstStyle/>
          <a:p>
            <a:r>
              <a:rPr lang="en-US" sz="2000" dirty="0" smtClean="0"/>
              <a:t>Exponential decrease of deposited energy. Due to the already deposited energy, less energy reaches the middle  </a:t>
            </a:r>
            <a:r>
              <a:rPr lang="en-US" sz="2000" dirty="0" smtClean="0">
                <a:sym typeface="Wingdings" panose="05000000000000000000" pitchFamily="2" charset="2"/>
              </a:rPr>
              <a:t></a:t>
            </a:r>
          </a:p>
          <a:p>
            <a:endParaRPr lang="en-US" sz="2000" dirty="0">
              <a:sym typeface="Wingdings" panose="05000000000000000000" pitchFamily="2" charset="2"/>
            </a:endParaRPr>
          </a:p>
          <a:p>
            <a:r>
              <a:rPr lang="en-US" sz="2000" dirty="0" smtClean="0">
                <a:sym typeface="Wingdings" panose="05000000000000000000" pitchFamily="2" charset="2"/>
              </a:rPr>
              <a:t>The front and back surface is heated up but the middle is not!</a:t>
            </a:r>
          </a:p>
          <a:p>
            <a:endParaRPr lang="en-US" sz="2000" dirty="0">
              <a:sym typeface="Wingdings" panose="05000000000000000000" pitchFamily="2" charset="2"/>
            </a:endParaRPr>
          </a:p>
          <a:p>
            <a:r>
              <a:rPr lang="en-US" sz="2000" dirty="0" smtClean="0">
                <a:sym typeface="Wingdings" panose="05000000000000000000" pitchFamily="2" charset="2"/>
              </a:rPr>
              <a:t>Pulse length is:   </a:t>
            </a:r>
            <a:r>
              <a:rPr lang="en-US" sz="2800" i="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t</a:t>
            </a:r>
            <a:r>
              <a:rPr lang="en-US" sz="2800" i="1" baseline="-25000"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P</a:t>
            </a:r>
            <a:r>
              <a:rPr lang="en-US" sz="2800" i="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 h/c</a:t>
            </a:r>
            <a:endParaRPr lang="en-US" sz="2800" i="1" dirty="0">
              <a:solidFill>
                <a:srgbClr val="0000FF"/>
              </a:solidFill>
              <a:latin typeface="Times New Roman" panose="02020603050405020304" pitchFamily="18" charset="0"/>
              <a:cs typeface="Times New Roman" panose="02020603050405020304" pitchFamily="18" charset="0"/>
            </a:endParaRPr>
          </a:p>
        </p:txBody>
      </p:sp>
      <p:sp>
        <p:nvSpPr>
          <p:cNvPr id="10" name="TextBox 9"/>
          <p:cNvSpPr txBox="1"/>
          <p:nvPr/>
        </p:nvSpPr>
        <p:spPr>
          <a:xfrm>
            <a:off x="5250605" y="1495023"/>
            <a:ext cx="3810000" cy="461665"/>
          </a:xfrm>
          <a:prstGeom prst="rect">
            <a:avLst/>
          </a:prstGeom>
          <a:noFill/>
        </p:spPr>
        <p:txBody>
          <a:bodyPr wrap="square" rtlCol="0">
            <a:spAutoFit/>
          </a:bodyPr>
          <a:lstStyle/>
          <a:p>
            <a:r>
              <a:rPr lang="en-US" sz="2400" dirty="0" smtClean="0"/>
              <a:t>Irradiation from both sides.</a:t>
            </a:r>
            <a:endParaRPr lang="en-US" sz="2400" dirty="0"/>
          </a:p>
        </p:txBody>
      </p:sp>
    </p:spTree>
    <p:extLst>
      <p:ext uri="{BB962C8B-B14F-4D97-AF65-F5344CB8AC3E}">
        <p14:creationId xmlns:p14="http://schemas.microsoft.com/office/powerpoint/2010/main" val="257208241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33</a:t>
            </a:fld>
            <a:endParaRPr lang="zh-CN" altLang="zh-CN"/>
          </a:p>
        </p:txBody>
      </p:sp>
      <p:sp>
        <p:nvSpPr>
          <p:cNvPr id="3" name="TextBox 2"/>
          <p:cNvSpPr txBox="1"/>
          <p:nvPr/>
        </p:nvSpPr>
        <p:spPr>
          <a:xfrm>
            <a:off x="6147123" y="381000"/>
            <a:ext cx="2016962" cy="954107"/>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With nano </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antennas</a:t>
            </a:r>
            <a:endParaRPr lang="en-US" sz="28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76200" y="152400"/>
            <a:ext cx="5791201" cy="3815604"/>
          </a:xfrm>
          <a:prstGeom prst="rect">
            <a:avLst/>
          </a:prstGeom>
        </p:spPr>
      </p:pic>
      <p:sp>
        <p:nvSpPr>
          <p:cNvPr id="5" name="TextBox 4"/>
          <p:cNvSpPr txBox="1"/>
          <p:nvPr/>
        </p:nvSpPr>
        <p:spPr>
          <a:xfrm>
            <a:off x="152400" y="4343400"/>
            <a:ext cx="6248400" cy="2308324"/>
          </a:xfrm>
          <a:prstGeom prst="rect">
            <a:avLst/>
          </a:prstGeom>
          <a:noFill/>
        </p:spPr>
        <p:txBody>
          <a:bodyPr wrap="square" rtlCol="0">
            <a:spAutoFit/>
          </a:bodyPr>
          <a:lstStyle/>
          <a:p>
            <a:r>
              <a:rPr lang="en-US" dirty="0"/>
              <a:t>The deposited energy from laser irradiation from one side only. The absorption is </a:t>
            </a:r>
            <a:r>
              <a:rPr lang="en-US" dirty="0" smtClean="0"/>
              <a:t>modified by nano antennas so that the absorptivity is increasing towards the middle, so that the deposited energy is constant up to the middle. Then the absorptivity is decreasing, but hardly any energy is left in the irradiation front. Thus again only </a:t>
            </a:r>
            <a:r>
              <a:rPr lang="en-US" dirty="0"/>
              <a:t>a negligibly small energy reaches the opposite end of the target.</a:t>
            </a:r>
          </a:p>
          <a:p>
            <a:endParaRPr lang="en-US" dirty="0"/>
          </a:p>
        </p:txBody>
      </p:sp>
      <p:sp>
        <p:nvSpPr>
          <p:cNvPr id="6" name="TextBox 5"/>
          <p:cNvSpPr txBox="1"/>
          <p:nvPr/>
        </p:nvSpPr>
        <p:spPr>
          <a:xfrm>
            <a:off x="6400800" y="2057400"/>
            <a:ext cx="2590800" cy="1477328"/>
          </a:xfrm>
          <a:prstGeom prst="rect">
            <a:avLst/>
          </a:prstGeom>
          <a:noFill/>
        </p:spPr>
        <p:txBody>
          <a:bodyPr wrap="square" rtlCol="0">
            <a:spAutoFit/>
          </a:bodyPr>
          <a:lstStyle/>
          <a:p>
            <a:r>
              <a:rPr lang="en-US" dirty="0" smtClean="0"/>
              <a:t>The absorptivity is increased towards the center, due to the implanted nano antennas.</a:t>
            </a:r>
            <a:endParaRPr lang="en-US" dirty="0"/>
          </a:p>
        </p:txBody>
      </p:sp>
    </p:spTree>
    <p:extLst>
      <p:ext uri="{BB962C8B-B14F-4D97-AF65-F5344CB8AC3E}">
        <p14:creationId xmlns:p14="http://schemas.microsoft.com/office/powerpoint/2010/main" val="29816298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34</a:t>
            </a:fld>
            <a:endParaRPr lang="zh-CN" altLang="zh-CN"/>
          </a:p>
        </p:txBody>
      </p:sp>
      <p:pic>
        <p:nvPicPr>
          <p:cNvPr id="3" name="Picture 2"/>
          <p:cNvPicPr>
            <a:picLocks noChangeAspect="1"/>
          </p:cNvPicPr>
          <p:nvPr/>
        </p:nvPicPr>
        <p:blipFill>
          <a:blip r:embed="rId2"/>
          <a:stretch>
            <a:fillRect/>
          </a:stretch>
        </p:blipFill>
        <p:spPr>
          <a:xfrm>
            <a:off x="228599" y="228600"/>
            <a:ext cx="5064887" cy="6400800"/>
          </a:xfrm>
          <a:prstGeom prst="rect">
            <a:avLst/>
          </a:prstGeom>
        </p:spPr>
      </p:pic>
      <p:sp>
        <p:nvSpPr>
          <p:cNvPr id="4" name="TextBox 3"/>
          <p:cNvSpPr txBox="1"/>
          <p:nvPr/>
        </p:nvSpPr>
        <p:spPr>
          <a:xfrm>
            <a:off x="6147123" y="381000"/>
            <a:ext cx="2016962" cy="954107"/>
          </a:xfrm>
          <a:prstGeom prst="rect">
            <a:avLst/>
          </a:prstGeom>
          <a:noFill/>
        </p:spPr>
        <p:txBody>
          <a:bodyPr wrap="square" rtlCol="0">
            <a:spAutoFit/>
          </a:bodyPr>
          <a:lstStyle/>
          <a:p>
            <a:pPr algn="ctr"/>
            <a:r>
              <a:rPr lang="en-US" sz="2800" b="1" dirty="0" smtClean="0">
                <a:solidFill>
                  <a:srgbClr val="FF0000"/>
                </a:solidFill>
                <a:effectLst>
                  <a:outerShdw blurRad="38100" dist="38100" dir="2700000" algn="tl">
                    <a:srgbClr val="000000">
                      <a:alpha val="43137"/>
                    </a:srgbClr>
                  </a:outerShdw>
                </a:effectLst>
              </a:rPr>
              <a:t>With nano </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antennas</a:t>
            </a:r>
            <a:endParaRPr lang="en-US" sz="2800" b="1" dirty="0">
              <a:solidFill>
                <a:srgbClr val="FF0000"/>
              </a:solidFill>
              <a:effectLst>
                <a:outerShdw blurRad="38100" dist="38100" dir="2700000" algn="tl">
                  <a:srgbClr val="000000">
                    <a:alpha val="43137"/>
                  </a:srgbClr>
                </a:outerShdw>
              </a:effectLst>
            </a:endParaRPr>
          </a:p>
        </p:txBody>
      </p:sp>
      <p:sp>
        <p:nvSpPr>
          <p:cNvPr id="5" name="TextBox 4"/>
          <p:cNvSpPr txBox="1"/>
          <p:nvPr/>
        </p:nvSpPr>
        <p:spPr>
          <a:xfrm>
            <a:off x="5403004" y="2819400"/>
            <a:ext cx="3505200" cy="2646878"/>
          </a:xfrm>
          <a:prstGeom prst="rect">
            <a:avLst/>
          </a:prstGeom>
          <a:noFill/>
        </p:spPr>
        <p:txBody>
          <a:bodyPr wrap="square" rtlCol="0">
            <a:spAutoFit/>
          </a:bodyPr>
          <a:lstStyle/>
          <a:p>
            <a:r>
              <a:rPr lang="en-US" dirty="0" smtClean="0"/>
              <a:t>Ignition energy is: </a:t>
            </a:r>
            <a:r>
              <a:rPr lang="en-US" i="1" dirty="0">
                <a:solidFill>
                  <a:srgbClr val="0000FF"/>
                </a:solidFill>
                <a:latin typeface="Times New Roman" panose="02020603050405020304" pitchFamily="18" charset="0"/>
                <a:cs typeface="Times New Roman" panose="02020603050405020304" pitchFamily="18" charset="0"/>
              </a:rPr>
              <a:t>Q</a:t>
            </a:r>
            <a:r>
              <a:rPr lang="en-US" i="1" baseline="-25000" dirty="0">
                <a:solidFill>
                  <a:srgbClr val="0000FF"/>
                </a:solidFill>
                <a:latin typeface="Times New Roman" panose="02020603050405020304" pitchFamily="18" charset="0"/>
                <a:cs typeface="Times New Roman" panose="02020603050405020304" pitchFamily="18" charset="0"/>
              </a:rPr>
              <a:t>i </a:t>
            </a:r>
            <a:r>
              <a:rPr lang="en-US" sz="2000" i="1" dirty="0" smtClean="0">
                <a:solidFill>
                  <a:srgbClr val="0000FF"/>
                </a:solidFill>
                <a:latin typeface="Times New Roman" panose="02020603050405020304" pitchFamily="18" charset="0"/>
                <a:cs typeface="Times New Roman" panose="02020603050405020304" pitchFamily="18" charset="0"/>
              </a:rPr>
              <a:t>/m</a:t>
            </a:r>
            <a:br>
              <a:rPr lang="en-US" sz="2000" i="1" dirty="0" smtClean="0">
                <a:solidFill>
                  <a:srgbClr val="0000FF"/>
                </a:solidFill>
                <a:latin typeface="Times New Roman" panose="02020603050405020304" pitchFamily="18" charset="0"/>
                <a:cs typeface="Times New Roman" panose="02020603050405020304" pitchFamily="18" charset="0"/>
              </a:rPr>
            </a:br>
            <a:r>
              <a:rPr lang="en-US" dirty="0" smtClean="0">
                <a:latin typeface="+mn-lt"/>
                <a:cs typeface="Times New Roman" panose="02020603050405020304" pitchFamily="18" charset="0"/>
              </a:rPr>
              <a:t>e.g. for DT target: </a:t>
            </a:r>
            <a:r>
              <a:rPr lang="en-US" i="1" dirty="0" smtClean="0">
                <a:solidFill>
                  <a:srgbClr val="0000FF"/>
                </a:solidFill>
                <a:latin typeface="Times New Roman" panose="02020603050405020304" pitchFamily="18" charset="0"/>
                <a:cs typeface="Times New Roman" panose="02020603050405020304" pitchFamily="18" charset="0"/>
              </a:rPr>
              <a:t>Q</a:t>
            </a:r>
            <a:r>
              <a:rPr lang="en-US" i="1" baseline="-25000" dirty="0" smtClean="0">
                <a:solidFill>
                  <a:srgbClr val="0000FF"/>
                </a:solidFill>
                <a:latin typeface="Times New Roman" panose="02020603050405020304" pitchFamily="18" charset="0"/>
                <a:cs typeface="Times New Roman" panose="02020603050405020304" pitchFamily="18" charset="0"/>
              </a:rPr>
              <a:t>i </a:t>
            </a:r>
            <a:r>
              <a:rPr lang="en-US" i="1" dirty="0" smtClean="0">
                <a:solidFill>
                  <a:srgbClr val="0000FF"/>
                </a:solidFill>
                <a:latin typeface="Times New Roman" panose="02020603050405020304" pitchFamily="18" charset="0"/>
                <a:cs typeface="Times New Roman" panose="02020603050405020304" pitchFamily="18" charset="0"/>
              </a:rPr>
              <a:t>/m = </a:t>
            </a:r>
            <a:r>
              <a:rPr lang="en-US" dirty="0" smtClean="0">
                <a:solidFill>
                  <a:srgbClr val="0000FF"/>
                </a:solidFill>
                <a:latin typeface="Times New Roman" panose="02020603050405020304" pitchFamily="18" charset="0"/>
                <a:cs typeface="Times New Roman" panose="02020603050405020304" pitchFamily="18" charset="0"/>
              </a:rPr>
              <a:t>27 kJ/g</a:t>
            </a:r>
            <a:br>
              <a:rPr lang="en-US" dirty="0" smtClean="0">
                <a:solidFill>
                  <a:srgbClr val="0000FF"/>
                </a:solidFill>
                <a:latin typeface="Times New Roman" panose="02020603050405020304" pitchFamily="18" charset="0"/>
                <a:cs typeface="Times New Roman" panose="02020603050405020304" pitchFamily="18" charset="0"/>
              </a:rPr>
            </a:br>
            <a:r>
              <a:rPr lang="en-US"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n-US" dirty="0" smtClean="0">
                <a:latin typeface="+mj-lt"/>
                <a:cs typeface="Times New Roman" panose="02020603050405020304" pitchFamily="18" charset="0"/>
                <a:sym typeface="Wingdings" panose="05000000000000000000" pitchFamily="2" charset="2"/>
              </a:rPr>
              <a:t>if we have  </a:t>
            </a:r>
            <a:r>
              <a:rPr lang="en-US" i="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Q =</a:t>
            </a:r>
            <a:r>
              <a:rPr lang="en-US"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100 J , </a:t>
            </a:r>
            <a:r>
              <a:rPr lang="en-US" dirty="0" smtClean="0">
                <a:cs typeface="Times New Roman" panose="02020603050405020304" pitchFamily="18" charset="0"/>
                <a:sym typeface="Wingdings" panose="05000000000000000000" pitchFamily="2" charset="2"/>
              </a:rPr>
              <a:t>then </a:t>
            </a:r>
          </a:p>
          <a:p>
            <a:r>
              <a:rPr lang="en-US" dirty="0">
                <a:latin typeface="+mn-lt"/>
                <a:cs typeface="Times New Roman" panose="02020603050405020304" pitchFamily="18" charset="0"/>
                <a:sym typeface="Wingdings" panose="05000000000000000000" pitchFamily="2" charset="2"/>
              </a:rPr>
              <a:t>w</a:t>
            </a:r>
            <a:r>
              <a:rPr lang="en-US" dirty="0" smtClean="0">
                <a:latin typeface="+mn-lt"/>
                <a:cs typeface="Times New Roman" panose="02020603050405020304" pitchFamily="18" charset="0"/>
                <a:sym typeface="Wingdings" panose="05000000000000000000" pitchFamily="2" charset="2"/>
              </a:rPr>
              <a:t>e can have a target mass:</a:t>
            </a:r>
          </a:p>
          <a:p>
            <a:r>
              <a:rPr lang="en-US" i="1" dirty="0" err="1" smtClean="0">
                <a:solidFill>
                  <a:srgbClr val="0000FF"/>
                </a:solidFill>
                <a:latin typeface="Times New Roman" panose="02020603050405020304" pitchFamily="18" charset="0"/>
                <a:cs typeface="Times New Roman" panose="02020603050405020304" pitchFamily="18" charset="0"/>
              </a:rPr>
              <a:t>m</a:t>
            </a:r>
            <a:r>
              <a:rPr lang="en-US" i="1" baseline="-25000" dirty="0" err="1" smtClean="0">
                <a:solidFill>
                  <a:srgbClr val="0000FF"/>
                </a:solidFill>
                <a:latin typeface="Times New Roman" panose="02020603050405020304" pitchFamily="18" charset="0"/>
                <a:cs typeface="Times New Roman" panose="02020603050405020304" pitchFamily="18" charset="0"/>
              </a:rPr>
              <a:t>DT</a:t>
            </a:r>
            <a:r>
              <a:rPr lang="en-US" i="1" dirty="0" smtClean="0">
                <a:solidFill>
                  <a:srgbClr val="0000FF"/>
                </a:solidFill>
                <a:latin typeface="Times New Roman" panose="02020603050405020304" pitchFamily="18" charset="0"/>
                <a:cs typeface="Times New Roman" panose="02020603050405020304" pitchFamily="18" charset="0"/>
              </a:rPr>
              <a:t>  = </a:t>
            </a:r>
            <a:r>
              <a:rPr lang="en-US" i="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Q / </a:t>
            </a:r>
            <a:r>
              <a:rPr lang="en-US" i="1" dirty="0" smtClean="0">
                <a:solidFill>
                  <a:srgbClr val="0000FF"/>
                </a:solidFill>
                <a:latin typeface="Times New Roman" panose="02020603050405020304" pitchFamily="18" charset="0"/>
                <a:cs typeface="Times New Roman" panose="02020603050405020304" pitchFamily="18" charset="0"/>
              </a:rPr>
              <a:t>Q</a:t>
            </a:r>
            <a:r>
              <a:rPr lang="en-US" i="1" baseline="-25000" dirty="0" smtClean="0">
                <a:solidFill>
                  <a:srgbClr val="0000FF"/>
                </a:solidFill>
                <a:latin typeface="Times New Roman" panose="02020603050405020304" pitchFamily="18" charset="0"/>
                <a:cs typeface="Times New Roman" panose="02020603050405020304" pitchFamily="18" charset="0"/>
              </a:rPr>
              <a:t>i</a:t>
            </a:r>
            <a:r>
              <a:rPr lang="en-US" i="1" dirty="0" smtClean="0">
                <a:solidFill>
                  <a:srgbClr val="0000FF"/>
                </a:solidFill>
                <a:latin typeface="Times New Roman" panose="02020603050405020304" pitchFamily="18" charset="0"/>
                <a:cs typeface="Times New Roman" panose="02020603050405020304" pitchFamily="18" charset="0"/>
              </a:rPr>
              <a:t>  </a:t>
            </a:r>
            <a:r>
              <a:rPr lang="en-US" dirty="0" smtClean="0">
                <a:solidFill>
                  <a:srgbClr val="0000FF"/>
                </a:solidFill>
                <a:latin typeface="Times New Roman" panose="02020603050405020304" pitchFamily="18" charset="0"/>
                <a:cs typeface="Times New Roman" panose="02020603050405020304" pitchFamily="18" charset="0"/>
              </a:rPr>
              <a:t>g = 3.703 mg.</a:t>
            </a:r>
          </a:p>
          <a:p>
            <a:endParaRPr lang="en-US" dirty="0">
              <a:solidFill>
                <a:srgbClr val="0000FF"/>
              </a:solidFill>
              <a:latin typeface="Times New Roman" panose="02020603050405020304" pitchFamily="18" charset="0"/>
              <a:cs typeface="Times New Roman" panose="02020603050405020304" pitchFamily="18" charset="0"/>
            </a:endParaRPr>
          </a:p>
          <a:p>
            <a:r>
              <a:rPr lang="en-US" dirty="0" smtClean="0">
                <a:latin typeface="+mj-lt"/>
                <a:cs typeface="Times New Roman" panose="02020603050405020304" pitchFamily="18" charset="0"/>
              </a:rPr>
              <a:t>Then with </a:t>
            </a:r>
            <a:r>
              <a:rPr lang="en-US" i="1" dirty="0" err="1" smtClean="0">
                <a:solidFill>
                  <a:srgbClr val="0000FF"/>
                </a:solidFill>
                <a:latin typeface="Times New Roman" panose="02020603050405020304" pitchFamily="18" charset="0"/>
                <a:cs typeface="Times New Roman" panose="02020603050405020304" pitchFamily="18" charset="0"/>
              </a:rPr>
              <a:t>m</a:t>
            </a:r>
            <a:r>
              <a:rPr lang="en-US" i="1" baseline="-25000" dirty="0" err="1" smtClean="0">
                <a:solidFill>
                  <a:srgbClr val="0000FF"/>
                </a:solidFill>
                <a:latin typeface="Times New Roman" panose="02020603050405020304" pitchFamily="18" charset="0"/>
                <a:cs typeface="Times New Roman" panose="02020603050405020304" pitchFamily="18" charset="0"/>
              </a:rPr>
              <a:t>DT</a:t>
            </a:r>
            <a:r>
              <a:rPr lang="en-US" i="1" baseline="-25000" dirty="0" smtClean="0">
                <a:solidFill>
                  <a:srgbClr val="0000FF"/>
                </a:solidFill>
                <a:latin typeface="Times New Roman" panose="02020603050405020304" pitchFamily="18" charset="0"/>
                <a:cs typeface="Times New Roman" panose="02020603050405020304" pitchFamily="18" charset="0"/>
              </a:rPr>
              <a:t> </a:t>
            </a:r>
            <a:r>
              <a:rPr lang="en-US" dirty="0">
                <a:cs typeface="Times New Roman" panose="02020603050405020304" pitchFamily="18" charset="0"/>
                <a:sym typeface="Wingdings" panose="05000000000000000000" pitchFamily="2" charset="2"/>
              </a:rPr>
              <a:t> </a:t>
            </a:r>
            <a:r>
              <a:rPr lang="en-US" dirty="0" smtClean="0">
                <a:cs typeface="Times New Roman" panose="02020603050405020304" pitchFamily="18" charset="0"/>
                <a:sym typeface="Wingdings" panose="05000000000000000000" pitchFamily="2" charset="2"/>
              </a:rPr>
              <a:t>and  </a:t>
            </a:r>
            <a:r>
              <a:rPr lang="el-GR" sz="2000" i="1" dirty="0" smtClean="0">
                <a:solidFill>
                  <a:srgbClr val="0000FF"/>
                </a:solidFill>
                <a:latin typeface="Times New Roman" panose="02020603050405020304" pitchFamily="18" charset="0"/>
                <a:cs typeface="Times New Roman" panose="02020603050405020304" pitchFamily="18" charset="0"/>
              </a:rPr>
              <a:t>ρ</a:t>
            </a:r>
            <a:r>
              <a:rPr lang="en-US" i="1" baseline="-25000" dirty="0" smtClean="0">
                <a:solidFill>
                  <a:srgbClr val="0000FF"/>
                </a:solidFill>
                <a:latin typeface="Times New Roman" panose="02020603050405020304" pitchFamily="18" charset="0"/>
                <a:cs typeface="Times New Roman" panose="02020603050405020304" pitchFamily="18" charset="0"/>
              </a:rPr>
              <a:t>DT </a:t>
            </a:r>
            <a:r>
              <a:rPr lang="en-US" dirty="0">
                <a:cs typeface="Times New Roman" panose="02020603050405020304" pitchFamily="18" charset="0"/>
                <a:sym typeface="Wingdings" panose="05000000000000000000" pitchFamily="2" charset="2"/>
              </a:rPr>
              <a:t> </a:t>
            </a:r>
            <a:r>
              <a:rPr lang="en-US" dirty="0" smtClean="0">
                <a:cs typeface="Times New Roman" panose="02020603050405020304" pitchFamily="18" charset="0"/>
                <a:sym typeface="Wingdings" panose="05000000000000000000" pitchFamily="2" charset="2"/>
              </a:rPr>
              <a:t>given </a:t>
            </a:r>
            <a:br>
              <a:rPr lang="en-US" dirty="0" smtClean="0">
                <a:cs typeface="Times New Roman" panose="02020603050405020304" pitchFamily="18" charset="0"/>
                <a:sym typeface="Wingdings" panose="05000000000000000000" pitchFamily="2" charset="2"/>
              </a:rPr>
            </a:br>
            <a:r>
              <a:rPr lang="en-US" dirty="0" smtClean="0">
                <a:cs typeface="Times New Roman" panose="02020603050405020304" pitchFamily="18" charset="0"/>
                <a:sym typeface="Wingdings" panose="05000000000000000000" pitchFamily="2" charset="2"/>
              </a:rPr>
              <a:t>we get the DT-target’s volume, </a:t>
            </a:r>
            <a:r>
              <a:rPr lang="en-US" i="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V</a:t>
            </a:r>
            <a:r>
              <a:rPr lang="en-US" i="1" baseline="-25000" dirty="0" smtClean="0">
                <a:solidFill>
                  <a:srgbClr val="0000FF"/>
                </a:solidFill>
                <a:latin typeface="Times New Roman" panose="02020603050405020304" pitchFamily="18" charset="0"/>
                <a:cs typeface="Times New Roman" panose="02020603050405020304" pitchFamily="18" charset="0"/>
              </a:rPr>
              <a:t>DT   </a:t>
            </a:r>
            <a:r>
              <a:rPr lang="en-US" dirty="0" smtClean="0">
                <a:cs typeface="Times New Roman" panose="02020603050405020304" pitchFamily="18" charset="0"/>
                <a:sym typeface="Wingdings" panose="05000000000000000000" pitchFamily="2" charset="2"/>
              </a:rPr>
              <a:t>and   </a:t>
            </a:r>
            <a:r>
              <a:rPr lang="en-US" i="1" dirty="0" err="1"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a:t>
            </a:r>
            <a:r>
              <a:rPr lang="en-US" i="1" baseline="-25000" dirty="0" err="1" smtClean="0">
                <a:solidFill>
                  <a:srgbClr val="0000FF"/>
                </a:solidFill>
                <a:latin typeface="Times New Roman" panose="02020603050405020304" pitchFamily="18" charset="0"/>
                <a:cs typeface="Times New Roman" panose="02020603050405020304" pitchFamily="18" charset="0"/>
              </a:rPr>
              <a:t>DT</a:t>
            </a:r>
            <a:r>
              <a:rPr lang="en-US" i="1" baseline="-25000" dirty="0" smtClean="0">
                <a:solidFill>
                  <a:srgbClr val="0000FF"/>
                </a:solidFill>
                <a:latin typeface="Times New Roman" panose="02020603050405020304" pitchFamily="18" charset="0"/>
                <a:cs typeface="Times New Roman" panose="02020603050405020304" pitchFamily="18" charset="0"/>
              </a:rPr>
              <a:t> </a:t>
            </a:r>
            <a:r>
              <a:rPr lang="en-US" dirty="0" smtClean="0">
                <a:cs typeface="Times New Roman" panose="02020603050405020304" pitchFamily="18" charset="0"/>
                <a:sym typeface="Wingdings" panose="05000000000000000000" pitchFamily="2" charset="2"/>
              </a:rPr>
              <a:t> </a:t>
            </a:r>
            <a:r>
              <a:rPr lang="en-US" i="1" dirty="0" smtClean="0">
                <a:solidFill>
                  <a:srgbClr val="0000FF"/>
                </a:solidFill>
                <a:cs typeface="Times New Roman" panose="02020603050405020304" pitchFamily="18" charset="0"/>
                <a:sym typeface="Wingdings" panose="05000000000000000000" pitchFamily="2" charset="2"/>
              </a:rPr>
              <a:t>=  </a:t>
            </a:r>
            <a:r>
              <a:rPr lang="en-US"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2.67 mm</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smtClean="0">
                <a:cs typeface="Times New Roman" panose="02020603050405020304" pitchFamily="18" charset="0"/>
                <a:sym typeface="Wingdings" panose="05000000000000000000" pitchFamily="2" charset="2"/>
              </a:rPr>
              <a:t>.</a:t>
            </a:r>
            <a:endParaRPr lang="en-US" dirty="0">
              <a:latin typeface="+mj-lt"/>
              <a:cs typeface="Times New Roman" panose="02020603050405020304" pitchFamily="18" charset="0"/>
            </a:endParaRPr>
          </a:p>
        </p:txBody>
      </p:sp>
      <p:sp>
        <p:nvSpPr>
          <p:cNvPr id="6" name="TextBox 5"/>
          <p:cNvSpPr txBox="1"/>
          <p:nvPr/>
        </p:nvSpPr>
        <p:spPr>
          <a:xfrm>
            <a:off x="5555404" y="1640343"/>
            <a:ext cx="3200400" cy="400110"/>
          </a:xfrm>
          <a:prstGeom prst="rect">
            <a:avLst/>
          </a:prstGeom>
          <a:noFill/>
        </p:spPr>
        <p:txBody>
          <a:bodyPr wrap="square" rtlCol="0">
            <a:spAutoFit/>
          </a:bodyPr>
          <a:lstStyle/>
          <a:p>
            <a:r>
              <a:rPr lang="en-US" sz="2000" dirty="0" smtClean="0"/>
              <a:t>Irradiation from both sides.</a:t>
            </a:r>
            <a:endParaRPr lang="en-US" sz="2000" dirty="0"/>
          </a:p>
        </p:txBody>
      </p:sp>
    </p:spTree>
    <p:extLst>
      <p:ext uri="{BB962C8B-B14F-4D97-AF65-F5344CB8AC3E}">
        <p14:creationId xmlns:p14="http://schemas.microsoft.com/office/powerpoint/2010/main" val="109916765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35</a:t>
            </a:fld>
            <a:endParaRPr lang="zh-CN" altLang="zh-CN"/>
          </a:p>
        </p:txBody>
      </p:sp>
      <p:pic>
        <p:nvPicPr>
          <p:cNvPr id="3" name="Picture 2"/>
          <p:cNvPicPr>
            <a:picLocks noChangeAspect="1"/>
          </p:cNvPicPr>
          <p:nvPr/>
        </p:nvPicPr>
        <p:blipFill>
          <a:blip r:embed="rId2"/>
          <a:stretch>
            <a:fillRect/>
          </a:stretch>
        </p:blipFill>
        <p:spPr>
          <a:xfrm>
            <a:off x="228599" y="228600"/>
            <a:ext cx="5379985" cy="6400800"/>
          </a:xfrm>
          <a:prstGeom prst="rect">
            <a:avLst/>
          </a:prstGeom>
        </p:spPr>
      </p:pic>
      <p:sp>
        <p:nvSpPr>
          <p:cNvPr id="4" name="Diamond 3"/>
          <p:cNvSpPr/>
          <p:nvPr/>
        </p:nvSpPr>
        <p:spPr>
          <a:xfrm>
            <a:off x="1447800" y="2057400"/>
            <a:ext cx="152400" cy="152400"/>
          </a:xfrm>
          <a:prstGeom prst="diamond">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Diamond 4"/>
          <p:cNvSpPr/>
          <p:nvPr/>
        </p:nvSpPr>
        <p:spPr>
          <a:xfrm>
            <a:off x="4191000" y="2057400"/>
            <a:ext cx="152400" cy="152400"/>
          </a:xfrm>
          <a:prstGeom prst="diamond">
            <a:avLst/>
          </a:prstGeom>
          <a:solidFill>
            <a:srgbClr val="FF00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47123" y="381000"/>
            <a:ext cx="2016962" cy="954107"/>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With nano </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antennas</a:t>
            </a:r>
            <a:endParaRPr lang="en-US" sz="2800" b="1" dirty="0">
              <a:solidFill>
                <a:srgbClr val="FF0000"/>
              </a:solidFill>
              <a:effectLst>
                <a:outerShdw blurRad="38100" dist="38100" dir="2700000" algn="tl">
                  <a:srgbClr val="000000">
                    <a:alpha val="43137"/>
                  </a:srgbClr>
                </a:outerShdw>
              </a:effectLst>
            </a:endParaRPr>
          </a:p>
        </p:txBody>
      </p:sp>
      <p:sp>
        <p:nvSpPr>
          <p:cNvPr id="7" name="TextBox 6"/>
          <p:cNvSpPr txBox="1"/>
          <p:nvPr/>
        </p:nvSpPr>
        <p:spPr>
          <a:xfrm>
            <a:off x="6248400" y="2209800"/>
            <a:ext cx="2514600" cy="3754874"/>
          </a:xfrm>
          <a:prstGeom prst="rect">
            <a:avLst/>
          </a:prstGeom>
          <a:noFill/>
        </p:spPr>
        <p:txBody>
          <a:bodyPr wrap="square" rtlCol="0">
            <a:spAutoFit/>
          </a:bodyPr>
          <a:lstStyle/>
          <a:p>
            <a:r>
              <a:rPr lang="en-US" dirty="0" smtClean="0"/>
              <a:t>Ignition is reached at contour line  </a:t>
            </a:r>
            <a:r>
              <a:rPr lang="en-US" sz="2000" i="1" dirty="0" smtClean="0">
                <a:solidFill>
                  <a:srgbClr val="0000FF"/>
                </a:solidFill>
                <a:latin typeface="Times New Roman" panose="02020603050405020304" pitchFamily="18" charset="0"/>
                <a:cs typeface="Times New Roman" panose="02020603050405020304" pitchFamily="18" charset="0"/>
              </a:rPr>
              <a:t>Q = 1.</a:t>
            </a:r>
          </a:p>
          <a:p>
            <a:endParaRPr lang="en-US" sz="2000" i="1" dirty="0" smtClean="0">
              <a:solidFill>
                <a:srgbClr val="0000FF"/>
              </a:solidFill>
              <a:latin typeface="Times New Roman" panose="02020603050405020304" pitchFamily="18" charset="0"/>
              <a:cs typeface="Times New Roman" panose="02020603050405020304" pitchFamily="18" charset="0"/>
            </a:endParaRPr>
          </a:p>
          <a:p>
            <a:endParaRPr lang="en-US" sz="2000" i="1" dirty="0" smtClean="0">
              <a:solidFill>
                <a:srgbClr val="0000FF"/>
              </a:solidFill>
              <a:latin typeface="Times New Roman" panose="02020603050405020304" pitchFamily="18" charset="0"/>
              <a:cs typeface="Times New Roman" panose="02020603050405020304" pitchFamily="18" charset="0"/>
            </a:endParaRPr>
          </a:p>
          <a:p>
            <a:endParaRPr lang="en-US" sz="2000" i="1" dirty="0">
              <a:solidFill>
                <a:srgbClr val="0000FF"/>
              </a:solidFill>
              <a:latin typeface="Times New Roman" panose="02020603050405020304" pitchFamily="18" charset="0"/>
              <a:cs typeface="Times New Roman" panose="02020603050405020304" pitchFamily="18" charset="0"/>
            </a:endParaRPr>
          </a:p>
          <a:p>
            <a:r>
              <a:rPr lang="en-US" sz="2000" dirty="0" smtClean="0">
                <a:solidFill>
                  <a:srgbClr val="009900"/>
                </a:solidFill>
                <a:latin typeface="Times New Roman" panose="02020603050405020304" pitchFamily="18" charset="0"/>
                <a:cs typeface="Times New Roman" panose="02020603050405020304" pitchFamily="18" charset="0"/>
              </a:rPr>
              <a:t>[ </a:t>
            </a:r>
            <a:r>
              <a:rPr lang="en-US" sz="2000" dirty="0" smtClean="0">
                <a:solidFill>
                  <a:srgbClr val="008000"/>
                </a:solidFill>
                <a:latin typeface="Times New Roman" panose="02020603050405020304" pitchFamily="18" charset="0"/>
                <a:cs typeface="Times New Roman" panose="02020603050405020304" pitchFamily="18" charset="0"/>
              </a:rPr>
              <a:t>L</a:t>
            </a:r>
            <a:r>
              <a:rPr lang="en-US" sz="2000" dirty="0">
                <a:solidFill>
                  <a:srgbClr val="008000"/>
                </a:solidFill>
                <a:latin typeface="Times New Roman" panose="02020603050405020304" pitchFamily="18" charset="0"/>
                <a:cs typeface="Times New Roman" panose="02020603050405020304" pitchFamily="18" charset="0"/>
              </a:rPr>
              <a:t>. P. Csernai, M. </a:t>
            </a:r>
            <a:r>
              <a:rPr lang="en-US" sz="2000" dirty="0" err="1">
                <a:solidFill>
                  <a:srgbClr val="008000"/>
                </a:solidFill>
                <a:latin typeface="Times New Roman" panose="02020603050405020304" pitchFamily="18" charset="0"/>
                <a:cs typeface="Times New Roman" panose="02020603050405020304" pitchFamily="18" charset="0"/>
              </a:rPr>
              <a:t>Csete</a:t>
            </a:r>
            <a:r>
              <a:rPr lang="en-US" sz="2000" dirty="0">
                <a:solidFill>
                  <a:srgbClr val="008000"/>
                </a:solidFill>
                <a:latin typeface="Times New Roman" panose="02020603050405020304" pitchFamily="18" charset="0"/>
                <a:cs typeface="Times New Roman" panose="02020603050405020304" pitchFamily="18" charset="0"/>
              </a:rPr>
              <a:t>, I. N. </a:t>
            </a:r>
            <a:r>
              <a:rPr lang="en-US" sz="2000" dirty="0" err="1">
                <a:solidFill>
                  <a:srgbClr val="008000"/>
                </a:solidFill>
                <a:latin typeface="Times New Roman" panose="02020603050405020304" pitchFamily="18" charset="0"/>
                <a:cs typeface="Times New Roman" panose="02020603050405020304" pitchFamily="18" charset="0"/>
              </a:rPr>
              <a:t>Mishustin</a:t>
            </a:r>
            <a:r>
              <a:rPr lang="en-US" sz="2000" dirty="0">
                <a:solidFill>
                  <a:srgbClr val="008000"/>
                </a:solidFill>
                <a:latin typeface="Times New Roman" panose="02020603050405020304" pitchFamily="18" charset="0"/>
                <a:cs typeface="Times New Roman" panose="02020603050405020304" pitchFamily="18" charset="0"/>
              </a:rPr>
              <a:t>, A. </a:t>
            </a:r>
            <a:r>
              <a:rPr lang="en-US" sz="2000" dirty="0" err="1">
                <a:solidFill>
                  <a:srgbClr val="008000"/>
                </a:solidFill>
                <a:latin typeface="Times New Roman" panose="02020603050405020304" pitchFamily="18" charset="0"/>
                <a:cs typeface="Times New Roman" panose="02020603050405020304" pitchFamily="18" charset="0"/>
              </a:rPr>
              <a:t>Motornenko</a:t>
            </a:r>
            <a:r>
              <a:rPr lang="en-US" sz="2000" dirty="0">
                <a:solidFill>
                  <a:srgbClr val="008000"/>
                </a:solidFill>
                <a:latin typeface="Times New Roman" panose="02020603050405020304" pitchFamily="18" charset="0"/>
                <a:cs typeface="Times New Roman" panose="02020603050405020304" pitchFamily="18" charset="0"/>
              </a:rPr>
              <a:t>, I. Papp, L. M. </a:t>
            </a:r>
            <a:r>
              <a:rPr lang="en-US" sz="2000" dirty="0" err="1">
                <a:solidFill>
                  <a:srgbClr val="008000"/>
                </a:solidFill>
                <a:latin typeface="Times New Roman" panose="02020603050405020304" pitchFamily="18" charset="0"/>
                <a:cs typeface="Times New Roman" panose="02020603050405020304" pitchFamily="18" charset="0"/>
              </a:rPr>
              <a:t>Satarov</a:t>
            </a:r>
            <a:r>
              <a:rPr lang="en-US" sz="2000" dirty="0">
                <a:solidFill>
                  <a:srgbClr val="008000"/>
                </a:solidFill>
                <a:latin typeface="Times New Roman" panose="02020603050405020304" pitchFamily="18" charset="0"/>
                <a:cs typeface="Times New Roman" panose="02020603050405020304" pitchFamily="18" charset="0"/>
              </a:rPr>
              <a:t>, H. </a:t>
            </a:r>
            <a:r>
              <a:rPr lang="en-US" sz="2000" dirty="0" err="1">
                <a:solidFill>
                  <a:srgbClr val="008000"/>
                </a:solidFill>
                <a:latin typeface="Times New Roman" panose="02020603050405020304" pitchFamily="18" charset="0"/>
                <a:cs typeface="Times New Roman" panose="02020603050405020304" pitchFamily="18" charset="0"/>
              </a:rPr>
              <a:t>Stöcker</a:t>
            </a:r>
            <a:r>
              <a:rPr lang="en-US" sz="2000" dirty="0">
                <a:solidFill>
                  <a:srgbClr val="008000"/>
                </a:solidFill>
                <a:latin typeface="Times New Roman" panose="02020603050405020304" pitchFamily="18" charset="0"/>
                <a:cs typeface="Times New Roman" panose="02020603050405020304" pitchFamily="18" charset="0"/>
              </a:rPr>
              <a:t>, N. </a:t>
            </a:r>
            <a:r>
              <a:rPr lang="en-US" sz="2000" dirty="0" err="1">
                <a:solidFill>
                  <a:srgbClr val="008000"/>
                </a:solidFill>
                <a:latin typeface="Times New Roman" panose="02020603050405020304" pitchFamily="18" charset="0"/>
                <a:cs typeface="Times New Roman" panose="02020603050405020304" pitchFamily="18" charset="0"/>
              </a:rPr>
              <a:t>Kroo</a:t>
            </a:r>
            <a:r>
              <a:rPr lang="en-US" sz="2000" dirty="0">
                <a:solidFill>
                  <a:srgbClr val="008000"/>
                </a:solidFill>
                <a:latin typeface="Times New Roman" panose="02020603050405020304" pitchFamily="18" charset="0"/>
                <a:cs typeface="Times New Roman" panose="02020603050405020304" pitchFamily="18" charset="0"/>
              </a:rPr>
              <a:t>, </a:t>
            </a:r>
            <a:r>
              <a:rPr lang="en-US" sz="2000" b="1" i="1" dirty="0">
                <a:solidFill>
                  <a:srgbClr val="008000"/>
                </a:solidFill>
                <a:latin typeface="Times New Roman" panose="02020603050405020304" pitchFamily="18" charset="0"/>
                <a:cs typeface="Times New Roman" panose="02020603050405020304" pitchFamily="18" charset="0"/>
              </a:rPr>
              <a:t>arXiv</a:t>
            </a:r>
            <a:r>
              <a:rPr lang="en-US" sz="2000" dirty="0">
                <a:solidFill>
                  <a:srgbClr val="008000"/>
                </a:solidFill>
                <a:latin typeface="Times New Roman" panose="02020603050405020304" pitchFamily="18" charset="0"/>
                <a:cs typeface="Times New Roman" panose="02020603050405020304" pitchFamily="18" charset="0"/>
              </a:rPr>
              <a:t>:1903.10896, </a:t>
            </a:r>
            <a:r>
              <a:rPr lang="en-US" sz="2000" b="1" i="1" dirty="0">
                <a:solidFill>
                  <a:srgbClr val="008000"/>
                </a:solidFill>
                <a:latin typeface="Times New Roman" panose="02020603050405020304" pitchFamily="18" charset="0"/>
                <a:cs typeface="Times New Roman" panose="02020603050405020304" pitchFamily="18" charset="0"/>
              </a:rPr>
              <a:t>Submitted to </a:t>
            </a:r>
            <a:r>
              <a:rPr lang="en-US" sz="2000" b="1" i="1" dirty="0" smtClean="0">
                <a:solidFill>
                  <a:srgbClr val="008000"/>
                </a:solidFill>
                <a:latin typeface="Times New Roman" panose="02020603050405020304" pitchFamily="18" charset="0"/>
                <a:cs typeface="Times New Roman" panose="02020603050405020304" pitchFamily="18" charset="0"/>
              </a:rPr>
              <a:t>MRE</a:t>
            </a:r>
            <a:r>
              <a:rPr lang="en-US" sz="2000" dirty="0" smtClean="0">
                <a:solidFill>
                  <a:srgbClr val="009900"/>
                </a:solidFill>
                <a:latin typeface="Times New Roman" panose="02020603050405020304" pitchFamily="18" charset="0"/>
                <a:cs typeface="Times New Roman" panose="02020603050405020304" pitchFamily="18" charset="0"/>
              </a:rPr>
              <a:t>]</a:t>
            </a:r>
            <a:endParaRPr lang="en-US" sz="2000" dirty="0">
              <a:solidFill>
                <a:srgbClr val="0099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1637423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36</a:t>
            </a:fld>
            <a:endParaRPr lang="zh-CN" altLang="zh-CN"/>
          </a:p>
        </p:txBody>
      </p:sp>
      <p:sp>
        <p:nvSpPr>
          <p:cNvPr id="3" name="Rectangle 2"/>
          <p:cNvSpPr/>
          <p:nvPr/>
        </p:nvSpPr>
        <p:spPr>
          <a:xfrm>
            <a:off x="663654" y="1096"/>
            <a:ext cx="7635295" cy="1754326"/>
          </a:xfrm>
          <a:prstGeom prst="rect">
            <a:avLst/>
          </a:prstGeom>
          <a:noFill/>
        </p:spPr>
        <p:txBody>
          <a:bodyPr wrap="none" lIns="91440" tIns="45720" rIns="91440" bIns="45720">
            <a:spAutoFit/>
          </a:bodyPr>
          <a:lstStyle/>
          <a:p>
            <a:pPr algn="ctr"/>
            <a:r>
              <a:rPr lang="en-US" sz="5400" b="1" dirty="0">
                <a:ln w="9525">
                  <a:solidFill>
                    <a:schemeClr val="bg1"/>
                  </a:solidFill>
                  <a:prstDash val="solid"/>
                </a:ln>
                <a:solidFill>
                  <a:srgbClr val="FF0000"/>
                </a:solidFill>
                <a:effectLst>
                  <a:outerShdw blurRad="12700" dist="38100" dir="2700000" algn="tl" rotWithShape="0">
                    <a:schemeClr val="tx1">
                      <a:lumMod val="85000"/>
                      <a:lumOff val="15000"/>
                    </a:schemeClr>
                  </a:outerShdw>
                </a:effectLst>
              </a:rPr>
              <a:t>T</a:t>
            </a:r>
            <a:r>
              <a:rPr lang="en-US" sz="5400" b="1" cap="none" spc="0" dirty="0" smtClean="0">
                <a:ln w="9525">
                  <a:solidFill>
                    <a:schemeClr val="bg1"/>
                  </a:solidFill>
                  <a:prstDash val="solid"/>
                </a:ln>
                <a:solidFill>
                  <a:srgbClr val="FF0000"/>
                </a:solidFill>
                <a:effectLst>
                  <a:outerShdw blurRad="12700" dist="38100" dir="2700000" algn="tl" rotWithShape="0">
                    <a:schemeClr val="tx1">
                      <a:lumMod val="85000"/>
                      <a:lumOff val="15000"/>
                    </a:schemeClr>
                  </a:outerShdw>
                </a:effectLst>
              </a:rPr>
              <a:t>est of principles with </a:t>
            </a:r>
            <a:br>
              <a:rPr lang="en-US" sz="5400" b="1" cap="none" spc="0" dirty="0" smtClean="0">
                <a:ln w="9525">
                  <a:solidFill>
                    <a:schemeClr val="bg1"/>
                  </a:solidFill>
                  <a:prstDash val="solid"/>
                </a:ln>
                <a:solidFill>
                  <a:srgbClr val="FF0000"/>
                </a:solidFill>
                <a:effectLst>
                  <a:outerShdw blurRad="12700" dist="38100" dir="2700000" algn="tl" rotWithShape="0">
                    <a:schemeClr val="tx1">
                      <a:lumMod val="85000"/>
                      <a:lumOff val="15000"/>
                    </a:schemeClr>
                  </a:outerShdw>
                </a:effectLst>
              </a:rPr>
            </a:br>
            <a:r>
              <a:rPr lang="en-US" sz="5400" b="1" cap="none" spc="0" dirty="0" smtClean="0">
                <a:ln w="9525">
                  <a:solidFill>
                    <a:schemeClr val="bg1"/>
                  </a:solidFill>
                  <a:prstDash val="solid"/>
                </a:ln>
                <a:solidFill>
                  <a:srgbClr val="FF0000"/>
                </a:solidFill>
                <a:effectLst>
                  <a:outerShdw blurRad="12700" dist="38100" dir="2700000" algn="tl" rotWithShape="0">
                    <a:schemeClr val="tx1">
                      <a:lumMod val="85000"/>
                      <a:lumOff val="15000"/>
                    </a:schemeClr>
                  </a:outerShdw>
                </a:effectLst>
              </a:rPr>
              <a:t>smaller pulse energy</a:t>
            </a:r>
            <a:endParaRPr lang="en-US" sz="5400" b="1" cap="none" spc="0" dirty="0">
              <a:ln w="9525">
                <a:solidFill>
                  <a:schemeClr val="bg1"/>
                </a:solidFill>
                <a:prstDash val="solid"/>
              </a:ln>
              <a:solidFill>
                <a:srgbClr val="FF0000"/>
              </a:solidFill>
              <a:effectLst>
                <a:outerShdw blurRad="12700" dist="38100" dir="2700000" algn="tl" rotWithShape="0">
                  <a:schemeClr val="tx1">
                    <a:lumMod val="85000"/>
                    <a:lumOff val="15000"/>
                  </a:schemeClr>
                </a:outerShdw>
              </a:effectLst>
            </a:endParaRPr>
          </a:p>
        </p:txBody>
      </p:sp>
      <p:sp>
        <p:nvSpPr>
          <p:cNvPr id="4" name="TextBox 3"/>
          <p:cNvSpPr txBox="1"/>
          <p:nvPr/>
        </p:nvSpPr>
        <p:spPr>
          <a:xfrm>
            <a:off x="457200" y="2204766"/>
            <a:ext cx="8382000" cy="4031873"/>
          </a:xfrm>
          <a:prstGeom prst="rect">
            <a:avLst/>
          </a:prstGeom>
          <a:noFill/>
        </p:spPr>
        <p:txBody>
          <a:bodyPr wrap="square" rtlCol="0">
            <a:spAutoFit/>
          </a:bodyPr>
          <a:lstStyle/>
          <a:p>
            <a:r>
              <a:rPr lang="en-US" dirty="0" smtClean="0"/>
              <a:t>1 Relativistic time-like (simultaneous) ignition</a:t>
            </a:r>
          </a:p>
          <a:p>
            <a:r>
              <a:rPr lang="en-US" dirty="0" smtClean="0"/>
              <a:t>2 Using nano antennas to reach whole volume uniform ignition or transition</a:t>
            </a:r>
          </a:p>
          <a:p>
            <a:r>
              <a:rPr lang="en-US" dirty="0" smtClean="0"/>
              <a:t>3 Using 1D geometry, with two beams from opposite direction for realizability</a:t>
            </a:r>
          </a:p>
          <a:p>
            <a:endParaRPr lang="en-US" dirty="0"/>
          </a:p>
          <a:p>
            <a:r>
              <a:rPr lang="en-US" dirty="0" smtClean="0"/>
              <a:t>Let us take </a:t>
            </a:r>
            <a:br>
              <a:rPr lang="en-US" dirty="0" smtClean="0"/>
            </a:br>
            <a:r>
              <a:rPr lang="en-US" dirty="0" smtClean="0"/>
              <a:t>a  </a:t>
            </a:r>
            <a:r>
              <a:rPr lang="en-US" sz="2000" i="1" dirty="0" smtClean="0">
                <a:solidFill>
                  <a:srgbClr val="0000FF"/>
                </a:solidFill>
                <a:latin typeface="Times New Roman" panose="02020603050405020304" pitchFamily="18" charset="0"/>
                <a:cs typeface="Times New Roman" panose="02020603050405020304" pitchFamily="18" charset="0"/>
              </a:rPr>
              <a:t>P =</a:t>
            </a:r>
            <a:r>
              <a:rPr lang="en-US" sz="2000" dirty="0" smtClean="0">
                <a:solidFill>
                  <a:srgbClr val="0000FF"/>
                </a:solidFill>
                <a:latin typeface="Times New Roman" panose="02020603050405020304" pitchFamily="18" charset="0"/>
                <a:cs typeface="Times New Roman" panose="02020603050405020304" pitchFamily="18" charset="0"/>
              </a:rPr>
              <a:t> 30 </a:t>
            </a:r>
            <a:r>
              <a:rPr lang="en-US" sz="2000" dirty="0" err="1" smtClean="0">
                <a:solidFill>
                  <a:srgbClr val="0000FF"/>
                </a:solidFill>
                <a:latin typeface="Times New Roman" panose="02020603050405020304" pitchFamily="18" charset="0"/>
                <a:cs typeface="Times New Roman" panose="02020603050405020304" pitchFamily="18" charset="0"/>
              </a:rPr>
              <a:t>mJ</a:t>
            </a:r>
            <a:r>
              <a:rPr lang="en-US" sz="2000" dirty="0" smtClean="0">
                <a:solidFill>
                  <a:srgbClr val="0000FF"/>
                </a:solidFill>
                <a:latin typeface="Times New Roman" panose="02020603050405020304" pitchFamily="18" charset="0"/>
                <a:cs typeface="Times New Roman" panose="02020603050405020304" pitchFamily="18" charset="0"/>
              </a:rPr>
              <a:t> </a:t>
            </a:r>
            <a:r>
              <a:rPr lang="en-US" dirty="0" smtClean="0"/>
              <a:t>, </a:t>
            </a:r>
            <a:r>
              <a:rPr lang="en-US" sz="2000" dirty="0" smtClean="0">
                <a:solidFill>
                  <a:srgbClr val="0000FF"/>
                </a:solidFill>
                <a:latin typeface="Times New Roman" panose="02020603050405020304" pitchFamily="18" charset="0"/>
                <a:cs typeface="Times New Roman" panose="02020603050405020304" pitchFamily="18" charset="0"/>
              </a:rPr>
              <a:t>1 </a:t>
            </a:r>
            <a:r>
              <a:rPr lang="en-US" sz="2000" dirty="0" err="1" smtClean="0">
                <a:solidFill>
                  <a:srgbClr val="0000FF"/>
                </a:solidFill>
                <a:latin typeface="Times New Roman" panose="02020603050405020304" pitchFamily="18" charset="0"/>
                <a:cs typeface="Times New Roman" panose="02020603050405020304" pitchFamily="18" charset="0"/>
              </a:rPr>
              <a:t>ps</a:t>
            </a:r>
            <a:r>
              <a:rPr lang="en-US" dirty="0" smtClean="0"/>
              <a:t> laser,   </a:t>
            </a:r>
          </a:p>
          <a:p>
            <a:r>
              <a:rPr lang="en-US" dirty="0" smtClean="0"/>
              <a:t>a polilactic acid (PLA) target with T = 150 C melting temperature, </a:t>
            </a:r>
            <a:r>
              <a:rPr lang="en-US" i="1" dirty="0">
                <a:solidFill>
                  <a:srgbClr val="0000FF"/>
                </a:solidFill>
                <a:latin typeface="Times New Roman" panose="02020603050405020304" pitchFamily="18" charset="0"/>
                <a:cs typeface="Times New Roman" panose="02020603050405020304" pitchFamily="18" charset="0"/>
              </a:rPr>
              <a:t>Q</a:t>
            </a:r>
            <a:r>
              <a:rPr lang="en-US" i="1" baseline="-25000" dirty="0">
                <a:solidFill>
                  <a:srgbClr val="0000FF"/>
                </a:solidFill>
                <a:latin typeface="Times New Roman" panose="02020603050405020304" pitchFamily="18" charset="0"/>
                <a:cs typeface="Times New Roman" panose="02020603050405020304" pitchFamily="18" charset="0"/>
              </a:rPr>
              <a:t>i </a:t>
            </a:r>
            <a:r>
              <a:rPr lang="en-US" i="1" dirty="0">
                <a:solidFill>
                  <a:srgbClr val="0000FF"/>
                </a:solidFill>
                <a:latin typeface="Times New Roman" panose="02020603050405020304" pitchFamily="18" charset="0"/>
                <a:cs typeface="Times New Roman" panose="02020603050405020304" pitchFamily="18" charset="0"/>
              </a:rPr>
              <a:t>/m = </a:t>
            </a:r>
            <a:r>
              <a:rPr lang="en-US" dirty="0" smtClean="0">
                <a:solidFill>
                  <a:srgbClr val="0000FF"/>
                </a:solidFill>
                <a:latin typeface="Times New Roman" panose="02020603050405020304" pitchFamily="18" charset="0"/>
                <a:cs typeface="Times New Roman" panose="02020603050405020304" pitchFamily="18" charset="0"/>
              </a:rPr>
              <a:t>28 J/g</a:t>
            </a:r>
            <a:br>
              <a:rPr lang="en-US" dirty="0" smtClean="0">
                <a:solidFill>
                  <a:srgbClr val="0000FF"/>
                </a:solidFill>
                <a:latin typeface="Times New Roman" panose="02020603050405020304" pitchFamily="18" charset="0"/>
                <a:cs typeface="Times New Roman" panose="02020603050405020304" pitchFamily="18" charset="0"/>
              </a:rPr>
            </a:br>
            <a:r>
              <a:rPr lang="en-US" dirty="0" smtClean="0"/>
              <a:t>this leads to  </a:t>
            </a:r>
            <a:r>
              <a:rPr lang="en-US" sz="2000" i="1" dirty="0" smtClean="0">
                <a:solidFill>
                  <a:srgbClr val="0000FF"/>
                </a:solidFill>
                <a:latin typeface="Times New Roman" panose="02020603050405020304" pitchFamily="18" charset="0"/>
                <a:cs typeface="Times New Roman" panose="02020603050405020304" pitchFamily="18" charset="0"/>
              </a:rPr>
              <a:t>m</a:t>
            </a:r>
            <a:r>
              <a:rPr lang="en-US" sz="2000" i="1" baseline="-25000" dirty="0" smtClean="0">
                <a:solidFill>
                  <a:srgbClr val="0000FF"/>
                </a:solidFill>
                <a:latin typeface="Times New Roman" panose="02020603050405020304" pitchFamily="18" charset="0"/>
                <a:cs typeface="Times New Roman" panose="02020603050405020304" pitchFamily="18" charset="0"/>
              </a:rPr>
              <a:t>i</a:t>
            </a:r>
            <a:r>
              <a:rPr lang="en-US" sz="2000" i="1" dirty="0" smtClean="0">
                <a:solidFill>
                  <a:srgbClr val="0000FF"/>
                </a:solidFill>
                <a:latin typeface="Times New Roman" panose="02020603050405020304" pitchFamily="18" charset="0"/>
                <a:cs typeface="Times New Roman" panose="02020603050405020304" pitchFamily="18" charset="0"/>
              </a:rPr>
              <a:t> =</a:t>
            </a:r>
            <a:r>
              <a:rPr lang="en-US" sz="2000" dirty="0" smtClean="0">
                <a:solidFill>
                  <a:srgbClr val="0000FF"/>
                </a:solidFill>
                <a:latin typeface="Times New Roman" panose="02020603050405020304" pitchFamily="18" charset="0"/>
                <a:cs typeface="Times New Roman" panose="02020603050405020304" pitchFamily="18" charset="0"/>
              </a:rPr>
              <a:t> 0.32 mg  </a:t>
            </a:r>
            <a:r>
              <a:rPr lang="en-US" dirty="0" smtClean="0">
                <a:latin typeface="+mn-lt"/>
              </a:rPr>
              <a:t>target mass, and </a:t>
            </a:r>
            <a:r>
              <a:rPr lang="en-US" i="1"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h</a:t>
            </a:r>
            <a:r>
              <a:rPr lang="en-US" i="1" baseline="-25000" dirty="0" smtClean="0">
                <a:solidFill>
                  <a:srgbClr val="0000FF"/>
                </a:solidFill>
                <a:latin typeface="Times New Roman" panose="02020603050405020304" pitchFamily="18" charset="0"/>
                <a:cs typeface="Times New Roman" panose="02020603050405020304" pitchFamily="18" charset="0"/>
              </a:rPr>
              <a:t>i </a:t>
            </a:r>
            <a:r>
              <a:rPr lang="en-US" dirty="0" smtClean="0">
                <a:cs typeface="Times New Roman" panose="02020603050405020304" pitchFamily="18" charset="0"/>
                <a:sym typeface="Wingdings" panose="05000000000000000000" pitchFamily="2" charset="2"/>
              </a:rPr>
              <a:t> </a:t>
            </a:r>
            <a:r>
              <a:rPr lang="en-US" i="1" dirty="0">
                <a:solidFill>
                  <a:srgbClr val="0000FF"/>
                </a:solidFill>
                <a:cs typeface="Times New Roman" panose="02020603050405020304" pitchFamily="18" charset="0"/>
                <a:sym typeface="Wingdings" panose="05000000000000000000" pitchFamily="2" charset="2"/>
              </a:rPr>
              <a:t>=  </a:t>
            </a:r>
            <a:r>
              <a:rPr lang="en-US"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68</a:t>
            </a:r>
            <a:r>
              <a:rPr lang="el-GR"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3</a:t>
            </a:r>
            <a:r>
              <a:rPr lang="en-US"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 </a:t>
            </a:r>
            <a:r>
              <a:rPr lang="el-GR"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μ</a:t>
            </a:r>
            <a:r>
              <a:rPr lang="en-US" dirty="0" smtClean="0">
                <a:solidFill>
                  <a:srgbClr val="0000FF"/>
                </a:solidFill>
                <a:latin typeface="Times New Roman" panose="02020603050405020304" pitchFamily="18" charset="0"/>
                <a:cs typeface="Times New Roman" panose="02020603050405020304" pitchFamily="18" charset="0"/>
                <a:sym typeface="Wingdings" panose="05000000000000000000" pitchFamily="2" charset="2"/>
              </a:rPr>
              <a:t>m</a:t>
            </a:r>
            <a:r>
              <a:rPr lang="en-US" dirty="0" smtClean="0">
                <a:latin typeface="Times New Roman" panose="02020603050405020304" pitchFamily="18" charset="0"/>
                <a:cs typeface="Times New Roman" panose="02020603050405020304" pitchFamily="18" charset="0"/>
                <a:sym typeface="Wingdings" panose="05000000000000000000" pitchFamily="2" charset="2"/>
              </a:rPr>
              <a:t>  </a:t>
            </a:r>
            <a:r>
              <a:rPr lang="en-US" dirty="0" smtClean="0">
                <a:latin typeface="+mj-lt"/>
                <a:cs typeface="Times New Roman" panose="02020603050405020304" pitchFamily="18" charset="0"/>
                <a:sym typeface="Wingdings" panose="05000000000000000000" pitchFamily="2" charset="2"/>
              </a:rPr>
              <a:t>target thickness</a:t>
            </a:r>
            <a:r>
              <a:rPr lang="en-US" dirty="0" smtClean="0">
                <a:latin typeface="Times New Roman" panose="02020603050405020304" pitchFamily="18" charset="0"/>
                <a:cs typeface="Times New Roman" panose="02020603050405020304" pitchFamily="18" charset="0"/>
                <a:sym typeface="Wingdings" panose="05000000000000000000" pitchFamily="2" charset="2"/>
              </a:rPr>
              <a:t>.</a:t>
            </a:r>
          </a:p>
          <a:p>
            <a:endParaRPr lang="en-US" dirty="0">
              <a:solidFill>
                <a:srgbClr val="0000FF"/>
              </a:solidFill>
              <a:latin typeface="Times New Roman" panose="02020603050405020304" pitchFamily="18" charset="0"/>
              <a:cs typeface="Times New Roman" panose="02020603050405020304" pitchFamily="18" charset="0"/>
              <a:sym typeface="Wingdings" panose="05000000000000000000" pitchFamily="2" charset="2"/>
            </a:endParaRPr>
          </a:p>
          <a:p>
            <a:r>
              <a:rPr lang="en-US" dirty="0" smtClean="0">
                <a:latin typeface="+mn-lt"/>
                <a:cs typeface="Times New Roman" panose="02020603050405020304" pitchFamily="18" charset="0"/>
              </a:rPr>
              <a:t>The melting transition profile can be checked by simple and affordable analysis by microscope. </a:t>
            </a:r>
            <a:br>
              <a:rPr lang="en-US" dirty="0" smtClean="0">
                <a:latin typeface="+mn-lt"/>
                <a:cs typeface="Times New Roman" panose="02020603050405020304" pitchFamily="18" charset="0"/>
              </a:rPr>
            </a:br>
            <a:r>
              <a:rPr lang="en-US" dirty="0" smtClean="0">
                <a:latin typeface="+mn-lt"/>
                <a:cs typeface="Times New Roman" panose="02020603050405020304" pitchFamily="18" charset="0"/>
              </a:rPr>
              <a:t>The distribution, and absorption properties of  implanted nano antennas can be well optimized.</a:t>
            </a:r>
          </a:p>
          <a:p>
            <a:endParaRPr lang="en-US" dirty="0"/>
          </a:p>
        </p:txBody>
      </p:sp>
    </p:spTree>
    <p:extLst>
      <p:ext uri="{BB962C8B-B14F-4D97-AF65-F5344CB8AC3E}">
        <p14:creationId xmlns:p14="http://schemas.microsoft.com/office/powerpoint/2010/main" val="13840859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77000" y="4857750"/>
            <a:ext cx="2667000" cy="2000250"/>
          </a:xfrm>
          <a:prstGeom prst="rect">
            <a:avLst/>
          </a:prstGeom>
        </p:spPr>
      </p:pic>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37</a:t>
            </a:fld>
            <a:endParaRPr lang="zh-CN" altLang="zh-CN"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64789" cy="4865763"/>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565" y="4819108"/>
            <a:ext cx="2731774" cy="2048831"/>
          </a:xfrm>
          <a:prstGeom prst="rect">
            <a:avLst/>
          </a:prstGeom>
        </p:spPr>
      </p:pic>
      <p:sp>
        <p:nvSpPr>
          <p:cNvPr id="5" name="TextBox 4"/>
          <p:cNvSpPr txBox="1"/>
          <p:nvPr/>
        </p:nvSpPr>
        <p:spPr>
          <a:xfrm>
            <a:off x="2764905" y="4895814"/>
            <a:ext cx="3026296" cy="2031325"/>
          </a:xfrm>
          <a:prstGeom prst="rect">
            <a:avLst/>
          </a:prstGeom>
          <a:noFill/>
        </p:spPr>
        <p:txBody>
          <a:bodyPr wrap="square" rtlCol="0">
            <a:spAutoFit/>
          </a:bodyPr>
          <a:lstStyle/>
          <a:p>
            <a:r>
              <a:rPr lang="en-US" dirty="0" smtClean="0"/>
              <a:t>ELI-ALPS </a:t>
            </a:r>
            <a:r>
              <a:rPr lang="en-US" dirty="0"/>
              <a:t>Szeged: </a:t>
            </a:r>
            <a:endParaRPr lang="en-US" dirty="0" smtClean="0"/>
          </a:p>
          <a:p>
            <a:r>
              <a:rPr lang="en-US" dirty="0" smtClean="0"/>
              <a:t>EU </a:t>
            </a:r>
            <a:r>
              <a:rPr lang="en-US" dirty="0" err="1" smtClean="0"/>
              <a:t>Extr</a:t>
            </a:r>
            <a:r>
              <a:rPr lang="en-US" dirty="0" smtClean="0"/>
              <a:t>. Light Infrastructure   </a:t>
            </a:r>
            <a:endParaRPr lang="en-US" dirty="0"/>
          </a:p>
          <a:p>
            <a:r>
              <a:rPr lang="en-US" dirty="0" err="1"/>
              <a:t>Attosec</a:t>
            </a:r>
            <a:r>
              <a:rPr lang="en-US" dirty="0"/>
              <a:t>. Light Pulse </a:t>
            </a:r>
            <a:r>
              <a:rPr lang="en-US" dirty="0" smtClean="0"/>
              <a:t>Source</a:t>
            </a:r>
          </a:p>
          <a:p>
            <a:r>
              <a:rPr lang="en-US" dirty="0" smtClean="0"/>
              <a:t> </a:t>
            </a:r>
            <a:endParaRPr lang="en-US" dirty="0"/>
          </a:p>
          <a:p>
            <a:r>
              <a:rPr lang="en-US" dirty="0" smtClean="0"/>
              <a:t>2PW High Field laser</a:t>
            </a:r>
          </a:p>
          <a:p>
            <a:r>
              <a:rPr lang="en-US" dirty="0" smtClean="0"/>
              <a:t>10 Hz,    &lt;10fs,     </a:t>
            </a:r>
            <a:r>
              <a:rPr lang="en-US" b="1" dirty="0" smtClean="0"/>
              <a:t>20 J</a:t>
            </a:r>
            <a:r>
              <a:rPr lang="en-US" dirty="0" smtClean="0"/>
              <a:t/>
            </a:r>
            <a:br>
              <a:rPr lang="en-US" dirty="0" smtClean="0"/>
            </a:br>
            <a:endParaRPr lang="en-US" dirty="0" smtClean="0"/>
          </a:p>
        </p:txBody>
      </p:sp>
      <p:sp>
        <p:nvSpPr>
          <p:cNvPr id="6" name="TextBox 5"/>
          <p:cNvSpPr txBox="1"/>
          <p:nvPr/>
        </p:nvSpPr>
        <p:spPr>
          <a:xfrm>
            <a:off x="762000" y="152400"/>
            <a:ext cx="7772400" cy="523220"/>
          </a:xfrm>
          <a:prstGeom prst="rect">
            <a:avLst/>
          </a:prstGeom>
          <a:noFill/>
        </p:spPr>
        <p:txBody>
          <a:bodyPr wrap="square" rtlCol="0">
            <a:spAutoFit/>
          </a:bodyPr>
          <a:lstStyle/>
          <a:p>
            <a:r>
              <a:rPr lang="en-US" sz="2800" b="1" dirty="0" smtClean="0">
                <a:solidFill>
                  <a:srgbClr val="FF0000"/>
                </a:solidFill>
                <a:effectLst>
                  <a:outerShdw blurRad="38100" dist="38100" dir="2700000" algn="tl">
                    <a:srgbClr val="000000">
                      <a:alpha val="43137"/>
                    </a:srgbClr>
                  </a:outerShdw>
                </a:effectLst>
              </a:rPr>
              <a:t>European </a:t>
            </a:r>
            <a:r>
              <a:rPr lang="en-US" sz="2800" b="1" dirty="0">
                <a:solidFill>
                  <a:srgbClr val="FF0000"/>
                </a:solidFill>
                <a:effectLst>
                  <a:outerShdw blurRad="38100" dist="38100" dir="2700000" algn="tl">
                    <a:srgbClr val="000000">
                      <a:alpha val="43137"/>
                    </a:srgbClr>
                  </a:outerShdw>
                </a:effectLst>
              </a:rPr>
              <a:t>Laser </a:t>
            </a:r>
            <a:r>
              <a:rPr lang="en-US" sz="2800" b="1" dirty="0" smtClean="0">
                <a:solidFill>
                  <a:srgbClr val="FF0000"/>
                </a:solidFill>
                <a:effectLst>
                  <a:outerShdw blurRad="38100" dist="38100" dir="2700000" algn="tl">
                    <a:srgbClr val="000000">
                      <a:alpha val="43137"/>
                    </a:srgbClr>
                  </a:outerShdw>
                </a:effectLst>
              </a:rPr>
              <a:t>Infrastructure – Szeged, HU</a:t>
            </a:r>
            <a:endParaRPr lang="en-US" sz="2800" b="1" dirty="0">
              <a:solidFill>
                <a:srgbClr val="FF0000"/>
              </a:solidFill>
              <a:effectLst>
                <a:outerShdw blurRad="38100" dist="38100" dir="2700000" algn="tl">
                  <a:srgbClr val="000000">
                    <a:alpha val="43137"/>
                  </a:srgbClr>
                </a:outerShdw>
              </a:effectLst>
            </a:endParaRPr>
          </a:p>
        </p:txBody>
      </p:sp>
      <p:sp>
        <p:nvSpPr>
          <p:cNvPr id="8" name="Right Arrow 7"/>
          <p:cNvSpPr/>
          <p:nvPr/>
        </p:nvSpPr>
        <p:spPr>
          <a:xfrm>
            <a:off x="1981200" y="1443138"/>
            <a:ext cx="990600" cy="228600"/>
          </a:xfrm>
          <a:prstGeom prst="rightArrow">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1990501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38</a:t>
            </a:fld>
            <a:endParaRPr lang="zh-CN" altLang="zh-CN"/>
          </a:p>
        </p:txBody>
      </p:sp>
      <p:sp>
        <p:nvSpPr>
          <p:cNvPr id="4" name="TextBox 3"/>
          <p:cNvSpPr txBox="1"/>
          <p:nvPr/>
        </p:nvSpPr>
        <p:spPr>
          <a:xfrm>
            <a:off x="152400" y="212001"/>
            <a:ext cx="8839200" cy="6232475"/>
          </a:xfrm>
          <a:prstGeom prst="rect">
            <a:avLst/>
          </a:prstGeom>
          <a:noFill/>
        </p:spPr>
        <p:txBody>
          <a:bodyPr wrap="square" rtlCol="0">
            <a:spAutoFit/>
          </a:bodyPr>
          <a:lstStyle/>
          <a:p>
            <a:r>
              <a:rPr lang="hu-HU" sz="2800" b="1" dirty="0" smtClean="0">
                <a:solidFill>
                  <a:srgbClr val="FF0000"/>
                </a:solidFill>
                <a:effectLst>
                  <a:outerShdw blurRad="38100" dist="38100" dir="2700000" algn="tl">
                    <a:srgbClr val="000000">
                      <a:alpha val="43137"/>
                    </a:srgbClr>
                  </a:outerShdw>
                </a:effectLst>
              </a:rPr>
              <a:t>HAS </a:t>
            </a:r>
            <a:r>
              <a:rPr lang="en-US" sz="2800" b="1" dirty="0" smtClean="0">
                <a:solidFill>
                  <a:srgbClr val="FF0000"/>
                </a:solidFill>
                <a:effectLst>
                  <a:outerShdw blurRad="38100" dist="38100" dir="2700000" algn="tl">
                    <a:srgbClr val="000000">
                      <a:alpha val="43137"/>
                    </a:srgbClr>
                  </a:outerShdw>
                </a:effectLst>
              </a:rPr>
              <a:t>Wigner RCP, Budapest</a:t>
            </a:r>
          </a:p>
          <a:p>
            <a:endParaRPr lang="en-US" dirty="0" smtClean="0"/>
          </a:p>
          <a:p>
            <a:r>
              <a:rPr lang="en-US" dirty="0" err="1" smtClean="0"/>
              <a:t>Gagik</a:t>
            </a:r>
            <a:r>
              <a:rPr lang="en-US" dirty="0" smtClean="0"/>
              <a:t> P. </a:t>
            </a:r>
            <a:r>
              <a:rPr lang="en-US" dirty="0" err="1" smtClean="0"/>
              <a:t>Dzsotjan</a:t>
            </a:r>
            <a:r>
              <a:rPr lang="en-US" dirty="0" smtClean="0"/>
              <a:t>, József </a:t>
            </a:r>
            <a:r>
              <a:rPr lang="en-US" dirty="0" err="1" smtClean="0"/>
              <a:t>Bakos</a:t>
            </a:r>
            <a:r>
              <a:rPr lang="en-US" dirty="0" smtClean="0"/>
              <a:t>, </a:t>
            </a:r>
            <a:r>
              <a:rPr lang="en-US" dirty="0" err="1" smtClean="0"/>
              <a:t>Gábor</a:t>
            </a:r>
            <a:r>
              <a:rPr lang="en-US" dirty="0" smtClean="0"/>
              <a:t> Demeter, </a:t>
            </a:r>
            <a:r>
              <a:rPr lang="hu-HU" dirty="0" smtClean="0"/>
              <a:t/>
            </a:r>
            <a:br>
              <a:rPr lang="hu-HU" dirty="0" smtClean="0"/>
            </a:br>
            <a:r>
              <a:rPr lang="en-US" dirty="0" err="1" smtClean="0"/>
              <a:t>Dávid</a:t>
            </a:r>
            <a:r>
              <a:rPr lang="en-US" dirty="0" smtClean="0"/>
              <a:t> </a:t>
            </a:r>
            <a:r>
              <a:rPr lang="en-US" dirty="0" err="1" smtClean="0"/>
              <a:t>Dzsotjan</a:t>
            </a:r>
            <a:r>
              <a:rPr lang="en-US" dirty="0" smtClean="0"/>
              <a:t>,</a:t>
            </a:r>
            <a:r>
              <a:rPr lang="hu-HU" dirty="0" smtClean="0"/>
              <a:t> </a:t>
            </a:r>
            <a:r>
              <a:rPr lang="en-US" dirty="0" err="1" smtClean="0"/>
              <a:t>Miklós</a:t>
            </a:r>
            <a:r>
              <a:rPr lang="en-US" dirty="0" smtClean="0"/>
              <a:t> </a:t>
            </a:r>
            <a:r>
              <a:rPr lang="en-US" dirty="0" err="1" smtClean="0"/>
              <a:t>Kedves</a:t>
            </a:r>
            <a:r>
              <a:rPr lang="en-US" dirty="0" smtClean="0"/>
              <a:t>, </a:t>
            </a:r>
            <a:r>
              <a:rPr lang="en-US" dirty="0" err="1" smtClean="0"/>
              <a:t>Béla</a:t>
            </a:r>
            <a:r>
              <a:rPr lang="en-US" dirty="0" smtClean="0"/>
              <a:t> </a:t>
            </a:r>
            <a:r>
              <a:rPr lang="en-US" dirty="0" err="1" smtClean="0"/>
              <a:t>Ráczkevi</a:t>
            </a:r>
            <a:r>
              <a:rPr lang="en-US" dirty="0" smtClean="0"/>
              <a:t>, </a:t>
            </a:r>
            <a:r>
              <a:rPr lang="hu-HU" dirty="0" smtClean="0"/>
              <a:t/>
            </a:r>
            <a:br>
              <a:rPr lang="hu-HU" dirty="0" smtClean="0"/>
            </a:br>
            <a:r>
              <a:rPr lang="en-US" dirty="0" err="1" smtClean="0"/>
              <a:t>Zsuzsanna</a:t>
            </a:r>
            <a:r>
              <a:rPr lang="en-US" dirty="0" smtClean="0"/>
              <a:t> </a:t>
            </a:r>
            <a:r>
              <a:rPr lang="en-US" dirty="0" err="1" smtClean="0"/>
              <a:t>Sörlei</a:t>
            </a:r>
            <a:r>
              <a:rPr lang="en-US" dirty="0" smtClean="0"/>
              <a:t>,  </a:t>
            </a:r>
            <a:r>
              <a:rPr lang="en-US" dirty="0" err="1" smtClean="0"/>
              <a:t>Péter</a:t>
            </a:r>
            <a:r>
              <a:rPr lang="en-US" dirty="0" smtClean="0"/>
              <a:t> </a:t>
            </a:r>
            <a:r>
              <a:rPr lang="en-US" dirty="0" err="1" smtClean="0"/>
              <a:t>Lévai</a:t>
            </a:r>
            <a:r>
              <a:rPr lang="en-US" dirty="0" smtClean="0"/>
              <a:t>               </a:t>
            </a:r>
            <a:br>
              <a:rPr lang="en-US" dirty="0" smtClean="0"/>
            </a:br>
            <a:r>
              <a:rPr lang="en-US" dirty="0" smtClean="0"/>
              <a:t>                                                                                     </a:t>
            </a:r>
            <a:r>
              <a:rPr lang="it-IT" dirty="0" smtClean="0"/>
              <a:t>Ti-Si </a:t>
            </a:r>
            <a:r>
              <a:rPr lang="it-IT" dirty="0"/>
              <a:t>Hidra L. 30mJ 10Hz 40fs</a:t>
            </a:r>
            <a:endParaRPr lang="en-US" dirty="0" smtClean="0">
              <a:latin typeface="+mj-lt"/>
            </a:endParaRPr>
          </a:p>
          <a:p>
            <a:r>
              <a:rPr lang="en-US" b="1" dirty="0" smtClean="0">
                <a:solidFill>
                  <a:srgbClr val="FF0000"/>
                </a:solidFill>
                <a:effectLst>
                  <a:outerShdw blurRad="38100" dist="38100" dir="2700000" algn="tl">
                    <a:srgbClr val="000000">
                      <a:alpha val="43137"/>
                    </a:srgbClr>
                  </a:outerShdw>
                </a:effectLst>
              </a:rPr>
              <a:t>Laser wake acceleration of protons for radiation therapy</a:t>
            </a:r>
          </a:p>
          <a:p>
            <a:r>
              <a:rPr lang="en-US" dirty="0" smtClean="0">
                <a:effectLst>
                  <a:outerShdw blurRad="38100" dist="38100" dir="2700000" algn="tl">
                    <a:srgbClr val="000000">
                      <a:alpha val="43137"/>
                    </a:srgbClr>
                  </a:outerShdw>
                </a:effectLst>
              </a:rPr>
              <a:t>  - proton beam energy is deposited at a location of a certain depth</a:t>
            </a:r>
            <a:r>
              <a:rPr lang="hu-HU" dirty="0" smtClean="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[Bragg peak] </a:t>
            </a:r>
          </a:p>
          <a:p>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 tumor treatment with minimal side damage (compared to other radiation therapies)</a:t>
            </a:r>
          </a:p>
          <a:p>
            <a:r>
              <a:rPr lang="en-US" dirty="0">
                <a:effectLst>
                  <a:outerShdw blurRad="38100" dist="38100" dir="2700000" algn="tl">
                    <a:srgbClr val="000000">
                      <a:alpha val="43137"/>
                    </a:srgbClr>
                  </a:outerShdw>
                </a:effectLst>
              </a:rPr>
              <a:t> </a:t>
            </a:r>
            <a:r>
              <a:rPr lang="en-US" dirty="0" smtClean="0">
                <a:effectLst>
                  <a:outerShdw blurRad="38100" dist="38100" dir="2700000" algn="tl">
                    <a:srgbClr val="000000">
                      <a:alpha val="43137"/>
                    </a:srgbClr>
                  </a:outerShdw>
                </a:effectLst>
              </a:rPr>
              <a:t> - target is low density (~ like water or more) </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dirty="0" smtClean="0">
                <a:effectLst>
                  <a:outerShdw blurRad="38100" dist="38100" dir="2700000" algn="tl">
                    <a:srgbClr val="000000">
                      <a:alpha val="43137"/>
                    </a:srgbClr>
                  </a:outerShdw>
                </a:effectLst>
              </a:rPr>
              <a:t>  - Collaboration with Peking University, China</a:t>
            </a:r>
          </a:p>
          <a:p>
            <a:r>
              <a:rPr lang="en-US" dirty="0" smtClean="0">
                <a:effectLst>
                  <a:outerShdw blurRad="38100" dist="38100" dir="2700000" algn="tl">
                    <a:srgbClr val="000000">
                      <a:alpha val="43137"/>
                    </a:srgbClr>
                  </a:outerShdw>
                </a:effectLst>
              </a:rPr>
              <a:t>These features are similar to the needs of laser induced ICF with nano-plasmonics!</a:t>
            </a:r>
          </a:p>
          <a:p>
            <a:r>
              <a:rPr lang="en-US" dirty="0" smtClean="0">
                <a:effectLst>
                  <a:outerShdw blurRad="38100" dist="38100" dir="2700000" algn="tl">
                    <a:srgbClr val="000000">
                      <a:alpha val="43137"/>
                    </a:srgbClr>
                  </a:outerShdw>
                </a:effectLst>
              </a:rPr>
              <a:t>Deposition at a depth via the Bragg peak is an alternative way to get volume ignition </a:t>
            </a:r>
          </a:p>
          <a:p>
            <a:endParaRPr lang="en-US" dirty="0">
              <a:effectLst>
                <a:outerShdw blurRad="38100" dist="38100" dir="2700000" algn="tl">
                  <a:srgbClr val="000000">
                    <a:alpha val="43137"/>
                  </a:srgbClr>
                </a:outerShdw>
              </a:effectLst>
            </a:endParaRPr>
          </a:p>
          <a:p>
            <a:r>
              <a:rPr lang="en-US" dirty="0" smtClean="0"/>
              <a:t>G</a:t>
            </a:r>
            <a:r>
              <a:rPr lang="hu-HU" dirty="0" err="1" smtClean="0"/>
              <a:t>ábor</a:t>
            </a:r>
            <a:r>
              <a:rPr lang="hu-HU" dirty="0"/>
              <a:t> Veres, István B. Földes, Márk </a:t>
            </a:r>
            <a:r>
              <a:rPr lang="hu-HU" dirty="0" err="1"/>
              <a:t>Aladi</a:t>
            </a:r>
            <a:r>
              <a:rPr lang="hu-HU" dirty="0"/>
              <a:t>, Imre Ferenc Barna, Róbert Bolla,</a:t>
            </a:r>
          </a:p>
          <a:p>
            <a:r>
              <a:rPr lang="hu-HU" dirty="0"/>
              <a:t>Zsolt Kovács, Mihály </a:t>
            </a:r>
            <a:r>
              <a:rPr lang="hu-HU" dirty="0" smtClean="0"/>
              <a:t>Pocsai</a:t>
            </a:r>
            <a:r>
              <a:rPr lang="en-US" dirty="0" smtClean="0"/>
              <a:t>, </a:t>
            </a:r>
            <a:r>
              <a:rPr lang="en-US" dirty="0" err="1"/>
              <a:t>Dániel</a:t>
            </a:r>
            <a:r>
              <a:rPr lang="en-US" dirty="0"/>
              <a:t> </a:t>
            </a:r>
            <a:r>
              <a:rPr lang="en-US" dirty="0" err="1"/>
              <a:t>Dunai</a:t>
            </a:r>
            <a:r>
              <a:rPr lang="en-US" dirty="0"/>
              <a:t>, </a:t>
            </a:r>
            <a:r>
              <a:rPr lang="en-US" dirty="0" err="1"/>
              <a:t>Gábor</a:t>
            </a:r>
            <a:r>
              <a:rPr lang="en-US" dirty="0"/>
              <a:t> </a:t>
            </a:r>
            <a:r>
              <a:rPr lang="en-US" dirty="0" err="1" smtClean="0"/>
              <a:t>Anda</a:t>
            </a:r>
            <a:r>
              <a:rPr lang="hu-HU" dirty="0" smtClean="0"/>
              <a:t> et </a:t>
            </a:r>
            <a:r>
              <a:rPr lang="hu-HU" dirty="0" err="1" smtClean="0"/>
              <a:t>al</a:t>
            </a:r>
            <a:r>
              <a:rPr lang="hu-HU" dirty="0" smtClean="0"/>
              <a:t>.</a:t>
            </a:r>
          </a:p>
          <a:p>
            <a:endParaRPr lang="hu-HU" sz="1100" dirty="0">
              <a:effectLst>
                <a:outerShdw blurRad="38100" dist="38100" dir="2700000" algn="tl">
                  <a:srgbClr val="000000">
                    <a:alpha val="43137"/>
                  </a:srgbClr>
                </a:outerShdw>
              </a:effectLst>
            </a:endParaRPr>
          </a:p>
          <a:p>
            <a:r>
              <a:rPr lang="hu-HU" b="1" dirty="0" err="1">
                <a:solidFill>
                  <a:srgbClr val="FF0000"/>
                </a:solidFill>
                <a:effectLst>
                  <a:outerShdw blurRad="38100" dist="38100" dir="2700000" algn="tl">
                    <a:srgbClr val="000000">
                      <a:alpha val="43137"/>
                    </a:srgbClr>
                  </a:outerShdw>
                </a:effectLst>
              </a:rPr>
              <a:t>F</a:t>
            </a:r>
            <a:r>
              <a:rPr lang="hu-HU" b="1" dirty="0" err="1" smtClean="0">
                <a:solidFill>
                  <a:srgbClr val="FF0000"/>
                </a:solidFill>
                <a:effectLst>
                  <a:outerShdw blurRad="38100" dist="38100" dir="2700000" algn="tl">
                    <a:srgbClr val="000000">
                      <a:alpha val="43137"/>
                    </a:srgbClr>
                  </a:outerShdw>
                </a:effectLst>
              </a:rPr>
              <a:t>usion</a:t>
            </a:r>
            <a:r>
              <a:rPr lang="hu-HU" b="1" dirty="0" smtClean="0">
                <a:solidFill>
                  <a:srgbClr val="FF0000"/>
                </a:solidFill>
                <a:effectLst>
                  <a:outerShdw blurRad="38100" dist="38100" dir="2700000" algn="tl">
                    <a:srgbClr val="000000">
                      <a:alpha val="43137"/>
                    </a:srgbClr>
                  </a:outerShdw>
                </a:effectLst>
              </a:rPr>
              <a:t> </a:t>
            </a:r>
            <a:r>
              <a:rPr lang="hu-HU" b="1" dirty="0" err="1" smtClean="0">
                <a:solidFill>
                  <a:srgbClr val="FF0000"/>
                </a:solidFill>
                <a:effectLst>
                  <a:outerShdw blurRad="38100" dist="38100" dir="2700000" algn="tl">
                    <a:srgbClr val="000000">
                      <a:alpha val="43137"/>
                    </a:srgbClr>
                  </a:outerShdw>
                </a:effectLst>
              </a:rPr>
              <a:t>plasma</a:t>
            </a:r>
            <a:r>
              <a:rPr lang="hu-HU" b="1" dirty="0" smtClean="0">
                <a:solidFill>
                  <a:srgbClr val="FF0000"/>
                </a:solidFill>
                <a:effectLst>
                  <a:outerShdw blurRad="38100" dist="38100" dir="2700000" algn="tl">
                    <a:srgbClr val="000000">
                      <a:alpha val="43137"/>
                    </a:srgbClr>
                  </a:outerShdw>
                </a:effectLst>
              </a:rPr>
              <a:t> </a:t>
            </a:r>
            <a:r>
              <a:rPr lang="hu-HU" b="1" dirty="0" err="1" smtClean="0">
                <a:solidFill>
                  <a:srgbClr val="FF0000"/>
                </a:solidFill>
                <a:effectLst>
                  <a:outerShdw blurRad="38100" dist="38100" dir="2700000" algn="tl">
                    <a:srgbClr val="000000">
                      <a:alpha val="43137"/>
                    </a:srgbClr>
                  </a:outerShdw>
                </a:effectLst>
              </a:rPr>
              <a:t>diagnostics</a:t>
            </a:r>
            <a:r>
              <a:rPr lang="hu-HU" b="1" dirty="0" smtClean="0">
                <a:solidFill>
                  <a:srgbClr val="FF0000"/>
                </a:solidFill>
                <a:effectLst>
                  <a:outerShdw blurRad="38100" dist="38100" dir="2700000" algn="tl">
                    <a:srgbClr val="000000">
                      <a:alpha val="43137"/>
                    </a:srgbClr>
                  </a:outerShdw>
                </a:effectLst>
              </a:rPr>
              <a:t>, ITER</a:t>
            </a:r>
            <a:r>
              <a:rPr lang="en-US" b="1" dirty="0" smtClean="0">
                <a:solidFill>
                  <a:srgbClr val="FF0000"/>
                </a:solidFill>
                <a:effectLst>
                  <a:outerShdw blurRad="38100" dist="38100" dir="2700000" algn="tl">
                    <a:srgbClr val="000000">
                      <a:alpha val="43137"/>
                    </a:srgbClr>
                  </a:outerShdw>
                </a:effectLst>
              </a:rPr>
              <a:t>, JET etc.</a:t>
            </a:r>
          </a:p>
          <a:p>
            <a:r>
              <a:rPr lang="en-US" dirty="0" smtClean="0"/>
              <a:t>P</a:t>
            </a:r>
            <a:r>
              <a:rPr lang="hu-HU" dirty="0" smtClean="0"/>
              <a:t>éter Dombi, Péter Rácz, Norbert Kroo et </a:t>
            </a:r>
            <a:r>
              <a:rPr lang="hu-HU" dirty="0" err="1" smtClean="0"/>
              <a:t>al</a:t>
            </a:r>
            <a:r>
              <a:rPr lang="hu-HU" dirty="0" smtClean="0"/>
              <a:t>. </a:t>
            </a:r>
          </a:p>
          <a:p>
            <a:endParaRPr lang="hu-HU" dirty="0">
              <a:effectLst>
                <a:outerShdw blurRad="38100" dist="38100" dir="2700000" algn="tl">
                  <a:srgbClr val="000000">
                    <a:alpha val="43137"/>
                  </a:srgbClr>
                </a:outerShdw>
              </a:effectLst>
            </a:endParaRPr>
          </a:p>
          <a:p>
            <a:r>
              <a:rPr lang="hu-HU" b="1" dirty="0" err="1" smtClean="0">
                <a:solidFill>
                  <a:srgbClr val="FF0000"/>
                </a:solidFill>
                <a:effectLst>
                  <a:outerShdw blurRad="38100" dist="38100" dir="2700000" algn="tl">
                    <a:srgbClr val="000000">
                      <a:alpha val="43137"/>
                    </a:srgbClr>
                  </a:outerShdw>
                </a:effectLst>
              </a:rPr>
              <a:t>Laser</a:t>
            </a:r>
            <a:r>
              <a:rPr lang="hu-HU" b="1" dirty="0" smtClean="0">
                <a:solidFill>
                  <a:srgbClr val="FF0000"/>
                </a:solidFill>
                <a:effectLst>
                  <a:outerShdw blurRad="38100" dist="38100" dir="2700000" algn="tl">
                    <a:srgbClr val="000000">
                      <a:alpha val="43137"/>
                    </a:srgbClr>
                  </a:outerShdw>
                </a:effectLst>
              </a:rPr>
              <a:t> </a:t>
            </a:r>
            <a:r>
              <a:rPr lang="hu-HU" b="1" dirty="0" err="1" smtClean="0">
                <a:solidFill>
                  <a:srgbClr val="FF0000"/>
                </a:solidFill>
                <a:effectLst>
                  <a:outerShdw blurRad="38100" dist="38100" dir="2700000" algn="tl">
                    <a:srgbClr val="000000">
                      <a:alpha val="43137"/>
                    </a:srgbClr>
                  </a:outerShdw>
                </a:effectLst>
              </a:rPr>
              <a:t>induced</a:t>
            </a:r>
            <a:r>
              <a:rPr lang="hu-HU" b="1" dirty="0" smtClean="0">
                <a:solidFill>
                  <a:srgbClr val="FF0000"/>
                </a:solidFill>
                <a:effectLst>
                  <a:outerShdw blurRad="38100" dist="38100" dir="2700000" algn="tl">
                    <a:srgbClr val="000000">
                      <a:alpha val="43137"/>
                    </a:srgbClr>
                  </a:outerShdw>
                </a:effectLst>
              </a:rPr>
              <a:t> </a:t>
            </a:r>
            <a:r>
              <a:rPr lang="hu-HU" b="1" dirty="0" err="1" smtClean="0">
                <a:solidFill>
                  <a:srgbClr val="FF0000"/>
                </a:solidFill>
                <a:effectLst>
                  <a:outerShdw blurRad="38100" dist="38100" dir="2700000" algn="tl">
                    <a:srgbClr val="000000">
                      <a:alpha val="43137"/>
                    </a:srgbClr>
                  </a:outerShdw>
                </a:effectLst>
              </a:rPr>
              <a:t>nano-plasmonics</a:t>
            </a:r>
            <a:endParaRPr lang="en-US" b="1" dirty="0">
              <a:solidFill>
                <a:srgbClr val="FF0000"/>
              </a:solidFill>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19800" y="212001"/>
            <a:ext cx="2552700" cy="1429512"/>
          </a:xfrm>
          <a:prstGeom prst="rect">
            <a:avLst/>
          </a:prstGeom>
        </p:spPr>
      </p:pic>
    </p:spTree>
    <p:extLst>
      <p:ext uri="{BB962C8B-B14F-4D97-AF65-F5344CB8AC3E}">
        <p14:creationId xmlns:p14="http://schemas.microsoft.com/office/powerpoint/2010/main" val="2640053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39</a:t>
            </a:fld>
            <a:endParaRPr lang="zh-CN" altLang="zh-CN"/>
          </a:p>
        </p:txBody>
      </p:sp>
      <p:sp>
        <p:nvSpPr>
          <p:cNvPr id="3" name="Rectangle 2"/>
          <p:cNvSpPr/>
          <p:nvPr/>
        </p:nvSpPr>
        <p:spPr>
          <a:xfrm>
            <a:off x="235085" y="76200"/>
            <a:ext cx="8915400" cy="3293209"/>
          </a:xfrm>
          <a:prstGeom prst="rect">
            <a:avLst/>
          </a:prstGeom>
        </p:spPr>
        <p:txBody>
          <a:bodyPr wrap="square">
            <a:spAutoFit/>
          </a:bodyPr>
          <a:lstStyle/>
          <a:p>
            <a:r>
              <a:rPr lang="hu-HU" sz="2800" b="1" dirty="0" smtClean="0">
                <a:solidFill>
                  <a:srgbClr val="FF0000"/>
                </a:solidFill>
                <a:effectLst>
                  <a:outerShdw blurRad="38100" dist="38100" dir="2700000" algn="tl">
                    <a:srgbClr val="000000">
                      <a:alpha val="43137"/>
                    </a:srgbClr>
                  </a:outerShdw>
                </a:effectLst>
              </a:rPr>
              <a:t>HAS Centre </a:t>
            </a:r>
            <a:r>
              <a:rPr lang="hu-HU" sz="2800" b="1" dirty="0" err="1" smtClean="0">
                <a:solidFill>
                  <a:srgbClr val="FF0000"/>
                </a:solidFill>
                <a:effectLst>
                  <a:outerShdw blurRad="38100" dist="38100" dir="2700000" algn="tl">
                    <a:srgbClr val="000000">
                      <a:alpha val="43137"/>
                    </a:srgbClr>
                  </a:outerShdw>
                </a:effectLst>
              </a:rPr>
              <a:t>for</a:t>
            </a:r>
            <a:r>
              <a:rPr lang="hu-HU" sz="2800" b="1" dirty="0" smtClean="0">
                <a:solidFill>
                  <a:srgbClr val="FF0000"/>
                </a:solidFill>
                <a:effectLst>
                  <a:outerShdw blurRad="38100" dist="38100" dir="2700000" algn="tl">
                    <a:srgbClr val="000000">
                      <a:alpha val="43137"/>
                    </a:srgbClr>
                  </a:outerShdw>
                </a:effectLst>
              </a:rPr>
              <a:t> </a:t>
            </a:r>
            <a:r>
              <a:rPr lang="hu-HU" sz="2800" b="1" dirty="0" err="1" smtClean="0">
                <a:solidFill>
                  <a:srgbClr val="FF0000"/>
                </a:solidFill>
                <a:effectLst>
                  <a:outerShdw blurRad="38100" dist="38100" dir="2700000" algn="tl">
                    <a:srgbClr val="000000">
                      <a:alpha val="43137"/>
                    </a:srgbClr>
                  </a:outerShdw>
                </a:effectLst>
              </a:rPr>
              <a:t>Energy</a:t>
            </a:r>
            <a:r>
              <a:rPr lang="hu-HU" sz="2800" b="1" dirty="0" smtClean="0">
                <a:solidFill>
                  <a:srgbClr val="FF0000"/>
                </a:solidFill>
                <a:effectLst>
                  <a:outerShdw blurRad="38100" dist="38100" dir="2700000" algn="tl">
                    <a:srgbClr val="000000">
                      <a:alpha val="43137"/>
                    </a:srgbClr>
                  </a:outerShdw>
                </a:effectLst>
              </a:rPr>
              <a:t> Research, Budapest</a:t>
            </a:r>
            <a:br>
              <a:rPr lang="hu-HU" sz="2800" b="1" dirty="0" smtClean="0">
                <a:solidFill>
                  <a:srgbClr val="FF0000"/>
                </a:solidFill>
                <a:effectLst>
                  <a:outerShdw blurRad="38100" dist="38100" dir="2700000" algn="tl">
                    <a:srgbClr val="000000">
                      <a:alpha val="43137"/>
                    </a:srgbClr>
                  </a:outerShdw>
                </a:effectLst>
              </a:rPr>
            </a:br>
            <a:r>
              <a:rPr lang="hu-HU" sz="2400" b="1" dirty="0" err="1" smtClean="0">
                <a:solidFill>
                  <a:srgbClr val="FF0000"/>
                </a:solidFill>
                <a:effectLst>
                  <a:outerShdw blurRad="38100" dist="38100" dir="2700000" algn="tl">
                    <a:srgbClr val="000000">
                      <a:alpha val="43137"/>
                    </a:srgbClr>
                  </a:outerShdw>
                </a:effectLst>
              </a:rPr>
              <a:t>Inst</a:t>
            </a:r>
            <a:r>
              <a:rPr lang="hu-HU" sz="2400" b="1" dirty="0" smtClean="0">
                <a:solidFill>
                  <a:srgbClr val="FF0000"/>
                </a:solidFill>
                <a:effectLst>
                  <a:outerShdw blurRad="38100" dist="38100" dir="2700000" algn="tl">
                    <a:srgbClr val="000000">
                      <a:alpha val="43137"/>
                    </a:srgbClr>
                  </a:outerShdw>
                </a:effectLst>
              </a:rPr>
              <a:t>. </a:t>
            </a:r>
            <a:r>
              <a:rPr lang="hu-HU" sz="2400" b="1" dirty="0" err="1" smtClean="0">
                <a:solidFill>
                  <a:srgbClr val="FF0000"/>
                </a:solidFill>
                <a:effectLst>
                  <a:outerShdw blurRad="38100" dist="38100" dir="2700000" algn="tl">
                    <a:srgbClr val="000000">
                      <a:alpha val="43137"/>
                    </a:srgbClr>
                  </a:outerShdw>
                </a:effectLst>
              </a:rPr>
              <a:t>for</a:t>
            </a:r>
            <a:r>
              <a:rPr lang="hu-HU" sz="2400" b="1" dirty="0" smtClean="0">
                <a:solidFill>
                  <a:srgbClr val="FF0000"/>
                </a:solidFill>
                <a:effectLst>
                  <a:outerShdw blurRad="38100" dist="38100" dir="2700000" algn="tl">
                    <a:srgbClr val="000000">
                      <a:alpha val="43137"/>
                    </a:srgbClr>
                  </a:outerShdw>
                </a:effectLst>
              </a:rPr>
              <a:t> </a:t>
            </a:r>
            <a:r>
              <a:rPr lang="hu-HU" sz="2400" b="1" dirty="0" err="1" smtClean="0">
                <a:solidFill>
                  <a:srgbClr val="FF0000"/>
                </a:solidFill>
                <a:effectLst>
                  <a:outerShdw blurRad="38100" dist="38100" dir="2700000" algn="tl">
                    <a:srgbClr val="000000">
                      <a:alpha val="43137"/>
                    </a:srgbClr>
                  </a:outerShdw>
                </a:effectLst>
              </a:rPr>
              <a:t>Technical</a:t>
            </a:r>
            <a:r>
              <a:rPr lang="hu-HU" sz="2400" b="1" dirty="0" smtClean="0">
                <a:solidFill>
                  <a:srgbClr val="FF0000"/>
                </a:solidFill>
                <a:effectLst>
                  <a:outerShdw blurRad="38100" dist="38100" dir="2700000" algn="tl">
                    <a:srgbClr val="000000">
                      <a:alpha val="43137"/>
                    </a:srgbClr>
                  </a:outerShdw>
                </a:effectLst>
              </a:rPr>
              <a:t> </a:t>
            </a:r>
            <a:r>
              <a:rPr lang="hu-HU" sz="2400" b="1" dirty="0" err="1" smtClean="0">
                <a:solidFill>
                  <a:srgbClr val="FF0000"/>
                </a:solidFill>
                <a:effectLst>
                  <a:outerShdw blurRad="38100" dist="38100" dir="2700000" algn="tl">
                    <a:srgbClr val="000000">
                      <a:alpha val="43137"/>
                    </a:srgbClr>
                  </a:outerShdw>
                </a:effectLst>
              </a:rPr>
              <a:t>Physics</a:t>
            </a:r>
            <a:r>
              <a:rPr lang="hu-HU" sz="2400" b="1" dirty="0" smtClean="0">
                <a:solidFill>
                  <a:srgbClr val="FF0000"/>
                </a:solidFill>
                <a:effectLst>
                  <a:outerShdw blurRad="38100" dist="38100" dir="2700000" algn="tl">
                    <a:srgbClr val="000000">
                      <a:alpha val="43137"/>
                    </a:srgbClr>
                  </a:outerShdw>
                </a:effectLst>
              </a:rPr>
              <a:t> and </a:t>
            </a:r>
            <a:r>
              <a:rPr lang="hu-HU" sz="2400" b="1" dirty="0" err="1" smtClean="0">
                <a:solidFill>
                  <a:srgbClr val="FF0000"/>
                </a:solidFill>
                <a:effectLst>
                  <a:outerShdw blurRad="38100" dist="38100" dir="2700000" algn="tl">
                    <a:srgbClr val="000000">
                      <a:alpha val="43137"/>
                    </a:srgbClr>
                  </a:outerShdw>
                </a:effectLst>
              </a:rPr>
              <a:t>Materials</a:t>
            </a:r>
            <a:r>
              <a:rPr lang="hu-HU" sz="2400" b="1" dirty="0" smtClean="0">
                <a:solidFill>
                  <a:srgbClr val="FF0000"/>
                </a:solidFill>
                <a:effectLst>
                  <a:outerShdw blurRad="38100" dist="38100" dir="2700000" algn="tl">
                    <a:srgbClr val="000000">
                      <a:alpha val="43137"/>
                    </a:srgbClr>
                  </a:outerShdw>
                </a:effectLst>
              </a:rPr>
              <a:t> Science</a:t>
            </a:r>
          </a:p>
          <a:p>
            <a:endParaRPr lang="hu-HU" sz="2400" b="1" dirty="0">
              <a:solidFill>
                <a:srgbClr val="FF0000"/>
              </a:solidFill>
              <a:effectLst>
                <a:outerShdw blurRad="38100" dist="38100" dir="2700000" algn="tl">
                  <a:srgbClr val="000000">
                    <a:alpha val="43137"/>
                  </a:srgbClr>
                </a:outerShdw>
              </a:effectLst>
            </a:endParaRPr>
          </a:p>
          <a:p>
            <a:r>
              <a:rPr lang="hu-HU" dirty="0" smtClean="0"/>
              <a:t>András Deák, S. </a:t>
            </a:r>
            <a:r>
              <a:rPr lang="hu-HU" dirty="0" err="1" smtClean="0"/>
              <a:t>Pothorsky</a:t>
            </a:r>
            <a:r>
              <a:rPr lang="hu-HU" dirty="0" smtClean="0"/>
              <a:t>, D. Zámbó, D. Szekrényes, Z. Hajnal, Béla </a:t>
            </a:r>
            <a:r>
              <a:rPr lang="hu-HU" dirty="0" err="1" smtClean="0"/>
              <a:t>Pácz</a:t>
            </a:r>
            <a:r>
              <a:rPr lang="hu-HU" dirty="0" smtClean="0"/>
              <a:t> et </a:t>
            </a:r>
            <a:r>
              <a:rPr lang="hu-HU" dirty="0" err="1" smtClean="0"/>
              <a:t>al</a:t>
            </a:r>
            <a:r>
              <a:rPr lang="hu-HU" dirty="0" smtClean="0"/>
              <a:t>.</a:t>
            </a:r>
          </a:p>
          <a:p>
            <a:endParaRPr lang="hu-HU" sz="2400" b="1" dirty="0">
              <a:solidFill>
                <a:srgbClr val="FF0000"/>
              </a:solidFill>
              <a:effectLst>
                <a:outerShdw blurRad="38100" dist="38100" dir="2700000" algn="tl">
                  <a:srgbClr val="000000">
                    <a:alpha val="43137"/>
                  </a:srgbClr>
                </a:outerShdw>
              </a:effectLst>
            </a:endParaRPr>
          </a:p>
          <a:p>
            <a:r>
              <a:rPr lang="hu-HU" b="1" dirty="0" smtClean="0">
                <a:solidFill>
                  <a:srgbClr val="FF0000"/>
                </a:solidFill>
                <a:effectLst>
                  <a:outerShdw blurRad="38100" dist="38100" dir="2700000" algn="tl">
                    <a:srgbClr val="000000">
                      <a:alpha val="43137"/>
                    </a:srgbClr>
                  </a:outerShdw>
                </a:effectLst>
              </a:rPr>
              <a:t>Nano</a:t>
            </a:r>
            <a:r>
              <a:rPr lang="en-US" b="1" dirty="0" smtClean="0">
                <a:solidFill>
                  <a:srgbClr val="FF0000"/>
                </a:solidFill>
                <a:effectLst>
                  <a:outerShdw blurRad="38100" dist="38100" dir="2700000" algn="tl">
                    <a:srgbClr val="000000">
                      <a:alpha val="43137"/>
                    </a:srgbClr>
                  </a:outerShdw>
                </a:effectLst>
              </a:rPr>
              <a:t>-</a:t>
            </a:r>
            <a:r>
              <a:rPr lang="hu-HU" b="1" dirty="0" err="1" smtClean="0">
                <a:solidFill>
                  <a:srgbClr val="FF0000"/>
                </a:solidFill>
                <a:effectLst>
                  <a:outerShdw blurRad="38100" dist="38100" dir="2700000" algn="tl">
                    <a:srgbClr val="000000">
                      <a:alpha val="43137"/>
                    </a:srgbClr>
                  </a:outerShdw>
                </a:effectLst>
              </a:rPr>
              <a:t>particle</a:t>
            </a:r>
            <a:r>
              <a:rPr lang="hu-HU" b="1" dirty="0" smtClean="0">
                <a:solidFill>
                  <a:srgbClr val="FF0000"/>
                </a:solidFill>
                <a:effectLst>
                  <a:outerShdw blurRad="38100" dist="38100" dir="2700000" algn="tl">
                    <a:srgbClr val="000000">
                      <a:alpha val="43137"/>
                    </a:srgbClr>
                  </a:outerShdw>
                </a:effectLst>
              </a:rPr>
              <a:t> </a:t>
            </a:r>
            <a:r>
              <a:rPr lang="hu-HU" b="1" dirty="0" err="1" smtClean="0">
                <a:solidFill>
                  <a:srgbClr val="FF0000"/>
                </a:solidFill>
                <a:effectLst>
                  <a:outerShdw blurRad="38100" dist="38100" dir="2700000" algn="tl">
                    <a:srgbClr val="000000">
                      <a:alpha val="43137"/>
                    </a:srgbClr>
                  </a:outerShdw>
                </a:effectLst>
              </a:rPr>
              <a:t>assem</a:t>
            </a:r>
            <a:r>
              <a:rPr lang="en-US" b="1" dirty="0" err="1" smtClean="0">
                <a:solidFill>
                  <a:srgbClr val="FF0000"/>
                </a:solidFill>
                <a:effectLst>
                  <a:outerShdw blurRad="38100" dist="38100" dir="2700000" algn="tl">
                    <a:srgbClr val="000000">
                      <a:alpha val="43137"/>
                    </a:srgbClr>
                  </a:outerShdw>
                </a:effectLst>
              </a:rPr>
              <a:t>bly</a:t>
            </a:r>
            <a:r>
              <a:rPr lang="en-US" b="1" dirty="0" smtClean="0">
                <a:solidFill>
                  <a:srgbClr val="FF0000"/>
                </a:solidFill>
                <a:effectLst>
                  <a:outerShdw blurRad="38100" dist="38100" dir="2700000" algn="tl">
                    <a:srgbClr val="000000">
                      <a:alpha val="43137"/>
                    </a:srgbClr>
                  </a:outerShdw>
                </a:effectLst>
              </a:rPr>
              <a:t> at the single particle level</a:t>
            </a:r>
            <a:endParaRPr lang="en-US" b="1" dirty="0">
              <a:solidFill>
                <a:srgbClr val="FF0000"/>
              </a:solidFill>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  - </a:t>
            </a:r>
            <a:r>
              <a:rPr lang="en-US" dirty="0" smtClean="0">
                <a:effectLst>
                  <a:outerShdw blurRad="38100" dist="38100" dir="2700000" algn="tl">
                    <a:srgbClr val="000000">
                      <a:alpha val="43137"/>
                    </a:srgbClr>
                  </a:outerShdw>
                </a:effectLst>
              </a:rPr>
              <a:t>manufacturing of Au nano-shells and nano-rods</a:t>
            </a:r>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  - </a:t>
            </a:r>
            <a:r>
              <a:rPr lang="en-US" dirty="0" smtClean="0">
                <a:effectLst>
                  <a:outerShdw blurRad="38100" dist="38100" dir="2700000" algn="tl">
                    <a:srgbClr val="000000">
                      <a:alpha val="43137"/>
                    </a:srgbClr>
                  </a:outerShdw>
                </a:effectLst>
              </a:rPr>
              <a:t>imbedded in different concentrations in carriers</a:t>
            </a:r>
            <a:endParaRPr lang="en-US" dirty="0">
              <a:effectLst>
                <a:outerShdw blurRad="38100" dist="38100" dir="2700000" algn="tl">
                  <a:srgbClr val="000000">
                    <a:alpha val="43137"/>
                  </a:srgbClr>
                </a:outerShdw>
              </a:effectLst>
            </a:endParaRPr>
          </a:p>
          <a:p>
            <a:r>
              <a:rPr lang="en-US" dirty="0">
                <a:effectLst>
                  <a:outerShdw blurRad="38100" dist="38100" dir="2700000" algn="tl">
                    <a:srgbClr val="000000">
                      <a:alpha val="43137"/>
                    </a:srgbClr>
                  </a:outerShdw>
                </a:effectLst>
              </a:rPr>
              <a:t>  - </a:t>
            </a:r>
            <a:r>
              <a:rPr lang="en-US" dirty="0" smtClean="0">
                <a:effectLst>
                  <a:outerShdw blurRad="38100" dist="38100" dir="2700000" algn="tl">
                    <a:srgbClr val="000000">
                      <a:alpha val="43137"/>
                    </a:srgbClr>
                  </a:outerShdw>
                </a:effectLst>
              </a:rPr>
              <a:t>polarized target constructions with nano-rods (for polarized laser irradiation)</a:t>
            </a:r>
            <a:r>
              <a:rPr lang="en-US" dirty="0">
                <a:effectLst>
                  <a:outerShdw blurRad="38100" dist="38100" dir="2700000" algn="tl">
                    <a:srgbClr val="000000">
                      <a:alpha val="43137"/>
                    </a:srgbClr>
                  </a:outerShdw>
                </a:effectLst>
              </a:rPr>
              <a:t/>
            </a:r>
            <a:br>
              <a:rPr lang="en-US" dirty="0">
                <a:effectLst>
                  <a:outerShdw blurRad="38100" dist="38100" dir="2700000" algn="tl">
                    <a:srgbClr val="000000">
                      <a:alpha val="43137"/>
                    </a:srgbClr>
                  </a:outerShdw>
                </a:effectLst>
              </a:rPr>
            </a:br>
            <a:r>
              <a:rPr lang="en-US" dirty="0">
                <a:effectLst>
                  <a:outerShdw blurRad="38100" dist="38100" dir="2700000" algn="tl">
                    <a:srgbClr val="000000">
                      <a:alpha val="43137"/>
                    </a:srgbClr>
                  </a:outerShdw>
                </a:effectLst>
              </a:rPr>
              <a:t>  - </a:t>
            </a:r>
            <a:r>
              <a:rPr lang="en-US" dirty="0" smtClean="0">
                <a:effectLst>
                  <a:outerShdw blurRad="38100" dist="38100" dir="2700000" algn="tl">
                    <a:srgbClr val="000000">
                      <a:alpha val="43137"/>
                    </a:srgbClr>
                  </a:outerShdw>
                </a:effectLst>
              </a:rPr>
              <a:t>testing resonant light absorption</a:t>
            </a:r>
            <a:endParaRPr lang="en-US" dirty="0">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76200" y="3320760"/>
            <a:ext cx="4027251" cy="3162590"/>
          </a:xfrm>
          <a:prstGeom prst="rect">
            <a:avLst/>
          </a:prstGeom>
        </p:spPr>
      </p:pic>
      <p:pic>
        <p:nvPicPr>
          <p:cNvPr id="6" name="Picture 5"/>
          <p:cNvPicPr>
            <a:picLocks noChangeAspect="1"/>
          </p:cNvPicPr>
          <p:nvPr/>
        </p:nvPicPr>
        <p:blipFill>
          <a:blip r:embed="rId3"/>
          <a:stretch>
            <a:fillRect/>
          </a:stretch>
        </p:blipFill>
        <p:spPr>
          <a:xfrm>
            <a:off x="4343400" y="3080877"/>
            <a:ext cx="4038600" cy="3332821"/>
          </a:xfrm>
          <a:prstGeom prst="rect">
            <a:avLst/>
          </a:prstGeom>
        </p:spPr>
      </p:pic>
      <p:sp>
        <p:nvSpPr>
          <p:cNvPr id="7" name="TextBox 6"/>
          <p:cNvSpPr txBox="1"/>
          <p:nvPr/>
        </p:nvSpPr>
        <p:spPr>
          <a:xfrm>
            <a:off x="0" y="6505293"/>
            <a:ext cx="9144000" cy="307777"/>
          </a:xfrm>
          <a:prstGeom prst="rect">
            <a:avLst/>
          </a:prstGeom>
          <a:noFill/>
        </p:spPr>
        <p:txBody>
          <a:bodyPr wrap="square" rtlCol="0">
            <a:spAutoFit/>
          </a:bodyPr>
          <a:lstStyle/>
          <a:p>
            <a:r>
              <a:rPr lang="en-US" sz="1400" dirty="0" smtClean="0"/>
              <a:t>[Detecting </a:t>
            </a:r>
            <a:r>
              <a:rPr lang="en-US" sz="1400" dirty="0"/>
              <a:t>patchy nanoparticle assembly at the single-particle level, </a:t>
            </a:r>
            <a:r>
              <a:rPr lang="en-US" sz="1400" dirty="0" err="1" smtClean="0"/>
              <a:t>S.Pothorszky</a:t>
            </a:r>
            <a:r>
              <a:rPr lang="en-US" sz="1400" dirty="0" smtClean="0"/>
              <a:t> </a:t>
            </a:r>
            <a:r>
              <a:rPr lang="en-US" sz="1400" dirty="0"/>
              <a:t>et al., </a:t>
            </a:r>
            <a:r>
              <a:rPr lang="en-US" sz="1400" dirty="0" smtClean="0"/>
              <a:t>Nanoscale 9(2017)10344]</a:t>
            </a:r>
            <a:endParaRPr lang="en-US" sz="1400" dirty="0"/>
          </a:p>
        </p:txBody>
      </p:sp>
    </p:spTree>
    <p:extLst>
      <p:ext uri="{BB962C8B-B14F-4D97-AF65-F5344CB8AC3E}">
        <p14:creationId xmlns:p14="http://schemas.microsoft.com/office/powerpoint/2010/main" val="5774521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7" name="Picture 5"/>
          <p:cNvPicPr>
            <a:picLocks noChangeAspect="1" noChangeArrowheads="1"/>
          </p:cNvPicPr>
          <p:nvPr/>
        </p:nvPicPr>
        <p:blipFill>
          <a:blip r:embed="rId2" cstate="print"/>
          <a:srcRect/>
          <a:stretch>
            <a:fillRect/>
          </a:stretch>
        </p:blipFill>
        <p:spPr bwMode="auto">
          <a:xfrm>
            <a:off x="44016" y="997394"/>
            <a:ext cx="7105680" cy="5437219"/>
          </a:xfrm>
          <a:prstGeom prst="rect">
            <a:avLst/>
          </a:prstGeom>
          <a:noFill/>
          <a:ln w="9525">
            <a:noFill/>
            <a:miter lim="800000"/>
            <a:headEnd/>
            <a:tailEnd/>
          </a:ln>
          <a:effectLst/>
        </p:spPr>
      </p:pic>
      <p:sp>
        <p:nvSpPr>
          <p:cNvPr id="16" name="Rectangle 15"/>
          <p:cNvSpPr/>
          <p:nvPr/>
        </p:nvSpPr>
        <p:spPr>
          <a:xfrm>
            <a:off x="232680" y="6300175"/>
            <a:ext cx="8125534" cy="338554"/>
          </a:xfrm>
          <a:prstGeom prst="rect">
            <a:avLst/>
          </a:prstGeom>
        </p:spPr>
        <p:txBody>
          <a:bodyPr wrap="square">
            <a:spAutoFit/>
          </a:bodyPr>
          <a:lstStyle/>
          <a:p>
            <a:r>
              <a:rPr lang="da-DK" altLang="zh-CN" sz="1600" b="1" dirty="0" smtClean="0">
                <a:solidFill>
                  <a:srgbClr val="0070C0"/>
                </a:solidFill>
              </a:rPr>
              <a:t>[O.A. Hurricane et al., Nature, 506, 343 (2014), </a:t>
            </a:r>
            <a:r>
              <a:rPr lang="en-US" altLang="zh-CN" sz="1600" b="1" dirty="0" smtClean="0">
                <a:solidFill>
                  <a:srgbClr val="0070C0"/>
                </a:solidFill>
              </a:rPr>
              <a:t>doi:10.1038/nature13008 ]</a:t>
            </a:r>
            <a:endParaRPr lang="zh-CN" altLang="en-US" sz="1600" b="1" dirty="0">
              <a:solidFill>
                <a:srgbClr val="0070C0"/>
              </a:solidFill>
            </a:endParaRPr>
          </a:p>
        </p:txBody>
      </p:sp>
      <p:sp>
        <p:nvSpPr>
          <p:cNvPr id="18" name="TextBox 17"/>
          <p:cNvSpPr txBox="1"/>
          <p:nvPr/>
        </p:nvSpPr>
        <p:spPr>
          <a:xfrm>
            <a:off x="10886" y="83974"/>
            <a:ext cx="8283037" cy="707886"/>
          </a:xfrm>
          <a:prstGeom prst="rect">
            <a:avLst/>
          </a:prstGeom>
          <a:noFill/>
        </p:spPr>
        <p:txBody>
          <a:bodyPr wrap="none" rtlCol="0">
            <a:spAutoFit/>
          </a:bodyPr>
          <a:lstStyle/>
          <a:p>
            <a:r>
              <a:rPr lang="en-US" altLang="zh-CN" sz="4000" dirty="0" smtClean="0">
                <a:solidFill>
                  <a:srgbClr val="FF0000"/>
                </a:solidFill>
                <a:effectLst>
                  <a:outerShdw blurRad="38100" dist="38100" dir="2700000" algn="tl">
                    <a:srgbClr val="000000">
                      <a:alpha val="43137"/>
                    </a:srgbClr>
                  </a:outerShdw>
                </a:effectLst>
              </a:rPr>
              <a:t>Indirectly Driven,  ICF target for NIF</a:t>
            </a:r>
            <a:endParaRPr lang="zh-CN" altLang="en-US" sz="4000" dirty="0">
              <a:solidFill>
                <a:srgbClr val="FF0000"/>
              </a:solidFill>
              <a:effectLst>
                <a:outerShdw blurRad="38100" dist="38100" dir="2700000" algn="tl">
                  <a:srgbClr val="000000">
                    <a:alpha val="43137"/>
                  </a:srgbClr>
                </a:outerShdw>
              </a:effectLst>
            </a:endParaRPr>
          </a:p>
        </p:txBody>
      </p:sp>
      <p:sp>
        <p:nvSpPr>
          <p:cNvPr id="9" name="灯片编号占位符 8"/>
          <p:cNvSpPr>
            <a:spLocks noGrp="1"/>
          </p:cNvSpPr>
          <p:nvPr>
            <p:ph type="sldNum" sz="quarter" idx="12"/>
          </p:nvPr>
        </p:nvSpPr>
        <p:spPr/>
        <p:txBody>
          <a:bodyPr/>
          <a:lstStyle/>
          <a:p>
            <a:fld id="{8DA8A563-FA42-432E-93FA-2A23CCD6898C}" type="slidenum">
              <a:rPr lang="zh-CN" altLang="en-US" smtClean="0"/>
              <a:pPr/>
              <a:t>4</a:t>
            </a:fld>
            <a:endParaRPr lang="zh-CN" altLang="en-US" dirty="0"/>
          </a:p>
        </p:txBody>
      </p:sp>
      <p:cxnSp>
        <p:nvCxnSpPr>
          <p:cNvPr id="10" name="直接连接符 6"/>
          <p:cNvCxnSpPr/>
          <p:nvPr/>
        </p:nvCxnSpPr>
        <p:spPr>
          <a:xfrm>
            <a:off x="357158" y="921617"/>
            <a:ext cx="8749520" cy="4681"/>
          </a:xfrm>
          <a:prstGeom prst="line">
            <a:avLst/>
          </a:prstGeom>
          <a:ln w="28575">
            <a:solidFill>
              <a:srgbClr val="FF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6781800" y="1295400"/>
            <a:ext cx="2286000" cy="5262979"/>
          </a:xfrm>
          <a:prstGeom prst="rect">
            <a:avLst/>
          </a:prstGeom>
          <a:noFill/>
        </p:spPr>
        <p:txBody>
          <a:bodyPr wrap="square" rtlCol="0">
            <a:spAutoFit/>
          </a:bodyPr>
          <a:lstStyle/>
          <a:p>
            <a:r>
              <a:rPr lang="en-US" sz="2400" dirty="0" smtClean="0"/>
              <a:t>Time profile of the laser beam:</a:t>
            </a:r>
          </a:p>
          <a:p>
            <a:endParaRPr lang="en-US" sz="2400" dirty="0"/>
          </a:p>
          <a:p>
            <a:r>
              <a:rPr lang="en-US" sz="2400" dirty="0" smtClean="0"/>
              <a:t>Initial pre- compression of ~ </a:t>
            </a:r>
            <a:r>
              <a:rPr lang="en-US" sz="2400" b="1" dirty="0" smtClean="0">
                <a:solidFill>
                  <a:srgbClr val="FF0000"/>
                </a:solidFill>
              </a:rPr>
              <a:t>10 ns</a:t>
            </a:r>
            <a:r>
              <a:rPr lang="en-US" sz="2400" dirty="0" smtClean="0"/>
              <a:t>,</a:t>
            </a:r>
          </a:p>
          <a:p>
            <a:pPr marL="342900" indent="-342900">
              <a:buFont typeface="Wingdings" panose="05000000000000000000" pitchFamily="2" charset="2"/>
              <a:buChar char="à"/>
            </a:pPr>
            <a:r>
              <a:rPr lang="en-US" sz="2400" dirty="0" smtClean="0">
                <a:sym typeface="Wingdings" panose="05000000000000000000" pitchFamily="2" charset="2"/>
              </a:rPr>
              <a:t>Stable compression</a:t>
            </a:r>
          </a:p>
          <a:p>
            <a:pPr marL="342900" indent="-342900">
              <a:buFont typeface="Wingdings" panose="05000000000000000000" pitchFamily="2" charset="2"/>
              <a:buChar char="à"/>
            </a:pPr>
            <a:endParaRPr lang="en-US" sz="2400" dirty="0" smtClean="0">
              <a:sym typeface="Wingdings" panose="05000000000000000000" pitchFamily="2" charset="2"/>
            </a:endParaRPr>
          </a:p>
          <a:p>
            <a:pPr marL="342900" indent="-342900">
              <a:buFont typeface="Wingdings" panose="05000000000000000000" pitchFamily="2" charset="2"/>
              <a:buChar char="à"/>
            </a:pPr>
            <a:r>
              <a:rPr lang="en-US" sz="2400" dirty="0" smtClean="0">
                <a:sym typeface="Wingdings" panose="05000000000000000000" pitchFamily="2" charset="2"/>
              </a:rPr>
              <a:t>Then final “shocks” of </a:t>
            </a:r>
            <a:br>
              <a:rPr lang="en-US" sz="2400" dirty="0" smtClean="0">
                <a:sym typeface="Wingdings" panose="05000000000000000000" pitchFamily="2" charset="2"/>
              </a:rPr>
            </a:br>
            <a:r>
              <a:rPr lang="en-US" sz="2400" dirty="0" smtClean="0"/>
              <a:t>~ </a:t>
            </a:r>
            <a:r>
              <a:rPr lang="en-US" sz="2400" b="1" dirty="0" smtClean="0">
                <a:solidFill>
                  <a:srgbClr val="FF0000"/>
                </a:solidFill>
                <a:sym typeface="Wingdings" panose="05000000000000000000" pitchFamily="2" charset="2"/>
              </a:rPr>
              <a:t>15 ns </a:t>
            </a:r>
            <a:br>
              <a:rPr lang="en-US" sz="2400" b="1" dirty="0" smtClean="0">
                <a:solidFill>
                  <a:srgbClr val="FF0000"/>
                </a:solidFill>
                <a:sym typeface="Wingdings" panose="05000000000000000000" pitchFamily="2" charset="2"/>
              </a:rPr>
            </a:br>
            <a:r>
              <a:rPr lang="en-US" sz="2400" dirty="0" smtClean="0">
                <a:sym typeface="Wingdings" panose="05000000000000000000" pitchFamily="2" charset="2"/>
              </a:rPr>
              <a:t>to ignite</a:t>
            </a:r>
          </a:p>
          <a:p>
            <a:endParaRPr lang="en-US" sz="2400" dirty="0" smtClean="0">
              <a:sym typeface="Wingdings" panose="05000000000000000000" pitchFamily="2" charset="2"/>
            </a:endParaRPr>
          </a:p>
        </p:txBody>
      </p:sp>
    </p:spTree>
    <p:extLst>
      <p:ext uri="{BB962C8B-B14F-4D97-AF65-F5344CB8AC3E}">
        <p14:creationId xmlns:p14="http://schemas.microsoft.com/office/powerpoint/2010/main" val="307317813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40</a:t>
            </a:fld>
            <a:endParaRPr lang="zh-CN" altLang="zh-CN" dirty="0"/>
          </a:p>
        </p:txBody>
      </p:sp>
      <p:sp>
        <p:nvSpPr>
          <p:cNvPr id="3" name="Rectangle 2"/>
          <p:cNvSpPr/>
          <p:nvPr/>
        </p:nvSpPr>
        <p:spPr>
          <a:xfrm>
            <a:off x="2514600" y="76200"/>
            <a:ext cx="3825086" cy="461665"/>
          </a:xfrm>
          <a:prstGeom prst="rect">
            <a:avLst/>
          </a:prstGeom>
        </p:spPr>
        <p:txBody>
          <a:bodyPr wrap="none">
            <a:spAutoFit/>
          </a:bodyPr>
          <a:lstStyle/>
          <a:p>
            <a:r>
              <a:rPr lang="hu-HU" sz="2400" b="1" dirty="0" err="1">
                <a:solidFill>
                  <a:srgbClr val="FF0000"/>
                </a:solidFill>
                <a:effectLst>
                  <a:outerShdw blurRad="38100" dist="38100" dir="2700000" algn="tl">
                    <a:srgbClr val="000000">
                      <a:alpha val="43137"/>
                    </a:srgbClr>
                  </a:outerShdw>
                </a:effectLst>
              </a:rPr>
              <a:t>Nano</a:t>
            </a:r>
            <a:r>
              <a:rPr lang="en-US" sz="2400" b="1" dirty="0">
                <a:solidFill>
                  <a:srgbClr val="FF0000"/>
                </a:solidFill>
                <a:effectLst>
                  <a:outerShdw blurRad="38100" dist="38100" dir="2700000" algn="tl">
                    <a:srgbClr val="000000">
                      <a:alpha val="43137"/>
                    </a:srgbClr>
                  </a:outerShdw>
                </a:effectLst>
              </a:rPr>
              <a:t>-</a:t>
            </a:r>
            <a:r>
              <a:rPr lang="hu-HU" sz="2400" b="1" dirty="0" err="1">
                <a:solidFill>
                  <a:srgbClr val="FF0000"/>
                </a:solidFill>
                <a:effectLst>
                  <a:outerShdw blurRad="38100" dist="38100" dir="2700000" algn="tl">
                    <a:srgbClr val="000000">
                      <a:alpha val="43137"/>
                    </a:srgbClr>
                  </a:outerShdw>
                </a:effectLst>
              </a:rPr>
              <a:t>particle</a:t>
            </a:r>
            <a:r>
              <a:rPr lang="hu-HU" sz="2400" b="1" dirty="0">
                <a:solidFill>
                  <a:srgbClr val="FF0000"/>
                </a:solidFill>
                <a:effectLst>
                  <a:outerShdw blurRad="38100" dist="38100" dir="2700000" algn="tl">
                    <a:srgbClr val="000000">
                      <a:alpha val="43137"/>
                    </a:srgbClr>
                  </a:outerShdw>
                </a:effectLst>
              </a:rPr>
              <a:t> </a:t>
            </a:r>
            <a:r>
              <a:rPr lang="en-US" sz="2400" b="1" dirty="0" smtClean="0">
                <a:solidFill>
                  <a:srgbClr val="FF0000"/>
                </a:solidFill>
                <a:effectLst>
                  <a:outerShdw blurRad="38100" dist="38100" dir="2700000" algn="tl">
                    <a:srgbClr val="000000">
                      <a:alpha val="43137"/>
                    </a:srgbClr>
                  </a:outerShdw>
                </a:effectLst>
              </a:rPr>
              <a:t>absorption</a:t>
            </a:r>
            <a:endParaRPr lang="en-US" sz="2400" dirty="0"/>
          </a:p>
        </p:txBody>
      </p:sp>
      <p:sp>
        <p:nvSpPr>
          <p:cNvPr id="4" name="TextBox 3"/>
          <p:cNvSpPr txBox="1"/>
          <p:nvPr/>
        </p:nvSpPr>
        <p:spPr>
          <a:xfrm>
            <a:off x="186744" y="5213164"/>
            <a:ext cx="8610600" cy="1569660"/>
          </a:xfrm>
          <a:prstGeom prst="rect">
            <a:avLst/>
          </a:prstGeom>
          <a:noFill/>
        </p:spPr>
        <p:txBody>
          <a:bodyPr wrap="square" rtlCol="0">
            <a:spAutoFit/>
          </a:bodyPr>
          <a:lstStyle/>
          <a:p>
            <a:r>
              <a:rPr lang="en-US" dirty="0"/>
              <a:t>1</a:t>
            </a:r>
            <a:r>
              <a:rPr lang="en-US" dirty="0" smtClean="0"/>
              <a:t> </a:t>
            </a:r>
            <a:r>
              <a:rPr lang="en-US" dirty="0" err="1" smtClean="0"/>
              <a:t>ps</a:t>
            </a:r>
            <a:r>
              <a:rPr lang="en-US" dirty="0" smtClean="0"/>
              <a:t> laser pulse length,  </a:t>
            </a:r>
            <a:r>
              <a:rPr lang="el-GR" sz="2000" b="1" dirty="0" smtClean="0">
                <a:latin typeface="Times New Roman" panose="02020603050405020304" pitchFamily="18" charset="0"/>
                <a:cs typeface="Times New Roman" panose="02020603050405020304" pitchFamily="18" charset="0"/>
              </a:rPr>
              <a:t>λ</a:t>
            </a:r>
            <a:r>
              <a:rPr lang="el-GR" dirty="0" smtClean="0"/>
              <a:t> = 800 </a:t>
            </a:r>
            <a:r>
              <a:rPr lang="en-US" dirty="0" smtClean="0"/>
              <a:t>nm, One-sided &amp; two-sided irradiation tested, </a:t>
            </a:r>
          </a:p>
          <a:p>
            <a:r>
              <a:rPr lang="en-US" dirty="0" smtClean="0"/>
              <a:t>85-100 % absorption in the target length  </a:t>
            </a:r>
            <a:r>
              <a:rPr lang="en-US" sz="2000" i="1" dirty="0" smtClean="0">
                <a:latin typeface="Times New Roman" panose="02020603050405020304" pitchFamily="18" charset="0"/>
                <a:cs typeface="Times New Roman" panose="02020603050405020304" pitchFamily="18" charset="0"/>
              </a:rPr>
              <a:t>h</a:t>
            </a:r>
            <a:r>
              <a:rPr lang="en-US" dirty="0" smtClean="0"/>
              <a:t>.  Nano-antenna shapes, layer configurations, layer distribution  varied &amp; analyzed.</a:t>
            </a:r>
          </a:p>
          <a:p>
            <a:endParaRPr lang="en-US" dirty="0"/>
          </a:p>
          <a:p>
            <a:r>
              <a:rPr lang="en-US" sz="2000" dirty="0" smtClean="0"/>
              <a:t>[</a:t>
            </a:r>
            <a:r>
              <a:rPr lang="en-US" sz="2000" dirty="0" smtClean="0">
                <a:solidFill>
                  <a:srgbClr val="0000FF"/>
                </a:solidFill>
              </a:rPr>
              <a:t>M. Csete, et al.,  University of Szeged, HU</a:t>
            </a:r>
            <a:r>
              <a:rPr lang="en-US" sz="2000" dirty="0" smtClean="0"/>
              <a:t>]</a:t>
            </a:r>
            <a:endParaRPr lang="en-US" sz="2000"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1752136"/>
            <a:ext cx="3637656" cy="3200864"/>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8200" y="1752136"/>
            <a:ext cx="3810000" cy="3262421"/>
          </a:xfrm>
          <a:prstGeom prst="rect">
            <a:avLst/>
          </a:prstGeom>
        </p:spPr>
      </p:pic>
      <p:sp>
        <p:nvSpPr>
          <p:cNvPr id="7" name="TextBox 6"/>
          <p:cNvSpPr txBox="1"/>
          <p:nvPr/>
        </p:nvSpPr>
        <p:spPr>
          <a:xfrm>
            <a:off x="304800" y="685800"/>
            <a:ext cx="8382000" cy="923330"/>
          </a:xfrm>
          <a:prstGeom prst="rect">
            <a:avLst/>
          </a:prstGeom>
          <a:noFill/>
        </p:spPr>
        <p:txBody>
          <a:bodyPr wrap="square" rtlCol="0">
            <a:spAutoFit/>
          </a:bodyPr>
          <a:lstStyle/>
          <a:p>
            <a:r>
              <a:rPr lang="en-US" dirty="0" smtClean="0"/>
              <a:t>The </a:t>
            </a:r>
            <a:r>
              <a:rPr lang="en-US" dirty="0"/>
              <a:t>target absorptivity is </a:t>
            </a:r>
            <a:r>
              <a:rPr lang="en-US" dirty="0" smtClean="0"/>
              <a:t>increased via </a:t>
            </a:r>
            <a:r>
              <a:rPr lang="en-US" dirty="0"/>
              <a:t>core-shell type </a:t>
            </a:r>
            <a:r>
              <a:rPr lang="en-US" dirty="0" err="1"/>
              <a:t>plasmonic</a:t>
            </a:r>
            <a:r>
              <a:rPr lang="en-US" dirty="0"/>
              <a:t> </a:t>
            </a:r>
            <a:r>
              <a:rPr lang="en-US" dirty="0" err="1" smtClean="0"/>
              <a:t>nano</a:t>
            </a:r>
            <a:r>
              <a:rPr lang="en-US" dirty="0" smtClean="0"/>
              <a:t>-shells.  Calculations via </a:t>
            </a:r>
            <a:r>
              <a:rPr lang="en-US" dirty="0"/>
              <a:t>solving </a:t>
            </a:r>
            <a:r>
              <a:rPr lang="en-US" dirty="0" smtClean="0"/>
              <a:t>the Maxwell </a:t>
            </a:r>
            <a:r>
              <a:rPr lang="en-US" dirty="0"/>
              <a:t>equations, and evaluating the </a:t>
            </a:r>
            <a:r>
              <a:rPr lang="en-US" dirty="0" err="1"/>
              <a:t>ohmic</a:t>
            </a:r>
            <a:r>
              <a:rPr lang="en-US" dirty="0"/>
              <a:t> </a:t>
            </a:r>
            <a:r>
              <a:rPr lang="en-US" dirty="0" smtClean="0"/>
              <a:t>heating</a:t>
            </a:r>
            <a:r>
              <a:rPr lang="en-US" dirty="0"/>
              <a:t> </a:t>
            </a:r>
            <a:r>
              <a:rPr lang="en-US" dirty="0" smtClean="0"/>
              <a:t>were performed.</a:t>
            </a:r>
            <a:endParaRPr lang="en-US" dirty="0"/>
          </a:p>
        </p:txBody>
      </p:sp>
    </p:spTree>
    <p:extLst>
      <p:ext uri="{BB962C8B-B14F-4D97-AF65-F5344CB8AC3E}">
        <p14:creationId xmlns:p14="http://schemas.microsoft.com/office/powerpoint/2010/main" val="222584020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41</a:t>
            </a:fld>
            <a:endParaRPr lang="zh-CN" altLang="zh-CN"/>
          </a:p>
        </p:txBody>
      </p:sp>
      <p:pic>
        <p:nvPicPr>
          <p:cNvPr id="3" name="Picture 2"/>
          <p:cNvPicPr>
            <a:picLocks noChangeAspect="1"/>
          </p:cNvPicPr>
          <p:nvPr/>
        </p:nvPicPr>
        <p:blipFill>
          <a:blip r:embed="rId2"/>
          <a:stretch>
            <a:fillRect/>
          </a:stretch>
        </p:blipFill>
        <p:spPr>
          <a:xfrm>
            <a:off x="-22916" y="838200"/>
            <a:ext cx="9189832" cy="5181600"/>
          </a:xfrm>
          <a:prstGeom prst="rect">
            <a:avLst/>
          </a:prstGeom>
        </p:spPr>
      </p:pic>
    </p:spTree>
    <p:extLst>
      <p:ext uri="{BB962C8B-B14F-4D97-AF65-F5344CB8AC3E}">
        <p14:creationId xmlns:p14="http://schemas.microsoft.com/office/powerpoint/2010/main" val="12439213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42</a:t>
            </a:fld>
            <a:endParaRPr lang="zh-CN" altLang="zh-CN"/>
          </a:p>
        </p:txBody>
      </p:sp>
      <p:sp>
        <p:nvSpPr>
          <p:cNvPr id="3" name="TextBox 2"/>
          <p:cNvSpPr txBox="1"/>
          <p:nvPr/>
        </p:nvSpPr>
        <p:spPr>
          <a:xfrm>
            <a:off x="838200" y="609600"/>
            <a:ext cx="7848600" cy="5909310"/>
          </a:xfrm>
          <a:prstGeom prst="rect">
            <a:avLst/>
          </a:prstGeom>
          <a:noFill/>
        </p:spPr>
        <p:txBody>
          <a:bodyPr wrap="square" rtlCol="0">
            <a:spAutoFit/>
          </a:bodyPr>
          <a:lstStyle/>
          <a:p>
            <a:r>
              <a:rPr lang="en-US" sz="2800" b="1" dirty="0">
                <a:solidFill>
                  <a:srgbClr val="FF0000"/>
                </a:solidFill>
                <a:effectLst>
                  <a:outerShdw blurRad="38100" dist="38100" dir="2700000" algn="tl">
                    <a:srgbClr val="000000">
                      <a:alpha val="43137"/>
                    </a:srgbClr>
                  </a:outerShdw>
                </a:effectLst>
              </a:rPr>
              <a:t>Available resources:</a:t>
            </a:r>
          </a:p>
          <a:p>
            <a:r>
              <a:rPr lang="en-US" dirty="0"/>
              <a:t>				</a:t>
            </a:r>
            <a:r>
              <a:rPr lang="en-US" dirty="0" smtClean="0"/>
              <a:t>     </a:t>
            </a:r>
            <a:r>
              <a:rPr lang="en-US" sz="2000" b="1" dirty="0" smtClean="0">
                <a:effectLst>
                  <a:outerShdw blurRad="38100" dist="38100" dir="2700000" algn="tl">
                    <a:srgbClr val="000000">
                      <a:alpha val="43137"/>
                    </a:srgbClr>
                  </a:outerShdw>
                </a:effectLst>
              </a:rPr>
              <a:t>Pulse         Pulse           Pulse </a:t>
            </a:r>
            <a:endParaRPr lang="en-US" sz="2000" b="1" dirty="0">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	  	    energy       frequency    </a:t>
            </a:r>
            <a:r>
              <a:rPr lang="en-US" sz="2000" b="1" dirty="0">
                <a:effectLst>
                  <a:outerShdw blurRad="38100" dist="38100" dir="2700000" algn="tl">
                    <a:srgbClr val="000000">
                      <a:alpha val="43137"/>
                    </a:srgbClr>
                  </a:outerShdw>
                </a:effectLst>
              </a:rPr>
              <a:t>length</a:t>
            </a:r>
          </a:p>
          <a:p>
            <a:endParaRPr lang="en-US" sz="2000" b="1" dirty="0">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LLNL NIF 192 laser  3D </a:t>
            </a:r>
            <a:r>
              <a:rPr lang="en-US" sz="2000" b="1" dirty="0" smtClean="0">
                <a:effectLst>
                  <a:outerShdw blurRad="38100" dist="38100" dir="2700000" algn="tl">
                    <a:srgbClr val="000000">
                      <a:alpha val="43137"/>
                    </a:srgbClr>
                  </a:outerShdw>
                </a:effectLst>
              </a:rPr>
              <a:t>(1 laser:  11.2  kJ     </a:t>
            </a:r>
            <a:r>
              <a:rPr lang="en-US" sz="2000" b="1" dirty="0">
                <a:effectLst>
                  <a:outerShdw blurRad="38100" dist="38100" dir="2700000" algn="tl">
                    <a:srgbClr val="000000">
                      <a:alpha val="43137"/>
                    </a:srgbClr>
                  </a:outerShdw>
                </a:effectLst>
              </a:rPr>
              <a:t>1/day     </a:t>
            </a:r>
            <a:r>
              <a:rPr lang="en-US" sz="2000" b="1" dirty="0" smtClean="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 10-30 ns</a:t>
            </a:r>
          </a:p>
          <a:p>
            <a:endParaRPr lang="en-US" sz="2000" b="1" dirty="0">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ELI-APLS  2PW High field laser     </a:t>
            </a:r>
            <a:r>
              <a:rPr lang="en-US" sz="2000" b="1" dirty="0" smtClean="0">
                <a:effectLst>
                  <a:outerShdw blurRad="38100" dist="38100" dir="2700000" algn="tl">
                    <a:srgbClr val="000000">
                      <a:alpha val="43137"/>
                    </a:srgbClr>
                  </a:outerShdw>
                </a:effectLst>
              </a:rPr>
              <a:t>20     J      10 </a:t>
            </a:r>
            <a:r>
              <a:rPr lang="en-US" sz="2000" b="1" dirty="0">
                <a:effectLst>
                  <a:outerShdw blurRad="38100" dist="38100" dir="2700000" algn="tl">
                    <a:srgbClr val="000000">
                      <a:alpha val="43137"/>
                    </a:srgbClr>
                  </a:outerShdw>
                </a:effectLst>
              </a:rPr>
              <a:t>Hz      </a:t>
            </a:r>
            <a:r>
              <a:rPr lang="en-US" sz="2000" b="1" dirty="0" smtClean="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&lt; </a:t>
            </a:r>
            <a:r>
              <a:rPr lang="en-US" sz="2000" b="1" dirty="0" smtClean="0">
                <a:effectLst>
                  <a:outerShdw blurRad="38100" dist="38100" dir="2700000" algn="tl">
                    <a:srgbClr val="000000">
                      <a:alpha val="43137"/>
                    </a:srgbClr>
                  </a:outerShdw>
                </a:effectLst>
              </a:rPr>
              <a:t> 10 fs</a:t>
            </a:r>
            <a:br>
              <a:rPr lang="en-US" sz="2000" b="1" dirty="0" smtClean="0">
                <a:effectLst>
                  <a:outerShdw blurRad="38100" dist="38100" dir="2700000" algn="tl">
                    <a:srgbClr val="000000">
                      <a:alpha val="43137"/>
                    </a:srgbClr>
                  </a:outerShdw>
                </a:effectLst>
              </a:rPr>
            </a:br>
            <a:r>
              <a:rPr lang="en-US" sz="2000" b="1" dirty="0" smtClean="0">
                <a:effectLst>
                  <a:outerShdw blurRad="38100" dist="38100" dir="2700000" algn="tl">
                    <a:srgbClr val="000000">
                      <a:alpha val="43137"/>
                    </a:srgbClr>
                  </a:outerShdw>
                </a:effectLst>
              </a:rPr>
              <a:t>                                                         (34     J)</a:t>
            </a:r>
          </a:p>
          <a:p>
            <a:r>
              <a:rPr lang="en-US" sz="2000" b="1" dirty="0" smtClean="0">
                <a:effectLst>
                  <a:outerShdw blurRad="38100" dist="38100" dir="2700000" algn="tl">
                    <a:srgbClr val="000000">
                      <a:alpha val="43137"/>
                    </a:srgbClr>
                  </a:outerShdw>
                </a:effectLst>
              </a:rPr>
              <a:t>BELLA, L. Berkeley Nat. Lab.        34     J         1 Hz          &lt;  30 fs</a:t>
            </a:r>
          </a:p>
          <a:p>
            <a:endParaRPr lang="en-US" sz="2000" b="1" dirty="0" smtClean="0">
              <a:effectLst>
                <a:outerShdw blurRad="38100" dist="38100" dir="2700000" algn="tl">
                  <a:srgbClr val="000000">
                    <a:alpha val="43137"/>
                  </a:srgbClr>
                </a:outerShdw>
              </a:effectLst>
            </a:endParaRPr>
          </a:p>
          <a:p>
            <a:r>
              <a:rPr lang="en-US" sz="2000" b="1" dirty="0" smtClean="0">
                <a:effectLst>
                  <a:outerShdw blurRad="38100" dist="38100" dir="2700000" algn="tl">
                    <a:srgbClr val="000000">
                      <a:alpha val="43137"/>
                    </a:srgbClr>
                  </a:outerShdw>
                </a:effectLst>
              </a:rPr>
              <a:t>GSI/FAIR PHELIX laser	                  200    J     1/90min       &gt; 0.5 </a:t>
            </a:r>
            <a:r>
              <a:rPr lang="en-US" sz="2000" b="1" dirty="0" err="1" smtClean="0">
                <a:effectLst>
                  <a:outerShdw blurRad="38100" dist="38100" dir="2700000" algn="tl">
                    <a:srgbClr val="000000">
                      <a:alpha val="43137"/>
                    </a:srgbClr>
                  </a:outerShdw>
                </a:effectLst>
              </a:rPr>
              <a:t>ps</a:t>
            </a:r>
            <a:endParaRPr lang="en-US" sz="2000" b="1" dirty="0" smtClean="0">
              <a:effectLst>
                <a:outerShdw blurRad="38100" dist="38100" dir="2700000" algn="tl">
                  <a:srgbClr val="000000">
                    <a:alpha val="43137"/>
                  </a:srgbClr>
                </a:outerShdw>
              </a:effectLst>
            </a:endParaRPr>
          </a:p>
          <a:p>
            <a:endParaRPr lang="en-US" sz="2000" b="1" dirty="0">
              <a:effectLst>
                <a:outerShdw blurRad="38100" dist="38100" dir="2700000" algn="tl">
                  <a:srgbClr val="000000">
                    <a:alpha val="43137"/>
                  </a:srgbClr>
                </a:outerShdw>
              </a:effectLst>
            </a:endParaRPr>
          </a:p>
          <a:p>
            <a:r>
              <a:rPr lang="en-US" sz="2000" b="1" dirty="0">
                <a:effectLst>
                  <a:outerShdw blurRad="38100" dist="38100" dir="2700000" algn="tl">
                    <a:srgbClr val="000000">
                      <a:alpha val="43137"/>
                    </a:srgbClr>
                  </a:outerShdw>
                </a:effectLst>
              </a:rPr>
              <a:t>Wigner - Coherent </a:t>
            </a:r>
            <a:r>
              <a:rPr lang="en-US" sz="2000" b="1" dirty="0" err="1">
                <a:effectLst>
                  <a:outerShdw blurRad="38100" dist="38100" dir="2700000" algn="tl">
                    <a:srgbClr val="000000">
                      <a:alpha val="43137"/>
                    </a:srgbClr>
                  </a:outerShdw>
                </a:effectLst>
              </a:rPr>
              <a:t>Ti</a:t>
            </a:r>
            <a:r>
              <a:rPr lang="en-US" sz="2000" b="1" dirty="0">
                <a:effectLst>
                  <a:outerShdw blurRad="38100" dist="38100" dir="2700000" algn="tl">
                    <a:srgbClr val="000000">
                      <a:alpha val="43137"/>
                    </a:srgbClr>
                  </a:outerShdw>
                </a:effectLst>
              </a:rPr>
              <a:t>-Si </a:t>
            </a:r>
            <a:r>
              <a:rPr lang="en-US" sz="2000" b="1" dirty="0" err="1">
                <a:effectLst>
                  <a:outerShdw blurRad="38100" dist="38100" dir="2700000" algn="tl">
                    <a:srgbClr val="000000">
                      <a:alpha val="43137"/>
                    </a:srgbClr>
                  </a:outerShdw>
                </a:effectLst>
              </a:rPr>
              <a:t>Hidra</a:t>
            </a:r>
            <a:r>
              <a:rPr lang="en-US" sz="2000" b="1" dirty="0">
                <a:effectLst>
                  <a:outerShdw blurRad="38100" dist="38100" dir="2700000" algn="tl">
                    <a:srgbClr val="000000">
                      <a:alpha val="43137"/>
                    </a:srgbClr>
                  </a:outerShdw>
                </a:effectLst>
              </a:rPr>
              <a:t> L.   </a:t>
            </a:r>
            <a:r>
              <a:rPr lang="en-US" sz="2000" b="1" dirty="0" smtClean="0">
                <a:effectLst>
                  <a:outerShdw blurRad="38100" dist="38100" dir="2700000" algn="tl">
                    <a:srgbClr val="000000">
                      <a:alpha val="43137"/>
                    </a:srgbClr>
                  </a:outerShdw>
                </a:effectLst>
              </a:rPr>
              <a:t> 30 </a:t>
            </a:r>
            <a:r>
              <a:rPr lang="en-US" sz="2000" b="1" dirty="0" err="1">
                <a:effectLst>
                  <a:outerShdw blurRad="38100" dist="38100" dir="2700000" algn="tl">
                    <a:srgbClr val="000000">
                      <a:alpha val="43137"/>
                    </a:srgbClr>
                  </a:outerShdw>
                </a:effectLst>
              </a:rPr>
              <a:t>mJ</a:t>
            </a:r>
            <a:r>
              <a:rPr lang="en-US" sz="2000" b="1" dirty="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  10 </a:t>
            </a:r>
            <a:r>
              <a:rPr lang="en-US" sz="2000" b="1" dirty="0">
                <a:effectLst>
                  <a:outerShdw blurRad="38100" dist="38100" dir="2700000" algn="tl">
                    <a:srgbClr val="000000">
                      <a:alpha val="43137"/>
                    </a:srgbClr>
                  </a:outerShdw>
                </a:effectLst>
              </a:rPr>
              <a:t>Hz         </a:t>
            </a:r>
            <a:r>
              <a:rPr lang="en-US" sz="2000" b="1" dirty="0" smtClean="0">
                <a:effectLst>
                  <a:outerShdw blurRad="38100" dist="38100" dir="2700000" algn="tl">
                    <a:srgbClr val="000000">
                      <a:alpha val="43137"/>
                    </a:srgbClr>
                  </a:outerShdw>
                </a:effectLst>
              </a:rPr>
              <a:t>     </a:t>
            </a:r>
            <a:r>
              <a:rPr lang="en-US" sz="2000" b="1" dirty="0">
                <a:effectLst>
                  <a:outerShdw blurRad="38100" dist="38100" dir="2700000" algn="tl">
                    <a:srgbClr val="000000">
                      <a:alpha val="43137"/>
                    </a:srgbClr>
                  </a:outerShdw>
                </a:effectLst>
              </a:rPr>
              <a:t>40 fs</a:t>
            </a:r>
          </a:p>
          <a:p>
            <a:r>
              <a:rPr lang="en-US" sz="2000" b="1" dirty="0">
                <a:effectLst>
                  <a:outerShdw blurRad="38100" dist="38100" dir="2700000" algn="tl">
                    <a:srgbClr val="000000">
                      <a:alpha val="43137"/>
                    </a:srgbClr>
                  </a:outerShdw>
                </a:effectLst>
              </a:rPr>
              <a:t>                       </a:t>
            </a:r>
            <a:r>
              <a:rPr lang="en-US" sz="2000" b="1" dirty="0" smtClean="0">
                <a:effectLst>
                  <a:outerShdw blurRad="38100" dist="38100" dir="2700000" algn="tl">
                    <a:srgbClr val="000000">
                      <a:alpha val="43137"/>
                    </a:srgbClr>
                  </a:outerShdw>
                </a:effectLst>
              </a:rPr>
              <a:t>                        (</a:t>
            </a:r>
            <a:r>
              <a:rPr lang="en-US" sz="2000" b="1" dirty="0" err="1">
                <a:effectLst>
                  <a:outerShdw blurRad="38100" dist="38100" dir="2700000" algn="tl">
                    <a:srgbClr val="000000">
                      <a:alpha val="43137"/>
                    </a:srgbClr>
                  </a:outerShdw>
                </a:effectLst>
              </a:rPr>
              <a:t>upto</a:t>
            </a:r>
            <a:r>
              <a:rPr lang="en-US" sz="2000" b="1" dirty="0">
                <a:effectLst>
                  <a:outerShdw blurRad="38100" dist="38100" dir="2700000" algn="tl">
                    <a:srgbClr val="000000">
                      <a:alpha val="43137"/>
                    </a:srgbClr>
                  </a:outerShdw>
                </a:effectLst>
              </a:rPr>
              <a:t> 100 </a:t>
            </a:r>
            <a:r>
              <a:rPr lang="en-US" sz="2000" b="1" dirty="0" err="1">
                <a:effectLst>
                  <a:outerShdw blurRad="38100" dist="38100" dir="2700000" algn="tl">
                    <a:srgbClr val="000000">
                      <a:alpha val="43137"/>
                    </a:srgbClr>
                  </a:outerShdw>
                </a:effectLst>
              </a:rPr>
              <a:t>mJ</a:t>
            </a:r>
            <a:r>
              <a:rPr lang="en-US" sz="2000" b="1" dirty="0">
                <a:effectLst>
                  <a:outerShdw blurRad="38100" dist="38100" dir="2700000" algn="tl">
                    <a:srgbClr val="000000">
                      <a:alpha val="43137"/>
                    </a:srgbClr>
                  </a:outerShdw>
                </a:effectLst>
              </a:rPr>
              <a:t>)</a:t>
            </a:r>
          </a:p>
          <a:p>
            <a:endParaRPr lang="en-US" b="1" dirty="0" smtClean="0">
              <a:effectLst>
                <a:outerShdw blurRad="38100" dist="38100" dir="2700000" algn="tl">
                  <a:srgbClr val="000000">
                    <a:alpha val="43137"/>
                  </a:srgbClr>
                </a:outerShdw>
              </a:effectLst>
            </a:endParaRPr>
          </a:p>
          <a:p>
            <a:r>
              <a:rPr lang="en-US" b="1" dirty="0" smtClean="0">
                <a:effectLst>
                  <a:outerShdw blurRad="38100" dist="38100" dir="2700000" algn="tl">
                    <a:srgbClr val="000000">
                      <a:alpha val="43137"/>
                    </a:srgbClr>
                  </a:outerShdw>
                </a:effectLst>
              </a:rPr>
              <a:t>Optimal for laser induced ICF with </a:t>
            </a:r>
          </a:p>
          <a:p>
            <a:r>
              <a:rPr lang="en-US" b="1" dirty="0">
                <a:effectLst>
                  <a:outerShdw blurRad="38100" dist="38100" dir="2700000" algn="tl">
                    <a:srgbClr val="000000">
                      <a:alpha val="43137"/>
                    </a:srgbClr>
                  </a:outerShdw>
                </a:effectLst>
              </a:rPr>
              <a:t>n</a:t>
            </a:r>
            <a:r>
              <a:rPr lang="en-US" b="1" dirty="0" smtClean="0">
                <a:effectLst>
                  <a:outerShdw blurRad="38100" dist="38100" dir="2700000" algn="tl">
                    <a:srgbClr val="000000">
                      <a:alpha val="43137"/>
                    </a:srgbClr>
                  </a:outerShdw>
                </a:effectLst>
              </a:rPr>
              <a:t>ano-plasmonics	 tests	       ~ 100 J          1 Hz            1-10 </a:t>
            </a:r>
            <a:r>
              <a:rPr lang="en-US" b="1" dirty="0" err="1" smtClean="0">
                <a:effectLst>
                  <a:outerShdw blurRad="38100" dist="38100" dir="2700000" algn="tl">
                    <a:srgbClr val="000000">
                      <a:alpha val="43137"/>
                    </a:srgbClr>
                  </a:outerShdw>
                </a:effectLst>
              </a:rPr>
              <a:t>ps</a:t>
            </a:r>
            <a:r>
              <a:rPr lang="en-US" b="1" dirty="0" smtClean="0">
                <a:effectLst>
                  <a:outerShdw blurRad="38100" dist="38100" dir="2700000" algn="tl">
                    <a:srgbClr val="000000">
                      <a:alpha val="43137"/>
                    </a:srgbClr>
                  </a:outerShdw>
                </a:effectLst>
              </a:rPr>
              <a:t> !		  </a:t>
            </a:r>
            <a:endParaRPr lang="en-US" b="1" dirty="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5541615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43</a:t>
            </a:fld>
            <a:endParaRPr lang="zh-CN" altLang="zh-CN"/>
          </a:p>
        </p:txBody>
      </p:sp>
      <p:sp>
        <p:nvSpPr>
          <p:cNvPr id="4" name="Rectangle 3"/>
          <p:cNvSpPr/>
          <p:nvPr/>
        </p:nvSpPr>
        <p:spPr>
          <a:xfrm>
            <a:off x="152400" y="81518"/>
            <a:ext cx="8270213" cy="369332"/>
          </a:xfrm>
          <a:prstGeom prst="rect">
            <a:avLst/>
          </a:prstGeom>
        </p:spPr>
        <p:txBody>
          <a:bodyPr wrap="none">
            <a:spAutoFit/>
          </a:bodyPr>
          <a:lstStyle/>
          <a:p>
            <a:r>
              <a:rPr lang="en-US" b="1" dirty="0" smtClean="0">
                <a:solidFill>
                  <a:srgbClr val="FF0000"/>
                </a:solidFill>
                <a:effectLst>
                  <a:outerShdw blurRad="38100" dist="38100" dir="2700000" algn="tl">
                    <a:srgbClr val="000000">
                      <a:alpha val="43137"/>
                    </a:srgbClr>
                  </a:outerShdw>
                </a:effectLst>
              </a:rPr>
              <a:t>Experimental test of similar configuration @ </a:t>
            </a:r>
            <a:r>
              <a:rPr lang="en-US" b="1" dirty="0" err="1" smtClean="0">
                <a:solidFill>
                  <a:srgbClr val="FF0000"/>
                </a:solidFill>
                <a:effectLst>
                  <a:outerShdw blurRad="38100" dist="38100" dir="2700000" algn="tl">
                    <a:srgbClr val="000000">
                      <a:alpha val="43137"/>
                    </a:srgbClr>
                  </a:outerShdw>
                </a:effectLst>
              </a:rPr>
              <a:t>ShenGuang</a:t>
            </a:r>
            <a:r>
              <a:rPr lang="en-US" b="1" dirty="0" smtClean="0">
                <a:solidFill>
                  <a:srgbClr val="FF0000"/>
                </a:solidFill>
                <a:effectLst>
                  <a:outerShdw blurRad="38100" dist="38100" dir="2700000" algn="tl">
                    <a:srgbClr val="000000">
                      <a:alpha val="43137"/>
                    </a:srgbClr>
                  </a:outerShdw>
                </a:effectLst>
              </a:rPr>
              <a:t>-II Up, Shanghai :</a:t>
            </a:r>
            <a:endParaRPr lang="en-US" b="1" dirty="0">
              <a:solidFill>
                <a:srgbClr val="FF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2"/>
          <a:stretch>
            <a:fillRect/>
          </a:stretch>
        </p:blipFill>
        <p:spPr>
          <a:xfrm>
            <a:off x="171450" y="3657600"/>
            <a:ext cx="1905000" cy="2988283"/>
          </a:xfrm>
          <a:prstGeom prst="rect">
            <a:avLst/>
          </a:prstGeom>
        </p:spPr>
      </p:pic>
      <p:pic>
        <p:nvPicPr>
          <p:cNvPr id="6" name="Picture 5"/>
          <p:cNvPicPr>
            <a:picLocks noChangeAspect="1"/>
          </p:cNvPicPr>
          <p:nvPr/>
        </p:nvPicPr>
        <p:blipFill>
          <a:blip r:embed="rId3"/>
          <a:stretch>
            <a:fillRect/>
          </a:stretch>
        </p:blipFill>
        <p:spPr>
          <a:xfrm>
            <a:off x="2286000" y="3352800"/>
            <a:ext cx="975787" cy="2574150"/>
          </a:xfrm>
          <a:prstGeom prst="rect">
            <a:avLst/>
          </a:prstGeom>
        </p:spPr>
      </p:pic>
      <p:sp>
        <p:nvSpPr>
          <p:cNvPr id="7" name="TextBox 6"/>
          <p:cNvSpPr txBox="1"/>
          <p:nvPr/>
        </p:nvSpPr>
        <p:spPr>
          <a:xfrm>
            <a:off x="228599" y="2057400"/>
            <a:ext cx="3733801" cy="1200329"/>
          </a:xfrm>
          <a:prstGeom prst="rect">
            <a:avLst/>
          </a:prstGeom>
          <a:noFill/>
        </p:spPr>
        <p:txBody>
          <a:bodyPr wrap="square" rtlCol="0">
            <a:spAutoFit/>
          </a:bodyPr>
          <a:lstStyle/>
          <a:p>
            <a:r>
              <a:rPr lang="en-US" dirty="0" smtClean="0"/>
              <a:t>4 (up) + 4(down) lasers</a:t>
            </a:r>
          </a:p>
          <a:p>
            <a:r>
              <a:rPr lang="en-US" dirty="0" smtClean="0"/>
              <a:t>Target thickness, h </a:t>
            </a:r>
            <a:r>
              <a:rPr lang="en-US" sz="1400" dirty="0" smtClean="0"/>
              <a:t>(3.6</a:t>
            </a:r>
            <a:r>
              <a:rPr lang="el-GR" sz="1400" dirty="0" smtClean="0"/>
              <a:t>μ</a:t>
            </a:r>
            <a:r>
              <a:rPr lang="en-US" sz="1400" dirty="0" smtClean="0"/>
              <a:t>m-1mm) </a:t>
            </a:r>
          </a:p>
          <a:p>
            <a:r>
              <a:rPr lang="en-US" dirty="0" smtClean="0"/>
              <a:t>&amp; radius, R,  </a:t>
            </a:r>
            <a:r>
              <a:rPr lang="en-US" sz="1400" dirty="0" smtClean="0"/>
              <a:t>(150-400</a:t>
            </a:r>
            <a:r>
              <a:rPr lang="el-GR" sz="1400" dirty="0"/>
              <a:t>μ</a:t>
            </a:r>
            <a:r>
              <a:rPr lang="en-US" sz="1400" dirty="0" smtClean="0"/>
              <a:t>m)  </a:t>
            </a:r>
            <a:r>
              <a:rPr lang="en-US" dirty="0" smtClean="0"/>
              <a:t>were</a:t>
            </a:r>
          </a:p>
          <a:p>
            <a:r>
              <a:rPr lang="en-US" dirty="0" smtClean="0"/>
              <a:t>varied.</a:t>
            </a:r>
            <a:endParaRPr lang="en-US" dirty="0"/>
          </a:p>
        </p:txBody>
      </p:sp>
      <p:sp>
        <p:nvSpPr>
          <p:cNvPr id="8" name="TextBox 7"/>
          <p:cNvSpPr txBox="1"/>
          <p:nvPr/>
        </p:nvSpPr>
        <p:spPr>
          <a:xfrm>
            <a:off x="3657600" y="2209800"/>
            <a:ext cx="5117652" cy="1754326"/>
          </a:xfrm>
          <a:prstGeom prst="rect">
            <a:avLst/>
          </a:prstGeom>
          <a:noFill/>
        </p:spPr>
        <p:txBody>
          <a:bodyPr wrap="square" rtlCol="0">
            <a:spAutoFit/>
          </a:bodyPr>
          <a:lstStyle/>
          <a:p>
            <a:r>
              <a:rPr lang="en-US" dirty="0" smtClean="0"/>
              <a:t>Total pulse energy 1.2kJ (2ns) for 8 beams.</a:t>
            </a:r>
          </a:p>
          <a:p>
            <a:r>
              <a:rPr lang="en-US" dirty="0" smtClean="0"/>
              <a:t>Shortest (250ps) pulses -&gt;  100s MeV ions &gt;</a:t>
            </a:r>
            <a:br>
              <a:rPr lang="en-US" dirty="0" smtClean="0"/>
            </a:br>
            <a:r>
              <a:rPr lang="en-US" dirty="0" smtClean="0"/>
              <a:t>non-thermal distr.  =  directed ion acceleration </a:t>
            </a:r>
          </a:p>
          <a:p>
            <a:endParaRPr lang="en-US" dirty="0"/>
          </a:p>
          <a:p>
            <a:r>
              <a:rPr lang="en-US" dirty="0" smtClean="0"/>
              <a:t>Typical fusion neutron energies were measured &amp; used to extract the target density.</a:t>
            </a:r>
            <a:endParaRPr lang="en-US" dirty="0"/>
          </a:p>
        </p:txBody>
      </p:sp>
      <p:pic>
        <p:nvPicPr>
          <p:cNvPr id="9" name="Picture 8"/>
          <p:cNvPicPr>
            <a:picLocks noChangeAspect="1"/>
          </p:cNvPicPr>
          <p:nvPr/>
        </p:nvPicPr>
        <p:blipFill>
          <a:blip r:embed="rId4"/>
          <a:stretch>
            <a:fillRect/>
          </a:stretch>
        </p:blipFill>
        <p:spPr>
          <a:xfrm>
            <a:off x="3657600" y="3964126"/>
            <a:ext cx="4411688" cy="2818800"/>
          </a:xfrm>
          <a:prstGeom prst="rect">
            <a:avLst/>
          </a:prstGeom>
        </p:spPr>
      </p:pic>
      <p:pic>
        <p:nvPicPr>
          <p:cNvPr id="11" name="Picture 10"/>
          <p:cNvPicPr>
            <a:picLocks noChangeAspect="1"/>
          </p:cNvPicPr>
          <p:nvPr/>
        </p:nvPicPr>
        <p:blipFill>
          <a:blip r:embed="rId5"/>
          <a:stretch>
            <a:fillRect/>
          </a:stretch>
        </p:blipFill>
        <p:spPr>
          <a:xfrm>
            <a:off x="1856917" y="462005"/>
            <a:ext cx="6918335" cy="1547860"/>
          </a:xfrm>
          <a:prstGeom prst="rect">
            <a:avLst/>
          </a:prstGeom>
        </p:spPr>
      </p:pic>
    </p:spTree>
    <p:extLst>
      <p:ext uri="{BB962C8B-B14F-4D97-AF65-F5344CB8AC3E}">
        <p14:creationId xmlns:p14="http://schemas.microsoft.com/office/powerpoint/2010/main" val="19768096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44</a:t>
            </a:fld>
            <a:endParaRPr lang="zh-CN" altLang="zh-CN"/>
          </a:p>
        </p:txBody>
      </p:sp>
      <p:sp>
        <p:nvSpPr>
          <p:cNvPr id="3" name="Rectangle 2"/>
          <p:cNvSpPr/>
          <p:nvPr/>
        </p:nvSpPr>
        <p:spPr>
          <a:xfrm>
            <a:off x="152400" y="81518"/>
            <a:ext cx="8270213" cy="369332"/>
          </a:xfrm>
          <a:prstGeom prst="rect">
            <a:avLst/>
          </a:prstGeom>
        </p:spPr>
        <p:txBody>
          <a:bodyPr wrap="none">
            <a:spAutoFit/>
          </a:bodyPr>
          <a:lstStyle/>
          <a:p>
            <a:r>
              <a:rPr lang="en-US" b="1" dirty="0" smtClean="0">
                <a:solidFill>
                  <a:srgbClr val="FF0000"/>
                </a:solidFill>
                <a:effectLst>
                  <a:outerShdw blurRad="38100" dist="38100" dir="2700000" algn="tl">
                    <a:srgbClr val="000000">
                      <a:alpha val="43137"/>
                    </a:srgbClr>
                  </a:outerShdw>
                </a:effectLst>
              </a:rPr>
              <a:t>Experimental test of similar configuration @ </a:t>
            </a:r>
            <a:r>
              <a:rPr lang="en-US" b="1" dirty="0" err="1" smtClean="0">
                <a:solidFill>
                  <a:srgbClr val="FF0000"/>
                </a:solidFill>
                <a:effectLst>
                  <a:outerShdw blurRad="38100" dist="38100" dir="2700000" algn="tl">
                    <a:srgbClr val="000000">
                      <a:alpha val="43137"/>
                    </a:srgbClr>
                  </a:outerShdw>
                </a:effectLst>
              </a:rPr>
              <a:t>ShenGuang</a:t>
            </a:r>
            <a:r>
              <a:rPr lang="en-US" b="1" dirty="0" smtClean="0">
                <a:solidFill>
                  <a:srgbClr val="FF0000"/>
                </a:solidFill>
                <a:effectLst>
                  <a:outerShdw blurRad="38100" dist="38100" dir="2700000" algn="tl">
                    <a:srgbClr val="000000">
                      <a:alpha val="43137"/>
                    </a:srgbClr>
                  </a:outerShdw>
                </a:effectLst>
              </a:rPr>
              <a:t>-II Up, Shanghai :</a:t>
            </a:r>
            <a:endParaRPr lang="en-US"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304800" y="609599"/>
            <a:ext cx="4038600" cy="3505753"/>
          </a:xfrm>
          <a:prstGeom prst="rect">
            <a:avLst/>
          </a:prstGeom>
        </p:spPr>
      </p:pic>
      <p:pic>
        <p:nvPicPr>
          <p:cNvPr id="5" name="Picture 4"/>
          <p:cNvPicPr>
            <a:picLocks noChangeAspect="1"/>
          </p:cNvPicPr>
          <p:nvPr/>
        </p:nvPicPr>
        <p:blipFill>
          <a:blip r:embed="rId3"/>
          <a:stretch>
            <a:fillRect/>
          </a:stretch>
        </p:blipFill>
        <p:spPr>
          <a:xfrm>
            <a:off x="4724400" y="609598"/>
            <a:ext cx="4101056" cy="3577227"/>
          </a:xfrm>
          <a:prstGeom prst="rect">
            <a:avLst/>
          </a:prstGeom>
        </p:spPr>
      </p:pic>
      <p:pic>
        <p:nvPicPr>
          <p:cNvPr id="6" name="Picture 5"/>
          <p:cNvPicPr>
            <a:picLocks noChangeAspect="1"/>
          </p:cNvPicPr>
          <p:nvPr/>
        </p:nvPicPr>
        <p:blipFill>
          <a:blip r:embed="rId4"/>
          <a:stretch>
            <a:fillRect/>
          </a:stretch>
        </p:blipFill>
        <p:spPr>
          <a:xfrm>
            <a:off x="457200" y="4848224"/>
            <a:ext cx="7997605" cy="1476375"/>
          </a:xfrm>
          <a:prstGeom prst="rect">
            <a:avLst/>
          </a:prstGeom>
        </p:spPr>
      </p:pic>
      <p:sp>
        <p:nvSpPr>
          <p:cNvPr id="7" name="Rectangle 6"/>
          <p:cNvSpPr/>
          <p:nvPr/>
        </p:nvSpPr>
        <p:spPr>
          <a:xfrm>
            <a:off x="228600" y="4648200"/>
            <a:ext cx="3124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4800600" y="5949950"/>
            <a:ext cx="3505200" cy="533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036094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45</a:t>
            </a:fld>
            <a:endParaRPr lang="zh-CN" altLang="zh-CN"/>
          </a:p>
        </p:txBody>
      </p:sp>
      <p:sp>
        <p:nvSpPr>
          <p:cNvPr id="3" name="TextBox 2"/>
          <p:cNvSpPr txBox="1"/>
          <p:nvPr/>
        </p:nvSpPr>
        <p:spPr>
          <a:xfrm>
            <a:off x="2448134" y="381000"/>
            <a:ext cx="3879012" cy="523220"/>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LLNL – NIF April 2019</a:t>
            </a:r>
            <a:endParaRPr lang="en-US" sz="2800" b="1" dirty="0">
              <a:solidFill>
                <a:srgbClr val="FF0000"/>
              </a:solidFill>
              <a:effectLst>
                <a:outerShdw blurRad="38100" dist="38100" dir="2700000" algn="tl">
                  <a:srgbClr val="000000">
                    <a:alpha val="43137"/>
                  </a:srgbClr>
                </a:outerShdw>
              </a:effectLst>
            </a:endParaRPr>
          </a:p>
        </p:txBody>
      </p:sp>
      <p:pic>
        <p:nvPicPr>
          <p:cNvPr id="4" name="Picture 3"/>
          <p:cNvPicPr>
            <a:picLocks noChangeAspect="1"/>
          </p:cNvPicPr>
          <p:nvPr/>
        </p:nvPicPr>
        <p:blipFill>
          <a:blip r:embed="rId2"/>
          <a:stretch>
            <a:fillRect/>
          </a:stretch>
        </p:blipFill>
        <p:spPr>
          <a:xfrm>
            <a:off x="457200" y="1143000"/>
            <a:ext cx="2841731" cy="2964511"/>
          </a:xfrm>
          <a:prstGeom prst="rect">
            <a:avLst/>
          </a:prstGeom>
        </p:spPr>
      </p:pic>
      <p:pic>
        <p:nvPicPr>
          <p:cNvPr id="5" name="Picture 4"/>
          <p:cNvPicPr>
            <a:picLocks noChangeAspect="1"/>
          </p:cNvPicPr>
          <p:nvPr/>
        </p:nvPicPr>
        <p:blipFill>
          <a:blip r:embed="rId3"/>
          <a:stretch>
            <a:fillRect/>
          </a:stretch>
        </p:blipFill>
        <p:spPr>
          <a:xfrm>
            <a:off x="3886200" y="1524000"/>
            <a:ext cx="4876800" cy="4499408"/>
          </a:xfrm>
          <a:prstGeom prst="rect">
            <a:avLst/>
          </a:prstGeom>
        </p:spPr>
      </p:pic>
      <p:sp>
        <p:nvSpPr>
          <p:cNvPr id="6" name="TextBox 5"/>
          <p:cNvSpPr txBox="1"/>
          <p:nvPr/>
        </p:nvSpPr>
        <p:spPr>
          <a:xfrm>
            <a:off x="381000" y="4267200"/>
            <a:ext cx="3429000" cy="2031325"/>
          </a:xfrm>
          <a:prstGeom prst="rect">
            <a:avLst/>
          </a:prstGeom>
          <a:noFill/>
        </p:spPr>
        <p:txBody>
          <a:bodyPr wrap="square" rtlCol="0">
            <a:spAutoFit/>
          </a:bodyPr>
          <a:lstStyle/>
          <a:p>
            <a:r>
              <a:rPr lang="en-US" dirty="0" smtClean="0"/>
              <a:t>Hot-spot, 3</a:t>
            </a:r>
            <a:r>
              <a:rPr lang="el-GR" dirty="0" smtClean="0"/>
              <a:t>μ</a:t>
            </a:r>
            <a:r>
              <a:rPr lang="en-US" dirty="0" smtClean="0"/>
              <a:t>m, burning spreads by  </a:t>
            </a:r>
            <a:r>
              <a:rPr lang="el-GR" dirty="0" smtClean="0"/>
              <a:t>α</a:t>
            </a:r>
            <a:r>
              <a:rPr lang="en-US" dirty="0" smtClean="0"/>
              <a:t>-heating: boundary is approached. </a:t>
            </a:r>
          </a:p>
          <a:p>
            <a:r>
              <a:rPr lang="en-US" dirty="0" smtClean="0"/>
              <a:t/>
            </a:r>
            <a:br>
              <a:rPr lang="en-US" dirty="0" smtClean="0"/>
            </a:br>
            <a:r>
              <a:rPr lang="fr-FR" dirty="0" smtClean="0"/>
              <a:t>[</a:t>
            </a:r>
            <a:r>
              <a:rPr lang="fr-FR" dirty="0"/>
              <a:t>O.A. Hurricane et al., Phys. Plasmas 26, 052704 (2019) April.]</a:t>
            </a:r>
            <a:endParaRPr lang="en-US" dirty="0"/>
          </a:p>
        </p:txBody>
      </p:sp>
    </p:spTree>
    <p:extLst>
      <p:ext uri="{BB962C8B-B14F-4D97-AF65-F5344CB8AC3E}">
        <p14:creationId xmlns:p14="http://schemas.microsoft.com/office/powerpoint/2010/main" val="312483608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46</a:t>
            </a:fld>
            <a:endParaRPr lang="zh-CN" altLang="zh-CN"/>
          </a:p>
        </p:txBody>
      </p:sp>
      <p:sp>
        <p:nvSpPr>
          <p:cNvPr id="3" name="TextBox 2"/>
          <p:cNvSpPr txBox="1"/>
          <p:nvPr/>
        </p:nvSpPr>
        <p:spPr>
          <a:xfrm>
            <a:off x="685800" y="381000"/>
            <a:ext cx="7696200" cy="6370975"/>
          </a:xfrm>
          <a:prstGeom prst="rect">
            <a:avLst/>
          </a:prstGeom>
          <a:noFill/>
        </p:spPr>
        <p:txBody>
          <a:bodyPr wrap="square" rtlCol="0">
            <a:spAutoFit/>
          </a:bodyPr>
          <a:lstStyle/>
          <a:p>
            <a:r>
              <a:rPr lang="en-US" sz="2800" dirty="0" smtClean="0"/>
              <a:t>Thus, ultra-relativistic heavy ion physics lead to discovery </a:t>
            </a:r>
            <a:r>
              <a:rPr lang="en-US" sz="2800" dirty="0" smtClean="0">
                <a:solidFill>
                  <a:srgbClr val="FF0000"/>
                </a:solidFill>
              </a:rPr>
              <a:t>Quark Gluon Plasma (QGP)</a:t>
            </a:r>
            <a:r>
              <a:rPr lang="en-US" sz="2800" b="1" dirty="0" smtClean="0">
                <a:solidFill>
                  <a:srgbClr val="FF0000"/>
                </a:solidFill>
              </a:rPr>
              <a:t>,</a:t>
            </a:r>
            <a:r>
              <a:rPr lang="en-US" sz="2800" b="1" dirty="0">
                <a:solidFill>
                  <a:srgbClr val="FF0000"/>
                </a:solidFill>
              </a:rPr>
              <a:t> </a:t>
            </a:r>
            <a:r>
              <a:rPr lang="en-US" sz="2800" dirty="0" smtClean="0"/>
              <a:t>but also</a:t>
            </a:r>
            <a:br>
              <a:rPr lang="en-US" sz="2800" dirty="0" smtClean="0"/>
            </a:br>
            <a:r>
              <a:rPr lang="en-US" sz="2800" dirty="0" smtClean="0"/>
              <a:t>to advances in </a:t>
            </a:r>
            <a:br>
              <a:rPr lang="en-US" sz="2800" dirty="0" smtClean="0"/>
            </a:br>
            <a:r>
              <a:rPr lang="en-US" sz="2800" b="1" dirty="0" smtClean="0">
                <a:solidFill>
                  <a:srgbClr val="FF0000"/>
                </a:solidFill>
              </a:rPr>
              <a:t>(</a:t>
            </a:r>
            <a:r>
              <a:rPr lang="en-US" sz="2800" b="1" dirty="0" err="1" smtClean="0">
                <a:solidFill>
                  <a:srgbClr val="FF0000"/>
                </a:solidFill>
              </a:rPr>
              <a:t>i</a:t>
            </a:r>
            <a:r>
              <a:rPr lang="en-US" sz="2800" b="1" dirty="0" smtClean="0">
                <a:solidFill>
                  <a:srgbClr val="FF0000"/>
                </a:solidFill>
              </a:rPr>
              <a:t>)</a:t>
            </a:r>
            <a:r>
              <a:rPr lang="en-US" sz="2800" dirty="0" smtClean="0"/>
              <a:t> </a:t>
            </a:r>
            <a:r>
              <a:rPr lang="en-US" sz="2800" dirty="0" smtClean="0">
                <a:solidFill>
                  <a:srgbClr val="FF0000"/>
                </a:solidFill>
              </a:rPr>
              <a:t>relativistic fluid dynamics (RFD)</a:t>
            </a:r>
            <a:r>
              <a:rPr lang="en-US" sz="2800" dirty="0"/>
              <a:t>.</a:t>
            </a:r>
            <a:r>
              <a:rPr lang="en-US" sz="2800" dirty="0" smtClean="0"/>
              <a:t> </a:t>
            </a:r>
          </a:p>
          <a:p>
            <a:endParaRPr lang="en-US" sz="2800" dirty="0"/>
          </a:p>
          <a:p>
            <a:r>
              <a:rPr lang="en-US" sz="2800" dirty="0" smtClean="0"/>
              <a:t>With </a:t>
            </a:r>
            <a:r>
              <a:rPr lang="en-US" sz="2800" b="1" dirty="0" smtClean="0">
                <a:solidFill>
                  <a:srgbClr val="FF0000"/>
                </a:solidFill>
              </a:rPr>
              <a:t>(ii) </a:t>
            </a:r>
            <a:r>
              <a:rPr lang="en-US" sz="2800" dirty="0" err="1" smtClean="0">
                <a:solidFill>
                  <a:srgbClr val="FF0000"/>
                </a:solidFill>
              </a:rPr>
              <a:t>nano</a:t>
            </a:r>
            <a:r>
              <a:rPr lang="en-US" sz="2800" dirty="0" smtClean="0">
                <a:solidFill>
                  <a:srgbClr val="FF0000"/>
                </a:solidFill>
              </a:rPr>
              <a:t> technology </a:t>
            </a:r>
            <a:r>
              <a:rPr lang="en-US" sz="2800" dirty="0" smtClean="0"/>
              <a:t>this may revolutionize in </a:t>
            </a:r>
            <a:r>
              <a:rPr lang="en-US" sz="2800" dirty="0"/>
              <a:t>a simple, and </a:t>
            </a:r>
            <a:r>
              <a:rPr lang="en-US" sz="2800" b="1" dirty="0" smtClean="0">
                <a:solidFill>
                  <a:srgbClr val="FF0000"/>
                </a:solidFill>
              </a:rPr>
              <a:t>(iii) </a:t>
            </a:r>
            <a:r>
              <a:rPr lang="en-US" sz="2800" dirty="0" smtClean="0">
                <a:solidFill>
                  <a:srgbClr val="FF0000"/>
                </a:solidFill>
              </a:rPr>
              <a:t>affordable 1D geometry </a:t>
            </a:r>
            <a:r>
              <a:rPr lang="en-US" sz="2800" dirty="0" smtClean="0"/>
              <a:t>the</a:t>
            </a:r>
            <a:r>
              <a:rPr lang="en-US" sz="2800" dirty="0" smtClean="0">
                <a:solidFill>
                  <a:srgbClr val="FF0000"/>
                </a:solidFill>
              </a:rPr>
              <a:t> </a:t>
            </a:r>
            <a:r>
              <a:rPr lang="en-US" sz="2800" dirty="0" smtClean="0"/>
              <a:t>technological development of </a:t>
            </a:r>
            <a:br>
              <a:rPr lang="en-US" sz="2800" dirty="0" smtClean="0"/>
            </a:br>
            <a:r>
              <a:rPr lang="en-US" sz="2800" b="1" dirty="0" smtClean="0">
                <a:solidFill>
                  <a:srgbClr val="FF0000"/>
                </a:solidFill>
              </a:rPr>
              <a:t>(</a:t>
            </a:r>
            <a:r>
              <a:rPr lang="en-US" sz="2800" b="1" dirty="0" smtClean="0">
                <a:solidFill>
                  <a:srgbClr val="FF0000"/>
                </a:solidFill>
                <a:sym typeface="Wingdings" panose="05000000000000000000" pitchFamily="2" charset="2"/>
              </a:rPr>
              <a:t> iv) In</a:t>
            </a:r>
            <a:r>
              <a:rPr lang="en-US" sz="2800" b="1" dirty="0" smtClean="0">
                <a:solidFill>
                  <a:srgbClr val="FF0000"/>
                </a:solidFill>
              </a:rPr>
              <a:t>ertial Confinement Fusion.</a:t>
            </a:r>
            <a:endParaRPr lang="en-US" sz="2800" dirty="0" smtClean="0"/>
          </a:p>
          <a:p>
            <a:endParaRPr lang="en-US" sz="2800" dirty="0"/>
          </a:p>
          <a:p>
            <a:r>
              <a:rPr lang="en-US" sz="2800" dirty="0" smtClean="0"/>
              <a:t>This methodology may be used to study other dynamical, radiation dominated processes.</a:t>
            </a:r>
          </a:p>
          <a:p>
            <a:pPr algn="ctr"/>
            <a:r>
              <a:rPr lang="en-US" sz="7200" b="1" dirty="0" smtClean="0">
                <a:solidFill>
                  <a:srgbClr val="0000FF"/>
                </a:solidFill>
              </a:rPr>
              <a:t>*</a:t>
            </a:r>
            <a:endParaRPr lang="en-US" sz="7200" b="1" dirty="0">
              <a:solidFill>
                <a:srgbClr val="0000FF"/>
              </a:solidFill>
            </a:endParaRPr>
          </a:p>
        </p:txBody>
      </p:sp>
    </p:spTree>
    <p:extLst>
      <p:ext uri="{BB962C8B-B14F-4D97-AF65-F5344CB8AC3E}">
        <p14:creationId xmlns:p14="http://schemas.microsoft.com/office/powerpoint/2010/main" val="138807836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EB4E4766-BCC9-4F85-B86B-C033A52E258D}" type="slidenum">
              <a:rPr lang="zh-CN" altLang="zh-CN" smtClean="0"/>
              <a:pPr>
                <a:defRPr/>
              </a:pPr>
              <a:t>47</a:t>
            </a:fld>
            <a:endParaRPr lang="zh-CN" altLang="zh-CN"/>
          </a:p>
        </p:txBody>
      </p:sp>
      <p:pic>
        <p:nvPicPr>
          <p:cNvPr id="6" name="Picture 5"/>
          <p:cNvPicPr>
            <a:picLocks noChangeAspect="1"/>
          </p:cNvPicPr>
          <p:nvPr/>
        </p:nvPicPr>
        <p:blipFill>
          <a:blip r:embed="rId2"/>
          <a:stretch>
            <a:fillRect/>
          </a:stretch>
        </p:blipFill>
        <p:spPr>
          <a:xfrm>
            <a:off x="-1219200" y="-533400"/>
            <a:ext cx="12149667" cy="7254875"/>
          </a:xfrm>
          <a:prstGeom prst="rect">
            <a:avLst/>
          </a:prstGeom>
        </p:spPr>
      </p:pic>
      <p:sp>
        <p:nvSpPr>
          <p:cNvPr id="7" name="Right Arrow 6"/>
          <p:cNvSpPr/>
          <p:nvPr/>
        </p:nvSpPr>
        <p:spPr>
          <a:xfrm>
            <a:off x="1295400" y="5257800"/>
            <a:ext cx="1219200" cy="304800"/>
          </a:xfrm>
          <a:prstGeom prst="rightArrow">
            <a:avLst/>
          </a:prstGeom>
          <a:solidFill>
            <a:srgbClr val="FFFF00"/>
          </a:solid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4648200" y="2724705"/>
            <a:ext cx="4114800" cy="369332"/>
          </a:xfrm>
          <a:prstGeom prst="rect">
            <a:avLst/>
          </a:prstGeom>
          <a:noFill/>
        </p:spPr>
        <p:txBody>
          <a:bodyPr wrap="square" rtlCol="0">
            <a:spAutoFit/>
          </a:bodyPr>
          <a:lstStyle/>
          <a:p>
            <a:r>
              <a:rPr lang="en-US" b="1" dirty="0">
                <a:solidFill>
                  <a:srgbClr val="FF0000"/>
                </a:solidFill>
              </a:rPr>
              <a:t>https://indico.cern.ch/event/800723</a:t>
            </a:r>
            <a:r>
              <a:rPr lang="en-US" dirty="0"/>
              <a:t>/</a:t>
            </a:r>
          </a:p>
        </p:txBody>
      </p:sp>
    </p:spTree>
    <p:extLst>
      <p:ext uri="{BB962C8B-B14F-4D97-AF65-F5344CB8AC3E}">
        <p14:creationId xmlns:p14="http://schemas.microsoft.com/office/powerpoint/2010/main" val="261179981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48</a:t>
            </a:fld>
            <a:endParaRPr lang="zh-CN" altLang="zh-CN"/>
          </a:p>
        </p:txBody>
      </p:sp>
    </p:spTree>
    <p:extLst>
      <p:ext uri="{BB962C8B-B14F-4D97-AF65-F5344CB8AC3E}">
        <p14:creationId xmlns:p14="http://schemas.microsoft.com/office/powerpoint/2010/main" val="40752980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49</a:t>
            </a:fld>
            <a:endParaRPr lang="zh-CN" altLang="zh-CN"/>
          </a:p>
        </p:txBody>
      </p:sp>
      <p:pic>
        <p:nvPicPr>
          <p:cNvPr id="3" name="Picture 2"/>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81199" y="1905000"/>
            <a:ext cx="5181599" cy="3810000"/>
          </a:xfrm>
          <a:prstGeom prst="rect">
            <a:avLst/>
          </a:prstGeom>
          <a:noFill/>
          <a:ln>
            <a:noFill/>
          </a:ln>
        </p:spPr>
      </p:pic>
      <p:sp>
        <p:nvSpPr>
          <p:cNvPr id="4" name="Rectangle 3"/>
          <p:cNvSpPr/>
          <p:nvPr/>
        </p:nvSpPr>
        <p:spPr>
          <a:xfrm>
            <a:off x="609599" y="914400"/>
            <a:ext cx="7924800" cy="1231106"/>
          </a:xfrm>
          <a:prstGeom prst="rect">
            <a:avLst/>
          </a:prstGeom>
        </p:spPr>
        <p:txBody>
          <a:bodyPr wrap="square">
            <a:spAutoFit/>
          </a:bodyPr>
          <a:lstStyle/>
          <a:p>
            <a:pPr algn="ctr"/>
            <a:r>
              <a:rPr lang="en-US" sz="2800" b="1" dirty="0" smtClean="0">
                <a:solidFill>
                  <a:srgbClr val="FF0000"/>
                </a:solidFill>
                <a:effectLst>
                  <a:outerShdw blurRad="38100" dist="38100" dir="2700000" algn="tl">
                    <a:srgbClr val="000000">
                      <a:alpha val="43137"/>
                    </a:srgbClr>
                  </a:outerShdw>
                </a:effectLst>
              </a:rPr>
              <a:t>Target size  </a:t>
            </a:r>
            <a:r>
              <a:rPr lang="en-US" sz="2800" b="1" dirty="0" smtClean="0">
                <a:solidFill>
                  <a:srgbClr val="FF0000"/>
                </a:solidFill>
                <a:effectLst>
                  <a:outerShdw blurRad="38100" dist="38100" dir="2700000" algn="tl">
                    <a:srgbClr val="000000">
                      <a:alpha val="43137"/>
                    </a:srgbClr>
                  </a:outerShdw>
                </a:effectLst>
                <a:sym typeface="Wingdings" panose="05000000000000000000" pitchFamily="2" charset="2"/>
              </a:rPr>
              <a:t>  required ignition pulse length</a:t>
            </a:r>
          </a:p>
          <a:p>
            <a:pPr algn="ctr"/>
            <a:r>
              <a:rPr lang="en-US" sz="2800" b="1" dirty="0">
                <a:solidFill>
                  <a:srgbClr val="FF0000"/>
                </a:solidFill>
                <a:effectLst>
                  <a:outerShdw blurRad="38100" dist="38100" dir="2700000" algn="tl">
                    <a:srgbClr val="000000">
                      <a:alpha val="43137"/>
                    </a:srgbClr>
                  </a:outerShdw>
                </a:effectLst>
                <a:sym typeface="Wingdings" panose="05000000000000000000" pitchFamily="2" charset="2"/>
              </a:rPr>
              <a:t>f</a:t>
            </a:r>
            <a:r>
              <a:rPr lang="en-US" sz="2800" b="1" dirty="0" smtClean="0">
                <a:solidFill>
                  <a:srgbClr val="FF0000"/>
                </a:solidFill>
                <a:effectLst>
                  <a:outerShdw blurRad="38100" dist="38100" dir="2700000" algn="tl">
                    <a:srgbClr val="000000">
                      <a:alpha val="43137"/>
                    </a:srgbClr>
                  </a:outerShdw>
                </a:effectLst>
                <a:sym typeface="Wingdings" panose="05000000000000000000" pitchFamily="2" charset="2"/>
              </a:rPr>
              <a:t>or simultaneous (time-like) ignition</a:t>
            </a:r>
            <a:endParaRPr lang="en-US" sz="2800" b="1" dirty="0">
              <a:solidFill>
                <a:srgbClr val="FF0000"/>
              </a:solidFill>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447165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5</a:t>
            </a:fld>
            <a:endParaRPr lang="zh-CN" altLang="zh-CN"/>
          </a:p>
        </p:txBody>
      </p:sp>
      <p:pic>
        <p:nvPicPr>
          <p:cNvPr id="4" name="Picture 3"/>
          <p:cNvPicPr>
            <a:picLocks noChangeAspect="1"/>
          </p:cNvPicPr>
          <p:nvPr/>
        </p:nvPicPr>
        <p:blipFill>
          <a:blip r:embed="rId2"/>
          <a:stretch>
            <a:fillRect/>
          </a:stretch>
        </p:blipFill>
        <p:spPr>
          <a:xfrm>
            <a:off x="2667000" y="-86138"/>
            <a:ext cx="6477000" cy="3407691"/>
          </a:xfrm>
          <a:prstGeom prst="rect">
            <a:avLst/>
          </a:prstGeom>
        </p:spPr>
      </p:pic>
      <p:pic>
        <p:nvPicPr>
          <p:cNvPr id="5" name="Picture 4"/>
          <p:cNvPicPr>
            <a:picLocks noChangeAspect="1"/>
          </p:cNvPicPr>
          <p:nvPr/>
        </p:nvPicPr>
        <p:blipFill>
          <a:blip r:embed="rId3"/>
          <a:stretch>
            <a:fillRect/>
          </a:stretch>
        </p:blipFill>
        <p:spPr>
          <a:xfrm>
            <a:off x="0" y="3513083"/>
            <a:ext cx="6298307" cy="3344917"/>
          </a:xfrm>
          <a:prstGeom prst="rect">
            <a:avLst/>
          </a:prstGeom>
        </p:spPr>
      </p:pic>
      <p:sp>
        <p:nvSpPr>
          <p:cNvPr id="6" name="TextBox 5"/>
          <p:cNvSpPr txBox="1"/>
          <p:nvPr/>
        </p:nvSpPr>
        <p:spPr>
          <a:xfrm>
            <a:off x="0" y="-21977"/>
            <a:ext cx="2743200" cy="3046988"/>
          </a:xfrm>
          <a:prstGeom prst="rect">
            <a:avLst/>
          </a:prstGeom>
          <a:noFill/>
        </p:spPr>
        <p:txBody>
          <a:bodyPr wrap="square" rtlCol="0">
            <a:spAutoFit/>
          </a:bodyPr>
          <a:lstStyle/>
          <a:p>
            <a:r>
              <a:rPr lang="en-US" sz="1600" dirty="0" smtClean="0"/>
              <a:t>[Clark et al., Phys. Plasmas,</a:t>
            </a:r>
          </a:p>
          <a:p>
            <a:r>
              <a:rPr lang="en-US" sz="1600" b="1" dirty="0" smtClean="0"/>
              <a:t>22</a:t>
            </a:r>
            <a:r>
              <a:rPr lang="en-US" sz="1600" dirty="0" smtClean="0"/>
              <a:t>, 022703 (2015).]</a:t>
            </a:r>
          </a:p>
          <a:p>
            <a:endParaRPr lang="en-US" sz="1600" dirty="0" smtClean="0"/>
          </a:p>
          <a:p>
            <a:r>
              <a:rPr lang="en-US" sz="1600" dirty="0" smtClean="0"/>
              <a:t>Snapshots of 3D simulation</a:t>
            </a:r>
          </a:p>
          <a:p>
            <a:r>
              <a:rPr lang="en-US" sz="1600" dirty="0" smtClean="0"/>
              <a:t>22.53ns: peak </a:t>
            </a:r>
            <a:r>
              <a:rPr lang="en-US" sz="1600" dirty="0" err="1" smtClean="0"/>
              <a:t>impl</a:t>
            </a:r>
            <a:r>
              <a:rPr lang="en-US" sz="1600" dirty="0" smtClean="0"/>
              <a:t>. Velocity</a:t>
            </a:r>
          </a:p>
          <a:p>
            <a:r>
              <a:rPr lang="en-US" sz="1600" dirty="0" smtClean="0"/>
              <a:t>23.83ns: bang, max </a:t>
            </a:r>
            <a:r>
              <a:rPr lang="en-US" sz="1600" dirty="0" err="1" smtClean="0"/>
              <a:t>compr</a:t>
            </a:r>
            <a:r>
              <a:rPr lang="en-US" sz="1600" dirty="0" smtClean="0"/>
              <a:t>.</a:t>
            </a:r>
          </a:p>
          <a:p>
            <a:r>
              <a:rPr lang="en-US" sz="1600" dirty="0" smtClean="0"/>
              <a:t>22.96ns: jet out, up left</a:t>
            </a:r>
            <a:br>
              <a:rPr lang="en-US" sz="1600" dirty="0" smtClean="0"/>
            </a:br>
            <a:r>
              <a:rPr lang="en-US" sz="1600" dirty="0" smtClean="0"/>
              <a:t>Green surface: Ablator/DT-f.</a:t>
            </a:r>
            <a:br>
              <a:rPr lang="en-US" sz="1600" dirty="0" smtClean="0"/>
            </a:br>
            <a:r>
              <a:rPr lang="en-US" sz="1600" dirty="0" smtClean="0"/>
              <a:t>Peaks: Ablator defects</a:t>
            </a:r>
          </a:p>
          <a:p>
            <a:r>
              <a:rPr lang="en-US" sz="1600" dirty="0" err="1" smtClean="0"/>
              <a:t>Colours</a:t>
            </a:r>
            <a:r>
              <a:rPr lang="en-US" sz="1600" dirty="0" smtClean="0"/>
              <a:t>:</a:t>
            </a:r>
            <a:br>
              <a:rPr lang="en-US" sz="1600" dirty="0" smtClean="0"/>
            </a:br>
            <a:r>
              <a:rPr lang="en-US" sz="1600" dirty="0" smtClean="0"/>
              <a:t>Left: fluid speed</a:t>
            </a:r>
            <a:br>
              <a:rPr lang="en-US" sz="1600" dirty="0" smtClean="0"/>
            </a:br>
            <a:r>
              <a:rPr lang="en-US" sz="1600" dirty="0" smtClean="0"/>
              <a:t>Right: matter density</a:t>
            </a:r>
          </a:p>
        </p:txBody>
      </p:sp>
      <p:sp>
        <p:nvSpPr>
          <p:cNvPr id="7" name="Notched Right Arrow 6"/>
          <p:cNvSpPr/>
          <p:nvPr/>
        </p:nvSpPr>
        <p:spPr>
          <a:xfrm rot="9220059">
            <a:off x="6030719" y="3810394"/>
            <a:ext cx="381000" cy="152400"/>
          </a:xfrm>
          <a:prstGeom prst="notched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Notched Right Arrow 7"/>
          <p:cNvSpPr/>
          <p:nvPr/>
        </p:nvSpPr>
        <p:spPr>
          <a:xfrm rot="9220059">
            <a:off x="3062033" y="3810396"/>
            <a:ext cx="381000" cy="152400"/>
          </a:xfrm>
          <a:prstGeom prst="notchedRightArrow">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6442318" y="4039389"/>
            <a:ext cx="2514600" cy="1815882"/>
          </a:xfrm>
          <a:prstGeom prst="rect">
            <a:avLst/>
          </a:prstGeom>
          <a:noFill/>
        </p:spPr>
        <p:txBody>
          <a:bodyPr wrap="square" rtlCol="0">
            <a:spAutoFit/>
          </a:bodyPr>
          <a:lstStyle/>
          <a:p>
            <a:pPr algn="ctr"/>
            <a:r>
              <a:rPr lang="en-US" sz="2800" dirty="0" smtClean="0">
                <a:solidFill>
                  <a:srgbClr val="FF0000"/>
                </a:solidFill>
                <a:latin typeface="Times New Roman" panose="02020603050405020304" pitchFamily="18" charset="0"/>
                <a:cs typeface="Times New Roman" panose="02020603050405020304" pitchFamily="18" charset="0"/>
              </a:rPr>
              <a:t>~adiabatic compression </a:t>
            </a:r>
            <a:br>
              <a:rPr lang="en-US" sz="2800" dirty="0" smtClean="0">
                <a:solidFill>
                  <a:srgbClr val="FF000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smtClean="0">
                <a:solidFill>
                  <a:srgbClr val="FF0000"/>
                </a:solidFill>
                <a:latin typeface="Times New Roman" panose="02020603050405020304" pitchFamily="18" charset="0"/>
                <a:cs typeface="Times New Roman" panose="02020603050405020304" pitchFamily="18" charset="0"/>
              </a:rPr>
              <a:t> 80 </a:t>
            </a:r>
            <a:r>
              <a:rPr lang="el-GR" sz="2800" dirty="0" smtClean="0">
                <a:solidFill>
                  <a:srgbClr val="FF0000"/>
                </a:solidFill>
                <a:latin typeface="Times New Roman" panose="02020603050405020304" pitchFamily="18" charset="0"/>
                <a:cs typeface="Times New Roman" panose="02020603050405020304" pitchFamily="18" charset="0"/>
              </a:rPr>
              <a:t>μ</a:t>
            </a:r>
            <a:r>
              <a:rPr lang="en-US" sz="2800" dirty="0" smtClean="0">
                <a:solidFill>
                  <a:srgbClr val="FF0000"/>
                </a:solidFill>
                <a:latin typeface="Times New Roman" panose="02020603050405020304" pitchFamily="18" charset="0"/>
                <a:cs typeface="Times New Roman" panose="02020603050405020304" pitchFamily="18" charset="0"/>
              </a:rPr>
              <a:t>m</a:t>
            </a:r>
            <a:br>
              <a:rPr lang="en-US" sz="2800" dirty="0" smtClean="0">
                <a:solidFill>
                  <a:srgbClr val="FF0000"/>
                </a:solidFill>
                <a:latin typeface="Times New Roman" panose="02020603050405020304" pitchFamily="18" charset="0"/>
                <a:cs typeface="Times New Roman" panose="02020603050405020304" pitchFamily="18" charset="0"/>
              </a:rPr>
            </a:br>
            <a:r>
              <a:rPr lang="en-US" sz="2800" dirty="0" smtClean="0">
                <a:solidFill>
                  <a:srgbClr val="FF0000"/>
                </a:solidFill>
                <a:latin typeface="Times New Roman" panose="02020603050405020304" pitchFamily="18" charset="0"/>
                <a:cs typeface="Times New Roman" panose="02020603050405020304" pitchFamily="18" charset="0"/>
              </a:rPr>
              <a:t>&amp; </a:t>
            </a:r>
            <a:r>
              <a:rPr lang="en-US" sz="2800" dirty="0">
                <a:solidFill>
                  <a:srgbClr val="FF0000"/>
                </a:solidFill>
                <a:latin typeface="Times New Roman" panose="02020603050405020304" pitchFamily="18" charset="0"/>
                <a:cs typeface="Times New Roman" panose="02020603050405020304" pitchFamily="18" charset="0"/>
              </a:rPr>
              <a:t>h</a:t>
            </a:r>
            <a:r>
              <a:rPr lang="en-US" sz="2800" dirty="0" smtClean="0">
                <a:solidFill>
                  <a:srgbClr val="FF0000"/>
                </a:solidFill>
                <a:latin typeface="Times New Roman" panose="02020603050405020304" pitchFamily="18" charset="0"/>
                <a:cs typeface="Times New Roman" panose="02020603050405020304" pitchFamily="18" charset="0"/>
              </a:rPr>
              <a:t>eating</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77215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50</a:t>
            </a:fld>
            <a:endParaRPr lang="zh-CN" altLang="zh-CN"/>
          </a:p>
        </p:txBody>
      </p:sp>
      <p:sp>
        <p:nvSpPr>
          <p:cNvPr id="3" name="TextBox 2"/>
          <p:cNvSpPr txBox="1"/>
          <p:nvPr/>
        </p:nvSpPr>
        <p:spPr>
          <a:xfrm>
            <a:off x="785245" y="381000"/>
            <a:ext cx="7204793" cy="954107"/>
          </a:xfrm>
          <a:prstGeom prst="rect">
            <a:avLst/>
          </a:prstGeom>
          <a:noFill/>
        </p:spPr>
        <p:txBody>
          <a:bodyPr wrap="none" rtlCol="0">
            <a:spAutoFit/>
          </a:bodyPr>
          <a:lstStyle/>
          <a:p>
            <a:pPr algn="ctr"/>
            <a:r>
              <a:rPr lang="en-US" sz="2800" b="1" dirty="0" smtClean="0">
                <a:solidFill>
                  <a:srgbClr val="FF0000"/>
                </a:solidFill>
                <a:effectLst>
                  <a:outerShdw blurRad="38100" dist="38100" dir="2700000" algn="tl">
                    <a:srgbClr val="000000">
                      <a:alpha val="43137"/>
                    </a:srgbClr>
                  </a:outerShdw>
                </a:effectLst>
              </a:rPr>
              <a:t>Another Option to Reach Volume Ignition</a:t>
            </a:r>
            <a:br>
              <a:rPr lang="en-US" sz="2800" b="1" dirty="0" smtClean="0">
                <a:solidFill>
                  <a:srgbClr val="FF0000"/>
                </a:solidFill>
                <a:effectLst>
                  <a:outerShdw blurRad="38100" dist="38100" dir="2700000" algn="tl">
                    <a:srgbClr val="000000">
                      <a:alpha val="43137"/>
                    </a:srgbClr>
                  </a:outerShdw>
                </a:effectLst>
              </a:rPr>
            </a:br>
            <a:r>
              <a:rPr lang="en-US" sz="2800" b="1" dirty="0" smtClean="0">
                <a:solidFill>
                  <a:srgbClr val="FF0000"/>
                </a:solidFill>
                <a:effectLst>
                  <a:outerShdw blurRad="38100" dist="38100" dir="2700000" algn="tl">
                    <a:srgbClr val="000000">
                      <a:alpha val="43137"/>
                    </a:srgbClr>
                  </a:outerShdw>
                </a:effectLst>
              </a:rPr>
              <a:t>Heavy-Ion Beams – FAIR &amp; NICA</a:t>
            </a:r>
            <a:endParaRPr lang="en-US" sz="2800" b="1" dirty="0">
              <a:solidFill>
                <a:srgbClr val="FF0000"/>
              </a:solidFill>
              <a:effectLst>
                <a:outerShdw blurRad="38100" dist="38100" dir="2700000" algn="tl">
                  <a:srgbClr val="000000">
                    <a:alpha val="43137"/>
                  </a:srgbClr>
                </a:outerShdw>
              </a:effectLst>
            </a:endParaRPr>
          </a:p>
        </p:txBody>
      </p:sp>
      <p:sp>
        <p:nvSpPr>
          <p:cNvPr id="4" name="TextBox 3"/>
          <p:cNvSpPr txBox="1"/>
          <p:nvPr/>
        </p:nvSpPr>
        <p:spPr>
          <a:xfrm>
            <a:off x="609600" y="1905000"/>
            <a:ext cx="8305800" cy="4801314"/>
          </a:xfrm>
          <a:prstGeom prst="rect">
            <a:avLst/>
          </a:prstGeom>
          <a:noFill/>
        </p:spPr>
        <p:txBody>
          <a:bodyPr wrap="square" rtlCol="0">
            <a:spAutoFit/>
          </a:bodyPr>
          <a:lstStyle/>
          <a:p>
            <a:pPr marL="285750" indent="-285750">
              <a:buFont typeface="Wingdings" panose="05000000000000000000" pitchFamily="2" charset="2"/>
              <a:buChar char="Ø"/>
            </a:pPr>
            <a:r>
              <a:rPr lang="en-US" sz="2400" dirty="0" smtClean="0"/>
              <a:t>Energy deposition by heavy ion beams – Bragg peak!</a:t>
            </a:r>
          </a:p>
          <a:p>
            <a:endParaRPr lang="en-US" sz="2400" dirty="0" smtClean="0"/>
          </a:p>
          <a:p>
            <a:pPr marL="285750" indent="-285750">
              <a:buFont typeface="Wingdings" panose="05000000000000000000" pitchFamily="2" charset="2"/>
              <a:buChar char="Ø"/>
            </a:pPr>
            <a:r>
              <a:rPr lang="en-US" sz="2400" dirty="0" smtClean="0"/>
              <a:t>Absorption depth can be tuned!    </a:t>
            </a:r>
            <a:r>
              <a:rPr lang="en-US" sz="2400" dirty="0" smtClean="0">
                <a:sym typeface="Wingdings" panose="05000000000000000000" pitchFamily="2" charset="2"/>
              </a:rPr>
              <a:t></a:t>
            </a:r>
          </a:p>
          <a:p>
            <a:endParaRPr lang="en-US" sz="2400" dirty="0" smtClean="0">
              <a:sym typeface="Wingdings" panose="05000000000000000000" pitchFamily="2" charset="2"/>
            </a:endParaRPr>
          </a:p>
          <a:p>
            <a:pPr marL="285750" indent="-285750">
              <a:buFont typeface="Wingdings" panose="05000000000000000000" pitchFamily="2" charset="2"/>
              <a:buChar char="Ø"/>
            </a:pPr>
            <a:r>
              <a:rPr lang="en-US" sz="2400" dirty="0" smtClean="0">
                <a:sym typeface="Wingdings" panose="05000000000000000000" pitchFamily="2" charset="2"/>
              </a:rPr>
              <a:t>Beam bunch energy distribution could be achieved</a:t>
            </a:r>
          </a:p>
          <a:p>
            <a:endParaRPr lang="en-US" sz="2400" dirty="0" smtClean="0">
              <a:sym typeface="Wingdings" panose="05000000000000000000" pitchFamily="2" charset="2"/>
            </a:endParaRPr>
          </a:p>
          <a:p>
            <a:pPr marL="285750" indent="-285750">
              <a:buFont typeface="Wingdings" panose="05000000000000000000" pitchFamily="2" charset="2"/>
              <a:buChar char="Ø"/>
            </a:pPr>
            <a:r>
              <a:rPr lang="en-US" sz="2400" dirty="0" smtClean="0">
                <a:sym typeface="Wingdings" panose="05000000000000000000" pitchFamily="2" charset="2"/>
              </a:rPr>
              <a:t>Present Bunch length is ~ 70 ns</a:t>
            </a:r>
          </a:p>
          <a:p>
            <a:endParaRPr lang="en-US" sz="2400" dirty="0" smtClean="0">
              <a:sym typeface="Wingdings" panose="05000000000000000000" pitchFamily="2" charset="2"/>
            </a:endParaRPr>
          </a:p>
          <a:p>
            <a:pPr marL="285750" indent="-285750">
              <a:buFont typeface="Wingdings" panose="05000000000000000000" pitchFamily="2" charset="2"/>
              <a:buChar char="Ø"/>
            </a:pPr>
            <a:r>
              <a:rPr lang="en-US" sz="2400" dirty="0" smtClean="0">
                <a:sym typeface="Wingdings" panose="05000000000000000000" pitchFamily="2" charset="2"/>
              </a:rPr>
              <a:t>Bunch length of 10 </a:t>
            </a:r>
            <a:r>
              <a:rPr lang="en-US" sz="2400" dirty="0" err="1" smtClean="0">
                <a:sym typeface="Wingdings" panose="05000000000000000000" pitchFamily="2" charset="2"/>
              </a:rPr>
              <a:t>ps</a:t>
            </a:r>
            <a:r>
              <a:rPr lang="en-US" sz="2400" dirty="0" smtClean="0">
                <a:sym typeface="Wingdings" panose="05000000000000000000" pitchFamily="2" charset="2"/>
              </a:rPr>
              <a:t> may be reached </a:t>
            </a:r>
            <a:r>
              <a:rPr lang="en-US" sz="2400" dirty="0" smtClean="0">
                <a:solidFill>
                  <a:srgbClr val="0000FF"/>
                </a:solidFill>
                <a:sym typeface="Wingdings" panose="05000000000000000000" pitchFamily="2" charset="2"/>
              </a:rPr>
              <a:t>[B. </a:t>
            </a:r>
            <a:r>
              <a:rPr lang="en-US" sz="2400" dirty="0" err="1" smtClean="0">
                <a:solidFill>
                  <a:srgbClr val="0000FF"/>
                </a:solidFill>
                <a:sym typeface="Wingdings" panose="05000000000000000000" pitchFamily="2" charset="2"/>
              </a:rPr>
              <a:t>Sharkov</a:t>
            </a:r>
            <a:r>
              <a:rPr lang="en-US" sz="2400" dirty="0" smtClean="0">
                <a:solidFill>
                  <a:srgbClr val="0000FF"/>
                </a:solidFill>
                <a:sym typeface="Wingdings" panose="05000000000000000000" pitchFamily="2" charset="2"/>
              </a:rPr>
              <a:t>]</a:t>
            </a:r>
          </a:p>
          <a:p>
            <a:pPr marL="285750" indent="-285750">
              <a:buFont typeface="Wingdings" panose="05000000000000000000" pitchFamily="2" charset="2"/>
              <a:buChar char="Ø"/>
            </a:pPr>
            <a:endParaRPr lang="en-US" sz="2400" dirty="0">
              <a:sym typeface="Wingdings" panose="05000000000000000000" pitchFamily="2" charset="2"/>
            </a:endParaRPr>
          </a:p>
          <a:p>
            <a:pPr marL="285750" indent="-285750">
              <a:buFont typeface="Wingdings" panose="05000000000000000000" pitchFamily="2" charset="2"/>
              <a:buChar char="Ø"/>
            </a:pPr>
            <a:r>
              <a:rPr lang="en-US" sz="2400" dirty="0" smtClean="0">
                <a:sym typeface="Wingdings" panose="05000000000000000000" pitchFamily="2" charset="2"/>
              </a:rPr>
              <a:t>     </a:t>
            </a:r>
            <a:r>
              <a:rPr lang="en-US" sz="2400" b="1" dirty="0" smtClean="0">
                <a:solidFill>
                  <a:srgbClr val="0000FF"/>
                </a:solidFill>
                <a:sym typeface="Wingdings" panose="05000000000000000000" pitchFamily="2" charset="2"/>
              </a:rPr>
              <a:t>Proposal(s), Patent(s),       Laser wake acc. ?</a:t>
            </a:r>
            <a:endParaRPr lang="en-US" sz="2400" b="1" dirty="0" smtClean="0">
              <a:solidFill>
                <a:srgbClr val="0000FF"/>
              </a:solidFill>
            </a:endParaRPr>
          </a:p>
          <a:p>
            <a:pPr marL="285750" indent="-285750">
              <a:buFont typeface="Wingdings" panose="05000000000000000000" pitchFamily="2" charset="2"/>
              <a:buChar char="Ø"/>
            </a:pPr>
            <a:endParaRPr lang="en-US" sz="2400" dirty="0" smtClean="0"/>
          </a:p>
          <a:p>
            <a:r>
              <a:rPr lang="en-US" dirty="0" smtClean="0"/>
              <a:t> </a:t>
            </a:r>
            <a:endParaRPr lang="en-US" dirty="0"/>
          </a:p>
        </p:txBody>
      </p:sp>
    </p:spTree>
    <p:extLst>
      <p:ext uri="{BB962C8B-B14F-4D97-AF65-F5344CB8AC3E}">
        <p14:creationId xmlns:p14="http://schemas.microsoft.com/office/powerpoint/2010/main" val="1051287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51</a:t>
            </a:fld>
            <a:endParaRPr lang="zh-CN" altLang="zh-CN"/>
          </a:p>
        </p:txBody>
      </p:sp>
      <p:pic>
        <p:nvPicPr>
          <p:cNvPr id="3" name="Picture 2"/>
          <p:cNvPicPr>
            <a:picLocks noChangeAspect="1"/>
          </p:cNvPicPr>
          <p:nvPr/>
        </p:nvPicPr>
        <p:blipFill>
          <a:blip r:embed="rId2"/>
          <a:stretch>
            <a:fillRect/>
          </a:stretch>
        </p:blipFill>
        <p:spPr>
          <a:xfrm>
            <a:off x="381000" y="457200"/>
            <a:ext cx="5984462" cy="1143000"/>
          </a:xfrm>
          <a:prstGeom prst="rect">
            <a:avLst/>
          </a:prstGeom>
        </p:spPr>
      </p:pic>
      <p:sp>
        <p:nvSpPr>
          <p:cNvPr id="4" name="TextBox 3"/>
          <p:cNvSpPr txBox="1"/>
          <p:nvPr/>
        </p:nvSpPr>
        <p:spPr>
          <a:xfrm>
            <a:off x="6781800" y="609600"/>
            <a:ext cx="1981200" cy="461665"/>
          </a:xfrm>
          <a:prstGeom prst="rect">
            <a:avLst/>
          </a:prstGeom>
          <a:noFill/>
        </p:spPr>
        <p:txBody>
          <a:bodyPr wrap="square" rtlCol="0">
            <a:spAutoFit/>
          </a:bodyPr>
          <a:lstStyle/>
          <a:p>
            <a:r>
              <a:rPr lang="en-US" sz="2400" b="1" dirty="0" smtClean="0">
                <a:solidFill>
                  <a:srgbClr val="FF0000"/>
                </a:solidFill>
                <a:effectLst>
                  <a:outerShdw blurRad="38100" dist="38100" dir="2700000" algn="tl">
                    <a:srgbClr val="000000">
                      <a:alpha val="43137"/>
                    </a:srgbClr>
                  </a:outerShdw>
                </a:effectLst>
              </a:rPr>
              <a:t>Today !</a:t>
            </a:r>
            <a:endParaRPr lang="en-US" sz="2400" b="1" dirty="0">
              <a:solidFill>
                <a:srgbClr val="FF0000"/>
              </a:solidFill>
              <a:effectLst>
                <a:outerShdw blurRad="38100" dist="38100" dir="2700000" algn="tl">
                  <a:srgbClr val="000000">
                    <a:alpha val="43137"/>
                  </a:srgbClr>
                </a:outerShdw>
              </a:effectLst>
            </a:endParaRPr>
          </a:p>
        </p:txBody>
      </p:sp>
      <p:pic>
        <p:nvPicPr>
          <p:cNvPr id="5" name="Picture 4"/>
          <p:cNvPicPr>
            <a:picLocks noChangeAspect="1"/>
          </p:cNvPicPr>
          <p:nvPr/>
        </p:nvPicPr>
        <p:blipFill>
          <a:blip r:embed="rId3"/>
          <a:stretch>
            <a:fillRect/>
          </a:stretch>
        </p:blipFill>
        <p:spPr>
          <a:xfrm>
            <a:off x="381000" y="1881788"/>
            <a:ext cx="5507531" cy="4804176"/>
          </a:xfrm>
          <a:prstGeom prst="rect">
            <a:avLst/>
          </a:prstGeom>
        </p:spPr>
      </p:pic>
    </p:spTree>
    <p:extLst>
      <p:ext uri="{BB962C8B-B14F-4D97-AF65-F5344CB8AC3E}">
        <p14:creationId xmlns:p14="http://schemas.microsoft.com/office/powerpoint/2010/main" val="40821370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52</a:t>
            </a:fld>
            <a:endParaRPr lang="zh-CN" altLang="zh-CN"/>
          </a:p>
        </p:txBody>
      </p:sp>
      <p:pic>
        <p:nvPicPr>
          <p:cNvPr id="4" name="Picture 3"/>
          <p:cNvPicPr>
            <a:picLocks noChangeAspect="1"/>
          </p:cNvPicPr>
          <p:nvPr/>
        </p:nvPicPr>
        <p:blipFill>
          <a:blip r:embed="rId2"/>
          <a:stretch>
            <a:fillRect/>
          </a:stretch>
        </p:blipFill>
        <p:spPr>
          <a:xfrm>
            <a:off x="76200" y="1295400"/>
            <a:ext cx="8968685" cy="3352800"/>
          </a:xfrm>
          <a:prstGeom prst="rect">
            <a:avLst/>
          </a:prstGeom>
        </p:spPr>
      </p:pic>
    </p:spTree>
    <p:extLst>
      <p:ext uri="{BB962C8B-B14F-4D97-AF65-F5344CB8AC3E}">
        <p14:creationId xmlns:p14="http://schemas.microsoft.com/office/powerpoint/2010/main" val="112057546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53</a:t>
            </a:fld>
            <a:endParaRPr lang="zh-CN" altLang="zh-CN"/>
          </a:p>
        </p:txBody>
      </p:sp>
      <p:pic>
        <p:nvPicPr>
          <p:cNvPr id="3" name="Picture 2"/>
          <p:cNvPicPr>
            <a:picLocks noChangeAspect="1"/>
          </p:cNvPicPr>
          <p:nvPr/>
        </p:nvPicPr>
        <p:blipFill>
          <a:blip r:embed="rId2"/>
          <a:stretch>
            <a:fillRect/>
          </a:stretch>
        </p:blipFill>
        <p:spPr>
          <a:xfrm>
            <a:off x="76200" y="1295399"/>
            <a:ext cx="8991600" cy="4222619"/>
          </a:xfrm>
          <a:prstGeom prst="rect">
            <a:avLst/>
          </a:prstGeom>
        </p:spPr>
      </p:pic>
    </p:spTree>
    <p:extLst>
      <p:ext uri="{BB962C8B-B14F-4D97-AF65-F5344CB8AC3E}">
        <p14:creationId xmlns:p14="http://schemas.microsoft.com/office/powerpoint/2010/main" val="3053191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8DA8A563-FA42-432E-93FA-2A23CCD6898C}" type="slidenum">
              <a:rPr lang="zh-CN" altLang="en-US" smtClean="0"/>
              <a:pPr/>
              <a:t>6</a:t>
            </a:fld>
            <a:endParaRPr lang="zh-CN" altLang="en-US" dirty="0"/>
          </a:p>
        </p:txBody>
      </p:sp>
      <p:pic>
        <p:nvPicPr>
          <p:cNvPr id="6" name="Picture 5"/>
          <p:cNvPicPr>
            <a:picLocks noChangeAspect="1"/>
          </p:cNvPicPr>
          <p:nvPr/>
        </p:nvPicPr>
        <p:blipFill>
          <a:blip r:embed="rId3"/>
          <a:stretch>
            <a:fillRect/>
          </a:stretch>
        </p:blipFill>
        <p:spPr>
          <a:xfrm>
            <a:off x="-76200" y="-35668"/>
            <a:ext cx="8136903" cy="6114459"/>
          </a:xfrm>
          <a:prstGeom prst="rect">
            <a:avLst/>
          </a:prstGeom>
        </p:spPr>
      </p:pic>
      <p:sp>
        <p:nvSpPr>
          <p:cNvPr id="2" name="TextBox 1"/>
          <p:cNvSpPr txBox="1"/>
          <p:nvPr/>
        </p:nvSpPr>
        <p:spPr>
          <a:xfrm>
            <a:off x="2286000" y="6232322"/>
            <a:ext cx="6019800" cy="369332"/>
          </a:xfrm>
          <a:prstGeom prst="rect">
            <a:avLst/>
          </a:prstGeom>
          <a:noFill/>
        </p:spPr>
        <p:txBody>
          <a:bodyPr wrap="square" rtlCol="0">
            <a:spAutoFit/>
          </a:bodyPr>
          <a:lstStyle/>
          <a:p>
            <a:r>
              <a:rPr lang="en-US" b="1" dirty="0"/>
              <a:t>Phys. Rev. Lett. 120, 245003 </a:t>
            </a:r>
            <a:r>
              <a:rPr lang="en-US" b="1" dirty="0" smtClean="0"/>
              <a:t>– 14 </a:t>
            </a:r>
            <a:r>
              <a:rPr lang="en-US" b="1" dirty="0"/>
              <a:t>June </a:t>
            </a:r>
            <a:r>
              <a:rPr lang="en-US" b="1" dirty="0" smtClean="0"/>
              <a:t>2018:=   </a:t>
            </a:r>
            <a:r>
              <a:rPr lang="en-US" b="1" dirty="0" smtClean="0">
                <a:solidFill>
                  <a:srgbClr val="FF0000"/>
                </a:solidFill>
              </a:rPr>
              <a:t>Q’ &gt; 2</a:t>
            </a:r>
            <a:endParaRPr lang="en-US" b="1" dirty="0">
              <a:solidFill>
                <a:srgbClr val="FF0000"/>
              </a:solidFill>
            </a:endParaRPr>
          </a:p>
        </p:txBody>
      </p:sp>
    </p:spTree>
    <p:extLst>
      <p:ext uri="{BB962C8B-B14F-4D97-AF65-F5344CB8AC3E}">
        <p14:creationId xmlns:p14="http://schemas.microsoft.com/office/powerpoint/2010/main" val="33785815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7</a:t>
            </a:fld>
            <a:endParaRPr lang="zh-CN" altLang="zh-CN"/>
          </a:p>
        </p:txBody>
      </p:sp>
      <p:pic>
        <p:nvPicPr>
          <p:cNvPr id="5" name="Picture 4"/>
          <p:cNvPicPr>
            <a:picLocks noChangeAspect="1"/>
          </p:cNvPicPr>
          <p:nvPr/>
        </p:nvPicPr>
        <p:blipFill>
          <a:blip r:embed="rId2"/>
          <a:stretch>
            <a:fillRect/>
          </a:stretch>
        </p:blipFill>
        <p:spPr>
          <a:xfrm>
            <a:off x="-35668" y="2209800"/>
            <a:ext cx="9152706" cy="3918825"/>
          </a:xfrm>
          <a:prstGeom prst="rect">
            <a:avLst/>
          </a:prstGeom>
        </p:spPr>
      </p:pic>
      <p:pic>
        <p:nvPicPr>
          <p:cNvPr id="6" name="Picture 5"/>
          <p:cNvPicPr>
            <a:picLocks noChangeAspect="1"/>
          </p:cNvPicPr>
          <p:nvPr/>
        </p:nvPicPr>
        <p:blipFill>
          <a:blip r:embed="rId3"/>
          <a:stretch>
            <a:fillRect/>
          </a:stretch>
        </p:blipFill>
        <p:spPr>
          <a:xfrm>
            <a:off x="228600" y="113763"/>
            <a:ext cx="8755408" cy="1752600"/>
          </a:xfrm>
          <a:prstGeom prst="rect">
            <a:avLst/>
          </a:prstGeom>
        </p:spPr>
      </p:pic>
      <p:sp>
        <p:nvSpPr>
          <p:cNvPr id="7" name="TextBox 6"/>
          <p:cNvSpPr txBox="1"/>
          <p:nvPr/>
        </p:nvSpPr>
        <p:spPr>
          <a:xfrm>
            <a:off x="304800" y="844034"/>
            <a:ext cx="3581400" cy="369332"/>
          </a:xfrm>
          <a:prstGeom prst="rect">
            <a:avLst/>
          </a:prstGeom>
          <a:noFill/>
        </p:spPr>
        <p:txBody>
          <a:bodyPr wrap="square" rtlCol="0">
            <a:spAutoFit/>
          </a:bodyPr>
          <a:lstStyle/>
          <a:p>
            <a:r>
              <a:rPr lang="en-US" dirty="0" smtClean="0"/>
              <a:t>S. Le Pape et al., (LLNL - NIF) </a:t>
            </a:r>
            <a:endParaRPr lang="en-US" dirty="0"/>
          </a:p>
        </p:txBody>
      </p:sp>
      <p:sp>
        <p:nvSpPr>
          <p:cNvPr id="3" name="Rectangle 2"/>
          <p:cNvSpPr/>
          <p:nvPr/>
        </p:nvSpPr>
        <p:spPr>
          <a:xfrm>
            <a:off x="457200" y="6326385"/>
            <a:ext cx="2634054" cy="369332"/>
          </a:xfrm>
          <a:prstGeom prst="rect">
            <a:avLst/>
          </a:prstGeom>
        </p:spPr>
        <p:txBody>
          <a:bodyPr wrap="none">
            <a:spAutoFit/>
          </a:bodyPr>
          <a:lstStyle/>
          <a:p>
            <a:r>
              <a:rPr lang="en-US" dirty="0">
                <a:solidFill>
                  <a:srgbClr val="231F20"/>
                </a:solidFill>
                <a:latin typeface="AdvOT483a8203"/>
              </a:rPr>
              <a:t>published 14 June 2018</a:t>
            </a:r>
            <a:endParaRPr lang="en-US" dirty="0"/>
          </a:p>
        </p:txBody>
      </p:sp>
      <p:sp>
        <p:nvSpPr>
          <p:cNvPr id="4" name="TextBox 3"/>
          <p:cNvSpPr txBox="1"/>
          <p:nvPr/>
        </p:nvSpPr>
        <p:spPr>
          <a:xfrm>
            <a:off x="2209800" y="4953000"/>
            <a:ext cx="3733800" cy="923330"/>
          </a:xfrm>
          <a:prstGeom prst="rect">
            <a:avLst/>
          </a:prstGeom>
          <a:noFill/>
        </p:spPr>
        <p:txBody>
          <a:bodyPr wrap="square" rtlCol="0">
            <a:spAutoFit/>
          </a:bodyPr>
          <a:lstStyle/>
          <a:p>
            <a:r>
              <a:rPr lang="en-US" dirty="0" smtClean="0"/>
              <a:t>Notice: The last energetic part of the pulse is less than </a:t>
            </a:r>
            <a:r>
              <a:rPr lang="en-US" b="1" dirty="0" smtClean="0">
                <a:solidFill>
                  <a:srgbClr val="FF0000"/>
                </a:solidFill>
              </a:rPr>
              <a:t>4ns</a:t>
            </a:r>
            <a:r>
              <a:rPr lang="en-US" dirty="0" smtClean="0"/>
              <a:t>!</a:t>
            </a:r>
          </a:p>
          <a:p>
            <a:r>
              <a:rPr lang="en-US" dirty="0" smtClean="0"/>
              <a:t>(It was ~ 15ns earlier.)</a:t>
            </a:r>
            <a:endParaRPr lang="en-US" dirty="0"/>
          </a:p>
        </p:txBody>
      </p:sp>
      <p:sp>
        <p:nvSpPr>
          <p:cNvPr id="8" name="TextBox 7"/>
          <p:cNvSpPr txBox="1"/>
          <p:nvPr/>
        </p:nvSpPr>
        <p:spPr>
          <a:xfrm>
            <a:off x="228600" y="4495800"/>
            <a:ext cx="1143000" cy="646331"/>
          </a:xfrm>
          <a:prstGeom prst="rect">
            <a:avLst/>
          </a:prstGeom>
          <a:noFill/>
        </p:spPr>
        <p:txBody>
          <a:bodyPr wrap="square" rtlCol="0">
            <a:spAutoFit/>
          </a:bodyPr>
          <a:lstStyle/>
          <a:p>
            <a:r>
              <a:rPr lang="en-US" dirty="0" smtClean="0"/>
              <a:t>Depleted</a:t>
            </a:r>
            <a:br>
              <a:rPr lang="en-US" dirty="0" smtClean="0"/>
            </a:br>
            <a:r>
              <a:rPr lang="en-US" dirty="0" smtClean="0"/>
              <a:t>Uranium</a:t>
            </a:r>
            <a:endParaRPr lang="en-US" dirty="0"/>
          </a:p>
        </p:txBody>
      </p:sp>
    </p:spTree>
    <p:extLst>
      <p:ext uri="{BB962C8B-B14F-4D97-AF65-F5344CB8AC3E}">
        <p14:creationId xmlns:p14="http://schemas.microsoft.com/office/powerpoint/2010/main" val="30398365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26D725BA-69FE-410A-96DF-D2257EF0264F}" type="slidenum">
              <a:rPr lang="zh-CN" altLang="zh-CN" smtClean="0"/>
              <a:pPr>
                <a:defRPr/>
              </a:pPr>
              <a:t>8</a:t>
            </a:fld>
            <a:endParaRPr lang="zh-CN" altLang="zh-CN"/>
          </a:p>
        </p:txBody>
      </p:sp>
      <p:pic>
        <p:nvPicPr>
          <p:cNvPr id="3" name="Picture 2"/>
          <p:cNvPicPr>
            <a:picLocks noChangeAspect="1"/>
          </p:cNvPicPr>
          <p:nvPr/>
        </p:nvPicPr>
        <p:blipFill>
          <a:blip r:embed="rId2"/>
          <a:stretch>
            <a:fillRect/>
          </a:stretch>
        </p:blipFill>
        <p:spPr>
          <a:xfrm>
            <a:off x="0" y="685800"/>
            <a:ext cx="9106711" cy="5249438"/>
          </a:xfrm>
          <a:prstGeom prst="rect">
            <a:avLst/>
          </a:prstGeom>
        </p:spPr>
      </p:pic>
      <p:sp>
        <p:nvSpPr>
          <p:cNvPr id="4" name="TextBox 3"/>
          <p:cNvSpPr txBox="1"/>
          <p:nvPr/>
        </p:nvSpPr>
        <p:spPr>
          <a:xfrm>
            <a:off x="5753112" y="4572000"/>
            <a:ext cx="3341793" cy="923330"/>
          </a:xfrm>
          <a:prstGeom prst="rect">
            <a:avLst/>
          </a:prstGeom>
          <a:noFill/>
        </p:spPr>
        <p:txBody>
          <a:bodyPr wrap="square" rtlCol="0">
            <a:spAutoFit/>
          </a:bodyPr>
          <a:lstStyle/>
          <a:p>
            <a:r>
              <a:rPr lang="en-US" dirty="0" smtClean="0"/>
              <a:t>Notice: The ignition peak is now in the </a:t>
            </a:r>
            <a:r>
              <a:rPr lang="en-US" dirty="0" err="1" smtClean="0"/>
              <a:t>centre</a:t>
            </a:r>
            <a:r>
              <a:rPr lang="en-US" dirty="0" smtClean="0"/>
              <a:t> of the compressed target pellet!</a:t>
            </a:r>
          </a:p>
        </p:txBody>
      </p:sp>
      <p:sp>
        <p:nvSpPr>
          <p:cNvPr id="5" name="TextBox 4"/>
          <p:cNvSpPr txBox="1"/>
          <p:nvPr/>
        </p:nvSpPr>
        <p:spPr>
          <a:xfrm>
            <a:off x="5307168" y="5828622"/>
            <a:ext cx="2541432" cy="523220"/>
          </a:xfrm>
          <a:prstGeom prst="rect">
            <a:avLst/>
          </a:prstGeom>
          <a:noFill/>
        </p:spPr>
        <p:txBody>
          <a:bodyPr wrap="square" rtlCol="0">
            <a:spAutoFit/>
          </a:bodyPr>
          <a:lstStyle/>
          <a:p>
            <a:r>
              <a:rPr lang="en-US" sz="2800" dirty="0" smtClean="0">
                <a:solidFill>
                  <a:srgbClr val="FF0000"/>
                </a:solidFill>
                <a:latin typeface="Times New Roman" panose="02020603050405020304" pitchFamily="18" charset="0"/>
                <a:cs typeface="Times New Roman" panose="02020603050405020304" pitchFamily="18" charset="0"/>
              </a:rPr>
              <a:t>80 </a:t>
            </a:r>
            <a:r>
              <a:rPr lang="el-GR" sz="2800" dirty="0" smtClean="0">
                <a:solidFill>
                  <a:srgbClr val="FF0000"/>
                </a:solidFill>
                <a:latin typeface="Times New Roman" panose="02020603050405020304" pitchFamily="18" charset="0"/>
                <a:cs typeface="Times New Roman" panose="02020603050405020304" pitchFamily="18" charset="0"/>
              </a:rPr>
              <a:t>μ</a:t>
            </a:r>
            <a:r>
              <a:rPr lang="en-US" sz="2800" dirty="0" smtClean="0">
                <a:solidFill>
                  <a:srgbClr val="FF0000"/>
                </a:solidFill>
                <a:latin typeface="Times New Roman" panose="02020603050405020304" pitchFamily="18" charset="0"/>
                <a:cs typeface="Times New Roman" panose="02020603050405020304" pitchFamily="18" charset="0"/>
              </a:rPr>
              <a:t>m - 2018</a:t>
            </a:r>
            <a:endParaRPr lang="en-US" sz="28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0041184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4" name="Picture 6"/>
          <p:cNvPicPr>
            <a:picLocks noChangeAspect="1" noChangeArrowheads="1"/>
          </p:cNvPicPr>
          <p:nvPr/>
        </p:nvPicPr>
        <p:blipFill>
          <a:blip r:embed="rId2"/>
          <a:srcRect/>
          <a:stretch>
            <a:fillRect/>
          </a:stretch>
        </p:blipFill>
        <p:spPr bwMode="auto">
          <a:xfrm>
            <a:off x="500034" y="5357826"/>
            <a:ext cx="5214974" cy="841787"/>
          </a:xfrm>
          <a:prstGeom prst="rect">
            <a:avLst/>
          </a:prstGeom>
          <a:noFill/>
          <a:ln w="9525">
            <a:noFill/>
            <a:miter lim="800000"/>
            <a:headEnd/>
            <a:tailEnd/>
          </a:ln>
          <a:effectLst/>
        </p:spPr>
      </p:pic>
      <p:pic>
        <p:nvPicPr>
          <p:cNvPr id="58372" name="Picture 4"/>
          <p:cNvPicPr>
            <a:picLocks noChangeAspect="1" noChangeArrowheads="1"/>
          </p:cNvPicPr>
          <p:nvPr/>
        </p:nvPicPr>
        <p:blipFill>
          <a:blip r:embed="rId3"/>
          <a:srcRect/>
          <a:stretch>
            <a:fillRect/>
          </a:stretch>
        </p:blipFill>
        <p:spPr bwMode="auto">
          <a:xfrm>
            <a:off x="428596" y="714356"/>
            <a:ext cx="5296403" cy="4429156"/>
          </a:xfrm>
          <a:prstGeom prst="rect">
            <a:avLst/>
          </a:prstGeom>
          <a:noFill/>
          <a:ln w="9525">
            <a:noFill/>
            <a:miter lim="800000"/>
            <a:headEnd/>
            <a:tailEnd/>
          </a:ln>
          <a:effectLst/>
        </p:spPr>
      </p:pic>
      <p:sp>
        <p:nvSpPr>
          <p:cNvPr id="12" name="TextBox 11"/>
          <p:cNvSpPr txBox="1"/>
          <p:nvPr/>
        </p:nvSpPr>
        <p:spPr>
          <a:xfrm>
            <a:off x="642910" y="5072074"/>
            <a:ext cx="1197828" cy="369332"/>
          </a:xfrm>
          <a:prstGeom prst="rect">
            <a:avLst/>
          </a:prstGeom>
          <a:noFill/>
        </p:spPr>
        <p:txBody>
          <a:bodyPr wrap="none" rtlCol="0">
            <a:spAutoFit/>
          </a:bodyPr>
          <a:lstStyle/>
          <a:p>
            <a:r>
              <a:rPr lang="en-US" altLang="zh-CN" dirty="0" smtClean="0"/>
              <a:t>Energy out</a:t>
            </a:r>
            <a:endParaRPr lang="zh-CN" altLang="en-US" dirty="0"/>
          </a:p>
        </p:txBody>
      </p:sp>
      <p:sp>
        <p:nvSpPr>
          <p:cNvPr id="14" name="Rectangle 13"/>
          <p:cNvSpPr/>
          <p:nvPr/>
        </p:nvSpPr>
        <p:spPr>
          <a:xfrm>
            <a:off x="2286000" y="3105835"/>
            <a:ext cx="4572000" cy="369332"/>
          </a:xfrm>
          <a:prstGeom prst="rect">
            <a:avLst/>
          </a:prstGeom>
        </p:spPr>
        <p:txBody>
          <a:bodyPr>
            <a:spAutoFit/>
          </a:bodyPr>
          <a:lstStyle/>
          <a:p>
            <a:endParaRPr lang="zh-CN" altLang="en-US" dirty="0"/>
          </a:p>
        </p:txBody>
      </p:sp>
      <p:sp>
        <p:nvSpPr>
          <p:cNvPr id="16" name="Rectangle 15"/>
          <p:cNvSpPr/>
          <p:nvPr/>
        </p:nvSpPr>
        <p:spPr>
          <a:xfrm>
            <a:off x="214282" y="142852"/>
            <a:ext cx="8929718" cy="954107"/>
          </a:xfrm>
          <a:prstGeom prst="rect">
            <a:avLst/>
          </a:prstGeom>
        </p:spPr>
        <p:txBody>
          <a:bodyPr wrap="square">
            <a:spAutoFit/>
          </a:bodyPr>
          <a:lstStyle/>
          <a:p>
            <a:r>
              <a:rPr lang="en-US" sz="2600" i="1" dirty="0" smtClean="0"/>
              <a:t>Approximate energy efficiency of diff. process steps of NIF:</a:t>
            </a:r>
            <a:endParaRPr lang="zh-CN" altLang="en-US" sz="2600" dirty="0" smtClean="0"/>
          </a:p>
          <a:p>
            <a:endParaRPr lang="zh-CN" altLang="en-US" sz="2800" dirty="0"/>
          </a:p>
        </p:txBody>
      </p:sp>
      <p:sp>
        <p:nvSpPr>
          <p:cNvPr id="20" name="Oval 19"/>
          <p:cNvSpPr/>
          <p:nvPr/>
        </p:nvSpPr>
        <p:spPr>
          <a:xfrm>
            <a:off x="4786314" y="4214818"/>
            <a:ext cx="1000132" cy="2000264"/>
          </a:xfrm>
          <a:prstGeom prst="ellipse">
            <a:avLst/>
          </a:prstGeom>
          <a:solidFill>
            <a:srgbClr val="FFFF00">
              <a:alpha val="4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Oval 21"/>
          <p:cNvSpPr/>
          <p:nvPr/>
        </p:nvSpPr>
        <p:spPr>
          <a:xfrm>
            <a:off x="4786314" y="785794"/>
            <a:ext cx="1000132" cy="642942"/>
          </a:xfrm>
          <a:prstGeom prst="ellipse">
            <a:avLst/>
          </a:prstGeom>
          <a:solidFill>
            <a:srgbClr val="92D050">
              <a:alpha val="6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TextBox 22"/>
          <p:cNvSpPr txBox="1"/>
          <p:nvPr/>
        </p:nvSpPr>
        <p:spPr>
          <a:xfrm>
            <a:off x="500034" y="6215082"/>
            <a:ext cx="4148167" cy="584775"/>
          </a:xfrm>
          <a:prstGeom prst="rect">
            <a:avLst/>
          </a:prstGeom>
          <a:noFill/>
        </p:spPr>
        <p:txBody>
          <a:bodyPr wrap="square" rtlCol="0">
            <a:spAutoFit/>
          </a:bodyPr>
          <a:lstStyle/>
          <a:p>
            <a:r>
              <a:rPr lang="en-US" altLang="zh-CN" b="1" dirty="0" smtClean="0"/>
              <a:t>2014:=    </a:t>
            </a:r>
            <a:r>
              <a:rPr lang="en-US" altLang="zh-CN" sz="3200" dirty="0" smtClean="0">
                <a:solidFill>
                  <a:srgbClr val="FF0066"/>
                </a:solidFill>
              </a:rPr>
              <a:t>0.003318%  </a:t>
            </a:r>
            <a:r>
              <a:rPr lang="en-US" altLang="zh-CN" sz="3200" dirty="0">
                <a:solidFill>
                  <a:srgbClr val="FF0066"/>
                </a:solidFill>
              </a:rPr>
              <a:t>!</a:t>
            </a:r>
            <a:endParaRPr lang="zh-CN" altLang="en-US" sz="3200" dirty="0">
              <a:solidFill>
                <a:srgbClr val="FF0066"/>
              </a:solidFill>
            </a:endParaRPr>
          </a:p>
        </p:txBody>
      </p:sp>
      <p:pic>
        <p:nvPicPr>
          <p:cNvPr id="13" name="Picture 12" descr="http://upload.wikimedia.org/wikipedia/commons/thumb/2/29/Laser_hohlraum_target_energy_coupling.svg/669px-Laser_hohlraum_target_energy_coupling.svg.png"/>
          <p:cNvPicPr>
            <a:picLocks noChangeAspect="1" noChangeArrowheads="1"/>
          </p:cNvPicPr>
          <p:nvPr/>
        </p:nvPicPr>
        <p:blipFill>
          <a:blip r:embed="rId4">
            <a:lum bright="7000" contrast="-10000"/>
            <a:extLst>
              <a:ext uri="{28A0092B-C50C-407E-A947-70E740481C1C}">
                <a14:useLocalDpi xmlns:a14="http://schemas.microsoft.com/office/drawing/2010/main" val="0"/>
              </a:ext>
            </a:extLst>
          </a:blip>
          <a:srcRect/>
          <a:stretch>
            <a:fillRect/>
          </a:stretch>
        </p:blipFill>
        <p:spPr bwMode="auto">
          <a:xfrm rot="16200000">
            <a:off x="4796531" y="1788924"/>
            <a:ext cx="5276547" cy="3220873"/>
          </a:xfrm>
          <a:prstGeom prst="rect">
            <a:avLst/>
          </a:prstGeom>
          <a:solidFill>
            <a:schemeClr val="accent1"/>
          </a:solidFill>
          <a:extLst/>
        </p:spPr>
      </p:pic>
      <p:cxnSp>
        <p:nvCxnSpPr>
          <p:cNvPr id="15" name="直接连接符 6"/>
          <p:cNvCxnSpPr/>
          <p:nvPr/>
        </p:nvCxnSpPr>
        <p:spPr>
          <a:xfrm>
            <a:off x="202233" y="714356"/>
            <a:ext cx="8749520" cy="4681"/>
          </a:xfrm>
          <a:prstGeom prst="line">
            <a:avLst/>
          </a:prstGeom>
          <a:ln w="28575">
            <a:solidFill>
              <a:srgbClr val="FF0000"/>
            </a:solidFill>
          </a:ln>
          <a:effectLst/>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685800" y="6019800"/>
            <a:ext cx="914400" cy="0"/>
          </a:xfrm>
          <a:prstGeom prst="line">
            <a:avLst/>
          </a:prstGeom>
          <a:ln w="31750">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5181600" y="6350390"/>
            <a:ext cx="3962400" cy="369332"/>
          </a:xfrm>
          <a:prstGeom prst="rect">
            <a:avLst/>
          </a:prstGeom>
          <a:noFill/>
        </p:spPr>
        <p:txBody>
          <a:bodyPr wrap="square" rtlCol="0">
            <a:spAutoFit/>
          </a:bodyPr>
          <a:lstStyle/>
          <a:p>
            <a:r>
              <a:rPr lang="en-US" b="1" dirty="0" smtClean="0"/>
              <a:t>2018:= fusion </a:t>
            </a:r>
            <a:r>
              <a:rPr lang="en-US" b="1" dirty="0"/>
              <a:t>energy of </a:t>
            </a:r>
            <a:r>
              <a:rPr lang="en-US" b="1" dirty="0">
                <a:solidFill>
                  <a:srgbClr val="FF0000"/>
                </a:solidFill>
              </a:rPr>
              <a:t>54 kJ</a:t>
            </a:r>
            <a:r>
              <a:rPr lang="en-US" b="1" dirty="0"/>
              <a:t>.</a:t>
            </a:r>
          </a:p>
        </p:txBody>
      </p:sp>
      <p:sp>
        <p:nvSpPr>
          <p:cNvPr id="3" name="Rectangle 2"/>
          <p:cNvSpPr/>
          <p:nvPr/>
        </p:nvSpPr>
        <p:spPr>
          <a:xfrm>
            <a:off x="3925808" y="5594053"/>
            <a:ext cx="761747" cy="369332"/>
          </a:xfrm>
          <a:prstGeom prst="rect">
            <a:avLst/>
          </a:prstGeom>
        </p:spPr>
        <p:txBody>
          <a:bodyPr wrap="none">
            <a:spAutoFit/>
          </a:bodyPr>
          <a:lstStyle/>
          <a:p>
            <a:r>
              <a:rPr lang="en-US" b="1" dirty="0" smtClean="0">
                <a:solidFill>
                  <a:srgbClr val="FF0000"/>
                </a:solidFill>
              </a:rPr>
              <a:t>14</a:t>
            </a:r>
            <a:r>
              <a:rPr lang="en-US" b="1" dirty="0">
                <a:solidFill>
                  <a:srgbClr val="FF0000"/>
                </a:solidFill>
              </a:rPr>
              <a:t> kJ</a:t>
            </a:r>
            <a:endParaRPr lang="en-US" dirty="0"/>
          </a:p>
        </p:txBody>
      </p:sp>
      <p:sp>
        <p:nvSpPr>
          <p:cNvPr id="4" name="TextBox 3"/>
          <p:cNvSpPr txBox="1"/>
          <p:nvPr/>
        </p:nvSpPr>
        <p:spPr>
          <a:xfrm>
            <a:off x="4420855" y="2324922"/>
            <a:ext cx="533400" cy="523220"/>
          </a:xfrm>
          <a:prstGeom prst="rect">
            <a:avLst/>
          </a:prstGeom>
          <a:noFill/>
        </p:spPr>
        <p:txBody>
          <a:bodyPr wrap="square" rtlCol="0">
            <a:spAutoFit/>
          </a:bodyPr>
          <a:lstStyle/>
          <a:p>
            <a:r>
              <a:rPr lang="en-US" sz="1400" b="1" dirty="0" smtClean="0">
                <a:solidFill>
                  <a:srgbClr val="FF0000"/>
                </a:solidFill>
              </a:rPr>
              <a:t>2.1</a:t>
            </a:r>
            <a:br>
              <a:rPr lang="en-US" sz="1400" b="1" dirty="0" smtClean="0">
                <a:solidFill>
                  <a:srgbClr val="FF0000"/>
                </a:solidFill>
              </a:rPr>
            </a:br>
            <a:r>
              <a:rPr lang="en-US" sz="1400" b="1" dirty="0" smtClean="0">
                <a:solidFill>
                  <a:srgbClr val="FF0000"/>
                </a:solidFill>
              </a:rPr>
              <a:t>MJ</a:t>
            </a:r>
            <a:endParaRPr lang="en-US" sz="1400" b="1" dirty="0">
              <a:solidFill>
                <a:srgbClr val="FF0000"/>
              </a:solidFill>
            </a:endParaRPr>
          </a:p>
        </p:txBody>
      </p:sp>
    </p:spTree>
    <p:extLst>
      <p:ext uri="{BB962C8B-B14F-4D97-AF65-F5344CB8AC3E}">
        <p14:creationId xmlns:p14="http://schemas.microsoft.com/office/powerpoint/2010/main" val="2284298182"/>
      </p:ext>
    </p:extLst>
  </p:cSld>
  <p:clrMapOvr>
    <a:masterClrMapping/>
  </p:clrMapOvr>
  <p:timing>
    <p:tnLst>
      <p:par>
        <p:cTn id="1" dur="indefinite" restart="never" nodeType="tmRoot"/>
      </p:par>
    </p:tnLst>
  </p:timing>
</p:sld>
</file>

<file path=ppt/theme/theme1.xml><?xml version="1.0" encoding="utf-8"?>
<a:theme xmlns:a="http://schemas.openxmlformats.org/drawingml/2006/main" name="1_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5964</TotalTime>
  <Words>1486</Words>
  <Application>Microsoft Office PowerPoint</Application>
  <PresentationFormat>On-screen Show (4:3)</PresentationFormat>
  <Paragraphs>323</Paragraphs>
  <Slides>53</Slides>
  <Notes>1</Notes>
  <HiddenSlides>3</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53</vt:i4>
      </vt:variant>
    </vt:vector>
  </HeadingPairs>
  <TitlesOfParts>
    <vt:vector size="62" baseType="lpstr">
      <vt:lpstr>宋体</vt:lpstr>
      <vt:lpstr>AdvOT1ef757c0</vt:lpstr>
      <vt:lpstr>AdvOT483a8203</vt:lpstr>
      <vt:lpstr>AdvOTa42dc7d3.B</vt:lpstr>
      <vt:lpstr>Arial</vt:lpstr>
      <vt:lpstr>Calibri</vt:lpstr>
      <vt:lpstr>Times New Roman</vt:lpstr>
      <vt:lpstr>Wingdings</vt:lpstr>
      <vt:lpstr>1_默认设计模板</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XYL</dc:creator>
  <cp:lastModifiedBy>Laszlo Csernai</cp:lastModifiedBy>
  <cp:revision>369</cp:revision>
  <cp:lastPrinted>2019-06-02T13:43:29Z</cp:lastPrinted>
  <dcterms:created xsi:type="dcterms:W3CDTF">2015-07-27T09:06:46Z</dcterms:created>
  <dcterms:modified xsi:type="dcterms:W3CDTF">2019-06-18T05:38:40Z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