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4" r:id="rId4"/>
    <p:sldId id="265" r:id="rId5"/>
    <p:sldId id="266" r:id="rId6"/>
    <p:sldId id="275" r:id="rId7"/>
    <p:sldId id="267" r:id="rId8"/>
    <p:sldId id="268" r:id="rId9"/>
    <p:sldId id="273" r:id="rId10"/>
    <p:sldId id="269" r:id="rId11"/>
    <p:sldId id="277" r:id="rId12"/>
    <p:sldId id="270" r:id="rId13"/>
    <p:sldId id="271" r:id="rId14"/>
    <p:sldId id="272" r:id="rId15"/>
    <p:sldId id="274" r:id="rId16"/>
    <p:sldId id="276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BC5A"/>
    <a:srgbClr val="D73969"/>
    <a:srgbClr val="C80000"/>
    <a:srgbClr val="B40000"/>
    <a:srgbClr val="800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CC9CF-29EE-1E41-B593-C84EB0C431E1}" type="datetimeFigureOut">
              <a:rPr lang="en-US" smtClean="0"/>
              <a:t>2013.10.02.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FFC97-8196-414F-B648-D0D86AE52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86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A1EFF-BA21-7648-864B-48A12052DDD5}" type="datetimeFigureOut">
              <a:rPr lang="en-US" smtClean="0"/>
              <a:t>2013.10.02.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42860-2560-CC46-A244-33E0E775E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94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>
            <a:normAutofit/>
          </a:bodyPr>
          <a:lstStyle>
            <a:lvl1pPr>
              <a:defRPr sz="3600">
                <a:solidFill>
                  <a:srgbClr val="0000FF"/>
                </a:solidFill>
              </a:defRPr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FEDC-3325-2E41-8642-A0D0ECB2D07A}" type="datetime1">
              <a:rPr lang="hu-HU" smtClean="0"/>
              <a:t>2013.10.02.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Z. </a:t>
            </a:r>
            <a:r>
              <a:rPr lang="en-US" dirty="0" err="1" smtClean="0"/>
              <a:t>Trócsányi</a:t>
            </a:r>
            <a:r>
              <a:rPr lang="en-US" dirty="0" smtClean="0"/>
              <a:t>: HEPP theory in HU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EB6-070F-5E4C-97DE-0E68A612A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4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B25D-A09E-FE45-9E1D-153FA98E1D29}" type="datetime1">
              <a:rPr lang="hu-HU" smtClean="0"/>
              <a:t>2013.10.02.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Z. </a:t>
            </a:r>
            <a:r>
              <a:rPr lang="en-US" dirty="0" err="1" smtClean="0"/>
              <a:t>Trócsányi</a:t>
            </a:r>
            <a:r>
              <a:rPr lang="en-US" dirty="0" smtClean="0"/>
              <a:t>: HEPP theory in HU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EB6-070F-5E4C-97DE-0E68A612A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6BEE-775B-444F-94FB-D33F59D6FBA2}" type="datetime1">
              <a:rPr lang="hu-HU" smtClean="0"/>
              <a:t>2013.10.02.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Z. </a:t>
            </a:r>
            <a:r>
              <a:rPr lang="en-US" dirty="0" err="1" smtClean="0"/>
              <a:t>Trócsányi</a:t>
            </a:r>
            <a:r>
              <a:rPr lang="en-US" dirty="0" smtClean="0"/>
              <a:t>: HEPP theory in HU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EB6-070F-5E4C-97DE-0E68A612A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ECBE-F3F3-414B-9AA2-0515D6491BC3}" type="datetime1">
              <a:rPr lang="hu-HU" smtClean="0"/>
              <a:t>2013.10.02.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School of Physics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5D21-61ED-3949-92A9-2F4385D7D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3605-BC22-554A-8C8C-C7F5D57F95BE}" type="datetime1">
              <a:rPr lang="hu-HU" smtClean="0"/>
              <a:t>2013.10.02.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School of Physics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5D21-61ED-3949-92A9-2F4385D7D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6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0A42-29E1-D249-9166-9F3CA8D54FBE}" type="datetime1">
              <a:rPr lang="hu-HU" smtClean="0"/>
              <a:t>2013.10.02.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School of Physics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5D21-61ED-3949-92A9-2F4385D7D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0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34025-C51D-BB40-85DE-7801FB6CD332}" type="datetime1">
              <a:rPr lang="hu-HU" smtClean="0"/>
              <a:t>2013.10.02.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School of Physics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5D21-61ED-3949-92A9-2F4385D7D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EAE-FAD8-CA47-8C9F-18F7544247A3}" type="datetime1">
              <a:rPr lang="hu-HU" smtClean="0"/>
              <a:t>2013.10.02.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School of Physics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5D21-61ED-3949-92A9-2F4385D7D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1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3AF4-37FF-744A-92CA-96627F9AF2DC}" type="datetime1">
              <a:rPr lang="hu-HU" smtClean="0"/>
              <a:t>2013.10.02.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School of Physics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5D21-61ED-3949-92A9-2F4385D7D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9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563D-C519-1B40-9601-8C06DE636DAB}" type="datetime1">
              <a:rPr lang="hu-HU" smtClean="0"/>
              <a:t>2013.10.02.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School of Physics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5D21-61ED-3949-92A9-2F4385D7D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8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9FA1-BD37-794F-BECA-35842996D48F}" type="datetime1">
              <a:rPr lang="hu-HU" smtClean="0"/>
              <a:t>2013.10.02.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School of Physics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5D21-61ED-3949-92A9-2F4385D7D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7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8000C8"/>
                </a:solidFill>
              </a:defRPr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Lucida Grande"/>
              <a:buChar char="☛"/>
              <a:defRPr>
                <a:solidFill>
                  <a:srgbClr val="0000FF"/>
                </a:solidFill>
              </a:defRPr>
            </a:lvl1pPr>
            <a:lvl2pPr marL="742950" indent="-285750">
              <a:buFont typeface="Arial"/>
              <a:buChar char="☞"/>
              <a:defRPr>
                <a:solidFill>
                  <a:srgbClr val="0000FF"/>
                </a:solidFill>
              </a:defRPr>
            </a:lvl2pPr>
            <a:lvl3pPr marL="1143000" indent="-228600">
              <a:buFont typeface="Lucida Grande"/>
              <a:buChar char="➢"/>
              <a:defRPr>
                <a:solidFill>
                  <a:srgbClr val="0000FF"/>
                </a:solidFill>
              </a:defRPr>
            </a:lvl3pPr>
            <a:lvl4pPr marL="1600200" indent="-228600">
              <a:buFont typeface="Lucida Grande"/>
              <a:buChar char="➣"/>
              <a:defRPr>
                <a:solidFill>
                  <a:srgbClr val="0000FF"/>
                </a:solidFill>
              </a:defRPr>
            </a:lvl4pPr>
            <a:lvl5pPr>
              <a:defRPr>
                <a:solidFill>
                  <a:srgbClr val="0000FF"/>
                </a:solidFill>
              </a:defRPr>
            </a:lvl5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5B9E-6E53-9846-9478-8FD27DEDDEAE}" type="datetime1">
              <a:rPr lang="hu-HU" smtClean="0"/>
              <a:t>2013.10.02.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Z. </a:t>
            </a:r>
            <a:r>
              <a:rPr lang="en-US" dirty="0" err="1" smtClean="0"/>
              <a:t>Trócsányi</a:t>
            </a:r>
            <a:r>
              <a:rPr lang="en-US" dirty="0" smtClean="0"/>
              <a:t>: HEPP theory in HU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EB6-070F-5E4C-97DE-0E68A612AD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7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269A-DC6F-8345-8BBD-1FE63AEDDC54}" type="datetime1">
              <a:rPr lang="hu-HU" smtClean="0"/>
              <a:t>2013.10.02.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School of Physics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5D21-61ED-3949-92A9-2F4385D7D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45A8-9F06-C944-8C86-236D2AB0E53E}" type="datetime1">
              <a:rPr lang="hu-HU" smtClean="0"/>
              <a:t>2013.10.02.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School of Physics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5D21-61ED-3949-92A9-2F4385D7D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8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0A85-5F5C-794A-848C-AD231CF1F62E}" type="datetime1">
              <a:rPr lang="hu-HU" smtClean="0"/>
              <a:t>2013.10.02.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School of Physics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5D21-61ED-3949-92A9-2F4385D7D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3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F22A-F29E-2944-8B7C-7486DF866E30}" type="datetime1">
              <a:rPr lang="hu-HU" smtClean="0"/>
              <a:t>2013.10.02.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School of Physics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EB6-070F-5E4C-97DE-0E68A612A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9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00FF"/>
                </a:solidFill>
              </a:defRPr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 typeface="Lucida Grande"/>
              <a:buChar char="☛"/>
              <a:defRPr sz="2800">
                <a:solidFill>
                  <a:srgbClr val="0000FF"/>
                </a:solidFill>
              </a:defRPr>
            </a:lvl1pPr>
            <a:lvl2pPr marL="742950" indent="-285750">
              <a:buFont typeface="Arial"/>
              <a:buChar char="☞"/>
              <a:defRPr sz="2400">
                <a:solidFill>
                  <a:srgbClr val="0000FF"/>
                </a:solidFill>
              </a:defRPr>
            </a:lvl2pPr>
            <a:lvl3pPr marL="1143000" indent="-228600">
              <a:buFont typeface="Lucida Grande"/>
              <a:buChar char="➢"/>
              <a:defRPr sz="2000">
                <a:solidFill>
                  <a:srgbClr val="0000FF"/>
                </a:solidFill>
              </a:defRPr>
            </a:lvl3pPr>
            <a:lvl4pPr marL="1600200" indent="-228600">
              <a:buFont typeface="Arial"/>
              <a:buChar char="➣"/>
              <a:defRPr sz="1800">
                <a:solidFill>
                  <a:srgbClr val="0000FF"/>
                </a:solidFill>
              </a:defRPr>
            </a:lvl4pPr>
            <a:lvl5pPr>
              <a:defRPr sz="1800">
                <a:solidFill>
                  <a:srgbClr val="0000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 typeface="Lucida Grande"/>
              <a:buChar char="☛"/>
              <a:defRPr sz="2800">
                <a:solidFill>
                  <a:srgbClr val="0000FF"/>
                </a:solidFill>
              </a:defRPr>
            </a:lvl1pPr>
            <a:lvl2pPr marL="742950" indent="-285750">
              <a:buSzPct val="100000"/>
              <a:buFont typeface="Lucida Grande"/>
              <a:buChar char="☞"/>
              <a:defRPr sz="2400">
                <a:solidFill>
                  <a:srgbClr val="0000FF"/>
                </a:solidFill>
              </a:defRPr>
            </a:lvl2pPr>
            <a:lvl3pPr marL="1143000" indent="-228600">
              <a:buFont typeface="Lucida Grande"/>
              <a:buChar char="➢"/>
              <a:defRPr sz="2000">
                <a:solidFill>
                  <a:srgbClr val="0000FF"/>
                </a:solidFill>
              </a:defRPr>
            </a:lvl3pPr>
            <a:lvl4pPr marL="1600200" indent="-228600">
              <a:buFont typeface="Arial"/>
              <a:buChar char="➣"/>
              <a:defRPr sz="1800">
                <a:solidFill>
                  <a:srgbClr val="0000FF"/>
                </a:solidFill>
              </a:defRPr>
            </a:lvl4pPr>
            <a:lvl5pPr>
              <a:defRPr sz="1800">
                <a:solidFill>
                  <a:srgbClr val="0000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B03F-256F-F344-B953-0519D4F327F4}" type="datetime1">
              <a:rPr lang="hu-HU" smtClean="0"/>
              <a:t>2013.10.02.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Z. </a:t>
            </a:r>
            <a:r>
              <a:rPr lang="en-US" dirty="0" err="1" smtClean="0"/>
              <a:t>Trócsányi</a:t>
            </a:r>
            <a:r>
              <a:rPr lang="en-US" dirty="0" smtClean="0"/>
              <a:t>: HEPP theory in HU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EB6-070F-5E4C-97DE-0E68A612A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7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49D6-F195-FD49-A7E8-D6D353BA201C}" type="datetime1">
              <a:rPr lang="hu-HU" smtClean="0"/>
              <a:t>2013.10.02.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Z. </a:t>
            </a:r>
            <a:r>
              <a:rPr lang="en-US" dirty="0" err="1" smtClean="0"/>
              <a:t>Trócsányi</a:t>
            </a:r>
            <a:r>
              <a:rPr lang="en-US" dirty="0" smtClean="0"/>
              <a:t>: HEPP theory in HU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EB6-070F-5E4C-97DE-0E68A612A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n>
                  <a:solidFill>
                    <a:srgbClr val="8000C8"/>
                  </a:solidFill>
                </a:ln>
                <a:solidFill>
                  <a:srgbClr val="8000C8"/>
                </a:solidFill>
              </a:defRPr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F6D2-F6C2-5C40-9A0B-AAB752877361}" type="datetime1">
              <a:rPr lang="hu-HU" smtClean="0"/>
              <a:t>2013.10.02.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Z. </a:t>
            </a:r>
            <a:r>
              <a:rPr lang="en-US" dirty="0" err="1" smtClean="0"/>
              <a:t>Trócsányi</a:t>
            </a:r>
            <a:r>
              <a:rPr lang="en-US" dirty="0" smtClean="0"/>
              <a:t>: HEPP theory in HU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EB6-070F-5E4C-97DE-0E68A612A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9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53C9-BE75-FA47-8FE7-07F1FD0FCC95}" type="datetime1">
              <a:rPr lang="hu-HU" smtClean="0"/>
              <a:t>2013.10.02.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Z. </a:t>
            </a:r>
            <a:r>
              <a:rPr lang="en-US" dirty="0" err="1" smtClean="0"/>
              <a:t>Trócsányi</a:t>
            </a:r>
            <a:r>
              <a:rPr lang="en-US" dirty="0" smtClean="0"/>
              <a:t>: HEPP theory in HU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EB6-070F-5E4C-97DE-0E68A612A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7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197A-9995-0B45-8DC2-B3FA219FC92D}" type="datetime1">
              <a:rPr lang="hu-HU" smtClean="0"/>
              <a:t>2013.10.02.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Z. </a:t>
            </a:r>
            <a:r>
              <a:rPr lang="en-US" dirty="0" err="1" smtClean="0"/>
              <a:t>Trócsányi</a:t>
            </a:r>
            <a:r>
              <a:rPr lang="en-US" dirty="0" smtClean="0"/>
              <a:t>: HEPP theory in HU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EB6-070F-5E4C-97DE-0E68A612A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4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C386-E5FA-EF46-9574-DD18392F456F}" type="datetime1">
              <a:rPr lang="hu-HU" smtClean="0"/>
              <a:t>2013.10.02.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Z. </a:t>
            </a:r>
            <a:r>
              <a:rPr lang="en-US" dirty="0" err="1" smtClean="0"/>
              <a:t>Trócsányi</a:t>
            </a:r>
            <a:r>
              <a:rPr lang="en-US" dirty="0" smtClean="0"/>
              <a:t>: HEPP theory in HU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EB6-070F-5E4C-97DE-0E68A612A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2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CC266-D82E-734D-8F62-FDE275619198}" type="datetime1">
              <a:rPr lang="hu-HU" smtClean="0"/>
              <a:t>2013.10.02.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Z. </a:t>
            </a:r>
            <a:r>
              <a:rPr lang="en-US" dirty="0" err="1" smtClean="0"/>
              <a:t>Trócsányi</a:t>
            </a:r>
            <a:r>
              <a:rPr lang="en-US" dirty="0" smtClean="0"/>
              <a:t>: HEPP theory in HU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DBEB6-070F-5E4C-97DE-0E68A612A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ln>
            <a:solidFill>
              <a:srgbClr val="8000C8"/>
            </a:solidFill>
          </a:ln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☛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971550" indent="-514350" algn="l" defTabSz="457200" rtl="0" eaLnBrk="1" latinLnBrk="0" hangingPunct="1">
        <a:spcBef>
          <a:spcPct val="20000"/>
        </a:spcBef>
        <a:buFont typeface="Lucida Grande"/>
        <a:buChar char="☞"/>
        <a:defRPr sz="2800" kern="1200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➢"/>
        <a:defRPr sz="2400" kern="1200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➣"/>
        <a:defRPr sz="2000" kern="1200">
          <a:solidFill>
            <a:srgbClr val="0000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59AF0-3137-8342-BB84-B6CE70738432}" type="datetime1">
              <a:rPr lang="hu-HU" smtClean="0"/>
              <a:t>2013.10.02.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CERN School of Physics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B5D21-61ED-3949-92A9-2F4385D7D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5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HEPP theory in Hungary</a:t>
            </a:r>
            <a:endParaRPr lang="en-US" sz="3200" dirty="0">
              <a:solidFill>
                <a:srgbClr val="8000C8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Zoltán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Trócsányi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University of Debrecen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119" y="1012725"/>
            <a:ext cx="39549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ECFA visit to Hungary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Budapest, 04.10.2013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3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QCD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Ab</a:t>
            </a:r>
            <a:r>
              <a:rPr lang="en-US" dirty="0" smtClean="0">
                <a:solidFill>
                  <a:srgbClr val="FF0000"/>
                </a:solidFill>
              </a:rPr>
              <a:t>-initio computation of the light hadron masses (</a:t>
            </a:r>
            <a:r>
              <a:rPr lang="en-US" dirty="0">
                <a:solidFill>
                  <a:srgbClr val="FF0000"/>
                </a:solidFill>
              </a:rPr>
              <a:t>Science 322 (2008) 1224-</a:t>
            </a:r>
            <a:r>
              <a:rPr lang="en-US" dirty="0" smtClean="0">
                <a:solidFill>
                  <a:srgbClr val="FF0000"/>
                </a:solidFill>
              </a:rPr>
              <a:t>1227)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  <a:r>
              <a:rPr lang="en-US" dirty="0"/>
              <a:t>QCD equation of state with dynamical </a:t>
            </a:r>
            <a:r>
              <a:rPr lang="en-US" dirty="0" smtClean="0"/>
              <a:t>quarks (</a:t>
            </a:r>
            <a:r>
              <a:rPr lang="en-US" dirty="0"/>
              <a:t>JHEP 1011 (2010) </a:t>
            </a:r>
            <a:r>
              <a:rPr lang="en-US" dirty="0" smtClean="0"/>
              <a:t>077)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QCD </a:t>
            </a:r>
            <a:r>
              <a:rPr lang="en-US" dirty="0" smtClean="0">
                <a:solidFill>
                  <a:srgbClr val="FF0000"/>
                </a:solidFill>
              </a:rPr>
              <a:t>phase transition temperature  (JHEP </a:t>
            </a:r>
            <a:r>
              <a:rPr lang="en-US" dirty="0">
                <a:solidFill>
                  <a:srgbClr val="FF0000"/>
                </a:solidFill>
              </a:rPr>
              <a:t>1009 (2010) </a:t>
            </a:r>
            <a:r>
              <a:rPr lang="en-US" dirty="0" smtClean="0">
                <a:solidFill>
                  <a:srgbClr val="FF0000"/>
                </a:solidFill>
              </a:rPr>
              <a:t>073)</a:t>
            </a:r>
          </a:p>
          <a:p>
            <a:r>
              <a:rPr lang="en-US" dirty="0"/>
              <a:t> </a:t>
            </a:r>
            <a:r>
              <a:rPr lang="en-US" dirty="0" smtClean="0"/>
              <a:t>Quark masses from the lattice  (</a:t>
            </a:r>
            <a:r>
              <a:rPr lang="hu-HU" dirty="0"/>
              <a:t>Phys.Lett. B701 (2011) 265-</a:t>
            </a:r>
            <a:r>
              <a:rPr lang="hu-HU" dirty="0" smtClean="0"/>
              <a:t>268)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Discovery of </a:t>
            </a:r>
            <a:r>
              <a:rPr lang="en-US" dirty="0" smtClean="0"/>
              <a:t>Anderson localization in </a:t>
            </a:r>
            <a:r>
              <a:rPr lang="en-US" dirty="0"/>
              <a:t>q</a:t>
            </a:r>
            <a:r>
              <a:rPr lang="en-US" dirty="0" smtClean="0"/>
              <a:t>uark-</a:t>
            </a:r>
            <a:r>
              <a:rPr lang="en-US" dirty="0"/>
              <a:t>g</a:t>
            </a:r>
            <a:r>
              <a:rPr lang="en-US" dirty="0" smtClean="0"/>
              <a:t>luon plasma (</a:t>
            </a:r>
            <a:r>
              <a:rPr lang="hu-HU" dirty="0"/>
              <a:t>Phys.Rev.Lett. 105 (2010) </a:t>
            </a:r>
            <a:r>
              <a:rPr lang="hu-HU" dirty="0" smtClean="0"/>
              <a:t>192001)</a:t>
            </a:r>
          </a:p>
          <a:p>
            <a:r>
              <a:rPr lang="hu-HU" dirty="0"/>
              <a:t> </a:t>
            </a:r>
            <a:r>
              <a:rPr lang="en-US" dirty="0"/>
              <a:t>Nearly conformal gauge theories in finite </a:t>
            </a:r>
            <a:r>
              <a:rPr lang="en-US" dirty="0" smtClean="0"/>
              <a:t>volume (</a:t>
            </a:r>
            <a:r>
              <a:rPr lang="hu-HU" dirty="0"/>
              <a:t>Phys.Lett. B681 (2009) 353-</a:t>
            </a:r>
            <a:r>
              <a:rPr lang="hu-HU" dirty="0" smtClean="0"/>
              <a:t>361)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5B9E-6E53-9846-9478-8FD27DEDDEAE}" type="datetime1">
              <a:rPr lang="hu-HU" smtClean="0"/>
              <a:t>2013.10.03.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Trócsányi: HEPP theory in HU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EB6-070F-5E4C-97DE-0E68A612AD9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4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p</a:t>
            </a:r>
            <a:r>
              <a:rPr lang="en-US" dirty="0" smtClean="0"/>
              <a:t>henomenology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Theory of computing jet cross sections at NNLO accuracy (e.g. </a:t>
            </a:r>
            <a:r>
              <a:rPr lang="en-US" dirty="0"/>
              <a:t>JHEP 1306 (2013) </a:t>
            </a:r>
            <a:r>
              <a:rPr lang="en-US" dirty="0" smtClean="0"/>
              <a:t>079)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t </a:t>
            </a:r>
            <a:r>
              <a:rPr lang="en-US" dirty="0" err="1" smtClean="0"/>
              <a:t>tbar</a:t>
            </a:r>
            <a:r>
              <a:rPr lang="en-US" dirty="0" smtClean="0"/>
              <a:t> </a:t>
            </a:r>
            <a:r>
              <a:rPr lang="en-US" dirty="0" err="1" smtClean="0"/>
              <a:t>hadroproduction</a:t>
            </a:r>
            <a:r>
              <a:rPr lang="en-US" dirty="0" smtClean="0"/>
              <a:t> in association with bosons (scalar, </a:t>
            </a:r>
            <a:r>
              <a:rPr lang="en-US" dirty="0" err="1" smtClean="0"/>
              <a:t>pseudoscalar</a:t>
            </a:r>
            <a:r>
              <a:rPr lang="en-US" dirty="0" smtClean="0"/>
              <a:t>, W, Z, jet) at NLO accuracy matched with </a:t>
            </a:r>
            <a:r>
              <a:rPr lang="en-US" dirty="0" err="1" smtClean="0"/>
              <a:t>parton</a:t>
            </a:r>
            <a:r>
              <a:rPr lang="en-US" dirty="0" smtClean="0"/>
              <a:t> shower Monte Carlo (e.g. </a:t>
            </a:r>
            <a:r>
              <a:rPr lang="en-US" dirty="0"/>
              <a:t>JHEP 1211 (2012) </a:t>
            </a:r>
            <a:r>
              <a:rPr lang="en-US" dirty="0" smtClean="0"/>
              <a:t>056)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5B9E-6E53-9846-9478-8FD27DEDDEAE}" type="datetime1">
              <a:rPr lang="hu-HU" smtClean="0"/>
              <a:t>2013.10.03.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Trócsányi: HEPP theory in HU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EB6-070F-5E4C-97DE-0E68A612AD9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7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Relativistic hydrodynamics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hu-HU" dirty="0"/>
              <a:t> </a:t>
            </a:r>
            <a:r>
              <a:rPr lang="en-US" dirty="0"/>
              <a:t>Exact solutions of rotating relativistic perfect fluid hydrodynamics (Phys.Rev.C83:054901,2011</a:t>
            </a:r>
            <a:r>
              <a:rPr lang="en-US" dirty="0" smtClean="0"/>
              <a:t>)</a:t>
            </a:r>
          </a:p>
          <a:p>
            <a:r>
              <a:rPr lang="en-US" dirty="0"/>
              <a:t> Fluid dynamical equations and transport coefficients of relativistic gases with non-extensive statistics (</a:t>
            </a:r>
            <a:r>
              <a:rPr lang="en-US" dirty="0" err="1"/>
              <a:t>Phys.Rev</a:t>
            </a:r>
            <a:r>
              <a:rPr lang="en-US" dirty="0"/>
              <a:t>. C85 (2012) 024905)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5B9E-6E53-9846-9478-8FD27DEDDEAE}" type="datetime1">
              <a:rPr lang="hu-HU" smtClean="0"/>
              <a:t>2013.10.03.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Trócsányi: HEPP theory in HU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EB6-070F-5E4C-97DE-0E68A612AD9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36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Field Theory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303837"/>
          </a:xfrm>
        </p:spPr>
        <p:txBody>
          <a:bodyPr>
            <a:noAutofit/>
          </a:bodyPr>
          <a:lstStyle/>
          <a:p>
            <a:r>
              <a:rPr lang="en-US" sz="2600" dirty="0" smtClean="0"/>
              <a:t> </a:t>
            </a:r>
            <a:r>
              <a:rPr lang="en-US" sz="2600" dirty="0" smtClean="0"/>
              <a:t>New approach for </a:t>
            </a:r>
            <a:r>
              <a:rPr lang="en-US" sz="2600" dirty="0"/>
              <a:t>the </a:t>
            </a:r>
            <a:r>
              <a:rPr lang="en-US" sz="2600" dirty="0" smtClean="0"/>
              <a:t>RG flow </a:t>
            </a:r>
            <a:r>
              <a:rPr lang="en-US" sz="2600" dirty="0"/>
              <a:t>of fermionic field theories </a:t>
            </a:r>
            <a:r>
              <a:rPr lang="en-US" sz="2600" dirty="0" smtClean="0"/>
              <a:t>(</a:t>
            </a:r>
            <a:r>
              <a:rPr lang="en-US" sz="2600" dirty="0" err="1"/>
              <a:t>Phys.Rev</a:t>
            </a:r>
            <a:r>
              <a:rPr lang="en-US" sz="2600" dirty="0"/>
              <a:t>. D88 (2013) </a:t>
            </a:r>
            <a:r>
              <a:rPr lang="en-US" sz="2600" dirty="0" smtClean="0"/>
              <a:t>065008)</a:t>
            </a:r>
          </a:p>
          <a:p>
            <a:r>
              <a:rPr lang="en-US" sz="2600" dirty="0" smtClean="0"/>
              <a:t> </a:t>
            </a:r>
            <a:r>
              <a:rPr lang="en-US" sz="2600" dirty="0"/>
              <a:t>Functional </a:t>
            </a:r>
            <a:r>
              <a:rPr lang="en-US" sz="2600" dirty="0" smtClean="0"/>
              <a:t>RG with </a:t>
            </a:r>
            <a:r>
              <a:rPr lang="en-US" sz="2600" dirty="0"/>
              <a:t>a compactly supported smooth regulator function </a:t>
            </a:r>
            <a:r>
              <a:rPr lang="en-US" sz="2600" dirty="0" smtClean="0"/>
              <a:t>(</a:t>
            </a:r>
            <a:r>
              <a:rPr lang="en-US" sz="2600" dirty="0"/>
              <a:t>JHEP 1304 (2013) </a:t>
            </a:r>
            <a:r>
              <a:rPr lang="en-US" sz="2600" dirty="0" smtClean="0"/>
              <a:t>150)</a:t>
            </a:r>
          </a:p>
          <a:p>
            <a:r>
              <a:rPr lang="en-US" sz="2600" dirty="0" smtClean="0"/>
              <a:t> Conformal </a:t>
            </a:r>
            <a:r>
              <a:rPr lang="en-US" sz="2600" dirty="0"/>
              <a:t>dimensions of determinant </a:t>
            </a:r>
            <a:r>
              <a:rPr lang="en-US" sz="2600" dirty="0" smtClean="0"/>
              <a:t>type operators </a:t>
            </a:r>
            <a:r>
              <a:rPr lang="en-US" sz="2600" dirty="0"/>
              <a:t>in </a:t>
            </a:r>
            <a:r>
              <a:rPr lang="en-US" sz="2600" dirty="0" smtClean="0"/>
              <a:t>gauge theory (</a:t>
            </a:r>
            <a:r>
              <a:rPr lang="en-US" sz="2600" dirty="0"/>
              <a:t>JHEP 08 (2012) 149</a:t>
            </a:r>
            <a:r>
              <a:rPr lang="en-US" sz="2600" dirty="0" smtClean="0"/>
              <a:t>)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Strong </a:t>
            </a:r>
            <a:r>
              <a:rPr lang="en-US" sz="2600" dirty="0">
                <a:solidFill>
                  <a:srgbClr val="FF0000"/>
                </a:solidFill>
              </a:rPr>
              <a:t>evidence for the </a:t>
            </a:r>
            <a:r>
              <a:rPr lang="en-US" sz="2600" dirty="0" err="1">
                <a:solidFill>
                  <a:srgbClr val="FF0000"/>
                </a:solidFill>
              </a:rPr>
              <a:t>AdS</a:t>
            </a:r>
            <a:r>
              <a:rPr lang="en-US" sz="2600" dirty="0">
                <a:solidFill>
                  <a:srgbClr val="FF0000"/>
                </a:solidFill>
              </a:rPr>
              <a:t>/CFT </a:t>
            </a:r>
            <a:r>
              <a:rPr lang="en-US" sz="2600" dirty="0" smtClean="0">
                <a:solidFill>
                  <a:srgbClr val="FF0000"/>
                </a:solidFill>
              </a:rPr>
              <a:t>correspondence (e.g. </a:t>
            </a:r>
            <a:r>
              <a:rPr lang="en-US" sz="2600" dirty="0" err="1">
                <a:solidFill>
                  <a:srgbClr val="FF0000"/>
                </a:solidFill>
              </a:rPr>
              <a:t>Nucl.Phys</a:t>
            </a:r>
            <a:r>
              <a:rPr lang="en-US" sz="2600" dirty="0">
                <a:solidFill>
                  <a:srgbClr val="FF0000"/>
                </a:solidFill>
              </a:rPr>
              <a:t>. B807 (2009) 625-</a:t>
            </a:r>
            <a:r>
              <a:rPr lang="en-US" sz="2600" dirty="0" smtClean="0">
                <a:solidFill>
                  <a:srgbClr val="FF0000"/>
                </a:solidFill>
              </a:rPr>
              <a:t>650)</a:t>
            </a:r>
            <a:endParaRPr lang="en-US" sz="2600" dirty="0">
              <a:solidFill>
                <a:srgbClr val="FF0000"/>
              </a:solidFill>
            </a:endParaRPr>
          </a:p>
          <a:p>
            <a:r>
              <a:rPr lang="en-US" sz="2600" dirty="0" smtClean="0"/>
              <a:t> Numerical and analytical studies of </a:t>
            </a:r>
            <a:r>
              <a:rPr lang="en-US" sz="2600" dirty="0" err="1" smtClean="0"/>
              <a:t>oscillatons</a:t>
            </a:r>
            <a:r>
              <a:rPr lang="en-US" sz="2600" dirty="0" smtClean="0"/>
              <a:t> (</a:t>
            </a:r>
            <a:r>
              <a:rPr lang="en-US" sz="2600" dirty="0" err="1" smtClean="0"/>
              <a:t>Phys.Rev</a:t>
            </a:r>
            <a:r>
              <a:rPr lang="en-US" sz="2600" dirty="0"/>
              <a:t>. D84 (2011) </a:t>
            </a:r>
            <a:r>
              <a:rPr lang="en-US" sz="2600" dirty="0" smtClean="0"/>
              <a:t>065037)</a:t>
            </a:r>
          </a:p>
          <a:p>
            <a:r>
              <a:rPr lang="en-US" sz="2600" dirty="0" smtClean="0"/>
              <a:t> New Thermodynamic Bethe </a:t>
            </a:r>
            <a:r>
              <a:rPr lang="en-US" sz="2600" dirty="0" err="1" smtClean="0"/>
              <a:t>Ansatz</a:t>
            </a:r>
            <a:r>
              <a:rPr lang="en-US" sz="2600" dirty="0" smtClean="0"/>
              <a:t> equations (</a:t>
            </a:r>
            <a:r>
              <a:rPr lang="en-US" sz="2600" dirty="0"/>
              <a:t>JHEP 1108 (2011) </a:t>
            </a:r>
            <a:r>
              <a:rPr lang="en-US" sz="2600" dirty="0" smtClean="0"/>
              <a:t>095)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5B9E-6E53-9846-9478-8FD27DEDDEAE}" type="datetime1">
              <a:rPr lang="hu-HU" smtClean="0"/>
              <a:t>2013.10.03.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Trócsányi: HEPP theory in HU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EB6-070F-5E4C-97DE-0E68A612AD9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36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field theory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Spectral expansion for finite temperature two-point functions and clustering </a:t>
            </a:r>
            <a:r>
              <a:rPr lang="en-US" dirty="0" smtClean="0"/>
              <a:t>(</a:t>
            </a:r>
            <a:r>
              <a:rPr lang="en-US" dirty="0" err="1"/>
              <a:t>J.Stat.Mech</a:t>
            </a:r>
            <a:r>
              <a:rPr lang="en-US" dirty="0"/>
              <a:t>. 1212 (2012) </a:t>
            </a:r>
            <a:r>
              <a:rPr lang="en-US" dirty="0" smtClean="0"/>
              <a:t>P12002)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5B9E-6E53-9846-9478-8FD27DEDDEAE}" type="datetime1">
              <a:rPr lang="hu-HU" smtClean="0"/>
              <a:t>2013.10.03.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Trócsányi: HEPP theory in HU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EB6-070F-5E4C-97DE-0E68A612AD9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Pro’s and con’s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Pro:</a:t>
            </a:r>
            <a:r>
              <a:rPr lang="en-US" dirty="0" smtClean="0"/>
              <a:t> in general good conditions and a small but strong community of theorists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good infrastructure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good students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sufficient support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Con:</a:t>
            </a:r>
            <a:r>
              <a:rPr lang="en-US" dirty="0" smtClean="0"/>
              <a:t> rigid administrative regulations overwhelming </a:t>
            </a:r>
            <a:r>
              <a:rPr lang="en-US" dirty="0" err="1" smtClean="0"/>
              <a:t>buroucratic</a:t>
            </a:r>
            <a:r>
              <a:rPr lang="en-US" dirty="0" smtClean="0"/>
              <a:t> burdens</a:t>
            </a:r>
          </a:p>
          <a:p>
            <a:pPr lvl="1"/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rules virtually exclude employments of foreign postdocs</a:t>
            </a:r>
            <a:r>
              <a:rPr lang="en-US" smtClean="0">
                <a:solidFill>
                  <a:srgbClr val="FF0000"/>
                </a:solidFill>
              </a:rPr>
              <a:t>, researchers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use of funds are rigid </a:t>
            </a:r>
            <a:r>
              <a:rPr lang="en-US" dirty="0" smtClean="0"/>
              <a:t>(both in  time and purpose) and </a:t>
            </a:r>
            <a:r>
              <a:rPr lang="en-US" dirty="0" smtClean="0">
                <a:solidFill>
                  <a:srgbClr val="FF0000"/>
                </a:solidFill>
              </a:rPr>
              <a:t>contradictory</a:t>
            </a:r>
            <a:r>
              <a:rPr lang="en-US" dirty="0" smtClean="0"/>
              <a:t> leading to deadlocks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5B9E-6E53-9846-9478-8FD27DEDDEAE}" type="datetime1">
              <a:rPr lang="hu-HU" smtClean="0"/>
              <a:t>2013.10.03.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Trócsányi: HEPP theory in HU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EB6-070F-5E4C-97DE-0E68A612AD9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90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to the Hungarian HEP theory community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for helping me in collecting data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for this presentation</a:t>
            </a:r>
          </a:p>
          <a:p>
            <a:pPr marL="0" indent="0" algn="ctr">
              <a:buNone/>
            </a:pPr>
            <a:endParaRPr lang="en-US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The End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5B9E-6E53-9846-9478-8FD27DEDDEAE}" type="datetime1">
              <a:rPr lang="hu-HU" smtClean="0"/>
              <a:t>2013.10.03.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Trócsányi: HEPP theory in HU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EB6-070F-5E4C-97DE-0E68A612AD9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5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Centres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F6D2-F6C2-5C40-9A0B-AAB752877361}" type="datetime1">
              <a:rPr lang="hu-HU" smtClean="0"/>
              <a:t>2013.10.02.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Z. </a:t>
            </a:r>
            <a:r>
              <a:rPr lang="en-US" dirty="0" err="1"/>
              <a:t>Trócsányi</a:t>
            </a:r>
            <a:r>
              <a:rPr lang="en-US" dirty="0"/>
              <a:t>: HEPP theory in HU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EB6-070F-5E4C-97DE-0E68A612AD90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1426861"/>
            <a:ext cx="7557025" cy="4880578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019341" y="1120536"/>
            <a:ext cx="2616409" cy="920989"/>
          </a:xfrm>
          <a:prstGeom prst="wedgeRoundRectCallout">
            <a:avLst>
              <a:gd name="adj1" fmla="val -51451"/>
              <a:gd name="adj2" fmla="val 209700"/>
              <a:gd name="adj3" fmla="val 16667"/>
            </a:avLst>
          </a:prstGeom>
          <a:solidFill>
            <a:srgbClr val="7EBC5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1. Wigner RC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2. </a:t>
            </a:r>
            <a:r>
              <a:rPr lang="en-US" dirty="0" err="1" smtClean="0">
                <a:solidFill>
                  <a:srgbClr val="000000"/>
                </a:solidFill>
              </a:rPr>
              <a:t>Eötvös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University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3. Technical University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731001" y="1111314"/>
            <a:ext cx="2397124" cy="612648"/>
          </a:xfrm>
          <a:prstGeom prst="wedgeRoundRectCallout">
            <a:avLst>
              <a:gd name="adj1" fmla="val -56828"/>
              <a:gd name="adj2" fmla="val 321621"/>
              <a:gd name="adj3" fmla="val 16667"/>
            </a:avLst>
          </a:prstGeom>
          <a:solidFill>
            <a:srgbClr val="7EBC5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3. Univ. of Debrecen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4. Inst. of </a:t>
            </a:r>
            <a:r>
              <a:rPr lang="en-US" dirty="0" err="1" smtClean="0">
                <a:solidFill>
                  <a:schemeClr val="tx1"/>
                </a:solidFill>
              </a:rPr>
              <a:t>Nucl</a:t>
            </a:r>
            <a:r>
              <a:rPr lang="en-US" dirty="0" smtClean="0">
                <a:solidFill>
                  <a:schemeClr val="tx1"/>
                </a:solidFill>
              </a:rPr>
              <a:t>. Res.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Wigner 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1701"/>
            <a:ext cx="8229600" cy="51346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Theory </a:t>
            </a:r>
            <a:r>
              <a:rPr lang="en-US" dirty="0" smtClean="0">
                <a:solidFill>
                  <a:srgbClr val="008000"/>
                </a:solidFill>
              </a:rPr>
              <a:t>Section</a:t>
            </a:r>
          </a:p>
          <a:p>
            <a:pPr lvl="1"/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Largest group </a:t>
            </a:r>
            <a:r>
              <a:rPr lang="en-US" dirty="0" smtClean="0"/>
              <a:t>(~20 researchers + postdocs)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3 (16) topics: </a:t>
            </a:r>
            <a:r>
              <a:rPr lang="en-US" dirty="0" smtClean="0">
                <a:solidFill>
                  <a:srgbClr val="FF0000"/>
                </a:solidFill>
              </a:rPr>
              <a:t>QFT</a:t>
            </a:r>
            <a:r>
              <a:rPr lang="en-US" dirty="0"/>
              <a:t> </a:t>
            </a:r>
            <a:r>
              <a:rPr lang="en-US" dirty="0" smtClean="0"/>
              <a:t>(incl. math. phys.), </a:t>
            </a:r>
            <a:r>
              <a:rPr lang="en-US" dirty="0" smtClean="0">
                <a:solidFill>
                  <a:srgbClr val="FF0000"/>
                </a:solidFill>
              </a:rPr>
              <a:t>heavy-ion phenomenology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theory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gravitation theory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modest support</a:t>
            </a:r>
            <a:r>
              <a:rPr lang="en-US" dirty="0" smtClean="0"/>
              <a:t>: above salary, from OTKA (NSF) and </a:t>
            </a:r>
            <a:r>
              <a:rPr lang="en-US" dirty="0" err="1" smtClean="0"/>
              <a:t>TeT</a:t>
            </a:r>
            <a:r>
              <a:rPr lang="en-US" dirty="0" smtClean="0"/>
              <a:t> (exchange programs): </a:t>
            </a:r>
          </a:p>
          <a:p>
            <a:pPr marL="457200" lvl="1" indent="0">
              <a:buNone/>
            </a:pPr>
            <a:r>
              <a:rPr lang="en-US" dirty="0" smtClean="0"/>
              <a:t>	~6000 EUR/y/researcher (also uneven)</a:t>
            </a:r>
          </a:p>
          <a:p>
            <a:pPr lvl="1"/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good conditions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  <a:r>
              <a:rPr lang="en-US" dirty="0" smtClean="0">
                <a:solidFill>
                  <a:srgbClr val="008000"/>
                </a:solidFill>
              </a:rPr>
              <a:t>Momentum Research </a:t>
            </a:r>
            <a:r>
              <a:rPr lang="en-US" dirty="0" smtClean="0">
                <a:solidFill>
                  <a:srgbClr val="008000"/>
                </a:solidFill>
              </a:rPr>
              <a:t>Group (Z </a:t>
            </a:r>
            <a:r>
              <a:rPr lang="en-US" dirty="0" err="1" smtClean="0">
                <a:solidFill>
                  <a:srgbClr val="008000"/>
                </a:solidFill>
              </a:rPr>
              <a:t>Bajnok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en-US" dirty="0" smtClean="0"/>
              <a:t> 3 researchers (+postdocs, students, TS overlap)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holographic methods in QFT</a:t>
            </a:r>
          </a:p>
          <a:p>
            <a:pPr lvl="1"/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support above average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active exchange of researchers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5B9E-6E53-9846-9478-8FD27DEDDEAE}" type="datetime1">
              <a:rPr lang="hu-HU" smtClean="0"/>
              <a:t>2013.10.02.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Trócsányi: HEPP theory in HU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EB6-070F-5E4C-97DE-0E68A612AD9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0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Roland </a:t>
            </a:r>
            <a:r>
              <a:rPr lang="en-US" dirty="0" err="1" smtClean="0"/>
              <a:t>Eötvös</a:t>
            </a:r>
            <a:r>
              <a:rPr lang="en-US" dirty="0" smtClean="0"/>
              <a:t>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926"/>
            <a:ext cx="8229600" cy="508642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Department of Theoretical </a:t>
            </a:r>
            <a:r>
              <a:rPr lang="en-US" dirty="0" smtClean="0">
                <a:solidFill>
                  <a:srgbClr val="008000"/>
                </a:solidFill>
              </a:rPr>
              <a:t>Physics</a:t>
            </a:r>
          </a:p>
          <a:p>
            <a:pPr lvl="1"/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second largest</a:t>
            </a:r>
            <a:r>
              <a:rPr lang="en-US" dirty="0" smtClean="0"/>
              <a:t> group (~10 researchers + postdocs and students)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3 (5) topics</a:t>
            </a:r>
            <a:r>
              <a:rPr lang="en-US" dirty="0"/>
              <a:t>: </a:t>
            </a:r>
            <a:r>
              <a:rPr lang="en-US" dirty="0" smtClean="0">
                <a:solidFill>
                  <a:srgbClr val="FF0000"/>
                </a:solidFill>
              </a:rPr>
              <a:t>QFT</a:t>
            </a:r>
            <a:r>
              <a:rPr lang="en-US" dirty="0" smtClean="0"/>
              <a:t> </a:t>
            </a:r>
            <a:r>
              <a:rPr lang="en-US" dirty="0"/>
              <a:t>(incl. math. phys.), </a:t>
            </a:r>
            <a:r>
              <a:rPr lang="en-US" dirty="0">
                <a:solidFill>
                  <a:srgbClr val="FF0000"/>
                </a:solidFill>
              </a:rPr>
              <a:t>heavy-ion phenomenology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theory</a:t>
            </a:r>
            <a:r>
              <a:rPr lang="en-US" dirty="0" smtClean="0"/>
              <a:t>, </a:t>
            </a:r>
            <a:r>
              <a:rPr lang="en-US" dirty="0">
                <a:solidFill>
                  <a:srgbClr val="FF0000"/>
                </a:solidFill>
              </a:rPr>
              <a:t>lattice </a:t>
            </a:r>
            <a:r>
              <a:rPr lang="en-US" dirty="0" smtClean="0">
                <a:solidFill>
                  <a:srgbClr val="FF0000"/>
                </a:solidFill>
              </a:rPr>
              <a:t>QCD</a:t>
            </a:r>
            <a:r>
              <a:rPr lang="en-US" dirty="0" smtClean="0"/>
              <a:t>,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good support: ~15 </a:t>
            </a:r>
            <a:r>
              <a:rPr lang="en-US" dirty="0" err="1" smtClean="0"/>
              <a:t>kEUR</a:t>
            </a:r>
            <a:r>
              <a:rPr lang="en-US" dirty="0" smtClean="0"/>
              <a:t>/y/researcher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>
                <a:solidFill>
                  <a:srgbClr val="008000"/>
                </a:solidFill>
              </a:rPr>
              <a:t>Momentum Research </a:t>
            </a:r>
            <a:r>
              <a:rPr lang="en-US" dirty="0" smtClean="0">
                <a:solidFill>
                  <a:srgbClr val="008000"/>
                </a:solidFill>
              </a:rPr>
              <a:t>Group (S. Katz)</a:t>
            </a:r>
          </a:p>
          <a:p>
            <a:pPr lvl="1"/>
            <a:r>
              <a:rPr lang="en-US" dirty="0" smtClean="0"/>
              <a:t> 2 researchers + postdocs and students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lattice QCD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largest </a:t>
            </a:r>
            <a:r>
              <a:rPr lang="en-US" dirty="0" smtClean="0">
                <a:solidFill>
                  <a:srgbClr val="FF0000"/>
                </a:solidFill>
              </a:rPr>
              <a:t>support: </a:t>
            </a:r>
            <a:r>
              <a:rPr lang="en-US" dirty="0" smtClean="0"/>
              <a:t>~125 </a:t>
            </a:r>
            <a:r>
              <a:rPr lang="en-US" dirty="0" err="1" smtClean="0"/>
              <a:t>kEUR</a:t>
            </a:r>
            <a:r>
              <a:rPr lang="en-US" dirty="0" smtClean="0"/>
              <a:t>/y/researcher </a:t>
            </a:r>
          </a:p>
          <a:p>
            <a:pPr marL="457200" lvl="1" indent="0">
              <a:buNone/>
            </a:pPr>
            <a:r>
              <a:rPr lang="en-US" dirty="0" smtClean="0"/>
              <a:t>(including salaries, ERC grant before, NSF, DOE, OTKA </a:t>
            </a:r>
            <a:r>
              <a:rPr lang="en-US" dirty="0" err="1" smtClean="0"/>
              <a:t>grants,access</a:t>
            </a:r>
            <a:r>
              <a:rPr lang="en-US" dirty="0" smtClean="0"/>
              <a:t> to </a:t>
            </a:r>
            <a:r>
              <a:rPr lang="en-US" dirty="0" err="1" smtClean="0"/>
              <a:t>BlueGene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good conditions </a:t>
            </a:r>
            <a:r>
              <a:rPr lang="en-US" dirty="0" smtClean="0"/>
              <a:t>(local GPU cluster) but </a:t>
            </a:r>
            <a:r>
              <a:rPr lang="en-US" dirty="0" smtClean="0">
                <a:solidFill>
                  <a:srgbClr val="FF0000"/>
                </a:solidFill>
              </a:rPr>
              <a:t>‘university administration is a nightmare’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5B9E-6E53-9846-9478-8FD27DEDDEAE}" type="datetime1">
              <a:rPr lang="hu-HU" smtClean="0"/>
              <a:t>2013.10.03.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Trócsányi: HEPP theory in HU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EB6-070F-5E4C-97DE-0E68A612AD9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Momentum </a:t>
            </a:r>
            <a:r>
              <a:rPr lang="en-US" dirty="0" smtClean="0">
                <a:solidFill>
                  <a:srgbClr val="008000"/>
                </a:solidFill>
              </a:rPr>
              <a:t>Research </a:t>
            </a:r>
            <a:r>
              <a:rPr lang="en-US" dirty="0" smtClean="0">
                <a:solidFill>
                  <a:srgbClr val="008000"/>
                </a:solidFill>
              </a:rPr>
              <a:t>Group (G. </a:t>
            </a:r>
            <a:r>
              <a:rPr lang="en-US" dirty="0" err="1" smtClean="0">
                <a:solidFill>
                  <a:srgbClr val="008000"/>
                </a:solidFill>
              </a:rPr>
              <a:t>Takács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3 researchers + students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 statistical field theory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support above average:</a:t>
            </a:r>
            <a:r>
              <a:rPr lang="en-US" dirty="0" smtClean="0"/>
              <a:t> ~ 50 </a:t>
            </a:r>
            <a:r>
              <a:rPr lang="en-US" dirty="0" err="1" smtClean="0"/>
              <a:t>kEUR</a:t>
            </a:r>
            <a:r>
              <a:rPr lang="en-US" dirty="0" smtClean="0"/>
              <a:t>/y/researcher (including salary)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good conditions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5B9E-6E53-9846-9478-8FD27DEDDEAE}" type="datetime1">
              <a:rPr lang="hu-HU" smtClean="0"/>
              <a:t>2013.10.03.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Trócsányi: HEPP theory in HU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EB6-070F-5E4C-97DE-0E68A612AD9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Debrecen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038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Institute of Physics</a:t>
            </a:r>
          </a:p>
          <a:p>
            <a:pPr lvl="1"/>
            <a:r>
              <a:rPr lang="en-US" dirty="0" smtClean="0"/>
              <a:t> 4 </a:t>
            </a:r>
            <a:r>
              <a:rPr lang="en-US" dirty="0"/>
              <a:t>researchers</a:t>
            </a:r>
            <a:r>
              <a:rPr lang="en-US" dirty="0" smtClean="0"/>
              <a:t>+ students, 3 topics: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QFT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lattice QCD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particle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henomenology</a:t>
            </a:r>
            <a:r>
              <a:rPr lang="en-US" dirty="0" smtClean="0"/>
              <a:t>,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 good support: ~10 </a:t>
            </a:r>
            <a:r>
              <a:rPr lang="en-US" dirty="0" err="1" smtClean="0"/>
              <a:t>kEUR</a:t>
            </a:r>
            <a:r>
              <a:rPr lang="en-US" dirty="0" smtClean="0"/>
              <a:t>/y/researcher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good conditions </a:t>
            </a:r>
            <a:r>
              <a:rPr lang="en-US" dirty="0" smtClean="0"/>
              <a:t>(local cluster + HPC)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>
                <a:solidFill>
                  <a:srgbClr val="008000"/>
                </a:solidFill>
              </a:rPr>
              <a:t>MTA-DE Particle Physics Research </a:t>
            </a:r>
            <a:r>
              <a:rPr lang="en-US" dirty="0" smtClean="0">
                <a:solidFill>
                  <a:srgbClr val="008000"/>
                </a:solidFill>
              </a:rPr>
              <a:t>Group (Z.T)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3 researchers + 1-2 postdocs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3 topics: </a:t>
            </a:r>
            <a:r>
              <a:rPr lang="en-US" dirty="0" smtClean="0">
                <a:solidFill>
                  <a:srgbClr val="FF0000"/>
                </a:solidFill>
              </a:rPr>
              <a:t>QFT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particle phenomenology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heavy-ion theory</a:t>
            </a:r>
          </a:p>
          <a:p>
            <a:pPr lvl="1"/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good support</a:t>
            </a:r>
            <a:r>
              <a:rPr lang="en-US" dirty="0" smtClean="0"/>
              <a:t>: ~50 </a:t>
            </a:r>
            <a:r>
              <a:rPr lang="en-US" dirty="0" err="1" smtClean="0"/>
              <a:t>kEUR</a:t>
            </a:r>
            <a:r>
              <a:rPr lang="en-US" dirty="0" smtClean="0"/>
              <a:t>/y/researcher (including part of the salaries)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good conditions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5B9E-6E53-9846-9478-8FD27DEDDEAE}" type="datetime1">
              <a:rPr lang="hu-HU" smtClean="0"/>
              <a:t>2013.10.03.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Trócsányi: HEPP theory in HU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EB6-070F-5E4C-97DE-0E68A612AD9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6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Instute</a:t>
            </a:r>
            <a:r>
              <a:rPr lang="en-US" dirty="0" smtClean="0"/>
              <a:t> of Nuclear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Momentum Research </a:t>
            </a:r>
            <a:r>
              <a:rPr lang="en-US" dirty="0" smtClean="0">
                <a:solidFill>
                  <a:srgbClr val="008000"/>
                </a:solidFill>
              </a:rPr>
              <a:t>Group (T. </a:t>
            </a:r>
            <a:r>
              <a:rPr lang="en-US" dirty="0" err="1" smtClean="0">
                <a:solidFill>
                  <a:srgbClr val="008000"/>
                </a:solidFill>
              </a:rPr>
              <a:t>Kovács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1 researcher + postdoc and student, 1 topic: </a:t>
            </a:r>
            <a:r>
              <a:rPr lang="en-US" dirty="0">
                <a:solidFill>
                  <a:srgbClr val="FF0000"/>
                </a:solidFill>
              </a:rPr>
              <a:t>lattice QCD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good conditions </a:t>
            </a:r>
            <a:r>
              <a:rPr lang="en-US" dirty="0" smtClean="0"/>
              <a:t>(GPU cluster)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good support: </a:t>
            </a:r>
            <a:r>
              <a:rPr lang="en-US" dirty="0" smtClean="0"/>
              <a:t>80 </a:t>
            </a:r>
            <a:r>
              <a:rPr lang="en-US" dirty="0" err="1" smtClean="0"/>
              <a:t>kEUR</a:t>
            </a:r>
            <a:r>
              <a:rPr lang="en-US" dirty="0" smtClean="0"/>
              <a:t>/y/researcher (including salary)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5B9E-6E53-9846-9478-8FD27DEDDEAE}" type="datetime1">
              <a:rPr lang="hu-HU" smtClean="0"/>
              <a:t>2013.10.03.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Trócsányi: HEPP theory in HU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EB6-070F-5E4C-97DE-0E68A612AD9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2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and outstanding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(in alphabetical order) </a:t>
            </a:r>
          </a:p>
          <a:p>
            <a:r>
              <a:rPr lang="en-US" dirty="0" smtClean="0"/>
              <a:t> Heavy-ion phenomenology and theory (</a:t>
            </a:r>
            <a:r>
              <a:rPr lang="en-US" dirty="0" smtClean="0">
                <a:solidFill>
                  <a:srgbClr val="008000"/>
                </a:solidFill>
              </a:rPr>
              <a:t>14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persons)</a:t>
            </a:r>
          </a:p>
          <a:p>
            <a:r>
              <a:rPr lang="en-US" dirty="0"/>
              <a:t> </a:t>
            </a:r>
            <a:r>
              <a:rPr lang="en-US" dirty="0" smtClean="0"/>
              <a:t>Lattice QCD (6)</a:t>
            </a:r>
          </a:p>
          <a:p>
            <a:r>
              <a:rPr lang="en-US" dirty="0" smtClean="0"/>
              <a:t> </a:t>
            </a:r>
            <a:r>
              <a:rPr lang="en-US" dirty="0" smtClean="0"/>
              <a:t>Particle phenomenology (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)</a:t>
            </a:r>
          </a:p>
          <a:p>
            <a:r>
              <a:rPr lang="en-US" dirty="0" smtClean="0"/>
              <a:t> Relativistic hydrodynamics (6)</a:t>
            </a:r>
          </a:p>
          <a:p>
            <a:r>
              <a:rPr lang="en-US" dirty="0" smtClean="0"/>
              <a:t> Quantum field theory (</a:t>
            </a:r>
            <a:r>
              <a:rPr lang="en-US" dirty="0" smtClean="0">
                <a:solidFill>
                  <a:srgbClr val="008000"/>
                </a:solidFill>
              </a:rPr>
              <a:t>25</a:t>
            </a:r>
            <a:r>
              <a:rPr lang="en-US" dirty="0" smtClean="0"/>
              <a:t>)</a:t>
            </a:r>
          </a:p>
          <a:p>
            <a:r>
              <a:rPr lang="en-US" dirty="0" smtClean="0"/>
              <a:t> Statistical field theory (6)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5B9E-6E53-9846-9478-8FD27DEDDEAE}" type="datetime1">
              <a:rPr lang="hu-HU" smtClean="0"/>
              <a:t>2013.10.02.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Trócsányi: HEPP theory in HU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EB6-070F-5E4C-97DE-0E68A612AD9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Heavy-ion </a:t>
            </a:r>
            <a:r>
              <a:rPr lang="en-US" dirty="0" smtClean="0"/>
              <a:t>phenomenolog</a:t>
            </a:r>
            <a:r>
              <a:rPr lang="en-US" dirty="0" smtClean="0"/>
              <a:t>y,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I</a:t>
            </a:r>
            <a:r>
              <a:rPr lang="en-US" dirty="0" smtClean="0"/>
              <a:t>ndirect </a:t>
            </a:r>
            <a:r>
              <a:rPr lang="en-US" dirty="0"/>
              <a:t>observation of an in-medium eta' mass reduction in </a:t>
            </a:r>
            <a:r>
              <a:rPr lang="en-US" dirty="0" err="1" smtClean="0"/>
              <a:t>AuAu</a:t>
            </a:r>
            <a:r>
              <a:rPr lang="en-US" dirty="0" smtClean="0"/>
              <a:t> collisions at RHIC (</a:t>
            </a:r>
            <a:r>
              <a:rPr lang="hu-HU" dirty="0"/>
              <a:t>Phys.Rev.Lett.105:</a:t>
            </a:r>
            <a:r>
              <a:rPr lang="hu-HU" dirty="0" smtClean="0"/>
              <a:t>182301,2010)</a:t>
            </a:r>
          </a:p>
          <a:p>
            <a:r>
              <a:rPr lang="en-US" dirty="0" smtClean="0"/>
              <a:t> Non</a:t>
            </a:r>
            <a:r>
              <a:rPr lang="en-US" dirty="0"/>
              <a:t>-extensive statistical model for strange and non-strange hadron spectra at RHIC and LHC energies </a:t>
            </a:r>
            <a:r>
              <a:rPr lang="en-US" dirty="0" smtClean="0"/>
              <a:t>(</a:t>
            </a:r>
            <a:r>
              <a:rPr lang="ro-RO" dirty="0"/>
              <a:t>Acta Phys.Polon. B43 (2012) 811-</a:t>
            </a:r>
            <a:r>
              <a:rPr lang="ro-RO" dirty="0" smtClean="0"/>
              <a:t>820)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5B9E-6E53-9846-9478-8FD27DEDDEAE}" type="datetime1">
              <a:rPr lang="hu-HU" smtClean="0"/>
              <a:t>2013.10.03.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Trócsányi: HEPP theory in HU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EB6-070F-5E4C-97DE-0E68A612AD9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3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18085</TotalTime>
  <Words>1115</Words>
  <Application>Microsoft Macintosh PowerPoint</Application>
  <PresentationFormat>On-screen Show (4:3)</PresentationFormat>
  <Paragraphs>147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Custom Design</vt:lpstr>
      <vt:lpstr>HEPP theory in Hungary</vt:lpstr>
      <vt:lpstr>Centres</vt:lpstr>
      <vt:lpstr>Wigner RC</vt:lpstr>
      <vt:lpstr>Roland Eötvös University</vt:lpstr>
      <vt:lpstr>Technical University</vt:lpstr>
      <vt:lpstr>University of Debrecen</vt:lpstr>
      <vt:lpstr>Instute of Nuclear Research</vt:lpstr>
      <vt:lpstr>Topics and outstanding results</vt:lpstr>
      <vt:lpstr>Heavy-ion phenomenology, theory</vt:lpstr>
      <vt:lpstr>Lattice QCD highlights</vt:lpstr>
      <vt:lpstr>Particle phenomenology</vt:lpstr>
      <vt:lpstr>Relativistic hydrodynamics</vt:lpstr>
      <vt:lpstr>Quantum Field Theory highlights</vt:lpstr>
      <vt:lpstr>Statistical field theory highlights</vt:lpstr>
      <vt:lpstr>Pro’s and con’s</vt:lpstr>
      <vt:lpstr>Thanks</vt:lpstr>
    </vt:vector>
  </TitlesOfParts>
  <Company>MTATKI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Zoltan Trocsanyi</dc:creator>
  <cp:lastModifiedBy>Zoltan Trocsanyi</cp:lastModifiedBy>
  <cp:revision>146</cp:revision>
  <dcterms:created xsi:type="dcterms:W3CDTF">2013-05-15T06:32:51Z</dcterms:created>
  <dcterms:modified xsi:type="dcterms:W3CDTF">2013-10-04T08:19:06Z</dcterms:modified>
</cp:coreProperties>
</file>