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1" r:id="rId2"/>
    <p:sldId id="411" r:id="rId3"/>
    <p:sldId id="429" r:id="rId4"/>
    <p:sldId id="420" r:id="rId5"/>
    <p:sldId id="419" r:id="rId6"/>
    <p:sldId id="421" r:id="rId7"/>
    <p:sldId id="422" r:id="rId8"/>
    <p:sldId id="423" r:id="rId9"/>
    <p:sldId id="426" r:id="rId10"/>
    <p:sldId id="427" r:id="rId11"/>
    <p:sldId id="428" r:id="rId12"/>
    <p:sldId id="415" r:id="rId13"/>
    <p:sldId id="416" r:id="rId14"/>
    <p:sldId id="412" r:id="rId15"/>
    <p:sldId id="402" r:id="rId16"/>
    <p:sldId id="403" r:id="rId17"/>
    <p:sldId id="409" r:id="rId18"/>
    <p:sldId id="407" r:id="rId19"/>
    <p:sldId id="405" r:id="rId20"/>
    <p:sldId id="408" r:id="rId21"/>
  </p:sldIdLst>
  <p:sldSz cx="9144000" cy="6858000" type="screen4x3"/>
  <p:notesSz cx="7099300" cy="102235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-18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137B"/>
    <a:srgbClr val="6688AF"/>
    <a:srgbClr val="546366"/>
    <a:srgbClr val="986E3B"/>
    <a:srgbClr val="777D81"/>
    <a:srgbClr val="72706E"/>
    <a:srgbClr val="D42E12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73" d="100"/>
          <a:sy n="73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B6DF8C-22A9-45C4-9FC0-43EFE121B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461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85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27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577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25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393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18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35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686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490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407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DD137B"/>
                </a:solidFill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5117-9124-4299-A487-9248D5E0D711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878-0ACB-4279-A5E0-35330ED163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0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60000">
              <a:srgbClr val="181CC7"/>
            </a:gs>
            <a:gs pos="78000">
              <a:srgbClr val="7005D4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7558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777398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Mintaszöveg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hu-HU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DD137B"/>
        </a:buClr>
        <a:buNone/>
        <a:defRPr sz="2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rgbClr val="DD13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emmelweis_Ign%C3%A1c#/media/File:Ignaz_Semmelweis_1864_last_photo.jpg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hu.wikipedia.org/wiki/Semmelweis_Ign%C3%A1c#/media/File:Ignaz_Semmelweis_1861_Etiology_front_page.jpg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JG698U2Mv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heinvisiblegorilla.com/" TargetMode="External"/><Relationship Id="rId3" Type="http://schemas.openxmlformats.org/officeDocument/2006/relationships/hyperlink" Target="http://lafemme.hu/tehetseg/1351_A_megfojtott_tehetseg_metaforaja" TargetMode="External"/><Relationship Id="rId7" Type="http://schemas.openxmlformats.org/officeDocument/2006/relationships/hyperlink" Target="https://hu.wikipedia.org/wiki/Kognit&#237;v_disszonanci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emmelweis-reflex" TargetMode="External"/><Relationship Id="rId5" Type="http://schemas.openxmlformats.org/officeDocument/2006/relationships/hyperlink" Target="http://scienceandfilm.org/projects/7/semmelweis" TargetMode="External"/><Relationship Id="rId4" Type="http://schemas.openxmlformats.org/officeDocument/2006/relationships/hyperlink" Target="http://www.e-nepujsag.ro/op/article/bolyai%E2%80%93gauss%E2%80%93lobacsevszkij-konferenci%C3%A1r%C3%B3l-%C3%A9s-semmelweis-reflexr%C5%91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8"/>
          <p:cNvSpPr txBox="1">
            <a:spLocks noChangeArrowheads="1"/>
          </p:cNvSpPr>
          <p:nvPr/>
        </p:nvSpPr>
        <p:spPr bwMode="auto">
          <a:xfrm>
            <a:off x="0" y="0"/>
            <a:ext cx="9144000" cy="13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6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6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Semmelweis-év </a:t>
            </a:r>
          </a:p>
          <a:p>
            <a:pPr algn="ctr">
              <a:defRPr/>
            </a:pPr>
            <a:r>
              <a:rPr lang="hu-HU" sz="32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magyar tudományos akadémián</a:t>
            </a:r>
            <a:endParaRPr lang="hu-HU" sz="2000" b="1" kern="0" cap="all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62880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Csörgő Tamás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Tudás Körei Egyesület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MTA Wigner FK, Budapest és EKE KRC, Gyöngyös</a:t>
            </a:r>
            <a:r>
              <a:rPr lang="hu-HU" sz="1400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2892125"/>
            <a:ext cx="9144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200 éve született 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Semmelweis Ignác Fülöp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Élménybeszámoló a megnyitó ünnepségről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 Részletek, </a:t>
            </a:r>
            <a:r>
              <a:rPr lang="hu-HU" sz="2000" dirty="0" err="1" smtClean="0">
                <a:latin typeface="+mn-lt"/>
                <a:cs typeface="Arial" pitchFamily="34" charset="0"/>
              </a:rPr>
              <a:t>idézetek</a:t>
            </a:r>
            <a:endParaRPr lang="hu-HU" sz="2000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hu-HU" sz="2000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Semmelweis (S) reflex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Hogyan védekezzünk az S reflex ellen</a:t>
            </a:r>
          </a:p>
          <a:p>
            <a:pPr algn="ctr">
              <a:defRPr/>
            </a:pPr>
            <a:r>
              <a:rPr lang="pt-BR" sz="2000" dirty="0">
                <a:latin typeface="+mn-lt"/>
                <a:cs typeface="Arial" pitchFamily="34" charset="0"/>
              </a:rPr>
              <a:t>Az igazság és a talpazatai</a:t>
            </a:r>
            <a:endParaRPr lang="hu-HU" sz="2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hu-HU" sz="2000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Összefoglalás</a:t>
            </a:r>
          </a:p>
          <a:p>
            <a:pPr algn="ctr">
              <a:defRPr/>
            </a:pPr>
            <a:r>
              <a:rPr lang="hu-HU" sz="1400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133_ADZ_20180605_0239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301724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11994" y="5510184"/>
            <a:ext cx="771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PT serif"/>
              </a:rPr>
              <a:t>Prof. Dr</a:t>
            </a:r>
            <a:r>
              <a:rPr lang="hu-HU" dirty="0">
                <a:latin typeface="PT serif"/>
              </a:rPr>
              <a:t>. Jean-Marc </a:t>
            </a:r>
            <a:r>
              <a:rPr lang="hu-HU" dirty="0" err="1">
                <a:latin typeface="PT serif"/>
              </a:rPr>
              <a:t>Cavaillon</a:t>
            </a:r>
            <a:r>
              <a:rPr lang="hu-HU" dirty="0">
                <a:latin typeface="PT serif"/>
              </a:rPr>
              <a:t>, a </a:t>
            </a:r>
            <a:r>
              <a:rPr lang="hu-HU" dirty="0" smtClean="0">
                <a:latin typeface="PT serif"/>
              </a:rPr>
              <a:t>párizsi Pasteur </a:t>
            </a:r>
            <a:r>
              <a:rPr lang="hu-HU" dirty="0">
                <a:latin typeface="PT serif"/>
              </a:rPr>
              <a:t>Intézet </a:t>
            </a:r>
            <a:endParaRPr lang="hu-HU" dirty="0" smtClean="0">
              <a:latin typeface="PT serif"/>
            </a:endParaRPr>
          </a:p>
          <a:p>
            <a:pPr algn="ctr"/>
            <a:r>
              <a:rPr lang="hu-HU" dirty="0" smtClean="0">
                <a:latin typeface="PT serif"/>
              </a:rPr>
              <a:t>Humán </a:t>
            </a:r>
            <a:r>
              <a:rPr lang="hu-HU" dirty="0" err="1">
                <a:latin typeface="PT serif"/>
              </a:rPr>
              <a:t>Hisztopatológiai</a:t>
            </a:r>
            <a:r>
              <a:rPr lang="hu-HU" dirty="0">
                <a:latin typeface="PT serif"/>
              </a:rPr>
              <a:t> Emberi és Állatmodellek osztályának kutatója Higiénia és fertőzés: Semmelweis </a:t>
            </a:r>
            <a:r>
              <a:rPr lang="hu-HU" dirty="0" smtClean="0">
                <a:latin typeface="PT serif"/>
              </a:rPr>
              <a:t>öröksége címmel adott elő (részletek!)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64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133_ADZ_20180605_0239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857250"/>
            <a:ext cx="77188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SEMMELWEIS ÉV MEGNYITÓ, MTA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" descr="https://upload.wikimedia.org/wikipedia/commons/thumb/8/81/Ignaz_Semmelweis_1857_with_signature.jpg/800px-Ignaz_Semmelweis_1857_with_signatur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828180"/>
            <a:ext cx="8762061" cy="496855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11994" y="5951021"/>
            <a:ext cx="771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PT serif"/>
              </a:rPr>
              <a:t>Prof. Dr</a:t>
            </a:r>
            <a:r>
              <a:rPr lang="hu-HU" dirty="0">
                <a:latin typeface="PT serif"/>
              </a:rPr>
              <a:t>. Jean-Marc </a:t>
            </a:r>
            <a:r>
              <a:rPr lang="hu-HU" dirty="0" err="1" smtClean="0">
                <a:latin typeface="PT serif"/>
              </a:rPr>
              <a:t>Cavaillon</a:t>
            </a:r>
            <a:r>
              <a:rPr lang="hu-HU" dirty="0" smtClean="0">
                <a:latin typeface="PT serif"/>
              </a:rPr>
              <a:t> (Pasteur Intézet, Párizs): </a:t>
            </a:r>
          </a:p>
          <a:p>
            <a:pPr algn="ctr"/>
            <a:r>
              <a:rPr lang="hu-HU" dirty="0" smtClean="0">
                <a:latin typeface="PT serif"/>
              </a:rPr>
              <a:t> </a:t>
            </a:r>
            <a:r>
              <a:rPr lang="hu-HU" dirty="0">
                <a:latin typeface="PT serif"/>
              </a:rPr>
              <a:t>Higiénia és </a:t>
            </a:r>
            <a:r>
              <a:rPr lang="hu-HU" dirty="0" smtClean="0">
                <a:latin typeface="PT serif"/>
              </a:rPr>
              <a:t>fertőzés - </a:t>
            </a:r>
            <a:r>
              <a:rPr lang="hu-HU" dirty="0">
                <a:latin typeface="PT serif"/>
              </a:rPr>
              <a:t>Semmelweis </a:t>
            </a:r>
            <a:r>
              <a:rPr lang="hu-HU" dirty="0" smtClean="0">
                <a:latin typeface="PT serif"/>
              </a:rPr>
              <a:t>öröksége (1. részlet)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67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SEMMELWEIS ÉV MEGNYITÓ, MTA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" descr="https://upload.wikimedia.org/wikipedia/commons/thumb/8/81/Ignaz_Semmelweis_1857_with_signature.jpg/800px-Ignaz_Semmelweis_1857_with_signatur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6" y="836712"/>
            <a:ext cx="8965208" cy="508240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11994" y="5951021"/>
            <a:ext cx="771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PT serif"/>
              </a:rPr>
              <a:t>Prof. Dr</a:t>
            </a:r>
            <a:r>
              <a:rPr lang="hu-HU" dirty="0">
                <a:latin typeface="PT serif"/>
              </a:rPr>
              <a:t>. Jean-Marc </a:t>
            </a:r>
            <a:r>
              <a:rPr lang="hu-HU" dirty="0" err="1" smtClean="0">
                <a:latin typeface="PT serif"/>
              </a:rPr>
              <a:t>Cavaillon</a:t>
            </a:r>
            <a:r>
              <a:rPr lang="hu-HU" dirty="0" smtClean="0">
                <a:latin typeface="PT serif"/>
              </a:rPr>
              <a:t> (Pasteur Intézet, Párizs): </a:t>
            </a:r>
          </a:p>
          <a:p>
            <a:pPr algn="ctr"/>
            <a:r>
              <a:rPr lang="hu-HU" dirty="0" smtClean="0">
                <a:latin typeface="PT serif"/>
              </a:rPr>
              <a:t> </a:t>
            </a:r>
            <a:r>
              <a:rPr lang="hu-HU" dirty="0">
                <a:latin typeface="PT serif"/>
              </a:rPr>
              <a:t>Higiénia és </a:t>
            </a:r>
            <a:r>
              <a:rPr lang="hu-HU" dirty="0" smtClean="0">
                <a:latin typeface="PT serif"/>
              </a:rPr>
              <a:t>fertőzés - </a:t>
            </a:r>
            <a:r>
              <a:rPr lang="hu-HU" dirty="0">
                <a:latin typeface="PT serif"/>
              </a:rPr>
              <a:t>Semmelweis </a:t>
            </a:r>
            <a:r>
              <a:rPr lang="hu-HU" dirty="0" smtClean="0">
                <a:latin typeface="PT serif"/>
              </a:rPr>
              <a:t>öröksége (2. részlet)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9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SEMMELWEIS ÉS A S-REFLEX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" descr="https://upload.wikimedia.org/wikipedia/commons/thumb/8/81/Ignaz_Semmelweis_1857_with_signature.jpg/800px-Ignaz_Semmelweis_1857_with_signatur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upload.wikimedia.org/wikipedia/commons/f/f0/Ignaz_Semmelweis_1864_last_photo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r="27559" b="70985"/>
          <a:stretch/>
        </p:blipFill>
        <p:spPr bwMode="auto">
          <a:xfrm>
            <a:off x="6480333" y="673944"/>
            <a:ext cx="2556163" cy="28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SRG~1.TAM\AppData\Local\Temp\Ignaz_Semmelweis_1861_Etiology_front_p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673944"/>
            <a:ext cx="4471416" cy="59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c/cf/Yearly_mortality_rates_1784-184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49" y="3573017"/>
            <a:ext cx="5252348" cy="309634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447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05772"/>
            <a:ext cx="7704856" cy="50405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sz="1400" dirty="0"/>
              <a:t>N</a:t>
            </a:r>
            <a:r>
              <a:rPr lang="hu-HU" sz="1400" dirty="0" smtClean="0"/>
              <a:t>em fiziológiai értelemben</a:t>
            </a:r>
            <a:r>
              <a:rPr lang="hu-HU" sz="1400" dirty="0"/>
              <a:t> </a:t>
            </a:r>
            <a:endParaRPr lang="hu-HU" sz="1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dirty="0" smtClean="0"/>
              <a:t>de reflex-szerű, automatikus emberi magatartás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információk, tények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illeszthető be a jelenlegi képbe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Statisztikailag bizonyított eredmény, bizonyításra törekvő kreatív, progresszív kutatók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Automatikusan, érdemi vizsgálat nélkül elutasítják az ortodoxiát képviselő kutatók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Rögzült normák, hiedelmek, paradigmák alapján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Üldöztetés: </a:t>
            </a:r>
            <a:r>
              <a:rPr lang="hu-H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Kigúnyolás, fenyegetés, 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állásvesztés</a:t>
            </a: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bántalmazás, halál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Minimális segítségkérés elutasítása a hivatalos tudomány ortodox képviselői részéről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Hivatali procedúrák hangsúlyozása &lt;-&gt; kreatív kutatás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dirty="0" smtClean="0"/>
              <a:t>Főleg az angolszász világban ismert fogalom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Magyarul: A FELISMERÉS megelőzte a korát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dirty="0" smtClean="0"/>
              <a:t>USA: törekvés a reflex elkerülésére</a:t>
            </a:r>
            <a:endParaRPr lang="hu-HU" sz="1600" dirty="0" smtClean="0"/>
          </a:p>
        </p:txBody>
      </p:sp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SEMMELWEIS-REFLEX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76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721080" cy="719137"/>
          </a:xfrm>
        </p:spPr>
        <p:txBody>
          <a:bodyPr/>
          <a:lstStyle/>
          <a:p>
            <a:pPr algn="ctr" eaLnBrk="1" hangingPunct="1"/>
            <a:r>
              <a:rPr lang="hu-HU" sz="2800" dirty="0" smtClean="0"/>
              <a:t>VÉDEKEZÉS A SEMMELWEIS REFLEX ELLEN</a:t>
            </a:r>
          </a:p>
        </p:txBody>
      </p:sp>
      <p:sp>
        <p:nvSpPr>
          <p:cNvPr id="2" name="AutoShape 2" descr="Displaying WP_20140925_16_27_58_Pr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721146" y="1196752"/>
            <a:ext cx="7704856" cy="50405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sz="1800" dirty="0" smtClean="0"/>
              <a:t>Semmelweis-reflex elleni védekezés: tudatosítani, hogy </a:t>
            </a:r>
          </a:p>
          <a:p>
            <a:pPr eaLnBrk="1" hangingPunct="1">
              <a:lnSpc>
                <a:spcPct val="150000"/>
              </a:lnSpc>
              <a:defRPr/>
            </a:pPr>
            <a:endParaRPr lang="hu-HU" sz="18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 smtClean="0"/>
              <a:t>            1) LÉTEZIK az S-Reflex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/>
              <a:t>	</a:t>
            </a:r>
            <a:r>
              <a:rPr lang="hu-HU" sz="1800" dirty="0" smtClean="0"/>
              <a:t>2) NYITOTTSÁG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/>
              <a:t>	</a:t>
            </a:r>
            <a:r>
              <a:rPr lang="hu-HU" sz="1800" dirty="0" smtClean="0"/>
              <a:t>3) AZ ISMERETLEN TÖBB, MINT AZ ISMERT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/>
              <a:t>	</a:t>
            </a:r>
            <a:r>
              <a:rPr lang="hu-HU" sz="1800" dirty="0" smtClean="0"/>
              <a:t>4) PÉLDÁK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/>
              <a:t>	</a:t>
            </a:r>
            <a:r>
              <a:rPr lang="hu-HU" sz="1800" dirty="0" smtClean="0"/>
              <a:t>5) ELVAKULTSÁG helyett a SZELLEM NAPVILÁGA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/>
              <a:t>	</a:t>
            </a:r>
            <a:r>
              <a:rPr lang="hu-HU" sz="1800" dirty="0" smtClean="0"/>
              <a:t>5) Vizsgálat nélküli elutasítás megkérdőjelezése: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800" dirty="0"/>
              <a:t> </a:t>
            </a:r>
            <a:r>
              <a:rPr lang="hu-HU" sz="1800" dirty="0" smtClean="0"/>
              <a:t>               vajon S-reflex van-e a háttérben ?</a:t>
            </a:r>
          </a:p>
          <a:p>
            <a:pPr eaLnBrk="1" hangingPunct="1">
              <a:lnSpc>
                <a:spcPct val="150000"/>
              </a:lnSpc>
              <a:defRPr/>
            </a:pPr>
            <a:endParaRPr lang="hu-HU" sz="1800" dirty="0" smtClean="0"/>
          </a:p>
        </p:txBody>
      </p:sp>
      <p:sp>
        <p:nvSpPr>
          <p:cNvPr id="3" name="Téglalap 2"/>
          <p:cNvSpPr/>
          <p:nvPr/>
        </p:nvSpPr>
        <p:spPr>
          <a:xfrm>
            <a:off x="3094672" y="11663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b="1" kern="0" cap="all" dirty="0">
                <a:solidFill>
                  <a:srgbClr val="FFFF00"/>
                </a:solidFill>
              </a:rPr>
              <a:t>SZEMÉLYES Motiváció</a:t>
            </a:r>
          </a:p>
        </p:txBody>
      </p:sp>
    </p:spTree>
    <p:extLst>
      <p:ext uri="{BB962C8B-B14F-4D97-AF65-F5344CB8AC3E}">
        <p14:creationId xmlns:p14="http://schemas.microsoft.com/office/powerpoint/2010/main" val="28371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28" y="1124744"/>
            <a:ext cx="9108571" cy="50405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sz="1400" dirty="0"/>
              <a:t>A</a:t>
            </a:r>
            <a:r>
              <a:rPr lang="hu-HU" sz="1400" dirty="0" smtClean="0"/>
              <a:t> Semmelweis-reflex itthon alig ismert. Legfontosabb védekezés ellene: ismertté tétele.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információk, tények, megfigyelések kerülhetnek napvilágra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tudásunk nem teljes körű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sokszor több mint amit 100 éve ismertünk, de</a:t>
            </a:r>
          </a:p>
          <a:p>
            <a:pPr marL="457200" lvl="1" indent="0" eaLnBrk="1" hangingPunct="1">
              <a:lnSpc>
                <a:spcPct val="150000"/>
              </a:lnSpc>
              <a:buNone/>
              <a:defRPr/>
            </a:pP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várhatóan csak töredéke annak, amit az emberiség 100 év múlva tudni fog.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Tudásunk </a:t>
            </a:r>
            <a:r>
              <a:rPr lang="hu-H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örök érvényű. 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Értelmezési tartománya, és érvényességi ideje van!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Gondoljuk meg: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 fontosabb, az amit  tudunk, vagy az, amit nem tudunk?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Lehetőséget a kreatív, progresszív kutatóknak: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többcsatornás finanszírozást!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Versenytársak véleményezzék a pályázatokat (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érdemi bírálatokat!</a:t>
            </a:r>
            <a:endParaRPr lang="hu-H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Pozíciók rögzítésének tiltása 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 elnöki rendszerben: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ciklus).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Üldöztetés tiltása,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többféle világnézet, többféle paradigma együttes létének elfogadása (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volt, hol nem volt…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</a:t>
            </a:r>
            <a:r>
              <a:rPr lang="hu-H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törvényünk: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segíts a bajbajutottakon</a:t>
            </a:r>
            <a:r>
              <a:rPr lang="hu-H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Ésszel él a magyar ember …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tudomány és a társadalom 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alulról építkezik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ennek rendszer szintű elfogadása.</a:t>
            </a:r>
            <a:endParaRPr lang="hu-H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dirty="0" smtClean="0"/>
              <a:t>A</a:t>
            </a:r>
            <a:r>
              <a:rPr lang="hu-HU" sz="1400" dirty="0"/>
              <a:t> </a:t>
            </a:r>
            <a:r>
              <a:rPr lang="hu-HU" sz="1400" dirty="0" smtClean="0"/>
              <a:t>modern angolszász minták átvétele, saját ősi hagyományaink ápolása. Mulandóság: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 FELISMERÉS megelőzheti  a korát, de </a:t>
            </a:r>
            <a:r>
              <a:rPr 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indennek eljön/megvan a maga ideje </a:t>
            </a:r>
            <a:r>
              <a:rPr lang="hu-H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70967"/>
            <a:ext cx="9144000" cy="9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HOGYAN VÉDHETJÜK KI </a:t>
            </a:r>
          </a:p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SEMMELWEIS-REFLEXET?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66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340768"/>
            <a:ext cx="5904656" cy="388843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sz="2000" dirty="0" smtClean="0"/>
              <a:t>Értelemzési tartomány szerepe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Kék Duna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Télapó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 láthatatlan gorilla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Semmelweis Ignác: </a:t>
            </a:r>
          </a:p>
          <a:p>
            <a:pPr marL="457200" lvl="1" indent="0" eaLnBrk="1" hangingPunct="1">
              <a:lnSpc>
                <a:spcPct val="150000"/>
              </a:lnSpc>
              <a:buNone/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az édesanyák megmentője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2018: Semmelweis év az MTA-n </a:t>
            </a:r>
          </a:p>
        </p:txBody>
      </p:sp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AZ IGAZSÁG ÉS TALPAZATAI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39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8092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Modellezés és a marslakók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764704"/>
            <a:ext cx="849694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fény néha </a:t>
            </a:r>
          </a:p>
          <a:p>
            <a:pPr lvl="1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golyóként viselkedik, </a:t>
            </a:r>
          </a:p>
          <a:p>
            <a:pPr lvl="1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 nem golyó;</a:t>
            </a:r>
          </a:p>
          <a:p>
            <a:pPr lvl="1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ullámként terjed, </a:t>
            </a:r>
          </a:p>
          <a:p>
            <a:pPr lvl="1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de nem hullám;</a:t>
            </a: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Egyszerre golyó is és hullám is,</a:t>
            </a: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Egyszerre egyik sem. </a:t>
            </a: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Akkor mi is a fény?</a:t>
            </a:r>
          </a:p>
          <a:p>
            <a:pPr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fény: </a:t>
            </a:r>
          </a:p>
          <a:p>
            <a:pPr lvl="1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ÉPPEN OLYAN = THATAGATA,</a:t>
            </a:r>
          </a:p>
          <a:p>
            <a:pPr lvl="3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mint a fény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Értelmezés /Marx György/:</a:t>
            </a:r>
          </a:p>
          <a:p>
            <a:pPr lvl="1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Marslakó a Földön</a:t>
            </a:r>
          </a:p>
          <a:p>
            <a:pPr lvl="1"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Matematika:</a:t>
            </a: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  Függvény = 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 Értelmezési tartomány + leképezés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Marx György: Életrevaló atom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456384" cy="52344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SEMMELWEIS ÉV MEGNYITÓ, MTA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" descr="https://upload.wikimedia.org/wikipedia/commons/thumb/8/81/Ignaz_Semmelweis_1857_with_signature.jpg/800px-Ignaz_Semmelweis_1857_with_signatur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0" y="600334"/>
            <a:ext cx="8313104" cy="61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Hivatkozások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69269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Berényi Mariann: </a:t>
            </a:r>
          </a:p>
          <a:p>
            <a:r>
              <a:rPr lang="hu-HU" dirty="0" smtClean="0"/>
              <a:t>	„Semmelweis: a megfojtott tehetség </a:t>
            </a:r>
            <a:r>
              <a:rPr lang="hu-HU" dirty="0" err="1" smtClean="0"/>
              <a:t>metafórája</a:t>
            </a:r>
            <a:r>
              <a:rPr lang="hu-HU" dirty="0" smtClean="0"/>
              <a:t>”, </a:t>
            </a:r>
          </a:p>
          <a:p>
            <a:r>
              <a:rPr lang="hu-HU" dirty="0" smtClean="0"/>
              <a:t>	La </a:t>
            </a:r>
            <a:r>
              <a:rPr lang="hu-HU" dirty="0" err="1" smtClean="0"/>
              <a:t>Femme</a:t>
            </a:r>
            <a:r>
              <a:rPr lang="hu-HU" dirty="0" smtClean="0"/>
              <a:t> magazin különszáma: 50 tehetséges magyar fiatal (2015.04)</a:t>
            </a:r>
          </a:p>
          <a:p>
            <a:r>
              <a:rPr lang="hu-HU" dirty="0"/>
              <a:t>	</a:t>
            </a:r>
            <a:r>
              <a:rPr lang="hu-HU" dirty="0">
                <a:hlinkClick r:id="rId3"/>
              </a:rPr>
              <a:t>http://lafemme.hu/tehetseg/1351_A_megfojtott_tehetseg_metaforaja</a:t>
            </a:r>
            <a:endParaRPr lang="hu-HU" dirty="0" smtClean="0"/>
          </a:p>
          <a:p>
            <a:endParaRPr lang="hu-HU" dirty="0" smtClean="0"/>
          </a:p>
          <a:p>
            <a:pPr marL="342900" indent="-342900">
              <a:buAutoNum type="arabicPeriod" startAt="2"/>
            </a:pPr>
            <a:r>
              <a:rPr lang="hu-HU" dirty="0" smtClean="0"/>
              <a:t>Oláh-Gál Róbert és Csörgő Tamás: 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 smtClean="0"/>
              <a:t>Bolyai-Gauss-Lobacsevszkij</a:t>
            </a:r>
            <a:r>
              <a:rPr lang="hu-HU" dirty="0" smtClean="0"/>
              <a:t> konferenciáról és a Semmelweis-reflexről</a:t>
            </a:r>
          </a:p>
          <a:p>
            <a:pPr lvl="2"/>
            <a:r>
              <a:rPr lang="hu-HU" dirty="0" smtClean="0"/>
              <a:t>Maros </a:t>
            </a:r>
            <a:r>
              <a:rPr lang="hu-HU" dirty="0"/>
              <a:t>M</a:t>
            </a:r>
            <a:r>
              <a:rPr lang="hu-HU" dirty="0" smtClean="0"/>
              <a:t>egyei Népújság, 2017 augusztus 31</a:t>
            </a:r>
            <a:r>
              <a:rPr lang="hu-HU" dirty="0"/>
              <a:t>.</a:t>
            </a:r>
            <a:endParaRPr lang="hu-HU" sz="1200" dirty="0" smtClean="0">
              <a:hlinkClick r:id=""/>
            </a:endParaRPr>
          </a:p>
          <a:p>
            <a:pPr lvl="2"/>
            <a:r>
              <a:rPr lang="hu-HU" sz="1200" dirty="0" smtClean="0">
                <a:hlinkClick r:id=""/>
              </a:rPr>
              <a:t>http</a:t>
            </a:r>
            <a:r>
              <a:rPr lang="hu-HU" sz="1200" dirty="0">
                <a:hlinkClick r:id="rId4"/>
              </a:rPr>
              <a:t>://www.e-nepujsag.ro/op/article/bolyai%E2%80%93gauss%E2%80%93lobacsevszkij-konferenci%C3%A1r%C3%B3l-%C3%A9s-semmelweis-reflexr%C5%91l</a:t>
            </a:r>
            <a:endParaRPr lang="hu-HU" sz="1200" dirty="0"/>
          </a:p>
          <a:p>
            <a:endParaRPr lang="hu-HU" dirty="0" smtClean="0"/>
          </a:p>
          <a:p>
            <a:pPr marL="342900" indent="-342900">
              <a:buAutoNum type="arabicPeriod" startAt="3"/>
            </a:pPr>
            <a:r>
              <a:rPr lang="hu-HU" dirty="0" err="1" smtClean="0"/>
              <a:t>Jim</a:t>
            </a:r>
            <a:r>
              <a:rPr lang="hu-HU" dirty="0" smtClean="0"/>
              <a:t> </a:t>
            </a:r>
            <a:r>
              <a:rPr lang="hu-HU" dirty="0" err="1" smtClean="0"/>
              <a:t>Berry</a:t>
            </a:r>
            <a:r>
              <a:rPr lang="hu-HU" dirty="0" smtClean="0"/>
              <a:t>: Semmelweis. </a:t>
            </a:r>
            <a:r>
              <a:rPr lang="hu-HU" dirty="0" err="1" smtClean="0"/>
              <a:t>Sloan</a:t>
            </a:r>
            <a:r>
              <a:rPr lang="hu-HU" dirty="0" smtClean="0"/>
              <a:t> Digital Museum of </a:t>
            </a:r>
            <a:r>
              <a:rPr lang="hu-HU" dirty="0" err="1" smtClean="0"/>
              <a:t>Moving</a:t>
            </a:r>
            <a:r>
              <a:rPr lang="hu-HU" dirty="0" smtClean="0"/>
              <a:t> Image</a:t>
            </a:r>
          </a:p>
          <a:p>
            <a:r>
              <a:rPr lang="hu-HU" dirty="0"/>
              <a:t>	</a:t>
            </a:r>
            <a:r>
              <a:rPr lang="hu-HU" dirty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scienceandfilm.org/projects/7/semmelweis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4. </a:t>
            </a: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dirty="0" err="1" smtClean="0"/>
              <a:t>Wikipédia</a:t>
            </a:r>
            <a:r>
              <a:rPr lang="hu-HU" dirty="0" smtClean="0"/>
              <a:t> szócikke a Semmelweis-reflexről:	</a:t>
            </a:r>
            <a:r>
              <a:rPr lang="hu-HU" dirty="0" smtClean="0">
                <a:hlinkClick r:id="rId6"/>
              </a:rPr>
              <a:t>https</a:t>
            </a:r>
            <a:r>
              <a:rPr lang="hu-HU" dirty="0">
                <a:hlinkClick r:id="rId6"/>
              </a:rPr>
              <a:t>://hu.wikipedia.org/wiki/Semmelweis-reflex</a:t>
            </a:r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  <a:p>
            <a:pPr marL="342900" indent="-342900">
              <a:buAutoNum type="arabicPeriod" startAt="5"/>
            </a:pPr>
            <a:r>
              <a:rPr lang="hu-HU" dirty="0" err="1" smtClean="0"/>
              <a:t>Wikipédia</a:t>
            </a:r>
            <a:r>
              <a:rPr lang="hu-HU" dirty="0" smtClean="0"/>
              <a:t> szócikke a </a:t>
            </a:r>
            <a:r>
              <a:rPr lang="hu-HU" dirty="0" err="1" smtClean="0"/>
              <a:t>kongitív</a:t>
            </a:r>
            <a:r>
              <a:rPr lang="hu-HU" dirty="0" smtClean="0"/>
              <a:t> disszonanciáról:</a:t>
            </a:r>
          </a:p>
          <a:p>
            <a:r>
              <a:rPr lang="hu-HU" dirty="0"/>
              <a:t>	</a:t>
            </a:r>
            <a:r>
              <a:rPr lang="hu-HU" dirty="0" smtClean="0">
                <a:hlinkClick r:id="rId7"/>
              </a:rPr>
              <a:t>https</a:t>
            </a:r>
            <a:r>
              <a:rPr lang="hu-HU" dirty="0">
                <a:hlinkClick r:id="rId7"/>
              </a:rPr>
              <a:t>://</a:t>
            </a:r>
            <a:r>
              <a:rPr lang="hu-HU" dirty="0" smtClean="0">
                <a:hlinkClick r:id="rId7"/>
              </a:rPr>
              <a:t>hu.wikipedia.org/</a:t>
            </a:r>
            <a:r>
              <a:rPr lang="hu-HU" dirty="0" err="1" smtClean="0">
                <a:hlinkClick r:id="rId7"/>
              </a:rPr>
              <a:t>wiki</a:t>
            </a:r>
            <a:r>
              <a:rPr lang="hu-HU" dirty="0" smtClean="0">
                <a:hlinkClick r:id="rId7"/>
              </a:rPr>
              <a:t>/</a:t>
            </a:r>
            <a:r>
              <a:rPr lang="hu-HU" dirty="0" err="1" smtClean="0">
                <a:hlinkClick r:id="rId7"/>
              </a:rPr>
              <a:t>Kognitív_disszonancia</a:t>
            </a:r>
            <a:endParaRPr lang="hu-HU" dirty="0" smtClean="0"/>
          </a:p>
          <a:p>
            <a:endParaRPr lang="hu-HU" dirty="0"/>
          </a:p>
          <a:p>
            <a:pPr marL="342900" indent="-342900">
              <a:buAutoNum type="arabicPeriod" startAt="6"/>
            </a:pPr>
            <a:r>
              <a:rPr lang="hu-HU" dirty="0" err="1" smtClean="0"/>
              <a:t>Monkey</a:t>
            </a:r>
            <a:r>
              <a:rPr lang="hu-HU" dirty="0" smtClean="0"/>
              <a:t> Business </a:t>
            </a:r>
            <a:r>
              <a:rPr lang="hu-HU" dirty="0" err="1" smtClean="0"/>
              <a:t>Illusion</a:t>
            </a:r>
            <a:r>
              <a:rPr lang="hu-HU" dirty="0" smtClean="0"/>
              <a:t>:</a:t>
            </a:r>
          </a:p>
          <a:p>
            <a:pPr lvl="1"/>
            <a:r>
              <a:rPr lang="hu-HU" dirty="0"/>
              <a:t>	</a:t>
            </a:r>
            <a:r>
              <a:rPr lang="hu-HU" dirty="0">
                <a:hlinkClick r:id="rId8"/>
              </a:rPr>
              <a:t>http://theinvisiblegorilla.com</a:t>
            </a:r>
            <a:r>
              <a:rPr lang="hu-HU" dirty="0" smtClean="0">
                <a:hlinkClick r:id="rId8"/>
              </a:rPr>
              <a:t>/</a:t>
            </a:r>
            <a:r>
              <a:rPr lang="hu-H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SEMMELWEIS ÉV MEGNYITÓ, MTA </a:t>
            </a:r>
            <a:endParaRPr lang="hu-HU" sz="32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" descr="https://upload.wikimedia.org/wikipedia/commons/thumb/8/81/Ignaz_Semmelweis_1857_with_signature.jpg/800px-Ignaz_Semmelweis_1857_with_signatur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5" y="1268760"/>
            <a:ext cx="896094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099_ADZ_20180605_0050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857250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6021288"/>
            <a:ext cx="91440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Megnyitó ünnepség az MTA dísztermében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097_ADZ_20180605_0034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13692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157192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Lovász László, az MTA elnöke: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386" y="5513457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/>
              <a:t>„ … a </a:t>
            </a:r>
            <a:r>
              <a:rPr lang="hu-HU" dirty="0"/>
              <a:t>gyermekágyi láz </a:t>
            </a:r>
            <a:r>
              <a:rPr lang="hu-HU" dirty="0" smtClean="0"/>
              <a:t>(okának) felfedezése </a:t>
            </a:r>
            <a:r>
              <a:rPr lang="hu-HU" dirty="0"/>
              <a:t>a maga korában sok vitát váltott ki, kollégái elutasították </a:t>
            </a:r>
            <a:r>
              <a:rPr lang="hu-HU" dirty="0" smtClean="0"/>
              <a:t>(Semmelweis) nézeteit</a:t>
            </a:r>
            <a:r>
              <a:rPr lang="hu-HU" dirty="0"/>
              <a:t>, pedig manapság egy gyermek számára is nyilvánvaló a kézmosás fontossága</a:t>
            </a:r>
            <a:r>
              <a:rPr lang="hu-HU" dirty="0" smtClean="0"/>
              <a:t>.”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7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109_ADZ_20180605_0123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44624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20471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Áder János, a Magyar Köztársaság elnöke: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dirty="0" smtClean="0"/>
              <a:t>Semmelweis </a:t>
            </a:r>
            <a:r>
              <a:rPr lang="hu-HU" dirty="0"/>
              <a:t>Ignác gyakorlata jóval megelőzte az elméletet, mai értelemben vett bizonyítékokkal nem rendelkezett, csak megfigyelés és tapasztalatok álltak rendelkezésére. Felfedezését könnyebb volt elutasítani, mint </a:t>
            </a:r>
            <a:r>
              <a:rPr lang="hu-HU" dirty="0" smtClean="0"/>
              <a:t>alkalmazni…”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110_ADZ_20180605_0125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857250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6021288"/>
            <a:ext cx="91440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Ádám Veronika, az MTA Orvostudományi osztályelnök-helyettese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3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114_ADZ_20180605_0144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13692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157192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Szél Ágoston, a Semmelweis Egyetem rektora: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/>
              <a:t>„ … ma </a:t>
            </a:r>
            <a:r>
              <a:rPr lang="hu-HU" dirty="0"/>
              <a:t>már tudjuk, </a:t>
            </a:r>
            <a:r>
              <a:rPr lang="hu-HU" dirty="0" smtClean="0"/>
              <a:t>(hogy Semmelweis) nemcsak </a:t>
            </a:r>
            <a:r>
              <a:rPr lang="hu-HU" dirty="0"/>
              <a:t>az anyák, </a:t>
            </a:r>
            <a:endParaRPr lang="hu-HU" dirty="0" smtClean="0"/>
          </a:p>
          <a:p>
            <a:pPr algn="ctr" eaLnBrk="1" hangingPunct="1">
              <a:lnSpc>
                <a:spcPct val="150000"/>
              </a:lnSpc>
              <a:defRPr/>
            </a:pPr>
            <a:r>
              <a:rPr lang="hu-HU" dirty="0" smtClean="0"/>
              <a:t>hanem </a:t>
            </a:r>
            <a:r>
              <a:rPr lang="hu-HU" dirty="0"/>
              <a:t>emberek millióinak megmentője volt a műtőkben és a kórházi </a:t>
            </a:r>
            <a:r>
              <a:rPr lang="hu-HU" dirty="0" smtClean="0"/>
              <a:t>osztályokban…”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0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S80123_ADZ_20180605_0184-sc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476672"/>
            <a:ext cx="7718822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6740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PT serif"/>
              </a:rPr>
              <a:t>Dr. Jakab Zsuzsanna, az Egészségügyi Világszervezet </a:t>
            </a:r>
            <a:r>
              <a:rPr lang="hu-HU" dirty="0" smtClean="0">
                <a:latin typeface="PT serif"/>
              </a:rPr>
              <a:t>(WHO) </a:t>
            </a:r>
          </a:p>
          <a:p>
            <a:pPr algn="ctr"/>
            <a:r>
              <a:rPr lang="hu-HU" dirty="0" smtClean="0">
                <a:latin typeface="PT serif"/>
              </a:rPr>
              <a:t>európai </a:t>
            </a:r>
            <a:r>
              <a:rPr lang="hu-HU" dirty="0">
                <a:latin typeface="PT serif"/>
              </a:rPr>
              <a:t>regionális igazgatója Semmelweis örökségéről és hatásáról beszélt </a:t>
            </a:r>
            <a:endParaRPr lang="hu-HU" dirty="0" smtClean="0">
              <a:latin typeface="PT serif"/>
            </a:endParaRPr>
          </a:p>
          <a:p>
            <a:pPr algn="ctr"/>
            <a:r>
              <a:rPr lang="hu-HU" dirty="0" smtClean="0">
                <a:latin typeface="PT serif"/>
              </a:rPr>
              <a:t>a </a:t>
            </a:r>
            <a:r>
              <a:rPr lang="hu-HU" dirty="0">
                <a:latin typeface="PT serif"/>
              </a:rPr>
              <a:t>21. század globális egészségügyi felvetései kapcsán.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57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11289</TotalTime>
  <Words>554</Words>
  <Application>Microsoft Office PowerPoint</Application>
  <PresentationFormat>Diavetítés a képernyőre (4:3 oldalarány)</PresentationFormat>
  <Paragraphs>141</Paragraphs>
  <Slides>20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Verdana</vt:lpstr>
      <vt:lpstr>PT serif</vt:lpstr>
      <vt:lpstr>Arial</vt:lpstr>
      <vt:lpstr>Gill Sans MT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VÉDEKEZÉS A SEMMELWEIS REFLEX ELLEN</vt:lpstr>
      <vt:lpstr>PowerPoint-bemutató</vt:lpstr>
      <vt:lpstr>PowerPoint-bemutató</vt:lpstr>
      <vt:lpstr>PowerPoint-bemutató</vt:lpstr>
      <vt:lpstr>PowerPoint-bemutató</vt:lpstr>
    </vt:vector>
  </TitlesOfParts>
  <Company>Visualia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Simeron</dc:creator>
  <cp:lastModifiedBy>tcsorgo</cp:lastModifiedBy>
  <cp:revision>267</cp:revision>
  <dcterms:created xsi:type="dcterms:W3CDTF">2008-05-04T21:48:21Z</dcterms:created>
  <dcterms:modified xsi:type="dcterms:W3CDTF">2018-07-11T14:32:27Z</dcterms:modified>
</cp:coreProperties>
</file>