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38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45.xml" ContentType="application/vnd.openxmlformats-officedocument.presentationml.tags+xml"/>
  <Override PartName="/ppt/tags/tag34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41.xml" ContentType="application/vnd.openxmlformats-officedocument.presentationml.tag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tags/tag39.xml" ContentType="application/vnd.openxmlformats-officedocument.presentationml.tags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diagrams/layout2.xml" ContentType="application/vnd.openxmlformats-officedocument.drawingml.diagramLayout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tags/tag42.xml" ContentType="application/vnd.openxmlformats-officedocument.presentationml.tags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Default Extension="wmf" ContentType="image/x-wmf"/>
  <Override PartName="/ppt/tags/tag2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32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63"/>
  </p:notesMasterIdLst>
  <p:sldIdLst>
    <p:sldId id="256" r:id="rId2"/>
    <p:sldId id="341" r:id="rId3"/>
    <p:sldId id="342" r:id="rId4"/>
    <p:sldId id="343" r:id="rId5"/>
    <p:sldId id="344" r:id="rId6"/>
    <p:sldId id="345" r:id="rId7"/>
    <p:sldId id="346" r:id="rId8"/>
    <p:sldId id="347" r:id="rId9"/>
    <p:sldId id="261" r:id="rId10"/>
    <p:sldId id="262" r:id="rId11"/>
    <p:sldId id="350" r:id="rId12"/>
    <p:sldId id="349" r:id="rId13"/>
    <p:sldId id="351" r:id="rId14"/>
    <p:sldId id="353" r:id="rId15"/>
    <p:sldId id="358" r:id="rId16"/>
    <p:sldId id="357" r:id="rId17"/>
    <p:sldId id="355" r:id="rId18"/>
    <p:sldId id="356" r:id="rId19"/>
    <p:sldId id="265" r:id="rId20"/>
    <p:sldId id="266" r:id="rId21"/>
    <p:sldId id="260" r:id="rId22"/>
    <p:sldId id="263" r:id="rId23"/>
    <p:sldId id="269" r:id="rId24"/>
    <p:sldId id="264" r:id="rId25"/>
    <p:sldId id="270" r:id="rId26"/>
    <p:sldId id="359" r:id="rId27"/>
    <p:sldId id="360" r:id="rId28"/>
    <p:sldId id="361" r:id="rId29"/>
    <p:sldId id="362" r:id="rId30"/>
    <p:sldId id="363" r:id="rId31"/>
    <p:sldId id="364" r:id="rId32"/>
    <p:sldId id="365" r:id="rId33"/>
    <p:sldId id="366" r:id="rId34"/>
    <p:sldId id="367" r:id="rId35"/>
    <p:sldId id="368" r:id="rId36"/>
    <p:sldId id="369" r:id="rId37"/>
    <p:sldId id="370" r:id="rId38"/>
    <p:sldId id="371" r:id="rId39"/>
    <p:sldId id="372" r:id="rId40"/>
    <p:sldId id="374" r:id="rId41"/>
    <p:sldId id="375" r:id="rId42"/>
    <p:sldId id="376" r:id="rId43"/>
    <p:sldId id="377" r:id="rId44"/>
    <p:sldId id="384" r:id="rId45"/>
    <p:sldId id="299" r:id="rId46"/>
    <p:sldId id="339" r:id="rId47"/>
    <p:sldId id="324" r:id="rId48"/>
    <p:sldId id="333" r:id="rId49"/>
    <p:sldId id="334" r:id="rId50"/>
    <p:sldId id="338" r:id="rId51"/>
    <p:sldId id="336" r:id="rId52"/>
    <p:sldId id="340" r:id="rId53"/>
    <p:sldId id="335" r:id="rId54"/>
    <p:sldId id="337" r:id="rId55"/>
    <p:sldId id="378" r:id="rId56"/>
    <p:sldId id="380" r:id="rId57"/>
    <p:sldId id="381" r:id="rId58"/>
    <p:sldId id="382" r:id="rId59"/>
    <p:sldId id="383" r:id="rId60"/>
    <p:sldId id="385" r:id="rId61"/>
    <p:sldId id="379" r:id="rId62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502" autoAdjust="0"/>
  </p:normalViewPr>
  <p:slideViewPr>
    <p:cSldViewPr>
      <p:cViewPr>
        <p:scale>
          <a:sx n="120" d="100"/>
          <a:sy n="120" d="100"/>
        </p:scale>
        <p:origin x="-792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D942DD-FFE3-42F2-B2A3-A904C3DD44B6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574E856E-7250-4516-BD7A-6079BD41C924}">
      <dgm:prSet phldrT="[Szöveg]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hu-HU" dirty="0" smtClean="0">
              <a:solidFill>
                <a:srgbClr val="FFC000"/>
              </a:solidFill>
            </a:rPr>
            <a:t>PCA:</a:t>
          </a:r>
        </a:p>
        <a:p>
          <a:r>
            <a:rPr lang="hu-HU" dirty="0" err="1" smtClean="0"/>
            <a:t>Calculate</a:t>
          </a:r>
          <a:r>
            <a:rPr lang="hu-HU" dirty="0" smtClean="0"/>
            <a:t> </a:t>
          </a:r>
          <a:r>
            <a:rPr lang="hu-HU" dirty="0" err="1"/>
            <a:t>the</a:t>
          </a:r>
          <a:r>
            <a:rPr lang="hu-HU" dirty="0"/>
            <a:t> </a:t>
          </a:r>
          <a:r>
            <a:rPr lang="hu-HU" dirty="0" err="1"/>
            <a:t>first</a:t>
          </a:r>
          <a:r>
            <a:rPr lang="hu-HU" dirty="0"/>
            <a:t> </a:t>
          </a:r>
          <a:r>
            <a:rPr lang="hu-HU" i="1" dirty="0"/>
            <a:t>k</a:t>
          </a:r>
          <a:r>
            <a:rPr lang="hu-HU" dirty="0"/>
            <a:t> PCA </a:t>
          </a:r>
          <a:r>
            <a:rPr lang="hu-HU" dirty="0" err="1"/>
            <a:t>components</a:t>
          </a:r>
          <a:endParaRPr lang="en-US" dirty="0"/>
        </a:p>
      </dgm:t>
    </dgm:pt>
    <dgm:pt modelId="{05EB246F-382F-4BE1-B741-A610F06D8FCA}" type="parTrans" cxnId="{4383DE5D-4977-42E3-924A-354869442EDD}">
      <dgm:prSet/>
      <dgm:spPr/>
      <dgm:t>
        <a:bodyPr/>
        <a:lstStyle/>
        <a:p>
          <a:endParaRPr lang="en-US"/>
        </a:p>
      </dgm:t>
    </dgm:pt>
    <dgm:pt modelId="{4AC32DC8-0E47-4C24-AAD5-50FBE8503D85}" type="sibTrans" cxnId="{4383DE5D-4977-42E3-924A-354869442EDD}">
      <dgm:prSet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/>
        </a:p>
      </dgm:t>
    </dgm:pt>
    <dgm:pt modelId="{FDC0A7DB-37D9-4399-BB25-4E8944F2DFF6}">
      <dgm:prSet phldrT="[Szöveg]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hu-HU" dirty="0" err="1" smtClean="0">
              <a:solidFill>
                <a:srgbClr val="FFC000"/>
              </a:solidFill>
            </a:rPr>
            <a:t>LevScore</a:t>
          </a:r>
          <a:r>
            <a:rPr lang="hu-HU" dirty="0" smtClean="0">
              <a:solidFill>
                <a:srgbClr val="FFC000"/>
              </a:solidFill>
            </a:rPr>
            <a:t>:</a:t>
          </a:r>
        </a:p>
        <a:p>
          <a:r>
            <a:rPr lang="hu-HU" dirty="0" err="1" smtClean="0"/>
            <a:t>Calculate</a:t>
          </a:r>
          <a:r>
            <a:rPr lang="hu-HU" dirty="0" smtClean="0"/>
            <a:t> </a:t>
          </a:r>
          <a:r>
            <a:rPr lang="hu-HU" dirty="0" err="1"/>
            <a:t>the</a:t>
          </a:r>
          <a:r>
            <a:rPr lang="hu-HU" dirty="0"/>
            <a:t> sum of </a:t>
          </a:r>
          <a:r>
            <a:rPr lang="hu-HU" dirty="0" err="1"/>
            <a:t>square</a:t>
          </a:r>
          <a:r>
            <a:rPr lang="hu-HU" dirty="0"/>
            <a:t> </a:t>
          </a:r>
          <a:r>
            <a:rPr lang="hu-HU" dirty="0" err="1"/>
            <a:t>weight</a:t>
          </a:r>
          <a:r>
            <a:rPr lang="hu-HU" dirty="0"/>
            <a:t> </a:t>
          </a:r>
          <a:r>
            <a:rPr lang="hu-HU" dirty="0" err="1"/>
            <a:t>of</a:t>
          </a:r>
          <a:r>
            <a:rPr lang="hu-HU" dirty="0"/>
            <a:t> </a:t>
          </a:r>
          <a:r>
            <a:rPr lang="hu-HU" dirty="0" err="1"/>
            <a:t>each</a:t>
          </a:r>
          <a:r>
            <a:rPr lang="hu-HU" dirty="0"/>
            <a:t> </a:t>
          </a:r>
          <a:r>
            <a:rPr lang="hu-HU" dirty="0" err="1"/>
            <a:t>data</a:t>
          </a:r>
          <a:r>
            <a:rPr lang="hu-HU" dirty="0"/>
            <a:t> </a:t>
          </a:r>
          <a:r>
            <a:rPr lang="hu-HU" dirty="0" err="1"/>
            <a:t>colomn</a:t>
          </a:r>
          <a:r>
            <a:rPr lang="hu-HU" dirty="0"/>
            <a:t> </a:t>
          </a:r>
          <a:r>
            <a:rPr lang="hu-HU" dirty="0" err="1"/>
            <a:t>in</a:t>
          </a:r>
          <a:r>
            <a:rPr lang="hu-HU" dirty="0"/>
            <a:t> </a:t>
          </a:r>
          <a:r>
            <a:rPr lang="hu-HU" dirty="0" err="1"/>
            <a:t>the</a:t>
          </a:r>
          <a:r>
            <a:rPr lang="hu-HU" dirty="0"/>
            <a:t> PCA </a:t>
          </a:r>
          <a:r>
            <a:rPr lang="hu-HU" dirty="0" err="1"/>
            <a:t>components</a:t>
          </a:r>
          <a:r>
            <a:rPr lang="hu-HU" dirty="0"/>
            <a:t> (</a:t>
          </a:r>
          <a:r>
            <a:rPr lang="hu-HU" dirty="0" err="1"/>
            <a:t>leverage</a:t>
          </a:r>
          <a:r>
            <a:rPr lang="hu-HU" dirty="0"/>
            <a:t> </a:t>
          </a:r>
          <a:r>
            <a:rPr lang="hu-HU" dirty="0" err="1"/>
            <a:t>score</a:t>
          </a:r>
          <a:r>
            <a:rPr lang="hu-HU" dirty="0"/>
            <a:t>)</a:t>
          </a:r>
          <a:endParaRPr lang="en-US" dirty="0"/>
        </a:p>
      </dgm:t>
    </dgm:pt>
    <dgm:pt modelId="{6BECB939-45C1-4E08-81DA-01368E99B967}" type="parTrans" cxnId="{B3597A72-8EA1-4590-8E5D-3E05553D5029}">
      <dgm:prSet/>
      <dgm:spPr/>
      <dgm:t>
        <a:bodyPr/>
        <a:lstStyle/>
        <a:p>
          <a:endParaRPr lang="en-US"/>
        </a:p>
      </dgm:t>
    </dgm:pt>
    <dgm:pt modelId="{8F831651-39C4-4673-9B36-41C33A956172}" type="sibTrans" cxnId="{B3597A72-8EA1-4590-8E5D-3E05553D5029}">
      <dgm:prSet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/>
        </a:p>
      </dgm:t>
    </dgm:pt>
    <dgm:pt modelId="{DB2EDCAB-D47C-465A-8DFA-0FDF1B753519}">
      <dgm:prSet phldrT="[Szöveg]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hu-HU" dirty="0" err="1" smtClean="0">
              <a:solidFill>
                <a:srgbClr val="FFC000"/>
              </a:solidFill>
            </a:rPr>
            <a:t>ColSel</a:t>
          </a:r>
          <a:r>
            <a:rPr lang="hu-HU" dirty="0" smtClean="0">
              <a:solidFill>
                <a:srgbClr val="FFC000"/>
              </a:solidFill>
            </a:rPr>
            <a:t>:</a:t>
          </a:r>
        </a:p>
        <a:p>
          <a:r>
            <a:rPr lang="hu-HU" dirty="0" err="1" smtClean="0"/>
            <a:t>In</a:t>
          </a:r>
          <a:r>
            <a:rPr lang="hu-HU" dirty="0" smtClean="0"/>
            <a:t> </a:t>
          </a:r>
          <a:r>
            <a:rPr lang="hu-HU" dirty="0"/>
            <a:t>a </a:t>
          </a:r>
          <a:r>
            <a:rPr lang="hu-HU" dirty="0" err="1" smtClean="0"/>
            <a:t>loop</a:t>
          </a:r>
          <a:r>
            <a:rPr lang="hu-HU" dirty="0" smtClean="0"/>
            <a:t>, </a:t>
          </a:r>
          <a:r>
            <a:rPr lang="hu-HU" dirty="0" err="1"/>
            <a:t>select</a:t>
          </a:r>
          <a:r>
            <a:rPr lang="hu-HU" dirty="0"/>
            <a:t> </a:t>
          </a:r>
          <a:r>
            <a:rPr lang="hu-HU" i="1" dirty="0"/>
            <a:t>c</a:t>
          </a:r>
          <a:r>
            <a:rPr lang="hu-HU" dirty="0"/>
            <a:t> </a:t>
          </a:r>
          <a:r>
            <a:rPr lang="hu-HU" dirty="0" err="1"/>
            <a:t>columns</a:t>
          </a:r>
          <a:r>
            <a:rPr lang="hu-HU" dirty="0"/>
            <a:t> </a:t>
          </a:r>
          <a:r>
            <a:rPr lang="hu-HU" dirty="0" err="1"/>
            <a:t>wich</a:t>
          </a:r>
          <a:r>
            <a:rPr lang="hu-HU" dirty="0"/>
            <a:t> </a:t>
          </a:r>
          <a:r>
            <a:rPr lang="hu-HU" dirty="0" err="1"/>
            <a:t>have</a:t>
          </a:r>
          <a:r>
            <a:rPr lang="hu-HU" dirty="0"/>
            <a:t> </a:t>
          </a:r>
          <a:r>
            <a:rPr lang="hu-HU" dirty="0" err="1"/>
            <a:t>the</a:t>
          </a:r>
          <a:r>
            <a:rPr lang="hu-HU" dirty="0"/>
            <a:t> </a:t>
          </a:r>
          <a:r>
            <a:rPr lang="hu-HU" dirty="0" err="1"/>
            <a:t>largest</a:t>
          </a:r>
          <a:r>
            <a:rPr lang="hu-HU" dirty="0"/>
            <a:t> </a:t>
          </a:r>
          <a:r>
            <a:rPr lang="hu-HU" dirty="0" err="1"/>
            <a:t>leverage</a:t>
          </a:r>
          <a:r>
            <a:rPr lang="hu-HU" dirty="0"/>
            <a:t> </a:t>
          </a:r>
          <a:r>
            <a:rPr lang="hu-HU" dirty="0" err="1"/>
            <a:t>scores</a:t>
          </a:r>
          <a:r>
            <a:rPr lang="hu-HU" dirty="0"/>
            <a:t> and most </a:t>
          </a:r>
          <a:r>
            <a:rPr lang="hu-HU" dirty="0" err="1"/>
            <a:t>orthogonal</a:t>
          </a:r>
          <a:r>
            <a:rPr lang="hu-HU" dirty="0"/>
            <a:t> </a:t>
          </a:r>
          <a:r>
            <a:rPr lang="hu-HU" dirty="0" err="1"/>
            <a:t>to</a:t>
          </a:r>
          <a:r>
            <a:rPr lang="hu-HU" dirty="0"/>
            <a:t> </a:t>
          </a:r>
          <a:r>
            <a:rPr lang="hu-HU" dirty="0" err="1"/>
            <a:t>the</a:t>
          </a:r>
          <a:r>
            <a:rPr lang="hu-HU" dirty="0"/>
            <a:t> </a:t>
          </a:r>
          <a:r>
            <a:rPr lang="hu-HU" dirty="0" err="1"/>
            <a:t>already</a:t>
          </a:r>
          <a:r>
            <a:rPr lang="hu-HU" dirty="0"/>
            <a:t> </a:t>
          </a:r>
          <a:r>
            <a:rPr lang="hu-HU" dirty="0" err="1"/>
            <a:t>selected</a:t>
          </a:r>
          <a:r>
            <a:rPr lang="hu-HU" dirty="0"/>
            <a:t> </a:t>
          </a:r>
          <a:r>
            <a:rPr lang="hu-HU" dirty="0" err="1"/>
            <a:t>columns</a:t>
          </a:r>
          <a:r>
            <a:rPr lang="hu-HU" dirty="0"/>
            <a:t> </a:t>
          </a:r>
          <a:endParaRPr lang="en-US" dirty="0"/>
        </a:p>
      </dgm:t>
    </dgm:pt>
    <dgm:pt modelId="{4407D402-0B4E-4A0E-8FDC-EE30D4CE913A}" type="parTrans" cxnId="{E000BB5F-36BD-49C6-A371-D7C56DFFCE21}">
      <dgm:prSet/>
      <dgm:spPr/>
      <dgm:t>
        <a:bodyPr/>
        <a:lstStyle/>
        <a:p>
          <a:endParaRPr lang="en-US"/>
        </a:p>
      </dgm:t>
    </dgm:pt>
    <dgm:pt modelId="{652F5330-0D83-4C3B-B048-112F5873BD39}" type="sibTrans" cxnId="{E000BB5F-36BD-49C6-A371-D7C56DFFCE21}">
      <dgm:prSet/>
      <dgm:spPr/>
      <dgm:t>
        <a:bodyPr/>
        <a:lstStyle/>
        <a:p>
          <a:endParaRPr lang="en-US"/>
        </a:p>
      </dgm:t>
    </dgm:pt>
    <dgm:pt modelId="{A867A496-996D-42A1-BBAE-200219257F99}" type="pres">
      <dgm:prSet presAssocID="{45D942DD-FFE3-42F2-B2A3-A904C3DD44B6}" presName="Name0" presStyleCnt="0">
        <dgm:presLayoutVars>
          <dgm:dir/>
          <dgm:resizeHandles val="exact"/>
        </dgm:presLayoutVars>
      </dgm:prSet>
      <dgm:spPr/>
    </dgm:pt>
    <dgm:pt modelId="{FD823EA8-585A-4C81-A0C7-05D549647D65}" type="pres">
      <dgm:prSet presAssocID="{574E856E-7250-4516-BD7A-6079BD41C924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FEAB4F-DF8C-48B5-87F2-EBB9DCDF5DDE}" type="pres">
      <dgm:prSet presAssocID="{4AC32DC8-0E47-4C24-AAD5-50FBE8503D85}" presName="sibTrans" presStyleLbl="sibTrans2D1" presStyleIdx="0" presStyleCnt="2"/>
      <dgm:spPr/>
      <dgm:t>
        <a:bodyPr/>
        <a:lstStyle/>
        <a:p>
          <a:endParaRPr lang="en-US"/>
        </a:p>
      </dgm:t>
    </dgm:pt>
    <dgm:pt modelId="{FFD0C585-AACC-4489-B62F-E9E2A0BD38DC}" type="pres">
      <dgm:prSet presAssocID="{4AC32DC8-0E47-4C24-AAD5-50FBE8503D85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CBE8A5F3-0671-4940-99C0-50C329BF74B2}" type="pres">
      <dgm:prSet presAssocID="{FDC0A7DB-37D9-4399-BB25-4E8944F2DFF6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3526C2-C30B-4AB0-BA44-DF35AEC9B596}" type="pres">
      <dgm:prSet presAssocID="{8F831651-39C4-4673-9B36-41C33A956172}" presName="sibTrans" presStyleLbl="sibTrans2D1" presStyleIdx="1" presStyleCnt="2"/>
      <dgm:spPr/>
      <dgm:t>
        <a:bodyPr/>
        <a:lstStyle/>
        <a:p>
          <a:endParaRPr lang="en-US"/>
        </a:p>
      </dgm:t>
    </dgm:pt>
    <dgm:pt modelId="{1F55FB99-3564-4D22-9AEA-0532132C19A4}" type="pres">
      <dgm:prSet presAssocID="{8F831651-39C4-4673-9B36-41C33A956172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C459783C-12EC-4FA8-98E3-708776EDCCB7}" type="pres">
      <dgm:prSet presAssocID="{DB2EDCAB-D47C-465A-8DFA-0FDF1B75351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82F322D-1F7A-45F6-AFC2-927B32D276F7}" type="presOf" srcId="{8F831651-39C4-4673-9B36-41C33A956172}" destId="{1F55FB99-3564-4D22-9AEA-0532132C19A4}" srcOrd="1" destOrd="0" presId="urn:microsoft.com/office/officeart/2005/8/layout/process1"/>
    <dgm:cxn modelId="{1710D125-1334-4CFB-89B7-9EB8C09B612B}" type="presOf" srcId="{DB2EDCAB-D47C-465A-8DFA-0FDF1B753519}" destId="{C459783C-12EC-4FA8-98E3-708776EDCCB7}" srcOrd="0" destOrd="0" presId="urn:microsoft.com/office/officeart/2005/8/layout/process1"/>
    <dgm:cxn modelId="{9CC74F42-BBC9-4B83-B9A3-EC8A39416E9B}" type="presOf" srcId="{8F831651-39C4-4673-9B36-41C33A956172}" destId="{773526C2-C30B-4AB0-BA44-DF35AEC9B596}" srcOrd="0" destOrd="0" presId="urn:microsoft.com/office/officeart/2005/8/layout/process1"/>
    <dgm:cxn modelId="{E946267D-471E-4F0C-97C1-B155FCA95D06}" type="presOf" srcId="{4AC32DC8-0E47-4C24-AAD5-50FBE8503D85}" destId="{FFD0C585-AACC-4489-B62F-E9E2A0BD38DC}" srcOrd="1" destOrd="0" presId="urn:microsoft.com/office/officeart/2005/8/layout/process1"/>
    <dgm:cxn modelId="{E000BB5F-36BD-49C6-A371-D7C56DFFCE21}" srcId="{45D942DD-FFE3-42F2-B2A3-A904C3DD44B6}" destId="{DB2EDCAB-D47C-465A-8DFA-0FDF1B753519}" srcOrd="2" destOrd="0" parTransId="{4407D402-0B4E-4A0E-8FDC-EE30D4CE913A}" sibTransId="{652F5330-0D83-4C3B-B048-112F5873BD39}"/>
    <dgm:cxn modelId="{837C9A48-0DCB-4C16-9B10-1BAAF8AA9135}" type="presOf" srcId="{FDC0A7DB-37D9-4399-BB25-4E8944F2DFF6}" destId="{CBE8A5F3-0671-4940-99C0-50C329BF74B2}" srcOrd="0" destOrd="0" presId="urn:microsoft.com/office/officeart/2005/8/layout/process1"/>
    <dgm:cxn modelId="{E7B6E0D1-F8A3-45B2-B156-2F88F01548AB}" type="presOf" srcId="{45D942DD-FFE3-42F2-B2A3-A904C3DD44B6}" destId="{A867A496-996D-42A1-BBAE-200219257F99}" srcOrd="0" destOrd="0" presId="urn:microsoft.com/office/officeart/2005/8/layout/process1"/>
    <dgm:cxn modelId="{B3597A72-8EA1-4590-8E5D-3E05553D5029}" srcId="{45D942DD-FFE3-42F2-B2A3-A904C3DD44B6}" destId="{FDC0A7DB-37D9-4399-BB25-4E8944F2DFF6}" srcOrd="1" destOrd="0" parTransId="{6BECB939-45C1-4E08-81DA-01368E99B967}" sibTransId="{8F831651-39C4-4673-9B36-41C33A956172}"/>
    <dgm:cxn modelId="{F40B8C87-972B-4CCB-97BC-3CA78B124BFF}" type="presOf" srcId="{574E856E-7250-4516-BD7A-6079BD41C924}" destId="{FD823EA8-585A-4C81-A0C7-05D549647D65}" srcOrd="0" destOrd="0" presId="urn:microsoft.com/office/officeart/2005/8/layout/process1"/>
    <dgm:cxn modelId="{DC4230AD-A330-4D64-BB1A-8E66B3A74F57}" type="presOf" srcId="{4AC32DC8-0E47-4C24-AAD5-50FBE8503D85}" destId="{FCFEAB4F-DF8C-48B5-87F2-EBB9DCDF5DDE}" srcOrd="0" destOrd="0" presId="urn:microsoft.com/office/officeart/2005/8/layout/process1"/>
    <dgm:cxn modelId="{4383DE5D-4977-42E3-924A-354869442EDD}" srcId="{45D942DD-FFE3-42F2-B2A3-A904C3DD44B6}" destId="{574E856E-7250-4516-BD7A-6079BD41C924}" srcOrd="0" destOrd="0" parTransId="{05EB246F-382F-4BE1-B741-A610F06D8FCA}" sibTransId="{4AC32DC8-0E47-4C24-AAD5-50FBE8503D85}"/>
    <dgm:cxn modelId="{A5F1BFD0-9551-4CA0-9943-5CB3B81A827C}" type="presParOf" srcId="{A867A496-996D-42A1-BBAE-200219257F99}" destId="{FD823EA8-585A-4C81-A0C7-05D549647D65}" srcOrd="0" destOrd="0" presId="urn:microsoft.com/office/officeart/2005/8/layout/process1"/>
    <dgm:cxn modelId="{F6834D81-8A49-4EC1-B364-89A66A115AAD}" type="presParOf" srcId="{A867A496-996D-42A1-BBAE-200219257F99}" destId="{FCFEAB4F-DF8C-48B5-87F2-EBB9DCDF5DDE}" srcOrd="1" destOrd="0" presId="urn:microsoft.com/office/officeart/2005/8/layout/process1"/>
    <dgm:cxn modelId="{B799240D-27CC-485E-8425-9B26B4000E23}" type="presParOf" srcId="{FCFEAB4F-DF8C-48B5-87F2-EBB9DCDF5DDE}" destId="{FFD0C585-AACC-4489-B62F-E9E2A0BD38DC}" srcOrd="0" destOrd="0" presId="urn:microsoft.com/office/officeart/2005/8/layout/process1"/>
    <dgm:cxn modelId="{F12489F0-8361-4885-BACB-6BADB0F80E17}" type="presParOf" srcId="{A867A496-996D-42A1-BBAE-200219257F99}" destId="{CBE8A5F3-0671-4940-99C0-50C329BF74B2}" srcOrd="2" destOrd="0" presId="urn:microsoft.com/office/officeart/2005/8/layout/process1"/>
    <dgm:cxn modelId="{D7F17C7F-CE90-4087-9F63-FCE1EAFFF249}" type="presParOf" srcId="{A867A496-996D-42A1-BBAE-200219257F99}" destId="{773526C2-C30B-4AB0-BA44-DF35AEC9B596}" srcOrd="3" destOrd="0" presId="urn:microsoft.com/office/officeart/2005/8/layout/process1"/>
    <dgm:cxn modelId="{AF758A03-84C1-4A4C-A9E6-7BB60D6C8142}" type="presParOf" srcId="{773526C2-C30B-4AB0-BA44-DF35AEC9B596}" destId="{1F55FB99-3564-4D22-9AEA-0532132C19A4}" srcOrd="0" destOrd="0" presId="urn:microsoft.com/office/officeart/2005/8/layout/process1"/>
    <dgm:cxn modelId="{667B66F6-1590-44A7-9718-20E9260FC558}" type="presParOf" srcId="{A867A496-996D-42A1-BBAE-200219257F99}" destId="{C459783C-12EC-4FA8-98E3-708776EDCCB7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5D942DD-FFE3-42F2-B2A3-A904C3DD44B6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574E856E-7250-4516-BD7A-6079BD41C924}">
      <dgm:prSet phldrT="[Szöveg]" custT="1"/>
      <dgm:spPr>
        <a:solidFill>
          <a:schemeClr val="accent2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hu-HU" sz="1400" dirty="0" smtClean="0">
              <a:solidFill>
                <a:srgbClr val="FFC000"/>
              </a:solidFill>
            </a:rPr>
            <a:t>Valid:</a:t>
          </a:r>
        </a:p>
        <a:p>
          <a:r>
            <a:rPr lang="hu-HU" sz="1400" dirty="0" err="1" smtClean="0"/>
            <a:t>Make</a:t>
          </a:r>
          <a:r>
            <a:rPr lang="hu-HU" sz="1400" dirty="0" smtClean="0"/>
            <a:t> a (</a:t>
          </a:r>
          <a:r>
            <a:rPr lang="hu-HU" sz="1400" dirty="0" err="1" smtClean="0"/>
            <a:t>linear</a:t>
          </a:r>
          <a:r>
            <a:rPr lang="hu-HU" sz="1400" dirty="0" smtClean="0"/>
            <a:t>) </a:t>
          </a:r>
          <a:r>
            <a:rPr lang="hu-HU" sz="1400" dirty="0" err="1" smtClean="0"/>
            <a:t>regression</a:t>
          </a:r>
          <a:r>
            <a:rPr lang="hu-HU" sz="1400" dirty="0" smtClean="0"/>
            <a:t> </a:t>
          </a:r>
          <a:r>
            <a:rPr lang="hu-HU" sz="1400" dirty="0" err="1" smtClean="0"/>
            <a:t>with</a:t>
          </a:r>
          <a:r>
            <a:rPr lang="hu-HU" sz="1400" dirty="0" smtClean="0"/>
            <a:t> </a:t>
          </a:r>
          <a:r>
            <a:rPr lang="hu-HU" sz="1400" dirty="0" err="1" smtClean="0"/>
            <a:t>the</a:t>
          </a:r>
          <a:r>
            <a:rPr lang="hu-HU" sz="1400" dirty="0" smtClean="0"/>
            <a:t> </a:t>
          </a:r>
          <a:r>
            <a:rPr lang="hu-HU" sz="1400" dirty="0" err="1" smtClean="0"/>
            <a:t>selected</a:t>
          </a:r>
          <a:r>
            <a:rPr lang="hu-HU" sz="1400" dirty="0" smtClean="0"/>
            <a:t> </a:t>
          </a:r>
          <a:r>
            <a:rPr lang="hu-HU" sz="1400" dirty="0" err="1" smtClean="0"/>
            <a:t>variables</a:t>
          </a:r>
          <a:r>
            <a:rPr lang="hu-HU" sz="1400" dirty="0" smtClean="0"/>
            <a:t> and/</a:t>
          </a:r>
          <a:r>
            <a:rPr lang="hu-HU" sz="1400" dirty="0" err="1" smtClean="0"/>
            <a:t>or</a:t>
          </a:r>
          <a:r>
            <a:rPr lang="hu-HU" sz="1400" dirty="0" smtClean="0"/>
            <a:t> </a:t>
          </a:r>
          <a:r>
            <a:rPr lang="hu-HU" sz="1400" dirty="0" err="1" smtClean="0"/>
            <a:t>with</a:t>
          </a:r>
          <a:r>
            <a:rPr lang="hu-HU" sz="1400" dirty="0" smtClean="0"/>
            <a:t> </a:t>
          </a:r>
          <a:r>
            <a:rPr lang="hu-HU" sz="1400" dirty="0" err="1" smtClean="0"/>
            <a:t>their</a:t>
          </a:r>
          <a:r>
            <a:rPr lang="hu-HU" sz="1400" dirty="0" smtClean="0"/>
            <a:t> </a:t>
          </a:r>
          <a:r>
            <a:rPr lang="hu-HU" sz="1400" dirty="0" err="1" smtClean="0"/>
            <a:t>combinations</a:t>
          </a:r>
          <a:r>
            <a:rPr lang="hu-HU" sz="1400" dirty="0" smtClean="0"/>
            <a:t> </a:t>
          </a:r>
          <a:r>
            <a:rPr lang="hu-HU" sz="1400" dirty="0" err="1" smtClean="0"/>
            <a:t>on</a:t>
          </a:r>
          <a:r>
            <a:rPr lang="hu-HU" sz="1400" dirty="0" smtClean="0"/>
            <a:t> </a:t>
          </a:r>
          <a:r>
            <a:rPr lang="hu-HU" sz="1400" dirty="0" err="1" smtClean="0"/>
            <a:t>subsets</a:t>
          </a:r>
          <a:r>
            <a:rPr lang="hu-HU" sz="1400" dirty="0" smtClean="0"/>
            <a:t> of </a:t>
          </a:r>
          <a:r>
            <a:rPr lang="hu-HU" sz="1400" dirty="0" err="1" smtClean="0"/>
            <a:t>the</a:t>
          </a:r>
          <a:r>
            <a:rPr lang="hu-HU" sz="1400" dirty="0" smtClean="0"/>
            <a:t> </a:t>
          </a:r>
          <a:r>
            <a:rPr lang="hu-HU" sz="1400" dirty="0" err="1" smtClean="0"/>
            <a:t>training</a:t>
          </a:r>
          <a:r>
            <a:rPr lang="hu-HU" sz="1400" dirty="0" smtClean="0"/>
            <a:t> </a:t>
          </a:r>
          <a:r>
            <a:rPr lang="hu-HU" sz="1400" dirty="0" err="1" smtClean="0"/>
            <a:t>set</a:t>
          </a:r>
          <a:endParaRPr lang="en-US" sz="1400" dirty="0"/>
        </a:p>
      </dgm:t>
    </dgm:pt>
    <dgm:pt modelId="{05EB246F-382F-4BE1-B741-A610F06D8FCA}" type="parTrans" cxnId="{4383DE5D-4977-42E3-924A-354869442EDD}">
      <dgm:prSet/>
      <dgm:spPr/>
      <dgm:t>
        <a:bodyPr/>
        <a:lstStyle/>
        <a:p>
          <a:endParaRPr lang="en-US"/>
        </a:p>
      </dgm:t>
    </dgm:pt>
    <dgm:pt modelId="{4AC32DC8-0E47-4C24-AAD5-50FBE8503D85}" type="sibTrans" cxnId="{4383DE5D-4977-42E3-924A-354869442EDD}">
      <dgm:prSet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/>
        </a:p>
      </dgm:t>
    </dgm:pt>
    <dgm:pt modelId="{FDC0A7DB-37D9-4399-BB25-4E8944F2DFF6}">
      <dgm:prSet phldrT="[Szöveg]" custT="1"/>
      <dgm:spPr>
        <a:solidFill>
          <a:schemeClr val="accent2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hu-HU" sz="1400" dirty="0" err="1" smtClean="0">
              <a:solidFill>
                <a:srgbClr val="FFC000"/>
              </a:solidFill>
            </a:rPr>
            <a:t>Prune</a:t>
          </a:r>
          <a:r>
            <a:rPr lang="hu-HU" sz="1400" dirty="0" smtClean="0">
              <a:solidFill>
                <a:srgbClr val="FFC000"/>
              </a:solidFill>
            </a:rPr>
            <a:t>:</a:t>
          </a:r>
        </a:p>
        <a:p>
          <a:r>
            <a:rPr lang="hu-HU" sz="1400" dirty="0" err="1" smtClean="0"/>
            <a:t>Validate</a:t>
          </a:r>
          <a:r>
            <a:rPr lang="hu-HU" sz="1400" dirty="0" smtClean="0"/>
            <a:t> </a:t>
          </a:r>
          <a:r>
            <a:rPr lang="hu-HU" sz="1400" dirty="0" err="1" smtClean="0"/>
            <a:t>the</a:t>
          </a:r>
          <a:r>
            <a:rPr lang="hu-HU" sz="1400" dirty="0" smtClean="0"/>
            <a:t> </a:t>
          </a:r>
          <a:r>
            <a:rPr lang="hu-HU" sz="1400" dirty="0" err="1" smtClean="0"/>
            <a:t>prediction</a:t>
          </a:r>
          <a:r>
            <a:rPr lang="hu-HU" sz="1400" dirty="0" smtClean="0"/>
            <a:t> </a:t>
          </a:r>
          <a:r>
            <a:rPr lang="hu-HU" sz="1400" dirty="0" err="1" smtClean="0"/>
            <a:t>capability</a:t>
          </a:r>
          <a:r>
            <a:rPr lang="hu-HU" sz="1400" dirty="0" smtClean="0"/>
            <a:t> of </a:t>
          </a:r>
          <a:r>
            <a:rPr lang="hu-HU" sz="1400" dirty="0" err="1" smtClean="0"/>
            <a:t>the</a:t>
          </a:r>
          <a:r>
            <a:rPr lang="hu-HU" sz="1400" dirty="0" smtClean="0"/>
            <a:t> </a:t>
          </a:r>
          <a:r>
            <a:rPr lang="hu-HU" sz="1400" dirty="0" err="1" smtClean="0"/>
            <a:t>regressions</a:t>
          </a:r>
          <a:r>
            <a:rPr lang="hu-HU" sz="1400" dirty="0" smtClean="0"/>
            <a:t>, </a:t>
          </a:r>
          <a:r>
            <a:rPr lang="hu-HU" sz="1400" dirty="0" err="1" smtClean="0"/>
            <a:t>select</a:t>
          </a:r>
          <a:r>
            <a:rPr lang="hu-HU" sz="1400" dirty="0" smtClean="0"/>
            <a:t> </a:t>
          </a:r>
          <a:r>
            <a:rPr lang="hu-HU" sz="1400" dirty="0" err="1" smtClean="0"/>
            <a:t>the</a:t>
          </a:r>
          <a:r>
            <a:rPr lang="hu-HU" sz="1400" dirty="0" smtClean="0"/>
            <a:t> </a:t>
          </a:r>
          <a:r>
            <a:rPr lang="hu-HU" sz="1400" dirty="0" err="1" smtClean="0"/>
            <a:t>best</a:t>
          </a:r>
          <a:r>
            <a:rPr lang="hu-HU" sz="1400" dirty="0" smtClean="0"/>
            <a:t> </a:t>
          </a:r>
          <a:r>
            <a:rPr lang="hu-HU" sz="1400" dirty="0" err="1" smtClean="0"/>
            <a:t>variables</a:t>
          </a:r>
          <a:r>
            <a:rPr lang="hu-HU" sz="1400" dirty="0" smtClean="0"/>
            <a:t>/</a:t>
          </a:r>
          <a:r>
            <a:rPr lang="hu-HU" sz="1400" dirty="0" err="1" smtClean="0"/>
            <a:t>combination</a:t>
          </a:r>
          <a:endParaRPr lang="en-US" sz="1400" dirty="0"/>
        </a:p>
      </dgm:t>
    </dgm:pt>
    <dgm:pt modelId="{6BECB939-45C1-4E08-81DA-01368E99B967}" type="parTrans" cxnId="{B3597A72-8EA1-4590-8E5D-3E05553D5029}">
      <dgm:prSet/>
      <dgm:spPr/>
      <dgm:t>
        <a:bodyPr/>
        <a:lstStyle/>
        <a:p>
          <a:endParaRPr lang="en-US"/>
        </a:p>
      </dgm:t>
    </dgm:pt>
    <dgm:pt modelId="{8F831651-39C4-4673-9B36-41C33A956172}" type="sibTrans" cxnId="{B3597A72-8EA1-4590-8E5D-3E05553D5029}">
      <dgm:prSet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/>
        </a:p>
      </dgm:t>
    </dgm:pt>
    <dgm:pt modelId="{DB2EDCAB-D47C-465A-8DFA-0FDF1B753519}">
      <dgm:prSet phldrT="[Szöveg]" custT="1"/>
      <dgm:spPr>
        <a:solidFill>
          <a:schemeClr val="accent2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hu-HU" sz="1400" dirty="0" err="1" smtClean="0">
              <a:solidFill>
                <a:srgbClr val="FFC000"/>
              </a:solidFill>
            </a:rPr>
            <a:t>Model</a:t>
          </a:r>
          <a:r>
            <a:rPr lang="hu-HU" sz="1400" dirty="0" smtClean="0">
              <a:solidFill>
                <a:srgbClr val="FFC000"/>
              </a:solidFill>
            </a:rPr>
            <a:t>:</a:t>
          </a:r>
        </a:p>
        <a:p>
          <a:r>
            <a:rPr lang="hu-HU" sz="1400" dirty="0" err="1" smtClean="0"/>
            <a:t>Use</a:t>
          </a:r>
          <a:r>
            <a:rPr lang="hu-HU" sz="1400" dirty="0" smtClean="0"/>
            <a:t> </a:t>
          </a:r>
          <a:r>
            <a:rPr lang="hu-HU" sz="1400" dirty="0" err="1" smtClean="0"/>
            <a:t>the</a:t>
          </a:r>
          <a:r>
            <a:rPr lang="hu-HU" sz="1400" dirty="0" smtClean="0"/>
            <a:t> </a:t>
          </a:r>
          <a:r>
            <a:rPr lang="hu-HU" sz="1400" dirty="0" err="1" smtClean="0"/>
            <a:t>best</a:t>
          </a:r>
          <a:r>
            <a:rPr lang="hu-HU" sz="1400" dirty="0" smtClean="0"/>
            <a:t> </a:t>
          </a:r>
          <a:r>
            <a:rPr lang="hu-HU" sz="1400" dirty="0" err="1" smtClean="0"/>
            <a:t>variables</a:t>
          </a:r>
          <a:r>
            <a:rPr lang="hu-HU" sz="1400" dirty="0" smtClean="0"/>
            <a:t> and </a:t>
          </a:r>
          <a:r>
            <a:rPr lang="hu-HU" sz="1400" dirty="0" err="1" smtClean="0"/>
            <a:t>calculate</a:t>
          </a:r>
          <a:r>
            <a:rPr lang="hu-HU" sz="1400" dirty="0" smtClean="0"/>
            <a:t> </a:t>
          </a:r>
          <a:r>
            <a:rPr lang="hu-HU" sz="1400" dirty="0" err="1" smtClean="0"/>
            <a:t>the</a:t>
          </a:r>
          <a:r>
            <a:rPr lang="hu-HU" sz="1400" dirty="0" smtClean="0"/>
            <a:t> </a:t>
          </a:r>
          <a:r>
            <a:rPr lang="hu-HU" sz="1400" dirty="0" err="1" smtClean="0"/>
            <a:t>parameters</a:t>
          </a:r>
          <a:r>
            <a:rPr lang="hu-HU" sz="1400" dirty="0" smtClean="0"/>
            <a:t> of </a:t>
          </a:r>
          <a:r>
            <a:rPr lang="hu-HU" sz="1400" dirty="0" err="1" smtClean="0"/>
            <a:t>the</a:t>
          </a:r>
          <a:r>
            <a:rPr lang="hu-HU" sz="1400" dirty="0" smtClean="0"/>
            <a:t> </a:t>
          </a:r>
          <a:r>
            <a:rPr lang="hu-HU" sz="1400" dirty="0" err="1" smtClean="0"/>
            <a:t>model</a:t>
          </a:r>
          <a:r>
            <a:rPr lang="hu-HU" sz="1400" dirty="0" smtClean="0"/>
            <a:t> </a:t>
          </a:r>
          <a:r>
            <a:rPr lang="hu-HU" sz="1400" dirty="0" err="1" smtClean="0"/>
            <a:t>on</a:t>
          </a:r>
          <a:r>
            <a:rPr lang="hu-HU" sz="1400" dirty="0" smtClean="0"/>
            <a:t> </a:t>
          </a:r>
          <a:r>
            <a:rPr lang="hu-HU" sz="1400" dirty="0" err="1" smtClean="0"/>
            <a:t>the</a:t>
          </a:r>
          <a:r>
            <a:rPr lang="hu-HU" sz="1400" dirty="0" smtClean="0"/>
            <a:t>  </a:t>
          </a:r>
          <a:r>
            <a:rPr lang="hu-HU" sz="1400" dirty="0" err="1" smtClean="0"/>
            <a:t>whole</a:t>
          </a:r>
          <a:r>
            <a:rPr lang="hu-HU" sz="1400" dirty="0" smtClean="0"/>
            <a:t> </a:t>
          </a:r>
          <a:r>
            <a:rPr lang="hu-HU" sz="1400" dirty="0" err="1" smtClean="0"/>
            <a:t>training</a:t>
          </a:r>
          <a:r>
            <a:rPr lang="hu-HU" sz="1400" dirty="0" smtClean="0"/>
            <a:t> </a:t>
          </a:r>
          <a:r>
            <a:rPr lang="hu-HU" sz="1400" dirty="0" err="1" smtClean="0"/>
            <a:t>set</a:t>
          </a:r>
          <a:endParaRPr lang="en-US" sz="1400" dirty="0"/>
        </a:p>
      </dgm:t>
    </dgm:pt>
    <dgm:pt modelId="{4407D402-0B4E-4A0E-8FDC-EE30D4CE913A}" type="parTrans" cxnId="{E000BB5F-36BD-49C6-A371-D7C56DFFCE21}">
      <dgm:prSet/>
      <dgm:spPr/>
      <dgm:t>
        <a:bodyPr/>
        <a:lstStyle/>
        <a:p>
          <a:endParaRPr lang="en-US"/>
        </a:p>
      </dgm:t>
    </dgm:pt>
    <dgm:pt modelId="{652F5330-0D83-4C3B-B048-112F5873BD39}" type="sibTrans" cxnId="{E000BB5F-36BD-49C6-A371-D7C56DFFCE21}">
      <dgm:prSet/>
      <dgm:spPr/>
      <dgm:t>
        <a:bodyPr/>
        <a:lstStyle/>
        <a:p>
          <a:endParaRPr lang="en-US"/>
        </a:p>
      </dgm:t>
    </dgm:pt>
    <dgm:pt modelId="{A867A496-996D-42A1-BBAE-200219257F99}" type="pres">
      <dgm:prSet presAssocID="{45D942DD-FFE3-42F2-B2A3-A904C3DD44B6}" presName="Name0" presStyleCnt="0">
        <dgm:presLayoutVars>
          <dgm:dir/>
          <dgm:resizeHandles val="exact"/>
        </dgm:presLayoutVars>
      </dgm:prSet>
      <dgm:spPr/>
    </dgm:pt>
    <dgm:pt modelId="{FD823EA8-585A-4C81-A0C7-05D549647D65}" type="pres">
      <dgm:prSet presAssocID="{574E856E-7250-4516-BD7A-6079BD41C924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FEAB4F-DF8C-48B5-87F2-EBB9DCDF5DDE}" type="pres">
      <dgm:prSet presAssocID="{4AC32DC8-0E47-4C24-AAD5-50FBE8503D85}" presName="sibTrans" presStyleLbl="sibTrans2D1" presStyleIdx="0" presStyleCnt="2"/>
      <dgm:spPr/>
      <dgm:t>
        <a:bodyPr/>
        <a:lstStyle/>
        <a:p>
          <a:endParaRPr lang="en-US"/>
        </a:p>
      </dgm:t>
    </dgm:pt>
    <dgm:pt modelId="{FFD0C585-AACC-4489-B62F-E9E2A0BD38DC}" type="pres">
      <dgm:prSet presAssocID="{4AC32DC8-0E47-4C24-AAD5-50FBE8503D85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CBE8A5F3-0671-4940-99C0-50C329BF74B2}" type="pres">
      <dgm:prSet presAssocID="{FDC0A7DB-37D9-4399-BB25-4E8944F2DFF6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3526C2-C30B-4AB0-BA44-DF35AEC9B596}" type="pres">
      <dgm:prSet presAssocID="{8F831651-39C4-4673-9B36-41C33A956172}" presName="sibTrans" presStyleLbl="sibTrans2D1" presStyleIdx="1" presStyleCnt="2"/>
      <dgm:spPr/>
      <dgm:t>
        <a:bodyPr/>
        <a:lstStyle/>
        <a:p>
          <a:endParaRPr lang="en-US"/>
        </a:p>
      </dgm:t>
    </dgm:pt>
    <dgm:pt modelId="{1F55FB99-3564-4D22-9AEA-0532132C19A4}" type="pres">
      <dgm:prSet presAssocID="{8F831651-39C4-4673-9B36-41C33A956172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C459783C-12EC-4FA8-98E3-708776EDCCB7}" type="pres">
      <dgm:prSet presAssocID="{DB2EDCAB-D47C-465A-8DFA-0FDF1B75351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DC84CBF-55FA-4F99-A7C0-961C8C9363DF}" type="presOf" srcId="{45D942DD-FFE3-42F2-B2A3-A904C3DD44B6}" destId="{A867A496-996D-42A1-BBAE-200219257F99}" srcOrd="0" destOrd="0" presId="urn:microsoft.com/office/officeart/2005/8/layout/process1"/>
    <dgm:cxn modelId="{36233E79-E6BC-4039-803B-9A2D4EFAED1C}" type="presOf" srcId="{8F831651-39C4-4673-9B36-41C33A956172}" destId="{1F55FB99-3564-4D22-9AEA-0532132C19A4}" srcOrd="1" destOrd="0" presId="urn:microsoft.com/office/officeart/2005/8/layout/process1"/>
    <dgm:cxn modelId="{E000BB5F-36BD-49C6-A371-D7C56DFFCE21}" srcId="{45D942DD-FFE3-42F2-B2A3-A904C3DD44B6}" destId="{DB2EDCAB-D47C-465A-8DFA-0FDF1B753519}" srcOrd="2" destOrd="0" parTransId="{4407D402-0B4E-4A0E-8FDC-EE30D4CE913A}" sibTransId="{652F5330-0D83-4C3B-B048-112F5873BD39}"/>
    <dgm:cxn modelId="{53735126-2F52-4931-9692-D1E58C30E4ED}" type="presOf" srcId="{574E856E-7250-4516-BD7A-6079BD41C924}" destId="{FD823EA8-585A-4C81-A0C7-05D549647D65}" srcOrd="0" destOrd="0" presId="urn:microsoft.com/office/officeart/2005/8/layout/process1"/>
    <dgm:cxn modelId="{696EE3C9-3956-4906-8AB9-1A638F74039A}" type="presOf" srcId="{4AC32DC8-0E47-4C24-AAD5-50FBE8503D85}" destId="{FFD0C585-AACC-4489-B62F-E9E2A0BD38DC}" srcOrd="1" destOrd="0" presId="urn:microsoft.com/office/officeart/2005/8/layout/process1"/>
    <dgm:cxn modelId="{85583F16-0AAB-4996-B42E-ED9D876BDDB8}" type="presOf" srcId="{4AC32DC8-0E47-4C24-AAD5-50FBE8503D85}" destId="{FCFEAB4F-DF8C-48B5-87F2-EBB9DCDF5DDE}" srcOrd="0" destOrd="0" presId="urn:microsoft.com/office/officeart/2005/8/layout/process1"/>
    <dgm:cxn modelId="{B3597A72-8EA1-4590-8E5D-3E05553D5029}" srcId="{45D942DD-FFE3-42F2-B2A3-A904C3DD44B6}" destId="{FDC0A7DB-37D9-4399-BB25-4E8944F2DFF6}" srcOrd="1" destOrd="0" parTransId="{6BECB939-45C1-4E08-81DA-01368E99B967}" sibTransId="{8F831651-39C4-4673-9B36-41C33A956172}"/>
    <dgm:cxn modelId="{D682D727-2C76-44D0-9985-88B73D0672A3}" type="presOf" srcId="{DB2EDCAB-D47C-465A-8DFA-0FDF1B753519}" destId="{C459783C-12EC-4FA8-98E3-708776EDCCB7}" srcOrd="0" destOrd="0" presId="urn:microsoft.com/office/officeart/2005/8/layout/process1"/>
    <dgm:cxn modelId="{4383DE5D-4977-42E3-924A-354869442EDD}" srcId="{45D942DD-FFE3-42F2-B2A3-A904C3DD44B6}" destId="{574E856E-7250-4516-BD7A-6079BD41C924}" srcOrd="0" destOrd="0" parTransId="{05EB246F-382F-4BE1-B741-A610F06D8FCA}" sibTransId="{4AC32DC8-0E47-4C24-AAD5-50FBE8503D85}"/>
    <dgm:cxn modelId="{7F34F288-34B1-470D-95B1-077949F27EC9}" type="presOf" srcId="{8F831651-39C4-4673-9B36-41C33A956172}" destId="{773526C2-C30B-4AB0-BA44-DF35AEC9B596}" srcOrd="0" destOrd="0" presId="urn:microsoft.com/office/officeart/2005/8/layout/process1"/>
    <dgm:cxn modelId="{3FA0CDB0-3222-494C-A4C4-2B81353B2C5C}" type="presOf" srcId="{FDC0A7DB-37D9-4399-BB25-4E8944F2DFF6}" destId="{CBE8A5F3-0671-4940-99C0-50C329BF74B2}" srcOrd="0" destOrd="0" presId="urn:microsoft.com/office/officeart/2005/8/layout/process1"/>
    <dgm:cxn modelId="{21C5DB1E-BFAF-4B78-B70B-F16A500FAA0F}" type="presParOf" srcId="{A867A496-996D-42A1-BBAE-200219257F99}" destId="{FD823EA8-585A-4C81-A0C7-05D549647D65}" srcOrd="0" destOrd="0" presId="urn:microsoft.com/office/officeart/2005/8/layout/process1"/>
    <dgm:cxn modelId="{1D107454-8DF0-4A0B-A939-F411E01699F8}" type="presParOf" srcId="{A867A496-996D-42A1-BBAE-200219257F99}" destId="{FCFEAB4F-DF8C-48B5-87F2-EBB9DCDF5DDE}" srcOrd="1" destOrd="0" presId="urn:microsoft.com/office/officeart/2005/8/layout/process1"/>
    <dgm:cxn modelId="{1A841C43-87E5-4183-9A32-8C8286F65C95}" type="presParOf" srcId="{FCFEAB4F-DF8C-48B5-87F2-EBB9DCDF5DDE}" destId="{FFD0C585-AACC-4489-B62F-E9E2A0BD38DC}" srcOrd="0" destOrd="0" presId="urn:microsoft.com/office/officeart/2005/8/layout/process1"/>
    <dgm:cxn modelId="{8A8C7C07-27F7-4F56-98A9-30D528C134DE}" type="presParOf" srcId="{A867A496-996D-42A1-BBAE-200219257F99}" destId="{CBE8A5F3-0671-4940-99C0-50C329BF74B2}" srcOrd="2" destOrd="0" presId="urn:microsoft.com/office/officeart/2005/8/layout/process1"/>
    <dgm:cxn modelId="{3ECB482E-DF8D-49AE-ADEA-165A6DBE4B1B}" type="presParOf" srcId="{A867A496-996D-42A1-BBAE-200219257F99}" destId="{773526C2-C30B-4AB0-BA44-DF35AEC9B596}" srcOrd="3" destOrd="0" presId="urn:microsoft.com/office/officeart/2005/8/layout/process1"/>
    <dgm:cxn modelId="{A4E81A67-8B8A-4574-8CEF-822EBE175EF6}" type="presParOf" srcId="{773526C2-C30B-4AB0-BA44-DF35AEC9B596}" destId="{1F55FB99-3564-4D22-9AEA-0532132C19A4}" srcOrd="0" destOrd="0" presId="urn:microsoft.com/office/officeart/2005/8/layout/process1"/>
    <dgm:cxn modelId="{345475E0-3F7B-4BDE-9251-DEFD0B30D644}" type="presParOf" srcId="{A867A496-996D-42A1-BBAE-200219257F99}" destId="{C459783C-12EC-4FA8-98E3-708776EDCCB7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D823EA8-585A-4C81-A0C7-05D549647D65}">
      <dsp:nvSpPr>
        <dsp:cNvPr id="0" name=""/>
        <dsp:cNvSpPr/>
      </dsp:nvSpPr>
      <dsp:spPr>
        <a:xfrm>
          <a:off x="5632" y="25860"/>
          <a:ext cx="1683538" cy="17484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300" kern="1200" dirty="0" smtClean="0">
              <a:solidFill>
                <a:srgbClr val="FFC000"/>
              </a:solidFill>
            </a:rPr>
            <a:t>PCA: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300" kern="1200" dirty="0" err="1" smtClean="0"/>
            <a:t>Calculate</a:t>
          </a:r>
          <a:r>
            <a:rPr lang="hu-HU" sz="1300" kern="1200" dirty="0" smtClean="0"/>
            <a:t> </a:t>
          </a:r>
          <a:r>
            <a:rPr lang="hu-HU" sz="1300" kern="1200" dirty="0" err="1"/>
            <a:t>the</a:t>
          </a:r>
          <a:r>
            <a:rPr lang="hu-HU" sz="1300" kern="1200" dirty="0"/>
            <a:t> </a:t>
          </a:r>
          <a:r>
            <a:rPr lang="hu-HU" sz="1300" kern="1200" dirty="0" err="1"/>
            <a:t>first</a:t>
          </a:r>
          <a:r>
            <a:rPr lang="hu-HU" sz="1300" kern="1200" dirty="0"/>
            <a:t> </a:t>
          </a:r>
          <a:r>
            <a:rPr lang="hu-HU" sz="1300" i="1" kern="1200" dirty="0"/>
            <a:t>k</a:t>
          </a:r>
          <a:r>
            <a:rPr lang="hu-HU" sz="1300" kern="1200" dirty="0"/>
            <a:t> PCA </a:t>
          </a:r>
          <a:r>
            <a:rPr lang="hu-HU" sz="1300" kern="1200" dirty="0" err="1"/>
            <a:t>components</a:t>
          </a:r>
          <a:endParaRPr lang="en-US" sz="1300" kern="1200" dirty="0"/>
        </a:p>
      </dsp:txBody>
      <dsp:txXfrm>
        <a:off x="5632" y="25860"/>
        <a:ext cx="1683538" cy="1748479"/>
      </dsp:txXfrm>
    </dsp:sp>
    <dsp:sp modelId="{FCFEAB4F-DF8C-48B5-87F2-EBB9DCDF5DDE}">
      <dsp:nvSpPr>
        <dsp:cNvPr id="0" name=""/>
        <dsp:cNvSpPr/>
      </dsp:nvSpPr>
      <dsp:spPr>
        <a:xfrm>
          <a:off x="1857525" y="691341"/>
          <a:ext cx="356910" cy="4175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1857525" y="691341"/>
        <a:ext cx="356910" cy="417517"/>
      </dsp:txXfrm>
    </dsp:sp>
    <dsp:sp modelId="{CBE8A5F3-0671-4940-99C0-50C329BF74B2}">
      <dsp:nvSpPr>
        <dsp:cNvPr id="0" name=""/>
        <dsp:cNvSpPr/>
      </dsp:nvSpPr>
      <dsp:spPr>
        <a:xfrm>
          <a:off x="2362586" y="25860"/>
          <a:ext cx="1683538" cy="17484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300" kern="1200" dirty="0" err="1" smtClean="0">
              <a:solidFill>
                <a:srgbClr val="FFC000"/>
              </a:solidFill>
            </a:rPr>
            <a:t>LevScore</a:t>
          </a:r>
          <a:r>
            <a:rPr lang="hu-HU" sz="1300" kern="1200" dirty="0" smtClean="0">
              <a:solidFill>
                <a:srgbClr val="FFC000"/>
              </a:solidFill>
            </a:rPr>
            <a:t>: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300" kern="1200" dirty="0" err="1" smtClean="0"/>
            <a:t>Calculate</a:t>
          </a:r>
          <a:r>
            <a:rPr lang="hu-HU" sz="1300" kern="1200" dirty="0" smtClean="0"/>
            <a:t> </a:t>
          </a:r>
          <a:r>
            <a:rPr lang="hu-HU" sz="1300" kern="1200" dirty="0" err="1"/>
            <a:t>the</a:t>
          </a:r>
          <a:r>
            <a:rPr lang="hu-HU" sz="1300" kern="1200" dirty="0"/>
            <a:t> sum of </a:t>
          </a:r>
          <a:r>
            <a:rPr lang="hu-HU" sz="1300" kern="1200" dirty="0" err="1"/>
            <a:t>square</a:t>
          </a:r>
          <a:r>
            <a:rPr lang="hu-HU" sz="1300" kern="1200" dirty="0"/>
            <a:t> </a:t>
          </a:r>
          <a:r>
            <a:rPr lang="hu-HU" sz="1300" kern="1200" dirty="0" err="1"/>
            <a:t>weight</a:t>
          </a:r>
          <a:r>
            <a:rPr lang="hu-HU" sz="1300" kern="1200" dirty="0"/>
            <a:t> </a:t>
          </a:r>
          <a:r>
            <a:rPr lang="hu-HU" sz="1300" kern="1200" dirty="0" err="1"/>
            <a:t>of</a:t>
          </a:r>
          <a:r>
            <a:rPr lang="hu-HU" sz="1300" kern="1200" dirty="0"/>
            <a:t> </a:t>
          </a:r>
          <a:r>
            <a:rPr lang="hu-HU" sz="1300" kern="1200" dirty="0" err="1"/>
            <a:t>each</a:t>
          </a:r>
          <a:r>
            <a:rPr lang="hu-HU" sz="1300" kern="1200" dirty="0"/>
            <a:t> </a:t>
          </a:r>
          <a:r>
            <a:rPr lang="hu-HU" sz="1300" kern="1200" dirty="0" err="1"/>
            <a:t>data</a:t>
          </a:r>
          <a:r>
            <a:rPr lang="hu-HU" sz="1300" kern="1200" dirty="0"/>
            <a:t> </a:t>
          </a:r>
          <a:r>
            <a:rPr lang="hu-HU" sz="1300" kern="1200" dirty="0" err="1"/>
            <a:t>colomn</a:t>
          </a:r>
          <a:r>
            <a:rPr lang="hu-HU" sz="1300" kern="1200" dirty="0"/>
            <a:t> </a:t>
          </a:r>
          <a:r>
            <a:rPr lang="hu-HU" sz="1300" kern="1200" dirty="0" err="1"/>
            <a:t>in</a:t>
          </a:r>
          <a:r>
            <a:rPr lang="hu-HU" sz="1300" kern="1200" dirty="0"/>
            <a:t> </a:t>
          </a:r>
          <a:r>
            <a:rPr lang="hu-HU" sz="1300" kern="1200" dirty="0" err="1"/>
            <a:t>the</a:t>
          </a:r>
          <a:r>
            <a:rPr lang="hu-HU" sz="1300" kern="1200" dirty="0"/>
            <a:t> PCA </a:t>
          </a:r>
          <a:r>
            <a:rPr lang="hu-HU" sz="1300" kern="1200" dirty="0" err="1"/>
            <a:t>components</a:t>
          </a:r>
          <a:r>
            <a:rPr lang="hu-HU" sz="1300" kern="1200" dirty="0"/>
            <a:t> (</a:t>
          </a:r>
          <a:r>
            <a:rPr lang="hu-HU" sz="1300" kern="1200" dirty="0" err="1"/>
            <a:t>leverage</a:t>
          </a:r>
          <a:r>
            <a:rPr lang="hu-HU" sz="1300" kern="1200" dirty="0"/>
            <a:t> </a:t>
          </a:r>
          <a:r>
            <a:rPr lang="hu-HU" sz="1300" kern="1200" dirty="0" err="1"/>
            <a:t>score</a:t>
          </a:r>
          <a:r>
            <a:rPr lang="hu-HU" sz="1300" kern="1200" dirty="0"/>
            <a:t>)</a:t>
          </a:r>
          <a:endParaRPr lang="en-US" sz="1300" kern="1200" dirty="0"/>
        </a:p>
      </dsp:txBody>
      <dsp:txXfrm>
        <a:off x="2362586" y="25860"/>
        <a:ext cx="1683538" cy="1748479"/>
      </dsp:txXfrm>
    </dsp:sp>
    <dsp:sp modelId="{773526C2-C30B-4AB0-BA44-DF35AEC9B596}">
      <dsp:nvSpPr>
        <dsp:cNvPr id="0" name=""/>
        <dsp:cNvSpPr/>
      </dsp:nvSpPr>
      <dsp:spPr>
        <a:xfrm>
          <a:off x="4214479" y="691341"/>
          <a:ext cx="356910" cy="4175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4214479" y="691341"/>
        <a:ext cx="356910" cy="417517"/>
      </dsp:txXfrm>
    </dsp:sp>
    <dsp:sp modelId="{C459783C-12EC-4FA8-98E3-708776EDCCB7}">
      <dsp:nvSpPr>
        <dsp:cNvPr id="0" name=""/>
        <dsp:cNvSpPr/>
      </dsp:nvSpPr>
      <dsp:spPr>
        <a:xfrm>
          <a:off x="4719540" y="25860"/>
          <a:ext cx="1683538" cy="17484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300" kern="1200" dirty="0" err="1" smtClean="0">
              <a:solidFill>
                <a:srgbClr val="FFC000"/>
              </a:solidFill>
            </a:rPr>
            <a:t>ColSel</a:t>
          </a:r>
          <a:r>
            <a:rPr lang="hu-HU" sz="1300" kern="1200" dirty="0" smtClean="0">
              <a:solidFill>
                <a:srgbClr val="FFC000"/>
              </a:solidFill>
            </a:rPr>
            <a:t>: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300" kern="1200" dirty="0" err="1" smtClean="0"/>
            <a:t>In</a:t>
          </a:r>
          <a:r>
            <a:rPr lang="hu-HU" sz="1300" kern="1200" dirty="0" smtClean="0"/>
            <a:t> </a:t>
          </a:r>
          <a:r>
            <a:rPr lang="hu-HU" sz="1300" kern="1200" dirty="0"/>
            <a:t>a </a:t>
          </a:r>
          <a:r>
            <a:rPr lang="hu-HU" sz="1300" kern="1200" dirty="0" err="1" smtClean="0"/>
            <a:t>loop</a:t>
          </a:r>
          <a:r>
            <a:rPr lang="hu-HU" sz="1300" kern="1200" dirty="0" smtClean="0"/>
            <a:t>, </a:t>
          </a:r>
          <a:r>
            <a:rPr lang="hu-HU" sz="1300" kern="1200" dirty="0" err="1"/>
            <a:t>select</a:t>
          </a:r>
          <a:r>
            <a:rPr lang="hu-HU" sz="1300" kern="1200" dirty="0"/>
            <a:t> </a:t>
          </a:r>
          <a:r>
            <a:rPr lang="hu-HU" sz="1300" i="1" kern="1200" dirty="0"/>
            <a:t>c</a:t>
          </a:r>
          <a:r>
            <a:rPr lang="hu-HU" sz="1300" kern="1200" dirty="0"/>
            <a:t> </a:t>
          </a:r>
          <a:r>
            <a:rPr lang="hu-HU" sz="1300" kern="1200" dirty="0" err="1"/>
            <a:t>columns</a:t>
          </a:r>
          <a:r>
            <a:rPr lang="hu-HU" sz="1300" kern="1200" dirty="0"/>
            <a:t> </a:t>
          </a:r>
          <a:r>
            <a:rPr lang="hu-HU" sz="1300" kern="1200" dirty="0" err="1"/>
            <a:t>wich</a:t>
          </a:r>
          <a:r>
            <a:rPr lang="hu-HU" sz="1300" kern="1200" dirty="0"/>
            <a:t> </a:t>
          </a:r>
          <a:r>
            <a:rPr lang="hu-HU" sz="1300" kern="1200" dirty="0" err="1"/>
            <a:t>have</a:t>
          </a:r>
          <a:r>
            <a:rPr lang="hu-HU" sz="1300" kern="1200" dirty="0"/>
            <a:t> </a:t>
          </a:r>
          <a:r>
            <a:rPr lang="hu-HU" sz="1300" kern="1200" dirty="0" err="1"/>
            <a:t>the</a:t>
          </a:r>
          <a:r>
            <a:rPr lang="hu-HU" sz="1300" kern="1200" dirty="0"/>
            <a:t> </a:t>
          </a:r>
          <a:r>
            <a:rPr lang="hu-HU" sz="1300" kern="1200" dirty="0" err="1"/>
            <a:t>largest</a:t>
          </a:r>
          <a:r>
            <a:rPr lang="hu-HU" sz="1300" kern="1200" dirty="0"/>
            <a:t> </a:t>
          </a:r>
          <a:r>
            <a:rPr lang="hu-HU" sz="1300" kern="1200" dirty="0" err="1"/>
            <a:t>leverage</a:t>
          </a:r>
          <a:r>
            <a:rPr lang="hu-HU" sz="1300" kern="1200" dirty="0"/>
            <a:t> </a:t>
          </a:r>
          <a:r>
            <a:rPr lang="hu-HU" sz="1300" kern="1200" dirty="0" err="1"/>
            <a:t>scores</a:t>
          </a:r>
          <a:r>
            <a:rPr lang="hu-HU" sz="1300" kern="1200" dirty="0"/>
            <a:t> and most </a:t>
          </a:r>
          <a:r>
            <a:rPr lang="hu-HU" sz="1300" kern="1200" dirty="0" err="1"/>
            <a:t>orthogonal</a:t>
          </a:r>
          <a:r>
            <a:rPr lang="hu-HU" sz="1300" kern="1200" dirty="0"/>
            <a:t> </a:t>
          </a:r>
          <a:r>
            <a:rPr lang="hu-HU" sz="1300" kern="1200" dirty="0" err="1"/>
            <a:t>to</a:t>
          </a:r>
          <a:r>
            <a:rPr lang="hu-HU" sz="1300" kern="1200" dirty="0"/>
            <a:t> </a:t>
          </a:r>
          <a:r>
            <a:rPr lang="hu-HU" sz="1300" kern="1200" dirty="0" err="1"/>
            <a:t>the</a:t>
          </a:r>
          <a:r>
            <a:rPr lang="hu-HU" sz="1300" kern="1200" dirty="0"/>
            <a:t> </a:t>
          </a:r>
          <a:r>
            <a:rPr lang="hu-HU" sz="1300" kern="1200" dirty="0" err="1"/>
            <a:t>already</a:t>
          </a:r>
          <a:r>
            <a:rPr lang="hu-HU" sz="1300" kern="1200" dirty="0"/>
            <a:t> </a:t>
          </a:r>
          <a:r>
            <a:rPr lang="hu-HU" sz="1300" kern="1200" dirty="0" err="1"/>
            <a:t>selected</a:t>
          </a:r>
          <a:r>
            <a:rPr lang="hu-HU" sz="1300" kern="1200" dirty="0"/>
            <a:t> </a:t>
          </a:r>
          <a:r>
            <a:rPr lang="hu-HU" sz="1300" kern="1200" dirty="0" err="1"/>
            <a:t>columns</a:t>
          </a:r>
          <a:r>
            <a:rPr lang="hu-HU" sz="1300" kern="1200" dirty="0"/>
            <a:t> </a:t>
          </a:r>
          <a:endParaRPr lang="en-US" sz="1300" kern="1200" dirty="0"/>
        </a:p>
      </dsp:txBody>
      <dsp:txXfrm>
        <a:off x="4719540" y="25860"/>
        <a:ext cx="1683538" cy="174847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D823EA8-585A-4C81-A0C7-05D549647D65}">
      <dsp:nvSpPr>
        <dsp:cNvPr id="0" name=""/>
        <dsp:cNvSpPr/>
      </dsp:nvSpPr>
      <dsp:spPr>
        <a:xfrm>
          <a:off x="8756" y="653878"/>
          <a:ext cx="1681894" cy="1860595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kern="1200" dirty="0" smtClean="0">
              <a:solidFill>
                <a:srgbClr val="FFC000"/>
              </a:solidFill>
            </a:rPr>
            <a:t>Valid: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kern="1200" dirty="0" err="1" smtClean="0"/>
            <a:t>Make</a:t>
          </a:r>
          <a:r>
            <a:rPr lang="hu-HU" sz="1400" kern="1200" dirty="0" smtClean="0"/>
            <a:t> a (</a:t>
          </a:r>
          <a:r>
            <a:rPr lang="hu-HU" sz="1400" kern="1200" dirty="0" err="1" smtClean="0"/>
            <a:t>linear</a:t>
          </a:r>
          <a:r>
            <a:rPr lang="hu-HU" sz="1400" kern="1200" dirty="0" smtClean="0"/>
            <a:t>) </a:t>
          </a:r>
          <a:r>
            <a:rPr lang="hu-HU" sz="1400" kern="1200" dirty="0" err="1" smtClean="0"/>
            <a:t>regression</a:t>
          </a:r>
          <a:r>
            <a:rPr lang="hu-HU" sz="1400" kern="1200" dirty="0" smtClean="0"/>
            <a:t> </a:t>
          </a:r>
          <a:r>
            <a:rPr lang="hu-HU" sz="1400" kern="1200" dirty="0" err="1" smtClean="0"/>
            <a:t>with</a:t>
          </a:r>
          <a:r>
            <a:rPr lang="hu-HU" sz="1400" kern="1200" dirty="0" smtClean="0"/>
            <a:t> </a:t>
          </a:r>
          <a:r>
            <a:rPr lang="hu-HU" sz="1400" kern="1200" dirty="0" err="1" smtClean="0"/>
            <a:t>the</a:t>
          </a:r>
          <a:r>
            <a:rPr lang="hu-HU" sz="1400" kern="1200" dirty="0" smtClean="0"/>
            <a:t> </a:t>
          </a:r>
          <a:r>
            <a:rPr lang="hu-HU" sz="1400" kern="1200" dirty="0" err="1" smtClean="0"/>
            <a:t>selected</a:t>
          </a:r>
          <a:r>
            <a:rPr lang="hu-HU" sz="1400" kern="1200" dirty="0" smtClean="0"/>
            <a:t> </a:t>
          </a:r>
          <a:r>
            <a:rPr lang="hu-HU" sz="1400" kern="1200" dirty="0" err="1" smtClean="0"/>
            <a:t>variables</a:t>
          </a:r>
          <a:r>
            <a:rPr lang="hu-HU" sz="1400" kern="1200" dirty="0" smtClean="0"/>
            <a:t> and/</a:t>
          </a:r>
          <a:r>
            <a:rPr lang="hu-HU" sz="1400" kern="1200" dirty="0" err="1" smtClean="0"/>
            <a:t>or</a:t>
          </a:r>
          <a:r>
            <a:rPr lang="hu-HU" sz="1400" kern="1200" dirty="0" smtClean="0"/>
            <a:t> </a:t>
          </a:r>
          <a:r>
            <a:rPr lang="hu-HU" sz="1400" kern="1200" dirty="0" err="1" smtClean="0"/>
            <a:t>with</a:t>
          </a:r>
          <a:r>
            <a:rPr lang="hu-HU" sz="1400" kern="1200" dirty="0" smtClean="0"/>
            <a:t> </a:t>
          </a:r>
          <a:r>
            <a:rPr lang="hu-HU" sz="1400" kern="1200" dirty="0" err="1" smtClean="0"/>
            <a:t>their</a:t>
          </a:r>
          <a:r>
            <a:rPr lang="hu-HU" sz="1400" kern="1200" dirty="0" smtClean="0"/>
            <a:t> </a:t>
          </a:r>
          <a:r>
            <a:rPr lang="hu-HU" sz="1400" kern="1200" dirty="0" err="1" smtClean="0"/>
            <a:t>combinations</a:t>
          </a:r>
          <a:r>
            <a:rPr lang="hu-HU" sz="1400" kern="1200" dirty="0" smtClean="0"/>
            <a:t> </a:t>
          </a:r>
          <a:r>
            <a:rPr lang="hu-HU" sz="1400" kern="1200" dirty="0" err="1" smtClean="0"/>
            <a:t>on</a:t>
          </a:r>
          <a:r>
            <a:rPr lang="hu-HU" sz="1400" kern="1200" dirty="0" smtClean="0"/>
            <a:t> </a:t>
          </a:r>
          <a:r>
            <a:rPr lang="hu-HU" sz="1400" kern="1200" dirty="0" err="1" smtClean="0"/>
            <a:t>subsets</a:t>
          </a:r>
          <a:r>
            <a:rPr lang="hu-HU" sz="1400" kern="1200" dirty="0" smtClean="0"/>
            <a:t> of </a:t>
          </a:r>
          <a:r>
            <a:rPr lang="hu-HU" sz="1400" kern="1200" dirty="0" err="1" smtClean="0"/>
            <a:t>the</a:t>
          </a:r>
          <a:r>
            <a:rPr lang="hu-HU" sz="1400" kern="1200" dirty="0" smtClean="0"/>
            <a:t> </a:t>
          </a:r>
          <a:r>
            <a:rPr lang="hu-HU" sz="1400" kern="1200" dirty="0" err="1" smtClean="0"/>
            <a:t>training</a:t>
          </a:r>
          <a:r>
            <a:rPr lang="hu-HU" sz="1400" kern="1200" dirty="0" smtClean="0"/>
            <a:t> </a:t>
          </a:r>
          <a:r>
            <a:rPr lang="hu-HU" sz="1400" kern="1200" dirty="0" err="1" smtClean="0"/>
            <a:t>set</a:t>
          </a:r>
          <a:endParaRPr lang="en-US" sz="1400" kern="1200" dirty="0"/>
        </a:p>
      </dsp:txBody>
      <dsp:txXfrm>
        <a:off x="8756" y="653878"/>
        <a:ext cx="1681894" cy="1860595"/>
      </dsp:txXfrm>
    </dsp:sp>
    <dsp:sp modelId="{FCFEAB4F-DF8C-48B5-87F2-EBB9DCDF5DDE}">
      <dsp:nvSpPr>
        <dsp:cNvPr id="0" name=""/>
        <dsp:cNvSpPr/>
      </dsp:nvSpPr>
      <dsp:spPr>
        <a:xfrm>
          <a:off x="1858840" y="1375621"/>
          <a:ext cx="356561" cy="4171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1858840" y="1375621"/>
        <a:ext cx="356561" cy="417109"/>
      </dsp:txXfrm>
    </dsp:sp>
    <dsp:sp modelId="{CBE8A5F3-0671-4940-99C0-50C329BF74B2}">
      <dsp:nvSpPr>
        <dsp:cNvPr id="0" name=""/>
        <dsp:cNvSpPr/>
      </dsp:nvSpPr>
      <dsp:spPr>
        <a:xfrm>
          <a:off x="2363408" y="653878"/>
          <a:ext cx="1681894" cy="1860595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kern="1200" dirty="0" err="1" smtClean="0">
              <a:solidFill>
                <a:srgbClr val="FFC000"/>
              </a:solidFill>
            </a:rPr>
            <a:t>Prune</a:t>
          </a:r>
          <a:r>
            <a:rPr lang="hu-HU" sz="1400" kern="1200" dirty="0" smtClean="0">
              <a:solidFill>
                <a:srgbClr val="FFC000"/>
              </a:solidFill>
            </a:rPr>
            <a:t>: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kern="1200" dirty="0" err="1" smtClean="0"/>
            <a:t>Validate</a:t>
          </a:r>
          <a:r>
            <a:rPr lang="hu-HU" sz="1400" kern="1200" dirty="0" smtClean="0"/>
            <a:t> </a:t>
          </a:r>
          <a:r>
            <a:rPr lang="hu-HU" sz="1400" kern="1200" dirty="0" err="1" smtClean="0"/>
            <a:t>the</a:t>
          </a:r>
          <a:r>
            <a:rPr lang="hu-HU" sz="1400" kern="1200" dirty="0" smtClean="0"/>
            <a:t> </a:t>
          </a:r>
          <a:r>
            <a:rPr lang="hu-HU" sz="1400" kern="1200" dirty="0" err="1" smtClean="0"/>
            <a:t>prediction</a:t>
          </a:r>
          <a:r>
            <a:rPr lang="hu-HU" sz="1400" kern="1200" dirty="0" smtClean="0"/>
            <a:t> </a:t>
          </a:r>
          <a:r>
            <a:rPr lang="hu-HU" sz="1400" kern="1200" dirty="0" err="1" smtClean="0"/>
            <a:t>capability</a:t>
          </a:r>
          <a:r>
            <a:rPr lang="hu-HU" sz="1400" kern="1200" dirty="0" smtClean="0"/>
            <a:t> of </a:t>
          </a:r>
          <a:r>
            <a:rPr lang="hu-HU" sz="1400" kern="1200" dirty="0" err="1" smtClean="0"/>
            <a:t>the</a:t>
          </a:r>
          <a:r>
            <a:rPr lang="hu-HU" sz="1400" kern="1200" dirty="0" smtClean="0"/>
            <a:t> </a:t>
          </a:r>
          <a:r>
            <a:rPr lang="hu-HU" sz="1400" kern="1200" dirty="0" err="1" smtClean="0"/>
            <a:t>regressions</a:t>
          </a:r>
          <a:r>
            <a:rPr lang="hu-HU" sz="1400" kern="1200" dirty="0" smtClean="0"/>
            <a:t>, </a:t>
          </a:r>
          <a:r>
            <a:rPr lang="hu-HU" sz="1400" kern="1200" dirty="0" err="1" smtClean="0"/>
            <a:t>select</a:t>
          </a:r>
          <a:r>
            <a:rPr lang="hu-HU" sz="1400" kern="1200" dirty="0" smtClean="0"/>
            <a:t> </a:t>
          </a:r>
          <a:r>
            <a:rPr lang="hu-HU" sz="1400" kern="1200" dirty="0" err="1" smtClean="0"/>
            <a:t>the</a:t>
          </a:r>
          <a:r>
            <a:rPr lang="hu-HU" sz="1400" kern="1200" dirty="0" smtClean="0"/>
            <a:t> </a:t>
          </a:r>
          <a:r>
            <a:rPr lang="hu-HU" sz="1400" kern="1200" dirty="0" err="1" smtClean="0"/>
            <a:t>best</a:t>
          </a:r>
          <a:r>
            <a:rPr lang="hu-HU" sz="1400" kern="1200" dirty="0" smtClean="0"/>
            <a:t> </a:t>
          </a:r>
          <a:r>
            <a:rPr lang="hu-HU" sz="1400" kern="1200" dirty="0" err="1" smtClean="0"/>
            <a:t>variables</a:t>
          </a:r>
          <a:r>
            <a:rPr lang="hu-HU" sz="1400" kern="1200" dirty="0" smtClean="0"/>
            <a:t>/</a:t>
          </a:r>
          <a:r>
            <a:rPr lang="hu-HU" sz="1400" kern="1200" dirty="0" err="1" smtClean="0"/>
            <a:t>combination</a:t>
          </a:r>
          <a:endParaRPr lang="en-US" sz="1400" kern="1200" dirty="0"/>
        </a:p>
      </dsp:txBody>
      <dsp:txXfrm>
        <a:off x="2363408" y="653878"/>
        <a:ext cx="1681894" cy="1860595"/>
      </dsp:txXfrm>
    </dsp:sp>
    <dsp:sp modelId="{773526C2-C30B-4AB0-BA44-DF35AEC9B596}">
      <dsp:nvSpPr>
        <dsp:cNvPr id="0" name=""/>
        <dsp:cNvSpPr/>
      </dsp:nvSpPr>
      <dsp:spPr>
        <a:xfrm>
          <a:off x="4213492" y="1375621"/>
          <a:ext cx="356561" cy="4171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4213492" y="1375621"/>
        <a:ext cx="356561" cy="417109"/>
      </dsp:txXfrm>
    </dsp:sp>
    <dsp:sp modelId="{C459783C-12EC-4FA8-98E3-708776EDCCB7}">
      <dsp:nvSpPr>
        <dsp:cNvPr id="0" name=""/>
        <dsp:cNvSpPr/>
      </dsp:nvSpPr>
      <dsp:spPr>
        <a:xfrm>
          <a:off x="4718061" y="653878"/>
          <a:ext cx="1681894" cy="1860595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kern="1200" dirty="0" err="1" smtClean="0">
              <a:solidFill>
                <a:srgbClr val="FFC000"/>
              </a:solidFill>
            </a:rPr>
            <a:t>Model</a:t>
          </a:r>
          <a:r>
            <a:rPr lang="hu-HU" sz="1400" kern="1200" dirty="0" smtClean="0">
              <a:solidFill>
                <a:srgbClr val="FFC000"/>
              </a:solidFill>
            </a:rPr>
            <a:t>: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kern="1200" dirty="0" err="1" smtClean="0"/>
            <a:t>Use</a:t>
          </a:r>
          <a:r>
            <a:rPr lang="hu-HU" sz="1400" kern="1200" dirty="0" smtClean="0"/>
            <a:t> </a:t>
          </a:r>
          <a:r>
            <a:rPr lang="hu-HU" sz="1400" kern="1200" dirty="0" err="1" smtClean="0"/>
            <a:t>the</a:t>
          </a:r>
          <a:r>
            <a:rPr lang="hu-HU" sz="1400" kern="1200" dirty="0" smtClean="0"/>
            <a:t> </a:t>
          </a:r>
          <a:r>
            <a:rPr lang="hu-HU" sz="1400" kern="1200" dirty="0" err="1" smtClean="0"/>
            <a:t>best</a:t>
          </a:r>
          <a:r>
            <a:rPr lang="hu-HU" sz="1400" kern="1200" dirty="0" smtClean="0"/>
            <a:t> </a:t>
          </a:r>
          <a:r>
            <a:rPr lang="hu-HU" sz="1400" kern="1200" dirty="0" err="1" smtClean="0"/>
            <a:t>variables</a:t>
          </a:r>
          <a:r>
            <a:rPr lang="hu-HU" sz="1400" kern="1200" dirty="0" smtClean="0"/>
            <a:t> and </a:t>
          </a:r>
          <a:r>
            <a:rPr lang="hu-HU" sz="1400" kern="1200" dirty="0" err="1" smtClean="0"/>
            <a:t>calculate</a:t>
          </a:r>
          <a:r>
            <a:rPr lang="hu-HU" sz="1400" kern="1200" dirty="0" smtClean="0"/>
            <a:t> </a:t>
          </a:r>
          <a:r>
            <a:rPr lang="hu-HU" sz="1400" kern="1200" dirty="0" err="1" smtClean="0"/>
            <a:t>the</a:t>
          </a:r>
          <a:r>
            <a:rPr lang="hu-HU" sz="1400" kern="1200" dirty="0" smtClean="0"/>
            <a:t> </a:t>
          </a:r>
          <a:r>
            <a:rPr lang="hu-HU" sz="1400" kern="1200" dirty="0" err="1" smtClean="0"/>
            <a:t>parameters</a:t>
          </a:r>
          <a:r>
            <a:rPr lang="hu-HU" sz="1400" kern="1200" dirty="0" smtClean="0"/>
            <a:t> of </a:t>
          </a:r>
          <a:r>
            <a:rPr lang="hu-HU" sz="1400" kern="1200" dirty="0" err="1" smtClean="0"/>
            <a:t>the</a:t>
          </a:r>
          <a:r>
            <a:rPr lang="hu-HU" sz="1400" kern="1200" dirty="0" smtClean="0"/>
            <a:t> </a:t>
          </a:r>
          <a:r>
            <a:rPr lang="hu-HU" sz="1400" kern="1200" dirty="0" err="1" smtClean="0"/>
            <a:t>model</a:t>
          </a:r>
          <a:r>
            <a:rPr lang="hu-HU" sz="1400" kern="1200" dirty="0" smtClean="0"/>
            <a:t> </a:t>
          </a:r>
          <a:r>
            <a:rPr lang="hu-HU" sz="1400" kern="1200" dirty="0" err="1" smtClean="0"/>
            <a:t>on</a:t>
          </a:r>
          <a:r>
            <a:rPr lang="hu-HU" sz="1400" kern="1200" dirty="0" smtClean="0"/>
            <a:t> </a:t>
          </a:r>
          <a:r>
            <a:rPr lang="hu-HU" sz="1400" kern="1200" dirty="0" err="1" smtClean="0"/>
            <a:t>the</a:t>
          </a:r>
          <a:r>
            <a:rPr lang="hu-HU" sz="1400" kern="1200" dirty="0" smtClean="0"/>
            <a:t>  </a:t>
          </a:r>
          <a:r>
            <a:rPr lang="hu-HU" sz="1400" kern="1200" dirty="0" err="1" smtClean="0"/>
            <a:t>whole</a:t>
          </a:r>
          <a:r>
            <a:rPr lang="hu-HU" sz="1400" kern="1200" dirty="0" smtClean="0"/>
            <a:t> </a:t>
          </a:r>
          <a:r>
            <a:rPr lang="hu-HU" sz="1400" kern="1200" dirty="0" err="1" smtClean="0"/>
            <a:t>training</a:t>
          </a:r>
          <a:r>
            <a:rPr lang="hu-HU" sz="1400" kern="1200" dirty="0" smtClean="0"/>
            <a:t> </a:t>
          </a:r>
          <a:r>
            <a:rPr lang="hu-HU" sz="1400" kern="1200" dirty="0" err="1" smtClean="0"/>
            <a:t>set</a:t>
          </a:r>
          <a:endParaRPr lang="en-US" sz="1400" kern="1200" dirty="0"/>
        </a:p>
      </dsp:txBody>
      <dsp:txXfrm>
        <a:off x="4718061" y="653878"/>
        <a:ext cx="1681894" cy="18605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90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0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wmf"/><Relationship Id="rId2" Type="http://schemas.openxmlformats.org/officeDocument/2006/relationships/image" Target="../media/image141.wmf"/><Relationship Id="rId1" Type="http://schemas.openxmlformats.org/officeDocument/2006/relationships/image" Target="../media/image140.wmf"/><Relationship Id="rId4" Type="http://schemas.openxmlformats.org/officeDocument/2006/relationships/image" Target="../media/image14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Relationship Id="rId5" Type="http://schemas.openxmlformats.org/officeDocument/2006/relationships/image" Target="../media/image61.wmf"/><Relationship Id="rId4" Type="http://schemas.openxmlformats.org/officeDocument/2006/relationships/image" Target="../media/image60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64.wmf"/><Relationship Id="rId1" Type="http://schemas.openxmlformats.org/officeDocument/2006/relationships/image" Target="../media/image63.wmf"/><Relationship Id="rId6" Type="http://schemas.openxmlformats.org/officeDocument/2006/relationships/image" Target="../media/image68.wmf"/><Relationship Id="rId5" Type="http://schemas.openxmlformats.org/officeDocument/2006/relationships/image" Target="../media/image67.wmf"/><Relationship Id="rId4" Type="http://schemas.openxmlformats.org/officeDocument/2006/relationships/image" Target="../media/image66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64.wmf"/><Relationship Id="rId1" Type="http://schemas.openxmlformats.org/officeDocument/2006/relationships/image" Target="../media/image63.wmf"/><Relationship Id="rId6" Type="http://schemas.openxmlformats.org/officeDocument/2006/relationships/image" Target="../media/image68.wmf"/><Relationship Id="rId5" Type="http://schemas.openxmlformats.org/officeDocument/2006/relationships/image" Target="../media/image67.wmf"/><Relationship Id="rId4" Type="http://schemas.openxmlformats.org/officeDocument/2006/relationships/image" Target="../media/image66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64.wmf"/><Relationship Id="rId1" Type="http://schemas.openxmlformats.org/officeDocument/2006/relationships/image" Target="../media/image63.wmf"/><Relationship Id="rId6" Type="http://schemas.openxmlformats.org/officeDocument/2006/relationships/image" Target="../media/image68.wmf"/><Relationship Id="rId5" Type="http://schemas.openxmlformats.org/officeDocument/2006/relationships/image" Target="../media/image74.wmf"/><Relationship Id="rId4" Type="http://schemas.openxmlformats.org/officeDocument/2006/relationships/image" Target="../media/image66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78.wmf"/><Relationship Id="rId2" Type="http://schemas.openxmlformats.org/officeDocument/2006/relationships/image" Target="../media/image77.wmf"/><Relationship Id="rId1" Type="http://schemas.openxmlformats.org/officeDocument/2006/relationships/image" Target="../media/image76.wmf"/><Relationship Id="rId4" Type="http://schemas.openxmlformats.org/officeDocument/2006/relationships/image" Target="../media/image7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F57DA2-9182-441D-877C-02AB78CFBF1B}" type="datetimeFigureOut">
              <a:rPr lang="en-US" smtClean="0"/>
              <a:pPr/>
              <a:t>9/4/2012</a:t>
            </a:fld>
            <a:endParaRPr lang="en-US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BC9779-4357-4A30-A2F8-03F08C959E0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033A9A-216B-40A9-A5E4-3EE1889732C4}" type="slidenum">
              <a:rPr lang="en-US"/>
              <a:pPr/>
              <a:t>32</a:t>
            </a:fld>
            <a:endParaRPr lang="en-US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8719" y="686405"/>
            <a:ext cx="4500563" cy="3429000"/>
          </a:xfrm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-109" charset="0"/>
              <a:ea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 txBox="1">
            <a:spLocks noGrp="1" noChangeArrowheads="1"/>
          </p:cNvSpPr>
          <p:nvPr/>
        </p:nvSpPr>
        <p:spPr bwMode="auto">
          <a:xfrm>
            <a:off x="3886616" y="8687192"/>
            <a:ext cx="2971384" cy="45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3" rIns="91424" bIns="45713" anchor="b"/>
          <a:lstStyle/>
          <a:p>
            <a:pPr algn="r" defTabSz="914658"/>
            <a:fld id="{AD3A639B-2B6D-4FB7-8F2A-13C4E6C8152E}" type="slidenum">
              <a:rPr lang="en-US" sz="1200"/>
              <a:pPr algn="r" defTabSz="914658"/>
              <a:t>33</a:t>
            </a:fld>
            <a:endParaRPr lang="en-US" sz="1200" dirty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8719" y="686405"/>
            <a:ext cx="4502051" cy="3429000"/>
          </a:xfrm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-109" charset="0"/>
              <a:ea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 txBox="1">
            <a:spLocks noGrp="1" noChangeArrowheads="1"/>
          </p:cNvSpPr>
          <p:nvPr/>
        </p:nvSpPr>
        <p:spPr bwMode="auto">
          <a:xfrm>
            <a:off x="3886616" y="8687192"/>
            <a:ext cx="2971384" cy="45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3" rIns="91424" bIns="45713" anchor="b"/>
          <a:lstStyle/>
          <a:p>
            <a:pPr algn="r" defTabSz="914658"/>
            <a:fld id="{D233EF3F-48B6-4940-8EE8-D873211D454C}" type="slidenum">
              <a:rPr lang="en-US" sz="1200"/>
              <a:pPr algn="r" defTabSz="914658"/>
              <a:t>34</a:t>
            </a:fld>
            <a:endParaRPr lang="en-US" sz="1200" dirty="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8719" y="686405"/>
            <a:ext cx="4502051" cy="3429000"/>
          </a:xfrm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-109" charset="0"/>
              <a:ea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 txBox="1">
            <a:spLocks noGrp="1" noChangeArrowheads="1"/>
          </p:cNvSpPr>
          <p:nvPr/>
        </p:nvSpPr>
        <p:spPr bwMode="auto">
          <a:xfrm>
            <a:off x="3886616" y="8687192"/>
            <a:ext cx="2971384" cy="45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3" rIns="91424" bIns="45713" anchor="b"/>
          <a:lstStyle/>
          <a:p>
            <a:pPr algn="r" defTabSz="914658"/>
            <a:fld id="{A5973638-072D-415F-B5E1-B287B3CA940F}" type="slidenum">
              <a:rPr lang="en-US" sz="1200"/>
              <a:pPr algn="r" defTabSz="914658"/>
              <a:t>35</a:t>
            </a:fld>
            <a:endParaRPr lang="en-US" sz="1200" dirty="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8719" y="686405"/>
            <a:ext cx="4502051" cy="3429000"/>
          </a:xfrm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-109" charset="0"/>
              <a:ea typeface="ＭＳ Ｐゴシック" pitchFamily="-109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2012.09.04.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2012.09.04.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2012.09.04.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2012.09.04.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Istvan Csabai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2012.09.04.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2012.09.04.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2012.09.04.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2012.09.04.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2012.09.04.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2012.09.04.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2012.09.04.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CDE75-89FD-47D4-96B5-7D53BD2E92D4}" type="datetimeFigureOut">
              <a:rPr lang="hu-HU" smtClean="0"/>
              <a:pPr/>
              <a:t>2012.09.04.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4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6.jpeg"/><Relationship Id="rId7" Type="http://schemas.openxmlformats.org/officeDocument/2006/relationships/image" Target="../media/image4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7.png"/><Relationship Id="rId5" Type="http://schemas.openxmlformats.org/officeDocument/2006/relationships/image" Target="../media/image48.jpeg"/><Relationship Id="rId10" Type="http://schemas.openxmlformats.org/officeDocument/2006/relationships/oleObject" Target="../embeddings/oleObject5.bin"/><Relationship Id="rId4" Type="http://schemas.openxmlformats.org/officeDocument/2006/relationships/image" Target="../media/image47.jpeg"/><Relationship Id="rId9" Type="http://schemas.openxmlformats.org/officeDocument/2006/relationships/image" Target="../media/image51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52.png"/><Relationship Id="rId7" Type="http://schemas.openxmlformats.org/officeDocument/2006/relationships/image" Target="../media/image54.jpeg"/><Relationship Id="rId2" Type="http://schemas.openxmlformats.org/officeDocument/2006/relationships/hyperlink" Target="http://upload.wikimedia.org/wikipedia/commons/1/1f/NonoverlappedSpectrum.pn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pload.wikimedia.org/wikipedia/commons/3/31/Moire_pattern_of_bricks.jpg" TargetMode="External"/><Relationship Id="rId5" Type="http://schemas.openxmlformats.org/officeDocument/2006/relationships/image" Target="../media/image53.png"/><Relationship Id="rId10" Type="http://schemas.openxmlformats.org/officeDocument/2006/relationships/image" Target="../media/image56.jpeg"/><Relationship Id="rId4" Type="http://schemas.openxmlformats.org/officeDocument/2006/relationships/hyperlink" Target="http://upload.wikimedia.org/wikipedia/commons/d/d5/AliasedSpectrum.png" TargetMode="External"/><Relationship Id="rId9" Type="http://schemas.openxmlformats.org/officeDocument/2006/relationships/hyperlink" Target="http://upload.wikimedia.org/wikipedia/en/2/2f/Claude_Elwood_Shannon_(1916-2001).jpg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oleObject" Target="../embeddings/oleObject10.bin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1.jpeg"/><Relationship Id="rId12" Type="http://schemas.openxmlformats.org/officeDocument/2006/relationships/oleObject" Target="../embeddings/oleObject9.bin"/><Relationship Id="rId2" Type="http://schemas.openxmlformats.org/officeDocument/2006/relationships/tags" Target="../tags/tag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50.png"/><Relationship Id="rId11" Type="http://schemas.openxmlformats.org/officeDocument/2006/relationships/oleObject" Target="../embeddings/oleObject8.bin"/><Relationship Id="rId5" Type="http://schemas.openxmlformats.org/officeDocument/2006/relationships/image" Target="../media/image49.png"/><Relationship Id="rId10" Type="http://schemas.openxmlformats.org/officeDocument/2006/relationships/oleObject" Target="../embeddings/oleObject7.bin"/><Relationship Id="rId4" Type="http://schemas.openxmlformats.org/officeDocument/2006/relationships/image" Target="../media/image17.png"/><Relationship Id="rId9" Type="http://schemas.openxmlformats.org/officeDocument/2006/relationships/oleObject" Target="../embeddings/oleObject6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13" Type="http://schemas.openxmlformats.org/officeDocument/2006/relationships/oleObject" Target="../embeddings/oleObject17.bin"/><Relationship Id="rId3" Type="http://schemas.openxmlformats.org/officeDocument/2006/relationships/image" Target="../media/image69.png"/><Relationship Id="rId7" Type="http://schemas.openxmlformats.org/officeDocument/2006/relationships/oleObject" Target="../embeddings/oleObject11.bin"/><Relationship Id="rId12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72.png"/><Relationship Id="rId11" Type="http://schemas.openxmlformats.org/officeDocument/2006/relationships/oleObject" Target="../embeddings/oleObject15.bin"/><Relationship Id="rId5" Type="http://schemas.openxmlformats.org/officeDocument/2006/relationships/image" Target="../media/image71.png"/><Relationship Id="rId10" Type="http://schemas.openxmlformats.org/officeDocument/2006/relationships/oleObject" Target="../embeddings/oleObject14.bin"/><Relationship Id="rId4" Type="http://schemas.openxmlformats.org/officeDocument/2006/relationships/image" Target="../media/image70.jpeg"/><Relationship Id="rId9" Type="http://schemas.openxmlformats.org/officeDocument/2006/relationships/oleObject" Target="../embeddings/oleObject13.bin"/><Relationship Id="rId14" Type="http://schemas.openxmlformats.org/officeDocument/2006/relationships/image" Target="../media/image5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13" Type="http://schemas.openxmlformats.org/officeDocument/2006/relationships/oleObject" Target="../embeddings/oleObject24.bin"/><Relationship Id="rId3" Type="http://schemas.openxmlformats.org/officeDocument/2006/relationships/image" Target="../media/image69.png"/><Relationship Id="rId7" Type="http://schemas.openxmlformats.org/officeDocument/2006/relationships/oleObject" Target="../embeddings/oleObject18.bin"/><Relationship Id="rId12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72.png"/><Relationship Id="rId11" Type="http://schemas.openxmlformats.org/officeDocument/2006/relationships/oleObject" Target="../embeddings/oleObject22.bin"/><Relationship Id="rId5" Type="http://schemas.openxmlformats.org/officeDocument/2006/relationships/image" Target="../media/image71.png"/><Relationship Id="rId15" Type="http://schemas.openxmlformats.org/officeDocument/2006/relationships/image" Target="../media/image73.png"/><Relationship Id="rId10" Type="http://schemas.openxmlformats.org/officeDocument/2006/relationships/oleObject" Target="../embeddings/oleObject21.bin"/><Relationship Id="rId4" Type="http://schemas.openxmlformats.org/officeDocument/2006/relationships/image" Target="../media/image70.jpeg"/><Relationship Id="rId9" Type="http://schemas.openxmlformats.org/officeDocument/2006/relationships/oleObject" Target="../embeddings/oleObject20.bin"/><Relationship Id="rId14" Type="http://schemas.openxmlformats.org/officeDocument/2006/relationships/image" Target="../media/image5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13" Type="http://schemas.openxmlformats.org/officeDocument/2006/relationships/hyperlink" Target="http://upload.wikimedia.org/wikipedia/en/2/2f/Claude_Elwood_Shannon_(1916-2001).jpg" TargetMode="External"/><Relationship Id="rId3" Type="http://schemas.openxmlformats.org/officeDocument/2006/relationships/image" Target="../media/image69.png"/><Relationship Id="rId7" Type="http://schemas.openxmlformats.org/officeDocument/2006/relationships/oleObject" Target="../embeddings/oleObject27.bin"/><Relationship Id="rId12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6.bin"/><Relationship Id="rId11" Type="http://schemas.openxmlformats.org/officeDocument/2006/relationships/oleObject" Target="../embeddings/oleObject30.bin"/><Relationship Id="rId5" Type="http://schemas.openxmlformats.org/officeDocument/2006/relationships/oleObject" Target="../embeddings/oleObject25.bin"/><Relationship Id="rId10" Type="http://schemas.openxmlformats.org/officeDocument/2006/relationships/oleObject" Target="../embeddings/oleObject29.bin"/><Relationship Id="rId4" Type="http://schemas.openxmlformats.org/officeDocument/2006/relationships/image" Target="../media/image72.png"/><Relationship Id="rId9" Type="http://schemas.openxmlformats.org/officeDocument/2006/relationships/image" Target="../media/image70.jpeg"/><Relationship Id="rId14" Type="http://schemas.openxmlformats.org/officeDocument/2006/relationships/image" Target="../media/image56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5.bin"/><Relationship Id="rId5" Type="http://schemas.openxmlformats.org/officeDocument/2006/relationships/oleObject" Target="../embeddings/oleObject34.bin"/><Relationship Id="rId4" Type="http://schemas.openxmlformats.org/officeDocument/2006/relationships/oleObject" Target="../embeddings/oleObject33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image" Target="../media/image50.png"/><Relationship Id="rId18" Type="http://schemas.openxmlformats.org/officeDocument/2006/relationships/image" Target="../media/image88.jpeg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image" Target="../media/image83.png"/><Relationship Id="rId17" Type="http://schemas.openxmlformats.org/officeDocument/2006/relationships/image" Target="../media/image87.png"/><Relationship Id="rId2" Type="http://schemas.openxmlformats.org/officeDocument/2006/relationships/tags" Target="../tags/tag3.xml"/><Relationship Id="rId16" Type="http://schemas.openxmlformats.org/officeDocument/2006/relationships/image" Target="../media/image86.png"/><Relationship Id="rId20" Type="http://schemas.openxmlformats.org/officeDocument/2006/relationships/image" Target="../media/image89.png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image" Target="../media/image82.png"/><Relationship Id="rId5" Type="http://schemas.openxmlformats.org/officeDocument/2006/relationships/tags" Target="../tags/tag6.xml"/><Relationship Id="rId15" Type="http://schemas.openxmlformats.org/officeDocument/2006/relationships/image" Target="../media/image85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62.png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image" Target="../media/image8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17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94.png"/><Relationship Id="rId3" Type="http://schemas.openxmlformats.org/officeDocument/2006/relationships/tags" Target="../tags/tag12.xml"/><Relationship Id="rId21" Type="http://schemas.openxmlformats.org/officeDocument/2006/relationships/image" Target="../media/image97.png"/><Relationship Id="rId7" Type="http://schemas.openxmlformats.org/officeDocument/2006/relationships/tags" Target="../tags/tag16.xml"/><Relationship Id="rId12" Type="http://schemas.openxmlformats.org/officeDocument/2006/relationships/tags" Target="../tags/tag21.xml"/><Relationship Id="rId17" Type="http://schemas.openxmlformats.org/officeDocument/2006/relationships/image" Target="../media/image93.png"/><Relationship Id="rId2" Type="http://schemas.openxmlformats.org/officeDocument/2006/relationships/tags" Target="../tags/tag11.xml"/><Relationship Id="rId16" Type="http://schemas.openxmlformats.org/officeDocument/2006/relationships/image" Target="../media/image92.png"/><Relationship Id="rId20" Type="http://schemas.openxmlformats.org/officeDocument/2006/relationships/image" Target="../media/image96.png"/><Relationship Id="rId1" Type="http://schemas.openxmlformats.org/officeDocument/2006/relationships/vmlDrawing" Target="../drawings/vmlDrawing11.vml"/><Relationship Id="rId6" Type="http://schemas.openxmlformats.org/officeDocument/2006/relationships/tags" Target="../tags/tag15.xml"/><Relationship Id="rId11" Type="http://schemas.openxmlformats.org/officeDocument/2006/relationships/tags" Target="../tags/tag20.xml"/><Relationship Id="rId24" Type="http://schemas.openxmlformats.org/officeDocument/2006/relationships/oleObject" Target="../embeddings/oleObject37.bin"/><Relationship Id="rId5" Type="http://schemas.openxmlformats.org/officeDocument/2006/relationships/tags" Target="../tags/tag14.xml"/><Relationship Id="rId15" Type="http://schemas.openxmlformats.org/officeDocument/2006/relationships/image" Target="../media/image91.png"/><Relationship Id="rId23" Type="http://schemas.openxmlformats.org/officeDocument/2006/relationships/image" Target="../media/image86.png"/><Relationship Id="rId10" Type="http://schemas.openxmlformats.org/officeDocument/2006/relationships/tags" Target="../tags/tag19.xml"/><Relationship Id="rId19" Type="http://schemas.openxmlformats.org/officeDocument/2006/relationships/image" Target="../media/image95.png"/><Relationship Id="rId4" Type="http://schemas.openxmlformats.org/officeDocument/2006/relationships/tags" Target="../tags/tag13.xml"/><Relationship Id="rId9" Type="http://schemas.openxmlformats.org/officeDocument/2006/relationships/tags" Target="../tags/tag18.xml"/><Relationship Id="rId14" Type="http://schemas.openxmlformats.org/officeDocument/2006/relationships/notesSlide" Target="../notesSlides/notesSlide1.xml"/><Relationship Id="rId22" Type="http://schemas.openxmlformats.org/officeDocument/2006/relationships/image" Target="../media/image98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29.xml"/><Relationship Id="rId13" Type="http://schemas.openxmlformats.org/officeDocument/2006/relationships/image" Target="../media/image92.png"/><Relationship Id="rId18" Type="http://schemas.openxmlformats.org/officeDocument/2006/relationships/image" Target="../media/image102.png"/><Relationship Id="rId3" Type="http://schemas.openxmlformats.org/officeDocument/2006/relationships/tags" Target="../tags/tag24.xml"/><Relationship Id="rId21" Type="http://schemas.openxmlformats.org/officeDocument/2006/relationships/image" Target="../media/image105.png"/><Relationship Id="rId7" Type="http://schemas.openxmlformats.org/officeDocument/2006/relationships/tags" Target="../tags/tag28.xml"/><Relationship Id="rId12" Type="http://schemas.openxmlformats.org/officeDocument/2006/relationships/notesSlide" Target="../notesSlides/notesSlide2.xml"/><Relationship Id="rId17" Type="http://schemas.openxmlformats.org/officeDocument/2006/relationships/image" Target="../media/image101.png"/><Relationship Id="rId2" Type="http://schemas.openxmlformats.org/officeDocument/2006/relationships/tags" Target="../tags/tag23.xml"/><Relationship Id="rId16" Type="http://schemas.openxmlformats.org/officeDocument/2006/relationships/image" Target="../media/image100.png"/><Relationship Id="rId20" Type="http://schemas.openxmlformats.org/officeDocument/2006/relationships/image" Target="../media/image104.png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11" Type="http://schemas.openxmlformats.org/officeDocument/2006/relationships/slideLayout" Target="../slideLayouts/slideLayout7.xml"/><Relationship Id="rId24" Type="http://schemas.openxmlformats.org/officeDocument/2006/relationships/image" Target="../media/image106.png"/><Relationship Id="rId5" Type="http://schemas.openxmlformats.org/officeDocument/2006/relationships/tags" Target="../tags/tag26.xml"/><Relationship Id="rId15" Type="http://schemas.openxmlformats.org/officeDocument/2006/relationships/image" Target="../media/image99.png"/><Relationship Id="rId23" Type="http://schemas.openxmlformats.org/officeDocument/2006/relationships/image" Target="../media/image86.png"/><Relationship Id="rId10" Type="http://schemas.openxmlformats.org/officeDocument/2006/relationships/tags" Target="../tags/tag31.xml"/><Relationship Id="rId19" Type="http://schemas.openxmlformats.org/officeDocument/2006/relationships/image" Target="../media/image103.png"/><Relationship Id="rId4" Type="http://schemas.openxmlformats.org/officeDocument/2006/relationships/tags" Target="../tags/tag25.xml"/><Relationship Id="rId9" Type="http://schemas.openxmlformats.org/officeDocument/2006/relationships/tags" Target="../tags/tag30.xml"/><Relationship Id="rId14" Type="http://schemas.openxmlformats.org/officeDocument/2006/relationships/image" Target="../media/image95.png"/><Relationship Id="rId22" Type="http://schemas.openxmlformats.org/officeDocument/2006/relationships/image" Target="../media/image96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tags" Target="../tags/tag39.xml"/><Relationship Id="rId13" Type="http://schemas.openxmlformats.org/officeDocument/2006/relationships/image" Target="../media/image107.png"/><Relationship Id="rId18" Type="http://schemas.openxmlformats.org/officeDocument/2006/relationships/image" Target="../media/image103.png"/><Relationship Id="rId3" Type="http://schemas.openxmlformats.org/officeDocument/2006/relationships/tags" Target="../tags/tag34.xml"/><Relationship Id="rId7" Type="http://schemas.openxmlformats.org/officeDocument/2006/relationships/tags" Target="../tags/tag38.xml"/><Relationship Id="rId12" Type="http://schemas.openxmlformats.org/officeDocument/2006/relationships/image" Target="../media/image95.png"/><Relationship Id="rId17" Type="http://schemas.openxmlformats.org/officeDocument/2006/relationships/image" Target="../media/image102.png"/><Relationship Id="rId2" Type="http://schemas.openxmlformats.org/officeDocument/2006/relationships/tags" Target="../tags/tag33.xml"/><Relationship Id="rId16" Type="http://schemas.openxmlformats.org/officeDocument/2006/relationships/image" Target="../media/image108.png"/><Relationship Id="rId1" Type="http://schemas.openxmlformats.org/officeDocument/2006/relationships/tags" Target="../tags/tag32.xml"/><Relationship Id="rId6" Type="http://schemas.openxmlformats.org/officeDocument/2006/relationships/tags" Target="../tags/tag37.xml"/><Relationship Id="rId11" Type="http://schemas.openxmlformats.org/officeDocument/2006/relationships/image" Target="../media/image92.png"/><Relationship Id="rId5" Type="http://schemas.openxmlformats.org/officeDocument/2006/relationships/tags" Target="../tags/tag36.xml"/><Relationship Id="rId15" Type="http://schemas.openxmlformats.org/officeDocument/2006/relationships/image" Target="../media/image86.png"/><Relationship Id="rId10" Type="http://schemas.openxmlformats.org/officeDocument/2006/relationships/notesSlide" Target="../notesSlides/notesSlide3.xml"/><Relationship Id="rId19" Type="http://schemas.openxmlformats.org/officeDocument/2006/relationships/image" Target="../media/image104.png"/><Relationship Id="rId4" Type="http://schemas.openxmlformats.org/officeDocument/2006/relationships/tags" Target="../tags/tag35.xml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96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110.png"/><Relationship Id="rId3" Type="http://schemas.openxmlformats.org/officeDocument/2006/relationships/tags" Target="../tags/tag42.xml"/><Relationship Id="rId7" Type="http://schemas.openxmlformats.org/officeDocument/2006/relationships/tags" Target="../tags/tag46.xml"/><Relationship Id="rId12" Type="http://schemas.openxmlformats.org/officeDocument/2006/relationships/image" Target="../media/image109.png"/><Relationship Id="rId2" Type="http://schemas.openxmlformats.org/officeDocument/2006/relationships/tags" Target="../tags/tag41.xml"/><Relationship Id="rId16" Type="http://schemas.openxmlformats.org/officeDocument/2006/relationships/image" Target="../media/image107.png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11" Type="http://schemas.openxmlformats.org/officeDocument/2006/relationships/image" Target="../media/image95.png"/><Relationship Id="rId5" Type="http://schemas.openxmlformats.org/officeDocument/2006/relationships/tags" Target="../tags/tag44.xml"/><Relationship Id="rId15" Type="http://schemas.openxmlformats.org/officeDocument/2006/relationships/image" Target="../media/image86.png"/><Relationship Id="rId10" Type="http://schemas.openxmlformats.org/officeDocument/2006/relationships/image" Target="../media/image92.png"/><Relationship Id="rId4" Type="http://schemas.openxmlformats.org/officeDocument/2006/relationships/tags" Target="../tags/tag43.xml"/><Relationship Id="rId9" Type="http://schemas.openxmlformats.org/officeDocument/2006/relationships/notesSlide" Target="../notesSlides/notesSlide4.xml"/><Relationship Id="rId14" Type="http://schemas.openxmlformats.org/officeDocument/2006/relationships/image" Target="../media/image96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3" Type="http://schemas.openxmlformats.org/officeDocument/2006/relationships/image" Target="../media/image112.png"/><Relationship Id="rId7" Type="http://schemas.openxmlformats.org/officeDocument/2006/relationships/image" Target="../media/image116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5.png"/><Relationship Id="rId5" Type="http://schemas.openxmlformats.org/officeDocument/2006/relationships/image" Target="../media/image114.png"/><Relationship Id="rId4" Type="http://schemas.openxmlformats.org/officeDocument/2006/relationships/image" Target="../media/image113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3" Type="http://schemas.openxmlformats.org/officeDocument/2006/relationships/image" Target="../media/image119.png"/><Relationship Id="rId7" Type="http://schemas.openxmlformats.org/officeDocument/2006/relationships/image" Target="../media/image123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2.png"/><Relationship Id="rId5" Type="http://schemas.openxmlformats.org/officeDocument/2006/relationships/image" Target="../media/image121.png"/><Relationship Id="rId4" Type="http://schemas.openxmlformats.org/officeDocument/2006/relationships/image" Target="../media/image12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7.png"/><Relationship Id="rId4" Type="http://schemas.openxmlformats.org/officeDocument/2006/relationships/image" Target="../media/image12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1.png"/><Relationship Id="rId5" Type="http://schemas.openxmlformats.org/officeDocument/2006/relationships/image" Target="../media/image130.png"/><Relationship Id="rId4" Type="http://schemas.openxmlformats.org/officeDocument/2006/relationships/image" Target="../media/image1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wmf"/><Relationship Id="rId4" Type="http://schemas.openxmlformats.org/officeDocument/2006/relationships/image" Target="../media/image2.w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jpeg"/><Relationship Id="rId2" Type="http://schemas.openxmlformats.org/officeDocument/2006/relationships/image" Target="../media/image1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5.wmf"/><Relationship Id="rId4" Type="http://schemas.openxmlformats.org/officeDocument/2006/relationships/image" Target="../media/image13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5.w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7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sites.google.com/site/igorcarron2/cs" TargetMode="External"/><Relationship Id="rId2" Type="http://schemas.openxmlformats.org/officeDocument/2006/relationships/hyperlink" Target="http://dsp.rice.edu/cs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41.bin"/><Relationship Id="rId5" Type="http://schemas.openxmlformats.org/officeDocument/2006/relationships/oleObject" Target="../embeddings/oleObject40.bin"/><Relationship Id="rId4" Type="http://schemas.openxmlformats.org/officeDocument/2006/relationships/oleObject" Target="../embeddings/oleObject39.bin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2.wmf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7.xml"/><Relationship Id="rId5" Type="http://schemas.openxmlformats.org/officeDocument/2006/relationships/image" Target="../media/image153.png"/><Relationship Id="rId4" Type="http://schemas.openxmlformats.org/officeDocument/2006/relationships/image" Target="../media/image152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8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wmf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4.pn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apod.nasa.gov/apod/image/0210/Andromeda_gendler_sm.jpg" TargetMode="Externa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Relationship Id="rId9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899592" y="1268760"/>
            <a:ext cx="7772400" cy="197510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Advanced statistical and computational methods in astronomical research</a:t>
            </a:r>
            <a:endParaRPr lang="en-US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827584" y="4293096"/>
            <a:ext cx="7772400" cy="1508760"/>
          </a:xfrm>
        </p:spPr>
        <p:txBody>
          <a:bodyPr/>
          <a:lstStyle/>
          <a:p>
            <a:r>
              <a:rPr lang="hu-HU" dirty="0" smtClean="0"/>
              <a:t>I. Csabai, L. Dobos, R. Beck, T. </a:t>
            </a:r>
            <a:r>
              <a:rPr lang="hu-HU" dirty="0" err="1" smtClean="0"/>
              <a:t>Budavari</a:t>
            </a:r>
            <a:r>
              <a:rPr lang="hu-HU" dirty="0" smtClean="0"/>
              <a:t>, C. </a:t>
            </a:r>
            <a:r>
              <a:rPr lang="hu-HU" dirty="0" err="1" smtClean="0"/>
              <a:t>Yip</a:t>
            </a:r>
            <a:r>
              <a:rPr lang="hu-HU" dirty="0" smtClean="0"/>
              <a:t>, A. Szalay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18864" y="84584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2700" dirty="0" smtClean="0"/>
              <a:t>Due to the underlying physical laws, data vectors does not fill the whole space, rather lie on lower dimensional surface/subspace </a:t>
            </a:r>
            <a:br>
              <a:rPr lang="en-US" sz="2700" dirty="0" smtClean="0"/>
            </a:br>
            <a:r>
              <a:rPr lang="en-US" sz="2700" dirty="0" smtClean="0"/>
              <a:t>(this is why we can understand the word</a:t>
            </a:r>
            <a:r>
              <a:rPr lang="en-US" sz="2700" dirty="0" smtClean="0"/>
              <a:t>!)</a:t>
            </a:r>
            <a:r>
              <a:rPr lang="hu-HU" sz="2700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6" name="Picture 2" descr="D:\csabai2009\grants2009\sotejedlik2010\beszamolo2009\pcaDemo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13756" y="2132856"/>
            <a:ext cx="4762500" cy="3571875"/>
          </a:xfrm>
          <a:prstGeom prst="rect">
            <a:avLst/>
          </a:prstGeom>
          <a:noFill/>
        </p:spPr>
      </p:pic>
      <p:sp>
        <p:nvSpPr>
          <p:cNvPr id="4" name="Szövegdoboz 3"/>
          <p:cNvSpPr txBox="1"/>
          <p:nvPr/>
        </p:nvSpPr>
        <p:spPr>
          <a:xfrm>
            <a:off x="1619672" y="5949280"/>
            <a:ext cx="59432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 smtClean="0"/>
              <a:t>Projection  ~ </a:t>
            </a:r>
            <a:r>
              <a:rPr lang="hu-HU" sz="3200" dirty="0" err="1" smtClean="0"/>
              <a:t>compression</a:t>
            </a:r>
            <a:r>
              <a:rPr lang="hu-HU" sz="3200" dirty="0" smtClean="0"/>
              <a:t> ~ </a:t>
            </a:r>
            <a:r>
              <a:rPr lang="hu-HU" sz="3200" dirty="0" err="1" smtClean="0"/>
              <a:t>model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7848872" cy="782960"/>
          </a:xfrm>
        </p:spPr>
        <p:txBody>
          <a:bodyPr>
            <a:noAutofit/>
          </a:bodyPr>
          <a:lstStyle/>
          <a:p>
            <a:pPr algn="l"/>
            <a:r>
              <a:rPr lang="hu-HU" sz="3200" dirty="0" err="1" smtClean="0"/>
              <a:t>Example</a:t>
            </a:r>
            <a:r>
              <a:rPr lang="hu-HU" sz="3200" dirty="0" smtClean="0"/>
              <a:t>: </a:t>
            </a:r>
            <a:r>
              <a:rPr lang="hu-HU" sz="3200" dirty="0" err="1" smtClean="0"/>
              <a:t>c</a:t>
            </a:r>
            <a:r>
              <a:rPr lang="hu-HU" sz="3200" dirty="0" err="1" smtClean="0"/>
              <a:t>olor</a:t>
            </a:r>
            <a:r>
              <a:rPr lang="hu-HU" sz="3200" dirty="0" smtClean="0"/>
              <a:t> </a:t>
            </a:r>
            <a:r>
              <a:rPr lang="hu-HU" sz="3200" dirty="0" err="1" smtClean="0"/>
              <a:t>space</a:t>
            </a:r>
            <a:r>
              <a:rPr lang="hu-HU" sz="3200" dirty="0" smtClean="0"/>
              <a:t> vs. „</a:t>
            </a:r>
            <a:r>
              <a:rPr lang="hu-HU" sz="3200" dirty="0" err="1" smtClean="0"/>
              <a:t>true</a:t>
            </a:r>
            <a:r>
              <a:rPr lang="hu-HU" sz="3200" dirty="0" smtClean="0"/>
              <a:t>” </a:t>
            </a:r>
            <a:r>
              <a:rPr lang="hu-HU" sz="3200" dirty="0" err="1" smtClean="0"/>
              <a:t>physical</a:t>
            </a:r>
            <a:r>
              <a:rPr lang="hu-HU" sz="3200" dirty="0" smtClean="0"/>
              <a:t> </a:t>
            </a:r>
            <a:r>
              <a:rPr lang="hu-HU" sz="3200" dirty="0" err="1" smtClean="0"/>
              <a:t>space</a:t>
            </a:r>
            <a:endParaRPr lang="en-US" sz="4800" dirty="0"/>
          </a:p>
        </p:txBody>
      </p:sp>
      <p:sp>
        <p:nvSpPr>
          <p:cNvPr id="6" name="Tartalom helye 5"/>
          <p:cNvSpPr>
            <a:spLocks noGrp="1"/>
          </p:cNvSpPr>
          <p:nvPr>
            <p:ph idx="1"/>
          </p:nvPr>
        </p:nvSpPr>
        <p:spPr>
          <a:xfrm>
            <a:off x="179512" y="1340768"/>
            <a:ext cx="3672408" cy="4785395"/>
          </a:xfrm>
        </p:spPr>
        <p:txBody>
          <a:bodyPr>
            <a:normAutofit/>
          </a:bodyPr>
          <a:lstStyle/>
          <a:p>
            <a:r>
              <a:rPr lang="hu-HU" sz="2800" dirty="0" err="1" smtClean="0"/>
              <a:t>Magnitude</a:t>
            </a:r>
            <a:r>
              <a:rPr lang="hu-HU" sz="2800" dirty="0" smtClean="0"/>
              <a:t> </a:t>
            </a:r>
            <a:r>
              <a:rPr lang="hu-HU" sz="2800" dirty="0" err="1" smtClean="0"/>
              <a:t>systems</a:t>
            </a:r>
            <a:r>
              <a:rPr lang="hu-HU" sz="2800" dirty="0" smtClean="0"/>
              <a:t> (UJFN, UBRI, </a:t>
            </a:r>
            <a:r>
              <a:rPr lang="hu-HU" sz="2800" dirty="0" err="1" smtClean="0"/>
              <a:t>ugriz</a:t>
            </a:r>
            <a:r>
              <a:rPr lang="hu-HU" sz="2800" dirty="0" smtClean="0"/>
              <a:t> …) </a:t>
            </a:r>
            <a:r>
              <a:rPr lang="hu-HU" sz="2800" dirty="0" err="1" smtClean="0"/>
              <a:t>are</a:t>
            </a:r>
            <a:r>
              <a:rPr lang="hu-HU" sz="2800" dirty="0" smtClean="0"/>
              <a:t> </a:t>
            </a:r>
            <a:r>
              <a:rPr lang="hu-HU" sz="2800" dirty="0" err="1" smtClean="0"/>
              <a:t>arbitrary</a:t>
            </a:r>
            <a:endParaRPr lang="hu-HU" sz="2800" dirty="0" smtClean="0"/>
          </a:p>
          <a:p>
            <a:r>
              <a:rPr lang="hu-HU" sz="2800" dirty="0" err="1" smtClean="0"/>
              <a:t>Galaxies</a:t>
            </a:r>
            <a:r>
              <a:rPr lang="hu-HU" sz="2800" dirty="0" smtClean="0"/>
              <a:t> </a:t>
            </a:r>
            <a:r>
              <a:rPr lang="hu-HU" sz="2800" dirty="0" err="1" smtClean="0"/>
              <a:t>have</a:t>
            </a:r>
            <a:r>
              <a:rPr lang="hu-HU" sz="2800" dirty="0" smtClean="0"/>
              <a:t> „</a:t>
            </a:r>
            <a:r>
              <a:rPr lang="hu-HU" sz="2800" dirty="0" err="1" smtClean="0"/>
              <a:t>important</a:t>
            </a:r>
            <a:r>
              <a:rPr lang="hu-HU" sz="2800" dirty="0" smtClean="0"/>
              <a:t>” </a:t>
            </a:r>
            <a:r>
              <a:rPr lang="hu-HU" sz="2800" dirty="0" err="1" smtClean="0"/>
              <a:t>physical</a:t>
            </a:r>
            <a:r>
              <a:rPr lang="hu-HU" sz="2800" dirty="0" smtClean="0"/>
              <a:t> </a:t>
            </a:r>
            <a:r>
              <a:rPr lang="hu-HU" sz="2800" dirty="0" err="1" smtClean="0"/>
              <a:t>parameters</a:t>
            </a:r>
            <a:r>
              <a:rPr lang="hu-HU" sz="2800" dirty="0" smtClean="0"/>
              <a:t> (</a:t>
            </a:r>
            <a:r>
              <a:rPr lang="hu-HU" sz="2800" dirty="0" err="1" smtClean="0"/>
              <a:t>age</a:t>
            </a:r>
            <a:r>
              <a:rPr lang="hu-HU" sz="2800" dirty="0" smtClean="0"/>
              <a:t>, </a:t>
            </a:r>
            <a:r>
              <a:rPr lang="hu-HU" sz="2800" dirty="0" err="1" smtClean="0"/>
              <a:t>metallicity</a:t>
            </a:r>
            <a:r>
              <a:rPr lang="hu-HU" sz="2800" dirty="0" smtClean="0"/>
              <a:t>, </a:t>
            </a:r>
            <a:r>
              <a:rPr lang="hu-HU" sz="2800" dirty="0" err="1" smtClean="0"/>
              <a:t>redshift</a:t>
            </a:r>
            <a:r>
              <a:rPr lang="hu-HU" sz="2800" dirty="0" smtClean="0"/>
              <a:t>, </a:t>
            </a:r>
            <a:r>
              <a:rPr lang="hu-HU" sz="2800" dirty="0" err="1" smtClean="0"/>
              <a:t>luminosity</a:t>
            </a:r>
            <a:r>
              <a:rPr lang="hu-HU" sz="2800" dirty="0" smtClean="0"/>
              <a:t>, …)</a:t>
            </a:r>
            <a:endParaRPr lang="en-US" sz="2800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340768"/>
            <a:ext cx="4464496" cy="455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zövegdoboz 4"/>
          <p:cNvSpPr txBox="1"/>
          <p:nvPr/>
        </p:nvSpPr>
        <p:spPr>
          <a:xfrm>
            <a:off x="6775938" y="5951021"/>
            <a:ext cx="22605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/>
              <a:t>Connolly</a:t>
            </a:r>
            <a:r>
              <a:rPr lang="hu-HU" dirty="0" smtClean="0"/>
              <a:t> et </a:t>
            </a:r>
            <a:r>
              <a:rPr lang="hu-HU" dirty="0" err="1" smtClean="0"/>
              <a:t>al</a:t>
            </a:r>
            <a:r>
              <a:rPr lang="hu-HU" dirty="0" smtClean="0"/>
              <a:t>. AJ, 1995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44624"/>
            <a:ext cx="5867400" cy="631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zövegdoboz 2"/>
          <p:cNvSpPr txBox="1"/>
          <p:nvPr/>
        </p:nvSpPr>
        <p:spPr>
          <a:xfrm>
            <a:off x="3131840" y="2996952"/>
            <a:ext cx="1679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„</a:t>
            </a:r>
            <a:r>
              <a:rPr lang="hu-HU" dirty="0" err="1" smtClean="0"/>
              <a:t>slabs</a:t>
            </a:r>
            <a:r>
              <a:rPr lang="hu-HU" dirty="0" smtClean="0"/>
              <a:t>”: </a:t>
            </a:r>
            <a:r>
              <a:rPr lang="hu-HU" dirty="0" err="1" smtClean="0"/>
              <a:t>redshift</a:t>
            </a:r>
            <a:endParaRPr lang="en-US" dirty="0"/>
          </a:p>
        </p:txBody>
      </p:sp>
      <p:pic>
        <p:nvPicPr>
          <p:cNvPr id="3584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5664667"/>
            <a:ext cx="2777505" cy="50063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6237312"/>
            <a:ext cx="6696744" cy="56226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2420888"/>
            <a:ext cx="3143594" cy="30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zövegdoboz 6"/>
          <p:cNvSpPr txBox="1"/>
          <p:nvPr/>
        </p:nvSpPr>
        <p:spPr>
          <a:xfrm>
            <a:off x="6300192" y="2051556"/>
            <a:ext cx="2218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Photometric</a:t>
            </a:r>
            <a:r>
              <a:rPr lang="hu-HU" dirty="0" smtClean="0"/>
              <a:t> </a:t>
            </a:r>
            <a:r>
              <a:rPr lang="hu-HU" dirty="0" err="1" smtClean="0"/>
              <a:t>redshifts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3200" dirty="0" err="1" smtClean="0"/>
              <a:t>How</a:t>
            </a:r>
            <a:r>
              <a:rPr lang="hu-HU" sz="3200" dirty="0" smtClean="0"/>
              <a:t> </a:t>
            </a:r>
            <a:r>
              <a:rPr lang="hu-HU" sz="3200" dirty="0" err="1" smtClean="0"/>
              <a:t>to</a:t>
            </a:r>
            <a:r>
              <a:rPr lang="hu-HU" sz="3200" dirty="0" smtClean="0"/>
              <a:t> </a:t>
            </a:r>
            <a:r>
              <a:rPr lang="hu-HU" sz="3200" dirty="0" err="1" smtClean="0"/>
              <a:t>find</a:t>
            </a:r>
            <a:r>
              <a:rPr lang="hu-HU" sz="3200" dirty="0" smtClean="0"/>
              <a:t> </a:t>
            </a:r>
            <a:r>
              <a:rPr lang="hu-HU" sz="3200" dirty="0" err="1" smtClean="0"/>
              <a:t>the</a:t>
            </a:r>
            <a:r>
              <a:rPr lang="hu-HU" sz="3200" dirty="0" smtClean="0"/>
              <a:t> </a:t>
            </a:r>
            <a:r>
              <a:rPr lang="hu-HU" sz="3200" dirty="0" err="1" smtClean="0"/>
              <a:t>underlying</a:t>
            </a:r>
            <a:r>
              <a:rPr lang="hu-HU" sz="3200" dirty="0" smtClean="0"/>
              <a:t> </a:t>
            </a:r>
            <a:r>
              <a:rPr lang="hu-HU" sz="3200" dirty="0" err="1" smtClean="0"/>
              <a:t>subspace</a:t>
            </a:r>
            <a:r>
              <a:rPr lang="hu-HU" sz="3200" dirty="0" smtClean="0"/>
              <a:t> </a:t>
            </a:r>
            <a:r>
              <a:rPr lang="hu-HU" sz="3200" dirty="0" err="1" smtClean="0"/>
              <a:t>in</a:t>
            </a:r>
            <a:r>
              <a:rPr lang="hu-HU" sz="3200" dirty="0" smtClean="0"/>
              <a:t> </a:t>
            </a:r>
            <a:r>
              <a:rPr lang="hu-HU" sz="3200" dirty="0" err="1" smtClean="0"/>
              <a:t>many</a:t>
            </a:r>
            <a:r>
              <a:rPr lang="hu-HU" sz="3200" dirty="0" smtClean="0"/>
              <a:t> </a:t>
            </a:r>
            <a:r>
              <a:rPr lang="hu-HU" sz="3200" dirty="0" err="1" smtClean="0"/>
              <a:t>dimensions</a:t>
            </a:r>
            <a:r>
              <a:rPr lang="hu-HU" sz="3200" dirty="0" smtClean="0"/>
              <a:t>: PCA/SVD</a:t>
            </a:r>
            <a:endParaRPr lang="en-US" sz="3200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489325" y="1556915"/>
            <a:ext cx="23352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4000">
                <a:latin typeface="Times New Roman" pitchFamily="18" charset="0"/>
                <a:cs typeface="Arial" charset="0"/>
              </a:rPr>
              <a:t>X</a:t>
            </a:r>
            <a:r>
              <a:rPr lang="en-US" sz="4000" b="0">
                <a:latin typeface="Times New Roman" pitchFamily="18" charset="0"/>
                <a:cs typeface="Arial" charset="0"/>
              </a:rPr>
              <a:t> = </a:t>
            </a:r>
            <a:r>
              <a:rPr lang="en-US" sz="4000">
                <a:latin typeface="Times New Roman" pitchFamily="18" charset="0"/>
                <a:cs typeface="Arial" charset="0"/>
              </a:rPr>
              <a:t>U</a:t>
            </a:r>
            <a:r>
              <a:rPr lang="en-US" sz="4000">
                <a:latin typeface="Symbol" pitchFamily="18" charset="2"/>
                <a:cs typeface="Arial" charset="0"/>
                <a:sym typeface="Symbol" pitchFamily="18" charset="2"/>
              </a:rPr>
              <a:t></a:t>
            </a:r>
            <a:r>
              <a:rPr lang="en-US" sz="4000">
                <a:latin typeface="Times New Roman" pitchFamily="18" charset="0"/>
                <a:cs typeface="Arial" charset="0"/>
              </a:rPr>
              <a:t>V</a:t>
            </a:r>
            <a:r>
              <a:rPr lang="en-US" sz="4000" b="0" baseline="30000">
                <a:latin typeface="Arial" charset="0"/>
                <a:cs typeface="Arial" charset="0"/>
              </a:rPr>
              <a:t>T</a:t>
            </a: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2514600" y="2772940"/>
            <a:ext cx="1828800" cy="2819400"/>
          </a:xfrm>
          <a:prstGeom prst="bracketPair">
            <a:avLst>
              <a:gd name="adj" fmla="val 4731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590800" y="2849140"/>
            <a:ext cx="304800" cy="2667000"/>
          </a:xfrm>
          <a:prstGeom prst="rect">
            <a:avLst/>
          </a:prstGeom>
          <a:solidFill>
            <a:srgbClr val="EAEAEA"/>
          </a:solidFill>
          <a:ln w="9525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sz="1800">
                <a:latin typeface="Times New Roman" pitchFamily="18" charset="0"/>
                <a:cs typeface="Arial" charset="0"/>
              </a:rPr>
              <a:t>u</a:t>
            </a:r>
            <a:r>
              <a:rPr lang="en-US" sz="1800" b="0" baseline="-25000">
                <a:latin typeface="Times New Roman" pitchFamily="18" charset="0"/>
                <a:cs typeface="Arial" charset="0"/>
              </a:rPr>
              <a:t>1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2971800" y="2849140"/>
            <a:ext cx="304800" cy="2667000"/>
          </a:xfrm>
          <a:prstGeom prst="rect">
            <a:avLst/>
          </a:prstGeom>
          <a:solidFill>
            <a:srgbClr val="EAEAEA"/>
          </a:solidFill>
          <a:ln w="9525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sz="1800">
                <a:latin typeface="Times New Roman" pitchFamily="18" charset="0"/>
                <a:cs typeface="Arial" charset="0"/>
              </a:rPr>
              <a:t>u</a:t>
            </a:r>
            <a:r>
              <a:rPr lang="en-US" sz="1800" b="0" baseline="-25000">
                <a:latin typeface="Times New Roman" pitchFamily="18" charset="0"/>
                <a:cs typeface="Arial" charset="0"/>
              </a:rPr>
              <a:t>2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962400" y="2849140"/>
            <a:ext cx="304800" cy="2667000"/>
          </a:xfrm>
          <a:prstGeom prst="rect">
            <a:avLst/>
          </a:prstGeom>
          <a:solidFill>
            <a:srgbClr val="EAEAEA"/>
          </a:solidFill>
          <a:ln w="9525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sz="1800">
                <a:latin typeface="Times New Roman" pitchFamily="18" charset="0"/>
                <a:cs typeface="Arial" charset="0"/>
              </a:rPr>
              <a:t>u</a:t>
            </a:r>
            <a:r>
              <a:rPr lang="en-US" sz="1800" b="0" i="1" baseline="-25000">
                <a:latin typeface="Times New Roman" pitchFamily="18" charset="0"/>
                <a:cs typeface="Arial" charset="0"/>
              </a:rPr>
              <a:t>k</a:t>
            </a:r>
          </a:p>
        </p:txBody>
      </p:sp>
      <p:sp>
        <p:nvSpPr>
          <p:cNvPr id="9" name="AutoShape 9"/>
          <p:cNvSpPr>
            <a:spLocks noChangeArrowheads="1"/>
          </p:cNvSpPr>
          <p:nvPr/>
        </p:nvSpPr>
        <p:spPr bwMode="auto">
          <a:xfrm>
            <a:off x="76200" y="2772940"/>
            <a:ext cx="1828800" cy="2819400"/>
          </a:xfrm>
          <a:prstGeom prst="bracketPair">
            <a:avLst>
              <a:gd name="adj" fmla="val 4731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152400" y="2849140"/>
            <a:ext cx="304800" cy="2667000"/>
          </a:xfrm>
          <a:prstGeom prst="rect">
            <a:avLst/>
          </a:prstGeom>
          <a:solidFill>
            <a:srgbClr val="EAEAEA"/>
          </a:solidFill>
          <a:ln w="9525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sz="1800">
                <a:latin typeface="Times New Roman" pitchFamily="18" charset="0"/>
                <a:cs typeface="Arial" charset="0"/>
              </a:rPr>
              <a:t>x</a:t>
            </a:r>
            <a:r>
              <a:rPr lang="en-US" sz="1800" b="0" baseline="30000">
                <a:latin typeface="Times New Roman" pitchFamily="18" charset="0"/>
                <a:cs typeface="Arial" charset="0"/>
              </a:rPr>
              <a:t>(1)</a:t>
            </a: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533400" y="2849140"/>
            <a:ext cx="304800" cy="2667000"/>
          </a:xfrm>
          <a:prstGeom prst="rect">
            <a:avLst/>
          </a:prstGeom>
          <a:solidFill>
            <a:srgbClr val="EAEAEA"/>
          </a:solidFill>
          <a:ln w="9525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sz="1800">
                <a:latin typeface="Times New Roman" pitchFamily="18" charset="0"/>
                <a:cs typeface="Arial" charset="0"/>
              </a:rPr>
              <a:t>x</a:t>
            </a:r>
            <a:r>
              <a:rPr lang="en-US" sz="1800" b="0" baseline="30000">
                <a:latin typeface="Times New Roman" pitchFamily="18" charset="0"/>
                <a:cs typeface="Arial" charset="0"/>
              </a:rPr>
              <a:t>(2)</a:t>
            </a: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1524000" y="2849140"/>
            <a:ext cx="304800" cy="2667000"/>
          </a:xfrm>
          <a:prstGeom prst="rect">
            <a:avLst/>
          </a:prstGeom>
          <a:solidFill>
            <a:srgbClr val="EAEAEA"/>
          </a:solidFill>
          <a:ln w="9525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sz="1800">
                <a:latin typeface="Times New Roman" pitchFamily="18" charset="0"/>
                <a:cs typeface="Arial" charset="0"/>
              </a:rPr>
              <a:t>x</a:t>
            </a:r>
            <a:r>
              <a:rPr lang="en-US" sz="1800" b="0" baseline="30000">
                <a:latin typeface="Times New Roman" pitchFamily="18" charset="0"/>
                <a:cs typeface="Arial" charset="0"/>
              </a:rPr>
              <a:t>(</a:t>
            </a:r>
            <a:r>
              <a:rPr lang="en-US" sz="1800" b="0" i="1" baseline="30000">
                <a:latin typeface="Times New Roman" pitchFamily="18" charset="0"/>
                <a:cs typeface="Arial" charset="0"/>
              </a:rPr>
              <a:t>M</a:t>
            </a:r>
            <a:r>
              <a:rPr lang="en-US" sz="1800" b="0" baseline="30000">
                <a:latin typeface="Times New Roman" pitchFamily="18" charset="0"/>
                <a:cs typeface="Arial" charset="0"/>
              </a:rPr>
              <a:t>)</a:t>
            </a: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1981200" y="3992140"/>
            <a:ext cx="3841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800" b="0">
                <a:latin typeface="Times New Roman" pitchFamily="18" charset="0"/>
                <a:cs typeface="Arial" charset="0"/>
              </a:rPr>
              <a:t>=</a:t>
            </a: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4267200" y="3839740"/>
            <a:ext cx="2730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800" b="0">
                <a:latin typeface="Times New Roman" pitchFamily="18" charset="0"/>
                <a:cs typeface="Arial" charset="0"/>
              </a:rPr>
              <a:t>.</a:t>
            </a:r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>
            <a:off x="990600" y="3382540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990600" y="4982740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3429000" y="3382540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>
            <a:off x="3429000" y="4982740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6477000" y="3306340"/>
            <a:ext cx="2362200" cy="1828800"/>
            <a:chOff x="4080" y="1872"/>
            <a:chExt cx="1488" cy="1152"/>
          </a:xfrm>
        </p:grpSpPr>
        <p:sp>
          <p:nvSpPr>
            <p:cNvPr id="20" name="AutoShape 20"/>
            <p:cNvSpPr>
              <a:spLocks noChangeArrowheads="1"/>
            </p:cNvSpPr>
            <p:nvPr/>
          </p:nvSpPr>
          <p:spPr bwMode="auto">
            <a:xfrm>
              <a:off x="4080" y="1872"/>
              <a:ext cx="1488" cy="1152"/>
            </a:xfrm>
            <a:prstGeom prst="bracketPair">
              <a:avLst>
                <a:gd name="adj" fmla="val 4731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Rectangle 21"/>
            <p:cNvSpPr>
              <a:spLocks noChangeArrowheads="1"/>
            </p:cNvSpPr>
            <p:nvPr/>
          </p:nvSpPr>
          <p:spPr bwMode="auto">
            <a:xfrm>
              <a:off x="4128" y="1920"/>
              <a:ext cx="1392" cy="192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sz="1800">
                  <a:latin typeface="Times New Roman" pitchFamily="18" charset="0"/>
                  <a:cs typeface="Arial" charset="0"/>
                  <a:sym typeface="Symbol" pitchFamily="18" charset="2"/>
                </a:rPr>
                <a:t>v</a:t>
              </a:r>
              <a:r>
                <a:rPr lang="en-US" sz="1800" b="0" baseline="-25000">
                  <a:latin typeface="Times New Roman" pitchFamily="18" charset="0"/>
                  <a:cs typeface="Arial" charset="0"/>
                  <a:sym typeface="Symbol" pitchFamily="18" charset="2"/>
                </a:rPr>
                <a:t>1</a:t>
              </a:r>
              <a:endParaRPr lang="en-US" sz="1800" b="0" baseline="-25000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2" name="Rectangle 22"/>
            <p:cNvSpPr>
              <a:spLocks noChangeArrowheads="1"/>
            </p:cNvSpPr>
            <p:nvPr/>
          </p:nvSpPr>
          <p:spPr bwMode="auto">
            <a:xfrm>
              <a:off x="4128" y="2160"/>
              <a:ext cx="1392" cy="192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sz="1800">
                  <a:latin typeface="Times New Roman" pitchFamily="18" charset="0"/>
                  <a:cs typeface="Arial" charset="0"/>
                  <a:sym typeface="Symbol" pitchFamily="18" charset="2"/>
                </a:rPr>
                <a:t>v</a:t>
              </a:r>
              <a:r>
                <a:rPr lang="en-US" sz="1800" b="0" baseline="-25000">
                  <a:latin typeface="Times New Roman" pitchFamily="18" charset="0"/>
                  <a:cs typeface="Arial" charset="0"/>
                  <a:sym typeface="Symbol" pitchFamily="18" charset="2"/>
                </a:rPr>
                <a:t>2</a:t>
              </a:r>
            </a:p>
          </p:txBody>
        </p:sp>
        <p:sp>
          <p:nvSpPr>
            <p:cNvPr id="23" name="Rectangle 23"/>
            <p:cNvSpPr>
              <a:spLocks noChangeArrowheads="1"/>
            </p:cNvSpPr>
            <p:nvPr/>
          </p:nvSpPr>
          <p:spPr bwMode="auto">
            <a:xfrm>
              <a:off x="4128" y="2784"/>
              <a:ext cx="1392" cy="192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sz="1800">
                  <a:latin typeface="Times New Roman" pitchFamily="18" charset="0"/>
                  <a:cs typeface="Arial" charset="0"/>
                  <a:sym typeface="Symbol" pitchFamily="18" charset="2"/>
                </a:rPr>
                <a:t>v</a:t>
              </a:r>
              <a:r>
                <a:rPr lang="en-US" sz="1800" b="0" i="1" baseline="-25000">
                  <a:latin typeface="Times New Roman" pitchFamily="18" charset="0"/>
                  <a:cs typeface="Arial" charset="0"/>
                  <a:sym typeface="Symbol" pitchFamily="18" charset="2"/>
                </a:rPr>
                <a:t>k</a:t>
              </a:r>
            </a:p>
          </p:txBody>
        </p:sp>
        <p:sp>
          <p:nvSpPr>
            <p:cNvPr id="24" name="Line 24"/>
            <p:cNvSpPr>
              <a:spLocks noChangeShapeType="1"/>
            </p:cNvSpPr>
            <p:nvPr/>
          </p:nvSpPr>
          <p:spPr bwMode="auto">
            <a:xfrm rot="5400000">
              <a:off x="4344" y="2568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25"/>
            <p:cNvSpPr>
              <a:spLocks noChangeShapeType="1"/>
            </p:cNvSpPr>
            <p:nvPr/>
          </p:nvSpPr>
          <p:spPr bwMode="auto">
            <a:xfrm rot="5400000">
              <a:off x="5064" y="2568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" name="AutoShape 26"/>
          <p:cNvSpPr>
            <a:spLocks noChangeArrowheads="1"/>
          </p:cNvSpPr>
          <p:nvPr/>
        </p:nvSpPr>
        <p:spPr bwMode="auto">
          <a:xfrm>
            <a:off x="4495800" y="3306340"/>
            <a:ext cx="1828800" cy="1828800"/>
          </a:xfrm>
          <a:prstGeom prst="bracketPair">
            <a:avLst>
              <a:gd name="adj" fmla="val 4731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Text Box 27"/>
          <p:cNvSpPr txBox="1">
            <a:spLocks noChangeArrowheads="1"/>
          </p:cNvSpPr>
          <p:nvPr/>
        </p:nvSpPr>
        <p:spPr bwMode="auto">
          <a:xfrm>
            <a:off x="6280150" y="3839740"/>
            <a:ext cx="2730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800" b="0">
                <a:latin typeface="Times New Roman" pitchFamily="18" charset="0"/>
                <a:cs typeface="Arial" charset="0"/>
              </a:rPr>
              <a:t>.</a:t>
            </a:r>
          </a:p>
        </p:txBody>
      </p:sp>
      <p:sp>
        <p:nvSpPr>
          <p:cNvPr id="28" name="Rectangle 28"/>
          <p:cNvSpPr>
            <a:spLocks noChangeArrowheads="1"/>
          </p:cNvSpPr>
          <p:nvPr/>
        </p:nvSpPr>
        <p:spPr bwMode="auto">
          <a:xfrm>
            <a:off x="4572000" y="3382540"/>
            <a:ext cx="304800" cy="304800"/>
          </a:xfrm>
          <a:prstGeom prst="rect">
            <a:avLst/>
          </a:prstGeom>
          <a:solidFill>
            <a:srgbClr val="EAEAEA"/>
          </a:solidFill>
          <a:ln w="9525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sz="1800" b="0" i="1">
                <a:latin typeface="Symbol" pitchFamily="18" charset="2"/>
                <a:cs typeface="Arial" charset="0"/>
                <a:sym typeface="Symbol" pitchFamily="18" charset="2"/>
              </a:rPr>
              <a:t></a:t>
            </a:r>
            <a:r>
              <a:rPr lang="en-US" sz="1800" b="0" baseline="-25000">
                <a:latin typeface="Times New Roman" pitchFamily="18" charset="0"/>
                <a:cs typeface="Arial" charset="0"/>
                <a:sym typeface="Symbol" pitchFamily="18" charset="2"/>
              </a:rPr>
              <a:t>1</a:t>
            </a:r>
            <a:endParaRPr lang="en-US" sz="1800" b="0" baseline="-25000">
              <a:latin typeface="Times New Roman" pitchFamily="18" charset="0"/>
              <a:cs typeface="Arial" charset="0"/>
            </a:endParaRPr>
          </a:p>
        </p:txBody>
      </p:sp>
      <p:sp>
        <p:nvSpPr>
          <p:cNvPr id="29" name="Rectangle 29"/>
          <p:cNvSpPr>
            <a:spLocks noChangeArrowheads="1"/>
          </p:cNvSpPr>
          <p:nvPr/>
        </p:nvSpPr>
        <p:spPr bwMode="auto">
          <a:xfrm>
            <a:off x="4953000" y="3763540"/>
            <a:ext cx="304800" cy="304800"/>
          </a:xfrm>
          <a:prstGeom prst="rect">
            <a:avLst/>
          </a:prstGeom>
          <a:solidFill>
            <a:srgbClr val="EAEAEA"/>
          </a:solidFill>
          <a:ln w="9525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sz="1800" b="0" i="1">
                <a:latin typeface="Symbol" pitchFamily="18" charset="2"/>
                <a:cs typeface="Arial" charset="0"/>
                <a:sym typeface="Symbol" pitchFamily="18" charset="2"/>
              </a:rPr>
              <a:t></a:t>
            </a:r>
            <a:r>
              <a:rPr lang="en-US" sz="1800" b="0" baseline="-25000">
                <a:latin typeface="Times New Roman" pitchFamily="18" charset="0"/>
                <a:cs typeface="Arial" charset="0"/>
                <a:sym typeface="Symbol" pitchFamily="18" charset="2"/>
              </a:rPr>
              <a:t>2</a:t>
            </a:r>
            <a:endParaRPr lang="en-US" sz="1800" b="0" baseline="-25000">
              <a:latin typeface="Times New Roman" pitchFamily="18" charset="0"/>
              <a:cs typeface="Arial" charset="0"/>
            </a:endParaRPr>
          </a:p>
        </p:txBody>
      </p:sp>
      <p:sp>
        <p:nvSpPr>
          <p:cNvPr id="30" name="Rectangle 30"/>
          <p:cNvSpPr>
            <a:spLocks noChangeArrowheads="1"/>
          </p:cNvSpPr>
          <p:nvPr/>
        </p:nvSpPr>
        <p:spPr bwMode="auto">
          <a:xfrm>
            <a:off x="5943600" y="4754140"/>
            <a:ext cx="304800" cy="304800"/>
          </a:xfrm>
          <a:prstGeom prst="rect">
            <a:avLst/>
          </a:prstGeom>
          <a:solidFill>
            <a:srgbClr val="EAEAEA"/>
          </a:solidFill>
          <a:ln w="9525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sz="1800" b="0" i="1">
                <a:latin typeface="Symbol" pitchFamily="18" charset="2"/>
                <a:cs typeface="Arial" charset="0"/>
                <a:sym typeface="Symbol" pitchFamily="18" charset="2"/>
              </a:rPr>
              <a:t></a:t>
            </a:r>
            <a:r>
              <a:rPr lang="en-US" sz="1800" b="0" i="1" baseline="-25000">
                <a:latin typeface="Times New Roman" pitchFamily="18" charset="0"/>
                <a:cs typeface="Arial" charset="0"/>
                <a:sym typeface="Symbol" pitchFamily="18" charset="2"/>
              </a:rPr>
              <a:t>k</a:t>
            </a:r>
            <a:endParaRPr lang="en-US" sz="1800" b="0" i="1" baseline="-25000">
              <a:latin typeface="Times New Roman" pitchFamily="18" charset="0"/>
              <a:cs typeface="Arial" charset="0"/>
            </a:endParaRPr>
          </a:p>
        </p:txBody>
      </p:sp>
      <p:sp>
        <p:nvSpPr>
          <p:cNvPr id="31" name="Line 31"/>
          <p:cNvSpPr>
            <a:spLocks noChangeShapeType="1"/>
          </p:cNvSpPr>
          <p:nvPr/>
        </p:nvSpPr>
        <p:spPr bwMode="auto">
          <a:xfrm>
            <a:off x="5410200" y="4220740"/>
            <a:ext cx="381000" cy="3810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" name="Text Box 32"/>
          <p:cNvSpPr txBox="1">
            <a:spLocks noChangeArrowheads="1"/>
          </p:cNvSpPr>
          <p:nvPr/>
        </p:nvSpPr>
        <p:spPr bwMode="auto">
          <a:xfrm>
            <a:off x="777875" y="2336378"/>
            <a:ext cx="4413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800">
                <a:latin typeface="Times New Roman" pitchFamily="18" charset="0"/>
                <a:cs typeface="Arial" charset="0"/>
              </a:rPr>
              <a:t>X</a:t>
            </a:r>
            <a:endParaRPr lang="en-US" sz="2800" b="0" baseline="30000">
              <a:latin typeface="Arial" charset="0"/>
              <a:cs typeface="Arial" charset="0"/>
            </a:endParaRPr>
          </a:p>
        </p:txBody>
      </p:sp>
      <p:sp>
        <p:nvSpPr>
          <p:cNvPr id="33" name="Text Box 33"/>
          <p:cNvSpPr txBox="1">
            <a:spLocks noChangeArrowheads="1"/>
          </p:cNvSpPr>
          <p:nvPr/>
        </p:nvSpPr>
        <p:spPr bwMode="auto">
          <a:xfrm>
            <a:off x="3276600" y="2336378"/>
            <a:ext cx="4413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800">
                <a:latin typeface="Times New Roman" pitchFamily="18" charset="0"/>
                <a:cs typeface="Arial" charset="0"/>
              </a:rPr>
              <a:t>U</a:t>
            </a:r>
            <a:endParaRPr lang="en-US" sz="2800" b="0" baseline="30000">
              <a:latin typeface="Arial" charset="0"/>
              <a:cs typeface="Arial" charset="0"/>
            </a:endParaRPr>
          </a:p>
        </p:txBody>
      </p:sp>
      <p:sp>
        <p:nvSpPr>
          <p:cNvPr id="34" name="Text Box 34"/>
          <p:cNvSpPr txBox="1">
            <a:spLocks noChangeArrowheads="1"/>
          </p:cNvSpPr>
          <p:nvPr/>
        </p:nvSpPr>
        <p:spPr bwMode="auto">
          <a:xfrm>
            <a:off x="5257800" y="2863428"/>
            <a:ext cx="3952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800">
                <a:latin typeface="Symbol" pitchFamily="18" charset="2"/>
                <a:cs typeface="Arial" charset="0"/>
                <a:sym typeface="Symbol" pitchFamily="18" charset="2"/>
              </a:rPr>
              <a:t></a:t>
            </a:r>
            <a:endParaRPr lang="en-US" sz="2800" b="0" baseline="30000">
              <a:latin typeface="Arial" charset="0"/>
              <a:cs typeface="Arial" charset="0"/>
            </a:endParaRPr>
          </a:p>
        </p:txBody>
      </p:sp>
      <p:sp>
        <p:nvSpPr>
          <p:cNvPr id="35" name="Text Box 35"/>
          <p:cNvSpPr txBox="1">
            <a:spLocks noChangeArrowheads="1"/>
          </p:cNvSpPr>
          <p:nvPr/>
        </p:nvSpPr>
        <p:spPr bwMode="auto">
          <a:xfrm>
            <a:off x="7412038" y="2869778"/>
            <a:ext cx="5889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800">
                <a:latin typeface="Times New Roman" pitchFamily="18" charset="0"/>
                <a:cs typeface="Arial" charset="0"/>
              </a:rPr>
              <a:t>V</a:t>
            </a:r>
            <a:r>
              <a:rPr lang="en-US" sz="2800" b="0" baseline="30000">
                <a:latin typeface="Arial" charset="0"/>
                <a:cs typeface="Arial" charset="0"/>
              </a:rPr>
              <a:t>T</a:t>
            </a:r>
          </a:p>
        </p:txBody>
      </p:sp>
      <p:sp>
        <p:nvSpPr>
          <p:cNvPr id="36" name="AutoShape 39"/>
          <p:cNvSpPr>
            <a:spLocks/>
          </p:cNvSpPr>
          <p:nvPr/>
        </p:nvSpPr>
        <p:spPr bwMode="auto">
          <a:xfrm rot="5400000">
            <a:off x="907256" y="4913684"/>
            <a:ext cx="166688" cy="1828800"/>
          </a:xfrm>
          <a:prstGeom prst="rightBrace">
            <a:avLst>
              <a:gd name="adj1" fmla="val 9142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AutoShape 40"/>
          <p:cNvSpPr>
            <a:spLocks/>
          </p:cNvSpPr>
          <p:nvPr/>
        </p:nvSpPr>
        <p:spPr bwMode="auto">
          <a:xfrm rot="5400000">
            <a:off x="3345656" y="4913684"/>
            <a:ext cx="166688" cy="1828800"/>
          </a:xfrm>
          <a:prstGeom prst="rightBrace">
            <a:avLst>
              <a:gd name="adj1" fmla="val 9142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Text Box 41"/>
          <p:cNvSpPr txBox="1">
            <a:spLocks noChangeArrowheads="1"/>
          </p:cNvSpPr>
          <p:nvPr/>
        </p:nvSpPr>
        <p:spPr bwMode="auto">
          <a:xfrm>
            <a:off x="387350" y="5820940"/>
            <a:ext cx="1187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 b="0">
                <a:latin typeface="Arial" charset="0"/>
                <a:cs typeface="Arial" charset="0"/>
              </a:rPr>
              <a:t>input data</a:t>
            </a:r>
          </a:p>
        </p:txBody>
      </p:sp>
      <p:sp>
        <p:nvSpPr>
          <p:cNvPr id="39" name="Text Box 42"/>
          <p:cNvSpPr txBox="1">
            <a:spLocks noChangeArrowheads="1"/>
          </p:cNvSpPr>
          <p:nvPr/>
        </p:nvSpPr>
        <p:spPr bwMode="auto">
          <a:xfrm>
            <a:off x="2749550" y="5876503"/>
            <a:ext cx="14160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75000"/>
              </a:lnSpc>
            </a:pPr>
            <a:r>
              <a:rPr lang="en-US" sz="1800" b="0">
                <a:latin typeface="Arial" charset="0"/>
                <a:cs typeface="Arial" charset="0"/>
              </a:rPr>
              <a:t>left singular </a:t>
            </a:r>
          </a:p>
          <a:p>
            <a:pPr algn="l">
              <a:lnSpc>
                <a:spcPct val="75000"/>
              </a:lnSpc>
            </a:pPr>
            <a:r>
              <a:rPr lang="en-US" sz="1800" b="0">
                <a:latin typeface="Arial" charset="0"/>
                <a:cs typeface="Arial" charset="0"/>
              </a:rPr>
              <a:t>vectors</a:t>
            </a:r>
          </a:p>
        </p:txBody>
      </p:sp>
      <p:sp>
        <p:nvSpPr>
          <p:cNvPr id="40" name="AutoShape 43"/>
          <p:cNvSpPr>
            <a:spLocks/>
          </p:cNvSpPr>
          <p:nvPr/>
        </p:nvSpPr>
        <p:spPr bwMode="auto">
          <a:xfrm rot="5400000">
            <a:off x="5326856" y="4456484"/>
            <a:ext cx="166688" cy="1828800"/>
          </a:xfrm>
          <a:prstGeom prst="rightBrace">
            <a:avLst>
              <a:gd name="adj1" fmla="val 9142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Text Box 44"/>
          <p:cNvSpPr txBox="1">
            <a:spLocks noChangeArrowheads="1"/>
          </p:cNvSpPr>
          <p:nvPr/>
        </p:nvSpPr>
        <p:spPr bwMode="auto">
          <a:xfrm>
            <a:off x="4552950" y="5419303"/>
            <a:ext cx="1708150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75000"/>
              </a:lnSpc>
            </a:pPr>
            <a:r>
              <a:rPr lang="en-US" sz="1800" b="0">
                <a:latin typeface="Arial" charset="0"/>
                <a:cs typeface="Arial" charset="0"/>
              </a:rPr>
              <a:t>singular values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err="1" smtClean="0"/>
              <a:t>Spectrum</a:t>
            </a:r>
            <a:r>
              <a:rPr lang="hu-HU" dirty="0" smtClean="0"/>
              <a:t> PCA – </a:t>
            </a:r>
            <a:r>
              <a:rPr lang="hu-HU" dirty="0" err="1" smtClean="0"/>
              <a:t>dimension</a:t>
            </a:r>
            <a:r>
              <a:rPr lang="hu-HU" dirty="0" smtClean="0"/>
              <a:t> </a:t>
            </a:r>
            <a:r>
              <a:rPr lang="hu-HU" dirty="0" err="1" smtClean="0"/>
              <a:t>reduction</a:t>
            </a:r>
            <a:endParaRPr lang="en-US" dirty="0"/>
          </a:p>
        </p:txBody>
      </p:sp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63377"/>
            <a:ext cx="3905250" cy="51339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993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484784"/>
            <a:ext cx="3829050" cy="51244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6" name="Szövegdoboz 5"/>
          <p:cNvSpPr txBox="1"/>
          <p:nvPr/>
        </p:nvSpPr>
        <p:spPr>
          <a:xfrm>
            <a:off x="5796136" y="6560478"/>
            <a:ext cx="33478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err="1" smtClean="0"/>
              <a:t>Connolly</a:t>
            </a:r>
            <a:r>
              <a:rPr lang="hu-HU" sz="1600" dirty="0" smtClean="0"/>
              <a:t> et </a:t>
            </a:r>
            <a:r>
              <a:rPr lang="hu-HU" sz="1600" dirty="0" err="1" smtClean="0"/>
              <a:t>al</a:t>
            </a:r>
            <a:r>
              <a:rPr lang="hu-HU" sz="1600" dirty="0" smtClean="0"/>
              <a:t>. AJ, 1995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err="1" smtClean="0"/>
              <a:t>Some</a:t>
            </a:r>
            <a:r>
              <a:rPr lang="hu-HU" dirty="0" smtClean="0"/>
              <a:t> </a:t>
            </a:r>
            <a:r>
              <a:rPr lang="hu-HU" dirty="0" err="1" smtClean="0"/>
              <a:t>additional</a:t>
            </a:r>
            <a:r>
              <a:rPr lang="hu-HU" dirty="0" smtClean="0"/>
              <a:t> </a:t>
            </a:r>
            <a:r>
              <a:rPr lang="hu-HU" dirty="0" err="1" smtClean="0"/>
              <a:t>difficulties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Missing</a:t>
            </a:r>
            <a:r>
              <a:rPr lang="hu-HU" dirty="0" smtClean="0"/>
              <a:t> </a:t>
            </a:r>
            <a:r>
              <a:rPr lang="hu-HU" dirty="0" err="1" smtClean="0"/>
              <a:t>data</a:t>
            </a:r>
            <a:r>
              <a:rPr lang="hu-HU" dirty="0" smtClean="0"/>
              <a:t> – „</a:t>
            </a:r>
            <a:r>
              <a:rPr lang="hu-HU" dirty="0" err="1" smtClean="0"/>
              <a:t>gappy</a:t>
            </a:r>
            <a:r>
              <a:rPr lang="hu-HU" dirty="0" smtClean="0"/>
              <a:t>”</a:t>
            </a:r>
          </a:p>
          <a:p>
            <a:r>
              <a:rPr lang="hu-HU" dirty="0" err="1" smtClean="0"/>
              <a:t>Noise</a:t>
            </a:r>
            <a:r>
              <a:rPr lang="hu-HU" dirty="0" smtClean="0"/>
              <a:t> – „</a:t>
            </a:r>
            <a:r>
              <a:rPr lang="hu-HU" dirty="0" err="1" smtClean="0"/>
              <a:t>robust</a:t>
            </a:r>
            <a:r>
              <a:rPr lang="hu-HU" dirty="0" smtClean="0"/>
              <a:t>”</a:t>
            </a:r>
          </a:p>
          <a:p>
            <a:r>
              <a:rPr lang="hu-HU" dirty="0" err="1" smtClean="0"/>
              <a:t>Millions</a:t>
            </a:r>
            <a:r>
              <a:rPr lang="hu-HU" dirty="0" smtClean="0"/>
              <a:t> of </a:t>
            </a:r>
            <a:r>
              <a:rPr lang="hu-HU" dirty="0" err="1" smtClean="0"/>
              <a:t>galaxies</a:t>
            </a:r>
            <a:r>
              <a:rPr lang="hu-HU" dirty="0" smtClean="0"/>
              <a:t>– „</a:t>
            </a:r>
            <a:r>
              <a:rPr lang="hu-HU" dirty="0" err="1" smtClean="0"/>
              <a:t>streaming</a:t>
            </a:r>
            <a:r>
              <a:rPr lang="hu-HU" dirty="0" smtClean="0"/>
              <a:t>”</a:t>
            </a:r>
          </a:p>
          <a:p>
            <a:r>
              <a:rPr lang="hu-HU" dirty="0" err="1" smtClean="0"/>
              <a:t>Use</a:t>
            </a:r>
            <a:r>
              <a:rPr lang="hu-HU" dirty="0" smtClean="0"/>
              <a:t> </a:t>
            </a:r>
            <a:r>
              <a:rPr lang="hu-HU" dirty="0" err="1" smtClean="0"/>
              <a:t>databases</a:t>
            </a:r>
            <a:r>
              <a:rPr lang="hu-HU" dirty="0" smtClean="0"/>
              <a:t> – SQL </a:t>
            </a:r>
            <a:r>
              <a:rPr lang="hu-HU" dirty="0" err="1" smtClean="0"/>
              <a:t>array</a:t>
            </a:r>
            <a:r>
              <a:rPr lang="hu-HU" dirty="0" smtClean="0"/>
              <a:t> </a:t>
            </a:r>
            <a:r>
              <a:rPr lang="hu-HU" dirty="0" err="1" smtClean="0"/>
              <a:t>library</a:t>
            </a:r>
            <a:endParaRPr lang="hu-HU" dirty="0" smtClean="0"/>
          </a:p>
          <a:p>
            <a:r>
              <a:rPr lang="hu-HU" dirty="0" err="1" smtClean="0">
                <a:solidFill>
                  <a:schemeClr val="accent6"/>
                </a:solidFill>
              </a:rPr>
              <a:t>Streaming</a:t>
            </a:r>
            <a:r>
              <a:rPr lang="hu-HU" dirty="0" smtClean="0">
                <a:solidFill>
                  <a:schemeClr val="accent6"/>
                </a:solidFill>
              </a:rPr>
              <a:t> </a:t>
            </a:r>
            <a:r>
              <a:rPr lang="hu-HU" dirty="0" err="1" smtClean="0">
                <a:solidFill>
                  <a:schemeClr val="accent6"/>
                </a:solidFill>
              </a:rPr>
              <a:t>robust</a:t>
            </a:r>
            <a:r>
              <a:rPr lang="hu-HU" dirty="0" smtClean="0">
                <a:solidFill>
                  <a:schemeClr val="accent6"/>
                </a:solidFill>
              </a:rPr>
              <a:t> </a:t>
            </a:r>
            <a:r>
              <a:rPr lang="hu-HU" dirty="0" err="1" smtClean="0">
                <a:solidFill>
                  <a:schemeClr val="accent6"/>
                </a:solidFill>
              </a:rPr>
              <a:t>gappy</a:t>
            </a:r>
            <a:r>
              <a:rPr lang="hu-HU" dirty="0" smtClean="0">
                <a:solidFill>
                  <a:schemeClr val="accent6"/>
                </a:solidFill>
              </a:rPr>
              <a:t> PCA </a:t>
            </a:r>
            <a:r>
              <a:rPr lang="hu-HU" dirty="0" err="1" smtClean="0">
                <a:solidFill>
                  <a:schemeClr val="accent6"/>
                </a:solidFill>
              </a:rPr>
              <a:t>integrated</a:t>
            </a:r>
            <a:r>
              <a:rPr lang="hu-HU" dirty="0" smtClean="0">
                <a:solidFill>
                  <a:schemeClr val="accent6"/>
                </a:solidFill>
              </a:rPr>
              <a:t> </a:t>
            </a:r>
            <a:r>
              <a:rPr lang="hu-HU" dirty="0" err="1" smtClean="0">
                <a:solidFill>
                  <a:schemeClr val="accent6"/>
                </a:solidFill>
              </a:rPr>
              <a:t>with</a:t>
            </a:r>
            <a:r>
              <a:rPr lang="hu-HU" dirty="0" smtClean="0">
                <a:solidFill>
                  <a:schemeClr val="accent6"/>
                </a:solidFill>
              </a:rPr>
              <a:t> </a:t>
            </a:r>
            <a:r>
              <a:rPr lang="hu-HU" dirty="0" err="1" smtClean="0">
                <a:solidFill>
                  <a:schemeClr val="accent6"/>
                </a:solidFill>
              </a:rPr>
              <a:t>databases</a:t>
            </a:r>
            <a:r>
              <a:rPr lang="hu-HU" dirty="0" smtClean="0">
                <a:solidFill>
                  <a:schemeClr val="accent6"/>
                </a:solidFill>
              </a:rPr>
              <a:t>:</a:t>
            </a:r>
          </a:p>
          <a:p>
            <a:pPr lvl="1"/>
            <a:r>
              <a:rPr lang="hu-HU" dirty="0" err="1" smtClean="0"/>
              <a:t>Budavari</a:t>
            </a:r>
            <a:r>
              <a:rPr lang="hu-HU" dirty="0" smtClean="0"/>
              <a:t> et </a:t>
            </a:r>
            <a:r>
              <a:rPr lang="hu-HU" dirty="0" err="1" smtClean="0"/>
              <a:t>al</a:t>
            </a:r>
            <a:r>
              <a:rPr lang="hu-HU" dirty="0" smtClean="0"/>
              <a:t>. MNRAS 2009</a:t>
            </a:r>
          </a:p>
          <a:p>
            <a:pPr lvl="1"/>
            <a:r>
              <a:rPr lang="hu-HU" dirty="0" smtClean="0"/>
              <a:t>Dobos et </a:t>
            </a:r>
            <a:r>
              <a:rPr lang="hu-HU" dirty="0" err="1" smtClean="0"/>
              <a:t>al</a:t>
            </a:r>
            <a:r>
              <a:rPr lang="hu-HU" dirty="0" smtClean="0"/>
              <a:t>. EDBT/ICDT </a:t>
            </a:r>
            <a:r>
              <a:rPr lang="hu-HU" dirty="0" err="1" smtClean="0"/>
              <a:t>Workshop</a:t>
            </a:r>
            <a:r>
              <a:rPr lang="hu-HU" dirty="0" smtClean="0"/>
              <a:t>, </a:t>
            </a:r>
            <a:r>
              <a:rPr lang="hu-HU" dirty="0" smtClean="0"/>
              <a:t>2011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7874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hu-HU" sz="3800" dirty="0" err="1" smtClean="0">
                <a:latin typeface="Times New Roman" pitchFamily="18" charset="0"/>
              </a:rPr>
              <a:t>Application</a:t>
            </a:r>
            <a:r>
              <a:rPr lang="hu-HU" sz="3800" dirty="0" smtClean="0">
                <a:latin typeface="Times New Roman" pitchFamily="18" charset="0"/>
              </a:rPr>
              <a:t>: </a:t>
            </a:r>
            <a:r>
              <a:rPr lang="en-US" sz="3800" dirty="0">
                <a:latin typeface="Times New Roman" pitchFamily="18" charset="0"/>
              </a:rPr>
              <a:t>Search for similar spectra</a:t>
            </a:r>
          </a:p>
        </p:txBody>
      </p:sp>
      <p:pic>
        <p:nvPicPr>
          <p:cNvPr id="5" name="Picture 5" descr="fig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116013"/>
            <a:ext cx="4797425" cy="360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fig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3048000"/>
            <a:ext cx="4800600" cy="359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4648200" y="1498600"/>
            <a:ext cx="4352925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b="1"/>
              <a:t>PCA</a:t>
            </a:r>
            <a:r>
              <a:rPr lang="hu-HU"/>
              <a:t>: </a:t>
            </a:r>
          </a:p>
          <a:p>
            <a:pPr>
              <a:buFontTx/>
              <a:buChar char="•"/>
            </a:pPr>
            <a:r>
              <a:rPr lang="hu-HU"/>
              <a:t> </a:t>
            </a:r>
            <a:r>
              <a:rPr lang="en-US"/>
              <a:t>AMD optimized LAPACK routines </a:t>
            </a:r>
            <a:br>
              <a:rPr lang="en-US"/>
            </a:br>
            <a:r>
              <a:rPr lang="en-US"/>
              <a:t>  called from SQL Server</a:t>
            </a:r>
          </a:p>
          <a:p>
            <a:pPr>
              <a:buFontTx/>
              <a:buChar char="•"/>
            </a:pPr>
            <a:r>
              <a:rPr lang="en-US"/>
              <a:t> Dimension reduced from 3000 to 5</a:t>
            </a:r>
          </a:p>
          <a:p>
            <a:pPr>
              <a:buFontTx/>
              <a:buChar char="•"/>
            </a:pPr>
            <a:r>
              <a:rPr lang="en-US"/>
              <a:t> Kd-tree based nearest neighbor search</a:t>
            </a:r>
            <a:r>
              <a:rPr lang="hu-HU"/>
              <a:t> </a:t>
            </a:r>
          </a:p>
          <a:p>
            <a:endParaRPr lang="en-US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04800" y="4953000"/>
            <a:ext cx="40830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Matching with simulated spectra, </a:t>
            </a:r>
            <a:br>
              <a:rPr lang="en-US"/>
            </a:br>
            <a:r>
              <a:rPr lang="en-US"/>
              <a:t>where all the physical parameters</a:t>
            </a:r>
            <a:br>
              <a:rPr lang="en-US"/>
            </a:br>
            <a:r>
              <a:rPr lang="en-US"/>
              <a:t>are known would estimate age, </a:t>
            </a:r>
            <a:r>
              <a:rPr lang="hu-HU"/>
              <a:t/>
            </a:r>
            <a:br>
              <a:rPr lang="hu-HU"/>
            </a:br>
            <a:r>
              <a:rPr lang="en-US"/>
              <a:t>chemical</a:t>
            </a:r>
            <a:r>
              <a:rPr lang="hu-HU"/>
              <a:t> </a:t>
            </a:r>
            <a:r>
              <a:rPr lang="en-US"/>
              <a:t>composition, etc. of galaxies.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Projection of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spectral</a:t>
            </a:r>
            <a:r>
              <a:rPr lang="hu-HU" dirty="0" smtClean="0"/>
              <a:t> </a:t>
            </a:r>
            <a:r>
              <a:rPr lang="hu-HU" dirty="0" err="1" smtClean="0"/>
              <a:t>space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color</a:t>
            </a:r>
            <a:r>
              <a:rPr lang="hu-HU" dirty="0" smtClean="0"/>
              <a:t> </a:t>
            </a:r>
            <a:r>
              <a:rPr lang="hu-HU" dirty="0" err="1" smtClean="0"/>
              <a:t>space</a:t>
            </a:r>
            <a:endParaRPr lang="en-US" dirty="0"/>
          </a:p>
        </p:txBody>
      </p:sp>
      <p:pic>
        <p:nvPicPr>
          <p:cNvPr id="5" name="Picture 3" descr="C:\Dokumentumok\ppt\z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772816"/>
            <a:ext cx="3288311" cy="2466035"/>
          </a:xfrm>
          <a:prstGeom prst="rect">
            <a:avLst/>
          </a:prstGeom>
          <a:noFill/>
        </p:spPr>
      </p:pic>
      <p:pic>
        <p:nvPicPr>
          <p:cNvPr id="6" name="Picture 4" descr="C:\Dokumentumok\ppt\z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772816"/>
            <a:ext cx="3288311" cy="2466035"/>
          </a:xfrm>
          <a:prstGeom prst="rect">
            <a:avLst/>
          </a:prstGeom>
          <a:noFill/>
        </p:spPr>
      </p:pic>
      <p:pic>
        <p:nvPicPr>
          <p:cNvPr id="7" name="Picture 5" descr="C:\Dokumentumok\ppt\z4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772816"/>
            <a:ext cx="3288311" cy="2466035"/>
          </a:xfrm>
          <a:prstGeom prst="rect">
            <a:avLst/>
          </a:prstGeom>
          <a:noFill/>
        </p:spPr>
      </p:pic>
      <p:pic>
        <p:nvPicPr>
          <p:cNvPr id="8" name="Picture 6" descr="C:\Dokumentumok\ppt\z6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1772816"/>
            <a:ext cx="3288311" cy="2466035"/>
          </a:xfrm>
          <a:prstGeom prst="rect">
            <a:avLst/>
          </a:prstGeom>
          <a:noFill/>
        </p:spPr>
      </p:pic>
      <p:pic>
        <p:nvPicPr>
          <p:cNvPr id="9" name="Picture 7" descr="C:\Dokumentumok\ppt\z8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1772816"/>
            <a:ext cx="3288311" cy="2466035"/>
          </a:xfrm>
          <a:prstGeom prst="rect">
            <a:avLst/>
          </a:prstGeom>
          <a:noFill/>
        </p:spPr>
      </p:pic>
      <p:pic>
        <p:nvPicPr>
          <p:cNvPr id="10" name="Picture 8" descr="C:\Dokumentumok\ppt\z20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1772816"/>
            <a:ext cx="3288311" cy="2466035"/>
          </a:xfrm>
          <a:prstGeom prst="rect">
            <a:avLst/>
          </a:prstGeom>
          <a:noFill/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83847" y="1700808"/>
            <a:ext cx="3401292" cy="3173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2" name="Group 34"/>
          <p:cNvGrpSpPr>
            <a:grpSpLocks/>
          </p:cNvGrpSpPr>
          <p:nvPr/>
        </p:nvGrpSpPr>
        <p:grpSpPr bwMode="auto">
          <a:xfrm>
            <a:off x="7164387" y="2204615"/>
            <a:ext cx="2016125" cy="1008063"/>
            <a:chOff x="4105" y="890"/>
            <a:chExt cx="1270" cy="635"/>
          </a:xfrm>
        </p:grpSpPr>
        <p:sp>
          <p:nvSpPr>
            <p:cNvPr id="13" name="AutoShape 7"/>
            <p:cNvSpPr>
              <a:spLocks noChangeArrowheads="1"/>
            </p:cNvSpPr>
            <p:nvPr/>
          </p:nvSpPr>
          <p:spPr bwMode="auto">
            <a:xfrm>
              <a:off x="4105" y="890"/>
              <a:ext cx="1179" cy="635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Text Box 13"/>
            <p:cNvSpPr txBox="1">
              <a:spLocks noChangeArrowheads="1"/>
            </p:cNvSpPr>
            <p:nvPr/>
          </p:nvSpPr>
          <p:spPr bwMode="auto">
            <a:xfrm>
              <a:off x="4423" y="991"/>
              <a:ext cx="952" cy="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sz="1600">
                  <a:latin typeface="Arial" charset="0"/>
                </a:rPr>
                <a:t>LIGHT; </a:t>
              </a:r>
            </a:p>
            <a:p>
              <a:pPr>
                <a:spcBef>
                  <a:spcPct val="50000"/>
                </a:spcBef>
              </a:pPr>
              <a:r>
                <a:rPr lang="hu-HU" sz="1600">
                  <a:latin typeface="Arial" charset="0"/>
                </a:rPr>
                <a:t>SED</a:t>
              </a:r>
              <a:endParaRPr lang="en-US" sz="1600">
                <a:latin typeface="Arial" charset="0"/>
              </a:endParaRPr>
            </a:p>
          </p:txBody>
        </p:sp>
      </p:grpSp>
      <p:grpSp>
        <p:nvGrpSpPr>
          <p:cNvPr id="15" name="Group 36"/>
          <p:cNvGrpSpPr>
            <a:grpSpLocks/>
          </p:cNvGrpSpPr>
          <p:nvPr/>
        </p:nvGrpSpPr>
        <p:grpSpPr bwMode="auto">
          <a:xfrm>
            <a:off x="4140199" y="5157365"/>
            <a:ext cx="1871663" cy="1008063"/>
            <a:chOff x="2200" y="2750"/>
            <a:chExt cx="1179" cy="635"/>
          </a:xfrm>
        </p:grpSpPr>
        <p:sp>
          <p:nvSpPr>
            <p:cNvPr id="16" name="AutoShape 8"/>
            <p:cNvSpPr>
              <a:spLocks noChangeArrowheads="1"/>
            </p:cNvSpPr>
            <p:nvPr/>
          </p:nvSpPr>
          <p:spPr bwMode="auto">
            <a:xfrm>
              <a:off x="2200" y="2750"/>
              <a:ext cx="1179" cy="635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Text Box 14"/>
            <p:cNvSpPr txBox="1">
              <a:spLocks noChangeArrowheads="1"/>
            </p:cNvSpPr>
            <p:nvPr/>
          </p:nvSpPr>
          <p:spPr bwMode="auto">
            <a:xfrm>
              <a:off x="2337" y="2840"/>
              <a:ext cx="952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sz="1600">
                  <a:latin typeface="Arial" charset="0"/>
                </a:rPr>
                <a:t>BROADBAND FILTERS</a:t>
              </a:r>
              <a:endParaRPr lang="en-US" sz="1600">
                <a:latin typeface="Arial" charset="0"/>
              </a:endParaRPr>
            </a:p>
          </p:txBody>
        </p:sp>
      </p:grpSp>
      <p:grpSp>
        <p:nvGrpSpPr>
          <p:cNvPr id="18" name="Group 37"/>
          <p:cNvGrpSpPr>
            <a:grpSpLocks/>
          </p:cNvGrpSpPr>
          <p:nvPr/>
        </p:nvGrpSpPr>
        <p:grpSpPr bwMode="auto">
          <a:xfrm>
            <a:off x="1116012" y="5157365"/>
            <a:ext cx="1871662" cy="1008063"/>
            <a:chOff x="295" y="2750"/>
            <a:chExt cx="1179" cy="635"/>
          </a:xfrm>
        </p:grpSpPr>
        <p:sp>
          <p:nvSpPr>
            <p:cNvPr id="19" name="AutoShape 10"/>
            <p:cNvSpPr>
              <a:spLocks noChangeArrowheads="1"/>
            </p:cNvSpPr>
            <p:nvPr/>
          </p:nvSpPr>
          <p:spPr bwMode="auto">
            <a:xfrm>
              <a:off x="295" y="2750"/>
              <a:ext cx="1179" cy="635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Text Box 15"/>
            <p:cNvSpPr txBox="1">
              <a:spLocks noChangeArrowheads="1"/>
            </p:cNvSpPr>
            <p:nvPr/>
          </p:nvSpPr>
          <p:spPr bwMode="auto">
            <a:xfrm>
              <a:off x="340" y="2883"/>
              <a:ext cx="1043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sz="1600">
                  <a:latin typeface="Arial" charset="0"/>
                </a:rPr>
                <a:t>MAGNITUDES, COLORS</a:t>
              </a:r>
              <a:endParaRPr lang="en-US" sz="1600">
                <a:latin typeface="Arial" charset="0"/>
              </a:endParaRPr>
            </a:p>
          </p:txBody>
        </p:sp>
      </p:grpSp>
      <p:grpSp>
        <p:nvGrpSpPr>
          <p:cNvPr id="21" name="Group 35"/>
          <p:cNvGrpSpPr>
            <a:grpSpLocks/>
          </p:cNvGrpSpPr>
          <p:nvPr/>
        </p:nvGrpSpPr>
        <p:grpSpPr bwMode="auto">
          <a:xfrm>
            <a:off x="7237412" y="4870028"/>
            <a:ext cx="1654175" cy="1511300"/>
            <a:chOff x="4151" y="2569"/>
            <a:chExt cx="1042" cy="952"/>
          </a:xfrm>
        </p:grpSpPr>
        <p:sp>
          <p:nvSpPr>
            <p:cNvPr id="22" name="AutoShape 17"/>
            <p:cNvSpPr>
              <a:spLocks noChangeArrowheads="1"/>
            </p:cNvSpPr>
            <p:nvPr/>
          </p:nvSpPr>
          <p:spPr bwMode="auto">
            <a:xfrm>
              <a:off x="4151" y="2569"/>
              <a:ext cx="952" cy="952"/>
            </a:xfrm>
            <a:prstGeom prst="diamond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Text Box 21"/>
            <p:cNvSpPr txBox="1">
              <a:spLocks noChangeArrowheads="1"/>
            </p:cNvSpPr>
            <p:nvPr/>
          </p:nvSpPr>
          <p:spPr bwMode="auto">
            <a:xfrm>
              <a:off x="4241" y="2932"/>
              <a:ext cx="95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sz="1600">
                  <a:latin typeface="Arial" charset="0"/>
                </a:rPr>
                <a:t>REDSHIFT</a:t>
              </a:r>
              <a:endParaRPr lang="en-US" sz="1600">
                <a:latin typeface="Arial" charset="0"/>
              </a:endParaRPr>
            </a:p>
          </p:txBody>
        </p:sp>
      </p:grpSp>
      <p:sp>
        <p:nvSpPr>
          <p:cNvPr id="24" name="AutoShape 24"/>
          <p:cNvSpPr>
            <a:spLocks noChangeArrowheads="1"/>
          </p:cNvSpPr>
          <p:nvPr/>
        </p:nvSpPr>
        <p:spPr bwMode="auto">
          <a:xfrm>
            <a:off x="2987674" y="5373265"/>
            <a:ext cx="1152525" cy="215900"/>
          </a:xfrm>
          <a:prstGeom prst="leftArrow">
            <a:avLst>
              <a:gd name="adj1" fmla="val 50000"/>
              <a:gd name="adj2" fmla="val 133456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AutoShape 25"/>
          <p:cNvSpPr>
            <a:spLocks noChangeArrowheads="1"/>
          </p:cNvSpPr>
          <p:nvPr/>
        </p:nvSpPr>
        <p:spPr bwMode="auto">
          <a:xfrm>
            <a:off x="6011862" y="5373265"/>
            <a:ext cx="1152525" cy="215900"/>
          </a:xfrm>
          <a:prstGeom prst="leftArrow">
            <a:avLst>
              <a:gd name="adj1" fmla="val 50000"/>
              <a:gd name="adj2" fmla="val 133456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AutoShape 26"/>
          <p:cNvSpPr>
            <a:spLocks noChangeArrowheads="1"/>
          </p:cNvSpPr>
          <p:nvPr/>
        </p:nvSpPr>
        <p:spPr bwMode="auto">
          <a:xfrm>
            <a:off x="7740649" y="3284115"/>
            <a:ext cx="215900" cy="1584325"/>
          </a:xfrm>
          <a:prstGeom prst="downArrow">
            <a:avLst>
              <a:gd name="adj1" fmla="val 50000"/>
              <a:gd name="adj2" fmla="val 183456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7" name="Group 51"/>
          <p:cNvGrpSpPr>
            <a:grpSpLocks/>
          </p:cNvGrpSpPr>
          <p:nvPr/>
        </p:nvGrpSpPr>
        <p:grpSpPr bwMode="auto">
          <a:xfrm>
            <a:off x="7740649" y="5733628"/>
            <a:ext cx="431800" cy="431800"/>
            <a:chOff x="2971" y="1979"/>
            <a:chExt cx="272" cy="272"/>
          </a:xfrm>
        </p:grpSpPr>
        <p:sp>
          <p:nvSpPr>
            <p:cNvPr id="28" name="Oval 52"/>
            <p:cNvSpPr>
              <a:spLocks noChangeArrowheads="1"/>
            </p:cNvSpPr>
            <p:nvPr/>
          </p:nvSpPr>
          <p:spPr bwMode="auto">
            <a:xfrm>
              <a:off x="2971" y="1979"/>
              <a:ext cx="272" cy="27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AutoShape 53"/>
            <p:cNvSpPr>
              <a:spLocks noChangeArrowheads="1"/>
            </p:cNvSpPr>
            <p:nvPr/>
          </p:nvSpPr>
          <p:spPr bwMode="auto">
            <a:xfrm>
              <a:off x="3016" y="2024"/>
              <a:ext cx="227" cy="91"/>
            </a:xfrm>
            <a:prstGeom prst="curvedDownArrow">
              <a:avLst>
                <a:gd name="adj1" fmla="val 49890"/>
                <a:gd name="adj2" fmla="val 99780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Picture 4" descr="C:\My Documents\PowerPoint\Images\sed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2984" y="3068960"/>
            <a:ext cx="2713112" cy="1163256"/>
          </a:xfrm>
          <a:prstGeom prst="rect">
            <a:avLst/>
          </a:prstGeom>
          <a:noFill/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3200" dirty="0" err="1" smtClean="0"/>
              <a:t>Inversion</a:t>
            </a:r>
            <a:r>
              <a:rPr lang="hu-HU" sz="3200" dirty="0" smtClean="0"/>
              <a:t>: </a:t>
            </a:r>
            <a:r>
              <a:rPr lang="hu-HU" sz="3200" dirty="0" err="1" smtClean="0"/>
              <a:t>from</a:t>
            </a:r>
            <a:r>
              <a:rPr lang="hu-HU" sz="3200" dirty="0" smtClean="0"/>
              <a:t> </a:t>
            </a:r>
            <a:r>
              <a:rPr lang="hu-HU" sz="3200" dirty="0" err="1" smtClean="0"/>
              <a:t>low</a:t>
            </a:r>
            <a:r>
              <a:rPr lang="hu-HU" sz="3200" dirty="0" smtClean="0"/>
              <a:t> </a:t>
            </a:r>
            <a:r>
              <a:rPr lang="hu-HU" sz="3200" dirty="0" err="1" smtClean="0"/>
              <a:t>dimensional</a:t>
            </a:r>
            <a:r>
              <a:rPr lang="hu-HU" sz="3200" dirty="0" smtClean="0"/>
              <a:t> </a:t>
            </a:r>
            <a:r>
              <a:rPr lang="hu-HU" sz="3200" dirty="0" err="1" smtClean="0"/>
              <a:t>observations</a:t>
            </a:r>
            <a:r>
              <a:rPr lang="hu-HU" sz="3200" dirty="0" smtClean="0"/>
              <a:t> </a:t>
            </a:r>
            <a:r>
              <a:rPr lang="hu-HU" sz="3200" dirty="0" err="1" smtClean="0"/>
              <a:t>to</a:t>
            </a:r>
            <a:r>
              <a:rPr lang="hu-HU" sz="3200" dirty="0" smtClean="0"/>
              <a:t> </a:t>
            </a:r>
            <a:r>
              <a:rPr lang="hu-HU" sz="3200" dirty="0" err="1" smtClean="0"/>
              <a:t>low</a:t>
            </a:r>
            <a:r>
              <a:rPr lang="hu-HU" sz="3200" dirty="0" smtClean="0"/>
              <a:t> </a:t>
            </a:r>
            <a:r>
              <a:rPr lang="hu-HU" sz="3200" dirty="0" err="1" smtClean="0"/>
              <a:t>dimensional</a:t>
            </a:r>
            <a:r>
              <a:rPr lang="hu-HU" sz="3200" dirty="0" smtClean="0"/>
              <a:t> </a:t>
            </a:r>
            <a:r>
              <a:rPr lang="hu-HU" sz="3200" dirty="0" err="1" smtClean="0"/>
              <a:t>physical</a:t>
            </a:r>
            <a:r>
              <a:rPr lang="hu-HU" sz="3200" dirty="0" smtClean="0"/>
              <a:t> </a:t>
            </a:r>
            <a:r>
              <a:rPr lang="hu-HU" sz="3200" dirty="0" err="1" smtClean="0"/>
              <a:t>parameters</a:t>
            </a:r>
            <a:endParaRPr lang="en-US" sz="3200" dirty="0"/>
          </a:p>
        </p:txBody>
      </p:sp>
      <p:grpSp>
        <p:nvGrpSpPr>
          <p:cNvPr id="33" name="Group 2"/>
          <p:cNvGrpSpPr>
            <a:grpSpLocks/>
          </p:cNvGrpSpPr>
          <p:nvPr/>
        </p:nvGrpSpPr>
        <p:grpSpPr bwMode="auto">
          <a:xfrm>
            <a:off x="6516688" y="1988591"/>
            <a:ext cx="2016125" cy="1008063"/>
            <a:chOff x="4105" y="890"/>
            <a:chExt cx="1270" cy="635"/>
          </a:xfrm>
        </p:grpSpPr>
        <p:sp>
          <p:nvSpPr>
            <p:cNvPr id="34" name="AutoShape 3"/>
            <p:cNvSpPr>
              <a:spLocks noChangeArrowheads="1"/>
            </p:cNvSpPr>
            <p:nvPr/>
          </p:nvSpPr>
          <p:spPr bwMode="auto">
            <a:xfrm>
              <a:off x="4105" y="890"/>
              <a:ext cx="1179" cy="635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Text Box 4"/>
            <p:cNvSpPr txBox="1">
              <a:spLocks noChangeArrowheads="1"/>
            </p:cNvSpPr>
            <p:nvPr/>
          </p:nvSpPr>
          <p:spPr bwMode="auto">
            <a:xfrm>
              <a:off x="4423" y="991"/>
              <a:ext cx="952" cy="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sz="1600">
                  <a:latin typeface="Arial" charset="0"/>
                </a:rPr>
                <a:t>LIGHT; </a:t>
              </a:r>
            </a:p>
            <a:p>
              <a:pPr>
                <a:spcBef>
                  <a:spcPct val="50000"/>
                </a:spcBef>
              </a:pPr>
              <a:r>
                <a:rPr lang="hu-HU" sz="1600">
                  <a:latin typeface="Arial" charset="0"/>
                </a:rPr>
                <a:t>SED</a:t>
              </a:r>
              <a:endParaRPr lang="en-US" sz="1600">
                <a:latin typeface="Arial" charset="0"/>
              </a:endParaRPr>
            </a:p>
          </p:txBody>
        </p:sp>
      </p:grpSp>
      <p:grpSp>
        <p:nvGrpSpPr>
          <p:cNvPr id="36" name="Group 5"/>
          <p:cNvGrpSpPr>
            <a:grpSpLocks/>
          </p:cNvGrpSpPr>
          <p:nvPr/>
        </p:nvGrpSpPr>
        <p:grpSpPr bwMode="auto">
          <a:xfrm>
            <a:off x="3492500" y="4941341"/>
            <a:ext cx="1871663" cy="1008063"/>
            <a:chOff x="2200" y="2750"/>
            <a:chExt cx="1179" cy="635"/>
          </a:xfrm>
        </p:grpSpPr>
        <p:sp>
          <p:nvSpPr>
            <p:cNvPr id="37" name="AutoShape 6"/>
            <p:cNvSpPr>
              <a:spLocks noChangeArrowheads="1"/>
            </p:cNvSpPr>
            <p:nvPr/>
          </p:nvSpPr>
          <p:spPr bwMode="auto">
            <a:xfrm>
              <a:off x="2200" y="2750"/>
              <a:ext cx="1179" cy="635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Text Box 7"/>
            <p:cNvSpPr txBox="1">
              <a:spLocks noChangeArrowheads="1"/>
            </p:cNvSpPr>
            <p:nvPr/>
          </p:nvSpPr>
          <p:spPr bwMode="auto">
            <a:xfrm>
              <a:off x="2337" y="2840"/>
              <a:ext cx="952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sz="1600">
                  <a:latin typeface="Arial" charset="0"/>
                </a:rPr>
                <a:t>BROADBAND FILTERS</a:t>
              </a:r>
              <a:endParaRPr lang="en-US" sz="1600">
                <a:latin typeface="Arial" charset="0"/>
              </a:endParaRPr>
            </a:p>
          </p:txBody>
        </p:sp>
      </p:grpSp>
      <p:grpSp>
        <p:nvGrpSpPr>
          <p:cNvPr id="39" name="Group 8"/>
          <p:cNvGrpSpPr>
            <a:grpSpLocks/>
          </p:cNvGrpSpPr>
          <p:nvPr/>
        </p:nvGrpSpPr>
        <p:grpSpPr bwMode="auto">
          <a:xfrm>
            <a:off x="468313" y="4941341"/>
            <a:ext cx="1871662" cy="1008063"/>
            <a:chOff x="295" y="2750"/>
            <a:chExt cx="1179" cy="635"/>
          </a:xfrm>
        </p:grpSpPr>
        <p:sp>
          <p:nvSpPr>
            <p:cNvPr id="40" name="AutoShape 9"/>
            <p:cNvSpPr>
              <a:spLocks noChangeArrowheads="1"/>
            </p:cNvSpPr>
            <p:nvPr/>
          </p:nvSpPr>
          <p:spPr bwMode="auto">
            <a:xfrm>
              <a:off x="295" y="2750"/>
              <a:ext cx="1179" cy="635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Text Box 10"/>
            <p:cNvSpPr txBox="1">
              <a:spLocks noChangeArrowheads="1"/>
            </p:cNvSpPr>
            <p:nvPr/>
          </p:nvSpPr>
          <p:spPr bwMode="auto">
            <a:xfrm>
              <a:off x="340" y="2883"/>
              <a:ext cx="1043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sz="1600">
                  <a:latin typeface="Arial" charset="0"/>
                </a:rPr>
                <a:t>MAGNITUDES, COLORS</a:t>
              </a:r>
              <a:endParaRPr lang="en-US" sz="1600">
                <a:latin typeface="Arial" charset="0"/>
              </a:endParaRPr>
            </a:p>
          </p:txBody>
        </p:sp>
      </p:grpSp>
      <p:grpSp>
        <p:nvGrpSpPr>
          <p:cNvPr id="42" name="Group 11"/>
          <p:cNvGrpSpPr>
            <a:grpSpLocks/>
          </p:cNvGrpSpPr>
          <p:nvPr/>
        </p:nvGrpSpPr>
        <p:grpSpPr bwMode="auto">
          <a:xfrm>
            <a:off x="6589713" y="4654004"/>
            <a:ext cx="1654175" cy="1511300"/>
            <a:chOff x="4151" y="2569"/>
            <a:chExt cx="1042" cy="952"/>
          </a:xfrm>
        </p:grpSpPr>
        <p:sp>
          <p:nvSpPr>
            <p:cNvPr id="43" name="AutoShape 12"/>
            <p:cNvSpPr>
              <a:spLocks noChangeArrowheads="1"/>
            </p:cNvSpPr>
            <p:nvPr/>
          </p:nvSpPr>
          <p:spPr bwMode="auto">
            <a:xfrm>
              <a:off x="4151" y="2569"/>
              <a:ext cx="952" cy="952"/>
            </a:xfrm>
            <a:prstGeom prst="diamond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Text Box 13"/>
            <p:cNvSpPr txBox="1">
              <a:spLocks noChangeArrowheads="1"/>
            </p:cNvSpPr>
            <p:nvPr/>
          </p:nvSpPr>
          <p:spPr bwMode="auto">
            <a:xfrm>
              <a:off x="4241" y="2932"/>
              <a:ext cx="95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sz="1600">
                  <a:latin typeface="Arial" charset="0"/>
                </a:rPr>
                <a:t>REDSHIFT</a:t>
              </a:r>
              <a:endParaRPr lang="en-US" sz="1600">
                <a:latin typeface="Arial" charset="0"/>
              </a:endParaRPr>
            </a:p>
          </p:txBody>
        </p:sp>
      </p:grpSp>
      <p:grpSp>
        <p:nvGrpSpPr>
          <p:cNvPr id="45" name="Group 35"/>
          <p:cNvGrpSpPr>
            <a:grpSpLocks/>
          </p:cNvGrpSpPr>
          <p:nvPr/>
        </p:nvGrpSpPr>
        <p:grpSpPr bwMode="auto">
          <a:xfrm>
            <a:off x="2339975" y="3068091"/>
            <a:ext cx="4968875" cy="2305050"/>
            <a:chOff x="1474" y="1570"/>
            <a:chExt cx="3130" cy="1452"/>
          </a:xfrm>
        </p:grpSpPr>
        <p:sp>
          <p:nvSpPr>
            <p:cNvPr id="46" name="AutoShape 14"/>
            <p:cNvSpPr>
              <a:spLocks noChangeArrowheads="1"/>
            </p:cNvSpPr>
            <p:nvPr/>
          </p:nvSpPr>
          <p:spPr bwMode="auto">
            <a:xfrm>
              <a:off x="1474" y="2886"/>
              <a:ext cx="726" cy="136"/>
            </a:xfrm>
            <a:prstGeom prst="leftArrow">
              <a:avLst>
                <a:gd name="adj1" fmla="val 50000"/>
                <a:gd name="adj2" fmla="val 133456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AutoShape 15"/>
            <p:cNvSpPr>
              <a:spLocks noChangeArrowheads="1"/>
            </p:cNvSpPr>
            <p:nvPr/>
          </p:nvSpPr>
          <p:spPr bwMode="auto">
            <a:xfrm>
              <a:off x="3379" y="2886"/>
              <a:ext cx="726" cy="136"/>
            </a:xfrm>
            <a:prstGeom prst="leftArrow">
              <a:avLst>
                <a:gd name="adj1" fmla="val 50000"/>
                <a:gd name="adj2" fmla="val 133456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AutoShape 16"/>
            <p:cNvSpPr>
              <a:spLocks noChangeArrowheads="1"/>
            </p:cNvSpPr>
            <p:nvPr/>
          </p:nvSpPr>
          <p:spPr bwMode="auto">
            <a:xfrm>
              <a:off x="4468" y="1570"/>
              <a:ext cx="136" cy="998"/>
            </a:xfrm>
            <a:prstGeom prst="downArrow">
              <a:avLst>
                <a:gd name="adj1" fmla="val 50000"/>
                <a:gd name="adj2" fmla="val 183456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9" name="Group 36"/>
          <p:cNvGrpSpPr>
            <a:grpSpLocks/>
          </p:cNvGrpSpPr>
          <p:nvPr/>
        </p:nvGrpSpPr>
        <p:grpSpPr bwMode="auto">
          <a:xfrm>
            <a:off x="468313" y="1988591"/>
            <a:ext cx="7127875" cy="3744913"/>
            <a:chOff x="295" y="890"/>
            <a:chExt cx="4490" cy="2359"/>
          </a:xfrm>
        </p:grpSpPr>
        <p:sp>
          <p:nvSpPr>
            <p:cNvPr id="50" name="AutoShape 17"/>
            <p:cNvSpPr>
              <a:spLocks noChangeArrowheads="1"/>
            </p:cNvSpPr>
            <p:nvPr/>
          </p:nvSpPr>
          <p:spPr bwMode="auto">
            <a:xfrm>
              <a:off x="1474" y="3113"/>
              <a:ext cx="726" cy="136"/>
            </a:xfrm>
            <a:prstGeom prst="rightArrow">
              <a:avLst>
                <a:gd name="adj1" fmla="val 50000"/>
                <a:gd name="adj2" fmla="val 133456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AutoShape 18"/>
            <p:cNvSpPr>
              <a:spLocks noChangeArrowheads="1"/>
            </p:cNvSpPr>
            <p:nvPr/>
          </p:nvSpPr>
          <p:spPr bwMode="auto">
            <a:xfrm>
              <a:off x="3424" y="3113"/>
              <a:ext cx="726" cy="136"/>
            </a:xfrm>
            <a:prstGeom prst="rightArrow">
              <a:avLst>
                <a:gd name="adj1" fmla="val 50000"/>
                <a:gd name="adj2" fmla="val 133456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2" name="Group 19"/>
            <p:cNvGrpSpPr>
              <a:grpSpLocks/>
            </p:cNvGrpSpPr>
            <p:nvPr/>
          </p:nvGrpSpPr>
          <p:grpSpPr bwMode="auto">
            <a:xfrm>
              <a:off x="295" y="890"/>
              <a:ext cx="3810" cy="635"/>
              <a:chOff x="295" y="890"/>
              <a:chExt cx="3810" cy="635"/>
            </a:xfrm>
          </p:grpSpPr>
          <p:grpSp>
            <p:nvGrpSpPr>
              <p:cNvPr id="54" name="Group 20"/>
              <p:cNvGrpSpPr>
                <a:grpSpLocks/>
              </p:cNvGrpSpPr>
              <p:nvPr/>
            </p:nvGrpSpPr>
            <p:grpSpPr bwMode="auto">
              <a:xfrm>
                <a:off x="295" y="890"/>
                <a:ext cx="1179" cy="635"/>
                <a:chOff x="295" y="890"/>
                <a:chExt cx="1179" cy="635"/>
              </a:xfrm>
            </p:grpSpPr>
            <p:sp>
              <p:nvSpPr>
                <p:cNvPr id="62" name="AutoShape 21"/>
                <p:cNvSpPr>
                  <a:spLocks noChangeArrowheads="1"/>
                </p:cNvSpPr>
                <p:nvPr/>
              </p:nvSpPr>
              <p:spPr bwMode="auto">
                <a:xfrm>
                  <a:off x="295" y="890"/>
                  <a:ext cx="1179" cy="635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431" y="935"/>
                  <a:ext cx="952" cy="44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hu-HU" sz="1600">
                      <a:latin typeface="Arial" charset="0"/>
                    </a:rPr>
                    <a:t>PARAMETRS</a:t>
                  </a:r>
                </a:p>
                <a:p>
                  <a:pPr>
                    <a:spcBef>
                      <a:spcPct val="50000"/>
                    </a:spcBef>
                  </a:pPr>
                  <a:r>
                    <a:rPr lang="hu-HU" sz="1600">
                      <a:latin typeface="Arial" charset="0"/>
                    </a:rPr>
                    <a:t>age, dust, ...</a:t>
                  </a:r>
                  <a:endParaRPr lang="en-US" sz="1600">
                    <a:latin typeface="Arial" charset="0"/>
                  </a:endParaRPr>
                </a:p>
              </p:txBody>
            </p:sp>
          </p:grpSp>
          <p:grpSp>
            <p:nvGrpSpPr>
              <p:cNvPr id="55" name="Group 23"/>
              <p:cNvGrpSpPr>
                <a:grpSpLocks/>
              </p:cNvGrpSpPr>
              <p:nvPr/>
            </p:nvGrpSpPr>
            <p:grpSpPr bwMode="auto">
              <a:xfrm>
                <a:off x="2200" y="890"/>
                <a:ext cx="1179" cy="635"/>
                <a:chOff x="2200" y="890"/>
                <a:chExt cx="1179" cy="635"/>
              </a:xfrm>
            </p:grpSpPr>
            <p:sp>
              <p:nvSpPr>
                <p:cNvPr id="60" name="AutoShape 24"/>
                <p:cNvSpPr>
                  <a:spLocks noChangeArrowheads="1"/>
                </p:cNvSpPr>
                <p:nvPr/>
              </p:nvSpPr>
              <p:spPr bwMode="auto">
                <a:xfrm>
                  <a:off x="2200" y="890"/>
                  <a:ext cx="1179" cy="635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2427" y="928"/>
                  <a:ext cx="952" cy="59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hu-HU" sz="1600">
                      <a:latin typeface="Arial" charset="0"/>
                    </a:rPr>
                    <a:t>GALAXY</a:t>
                  </a:r>
                </a:p>
                <a:p>
                  <a:pPr>
                    <a:spcBef>
                      <a:spcPct val="50000"/>
                    </a:spcBef>
                  </a:pPr>
                  <a:r>
                    <a:rPr lang="hu-HU" sz="1600">
                      <a:latin typeface="Arial" charset="0"/>
                    </a:rPr>
                    <a:t>early type,  late type</a:t>
                  </a:r>
                  <a:endParaRPr lang="en-US" sz="1600">
                    <a:latin typeface="Arial" charset="0"/>
                  </a:endParaRPr>
                </a:p>
              </p:txBody>
            </p:sp>
          </p:grpSp>
          <p:sp>
            <p:nvSpPr>
              <p:cNvPr id="56" name="AutoShape 26"/>
              <p:cNvSpPr>
                <a:spLocks noChangeArrowheads="1"/>
              </p:cNvSpPr>
              <p:nvPr/>
            </p:nvSpPr>
            <p:spPr bwMode="auto">
              <a:xfrm>
                <a:off x="1474" y="1026"/>
                <a:ext cx="726" cy="136"/>
              </a:xfrm>
              <a:prstGeom prst="rightArrow">
                <a:avLst>
                  <a:gd name="adj1" fmla="val 50000"/>
                  <a:gd name="adj2" fmla="val 133456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" name="AutoShape 27"/>
              <p:cNvSpPr>
                <a:spLocks noChangeArrowheads="1"/>
              </p:cNvSpPr>
              <p:nvPr/>
            </p:nvSpPr>
            <p:spPr bwMode="auto">
              <a:xfrm>
                <a:off x="3379" y="1026"/>
                <a:ext cx="726" cy="136"/>
              </a:xfrm>
              <a:prstGeom prst="rightArrow">
                <a:avLst>
                  <a:gd name="adj1" fmla="val 50000"/>
                  <a:gd name="adj2" fmla="val 133456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" name="AutoShape 28"/>
              <p:cNvSpPr>
                <a:spLocks noChangeArrowheads="1"/>
              </p:cNvSpPr>
              <p:nvPr/>
            </p:nvSpPr>
            <p:spPr bwMode="auto">
              <a:xfrm>
                <a:off x="1474" y="1253"/>
                <a:ext cx="726" cy="136"/>
              </a:xfrm>
              <a:prstGeom prst="leftArrow">
                <a:avLst>
                  <a:gd name="adj1" fmla="val 50000"/>
                  <a:gd name="adj2" fmla="val 133456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" name="AutoShape 29"/>
              <p:cNvSpPr>
                <a:spLocks noChangeArrowheads="1"/>
              </p:cNvSpPr>
              <p:nvPr/>
            </p:nvSpPr>
            <p:spPr bwMode="auto">
              <a:xfrm>
                <a:off x="3379" y="1253"/>
                <a:ext cx="726" cy="136"/>
              </a:xfrm>
              <a:prstGeom prst="leftArrow">
                <a:avLst>
                  <a:gd name="adj1" fmla="val 50000"/>
                  <a:gd name="adj2" fmla="val 133456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3" name="AutoShape 30"/>
            <p:cNvSpPr>
              <a:spLocks noChangeArrowheads="1"/>
            </p:cNvSpPr>
            <p:nvPr/>
          </p:nvSpPr>
          <p:spPr bwMode="auto">
            <a:xfrm>
              <a:off x="4649" y="1570"/>
              <a:ext cx="136" cy="998"/>
            </a:xfrm>
            <a:prstGeom prst="upArrow">
              <a:avLst>
                <a:gd name="adj1" fmla="val 50000"/>
                <a:gd name="adj2" fmla="val 183456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4" name="Group 31"/>
          <p:cNvGrpSpPr>
            <a:grpSpLocks/>
          </p:cNvGrpSpPr>
          <p:nvPr/>
        </p:nvGrpSpPr>
        <p:grpSpPr bwMode="auto">
          <a:xfrm>
            <a:off x="5292080" y="2996655"/>
            <a:ext cx="1656408" cy="1296442"/>
            <a:chOff x="3107" y="1525"/>
            <a:chExt cx="1270" cy="953"/>
          </a:xfrm>
        </p:grpSpPr>
        <p:sp>
          <p:nvSpPr>
            <p:cNvPr id="65" name="Oval 32"/>
            <p:cNvSpPr>
              <a:spLocks noChangeArrowheads="1"/>
            </p:cNvSpPr>
            <p:nvPr/>
          </p:nvSpPr>
          <p:spPr bwMode="auto">
            <a:xfrm>
              <a:off x="3107" y="1752"/>
              <a:ext cx="1043" cy="726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Text Box 33"/>
            <p:cNvSpPr txBox="1">
              <a:spLocks noChangeArrowheads="1"/>
            </p:cNvSpPr>
            <p:nvPr/>
          </p:nvSpPr>
          <p:spPr bwMode="auto">
            <a:xfrm>
              <a:off x="3333" y="1993"/>
              <a:ext cx="72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sz="1600" dirty="0">
                  <a:latin typeface="Arial" charset="0"/>
                </a:rPr>
                <a:t>MODEL</a:t>
              </a:r>
              <a:endParaRPr lang="en-US" sz="1600" dirty="0">
                <a:latin typeface="Arial" charset="0"/>
              </a:endParaRPr>
            </a:p>
          </p:txBody>
        </p:sp>
        <p:sp>
          <p:nvSpPr>
            <p:cNvPr id="67" name="AutoShape 34"/>
            <p:cNvSpPr>
              <a:spLocks noChangeArrowheads="1"/>
            </p:cNvSpPr>
            <p:nvPr/>
          </p:nvSpPr>
          <p:spPr bwMode="auto">
            <a:xfrm>
              <a:off x="4105" y="1525"/>
              <a:ext cx="272" cy="726"/>
            </a:xfrm>
            <a:custGeom>
              <a:avLst/>
              <a:gdLst>
                <a:gd name="G0" fmla="+- 9257 0 0"/>
                <a:gd name="G1" fmla="+- 18514 0 0"/>
                <a:gd name="G2" fmla="+- 7200 0 0"/>
                <a:gd name="G3" fmla="*/ 9257 1 2"/>
                <a:gd name="G4" fmla="+- G3 10800 0"/>
                <a:gd name="G5" fmla="+- 21600 9257 18514"/>
                <a:gd name="G6" fmla="+- 18514 7200 0"/>
                <a:gd name="G7" fmla="*/ G6 1 2"/>
                <a:gd name="G8" fmla="*/ 18514 2 1"/>
                <a:gd name="G9" fmla="+- G8 0 21600"/>
                <a:gd name="G10" fmla="*/ 21600 G0 G1"/>
                <a:gd name="G11" fmla="*/ 21600 G4 G1"/>
                <a:gd name="G12" fmla="*/ 21600 G5 G1"/>
                <a:gd name="G13" fmla="*/ 21600 G7 G1"/>
                <a:gd name="G14" fmla="*/ 18514 1 2"/>
                <a:gd name="G15" fmla="+- G5 0 G4"/>
                <a:gd name="G16" fmla="+- G0 0 G4"/>
                <a:gd name="G17" fmla="*/ G2 G15 G16"/>
                <a:gd name="T0" fmla="*/ 15429 w 21600"/>
                <a:gd name="T1" fmla="*/ 0 h 21600"/>
                <a:gd name="T2" fmla="*/ 9257 w 21600"/>
                <a:gd name="T3" fmla="*/ 7200 h 21600"/>
                <a:gd name="T4" fmla="*/ 0 w 21600"/>
                <a:gd name="T5" fmla="*/ 18001 h 21600"/>
                <a:gd name="T6" fmla="*/ 9257 w 21600"/>
                <a:gd name="T7" fmla="*/ 21600 h 21600"/>
                <a:gd name="T8" fmla="*/ 18514 w 21600"/>
                <a:gd name="T9" fmla="*/ 15000 h 21600"/>
                <a:gd name="T10" fmla="*/ 21600 w 21600"/>
                <a:gd name="T11" fmla="*/ 7200 h 21600"/>
                <a:gd name="T12" fmla="*/ 17694720 60000 65536"/>
                <a:gd name="T13" fmla="*/ 11796480 60000 65536"/>
                <a:gd name="T14" fmla="*/ 11796480 60000 65536"/>
                <a:gd name="T15" fmla="*/ 5898240 60000 65536"/>
                <a:gd name="T16" fmla="*/ 0 60000 65536"/>
                <a:gd name="T17" fmla="*/ 0 60000 65536"/>
                <a:gd name="T18" fmla="*/ 0 w 21600"/>
                <a:gd name="T19" fmla="*/ G12 h 21600"/>
                <a:gd name="T20" fmla="*/ G1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5429" y="0"/>
                  </a:moveTo>
                  <a:lnTo>
                    <a:pt x="9257" y="7200"/>
                  </a:lnTo>
                  <a:lnTo>
                    <a:pt x="12343" y="7200"/>
                  </a:lnTo>
                  <a:lnTo>
                    <a:pt x="12343" y="14400"/>
                  </a:lnTo>
                  <a:lnTo>
                    <a:pt x="0" y="14400"/>
                  </a:lnTo>
                  <a:lnTo>
                    <a:pt x="0" y="21600"/>
                  </a:lnTo>
                  <a:lnTo>
                    <a:pt x="18514" y="21600"/>
                  </a:lnTo>
                  <a:lnTo>
                    <a:pt x="18514" y="7200"/>
                  </a:lnTo>
                  <a:lnTo>
                    <a:pt x="21600" y="7200"/>
                  </a:lnTo>
                  <a:close/>
                </a:path>
              </a:pathLst>
            </a:cu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8" name="Group 37"/>
          <p:cNvGrpSpPr>
            <a:grpSpLocks/>
          </p:cNvGrpSpPr>
          <p:nvPr/>
        </p:nvGrpSpPr>
        <p:grpSpPr bwMode="auto">
          <a:xfrm>
            <a:off x="755650" y="3717379"/>
            <a:ext cx="2376488" cy="1223962"/>
            <a:chOff x="476" y="1979"/>
            <a:chExt cx="1497" cy="771"/>
          </a:xfrm>
        </p:grpSpPr>
        <p:sp>
          <p:nvSpPr>
            <p:cNvPr id="69" name="Oval 38"/>
            <p:cNvSpPr>
              <a:spLocks noChangeArrowheads="1"/>
            </p:cNvSpPr>
            <p:nvPr/>
          </p:nvSpPr>
          <p:spPr bwMode="auto">
            <a:xfrm>
              <a:off x="703" y="1979"/>
              <a:ext cx="1237" cy="726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" name="Text Box 39"/>
            <p:cNvSpPr txBox="1">
              <a:spLocks noChangeArrowheads="1"/>
            </p:cNvSpPr>
            <p:nvPr/>
          </p:nvSpPr>
          <p:spPr bwMode="auto">
            <a:xfrm>
              <a:off x="748" y="2251"/>
              <a:ext cx="122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sz="1600">
                  <a:latin typeface="Arial" charset="0"/>
                </a:rPr>
                <a:t>OBSERVATIONS</a:t>
              </a:r>
              <a:endParaRPr lang="en-US" sz="1600">
                <a:latin typeface="Arial" charset="0"/>
              </a:endParaRPr>
            </a:p>
          </p:txBody>
        </p:sp>
        <p:sp>
          <p:nvSpPr>
            <p:cNvPr id="71" name="AutoShape 40"/>
            <p:cNvSpPr>
              <a:spLocks noChangeArrowheads="1"/>
            </p:cNvSpPr>
            <p:nvPr/>
          </p:nvSpPr>
          <p:spPr bwMode="auto">
            <a:xfrm flipH="1" flipV="1">
              <a:off x="476" y="2251"/>
              <a:ext cx="244" cy="499"/>
            </a:xfrm>
            <a:custGeom>
              <a:avLst/>
              <a:gdLst>
                <a:gd name="G0" fmla="+- 9257 0 0"/>
                <a:gd name="G1" fmla="+- 18514 0 0"/>
                <a:gd name="G2" fmla="+- 7200 0 0"/>
                <a:gd name="G3" fmla="*/ 9257 1 2"/>
                <a:gd name="G4" fmla="+- G3 10800 0"/>
                <a:gd name="G5" fmla="+- 21600 9257 18514"/>
                <a:gd name="G6" fmla="+- 18514 7200 0"/>
                <a:gd name="G7" fmla="*/ G6 1 2"/>
                <a:gd name="G8" fmla="*/ 18514 2 1"/>
                <a:gd name="G9" fmla="+- G8 0 21600"/>
                <a:gd name="G10" fmla="*/ 21600 G0 G1"/>
                <a:gd name="G11" fmla="*/ 21600 G4 G1"/>
                <a:gd name="G12" fmla="*/ 21600 G5 G1"/>
                <a:gd name="G13" fmla="*/ 21600 G7 G1"/>
                <a:gd name="G14" fmla="*/ 18514 1 2"/>
                <a:gd name="G15" fmla="+- G5 0 G4"/>
                <a:gd name="G16" fmla="+- G0 0 G4"/>
                <a:gd name="G17" fmla="*/ G2 G15 G16"/>
                <a:gd name="T0" fmla="*/ 15429 w 21600"/>
                <a:gd name="T1" fmla="*/ 0 h 21600"/>
                <a:gd name="T2" fmla="*/ 9257 w 21600"/>
                <a:gd name="T3" fmla="*/ 7200 h 21600"/>
                <a:gd name="T4" fmla="*/ 0 w 21600"/>
                <a:gd name="T5" fmla="*/ 18001 h 21600"/>
                <a:gd name="T6" fmla="*/ 9257 w 21600"/>
                <a:gd name="T7" fmla="*/ 21600 h 21600"/>
                <a:gd name="T8" fmla="*/ 18514 w 21600"/>
                <a:gd name="T9" fmla="*/ 15000 h 21600"/>
                <a:gd name="T10" fmla="*/ 21600 w 21600"/>
                <a:gd name="T11" fmla="*/ 7200 h 21600"/>
                <a:gd name="T12" fmla="*/ 17694720 60000 65536"/>
                <a:gd name="T13" fmla="*/ 11796480 60000 65536"/>
                <a:gd name="T14" fmla="*/ 11796480 60000 65536"/>
                <a:gd name="T15" fmla="*/ 5898240 60000 65536"/>
                <a:gd name="T16" fmla="*/ 0 60000 65536"/>
                <a:gd name="T17" fmla="*/ 0 60000 65536"/>
                <a:gd name="T18" fmla="*/ 0 w 21600"/>
                <a:gd name="T19" fmla="*/ G12 h 21600"/>
                <a:gd name="T20" fmla="*/ G1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5429" y="0"/>
                  </a:moveTo>
                  <a:lnTo>
                    <a:pt x="9257" y="7200"/>
                  </a:lnTo>
                  <a:lnTo>
                    <a:pt x="12343" y="7200"/>
                  </a:lnTo>
                  <a:lnTo>
                    <a:pt x="12343" y="14400"/>
                  </a:lnTo>
                  <a:lnTo>
                    <a:pt x="0" y="14400"/>
                  </a:lnTo>
                  <a:lnTo>
                    <a:pt x="0" y="21600"/>
                  </a:lnTo>
                  <a:lnTo>
                    <a:pt x="18514" y="21600"/>
                  </a:lnTo>
                  <a:lnTo>
                    <a:pt x="18514" y="7200"/>
                  </a:lnTo>
                  <a:lnTo>
                    <a:pt x="21600" y="7200"/>
                  </a:lnTo>
                  <a:close/>
                </a:path>
              </a:pathLst>
            </a:cu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72" name="Picture 8" descr="C:\temp\budavari\images\kl-scatterplo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1412776"/>
            <a:ext cx="4104456" cy="404805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19256" cy="926976"/>
          </a:xfrm>
        </p:spPr>
        <p:txBody>
          <a:bodyPr/>
          <a:lstStyle/>
          <a:p>
            <a:r>
              <a:rPr lang="en-US" dirty="0" smtClean="0"/>
              <a:t>Observing </a:t>
            </a:r>
            <a:r>
              <a:rPr lang="en-US" dirty="0" smtClean="0"/>
              <a:t>basis</a:t>
            </a:r>
            <a:r>
              <a:rPr lang="hu-HU" dirty="0" smtClean="0"/>
              <a:t> </a:t>
            </a:r>
            <a:r>
              <a:rPr lang="hu-HU" dirty="0" smtClean="0">
                <a:solidFill>
                  <a:schemeClr val="accent5"/>
                </a:solidFill>
              </a:rPr>
              <a:t>(</a:t>
            </a:r>
            <a:r>
              <a:rPr lang="hu-HU" dirty="0" err="1" smtClean="0">
                <a:solidFill>
                  <a:schemeClr val="accent5"/>
                </a:solidFill>
              </a:rPr>
              <a:t>color</a:t>
            </a:r>
            <a:r>
              <a:rPr lang="hu-HU" dirty="0" smtClean="0">
                <a:solidFill>
                  <a:schemeClr val="accent5"/>
                </a:solidFill>
              </a:rPr>
              <a:t> </a:t>
            </a:r>
            <a:r>
              <a:rPr lang="hu-HU" dirty="0" err="1" smtClean="0">
                <a:solidFill>
                  <a:schemeClr val="accent5"/>
                </a:solidFill>
              </a:rPr>
              <a:t>space</a:t>
            </a:r>
            <a:r>
              <a:rPr lang="hu-HU" dirty="0" smtClean="0">
                <a:solidFill>
                  <a:schemeClr val="accent5"/>
                </a:solidFill>
              </a:rPr>
              <a:t>)</a:t>
            </a:r>
            <a:endParaRPr lang="en-US" dirty="0">
              <a:solidFill>
                <a:schemeClr val="accent5"/>
              </a:solidFill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1988840"/>
            <a:ext cx="599503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74047" y="3645024"/>
            <a:ext cx="6006465" cy="1617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25482" y="5201746"/>
            <a:ext cx="5955030" cy="1611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zövegdoboz 7"/>
          <p:cNvSpPr txBox="1"/>
          <p:nvPr/>
        </p:nvSpPr>
        <p:spPr>
          <a:xfrm>
            <a:off x="467544" y="2492896"/>
            <a:ext cx="216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Dirac deltas: pixels (“natural basis”)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467544" y="4005064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Line integrals (tomography) </a:t>
            </a:r>
            <a:endParaRPr lang="en-US" sz="2000" dirty="0"/>
          </a:p>
        </p:txBody>
      </p:sp>
      <p:sp>
        <p:nvSpPr>
          <p:cNvPr id="10" name="Szövegdoboz 9"/>
          <p:cNvSpPr txBox="1"/>
          <p:nvPr/>
        </p:nvSpPr>
        <p:spPr>
          <a:xfrm>
            <a:off x="395536" y="5529426"/>
            <a:ext cx="2304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Fourier coefficients (“frequency space”)</a:t>
            </a:r>
            <a:endParaRPr lang="en-US" sz="2000" dirty="0"/>
          </a:p>
        </p:txBody>
      </p:sp>
      <p:graphicFrame>
        <p:nvGraphicFramePr>
          <p:cNvPr id="22533" name="Object 5"/>
          <p:cNvGraphicFramePr>
            <a:graphicFrameLocks noChangeAspect="1"/>
          </p:cNvGraphicFramePr>
          <p:nvPr/>
        </p:nvGraphicFramePr>
        <p:xfrm>
          <a:off x="1852513" y="938213"/>
          <a:ext cx="5311775" cy="1104900"/>
        </p:xfrm>
        <a:graphic>
          <a:graphicData uri="http://schemas.openxmlformats.org/presentationml/2006/ole">
            <p:oleObj spid="_x0000_s22533" name="Equation" r:id="rId6" imgW="2133360" imgH="4442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646040"/>
            <a:ext cx="8229600" cy="1143000"/>
          </a:xfrm>
        </p:spPr>
        <p:txBody>
          <a:bodyPr/>
          <a:lstStyle/>
          <a:p>
            <a:r>
              <a:rPr lang="hu-HU" dirty="0" err="1" smtClean="0"/>
              <a:t>Age</a:t>
            </a:r>
            <a:r>
              <a:rPr lang="hu-HU" dirty="0" smtClean="0"/>
              <a:t> of Big Data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Representation </a:t>
            </a:r>
            <a:r>
              <a:rPr lang="en-US" dirty="0" smtClean="0"/>
              <a:t>basis</a:t>
            </a:r>
            <a:r>
              <a:rPr lang="hu-HU" dirty="0" smtClean="0"/>
              <a:t> </a:t>
            </a:r>
            <a:r>
              <a:rPr lang="hu-HU" dirty="0" smtClean="0">
                <a:solidFill>
                  <a:schemeClr val="accent5"/>
                </a:solidFill>
              </a:rPr>
              <a:t>(PCA)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Even if we observe in trivial (pixel) basis, the signal can be expanded in any </a:t>
            </a:r>
            <a:r>
              <a:rPr lang="en-US" dirty="0" err="1" smtClean="0"/>
              <a:t>orthonormal</a:t>
            </a:r>
            <a:r>
              <a:rPr lang="en-US" dirty="0" smtClean="0"/>
              <a:t> basis without loss of information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The basis can be e.g. Fourier-basis … </a:t>
            </a:r>
          </a:p>
          <a:p>
            <a:endParaRPr lang="en-US" dirty="0"/>
          </a:p>
          <a:p>
            <a:pPr>
              <a:buNone/>
            </a:pPr>
            <a:endParaRPr lang="en-US" dirty="0"/>
          </a:p>
        </p:txBody>
      </p:sp>
      <p:graphicFrame>
        <p:nvGraphicFramePr>
          <p:cNvPr id="23554" name="Object 2"/>
          <p:cNvGraphicFramePr>
            <a:graphicFrameLocks noChangeAspect="1"/>
          </p:cNvGraphicFramePr>
          <p:nvPr/>
        </p:nvGraphicFramePr>
        <p:xfrm>
          <a:off x="2339752" y="3068960"/>
          <a:ext cx="3857625" cy="1073150"/>
        </p:xfrm>
        <a:graphic>
          <a:graphicData uri="http://schemas.openxmlformats.org/presentationml/2006/ole">
            <p:oleObj spid="_x0000_s23554" name="Equation" r:id="rId3" imgW="1549080" imgH="431640" progId="Equation.3">
              <p:embed/>
            </p:oleObj>
          </a:graphicData>
        </a:graphic>
      </p:graphicFrame>
      <p:graphicFrame>
        <p:nvGraphicFramePr>
          <p:cNvPr id="23555" name="Object 3"/>
          <p:cNvGraphicFramePr>
            <a:graphicFrameLocks noChangeAspect="1"/>
          </p:cNvGraphicFramePr>
          <p:nvPr/>
        </p:nvGraphicFramePr>
        <p:xfrm>
          <a:off x="3067050" y="5380038"/>
          <a:ext cx="2403475" cy="1073150"/>
        </p:xfrm>
        <a:graphic>
          <a:graphicData uri="http://schemas.openxmlformats.org/presentationml/2006/ole">
            <p:oleObj spid="_x0000_s23555" name="Equation" r:id="rId4" imgW="965160" imgH="431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go2.wordpress.com/?id=725X1342&amp;site=onionesquereality.wordpress.com&amp;url=http%3A%2F%2Fonionesquereality.files.wordpress.com%2F2009%2F02%2Feigenfaces-reconstruction.jpg&amp;sref=http%3A%2F%2Fonionesquereality.wordpress.com%2Fpage%2F3%2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7097" y="4869160"/>
            <a:ext cx="2640727" cy="1944216"/>
          </a:xfrm>
          <a:prstGeom prst="rect">
            <a:avLst/>
          </a:prstGeom>
          <a:noFill/>
        </p:spPr>
      </p:pic>
      <p:pic>
        <p:nvPicPr>
          <p:cNvPr id="14340" name="Picture 4" descr="http://www.scholarpedia.org/wiki/images/6/67/PI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629980"/>
            <a:ext cx="2376264" cy="1650626"/>
          </a:xfrm>
          <a:prstGeom prst="rect">
            <a:avLst/>
          </a:prstGeom>
          <a:noFill/>
        </p:spPr>
      </p:pic>
      <p:pic>
        <p:nvPicPr>
          <p:cNvPr id="14342" name="Picture 6" descr="http://www.scholarpedia.org/wiki/images/6/65/Eigenface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2718212"/>
            <a:ext cx="2448272" cy="1700645"/>
          </a:xfrm>
          <a:prstGeom prst="rect">
            <a:avLst/>
          </a:prstGeom>
          <a:noFill/>
        </p:spPr>
      </p:pic>
      <p:sp>
        <p:nvSpPr>
          <p:cNvPr id="9" name="Szövegdoboz 8"/>
          <p:cNvSpPr txBox="1"/>
          <p:nvPr/>
        </p:nvSpPr>
        <p:spPr>
          <a:xfrm>
            <a:off x="323528" y="0"/>
            <a:ext cx="10517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PCA</a:t>
            </a:r>
          </a:p>
          <a:p>
            <a:r>
              <a:rPr lang="en-US" dirty="0" smtClean="0"/>
              <a:t>Raw data</a:t>
            </a:r>
            <a:endParaRPr lang="en-US" dirty="0"/>
          </a:p>
        </p:txBody>
      </p:sp>
      <p:sp>
        <p:nvSpPr>
          <p:cNvPr id="10" name="Szövegdoboz 9"/>
          <p:cNvSpPr txBox="1"/>
          <p:nvPr/>
        </p:nvSpPr>
        <p:spPr>
          <a:xfrm>
            <a:off x="281684" y="2420888"/>
            <a:ext cx="1770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Orthogonal basis</a:t>
            </a:r>
            <a:endParaRPr lang="en-US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323528" y="4499828"/>
            <a:ext cx="1598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Reconstruction</a:t>
            </a:r>
            <a:endParaRPr lang="en-US" dirty="0"/>
          </a:p>
        </p:txBody>
      </p:sp>
      <p:sp>
        <p:nvSpPr>
          <p:cNvPr id="12" name="Tartalom helye 2"/>
          <p:cNvSpPr>
            <a:spLocks noGrp="1"/>
          </p:cNvSpPr>
          <p:nvPr>
            <p:ph idx="1"/>
          </p:nvPr>
        </p:nvSpPr>
        <p:spPr>
          <a:xfrm>
            <a:off x="3851920" y="0"/>
            <a:ext cx="3312368" cy="6480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dirty="0" err="1" smtClean="0"/>
              <a:t>Orthogonal</a:t>
            </a:r>
            <a:r>
              <a:rPr lang="hu-HU" dirty="0" smtClean="0"/>
              <a:t> </a:t>
            </a:r>
            <a:r>
              <a:rPr lang="hu-HU" dirty="0" err="1" smtClean="0"/>
              <a:t>bases</a:t>
            </a:r>
            <a:endParaRPr lang="en-US" dirty="0"/>
          </a:p>
          <a:p>
            <a:pPr>
              <a:buNone/>
            </a:pPr>
            <a:endParaRPr lang="en-US" dirty="0"/>
          </a:p>
        </p:txBody>
      </p:sp>
      <p:grpSp>
        <p:nvGrpSpPr>
          <p:cNvPr id="20" name="Csoportba foglalás 19"/>
          <p:cNvGrpSpPr/>
          <p:nvPr/>
        </p:nvGrpSpPr>
        <p:grpSpPr>
          <a:xfrm>
            <a:off x="3635896" y="2132856"/>
            <a:ext cx="4176464" cy="4176464"/>
            <a:chOff x="141784" y="1196975"/>
            <a:chExt cx="5294312" cy="4973886"/>
          </a:xfrm>
        </p:grpSpPr>
        <p:pic>
          <p:nvPicPr>
            <p:cNvPr id="21" name="Picture 9" descr="batsi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41784" y="3861048"/>
              <a:ext cx="2514600" cy="1982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10" descr="batrgd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899271" y="3900736"/>
              <a:ext cx="2514600" cy="198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Text Box 17"/>
            <p:cNvSpPr txBox="1">
              <a:spLocks noChangeArrowheads="1"/>
            </p:cNvSpPr>
            <p:nvPr/>
          </p:nvSpPr>
          <p:spPr bwMode="auto">
            <a:xfrm>
              <a:off x="3880346" y="5866061"/>
              <a:ext cx="5826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time</a:t>
              </a:r>
            </a:p>
          </p:txBody>
        </p:sp>
        <p:sp>
          <p:nvSpPr>
            <p:cNvPr id="24" name="Text Box 18"/>
            <p:cNvSpPr txBox="1">
              <a:spLocks noChangeArrowheads="1"/>
            </p:cNvSpPr>
            <p:nvPr/>
          </p:nvSpPr>
          <p:spPr bwMode="auto">
            <a:xfrm rot="16200000">
              <a:off x="2228552" y="4679405"/>
              <a:ext cx="1068387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dirty="0"/>
                <a:t>frequency</a:t>
              </a:r>
            </a:p>
          </p:txBody>
        </p:sp>
        <p:pic>
          <p:nvPicPr>
            <p:cNvPr id="25" name="Picture 19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915146" y="1196975"/>
              <a:ext cx="2520950" cy="2514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Picture 20" descr="nab-19may07-2-crop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43371" y="1196975"/>
              <a:ext cx="2520950" cy="2520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7" name="Szövegdoboz 26"/>
          <p:cNvSpPr txBox="1"/>
          <p:nvPr/>
        </p:nvSpPr>
        <p:spPr>
          <a:xfrm>
            <a:off x="7884368" y="2348880"/>
            <a:ext cx="1039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Wavelets</a:t>
            </a:r>
            <a:endParaRPr lang="en-US" dirty="0"/>
          </a:p>
        </p:txBody>
      </p:sp>
      <p:sp>
        <p:nvSpPr>
          <p:cNvPr id="28" name="Szövegdoboz 27"/>
          <p:cNvSpPr txBox="1"/>
          <p:nvPr/>
        </p:nvSpPr>
        <p:spPr>
          <a:xfrm>
            <a:off x="7884368" y="4509120"/>
            <a:ext cx="859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Fourier</a:t>
            </a:r>
            <a:endParaRPr lang="en-US" dirty="0"/>
          </a:p>
        </p:txBody>
      </p:sp>
      <p:graphicFrame>
        <p:nvGraphicFramePr>
          <p:cNvPr id="36865" name="Object 1"/>
          <p:cNvGraphicFramePr>
            <a:graphicFrameLocks noChangeAspect="1"/>
          </p:cNvGraphicFramePr>
          <p:nvPr/>
        </p:nvGraphicFramePr>
        <p:xfrm>
          <a:off x="3779912" y="692696"/>
          <a:ext cx="3857625" cy="1073150"/>
        </p:xfrm>
        <a:graphic>
          <a:graphicData uri="http://schemas.openxmlformats.org/presentationml/2006/ole">
            <p:oleObj spid="_x0000_s36865" name="Equation" r:id="rId10" imgW="1549080" imgH="431640" progId="Equation.3">
              <p:embed/>
            </p:oleObj>
          </a:graphicData>
        </a:graphic>
      </p:graphicFrame>
      <p:sp>
        <p:nvSpPr>
          <p:cNvPr id="19" name="Szövegdoboz 18"/>
          <p:cNvSpPr txBox="1"/>
          <p:nvPr/>
        </p:nvSpPr>
        <p:spPr>
          <a:xfrm>
            <a:off x="3738068" y="6372036"/>
            <a:ext cx="3186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B</a:t>
            </a:r>
            <a:r>
              <a:rPr lang="en-US" dirty="0" err="1" smtClean="0"/>
              <a:t>asis</a:t>
            </a:r>
            <a:r>
              <a:rPr lang="hu-HU" dirty="0" smtClean="0"/>
              <a:t> is </a:t>
            </a:r>
            <a:r>
              <a:rPr lang="hu-HU" dirty="0" err="1" smtClean="0"/>
              <a:t>independent</a:t>
            </a:r>
            <a:r>
              <a:rPr lang="hu-HU" dirty="0" smtClean="0"/>
              <a:t> of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data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91680" y="197768"/>
            <a:ext cx="7056784" cy="494928"/>
          </a:xfrm>
        </p:spPr>
        <p:txBody>
          <a:bodyPr>
            <a:noAutofit/>
          </a:bodyPr>
          <a:lstStyle/>
          <a:p>
            <a:r>
              <a:rPr lang="en-US" sz="3200" dirty="0" err="1" smtClean="0"/>
              <a:t>Nyquist</a:t>
            </a:r>
            <a:r>
              <a:rPr lang="en-US" sz="3200" dirty="0" smtClean="0"/>
              <a:t>-Shannon sampling </a:t>
            </a:r>
            <a:r>
              <a:rPr lang="en-US" sz="3200" dirty="0" smtClean="0"/>
              <a:t>theorem</a:t>
            </a:r>
            <a:r>
              <a:rPr lang="hu-HU" sz="3200" dirty="0" smtClean="0"/>
              <a:t>: </a:t>
            </a:r>
            <a:r>
              <a:rPr lang="hu-HU" sz="3200" dirty="0" err="1" smtClean="0"/>
              <a:t>how</a:t>
            </a:r>
            <a:r>
              <a:rPr lang="hu-HU" sz="3200" dirty="0" smtClean="0"/>
              <a:t> </a:t>
            </a:r>
            <a:r>
              <a:rPr lang="hu-HU" sz="3200" dirty="0" err="1" smtClean="0"/>
              <a:t>many</a:t>
            </a:r>
            <a:r>
              <a:rPr lang="hu-HU" sz="3200" dirty="0" smtClean="0"/>
              <a:t> </a:t>
            </a:r>
            <a:r>
              <a:rPr lang="hu-HU" sz="3200" dirty="0" err="1" smtClean="0"/>
              <a:t>measurements</a:t>
            </a:r>
            <a:r>
              <a:rPr lang="hu-HU" sz="3200" dirty="0" smtClean="0"/>
              <a:t> </a:t>
            </a:r>
            <a:r>
              <a:rPr lang="hu-HU" sz="3200" dirty="0" err="1" smtClean="0"/>
              <a:t>do</a:t>
            </a:r>
            <a:r>
              <a:rPr lang="hu-HU" sz="3200" dirty="0" smtClean="0"/>
              <a:t> </a:t>
            </a:r>
            <a:r>
              <a:rPr lang="hu-HU" sz="3200" dirty="0" err="1" smtClean="0"/>
              <a:t>we</a:t>
            </a:r>
            <a:r>
              <a:rPr lang="hu-HU" sz="3200" dirty="0" smtClean="0"/>
              <a:t> </a:t>
            </a:r>
            <a:r>
              <a:rPr lang="hu-HU" sz="3200" dirty="0" err="1" smtClean="0"/>
              <a:t>need</a:t>
            </a:r>
            <a:r>
              <a:rPr lang="hu-HU" sz="3200" dirty="0" smtClean="0"/>
              <a:t>?</a:t>
            </a:r>
            <a:endParaRPr lang="en-US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87624" y="980728"/>
            <a:ext cx="3600400" cy="187220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000" dirty="0" smtClean="0"/>
              <a:t>      If a function x(t) contains no frequencies higher than B hertz, it is completely determined by giving its ordinates at a series of points spaced 1/(2B) seconds apart.</a:t>
            </a:r>
            <a:endParaRPr lang="en-US" sz="2000" dirty="0"/>
          </a:p>
        </p:txBody>
      </p:sp>
      <p:pic>
        <p:nvPicPr>
          <p:cNvPr id="20482" name="Picture 2" descr="File:NonoverlappedSpectrum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0664" y="2870938"/>
            <a:ext cx="4023304" cy="990110"/>
          </a:xfrm>
          <a:prstGeom prst="rect">
            <a:avLst/>
          </a:prstGeom>
          <a:noFill/>
        </p:spPr>
      </p:pic>
      <p:pic>
        <p:nvPicPr>
          <p:cNvPr id="20484" name="Picture 4" descr="File:AliasedSpectrum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9366" y="1124744"/>
            <a:ext cx="4097130" cy="2780927"/>
          </a:xfrm>
          <a:prstGeom prst="rect">
            <a:avLst/>
          </a:prstGeom>
          <a:noFill/>
        </p:spPr>
      </p:pic>
      <p:pic>
        <p:nvPicPr>
          <p:cNvPr id="20486" name="Picture 6" descr="File:Moire pattern of bricks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03649" y="4005064"/>
            <a:ext cx="1940941" cy="2358263"/>
          </a:xfrm>
          <a:prstGeom prst="rect">
            <a:avLst/>
          </a:prstGeom>
          <a:noFill/>
        </p:spPr>
      </p:pic>
      <p:pic>
        <p:nvPicPr>
          <p:cNvPr id="20488" name="Picture 8" descr="http://upload.wikimedia.org/wikipedia/commons/f/fb/Moire_pattern_of_bricks_small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31743" y="4005064"/>
            <a:ext cx="1952625" cy="2381250"/>
          </a:xfrm>
          <a:prstGeom prst="rect">
            <a:avLst/>
          </a:prstGeom>
          <a:noFill/>
        </p:spPr>
      </p:pic>
      <p:sp>
        <p:nvSpPr>
          <p:cNvPr id="11" name="Szövegdoboz 10"/>
          <p:cNvSpPr txBox="1"/>
          <p:nvPr/>
        </p:nvSpPr>
        <p:spPr>
          <a:xfrm>
            <a:off x="1979712" y="6444044"/>
            <a:ext cx="777777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GOOD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5413183" y="6444044"/>
            <a:ext cx="2759217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UNDERSAMPLED: ALIASING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0490" name="Picture 10" descr="File:Claude Elwood Shannon (1916-2001)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0"/>
            <a:ext cx="1187624" cy="16769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075240" cy="710952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chemeClr val="accent2"/>
                </a:solidFill>
              </a:rPr>
              <a:t>Sparsity</a:t>
            </a:r>
            <a:r>
              <a:rPr lang="en-US" dirty="0" smtClean="0"/>
              <a:t> / compressibility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548680"/>
            <a:ext cx="8784976" cy="5760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In a proper concise basis most of the coefficients are 0 (small)</a:t>
            </a:r>
          </a:p>
        </p:txBody>
      </p:sp>
      <p:grpSp>
        <p:nvGrpSpPr>
          <p:cNvPr id="20" name="Csoportba foglalás 19"/>
          <p:cNvGrpSpPr/>
          <p:nvPr/>
        </p:nvGrpSpPr>
        <p:grpSpPr>
          <a:xfrm>
            <a:off x="251520" y="1124744"/>
            <a:ext cx="4176464" cy="4176464"/>
            <a:chOff x="141784" y="1196975"/>
            <a:chExt cx="5294312" cy="4973886"/>
          </a:xfrm>
        </p:grpSpPr>
        <p:pic>
          <p:nvPicPr>
            <p:cNvPr id="4" name="Picture 9" descr="batsi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1784" y="3861048"/>
              <a:ext cx="2514600" cy="1982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10" descr="batrgd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899271" y="3900736"/>
              <a:ext cx="2514600" cy="198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 Box 17"/>
            <p:cNvSpPr txBox="1">
              <a:spLocks noChangeArrowheads="1"/>
            </p:cNvSpPr>
            <p:nvPr/>
          </p:nvSpPr>
          <p:spPr bwMode="auto">
            <a:xfrm>
              <a:off x="3880346" y="5866061"/>
              <a:ext cx="5826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time</a:t>
              </a:r>
            </a:p>
          </p:txBody>
        </p:sp>
        <p:sp>
          <p:nvSpPr>
            <p:cNvPr id="7" name="Text Box 18"/>
            <p:cNvSpPr txBox="1">
              <a:spLocks noChangeArrowheads="1"/>
            </p:cNvSpPr>
            <p:nvPr/>
          </p:nvSpPr>
          <p:spPr bwMode="auto">
            <a:xfrm rot="16200000">
              <a:off x="2228552" y="4679405"/>
              <a:ext cx="1068387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dirty="0"/>
                <a:t>frequency</a:t>
              </a:r>
            </a:p>
          </p:txBody>
        </p:sp>
        <p:pic>
          <p:nvPicPr>
            <p:cNvPr id="8" name="Picture 19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915146" y="1196975"/>
              <a:ext cx="2520950" cy="2514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20" descr="nab-19may07-2-crop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43371" y="1196975"/>
              <a:ext cx="2520950" cy="2520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8" name="Csoportba foglalás 27"/>
          <p:cNvGrpSpPr/>
          <p:nvPr/>
        </p:nvGrpSpPr>
        <p:grpSpPr>
          <a:xfrm>
            <a:off x="5255071" y="1556792"/>
            <a:ext cx="3744912" cy="2125662"/>
            <a:chOff x="5255071" y="2564904"/>
            <a:chExt cx="3744912" cy="2125662"/>
          </a:xfrm>
        </p:grpSpPr>
        <p:sp>
          <p:nvSpPr>
            <p:cNvPr id="11" name="Text Box 15"/>
            <p:cNvSpPr txBox="1">
              <a:spLocks noChangeArrowheads="1"/>
            </p:cNvSpPr>
            <p:nvPr/>
          </p:nvSpPr>
          <p:spPr bwMode="auto">
            <a:xfrm>
              <a:off x="6875908" y="4293691"/>
              <a:ext cx="1766888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sorted index</a:t>
              </a:r>
            </a:p>
          </p:txBody>
        </p:sp>
        <p:sp>
          <p:nvSpPr>
            <p:cNvPr id="12" name="Line 17"/>
            <p:cNvSpPr>
              <a:spLocks noChangeShapeType="1"/>
            </p:cNvSpPr>
            <p:nvPr/>
          </p:nvSpPr>
          <p:spPr bwMode="auto">
            <a:xfrm flipH="1">
              <a:off x="5902771" y="2564904"/>
              <a:ext cx="3175" cy="15589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18"/>
            <p:cNvSpPr>
              <a:spLocks noChangeShapeType="1"/>
            </p:cNvSpPr>
            <p:nvPr/>
          </p:nvSpPr>
          <p:spPr bwMode="auto">
            <a:xfrm flipV="1">
              <a:off x="5902771" y="4112716"/>
              <a:ext cx="3097212" cy="111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9"/>
            <p:cNvSpPr>
              <a:spLocks/>
            </p:cNvSpPr>
            <p:nvPr/>
          </p:nvSpPr>
          <p:spPr bwMode="auto">
            <a:xfrm>
              <a:off x="5939283" y="2745879"/>
              <a:ext cx="720725" cy="790575"/>
            </a:xfrm>
            <a:custGeom>
              <a:avLst/>
              <a:gdLst>
                <a:gd name="T0" fmla="*/ 0 w 1872"/>
                <a:gd name="T1" fmla="*/ 0 h 816"/>
                <a:gd name="T2" fmla="*/ 147841 w 1872"/>
                <a:gd name="T3" fmla="*/ 651062 h 816"/>
                <a:gd name="T4" fmla="*/ 720725 w 1872"/>
                <a:gd name="T5" fmla="*/ 790575 h 816"/>
                <a:gd name="T6" fmla="*/ 0 60000 65536"/>
                <a:gd name="T7" fmla="*/ 0 60000 65536"/>
                <a:gd name="T8" fmla="*/ 0 60000 65536"/>
                <a:gd name="T9" fmla="*/ 0 w 1872"/>
                <a:gd name="T10" fmla="*/ 0 h 816"/>
                <a:gd name="T11" fmla="*/ 1872 w 1872"/>
                <a:gd name="T12" fmla="*/ 816 h 8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72" h="816">
                  <a:moveTo>
                    <a:pt x="0" y="0"/>
                  </a:moveTo>
                  <a:cubicBezTo>
                    <a:pt x="36" y="268"/>
                    <a:pt x="72" y="536"/>
                    <a:pt x="384" y="672"/>
                  </a:cubicBezTo>
                  <a:cubicBezTo>
                    <a:pt x="696" y="808"/>
                    <a:pt x="1284" y="812"/>
                    <a:pt x="1872" y="816"/>
                  </a:cubicBezTo>
                </a:path>
              </a:pathLst>
            </a:cu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20"/>
            <p:cNvSpPr>
              <a:spLocks noChangeShapeType="1"/>
            </p:cNvSpPr>
            <p:nvPr/>
          </p:nvSpPr>
          <p:spPr bwMode="auto">
            <a:xfrm>
              <a:off x="6660008" y="3501529"/>
              <a:ext cx="0" cy="611187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21"/>
            <p:cNvSpPr>
              <a:spLocks noChangeShapeType="1"/>
            </p:cNvSpPr>
            <p:nvPr/>
          </p:nvSpPr>
          <p:spPr bwMode="auto">
            <a:xfrm>
              <a:off x="6660008" y="4112716"/>
              <a:ext cx="2232025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19" name="Picture 24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255071" y="2566491"/>
              <a:ext cx="5334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23" name="Objektum 22"/>
            <p:cNvGraphicFramePr>
              <a:graphicFrameLocks noChangeAspect="1"/>
            </p:cNvGraphicFramePr>
            <p:nvPr/>
          </p:nvGraphicFramePr>
          <p:xfrm>
            <a:off x="6516217" y="4149080"/>
            <a:ext cx="357718" cy="288033"/>
          </p:xfrm>
          <a:graphic>
            <a:graphicData uri="http://schemas.openxmlformats.org/presentationml/2006/ole">
              <p:oleObj spid="_x0000_s24578" name="Equation" r:id="rId9" imgW="164880" imgH="139680" progId="Equation.3">
                <p:embed/>
              </p:oleObj>
            </a:graphicData>
          </a:graphic>
        </p:graphicFrame>
        <p:graphicFrame>
          <p:nvGraphicFramePr>
            <p:cNvPr id="24579" name="Object 3"/>
            <p:cNvGraphicFramePr>
              <a:graphicFrameLocks noChangeAspect="1"/>
            </p:cNvGraphicFramePr>
            <p:nvPr/>
          </p:nvGraphicFramePr>
          <p:xfrm>
            <a:off x="8689851" y="4149080"/>
            <a:ext cx="274637" cy="288925"/>
          </p:xfrm>
          <a:graphic>
            <a:graphicData uri="http://schemas.openxmlformats.org/presentationml/2006/ole">
              <p:oleObj spid="_x0000_s24579" name="Equation" r:id="rId10" imgW="126720" imgH="139680" progId="Equation.3">
                <p:embed/>
              </p:oleObj>
            </a:graphicData>
          </a:graphic>
        </p:graphicFrame>
        <p:graphicFrame>
          <p:nvGraphicFramePr>
            <p:cNvPr id="24580" name="Object 4"/>
            <p:cNvGraphicFramePr>
              <a:graphicFrameLocks noChangeAspect="1"/>
            </p:cNvGraphicFramePr>
            <p:nvPr/>
          </p:nvGraphicFramePr>
          <p:xfrm>
            <a:off x="7092950" y="2924175"/>
            <a:ext cx="850900" cy="288925"/>
          </p:xfrm>
          <a:graphic>
            <a:graphicData uri="http://schemas.openxmlformats.org/presentationml/2006/ole">
              <p:oleObj spid="_x0000_s24580" name="Equation" r:id="rId11" imgW="393480" imgH="139680" progId="Equation.3">
                <p:embed/>
              </p:oleObj>
            </a:graphicData>
          </a:graphic>
        </p:graphicFrame>
      </p:grpSp>
      <p:graphicFrame>
        <p:nvGraphicFramePr>
          <p:cNvPr id="24583" name="Object 7"/>
          <p:cNvGraphicFramePr>
            <a:graphicFrameLocks noChangeAspect="1"/>
          </p:cNvGraphicFramePr>
          <p:nvPr/>
        </p:nvGraphicFramePr>
        <p:xfrm>
          <a:off x="5388743" y="4104556"/>
          <a:ext cx="2783657" cy="908620"/>
        </p:xfrm>
        <a:graphic>
          <a:graphicData uri="http://schemas.openxmlformats.org/presentationml/2006/ole">
            <p:oleObj spid="_x0000_s24583" name="Equation" r:id="rId12" imgW="1320480" imgH="431640" progId="Equation.3">
              <p:embed/>
            </p:oleObj>
          </a:graphicData>
        </a:graphic>
      </p:graphicFrame>
      <p:graphicFrame>
        <p:nvGraphicFramePr>
          <p:cNvPr id="24584" name="Object 8"/>
          <p:cNvGraphicFramePr>
            <a:graphicFrameLocks noChangeAspect="1"/>
          </p:cNvGraphicFramePr>
          <p:nvPr/>
        </p:nvGraphicFramePr>
        <p:xfrm>
          <a:off x="4067944" y="5319539"/>
          <a:ext cx="4968551" cy="1493837"/>
        </p:xfrm>
        <a:graphic>
          <a:graphicData uri="http://schemas.openxmlformats.org/presentationml/2006/ole">
            <p:oleObj spid="_x0000_s24584" name="Equation" r:id="rId13" imgW="2616120" imgH="787320" progId="Equation.3">
              <p:embed/>
            </p:oleObj>
          </a:graphicData>
        </a:graphic>
      </p:graphicFrame>
      <p:sp>
        <p:nvSpPr>
          <p:cNvPr id="24" name="Tartalom helye 2"/>
          <p:cNvSpPr txBox="1">
            <a:spLocks/>
          </p:cNvSpPr>
          <p:nvPr/>
        </p:nvSpPr>
        <p:spPr>
          <a:xfrm>
            <a:off x="107504" y="5229200"/>
            <a:ext cx="3456384" cy="15567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Not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u-H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true</a:t>
            </a:r>
            <a:r>
              <a:rPr kumimoji="0" lang="hu-HU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u-HU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</a:t>
            </a:r>
            <a:r>
              <a:rPr kumimoji="0" lang="hu-HU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u-HU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arbitrary</a:t>
            </a:r>
            <a:r>
              <a:rPr kumimoji="0" lang="hu-HU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u-HU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orthogonal</a:t>
            </a:r>
            <a:r>
              <a:rPr kumimoji="0" lang="hu-HU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u-HU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basis</a:t>
            </a:r>
            <a:r>
              <a:rPr kumimoji="0" lang="hu-HU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! The </a:t>
            </a:r>
            <a:r>
              <a:rPr kumimoji="0" lang="hu-HU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basis</a:t>
            </a:r>
            <a:r>
              <a:rPr kumimoji="0" lang="hu-HU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u-HU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often</a:t>
            </a:r>
            <a:r>
              <a:rPr kumimoji="0" lang="hu-HU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u-HU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should</a:t>
            </a:r>
            <a:r>
              <a:rPr kumimoji="0" lang="hu-HU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be „</a:t>
            </a:r>
            <a:r>
              <a:rPr kumimoji="0" lang="hu-HU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adapted</a:t>
            </a:r>
            <a:r>
              <a:rPr kumimoji="0" lang="hu-HU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” </a:t>
            </a:r>
            <a:r>
              <a:rPr kumimoji="0" lang="hu-HU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</a:t>
            </a:r>
            <a:r>
              <a:rPr kumimoji="0" lang="hu-HU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u-HU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</a:t>
            </a:r>
            <a:r>
              <a:rPr kumimoji="0" lang="hu-HU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u-HU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data</a:t>
            </a:r>
            <a:r>
              <a:rPr kumimoji="0" lang="hu-HU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16024"/>
            <a:ext cx="8075240" cy="764704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Conventional scenario (e.g. JPEG2000)</a:t>
            </a:r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038600" y="2369840"/>
            <a:ext cx="18288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/>
              <a:t>compress</a:t>
            </a: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4305300" y="5351165"/>
            <a:ext cx="20574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/>
              <a:t>decompress</a:t>
            </a:r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>
            <a:off x="1524000" y="267464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" name="Line 9"/>
          <p:cNvSpPr>
            <a:spLocks noChangeShapeType="1"/>
          </p:cNvSpPr>
          <p:nvPr/>
        </p:nvSpPr>
        <p:spPr bwMode="auto">
          <a:xfrm>
            <a:off x="3505200" y="267464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auto">
          <a:xfrm>
            <a:off x="5867400" y="267464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" name="Line 12"/>
          <p:cNvSpPr>
            <a:spLocks noChangeShapeType="1"/>
          </p:cNvSpPr>
          <p:nvPr/>
        </p:nvSpPr>
        <p:spPr bwMode="auto">
          <a:xfrm>
            <a:off x="6365875" y="5655965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1905000" y="2369840"/>
            <a:ext cx="16002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/>
              <a:t>sample</a:t>
            </a:r>
          </a:p>
        </p:txBody>
      </p:sp>
      <p:sp>
        <p:nvSpPr>
          <p:cNvPr id="16" name="Line 23"/>
          <p:cNvSpPr>
            <a:spLocks noChangeShapeType="1"/>
          </p:cNvSpPr>
          <p:nvPr/>
        </p:nvSpPr>
        <p:spPr bwMode="auto">
          <a:xfrm>
            <a:off x="3775075" y="5681365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19" name="Picture 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2968328"/>
            <a:ext cx="1476375" cy="98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7" descr="nab-19may07-2-cro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72388" y="4728865"/>
            <a:ext cx="1363662" cy="136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8"/>
          <p:cNvPicPr>
            <a:picLocks noChangeAspect="1" noChangeArrowheads="1"/>
          </p:cNvPicPr>
          <p:nvPr/>
        </p:nvPicPr>
        <p:blipFill>
          <a:blip r:embed="rId5" cstate="print"/>
          <a:srcRect l="3894" r="26822"/>
          <a:stretch>
            <a:fillRect/>
          </a:stretch>
        </p:blipFill>
        <p:spPr bwMode="auto">
          <a:xfrm>
            <a:off x="2051050" y="3149303"/>
            <a:ext cx="1404938" cy="136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32"/>
          <p:cNvPicPr>
            <a:picLocks noChangeAspect="1" noChangeArrowheads="1"/>
          </p:cNvPicPr>
          <p:nvPr/>
        </p:nvPicPr>
        <p:blipFill>
          <a:blip r:embed="rId6" cstate="print"/>
          <a:srcRect l="13445" t="4619" r="16000" b="16524"/>
          <a:stretch>
            <a:fillRect/>
          </a:stretch>
        </p:blipFill>
        <p:spPr bwMode="auto">
          <a:xfrm>
            <a:off x="6837363" y="2061865"/>
            <a:ext cx="830262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1506" name="Object 2"/>
          <p:cNvGraphicFramePr>
            <a:graphicFrameLocks noChangeAspect="1"/>
          </p:cNvGraphicFramePr>
          <p:nvPr/>
        </p:nvGraphicFramePr>
        <p:xfrm>
          <a:off x="1179513" y="2382838"/>
          <a:ext cx="349250" cy="503237"/>
        </p:xfrm>
        <a:graphic>
          <a:graphicData uri="http://schemas.openxmlformats.org/presentationml/2006/ole">
            <p:oleObj spid="_x0000_s21506" name="Equation" r:id="rId7" imgW="114120" imgH="164880" progId="Equation.3">
              <p:embed/>
            </p:oleObj>
          </a:graphicData>
        </a:graphic>
      </p:graphicFrame>
      <p:graphicFrame>
        <p:nvGraphicFramePr>
          <p:cNvPr id="21507" name="Object 3"/>
          <p:cNvGraphicFramePr>
            <a:graphicFrameLocks noChangeAspect="1"/>
          </p:cNvGraphicFramePr>
          <p:nvPr/>
        </p:nvGraphicFramePr>
        <p:xfrm>
          <a:off x="7112000" y="5348288"/>
          <a:ext cx="349250" cy="620712"/>
        </p:xfrm>
        <a:graphic>
          <a:graphicData uri="http://schemas.openxmlformats.org/presentationml/2006/ole">
            <p:oleObj spid="_x0000_s21507" name="Equation" r:id="rId8" imgW="114120" imgH="203040" progId="Equation.3">
              <p:embed/>
            </p:oleObj>
          </a:graphicData>
        </a:graphic>
      </p:graphicFrame>
      <p:graphicFrame>
        <p:nvGraphicFramePr>
          <p:cNvPr id="25" name="Objektum 24"/>
          <p:cNvGraphicFramePr>
            <a:graphicFrameLocks noChangeAspect="1"/>
          </p:cNvGraphicFramePr>
          <p:nvPr/>
        </p:nvGraphicFramePr>
        <p:xfrm>
          <a:off x="5940152" y="2348880"/>
          <a:ext cx="357718" cy="288033"/>
        </p:xfrm>
        <a:graphic>
          <a:graphicData uri="http://schemas.openxmlformats.org/presentationml/2006/ole">
            <p:oleObj spid="_x0000_s21508" name="Equation" r:id="rId9" imgW="164880" imgH="139680" progId="Equation.3">
              <p:embed/>
            </p:oleObj>
          </a:graphicData>
        </a:graphic>
      </p:graphicFrame>
      <p:graphicFrame>
        <p:nvGraphicFramePr>
          <p:cNvPr id="26" name="Objektum 25"/>
          <p:cNvGraphicFramePr>
            <a:graphicFrameLocks noChangeAspect="1"/>
          </p:cNvGraphicFramePr>
          <p:nvPr/>
        </p:nvGraphicFramePr>
        <p:xfrm>
          <a:off x="3649291" y="2277567"/>
          <a:ext cx="274637" cy="287337"/>
        </p:xfrm>
        <a:graphic>
          <a:graphicData uri="http://schemas.openxmlformats.org/presentationml/2006/ole">
            <p:oleObj spid="_x0000_s21509" name="Equation" r:id="rId10" imgW="126720" imgH="139680" progId="Equation.3">
              <p:embed/>
            </p:oleObj>
          </a:graphicData>
        </a:graphic>
      </p:graphicFrame>
      <p:graphicFrame>
        <p:nvGraphicFramePr>
          <p:cNvPr id="27" name="Objektum 26"/>
          <p:cNvGraphicFramePr>
            <a:graphicFrameLocks noChangeAspect="1"/>
          </p:cNvGraphicFramePr>
          <p:nvPr/>
        </p:nvGraphicFramePr>
        <p:xfrm>
          <a:off x="4427984" y="1916832"/>
          <a:ext cx="1016000" cy="288925"/>
        </p:xfrm>
        <a:graphic>
          <a:graphicData uri="http://schemas.openxmlformats.org/presentationml/2006/ole">
            <p:oleObj spid="_x0000_s21510" name="Equation" r:id="rId11" imgW="469800" imgH="139680" progId="Equation.3">
              <p:embed/>
            </p:oleObj>
          </a:graphicData>
        </a:graphic>
      </p:graphicFrame>
      <p:graphicFrame>
        <p:nvGraphicFramePr>
          <p:cNvPr id="21511" name="Object 7"/>
          <p:cNvGraphicFramePr>
            <a:graphicFrameLocks noChangeAspect="1"/>
          </p:cNvGraphicFramePr>
          <p:nvPr/>
        </p:nvGraphicFramePr>
        <p:xfrm>
          <a:off x="3854772" y="5373910"/>
          <a:ext cx="357188" cy="287338"/>
        </p:xfrm>
        <a:graphic>
          <a:graphicData uri="http://schemas.openxmlformats.org/presentationml/2006/ole">
            <p:oleObj spid="_x0000_s21511" name="Equation" r:id="rId12" imgW="164880" imgH="139680" progId="Equation.3">
              <p:embed/>
            </p:oleObj>
          </a:graphicData>
        </a:graphic>
      </p:graphicFrame>
      <p:graphicFrame>
        <p:nvGraphicFramePr>
          <p:cNvPr id="21512" name="Object 8"/>
          <p:cNvGraphicFramePr>
            <a:graphicFrameLocks noChangeAspect="1"/>
          </p:cNvGraphicFramePr>
          <p:nvPr/>
        </p:nvGraphicFramePr>
        <p:xfrm>
          <a:off x="6601619" y="5373911"/>
          <a:ext cx="274637" cy="287337"/>
        </p:xfrm>
        <a:graphic>
          <a:graphicData uri="http://schemas.openxmlformats.org/presentationml/2006/ole">
            <p:oleObj spid="_x0000_s21512" name="Equation" r:id="rId13" imgW="126720" imgH="139680" progId="Equation.3">
              <p:embed/>
            </p:oleObj>
          </a:graphicData>
        </a:graphic>
      </p:graphicFrame>
      <p:pic>
        <p:nvPicPr>
          <p:cNvPr id="30" name="Picture 19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355976" y="3429000"/>
            <a:ext cx="1512168" cy="1531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Lefelé nyíl 30"/>
          <p:cNvSpPr/>
          <p:nvPr/>
        </p:nvSpPr>
        <p:spPr>
          <a:xfrm>
            <a:off x="4860032" y="3068960"/>
            <a:ext cx="288032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Lefelé nyíl 31"/>
          <p:cNvSpPr/>
          <p:nvPr/>
        </p:nvSpPr>
        <p:spPr>
          <a:xfrm>
            <a:off x="4860032" y="5085184"/>
            <a:ext cx="288032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32"/>
          <p:cNvPicPr>
            <a:picLocks noChangeAspect="1" noChangeArrowheads="1"/>
          </p:cNvPicPr>
          <p:nvPr/>
        </p:nvPicPr>
        <p:blipFill>
          <a:blip r:embed="rId6" cstate="print"/>
          <a:srcRect l="13445" t="4619" r="16000" b="16524"/>
          <a:stretch>
            <a:fillRect/>
          </a:stretch>
        </p:blipFill>
        <p:spPr bwMode="auto">
          <a:xfrm>
            <a:off x="2805634" y="5012208"/>
            <a:ext cx="830262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0"/>
            <a:ext cx="8075240" cy="764704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What’s wrong with this picture?</a:t>
            </a:r>
            <a:endParaRPr lang="en-US" dirty="0"/>
          </a:p>
        </p:txBody>
      </p:sp>
      <p:grpSp>
        <p:nvGrpSpPr>
          <p:cNvPr id="28" name="Csoportba foglalás 27"/>
          <p:cNvGrpSpPr/>
          <p:nvPr/>
        </p:nvGrpSpPr>
        <p:grpSpPr>
          <a:xfrm>
            <a:off x="395536" y="3645024"/>
            <a:ext cx="6984330" cy="3096344"/>
            <a:chOff x="107950" y="1916832"/>
            <a:chExt cx="8928100" cy="4176464"/>
          </a:xfrm>
        </p:grpSpPr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4038600" y="2369840"/>
              <a:ext cx="1828800" cy="609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b="1" dirty="0"/>
                <a:t>compress</a:t>
              </a:r>
            </a:p>
          </p:txBody>
        </p:sp>
        <p:sp>
          <p:nvSpPr>
            <p:cNvPr id="5" name="Rectangle 7"/>
            <p:cNvSpPr>
              <a:spLocks noChangeArrowheads="1"/>
            </p:cNvSpPr>
            <p:nvPr/>
          </p:nvSpPr>
          <p:spPr bwMode="auto">
            <a:xfrm>
              <a:off x="4305300" y="5351165"/>
              <a:ext cx="2057400" cy="609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/>
                <a:t>decompress</a:t>
              </a:r>
            </a:p>
          </p:txBody>
        </p:sp>
        <p:sp>
          <p:nvSpPr>
            <p:cNvPr id="6" name="Line 8"/>
            <p:cNvSpPr>
              <a:spLocks noChangeShapeType="1"/>
            </p:cNvSpPr>
            <p:nvPr/>
          </p:nvSpPr>
          <p:spPr bwMode="auto">
            <a:xfrm>
              <a:off x="1524000" y="2674640"/>
              <a:ext cx="381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Line 9"/>
            <p:cNvSpPr>
              <a:spLocks noChangeShapeType="1"/>
            </p:cNvSpPr>
            <p:nvPr/>
          </p:nvSpPr>
          <p:spPr bwMode="auto">
            <a:xfrm>
              <a:off x="3505200" y="2674640"/>
              <a:ext cx="533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10"/>
            <p:cNvSpPr>
              <a:spLocks noChangeShapeType="1"/>
            </p:cNvSpPr>
            <p:nvPr/>
          </p:nvSpPr>
          <p:spPr bwMode="auto">
            <a:xfrm>
              <a:off x="5867400" y="2674640"/>
              <a:ext cx="457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12"/>
            <p:cNvSpPr>
              <a:spLocks noChangeShapeType="1"/>
            </p:cNvSpPr>
            <p:nvPr/>
          </p:nvSpPr>
          <p:spPr bwMode="auto">
            <a:xfrm>
              <a:off x="6365875" y="5655965"/>
              <a:ext cx="685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Rectangle 15"/>
            <p:cNvSpPr>
              <a:spLocks noChangeArrowheads="1"/>
            </p:cNvSpPr>
            <p:nvPr/>
          </p:nvSpPr>
          <p:spPr bwMode="auto">
            <a:xfrm>
              <a:off x="1905000" y="2369840"/>
              <a:ext cx="1600200" cy="609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/>
                <a:t>sample</a:t>
              </a:r>
            </a:p>
          </p:txBody>
        </p:sp>
        <p:sp>
          <p:nvSpPr>
            <p:cNvPr id="16" name="Line 23"/>
            <p:cNvSpPr>
              <a:spLocks noChangeShapeType="1"/>
            </p:cNvSpPr>
            <p:nvPr/>
          </p:nvSpPr>
          <p:spPr bwMode="auto">
            <a:xfrm>
              <a:off x="3775075" y="5681365"/>
              <a:ext cx="533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19" name="Picture 2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7950" y="2968328"/>
              <a:ext cx="1476375" cy="9826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27" descr="nab-19may07-2-crop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672388" y="4728865"/>
              <a:ext cx="1363662" cy="1363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28"/>
            <p:cNvPicPr>
              <a:picLocks noChangeAspect="1" noChangeArrowheads="1"/>
            </p:cNvPicPr>
            <p:nvPr/>
          </p:nvPicPr>
          <p:blipFill>
            <a:blip r:embed="rId5" cstate="print"/>
            <a:srcRect l="3894" r="26822"/>
            <a:stretch>
              <a:fillRect/>
            </a:stretch>
          </p:blipFill>
          <p:spPr bwMode="auto">
            <a:xfrm>
              <a:off x="2051050" y="3149303"/>
              <a:ext cx="1404938" cy="13636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32"/>
            <p:cNvPicPr>
              <a:picLocks noChangeAspect="1" noChangeArrowheads="1"/>
            </p:cNvPicPr>
            <p:nvPr/>
          </p:nvPicPr>
          <p:blipFill>
            <a:blip r:embed="rId6" cstate="print"/>
            <a:srcRect l="13445" t="4619" r="16000" b="16524"/>
            <a:stretch>
              <a:fillRect/>
            </a:stretch>
          </p:blipFill>
          <p:spPr bwMode="auto">
            <a:xfrm>
              <a:off x="6837363" y="2061865"/>
              <a:ext cx="830262" cy="1081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21506" name="Object 2"/>
            <p:cNvGraphicFramePr>
              <a:graphicFrameLocks noChangeAspect="1"/>
            </p:cNvGraphicFramePr>
            <p:nvPr/>
          </p:nvGraphicFramePr>
          <p:xfrm>
            <a:off x="1179513" y="2382838"/>
            <a:ext cx="349250" cy="503237"/>
          </p:xfrm>
          <a:graphic>
            <a:graphicData uri="http://schemas.openxmlformats.org/presentationml/2006/ole">
              <p:oleObj spid="_x0000_s25602" name="Equation" r:id="rId7" imgW="114120" imgH="164880" progId="Equation.3">
                <p:embed/>
              </p:oleObj>
            </a:graphicData>
          </a:graphic>
        </p:graphicFrame>
        <p:graphicFrame>
          <p:nvGraphicFramePr>
            <p:cNvPr id="21507" name="Object 3"/>
            <p:cNvGraphicFramePr>
              <a:graphicFrameLocks noChangeAspect="1"/>
            </p:cNvGraphicFramePr>
            <p:nvPr/>
          </p:nvGraphicFramePr>
          <p:xfrm>
            <a:off x="7112000" y="5348288"/>
            <a:ext cx="349250" cy="620712"/>
          </p:xfrm>
          <a:graphic>
            <a:graphicData uri="http://schemas.openxmlformats.org/presentationml/2006/ole">
              <p:oleObj spid="_x0000_s25603" name="Equation" r:id="rId8" imgW="114120" imgH="203040" progId="Equation.3">
                <p:embed/>
              </p:oleObj>
            </a:graphicData>
          </a:graphic>
        </p:graphicFrame>
        <p:graphicFrame>
          <p:nvGraphicFramePr>
            <p:cNvPr id="25" name="Objektum 24"/>
            <p:cNvGraphicFramePr>
              <a:graphicFrameLocks noChangeAspect="1"/>
            </p:cNvGraphicFramePr>
            <p:nvPr/>
          </p:nvGraphicFramePr>
          <p:xfrm>
            <a:off x="5940152" y="2348880"/>
            <a:ext cx="357718" cy="288033"/>
          </p:xfrm>
          <a:graphic>
            <a:graphicData uri="http://schemas.openxmlformats.org/presentationml/2006/ole">
              <p:oleObj spid="_x0000_s25604" name="Equation" r:id="rId9" imgW="164880" imgH="139680" progId="Equation.3">
                <p:embed/>
              </p:oleObj>
            </a:graphicData>
          </a:graphic>
        </p:graphicFrame>
        <p:graphicFrame>
          <p:nvGraphicFramePr>
            <p:cNvPr id="26" name="Objektum 25"/>
            <p:cNvGraphicFramePr>
              <a:graphicFrameLocks noChangeAspect="1"/>
            </p:cNvGraphicFramePr>
            <p:nvPr/>
          </p:nvGraphicFramePr>
          <p:xfrm>
            <a:off x="3649291" y="2277567"/>
            <a:ext cx="274637" cy="287337"/>
          </p:xfrm>
          <a:graphic>
            <a:graphicData uri="http://schemas.openxmlformats.org/presentationml/2006/ole">
              <p:oleObj spid="_x0000_s25605" name="Equation" r:id="rId10" imgW="126720" imgH="139680" progId="Equation.3">
                <p:embed/>
              </p:oleObj>
            </a:graphicData>
          </a:graphic>
        </p:graphicFrame>
        <p:graphicFrame>
          <p:nvGraphicFramePr>
            <p:cNvPr id="27" name="Objektum 26"/>
            <p:cNvGraphicFramePr>
              <a:graphicFrameLocks noChangeAspect="1"/>
            </p:cNvGraphicFramePr>
            <p:nvPr/>
          </p:nvGraphicFramePr>
          <p:xfrm>
            <a:off x="4427984" y="1916832"/>
            <a:ext cx="1016000" cy="288925"/>
          </p:xfrm>
          <a:graphic>
            <a:graphicData uri="http://schemas.openxmlformats.org/presentationml/2006/ole">
              <p:oleObj spid="_x0000_s25606" name="Equation" r:id="rId11" imgW="469800" imgH="139680" progId="Equation.3">
                <p:embed/>
              </p:oleObj>
            </a:graphicData>
          </a:graphic>
        </p:graphicFrame>
        <p:graphicFrame>
          <p:nvGraphicFramePr>
            <p:cNvPr id="21511" name="Object 7"/>
            <p:cNvGraphicFramePr>
              <a:graphicFrameLocks noChangeAspect="1"/>
            </p:cNvGraphicFramePr>
            <p:nvPr/>
          </p:nvGraphicFramePr>
          <p:xfrm>
            <a:off x="3854772" y="5373910"/>
            <a:ext cx="357188" cy="287338"/>
          </p:xfrm>
          <a:graphic>
            <a:graphicData uri="http://schemas.openxmlformats.org/presentationml/2006/ole">
              <p:oleObj spid="_x0000_s25607" name="Equation" r:id="rId12" imgW="164880" imgH="139680" progId="Equation.3">
                <p:embed/>
              </p:oleObj>
            </a:graphicData>
          </a:graphic>
        </p:graphicFrame>
        <p:graphicFrame>
          <p:nvGraphicFramePr>
            <p:cNvPr id="21512" name="Object 8"/>
            <p:cNvGraphicFramePr>
              <a:graphicFrameLocks noChangeAspect="1"/>
            </p:cNvGraphicFramePr>
            <p:nvPr/>
          </p:nvGraphicFramePr>
          <p:xfrm>
            <a:off x="6601619" y="5373911"/>
            <a:ext cx="274637" cy="287337"/>
          </p:xfrm>
          <a:graphic>
            <a:graphicData uri="http://schemas.openxmlformats.org/presentationml/2006/ole">
              <p:oleObj spid="_x0000_s25608" name="Equation" r:id="rId13" imgW="126720" imgH="139680" progId="Equation.3">
                <p:embed/>
              </p:oleObj>
            </a:graphicData>
          </a:graphic>
        </p:graphicFrame>
        <p:pic>
          <p:nvPicPr>
            <p:cNvPr id="30" name="Picture 19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4355976" y="3429000"/>
              <a:ext cx="1512168" cy="15314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Lefelé nyíl 30"/>
            <p:cNvSpPr/>
            <p:nvPr/>
          </p:nvSpPr>
          <p:spPr>
            <a:xfrm>
              <a:off x="4860032" y="3068960"/>
              <a:ext cx="288032" cy="21602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Lefelé nyíl 31"/>
            <p:cNvSpPr/>
            <p:nvPr/>
          </p:nvSpPr>
          <p:spPr>
            <a:xfrm>
              <a:off x="4860032" y="5085184"/>
              <a:ext cx="288032" cy="21602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4" name="Picture 32"/>
            <p:cNvPicPr>
              <a:picLocks noChangeAspect="1" noChangeArrowheads="1"/>
            </p:cNvPicPr>
            <p:nvPr/>
          </p:nvPicPr>
          <p:blipFill>
            <a:blip r:embed="rId6" cstate="print"/>
            <a:srcRect l="13445" t="4619" r="16000" b="16524"/>
            <a:stretch>
              <a:fillRect/>
            </a:stretch>
          </p:blipFill>
          <p:spPr bwMode="auto">
            <a:xfrm>
              <a:off x="2805634" y="5012208"/>
              <a:ext cx="830262" cy="1081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9" name="Tartalom helye 2"/>
          <p:cNvSpPr>
            <a:spLocks noGrp="1"/>
          </p:cNvSpPr>
          <p:nvPr>
            <p:ph idx="1"/>
          </p:nvPr>
        </p:nvSpPr>
        <p:spPr>
          <a:xfrm>
            <a:off x="457200" y="836712"/>
            <a:ext cx="8435280" cy="1872208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Data is sampled at </a:t>
            </a:r>
            <a:r>
              <a:rPr lang="en-US" dirty="0" err="1" smtClean="0"/>
              <a:t>Nyquist</a:t>
            </a:r>
            <a:r>
              <a:rPr lang="en-US" dirty="0" smtClean="0"/>
              <a:t> rate</a:t>
            </a:r>
          </a:p>
          <a:p>
            <a:pPr lvl="1"/>
            <a:r>
              <a:rPr lang="en-US" dirty="0" smtClean="0"/>
              <a:t>Waste of sensors/time/</a:t>
            </a:r>
            <a:r>
              <a:rPr lang="en-US" dirty="0" err="1" smtClean="0"/>
              <a:t>bandwitdh</a:t>
            </a:r>
            <a:r>
              <a:rPr lang="en-US" dirty="0" smtClean="0"/>
              <a:t>/computational </a:t>
            </a:r>
            <a:r>
              <a:rPr lang="en-US" dirty="0" smtClean="0"/>
              <a:t>resources</a:t>
            </a:r>
            <a:endParaRPr lang="hu-HU" dirty="0" smtClean="0"/>
          </a:p>
          <a:p>
            <a:pPr lvl="1">
              <a:buNone/>
            </a:pPr>
            <a:r>
              <a:rPr lang="hu-HU" dirty="0" smtClean="0"/>
              <a:t>(</a:t>
            </a:r>
            <a:r>
              <a:rPr lang="hu-HU" dirty="0" err="1" smtClean="0"/>
              <a:t>think</a:t>
            </a:r>
            <a:r>
              <a:rPr lang="hu-HU" dirty="0" smtClean="0"/>
              <a:t> of </a:t>
            </a:r>
            <a:r>
              <a:rPr lang="hu-HU" dirty="0" err="1" smtClean="0"/>
              <a:t>satellites</a:t>
            </a:r>
            <a:r>
              <a:rPr lang="hu-HU" dirty="0" smtClean="0"/>
              <a:t> </a:t>
            </a:r>
            <a:r>
              <a:rPr lang="hu-HU" dirty="0" err="1" smtClean="0"/>
              <a:t>with</a:t>
            </a:r>
            <a:r>
              <a:rPr lang="hu-HU" dirty="0" smtClean="0"/>
              <a:t> </a:t>
            </a:r>
            <a:r>
              <a:rPr lang="hu-HU" dirty="0" err="1" smtClean="0"/>
              <a:t>low</a:t>
            </a:r>
            <a:r>
              <a:rPr lang="hu-HU" dirty="0" smtClean="0"/>
              <a:t> </a:t>
            </a:r>
            <a:r>
              <a:rPr lang="hu-HU" dirty="0" err="1" smtClean="0"/>
              <a:t>computational</a:t>
            </a:r>
            <a:r>
              <a:rPr lang="hu-HU" dirty="0" smtClean="0"/>
              <a:t> </a:t>
            </a:r>
            <a:r>
              <a:rPr lang="hu-HU" dirty="0" err="1" smtClean="0"/>
              <a:t>power</a:t>
            </a:r>
            <a:r>
              <a:rPr lang="hu-HU" dirty="0" smtClean="0"/>
              <a:t> and </a:t>
            </a:r>
            <a:r>
              <a:rPr lang="hu-HU" dirty="0" err="1" smtClean="0"/>
              <a:t>bandwith</a:t>
            </a:r>
            <a:r>
              <a:rPr lang="hu-HU" dirty="0" smtClean="0"/>
              <a:t>!)</a:t>
            </a:r>
            <a:endParaRPr lang="en-US" dirty="0" smtClean="0"/>
          </a:p>
          <a:p>
            <a:r>
              <a:rPr lang="en-US" dirty="0" smtClean="0"/>
              <a:t>The basis used for compression can be (PCA, wavelet) signal dependent (“adaptive”)</a:t>
            </a:r>
          </a:p>
        </p:txBody>
      </p:sp>
      <p:pic>
        <p:nvPicPr>
          <p:cNvPr id="25609" name="Picture 9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185302" y="2325859"/>
            <a:ext cx="3563162" cy="1391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0"/>
            <a:ext cx="8075240" cy="764704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Compressive sensing</a:t>
            </a:r>
            <a:endParaRPr lang="en-US" dirty="0"/>
          </a:p>
        </p:txBody>
      </p:sp>
      <p:grpSp>
        <p:nvGrpSpPr>
          <p:cNvPr id="3" name="Csoportba foglalás 27"/>
          <p:cNvGrpSpPr/>
          <p:nvPr/>
        </p:nvGrpSpPr>
        <p:grpSpPr>
          <a:xfrm>
            <a:off x="107950" y="2060848"/>
            <a:ext cx="7559675" cy="2034158"/>
            <a:chOff x="107950" y="1916832"/>
            <a:chExt cx="7559675" cy="2034158"/>
          </a:xfrm>
        </p:grpSpPr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2195736" y="2369840"/>
              <a:ext cx="3671664" cy="609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b="1" dirty="0" smtClean="0"/>
                <a:t>compressive sensing</a:t>
              </a:r>
              <a:endParaRPr lang="en-US" sz="2400" b="1" dirty="0"/>
            </a:p>
          </p:txBody>
        </p:sp>
        <p:sp>
          <p:nvSpPr>
            <p:cNvPr id="6" name="Line 8"/>
            <p:cNvSpPr>
              <a:spLocks noChangeShapeType="1"/>
            </p:cNvSpPr>
            <p:nvPr/>
          </p:nvSpPr>
          <p:spPr bwMode="auto">
            <a:xfrm>
              <a:off x="1524000" y="2674640"/>
              <a:ext cx="381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10"/>
            <p:cNvSpPr>
              <a:spLocks noChangeShapeType="1"/>
            </p:cNvSpPr>
            <p:nvPr/>
          </p:nvSpPr>
          <p:spPr bwMode="auto">
            <a:xfrm>
              <a:off x="5867400" y="2674640"/>
              <a:ext cx="457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19" name="Picture 2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7950" y="2968328"/>
              <a:ext cx="1476375" cy="9826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32"/>
            <p:cNvPicPr>
              <a:picLocks noChangeAspect="1" noChangeArrowheads="1"/>
            </p:cNvPicPr>
            <p:nvPr/>
          </p:nvPicPr>
          <p:blipFill>
            <a:blip r:embed="rId4" cstate="print"/>
            <a:srcRect l="13445" t="4619" r="16000" b="16524"/>
            <a:stretch>
              <a:fillRect/>
            </a:stretch>
          </p:blipFill>
          <p:spPr bwMode="auto">
            <a:xfrm>
              <a:off x="6837363" y="2061865"/>
              <a:ext cx="830262" cy="1081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21506" name="Object 2"/>
            <p:cNvGraphicFramePr>
              <a:graphicFrameLocks noChangeAspect="1"/>
            </p:cNvGraphicFramePr>
            <p:nvPr/>
          </p:nvGraphicFramePr>
          <p:xfrm>
            <a:off x="1179513" y="2382838"/>
            <a:ext cx="349250" cy="503237"/>
          </p:xfrm>
          <a:graphic>
            <a:graphicData uri="http://schemas.openxmlformats.org/presentationml/2006/ole">
              <p:oleObj spid="_x0000_s100354" name="Equation" r:id="rId5" imgW="114120" imgH="164880" progId="Equation.3">
                <p:embed/>
              </p:oleObj>
            </a:graphicData>
          </a:graphic>
        </p:graphicFrame>
        <p:graphicFrame>
          <p:nvGraphicFramePr>
            <p:cNvPr id="25" name="Objektum 24"/>
            <p:cNvGraphicFramePr>
              <a:graphicFrameLocks noChangeAspect="1"/>
            </p:cNvGraphicFramePr>
            <p:nvPr/>
          </p:nvGraphicFramePr>
          <p:xfrm>
            <a:off x="5940152" y="2348880"/>
            <a:ext cx="357718" cy="288033"/>
          </p:xfrm>
          <a:graphic>
            <a:graphicData uri="http://schemas.openxmlformats.org/presentationml/2006/ole">
              <p:oleObj spid="_x0000_s100356" name="Equation" r:id="rId6" imgW="164880" imgH="139680" progId="Equation.3">
                <p:embed/>
              </p:oleObj>
            </a:graphicData>
          </a:graphic>
        </p:graphicFrame>
        <p:graphicFrame>
          <p:nvGraphicFramePr>
            <p:cNvPr id="26" name="Objektum 25"/>
            <p:cNvGraphicFramePr>
              <a:graphicFrameLocks noChangeAspect="1"/>
            </p:cNvGraphicFramePr>
            <p:nvPr/>
          </p:nvGraphicFramePr>
          <p:xfrm>
            <a:off x="1691680" y="2277567"/>
            <a:ext cx="274637" cy="287337"/>
          </p:xfrm>
          <a:graphic>
            <a:graphicData uri="http://schemas.openxmlformats.org/presentationml/2006/ole">
              <p:oleObj spid="_x0000_s100357" name="Equation" r:id="rId7" imgW="126720" imgH="139680" progId="Equation.3">
                <p:embed/>
              </p:oleObj>
            </a:graphicData>
          </a:graphic>
        </p:graphicFrame>
        <p:graphicFrame>
          <p:nvGraphicFramePr>
            <p:cNvPr id="27" name="Objektum 26"/>
            <p:cNvGraphicFramePr>
              <a:graphicFrameLocks noChangeAspect="1"/>
            </p:cNvGraphicFramePr>
            <p:nvPr/>
          </p:nvGraphicFramePr>
          <p:xfrm>
            <a:off x="3491880" y="1916832"/>
            <a:ext cx="1016000" cy="288925"/>
          </p:xfrm>
          <a:graphic>
            <a:graphicData uri="http://schemas.openxmlformats.org/presentationml/2006/ole">
              <p:oleObj spid="_x0000_s100358" name="Equation" r:id="rId8" imgW="469800" imgH="139680" progId="Equation.3">
                <p:embed/>
              </p:oleObj>
            </a:graphicData>
          </a:graphic>
        </p:graphicFrame>
      </p:grpSp>
      <p:grpSp>
        <p:nvGrpSpPr>
          <p:cNvPr id="7" name="Csoportba foglalás 28"/>
          <p:cNvGrpSpPr/>
          <p:nvPr/>
        </p:nvGrpSpPr>
        <p:grpSpPr>
          <a:xfrm>
            <a:off x="2555776" y="3573016"/>
            <a:ext cx="6230416" cy="1364431"/>
            <a:chOff x="2805634" y="4728865"/>
            <a:chExt cx="6230416" cy="1364431"/>
          </a:xfrm>
        </p:grpSpPr>
        <p:sp>
          <p:nvSpPr>
            <p:cNvPr id="5" name="Rectangle 7"/>
            <p:cNvSpPr>
              <a:spLocks noChangeArrowheads="1"/>
            </p:cNvSpPr>
            <p:nvPr/>
          </p:nvSpPr>
          <p:spPr bwMode="auto">
            <a:xfrm>
              <a:off x="4305300" y="5351165"/>
              <a:ext cx="2057400" cy="609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/>
                <a:t>decompress</a:t>
              </a:r>
            </a:p>
          </p:txBody>
        </p:sp>
        <p:sp>
          <p:nvSpPr>
            <p:cNvPr id="9" name="Line 12"/>
            <p:cNvSpPr>
              <a:spLocks noChangeShapeType="1"/>
            </p:cNvSpPr>
            <p:nvPr/>
          </p:nvSpPr>
          <p:spPr bwMode="auto">
            <a:xfrm>
              <a:off x="6365875" y="5655965"/>
              <a:ext cx="685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23"/>
            <p:cNvSpPr>
              <a:spLocks noChangeShapeType="1"/>
            </p:cNvSpPr>
            <p:nvPr/>
          </p:nvSpPr>
          <p:spPr bwMode="auto">
            <a:xfrm>
              <a:off x="3775075" y="5681365"/>
              <a:ext cx="533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20" name="Picture 27" descr="nab-19may07-2-crop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7672388" y="4728865"/>
              <a:ext cx="1363662" cy="1363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21507" name="Object 3"/>
            <p:cNvGraphicFramePr>
              <a:graphicFrameLocks noChangeAspect="1"/>
            </p:cNvGraphicFramePr>
            <p:nvPr/>
          </p:nvGraphicFramePr>
          <p:xfrm>
            <a:off x="7112000" y="5348288"/>
            <a:ext cx="349250" cy="620712"/>
          </p:xfrm>
          <a:graphic>
            <a:graphicData uri="http://schemas.openxmlformats.org/presentationml/2006/ole">
              <p:oleObj spid="_x0000_s100355" name="Equation" r:id="rId10" imgW="114120" imgH="203040" progId="Equation.3">
                <p:embed/>
              </p:oleObj>
            </a:graphicData>
          </a:graphic>
        </p:graphicFrame>
        <p:graphicFrame>
          <p:nvGraphicFramePr>
            <p:cNvPr id="21511" name="Object 7"/>
            <p:cNvGraphicFramePr>
              <a:graphicFrameLocks noChangeAspect="1"/>
            </p:cNvGraphicFramePr>
            <p:nvPr/>
          </p:nvGraphicFramePr>
          <p:xfrm>
            <a:off x="3854772" y="5373910"/>
            <a:ext cx="357188" cy="287338"/>
          </p:xfrm>
          <a:graphic>
            <a:graphicData uri="http://schemas.openxmlformats.org/presentationml/2006/ole">
              <p:oleObj spid="_x0000_s100359" name="Equation" r:id="rId11" imgW="164880" imgH="139680" progId="Equation.3">
                <p:embed/>
              </p:oleObj>
            </a:graphicData>
          </a:graphic>
        </p:graphicFrame>
        <p:graphicFrame>
          <p:nvGraphicFramePr>
            <p:cNvPr id="21512" name="Object 8"/>
            <p:cNvGraphicFramePr>
              <a:graphicFrameLocks noChangeAspect="1"/>
            </p:cNvGraphicFramePr>
            <p:nvPr/>
          </p:nvGraphicFramePr>
          <p:xfrm>
            <a:off x="6601619" y="5373911"/>
            <a:ext cx="274637" cy="287337"/>
          </p:xfrm>
          <a:graphic>
            <a:graphicData uri="http://schemas.openxmlformats.org/presentationml/2006/ole">
              <p:oleObj spid="_x0000_s100360" name="Equation" r:id="rId12" imgW="126720" imgH="139680" progId="Equation.3">
                <p:embed/>
              </p:oleObj>
            </a:graphicData>
          </a:graphic>
        </p:graphicFrame>
        <p:pic>
          <p:nvPicPr>
            <p:cNvPr id="34" name="Picture 32"/>
            <p:cNvPicPr>
              <a:picLocks noChangeAspect="1" noChangeArrowheads="1"/>
            </p:cNvPicPr>
            <p:nvPr/>
          </p:nvPicPr>
          <p:blipFill>
            <a:blip r:embed="rId4" cstate="print"/>
            <a:srcRect l="13445" t="4619" r="16000" b="16524"/>
            <a:stretch>
              <a:fillRect/>
            </a:stretch>
          </p:blipFill>
          <p:spPr bwMode="auto">
            <a:xfrm>
              <a:off x="2805634" y="5012208"/>
              <a:ext cx="830262" cy="1081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3" name="Tartalom helye 2"/>
          <p:cNvSpPr>
            <a:spLocks noGrp="1"/>
          </p:cNvSpPr>
          <p:nvPr>
            <p:ph idx="1"/>
          </p:nvPr>
        </p:nvSpPr>
        <p:spPr>
          <a:xfrm>
            <a:off x="107504" y="836712"/>
            <a:ext cx="5184576" cy="1224136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Shannon was a pessimist!</a:t>
            </a:r>
          </a:p>
          <a:p>
            <a:r>
              <a:rPr lang="en-US" dirty="0" smtClean="0"/>
              <a:t>Why measure all the detailed</a:t>
            </a:r>
            <a:br>
              <a:rPr lang="en-US" dirty="0" smtClean="0"/>
            </a:br>
            <a:r>
              <a:rPr lang="en-US" dirty="0" smtClean="0"/>
              <a:t>signal if we will throw away most of it?</a:t>
            </a:r>
          </a:p>
        </p:txBody>
      </p:sp>
      <p:sp>
        <p:nvSpPr>
          <p:cNvPr id="35" name="Tartalom helye 2"/>
          <p:cNvSpPr txBox="1">
            <a:spLocks/>
          </p:cNvSpPr>
          <p:nvPr/>
        </p:nvSpPr>
        <p:spPr>
          <a:xfrm>
            <a:off x="179512" y="5373216"/>
            <a:ext cx="8712968" cy="12241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sz="2800" dirty="0" err="1" smtClean="0">
                <a:solidFill>
                  <a:schemeClr val="tx2"/>
                </a:solidFill>
              </a:rPr>
              <a:t>Surprising</a:t>
            </a:r>
            <a:r>
              <a:rPr lang="hu-HU" sz="2800" dirty="0" smtClean="0">
                <a:solidFill>
                  <a:schemeClr val="tx2"/>
                </a:solidFill>
              </a:rPr>
              <a:t> </a:t>
            </a:r>
            <a:r>
              <a:rPr lang="hu-HU" sz="2800" dirty="0" err="1" smtClean="0">
                <a:solidFill>
                  <a:schemeClr val="tx2"/>
                </a:solidFill>
              </a:rPr>
              <a:t>discovery</a:t>
            </a:r>
            <a:r>
              <a:rPr lang="hu-HU" sz="2800" dirty="0" smtClean="0">
                <a:solidFill>
                  <a:schemeClr val="tx2"/>
                </a:solidFill>
              </a:rPr>
              <a:t>: s</a:t>
            </a:r>
            <a:r>
              <a:rPr lang="en-US" sz="2800" dirty="0" err="1" smtClean="0">
                <a:solidFill>
                  <a:schemeClr val="tx2"/>
                </a:solidFill>
              </a:rPr>
              <a:t>ignals</a:t>
            </a:r>
            <a:r>
              <a:rPr lang="en-US" sz="2800" dirty="0" smtClean="0">
                <a:solidFill>
                  <a:schemeClr val="tx2"/>
                </a:solidFill>
              </a:rPr>
              <a:t> can be recovered from sparse (non-adaptive) randomly sampled measurements!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6" name="Picture 10" descr="File:Claude Elwood Shannon (1916-2001).jpg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508104" y="404664"/>
            <a:ext cx="1187624" cy="16769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78296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340769"/>
            <a:ext cx="4114800" cy="187220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Recovery of spikes </a:t>
            </a:r>
            <a:br>
              <a:rPr lang="en-US" dirty="0" smtClean="0"/>
            </a:b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=512,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=24,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=60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signal is ultra-wideband in Shannon-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Nyquist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sense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980728"/>
            <a:ext cx="3616831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-902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Compressive sensing: basic principles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052736"/>
            <a:ext cx="8507288" cy="5616624"/>
          </a:xfrm>
        </p:spPr>
        <p:txBody>
          <a:bodyPr>
            <a:normAutofit fontScale="92500"/>
          </a:bodyPr>
          <a:lstStyle/>
          <a:p>
            <a:r>
              <a:rPr lang="en-US" dirty="0" err="1" smtClean="0"/>
              <a:t>Sparsity</a:t>
            </a:r>
            <a:endParaRPr lang="en-US" dirty="0" smtClean="0"/>
          </a:p>
          <a:p>
            <a:pPr lvl="1"/>
            <a:r>
              <a:rPr lang="en-US" dirty="0" smtClean="0"/>
              <a:t>Information rate of a signal may be much smaller, than suggested by its bandwidth. Many natural signals have concise representation when expressed in proper basis: </a:t>
            </a:r>
          </a:p>
          <a:p>
            <a:r>
              <a:rPr lang="en-US" dirty="0" smtClean="0"/>
              <a:t>Incoherence (“</a:t>
            </a:r>
            <a:r>
              <a:rPr lang="en-US" dirty="0" err="1" smtClean="0"/>
              <a:t>uncertainity</a:t>
            </a:r>
            <a:r>
              <a:rPr lang="en-US" dirty="0" smtClean="0"/>
              <a:t> principle”)</a:t>
            </a:r>
          </a:p>
          <a:p>
            <a:pPr lvl="1"/>
            <a:r>
              <a:rPr lang="en-US" dirty="0" smtClean="0"/>
              <a:t>Extends the time-frequency duality: objects having sparse representation in     must be spread out in the domain in which they are acquired (Dirac vs. frequency). OR: Unlike the signal, the observing waveforms       have extremely dense representation in </a:t>
            </a:r>
          </a:p>
          <a:p>
            <a:r>
              <a:rPr lang="en-US" dirty="0" smtClean="0"/>
              <a:t>Combinatorial optimization (linear/semi-definite programming)   </a:t>
            </a:r>
          </a:p>
          <a:p>
            <a:endParaRPr lang="en-US" dirty="0"/>
          </a:p>
        </p:txBody>
      </p:sp>
      <p:graphicFrame>
        <p:nvGraphicFramePr>
          <p:cNvPr id="4" name="Objektum 3"/>
          <p:cNvGraphicFramePr>
            <a:graphicFrameLocks noChangeAspect="1"/>
          </p:cNvGraphicFramePr>
          <p:nvPr/>
        </p:nvGraphicFramePr>
        <p:xfrm>
          <a:off x="8460432" y="2348880"/>
          <a:ext cx="432048" cy="432048"/>
        </p:xfrm>
        <a:graphic>
          <a:graphicData uri="http://schemas.openxmlformats.org/presentationml/2006/ole">
            <p:oleObj spid="_x0000_s101378" name="Equation" r:id="rId3" imgW="164880" imgH="164880" progId="Equation.3">
              <p:embed/>
            </p:oleObj>
          </a:graphicData>
        </a:graphic>
      </p:graphicFrame>
      <p:graphicFrame>
        <p:nvGraphicFramePr>
          <p:cNvPr id="29702" name="Object 6"/>
          <p:cNvGraphicFramePr>
            <a:graphicFrameLocks noChangeAspect="1"/>
          </p:cNvGraphicFramePr>
          <p:nvPr/>
        </p:nvGraphicFramePr>
        <p:xfrm>
          <a:off x="7307535" y="4509120"/>
          <a:ext cx="504825" cy="503237"/>
        </p:xfrm>
        <a:graphic>
          <a:graphicData uri="http://schemas.openxmlformats.org/presentationml/2006/ole">
            <p:oleObj spid="_x0000_s101379" name="Equation" r:id="rId4" imgW="164880" imgH="164880" progId="Equation.3">
              <p:embed/>
            </p:oleObj>
          </a:graphicData>
        </a:graphic>
      </p:graphicFrame>
      <p:graphicFrame>
        <p:nvGraphicFramePr>
          <p:cNvPr id="29703" name="Object 7"/>
          <p:cNvGraphicFramePr>
            <a:graphicFrameLocks noChangeAspect="1"/>
          </p:cNvGraphicFramePr>
          <p:nvPr/>
        </p:nvGraphicFramePr>
        <p:xfrm>
          <a:off x="5651500" y="4941168"/>
          <a:ext cx="433388" cy="431800"/>
        </p:xfrm>
        <a:graphic>
          <a:graphicData uri="http://schemas.openxmlformats.org/presentationml/2006/ole">
            <p:oleObj spid="_x0000_s101380" name="Equation" r:id="rId5" imgW="164880" imgH="164880" progId="Equation.3">
              <p:embed/>
            </p:oleObj>
          </a:graphicData>
        </a:graphic>
      </p:graphicFrame>
      <p:graphicFrame>
        <p:nvGraphicFramePr>
          <p:cNvPr id="29704" name="Object 8"/>
          <p:cNvGraphicFramePr>
            <a:graphicFrameLocks noChangeAspect="1"/>
          </p:cNvGraphicFramePr>
          <p:nvPr/>
        </p:nvGraphicFramePr>
        <p:xfrm>
          <a:off x="4211960" y="3789040"/>
          <a:ext cx="433387" cy="431800"/>
        </p:xfrm>
        <a:graphic>
          <a:graphicData uri="http://schemas.openxmlformats.org/presentationml/2006/ole">
            <p:oleObj spid="_x0000_s101381" name="Equation" r:id="rId6" imgW="164880" imgH="1648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78296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340769"/>
            <a:ext cx="4114800" cy="1872208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Recovery of spikes from random Fourier coefficients. </a:t>
            </a:r>
            <a:br>
              <a:rPr lang="en-US" dirty="0" smtClean="0"/>
            </a:b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=512,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=24,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=60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signal is ultra-wideband in Shannon-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Nyquist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sense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980728"/>
            <a:ext cx="3616831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933056"/>
            <a:ext cx="3468029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3933056"/>
            <a:ext cx="3522906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45" name="Picture 5" descr="MCj0294935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066800"/>
            <a:ext cx="1809750" cy="1809750"/>
          </a:xfrm>
          <a:prstGeom prst="rect">
            <a:avLst/>
          </a:prstGeom>
          <a:noFill/>
        </p:spPr>
      </p:pic>
      <p:pic>
        <p:nvPicPr>
          <p:cNvPr id="215046" name="Picture 6" descr="MCj0318904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1363" y="1143000"/>
            <a:ext cx="1824037" cy="1790700"/>
          </a:xfrm>
          <a:prstGeom prst="rect">
            <a:avLst/>
          </a:prstGeom>
          <a:noFill/>
        </p:spPr>
      </p:pic>
      <p:sp>
        <p:nvSpPr>
          <p:cNvPr id="215047" name="AutoShape 7"/>
          <p:cNvSpPr>
            <a:spLocks noChangeArrowheads="1"/>
          </p:cNvSpPr>
          <p:nvPr/>
        </p:nvSpPr>
        <p:spPr bwMode="auto">
          <a:xfrm>
            <a:off x="3048000" y="990600"/>
            <a:ext cx="2209800" cy="685800"/>
          </a:xfrm>
          <a:prstGeom prst="leftArrow">
            <a:avLst>
              <a:gd name="adj1" fmla="val 50000"/>
              <a:gd name="adj2" fmla="val 80556"/>
            </a:avLst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hu-HU" dirty="0" err="1"/>
              <a:t>observation</a:t>
            </a:r>
            <a:endParaRPr lang="hu-HU" dirty="0"/>
          </a:p>
        </p:txBody>
      </p:sp>
      <p:sp>
        <p:nvSpPr>
          <p:cNvPr id="215048" name="Text Box 8"/>
          <p:cNvSpPr txBox="1">
            <a:spLocks noChangeArrowheads="1"/>
          </p:cNvSpPr>
          <p:nvPr/>
        </p:nvSpPr>
        <p:spPr bwMode="auto">
          <a:xfrm>
            <a:off x="1695450" y="1027113"/>
            <a:ext cx="819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/>
              <a:t>theory</a:t>
            </a:r>
          </a:p>
        </p:txBody>
      </p:sp>
      <p:sp>
        <p:nvSpPr>
          <p:cNvPr id="215049" name="Text Box 9"/>
          <p:cNvSpPr txBox="1">
            <a:spLocks noChangeArrowheads="1"/>
          </p:cNvSpPr>
          <p:nvPr/>
        </p:nvSpPr>
        <p:spPr bwMode="auto">
          <a:xfrm>
            <a:off x="8045450" y="1027113"/>
            <a:ext cx="793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/>
              <a:t>reality</a:t>
            </a:r>
          </a:p>
        </p:txBody>
      </p:sp>
      <p:sp>
        <p:nvSpPr>
          <p:cNvPr id="9" name="Rectangle 18"/>
          <p:cNvSpPr>
            <a:spLocks noChangeArrowheads="1"/>
          </p:cNvSpPr>
          <p:nvPr/>
        </p:nvSpPr>
        <p:spPr bwMode="auto">
          <a:xfrm>
            <a:off x="304800" y="-141288"/>
            <a:ext cx="88392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3200" dirty="0" smtClean="0">
                <a:solidFill>
                  <a:schemeClr val="tx2"/>
                </a:solidFill>
                <a:latin typeface="Times New Roman" pitchFamily="18" charset="0"/>
              </a:rPr>
              <a:t>Evolution of the data intensive scientist</a:t>
            </a:r>
            <a:r>
              <a:rPr lang="hu-HU" sz="3200" dirty="0" smtClean="0">
                <a:solidFill>
                  <a:schemeClr val="tx2"/>
                </a:solidFill>
                <a:latin typeface="Times New Roman" pitchFamily="18" charset="0"/>
              </a:rPr>
              <a:t>: </a:t>
            </a:r>
            <a:r>
              <a:rPr lang="en-US" sz="3200" dirty="0" smtClean="0">
                <a:solidFill>
                  <a:schemeClr val="tx2"/>
                </a:solidFill>
                <a:latin typeface="Times New Roman" pitchFamily="18" charset="0"/>
              </a:rPr>
              <a:t>early times</a:t>
            </a:r>
            <a:endParaRPr lang="en-US" sz="3200" dirty="0">
              <a:solidFill>
                <a:schemeClr val="tx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512" y="53752"/>
            <a:ext cx="6635080" cy="926976"/>
          </a:xfrm>
        </p:spPr>
        <p:txBody>
          <a:bodyPr/>
          <a:lstStyle/>
          <a:p>
            <a:r>
              <a:rPr lang="en-US" dirty="0" smtClean="0"/>
              <a:t>Geometric interpretation</a:t>
            </a:r>
            <a:endParaRPr lang="en-US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42874" y="1127125"/>
            <a:ext cx="9001125" cy="47863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ＭＳ Ｐゴシック" pitchFamily="-109" charset="-128"/>
                <a:cs typeface="+mn-cs"/>
              </a:rPr>
              <a:t>Sparse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9" charset="-128"/>
                <a:cs typeface="+mn-cs"/>
              </a:rPr>
              <a:t> signal: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9" charset="-128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9" charset="-128"/>
                <a:cs typeface="+mn-cs"/>
              </a:rPr>
              <a:t>only </a:t>
            </a:r>
            <a:r>
              <a:rPr lang="en-US" sz="2400" i="1" noProof="0" dirty="0" smtClean="0">
                <a:ea typeface="ＭＳ Ｐゴシック" pitchFamily="-109" charset="-128"/>
              </a:rPr>
              <a:t>K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9" charset="-128"/>
                <a:cs typeface="+mn-cs"/>
              </a:rPr>
              <a:t> out of </a:t>
            </a:r>
            <a:r>
              <a:rPr lang="en-US" sz="2400" i="1" noProof="0" dirty="0" smtClean="0">
                <a:ea typeface="ＭＳ Ｐゴシック" pitchFamily="-109" charset="-128"/>
              </a:rPr>
              <a:t>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9" charset="-128"/>
                <a:cs typeface="+mn-cs"/>
              </a:rPr>
              <a:t> </a:t>
            </a:r>
            <a:r>
              <a:rPr lang="en-US" sz="2400" dirty="0" smtClean="0">
                <a:ea typeface="ＭＳ Ｐゴシック" pitchFamily="-109" charset="-128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9" charset="-128"/>
                <a:cs typeface="+mn-cs"/>
              </a:rPr>
              <a:t>coordinates nonzero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9" charset="-128"/>
                <a:cs typeface="+mn-cs"/>
              </a:rPr>
              <a:t>Random projection model:  </a:t>
            </a:r>
            <a:b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9" charset="-128"/>
                <a:cs typeface="+mn-cs"/>
              </a:rPr>
            </a:b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9" charset="-128"/>
                <a:cs typeface="+mn-cs"/>
              </a:rPr>
              <a:t>union of </a:t>
            </a: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9" charset="-128"/>
                <a:cs typeface="+mn-cs"/>
              </a:rPr>
              <a:t>K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9" charset="-128"/>
                <a:cs typeface="+mn-cs"/>
              </a:rPr>
              <a:t>-dimensional subspaces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109" charset="-128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109" charset="-128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ＭＳ Ｐゴシック" pitchFamily="-109" charset="-128"/>
                <a:cs typeface="+mn-cs"/>
              </a:rPr>
              <a:t>Compressible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9" charset="-128"/>
                <a:cs typeface="+mn-cs"/>
              </a:rPr>
              <a:t> signal: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9" charset="-128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9" charset="-128"/>
                <a:cs typeface="+mn-cs"/>
              </a:rPr>
              <a:t>sorted coordinates decay rapidly with power-law	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109" charset="-128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9" charset="-128"/>
                <a:cs typeface="+mn-cs"/>
              </a:rPr>
              <a:t>model:        ball:</a:t>
            </a:r>
          </a:p>
        </p:txBody>
      </p:sp>
      <p:pic>
        <p:nvPicPr>
          <p:cNvPr id="5" name="Picture 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763688" y="3645024"/>
            <a:ext cx="3270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6357938" y="4222750"/>
            <a:ext cx="2644775" cy="2627313"/>
            <a:chOff x="3861" y="2478"/>
            <a:chExt cx="1666" cy="1655"/>
          </a:xfrm>
        </p:grpSpPr>
        <p:pic>
          <p:nvPicPr>
            <p:cNvPr id="7" name="Picture 5" descr="lp_ball"/>
            <p:cNvPicPr>
              <a:picLocks noChangeAspect="1" noChangeArrowheads="1"/>
            </p:cNvPicPr>
            <p:nvPr/>
          </p:nvPicPr>
          <p:blipFill>
            <a:blip r:embed="rId12" cstate="print"/>
            <a:srcRect l="20857" t="9978" r="22488" b="10364"/>
            <a:stretch>
              <a:fillRect/>
            </a:stretch>
          </p:blipFill>
          <p:spPr bwMode="auto">
            <a:xfrm>
              <a:off x="3861" y="2565"/>
              <a:ext cx="1604" cy="15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4688" y="2478"/>
              <a:ext cx="0" cy="169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auto">
            <a:xfrm flipH="1" flipV="1">
              <a:off x="5406" y="3680"/>
              <a:ext cx="121" cy="6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 flipV="1">
              <a:off x="4045" y="3760"/>
              <a:ext cx="143" cy="118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79388" y="4643438"/>
            <a:ext cx="1814512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Oval 10"/>
          <p:cNvSpPr>
            <a:spLocks noChangeArrowheads="1"/>
          </p:cNvSpPr>
          <p:nvPr/>
        </p:nvSpPr>
        <p:spPr bwMode="auto">
          <a:xfrm>
            <a:off x="3051175" y="4838700"/>
            <a:ext cx="533400" cy="10668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>
            <a:off x="3127375" y="4991100"/>
            <a:ext cx="0" cy="137160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>
            <a:off x="3127375" y="6362700"/>
            <a:ext cx="327660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3816350" y="6416675"/>
            <a:ext cx="17668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sorted index</a:t>
            </a:r>
          </a:p>
        </p:txBody>
      </p:sp>
      <p:sp>
        <p:nvSpPr>
          <p:cNvPr id="16" name="Freeform 14"/>
          <p:cNvSpPr>
            <a:spLocks/>
          </p:cNvSpPr>
          <p:nvPr/>
        </p:nvSpPr>
        <p:spPr bwMode="auto">
          <a:xfrm>
            <a:off x="3279775" y="4991100"/>
            <a:ext cx="2971800" cy="1295400"/>
          </a:xfrm>
          <a:custGeom>
            <a:avLst/>
            <a:gdLst>
              <a:gd name="T0" fmla="*/ 0 w 1872"/>
              <a:gd name="T1" fmla="*/ 0 h 816"/>
              <a:gd name="T2" fmla="*/ 609600 w 1872"/>
              <a:gd name="T3" fmla="*/ 1066800 h 816"/>
              <a:gd name="T4" fmla="*/ 2971800 w 1872"/>
              <a:gd name="T5" fmla="*/ 1295400 h 816"/>
              <a:gd name="T6" fmla="*/ 0 60000 65536"/>
              <a:gd name="T7" fmla="*/ 0 60000 65536"/>
              <a:gd name="T8" fmla="*/ 0 60000 65536"/>
              <a:gd name="T9" fmla="*/ 0 w 1872"/>
              <a:gd name="T10" fmla="*/ 0 h 816"/>
              <a:gd name="T11" fmla="*/ 1872 w 1872"/>
              <a:gd name="T12" fmla="*/ 816 h 8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72" h="816">
                <a:moveTo>
                  <a:pt x="0" y="0"/>
                </a:moveTo>
                <a:cubicBezTo>
                  <a:pt x="36" y="268"/>
                  <a:pt x="72" y="536"/>
                  <a:pt x="384" y="672"/>
                </a:cubicBezTo>
                <a:cubicBezTo>
                  <a:pt x="696" y="808"/>
                  <a:pt x="1284" y="812"/>
                  <a:pt x="1872" y="816"/>
                </a:cubicBez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" name="Line 15"/>
          <p:cNvSpPr>
            <a:spLocks noChangeShapeType="1"/>
          </p:cNvSpPr>
          <p:nvPr/>
        </p:nvSpPr>
        <p:spPr bwMode="auto">
          <a:xfrm flipH="1">
            <a:off x="2843213" y="4687888"/>
            <a:ext cx="3175" cy="155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" name="Line 16"/>
          <p:cNvSpPr>
            <a:spLocks noChangeShapeType="1"/>
          </p:cNvSpPr>
          <p:nvPr/>
        </p:nvSpPr>
        <p:spPr bwMode="auto">
          <a:xfrm flipV="1">
            <a:off x="2843213" y="6235700"/>
            <a:ext cx="3097212" cy="11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" name="Freeform 17"/>
          <p:cNvSpPr>
            <a:spLocks/>
          </p:cNvSpPr>
          <p:nvPr/>
        </p:nvSpPr>
        <p:spPr bwMode="auto">
          <a:xfrm>
            <a:off x="2860675" y="4868863"/>
            <a:ext cx="2971800" cy="1295400"/>
          </a:xfrm>
          <a:custGeom>
            <a:avLst/>
            <a:gdLst>
              <a:gd name="T0" fmla="*/ 0 w 1872"/>
              <a:gd name="T1" fmla="*/ 0 h 816"/>
              <a:gd name="T2" fmla="*/ 609600 w 1872"/>
              <a:gd name="T3" fmla="*/ 1066800 h 816"/>
              <a:gd name="T4" fmla="*/ 2971800 w 1872"/>
              <a:gd name="T5" fmla="*/ 1295400 h 816"/>
              <a:gd name="T6" fmla="*/ 0 60000 65536"/>
              <a:gd name="T7" fmla="*/ 0 60000 65536"/>
              <a:gd name="T8" fmla="*/ 0 60000 65536"/>
              <a:gd name="T9" fmla="*/ 0 w 1872"/>
              <a:gd name="T10" fmla="*/ 0 h 816"/>
              <a:gd name="T11" fmla="*/ 1872 w 1872"/>
              <a:gd name="T12" fmla="*/ 816 h 8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72" h="816">
                <a:moveTo>
                  <a:pt x="0" y="0"/>
                </a:moveTo>
                <a:cubicBezTo>
                  <a:pt x="36" y="268"/>
                  <a:pt x="72" y="536"/>
                  <a:pt x="384" y="672"/>
                </a:cubicBezTo>
                <a:cubicBezTo>
                  <a:pt x="696" y="808"/>
                  <a:pt x="1284" y="812"/>
                  <a:pt x="1872" y="816"/>
                </a:cubicBezTo>
              </a:path>
            </a:pathLst>
          </a:cu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" name="Freeform 18"/>
          <p:cNvSpPr>
            <a:spLocks/>
          </p:cNvSpPr>
          <p:nvPr/>
        </p:nvSpPr>
        <p:spPr bwMode="auto">
          <a:xfrm>
            <a:off x="2879725" y="4868863"/>
            <a:ext cx="720725" cy="790575"/>
          </a:xfrm>
          <a:custGeom>
            <a:avLst/>
            <a:gdLst>
              <a:gd name="T0" fmla="*/ 0 w 1872"/>
              <a:gd name="T1" fmla="*/ 0 h 816"/>
              <a:gd name="T2" fmla="*/ 147841 w 1872"/>
              <a:gd name="T3" fmla="*/ 651062 h 816"/>
              <a:gd name="T4" fmla="*/ 720725 w 1872"/>
              <a:gd name="T5" fmla="*/ 790575 h 816"/>
              <a:gd name="T6" fmla="*/ 0 60000 65536"/>
              <a:gd name="T7" fmla="*/ 0 60000 65536"/>
              <a:gd name="T8" fmla="*/ 0 60000 65536"/>
              <a:gd name="T9" fmla="*/ 0 w 1872"/>
              <a:gd name="T10" fmla="*/ 0 h 816"/>
              <a:gd name="T11" fmla="*/ 1872 w 1872"/>
              <a:gd name="T12" fmla="*/ 816 h 8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72" h="816">
                <a:moveTo>
                  <a:pt x="0" y="0"/>
                </a:moveTo>
                <a:cubicBezTo>
                  <a:pt x="36" y="268"/>
                  <a:pt x="72" y="536"/>
                  <a:pt x="384" y="672"/>
                </a:cubicBezTo>
                <a:cubicBezTo>
                  <a:pt x="696" y="808"/>
                  <a:pt x="1284" y="812"/>
                  <a:pt x="1872" y="816"/>
                </a:cubicBezTo>
              </a:path>
            </a:pathLst>
          </a:cu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" name="Line 19"/>
          <p:cNvSpPr>
            <a:spLocks noChangeShapeType="1"/>
          </p:cNvSpPr>
          <p:nvPr/>
        </p:nvSpPr>
        <p:spPr bwMode="auto">
          <a:xfrm>
            <a:off x="3600450" y="5624513"/>
            <a:ext cx="0" cy="611187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" name="Line 20"/>
          <p:cNvSpPr>
            <a:spLocks noChangeShapeType="1"/>
          </p:cNvSpPr>
          <p:nvPr/>
        </p:nvSpPr>
        <p:spPr bwMode="auto">
          <a:xfrm>
            <a:off x="3600450" y="6235700"/>
            <a:ext cx="223202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3" name="Picture 2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419475" y="6380163"/>
            <a:ext cx="28892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688013" y="6380163"/>
            <a:ext cx="28892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 Box 23"/>
          <p:cNvSpPr txBox="1">
            <a:spLocks noChangeArrowheads="1"/>
          </p:cNvSpPr>
          <p:nvPr/>
        </p:nvSpPr>
        <p:spPr bwMode="auto">
          <a:xfrm>
            <a:off x="4286250" y="5156200"/>
            <a:ext cx="15097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power-law</a:t>
            </a:r>
            <a:br>
              <a:rPr lang="en-US" sz="2000"/>
            </a:br>
            <a:r>
              <a:rPr lang="en-US" sz="2000"/>
              <a:t>decay</a:t>
            </a:r>
          </a:p>
        </p:txBody>
      </p:sp>
      <p:pic>
        <p:nvPicPr>
          <p:cNvPr id="26" name="Picture 2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027988" y="4344988"/>
            <a:ext cx="5651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Oval 25"/>
          <p:cNvSpPr>
            <a:spLocks noChangeArrowheads="1"/>
          </p:cNvSpPr>
          <p:nvPr/>
        </p:nvSpPr>
        <p:spPr bwMode="auto">
          <a:xfrm>
            <a:off x="8134350" y="579755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8" name="Picture 2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170863" y="6086475"/>
            <a:ext cx="2540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Freeform 27"/>
          <p:cNvSpPr>
            <a:spLocks/>
          </p:cNvSpPr>
          <p:nvPr/>
        </p:nvSpPr>
        <p:spPr bwMode="auto">
          <a:xfrm>
            <a:off x="5256213" y="5659438"/>
            <a:ext cx="287337" cy="325437"/>
          </a:xfrm>
          <a:custGeom>
            <a:avLst/>
            <a:gdLst>
              <a:gd name="T0" fmla="*/ 0 w 181"/>
              <a:gd name="T1" fmla="*/ 0 h 205"/>
              <a:gd name="T2" fmla="*/ 215900 w 181"/>
              <a:gd name="T3" fmla="*/ 144462 h 205"/>
              <a:gd name="T4" fmla="*/ 287337 w 181"/>
              <a:gd name="T5" fmla="*/ 325437 h 205"/>
              <a:gd name="T6" fmla="*/ 0 60000 65536"/>
              <a:gd name="T7" fmla="*/ 0 60000 65536"/>
              <a:gd name="T8" fmla="*/ 0 60000 65536"/>
              <a:gd name="T9" fmla="*/ 0 w 181"/>
              <a:gd name="T10" fmla="*/ 0 h 205"/>
              <a:gd name="T11" fmla="*/ 181 w 181"/>
              <a:gd name="T12" fmla="*/ 205 h 20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205">
                <a:moveTo>
                  <a:pt x="0" y="0"/>
                </a:moveTo>
                <a:cubicBezTo>
                  <a:pt x="53" y="28"/>
                  <a:pt x="106" y="57"/>
                  <a:pt x="136" y="91"/>
                </a:cubicBezTo>
                <a:cubicBezTo>
                  <a:pt x="166" y="125"/>
                  <a:pt x="173" y="186"/>
                  <a:pt x="181" y="205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6" name="Group 28"/>
          <p:cNvGrpSpPr>
            <a:grpSpLocks/>
          </p:cNvGrpSpPr>
          <p:nvPr/>
        </p:nvGrpSpPr>
        <p:grpSpPr bwMode="auto">
          <a:xfrm>
            <a:off x="6947346" y="548680"/>
            <a:ext cx="2089150" cy="1836737"/>
            <a:chOff x="2896" y="1104"/>
            <a:chExt cx="1920" cy="1680"/>
          </a:xfrm>
        </p:grpSpPr>
        <p:pic>
          <p:nvPicPr>
            <p:cNvPr id="31" name="Picture 29"/>
            <p:cNvPicPr>
              <a:picLocks noChangeAspect="1" noChangeArrowheads="1"/>
            </p:cNvPicPr>
            <p:nvPr/>
          </p:nvPicPr>
          <p:blipFill>
            <a:blip r:embed="rId18" cstate="print"/>
            <a:srcRect l="31740" t="25165" r="31259" b="21988"/>
            <a:stretch>
              <a:fillRect/>
            </a:stretch>
          </p:blipFill>
          <p:spPr bwMode="auto">
            <a:xfrm>
              <a:off x="2896" y="1104"/>
              <a:ext cx="1920" cy="1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" name="Line 30"/>
            <p:cNvSpPr>
              <a:spLocks noChangeShapeType="1"/>
            </p:cNvSpPr>
            <p:nvPr/>
          </p:nvSpPr>
          <p:spPr bwMode="auto">
            <a:xfrm rot="10800000" flipH="1">
              <a:off x="3005" y="1934"/>
              <a:ext cx="820" cy="5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stealth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31"/>
            <p:cNvSpPr>
              <a:spLocks noChangeShapeType="1"/>
            </p:cNvSpPr>
            <p:nvPr/>
          </p:nvSpPr>
          <p:spPr bwMode="auto">
            <a:xfrm>
              <a:off x="3814" y="1148"/>
              <a:ext cx="0" cy="79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stealth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32"/>
            <p:cNvSpPr>
              <a:spLocks noChangeShapeType="1"/>
            </p:cNvSpPr>
            <p:nvPr/>
          </p:nvSpPr>
          <p:spPr bwMode="auto">
            <a:xfrm rot="10800000">
              <a:off x="3803" y="1945"/>
              <a:ext cx="911" cy="20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stealth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5" name="Picture 3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326438" y="460375"/>
            <a:ext cx="5651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Oval 34"/>
          <p:cNvSpPr>
            <a:spLocks noChangeArrowheads="1"/>
          </p:cNvSpPr>
          <p:nvPr/>
        </p:nvSpPr>
        <p:spPr bwMode="auto">
          <a:xfrm>
            <a:off x="8135938" y="1876425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7" name="Picture 3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421688" y="1844675"/>
            <a:ext cx="2540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3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2195513" y="4689475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3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2771800" y="3648447"/>
            <a:ext cx="44164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The </a:t>
            </a:r>
            <a:r>
              <a:rPr lang="hu-HU" dirty="0" err="1" smtClean="0"/>
              <a:t>key</a:t>
            </a:r>
            <a:r>
              <a:rPr lang="en-US" dirty="0" smtClean="0"/>
              <a:t>: </a:t>
            </a:r>
            <a:r>
              <a:rPr lang="en-US" dirty="0" smtClean="0"/>
              <a:t>L</a:t>
            </a:r>
            <a:r>
              <a:rPr lang="en-US" baseline="-25000" dirty="0" smtClean="0"/>
              <a:t>1</a:t>
            </a:r>
            <a:r>
              <a:rPr lang="en-US" dirty="0" smtClean="0"/>
              <a:t> </a:t>
            </a:r>
            <a:r>
              <a:rPr lang="en-US" dirty="0" smtClean="0"/>
              <a:t>mini</a:t>
            </a:r>
            <a:r>
              <a:rPr lang="hu-HU" dirty="0" err="1" smtClean="0"/>
              <a:t>mization</a:t>
            </a:r>
            <a:endParaRPr lang="en-US" dirty="0"/>
          </a:p>
        </p:txBody>
      </p:sp>
      <p:graphicFrame>
        <p:nvGraphicFramePr>
          <p:cNvPr id="107522" name="Object 2"/>
          <p:cNvGraphicFramePr>
            <a:graphicFrameLocks noChangeAspect="1"/>
          </p:cNvGraphicFramePr>
          <p:nvPr/>
        </p:nvGraphicFramePr>
        <p:xfrm>
          <a:off x="683568" y="2204864"/>
          <a:ext cx="7654306" cy="2160240"/>
        </p:xfrm>
        <a:graphic>
          <a:graphicData uri="http://schemas.openxmlformats.org/presentationml/2006/ole">
            <p:oleObj spid="_x0000_s102402" name="Equation" r:id="rId3" imgW="3301920" imgH="10918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443663" y="5860430"/>
            <a:ext cx="2592387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19" name="AutoShape 3"/>
          <p:cNvSpPr>
            <a:spLocks noChangeArrowheads="1"/>
          </p:cNvSpPr>
          <p:nvPr/>
        </p:nvSpPr>
        <p:spPr bwMode="auto">
          <a:xfrm rot="-2501194">
            <a:off x="5237163" y="3728417"/>
            <a:ext cx="1795462" cy="2082800"/>
          </a:xfrm>
          <a:prstGeom prst="parallelogram">
            <a:avLst>
              <a:gd name="adj" fmla="val 44167"/>
            </a:avLst>
          </a:prstGeom>
          <a:solidFill>
            <a:srgbClr val="006600">
              <a:alpha val="50195"/>
            </a:srgbClr>
          </a:solidFill>
          <a:ln w="1905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2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90500" y="1196752"/>
            <a:ext cx="8763000" cy="568801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ea typeface="ＭＳ Ｐゴシック" pitchFamily="-109" charset="-128"/>
              </a:rPr>
              <a:t>Random projection </a:t>
            </a:r>
            <a:br>
              <a:rPr lang="en-US" dirty="0" smtClean="0">
                <a:ea typeface="ＭＳ Ｐゴシック" pitchFamily="-109" charset="-128"/>
              </a:rPr>
            </a:br>
            <a:r>
              <a:rPr lang="en-US" dirty="0" smtClean="0">
                <a:ea typeface="ＭＳ Ｐゴシック" pitchFamily="-109" charset="-128"/>
              </a:rPr>
              <a:t>not full rank</a:t>
            </a:r>
          </a:p>
          <a:p>
            <a:endParaRPr lang="en-US" dirty="0" smtClean="0">
              <a:ea typeface="ＭＳ Ｐゴシック" pitchFamily="-109" charset="-128"/>
            </a:endParaRPr>
          </a:p>
          <a:p>
            <a:r>
              <a:rPr lang="en-US" dirty="0" smtClean="0">
                <a:ea typeface="ＭＳ Ｐゴシック" pitchFamily="-109" charset="-128"/>
              </a:rPr>
              <a:t>Recovery problem:</a:t>
            </a:r>
            <a:br>
              <a:rPr lang="en-US" dirty="0" smtClean="0">
                <a:ea typeface="ＭＳ Ｐゴシック" pitchFamily="-109" charset="-128"/>
              </a:rPr>
            </a:br>
            <a:r>
              <a:rPr lang="en-US" dirty="0" smtClean="0">
                <a:ea typeface="ＭＳ Ｐゴシック" pitchFamily="-109" charset="-128"/>
              </a:rPr>
              <a:t>given</a:t>
            </a:r>
            <a:br>
              <a:rPr lang="en-US" dirty="0" smtClean="0">
                <a:ea typeface="ＭＳ Ｐゴシック" pitchFamily="-109" charset="-128"/>
              </a:rPr>
            </a:br>
            <a:r>
              <a:rPr lang="en-US" dirty="0" smtClean="0">
                <a:ea typeface="ＭＳ Ｐゴシック" pitchFamily="-109" charset="-128"/>
              </a:rPr>
              <a:t>find</a:t>
            </a:r>
          </a:p>
          <a:p>
            <a:endParaRPr lang="en-US" dirty="0" smtClean="0">
              <a:ea typeface="ＭＳ Ｐゴシック" pitchFamily="-109" charset="-128"/>
            </a:endParaRPr>
          </a:p>
          <a:p>
            <a:r>
              <a:rPr lang="en-US" b="1" dirty="0" smtClean="0">
                <a:solidFill>
                  <a:srgbClr val="339966"/>
                </a:solidFill>
                <a:ea typeface="ＭＳ Ｐゴシック" pitchFamily="-109" charset="-128"/>
              </a:rPr>
              <a:t>Null space</a:t>
            </a:r>
            <a:r>
              <a:rPr lang="en-US" dirty="0" smtClean="0">
                <a:ea typeface="ＭＳ Ｐゴシック" pitchFamily="-109" charset="-128"/>
              </a:rPr>
              <a:t>  </a:t>
            </a:r>
            <a:br>
              <a:rPr lang="en-US" dirty="0" smtClean="0">
                <a:ea typeface="ＭＳ Ｐゴシック" pitchFamily="-109" charset="-128"/>
              </a:rPr>
            </a:br>
            <a:endParaRPr lang="en-US" dirty="0" smtClean="0">
              <a:ea typeface="ＭＳ Ｐゴシック" pitchFamily="-109" charset="-128"/>
            </a:endParaRPr>
          </a:p>
          <a:p>
            <a:r>
              <a:rPr lang="en-US" dirty="0" smtClean="0">
                <a:ea typeface="ＭＳ Ｐゴシック" pitchFamily="-109" charset="-128"/>
              </a:rPr>
              <a:t>Search in null space </a:t>
            </a:r>
            <a:br>
              <a:rPr lang="en-US" dirty="0" smtClean="0">
                <a:ea typeface="ＭＳ Ｐゴシック" pitchFamily="-109" charset="-128"/>
              </a:rPr>
            </a:br>
            <a:r>
              <a:rPr lang="en-US" dirty="0" smtClean="0">
                <a:ea typeface="ＭＳ Ｐゴシック" pitchFamily="-109" charset="-128"/>
              </a:rPr>
              <a:t>for the “best” </a:t>
            </a:r>
            <a:br>
              <a:rPr lang="en-US" dirty="0" smtClean="0">
                <a:ea typeface="ＭＳ Ｐゴシック" pitchFamily="-109" charset="-128"/>
              </a:rPr>
            </a:br>
            <a:r>
              <a:rPr lang="en-US" dirty="0" smtClean="0">
                <a:ea typeface="ＭＳ Ｐゴシック" pitchFamily="-109" charset="-128"/>
              </a:rPr>
              <a:t>according to some </a:t>
            </a:r>
            <a:br>
              <a:rPr lang="en-US" dirty="0" smtClean="0">
                <a:ea typeface="ＭＳ Ｐゴシック" pitchFamily="-109" charset="-128"/>
              </a:rPr>
            </a:br>
            <a:r>
              <a:rPr lang="en-US" dirty="0" smtClean="0">
                <a:ea typeface="ＭＳ Ｐゴシック" pitchFamily="-109" charset="-128"/>
              </a:rPr>
              <a:t>criterion</a:t>
            </a:r>
          </a:p>
          <a:p>
            <a:pPr lvl="1"/>
            <a:r>
              <a:rPr lang="en-US" dirty="0" smtClean="0">
                <a:ea typeface="ＭＳ Ｐゴシック" pitchFamily="-109" charset="-128"/>
              </a:rPr>
              <a:t>ex: least squares</a:t>
            </a:r>
          </a:p>
        </p:txBody>
      </p:sp>
      <p:pic>
        <p:nvPicPr>
          <p:cNvPr id="86022" name="Picture 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485188" y="1410667"/>
            <a:ext cx="2540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3" name="Picture 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967288" y="1359867"/>
            <a:ext cx="228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4979988" y="1825005"/>
            <a:ext cx="152400" cy="1155700"/>
            <a:chOff x="1791" y="2385"/>
            <a:chExt cx="96" cy="728"/>
          </a:xfrm>
        </p:grpSpPr>
        <p:sp>
          <p:nvSpPr>
            <p:cNvPr id="86059" name="Rectangle 9"/>
            <p:cNvSpPr>
              <a:spLocks noChangeArrowheads="1"/>
            </p:cNvSpPr>
            <p:nvPr/>
          </p:nvSpPr>
          <p:spPr bwMode="auto">
            <a:xfrm>
              <a:off x="1791" y="3022"/>
              <a:ext cx="96" cy="91"/>
            </a:xfrm>
            <a:prstGeom prst="rect">
              <a:avLst/>
            </a:prstGeom>
            <a:solidFill>
              <a:srgbClr val="0000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60" name="Rectangle 10"/>
            <p:cNvSpPr>
              <a:spLocks noChangeArrowheads="1"/>
            </p:cNvSpPr>
            <p:nvPr/>
          </p:nvSpPr>
          <p:spPr bwMode="auto">
            <a:xfrm>
              <a:off x="1791" y="2931"/>
              <a:ext cx="96" cy="91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61" name="Rectangle 11"/>
            <p:cNvSpPr>
              <a:spLocks noChangeArrowheads="1"/>
            </p:cNvSpPr>
            <p:nvPr/>
          </p:nvSpPr>
          <p:spPr bwMode="auto">
            <a:xfrm>
              <a:off x="1791" y="2840"/>
              <a:ext cx="96" cy="91"/>
            </a:xfrm>
            <a:prstGeom prst="rect">
              <a:avLst/>
            </a:prstGeom>
            <a:solidFill>
              <a:srgbClr val="CCFF66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62" name="Rectangle 12"/>
            <p:cNvSpPr>
              <a:spLocks noChangeArrowheads="1"/>
            </p:cNvSpPr>
            <p:nvPr/>
          </p:nvSpPr>
          <p:spPr bwMode="auto">
            <a:xfrm>
              <a:off x="1791" y="2749"/>
              <a:ext cx="96" cy="91"/>
            </a:xfrm>
            <a:prstGeom prst="rect">
              <a:avLst/>
            </a:prstGeom>
            <a:solidFill>
              <a:srgbClr val="0000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63" name="Rectangle 13"/>
            <p:cNvSpPr>
              <a:spLocks noChangeArrowheads="1"/>
            </p:cNvSpPr>
            <p:nvPr/>
          </p:nvSpPr>
          <p:spPr bwMode="auto">
            <a:xfrm>
              <a:off x="1791" y="2658"/>
              <a:ext cx="96" cy="91"/>
            </a:xfrm>
            <a:prstGeom prst="rect">
              <a:avLst/>
            </a:prstGeom>
            <a:solidFill>
              <a:srgbClr val="FF00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64" name="Rectangle 14"/>
            <p:cNvSpPr>
              <a:spLocks noChangeArrowheads="1"/>
            </p:cNvSpPr>
            <p:nvPr/>
          </p:nvSpPr>
          <p:spPr bwMode="auto">
            <a:xfrm>
              <a:off x="1791" y="2567"/>
              <a:ext cx="96" cy="91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65" name="Rectangle 15"/>
            <p:cNvSpPr>
              <a:spLocks noChangeArrowheads="1"/>
            </p:cNvSpPr>
            <p:nvPr/>
          </p:nvSpPr>
          <p:spPr bwMode="auto">
            <a:xfrm>
              <a:off x="1791" y="2476"/>
              <a:ext cx="96" cy="91"/>
            </a:xfrm>
            <a:prstGeom prst="rect">
              <a:avLst/>
            </a:prstGeom>
            <a:solidFill>
              <a:schemeClr val="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66" name="Rectangle 16"/>
            <p:cNvSpPr>
              <a:spLocks noChangeArrowheads="1"/>
            </p:cNvSpPr>
            <p:nvPr/>
          </p:nvSpPr>
          <p:spPr bwMode="auto">
            <a:xfrm>
              <a:off x="1791" y="2385"/>
              <a:ext cx="96" cy="91"/>
            </a:xfrm>
            <a:prstGeom prst="rect">
              <a:avLst/>
            </a:prstGeom>
            <a:solidFill>
              <a:srgbClr val="0066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8545513" y="1766267"/>
            <a:ext cx="155575" cy="2438400"/>
            <a:chOff x="4673" y="2480"/>
            <a:chExt cx="98" cy="1536"/>
          </a:xfrm>
        </p:grpSpPr>
        <p:sp>
          <p:nvSpPr>
            <p:cNvPr id="86040" name="Rectangle 18"/>
            <p:cNvSpPr>
              <a:spLocks noChangeArrowheads="1"/>
            </p:cNvSpPr>
            <p:nvPr/>
          </p:nvSpPr>
          <p:spPr bwMode="auto">
            <a:xfrm>
              <a:off x="4675" y="3056"/>
              <a:ext cx="96" cy="96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41" name="Rectangle 19"/>
            <p:cNvSpPr>
              <a:spLocks noChangeArrowheads="1"/>
            </p:cNvSpPr>
            <p:nvPr/>
          </p:nvSpPr>
          <p:spPr bwMode="auto">
            <a:xfrm>
              <a:off x="4673" y="3631"/>
              <a:ext cx="96" cy="96"/>
            </a:xfrm>
            <a:prstGeom prst="rect">
              <a:avLst/>
            </a:prstGeom>
            <a:solidFill>
              <a:srgbClr val="0000CC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42" name="Rectangle 20"/>
            <p:cNvSpPr>
              <a:spLocks noChangeArrowheads="1"/>
            </p:cNvSpPr>
            <p:nvPr/>
          </p:nvSpPr>
          <p:spPr bwMode="auto">
            <a:xfrm>
              <a:off x="4675" y="2768"/>
              <a:ext cx="96" cy="96"/>
            </a:xfrm>
            <a:prstGeom prst="rect">
              <a:avLst/>
            </a:prstGeom>
            <a:solidFill>
              <a:srgbClr val="00CC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43" name="Rectangle 21"/>
            <p:cNvSpPr>
              <a:spLocks noChangeArrowheads="1"/>
            </p:cNvSpPr>
            <p:nvPr/>
          </p:nvSpPr>
          <p:spPr bwMode="auto">
            <a:xfrm>
              <a:off x="4675" y="2480"/>
              <a:ext cx="96" cy="153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44" name="Line 22"/>
            <p:cNvSpPr>
              <a:spLocks noChangeShapeType="1"/>
            </p:cNvSpPr>
            <p:nvPr/>
          </p:nvSpPr>
          <p:spPr bwMode="auto">
            <a:xfrm>
              <a:off x="4675" y="2576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45" name="Line 23"/>
            <p:cNvSpPr>
              <a:spLocks noChangeShapeType="1"/>
            </p:cNvSpPr>
            <p:nvPr/>
          </p:nvSpPr>
          <p:spPr bwMode="auto">
            <a:xfrm>
              <a:off x="4675" y="2672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46" name="Line 24"/>
            <p:cNvSpPr>
              <a:spLocks noChangeShapeType="1"/>
            </p:cNvSpPr>
            <p:nvPr/>
          </p:nvSpPr>
          <p:spPr bwMode="auto">
            <a:xfrm>
              <a:off x="4675" y="2768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47" name="Line 25"/>
            <p:cNvSpPr>
              <a:spLocks noChangeShapeType="1"/>
            </p:cNvSpPr>
            <p:nvPr/>
          </p:nvSpPr>
          <p:spPr bwMode="auto">
            <a:xfrm>
              <a:off x="4675" y="2864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48" name="Line 26"/>
            <p:cNvSpPr>
              <a:spLocks noChangeShapeType="1"/>
            </p:cNvSpPr>
            <p:nvPr/>
          </p:nvSpPr>
          <p:spPr bwMode="auto">
            <a:xfrm>
              <a:off x="4675" y="2960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49" name="Line 27"/>
            <p:cNvSpPr>
              <a:spLocks noChangeShapeType="1"/>
            </p:cNvSpPr>
            <p:nvPr/>
          </p:nvSpPr>
          <p:spPr bwMode="auto">
            <a:xfrm>
              <a:off x="4675" y="3056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50" name="Line 28"/>
            <p:cNvSpPr>
              <a:spLocks noChangeShapeType="1"/>
            </p:cNvSpPr>
            <p:nvPr/>
          </p:nvSpPr>
          <p:spPr bwMode="auto">
            <a:xfrm>
              <a:off x="4675" y="3152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51" name="Line 29"/>
            <p:cNvSpPr>
              <a:spLocks noChangeShapeType="1"/>
            </p:cNvSpPr>
            <p:nvPr/>
          </p:nvSpPr>
          <p:spPr bwMode="auto">
            <a:xfrm>
              <a:off x="4675" y="3248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52" name="Line 30"/>
            <p:cNvSpPr>
              <a:spLocks noChangeShapeType="1"/>
            </p:cNvSpPr>
            <p:nvPr/>
          </p:nvSpPr>
          <p:spPr bwMode="auto">
            <a:xfrm>
              <a:off x="4675" y="3344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53" name="Line 31"/>
            <p:cNvSpPr>
              <a:spLocks noChangeShapeType="1"/>
            </p:cNvSpPr>
            <p:nvPr/>
          </p:nvSpPr>
          <p:spPr bwMode="auto">
            <a:xfrm>
              <a:off x="4675" y="3440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54" name="Line 32"/>
            <p:cNvSpPr>
              <a:spLocks noChangeShapeType="1"/>
            </p:cNvSpPr>
            <p:nvPr/>
          </p:nvSpPr>
          <p:spPr bwMode="auto">
            <a:xfrm>
              <a:off x="4675" y="3536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55" name="Line 33"/>
            <p:cNvSpPr>
              <a:spLocks noChangeShapeType="1"/>
            </p:cNvSpPr>
            <p:nvPr/>
          </p:nvSpPr>
          <p:spPr bwMode="auto">
            <a:xfrm>
              <a:off x="4675" y="3632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56" name="Line 34"/>
            <p:cNvSpPr>
              <a:spLocks noChangeShapeType="1"/>
            </p:cNvSpPr>
            <p:nvPr/>
          </p:nvSpPr>
          <p:spPr bwMode="auto">
            <a:xfrm>
              <a:off x="4675" y="3724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57" name="Line 35"/>
            <p:cNvSpPr>
              <a:spLocks noChangeShapeType="1"/>
            </p:cNvSpPr>
            <p:nvPr/>
          </p:nvSpPr>
          <p:spPr bwMode="auto">
            <a:xfrm>
              <a:off x="4675" y="3824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58" name="Line 36"/>
            <p:cNvSpPr>
              <a:spLocks noChangeShapeType="1"/>
            </p:cNvSpPr>
            <p:nvPr/>
          </p:nvSpPr>
          <p:spPr bwMode="auto">
            <a:xfrm>
              <a:off x="4675" y="3920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86026" name="Picture 3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708400" y="1270967"/>
            <a:ext cx="35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7" name="Picture 3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725613" y="3140968"/>
            <a:ext cx="2540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8" name="Picture 3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719263" y="2708920"/>
            <a:ext cx="1447800" cy="38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29" name="Line 40"/>
          <p:cNvSpPr>
            <a:spLocks noChangeShapeType="1"/>
          </p:cNvSpPr>
          <p:nvPr/>
        </p:nvSpPr>
        <p:spPr bwMode="auto">
          <a:xfrm flipV="1">
            <a:off x="5573713" y="4946030"/>
            <a:ext cx="173355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6030" name="Line 41"/>
          <p:cNvSpPr>
            <a:spLocks noChangeShapeType="1"/>
          </p:cNvSpPr>
          <p:nvPr/>
        </p:nvSpPr>
        <p:spPr bwMode="auto">
          <a:xfrm flipV="1">
            <a:off x="5573713" y="3591892"/>
            <a:ext cx="3175" cy="1354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6031" name="Line 42"/>
          <p:cNvSpPr>
            <a:spLocks noChangeShapeType="1"/>
          </p:cNvSpPr>
          <p:nvPr/>
        </p:nvSpPr>
        <p:spPr bwMode="auto">
          <a:xfrm flipH="1">
            <a:off x="4535488" y="4946030"/>
            <a:ext cx="1038225" cy="1022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6032" name="Oval 43"/>
          <p:cNvSpPr>
            <a:spLocks noChangeArrowheads="1"/>
          </p:cNvSpPr>
          <p:nvPr/>
        </p:nvSpPr>
        <p:spPr bwMode="auto">
          <a:xfrm>
            <a:off x="6403975" y="4898405"/>
            <a:ext cx="93663" cy="968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86033" name="Picture 44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24600" y="5104780"/>
            <a:ext cx="261938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34" name="Picture 45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986588" y="1359867"/>
            <a:ext cx="35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35" name="Picture 46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5360988" y="2223467"/>
            <a:ext cx="381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36" name="Picture 47" descr="phir"/>
          <p:cNvPicPr>
            <a:picLocks noChangeAspect="1" noChangeArrowheads="1"/>
          </p:cNvPicPr>
          <p:nvPr/>
        </p:nvPicPr>
        <p:blipFill>
          <a:blip r:embed="rId22" cstate="print"/>
          <a:srcRect l="13036" t="4639" r="8690" b="5594"/>
          <a:stretch>
            <a:fillRect/>
          </a:stretch>
        </p:blipFill>
        <p:spPr bwMode="auto">
          <a:xfrm>
            <a:off x="5988050" y="1740867"/>
            <a:ext cx="244792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37" name="Picture 48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6480175" y="3591892"/>
            <a:ext cx="5651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38" name="Picture 49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627784" y="5013176"/>
            <a:ext cx="2540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39" name="Text Box 50"/>
          <p:cNvSpPr txBox="1">
            <a:spLocks noChangeArrowheads="1"/>
          </p:cNvSpPr>
          <p:nvPr/>
        </p:nvSpPr>
        <p:spPr bwMode="auto">
          <a:xfrm>
            <a:off x="6011863" y="6165304"/>
            <a:ext cx="30384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i="1" dirty="0">
                <a:solidFill>
                  <a:srgbClr val="339966"/>
                </a:solidFill>
              </a:rPr>
              <a:t>(N-M)-dim </a:t>
            </a:r>
            <a:r>
              <a:rPr lang="en-US" sz="2000" i="1" dirty="0" err="1">
                <a:solidFill>
                  <a:srgbClr val="339966"/>
                </a:solidFill>
              </a:rPr>
              <a:t>hyperplane</a:t>
            </a:r>
            <a:r>
              <a:rPr lang="en-US" sz="2000" i="1" dirty="0">
                <a:solidFill>
                  <a:srgbClr val="339966"/>
                </a:solidFill>
              </a:rPr>
              <a:t/>
            </a:r>
            <a:br>
              <a:rPr lang="en-US" sz="2000" i="1" dirty="0">
                <a:solidFill>
                  <a:srgbClr val="339966"/>
                </a:solidFill>
              </a:rPr>
            </a:br>
            <a:r>
              <a:rPr lang="en-US" sz="2000" i="1" dirty="0">
                <a:solidFill>
                  <a:srgbClr val="339966"/>
                </a:solidFill>
              </a:rPr>
              <a:t>at </a:t>
            </a:r>
            <a:r>
              <a:rPr lang="en-US" sz="2000" b="1" i="1" dirty="0">
                <a:solidFill>
                  <a:srgbClr val="339966"/>
                </a:solidFill>
              </a:rPr>
              <a:t>random angle</a:t>
            </a:r>
          </a:p>
        </p:txBody>
      </p:sp>
      <p:graphicFrame>
        <p:nvGraphicFramePr>
          <p:cNvPr id="68610" name="Object 2"/>
          <p:cNvGraphicFramePr>
            <a:graphicFrameLocks noChangeAspect="1"/>
          </p:cNvGraphicFramePr>
          <p:nvPr/>
        </p:nvGraphicFramePr>
        <p:xfrm>
          <a:off x="4283968" y="-27384"/>
          <a:ext cx="4680520" cy="1320644"/>
        </p:xfrm>
        <a:graphic>
          <a:graphicData uri="http://schemas.openxmlformats.org/presentationml/2006/ole">
            <p:oleObj spid="_x0000_s103426" name="Equation" r:id="rId24" imgW="3301920" imgH="1091880" progId="Equation.3">
              <p:embed/>
            </p:oleObj>
          </a:graphicData>
        </a:graphic>
      </p:graphicFrame>
      <p:sp>
        <p:nvSpPr>
          <p:cNvPr id="53" name="Cím 1"/>
          <p:cNvSpPr>
            <a:spLocks noGrp="1"/>
          </p:cNvSpPr>
          <p:nvPr>
            <p:ph type="title"/>
          </p:nvPr>
        </p:nvSpPr>
        <p:spPr>
          <a:xfrm>
            <a:off x="251520" y="53752"/>
            <a:ext cx="3888432" cy="1143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Geometric interpretation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990600"/>
            <a:ext cx="8839200" cy="5791200"/>
          </a:xfrm>
        </p:spPr>
        <p:txBody>
          <a:bodyPr/>
          <a:lstStyle/>
          <a:p>
            <a:r>
              <a:rPr lang="en-US" dirty="0" smtClean="0">
                <a:ea typeface="ＭＳ Ｐゴシック" pitchFamily="-109" charset="-128"/>
              </a:rPr>
              <a:t>Recovery:			given</a:t>
            </a:r>
            <a:br>
              <a:rPr lang="en-US" dirty="0" smtClean="0">
                <a:ea typeface="ＭＳ Ｐゴシック" pitchFamily="-109" charset="-128"/>
              </a:rPr>
            </a:br>
            <a:r>
              <a:rPr lang="en-US" sz="1800" dirty="0" smtClean="0">
                <a:ea typeface="ＭＳ Ｐゴシック" pitchFamily="-109" charset="-128"/>
              </a:rPr>
              <a:t>(ill-posed inverse problem)</a:t>
            </a:r>
            <a:r>
              <a:rPr lang="en-US" dirty="0" smtClean="0">
                <a:ea typeface="ＭＳ Ｐゴシック" pitchFamily="-109" charset="-128"/>
              </a:rPr>
              <a:t>		find           (sparse)</a:t>
            </a:r>
          </a:p>
          <a:p>
            <a:endParaRPr lang="en-US" sz="2000" dirty="0" smtClean="0">
              <a:ea typeface="ＭＳ Ｐゴシック" pitchFamily="-109" charset="-128"/>
            </a:endParaRPr>
          </a:p>
          <a:p>
            <a:r>
              <a:rPr lang="en-US" dirty="0" smtClean="0">
                <a:ea typeface="ＭＳ Ｐゴシック" pitchFamily="-109" charset="-128"/>
              </a:rPr>
              <a:t>Optimization:</a:t>
            </a:r>
          </a:p>
          <a:p>
            <a:r>
              <a:rPr lang="en-US" dirty="0" smtClean="0">
                <a:ea typeface="ＭＳ Ｐゴシック" pitchFamily="-109" charset="-128"/>
              </a:rPr>
              <a:t>Closed-form solution:</a:t>
            </a:r>
          </a:p>
          <a:p>
            <a:r>
              <a:rPr lang="en-US" b="1" dirty="0" smtClean="0">
                <a:solidFill>
                  <a:srgbClr val="0000FF"/>
                </a:solidFill>
                <a:ea typeface="ＭＳ Ｐゴシック" pitchFamily="-109" charset="-128"/>
              </a:rPr>
              <a:t>Wrong answer!</a:t>
            </a:r>
          </a:p>
          <a:p>
            <a:endParaRPr lang="en-US" b="1" i="1" dirty="0" smtClean="0">
              <a:ea typeface="ＭＳ Ｐゴシック" pitchFamily="-109" charset="-128"/>
            </a:endParaRPr>
          </a:p>
          <a:p>
            <a:pPr>
              <a:buFontTx/>
              <a:buNone/>
            </a:pPr>
            <a:r>
              <a:rPr lang="en-US" dirty="0" smtClean="0">
                <a:ea typeface="ＭＳ Ｐゴシック" pitchFamily="-109" charset="-128"/>
              </a:rPr>
              <a:t>	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300163" y="-152400"/>
            <a:ext cx="7772400" cy="1143000"/>
          </a:xfrm>
        </p:spPr>
        <p:txBody>
          <a:bodyPr/>
          <a:lstStyle/>
          <a:p>
            <a:r>
              <a:rPr lang="en-US" smtClean="0">
                <a:ea typeface="ＭＳ Ｐゴシック" pitchFamily="-109" charset="-128"/>
              </a:rPr>
              <a:t>Signal Recovery</a:t>
            </a:r>
          </a:p>
        </p:txBody>
      </p:sp>
      <p:pic>
        <p:nvPicPr>
          <p:cNvPr id="92164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146800" y="1713632"/>
            <a:ext cx="2540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5" name="Picture 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172200" y="1066800"/>
            <a:ext cx="1447800" cy="38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6" name="Picture 6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895850" y="2216150"/>
            <a:ext cx="2909888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7" name="Picture 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857750" y="3121025"/>
            <a:ext cx="3135313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8" name="Picture 9" descr="xhat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11188" y="5661025"/>
            <a:ext cx="2867025" cy="97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9" name="Picture 10" descr="x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11188" y="4581525"/>
            <a:ext cx="2878137" cy="97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70" name="Picture 1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3684588" y="4976813"/>
            <a:ext cx="239712" cy="1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71" name="Picture 1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3695700" y="5902325"/>
            <a:ext cx="263525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72" name="Line 12"/>
          <p:cNvSpPr>
            <a:spLocks noChangeShapeType="1"/>
          </p:cNvSpPr>
          <p:nvPr/>
        </p:nvSpPr>
        <p:spPr bwMode="auto">
          <a:xfrm flipV="1">
            <a:off x="6513513" y="5575300"/>
            <a:ext cx="173355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173" name="Line 13"/>
          <p:cNvSpPr>
            <a:spLocks noChangeShapeType="1"/>
          </p:cNvSpPr>
          <p:nvPr/>
        </p:nvSpPr>
        <p:spPr bwMode="auto">
          <a:xfrm flipV="1">
            <a:off x="6513513" y="4221163"/>
            <a:ext cx="3175" cy="1354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174" name="Line 14"/>
          <p:cNvSpPr>
            <a:spLocks noChangeShapeType="1"/>
          </p:cNvSpPr>
          <p:nvPr/>
        </p:nvSpPr>
        <p:spPr bwMode="auto">
          <a:xfrm flipH="1">
            <a:off x="5475288" y="5575300"/>
            <a:ext cx="1038225" cy="1022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92175" name="Picture 15" descr="sphere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5811838" y="4865688"/>
            <a:ext cx="1404937" cy="139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76" name="Oval 16"/>
          <p:cNvSpPr>
            <a:spLocks noChangeArrowheads="1"/>
          </p:cNvSpPr>
          <p:nvPr/>
        </p:nvSpPr>
        <p:spPr bwMode="auto">
          <a:xfrm>
            <a:off x="5811838" y="4865688"/>
            <a:ext cx="1404937" cy="1398587"/>
          </a:xfrm>
          <a:prstGeom prst="ellipse">
            <a:avLst/>
          </a:prstGeom>
          <a:solidFill>
            <a:srgbClr val="FF0000">
              <a:alpha val="58823"/>
            </a:srgbClr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77" name="AutoShape 17"/>
          <p:cNvSpPr>
            <a:spLocks noChangeArrowheads="1"/>
          </p:cNvSpPr>
          <p:nvPr/>
        </p:nvSpPr>
        <p:spPr bwMode="auto">
          <a:xfrm rot="-2501194">
            <a:off x="6176963" y="4357688"/>
            <a:ext cx="1795462" cy="2082800"/>
          </a:xfrm>
          <a:prstGeom prst="parallelogram">
            <a:avLst>
              <a:gd name="adj" fmla="val 44167"/>
            </a:avLst>
          </a:prstGeom>
          <a:solidFill>
            <a:srgbClr val="006600">
              <a:alpha val="50195"/>
            </a:srgbClr>
          </a:solidFill>
          <a:ln w="1905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78" name="Oval 18"/>
          <p:cNvSpPr>
            <a:spLocks noChangeArrowheads="1"/>
          </p:cNvSpPr>
          <p:nvPr/>
        </p:nvSpPr>
        <p:spPr bwMode="auto">
          <a:xfrm>
            <a:off x="6880225" y="5162550"/>
            <a:ext cx="93663" cy="968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79" name="Oval 19"/>
          <p:cNvSpPr>
            <a:spLocks noChangeArrowheads="1"/>
          </p:cNvSpPr>
          <p:nvPr/>
        </p:nvSpPr>
        <p:spPr bwMode="auto">
          <a:xfrm>
            <a:off x="7343775" y="5527675"/>
            <a:ext cx="93663" cy="968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92180" name="Picture 20" descr="TP_tmp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78638" y="4725988"/>
            <a:ext cx="303212" cy="38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1" name="Picture 2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64400" y="5734050"/>
            <a:ext cx="261938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2" name="Picture 4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7740650" y="4114800"/>
            <a:ext cx="504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3" name="Picture 7" descr="TP_tmp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2627313" y="152400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990600"/>
            <a:ext cx="8839200" cy="5791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ea typeface="ＭＳ Ｐゴシック" pitchFamily="-109" charset="-128"/>
              </a:rPr>
              <a:t>Recovery:			given</a:t>
            </a:r>
            <a:br>
              <a:rPr lang="en-US" dirty="0" smtClean="0">
                <a:ea typeface="ＭＳ Ｐゴシック" pitchFamily="-109" charset="-128"/>
              </a:rPr>
            </a:br>
            <a:r>
              <a:rPr lang="en-US" sz="1800" dirty="0" smtClean="0">
                <a:ea typeface="ＭＳ Ｐゴシック" pitchFamily="-109" charset="-128"/>
              </a:rPr>
              <a:t>(ill-posed inverse problem)</a:t>
            </a:r>
            <a:r>
              <a:rPr lang="en-US" dirty="0" smtClean="0">
                <a:ea typeface="ＭＳ Ｐゴシック" pitchFamily="-109" charset="-128"/>
              </a:rPr>
              <a:t>		           find           (sparse)</a:t>
            </a:r>
          </a:p>
          <a:p>
            <a:endParaRPr lang="en-US" sz="2000" dirty="0" smtClean="0">
              <a:ea typeface="ＭＳ Ｐゴシック" pitchFamily="-109" charset="-128"/>
            </a:endParaRPr>
          </a:p>
          <a:p>
            <a:r>
              <a:rPr lang="en-US" dirty="0" smtClean="0">
                <a:ea typeface="ＭＳ Ｐゴシック" pitchFamily="-109" charset="-128"/>
              </a:rPr>
              <a:t>Optimization:</a:t>
            </a:r>
          </a:p>
          <a:p>
            <a:endParaRPr lang="en-US" dirty="0" smtClean="0">
              <a:ea typeface="ＭＳ Ｐゴシック" pitchFamily="-109" charset="-128"/>
            </a:endParaRPr>
          </a:p>
          <a:p>
            <a:r>
              <a:rPr lang="en-US" b="1" dirty="0" smtClean="0">
                <a:solidFill>
                  <a:srgbClr val="0000FF"/>
                </a:solidFill>
                <a:ea typeface="ＭＳ Ｐゴシック" pitchFamily="-109" charset="-128"/>
              </a:rPr>
              <a:t>Correct!</a:t>
            </a:r>
          </a:p>
          <a:p>
            <a:endParaRPr lang="en-US" dirty="0" smtClean="0">
              <a:ea typeface="ＭＳ Ｐゴシック" pitchFamily="-109" charset="-128"/>
            </a:endParaRPr>
          </a:p>
          <a:p>
            <a:endParaRPr lang="en-US" dirty="0" smtClean="0">
              <a:ea typeface="ＭＳ Ｐゴシック" pitchFamily="-109" charset="-128"/>
            </a:endParaRPr>
          </a:p>
          <a:p>
            <a:endParaRPr lang="en-US" dirty="0" smtClean="0">
              <a:ea typeface="ＭＳ Ｐゴシック" pitchFamily="-109" charset="-128"/>
            </a:endParaRPr>
          </a:p>
          <a:p>
            <a:endParaRPr lang="en-US" sz="3600" dirty="0" smtClean="0">
              <a:ea typeface="ＭＳ Ｐゴシック" pitchFamily="-109" charset="-128"/>
            </a:endParaRPr>
          </a:p>
          <a:p>
            <a:endParaRPr lang="en-US" sz="3600" dirty="0" smtClean="0">
              <a:ea typeface="ＭＳ Ｐゴシック" pitchFamily="-109" charset="-128"/>
            </a:endParaRPr>
          </a:p>
          <a:p>
            <a:r>
              <a:rPr lang="en-US" dirty="0" smtClean="0">
                <a:ea typeface="ＭＳ Ｐゴシック" pitchFamily="-109" charset="-128"/>
              </a:rPr>
              <a:t>But </a:t>
            </a:r>
            <a:r>
              <a:rPr lang="en-US" b="1" dirty="0" smtClean="0">
                <a:solidFill>
                  <a:srgbClr val="0000FF"/>
                </a:solidFill>
                <a:ea typeface="ＭＳ Ｐゴシック" pitchFamily="-109" charset="-128"/>
              </a:rPr>
              <a:t>NP-Complete</a:t>
            </a:r>
            <a:r>
              <a:rPr lang="en-US" dirty="0" smtClean="0">
                <a:ea typeface="ＭＳ Ｐゴシック" pitchFamily="-109" charset="-128"/>
              </a:rPr>
              <a:t> </a:t>
            </a:r>
            <a:r>
              <a:rPr lang="en-US" dirty="0" err="1" smtClean="0">
                <a:ea typeface="ＭＳ Ｐゴシック" pitchFamily="-109" charset="-128"/>
              </a:rPr>
              <a:t>alg</a:t>
            </a:r>
            <a:endParaRPr lang="en-US" dirty="0" smtClean="0">
              <a:ea typeface="ＭＳ Ｐゴシック" pitchFamily="-109" charset="-128"/>
            </a:endParaRP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300163" y="-152400"/>
            <a:ext cx="7772400" cy="1143000"/>
          </a:xfrm>
        </p:spPr>
        <p:txBody>
          <a:bodyPr/>
          <a:lstStyle/>
          <a:p>
            <a:r>
              <a:rPr lang="en-US" smtClean="0">
                <a:ea typeface="ＭＳ Ｐゴシック" pitchFamily="-109" charset="-128"/>
              </a:rPr>
              <a:t>Signal Recovery</a:t>
            </a:r>
          </a:p>
        </p:txBody>
      </p:sp>
      <p:pic>
        <p:nvPicPr>
          <p:cNvPr id="96260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084168" y="1497608"/>
            <a:ext cx="2540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61" name="Picture 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172200" y="1066800"/>
            <a:ext cx="1447800" cy="38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62" name="Picture 6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627313" y="152400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263" name="Line 12"/>
          <p:cNvSpPr>
            <a:spLocks noChangeShapeType="1"/>
          </p:cNvSpPr>
          <p:nvPr/>
        </p:nvSpPr>
        <p:spPr bwMode="auto">
          <a:xfrm flipV="1">
            <a:off x="6513513" y="5575300"/>
            <a:ext cx="173355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6264" name="Line 13"/>
          <p:cNvSpPr>
            <a:spLocks noChangeShapeType="1"/>
          </p:cNvSpPr>
          <p:nvPr/>
        </p:nvSpPr>
        <p:spPr bwMode="auto">
          <a:xfrm flipV="1">
            <a:off x="6513513" y="4221163"/>
            <a:ext cx="3175" cy="1354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6265" name="Line 14"/>
          <p:cNvSpPr>
            <a:spLocks noChangeShapeType="1"/>
          </p:cNvSpPr>
          <p:nvPr/>
        </p:nvSpPr>
        <p:spPr bwMode="auto">
          <a:xfrm flipH="1">
            <a:off x="5475288" y="5575300"/>
            <a:ext cx="1038225" cy="1022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6266" name="AutoShape 17"/>
          <p:cNvSpPr>
            <a:spLocks noChangeArrowheads="1"/>
          </p:cNvSpPr>
          <p:nvPr/>
        </p:nvSpPr>
        <p:spPr bwMode="auto">
          <a:xfrm rot="-2501194">
            <a:off x="6176963" y="4357688"/>
            <a:ext cx="1795462" cy="2082800"/>
          </a:xfrm>
          <a:prstGeom prst="parallelogram">
            <a:avLst>
              <a:gd name="adj" fmla="val 44167"/>
            </a:avLst>
          </a:prstGeom>
          <a:solidFill>
            <a:srgbClr val="006600">
              <a:alpha val="50195"/>
            </a:srgbClr>
          </a:solidFill>
          <a:ln w="1905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67" name="Oval 19"/>
          <p:cNvSpPr>
            <a:spLocks noChangeArrowheads="1"/>
          </p:cNvSpPr>
          <p:nvPr/>
        </p:nvSpPr>
        <p:spPr bwMode="auto">
          <a:xfrm>
            <a:off x="7343775" y="5527675"/>
            <a:ext cx="93663" cy="968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96268" name="Picture 2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64400" y="5734050"/>
            <a:ext cx="261938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69" name="Picture 4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740650" y="4114800"/>
            <a:ext cx="504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70" name="Picture 14" descr="TP_tmp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895850" y="2216150"/>
            <a:ext cx="2909888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271" name="Text Box 12"/>
          <p:cNvSpPr txBox="1">
            <a:spLocks noChangeArrowheads="1"/>
          </p:cNvSpPr>
          <p:nvPr/>
        </p:nvSpPr>
        <p:spPr bwMode="auto">
          <a:xfrm>
            <a:off x="4741863" y="3033713"/>
            <a:ext cx="31781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i="1"/>
              <a:t>“find </a:t>
            </a:r>
            <a:r>
              <a:rPr lang="en-US" sz="2000" i="1">
                <a:solidFill>
                  <a:srgbClr val="0000FF"/>
                </a:solidFill>
              </a:rPr>
              <a:t>sparsest</a:t>
            </a:r>
            <a:r>
              <a:rPr lang="en-US" sz="2000" i="1"/>
              <a:t> vector</a:t>
            </a:r>
            <a:br>
              <a:rPr lang="en-US" sz="2000" i="1"/>
            </a:br>
            <a:r>
              <a:rPr lang="en-US" sz="2000" i="1"/>
              <a:t>in translated nullspace”</a:t>
            </a:r>
          </a:p>
        </p:txBody>
      </p:sp>
      <p:pic>
        <p:nvPicPr>
          <p:cNvPr id="96272" name="Picture 10" descr="x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76263" y="3681413"/>
            <a:ext cx="2878137" cy="97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73" name="Picture 1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649663" y="4076700"/>
            <a:ext cx="239712" cy="1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74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3660775" y="5002213"/>
            <a:ext cx="263525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75" name="Picture 10" descr="x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76263" y="4760913"/>
            <a:ext cx="2878137" cy="97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1166192"/>
            <a:ext cx="8839200" cy="5791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ea typeface="ＭＳ Ｐゴシック" pitchFamily="-109" charset="-128"/>
              </a:rPr>
              <a:t>Recovery:			given</a:t>
            </a:r>
            <a:br>
              <a:rPr lang="en-US" dirty="0" smtClean="0">
                <a:ea typeface="ＭＳ Ｐゴシック" pitchFamily="-109" charset="-128"/>
              </a:rPr>
            </a:br>
            <a:r>
              <a:rPr lang="en-US" sz="1800" dirty="0" smtClean="0">
                <a:ea typeface="ＭＳ Ｐゴシック" pitchFamily="-109" charset="-128"/>
              </a:rPr>
              <a:t>(ill-posed inverse problem)</a:t>
            </a:r>
            <a:r>
              <a:rPr lang="en-US" dirty="0" smtClean="0">
                <a:ea typeface="ＭＳ Ｐゴシック" pitchFamily="-109" charset="-128"/>
              </a:rPr>
              <a:t>		           find           (sparse)</a:t>
            </a:r>
          </a:p>
          <a:p>
            <a:endParaRPr lang="en-US" sz="2000" dirty="0" smtClean="0">
              <a:ea typeface="ＭＳ Ｐゴシック" pitchFamily="-109" charset="-128"/>
            </a:endParaRPr>
          </a:p>
          <a:p>
            <a:r>
              <a:rPr lang="en-US" dirty="0" smtClean="0">
                <a:ea typeface="ＭＳ Ｐゴシック" pitchFamily="-109" charset="-128"/>
              </a:rPr>
              <a:t>Optimization:</a:t>
            </a:r>
          </a:p>
          <a:p>
            <a:endParaRPr lang="en-US" dirty="0" smtClean="0">
              <a:ea typeface="ＭＳ Ｐゴシック" pitchFamily="-109" charset="-128"/>
            </a:endParaRPr>
          </a:p>
          <a:p>
            <a:r>
              <a:rPr lang="en-US" b="1" dirty="0" err="1" smtClean="0">
                <a:solidFill>
                  <a:srgbClr val="0000FF"/>
                </a:solidFill>
                <a:ea typeface="ＭＳ Ｐゴシック" pitchFamily="-109" charset="-128"/>
              </a:rPr>
              <a:t>Convexify</a:t>
            </a:r>
            <a:r>
              <a:rPr lang="en-US" dirty="0" smtClean="0">
                <a:ea typeface="ＭＳ Ｐゴシック" pitchFamily="-109" charset="-128"/>
              </a:rPr>
              <a:t> the      optimization</a:t>
            </a:r>
          </a:p>
          <a:p>
            <a:endParaRPr lang="en-US" b="1" dirty="0" smtClean="0">
              <a:solidFill>
                <a:srgbClr val="0000FF"/>
              </a:solidFill>
              <a:ea typeface="ＭＳ Ｐゴシック" pitchFamily="-109" charset="-128"/>
            </a:endParaRPr>
          </a:p>
          <a:p>
            <a:pPr>
              <a:buFontTx/>
              <a:buNone/>
            </a:pPr>
            <a:endParaRPr lang="en-US" b="1" dirty="0" smtClean="0">
              <a:solidFill>
                <a:srgbClr val="0000FF"/>
              </a:solidFill>
              <a:ea typeface="ＭＳ Ｐゴシック" pitchFamily="-109" charset="-128"/>
            </a:endParaRPr>
          </a:p>
          <a:p>
            <a:r>
              <a:rPr lang="en-US" b="1" dirty="0" smtClean="0">
                <a:solidFill>
                  <a:srgbClr val="0000FF"/>
                </a:solidFill>
                <a:ea typeface="ＭＳ Ｐゴシック" pitchFamily="-109" charset="-128"/>
              </a:rPr>
              <a:t>Correct!</a:t>
            </a:r>
          </a:p>
          <a:p>
            <a:endParaRPr lang="en-US" dirty="0" smtClean="0">
              <a:ea typeface="ＭＳ Ｐゴシック" pitchFamily="-109" charset="-128"/>
            </a:endParaRPr>
          </a:p>
          <a:p>
            <a:r>
              <a:rPr lang="en-US" b="1" dirty="0" smtClean="0">
                <a:solidFill>
                  <a:srgbClr val="0000FF"/>
                </a:solidFill>
                <a:ea typeface="ＭＳ Ｐゴシック" pitchFamily="-109" charset="-128"/>
              </a:rPr>
              <a:t>Polynomial time</a:t>
            </a:r>
            <a:r>
              <a:rPr lang="en-US" dirty="0" smtClean="0">
                <a:ea typeface="ＭＳ Ｐゴシック" pitchFamily="-109" charset="-128"/>
              </a:rPr>
              <a:t> </a:t>
            </a:r>
            <a:r>
              <a:rPr lang="en-US" dirty="0" err="1" smtClean="0">
                <a:ea typeface="ＭＳ Ｐゴシック" pitchFamily="-109" charset="-128"/>
              </a:rPr>
              <a:t>alg</a:t>
            </a:r>
            <a:r>
              <a:rPr lang="en-US" dirty="0" smtClean="0">
                <a:ea typeface="ＭＳ Ｐゴシック" pitchFamily="-109" charset="-128"/>
              </a:rPr>
              <a:t/>
            </a:r>
            <a:br>
              <a:rPr lang="en-US" dirty="0" smtClean="0">
                <a:ea typeface="ＭＳ Ｐゴシック" pitchFamily="-109" charset="-128"/>
              </a:rPr>
            </a:br>
            <a:r>
              <a:rPr lang="en-US" dirty="0" smtClean="0">
                <a:ea typeface="ＭＳ Ｐゴシック" pitchFamily="-109" charset="-128"/>
              </a:rPr>
              <a:t>(linear programming)</a:t>
            </a:r>
          </a:p>
          <a:p>
            <a:endParaRPr lang="en-US" dirty="0" smtClean="0">
              <a:ea typeface="ＭＳ Ｐゴシック" pitchFamily="-109" charset="-128"/>
            </a:endParaRPr>
          </a:p>
          <a:p>
            <a:endParaRPr lang="en-US" dirty="0" smtClean="0">
              <a:ea typeface="ＭＳ Ｐゴシック" pitchFamily="-109" charset="-128"/>
            </a:endParaRPr>
          </a:p>
        </p:txBody>
      </p:sp>
      <p:sp>
        <p:nvSpPr>
          <p:cNvPr id="100356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336104" y="-152400"/>
            <a:ext cx="7772400" cy="1143000"/>
          </a:xfrm>
        </p:spPr>
        <p:txBody>
          <a:bodyPr/>
          <a:lstStyle/>
          <a:p>
            <a:r>
              <a:rPr lang="en-US" dirty="0" smtClean="0">
                <a:ea typeface="ＭＳ Ｐゴシック" pitchFamily="-109" charset="-128"/>
              </a:rPr>
              <a:t>Signal Recovery</a:t>
            </a:r>
          </a:p>
        </p:txBody>
      </p:sp>
      <p:pic>
        <p:nvPicPr>
          <p:cNvPr id="100357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84168" y="1713334"/>
            <a:ext cx="2540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58" name="Picture 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172200" y="1210518"/>
            <a:ext cx="1447800" cy="38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59" name="Picture 6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555776" y="153988"/>
            <a:ext cx="47148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60" name="Picture 7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889500" y="2348756"/>
            <a:ext cx="2909888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Csoportba foglalás 25"/>
          <p:cNvGrpSpPr/>
          <p:nvPr/>
        </p:nvGrpSpPr>
        <p:grpSpPr>
          <a:xfrm>
            <a:off x="5475288" y="4077072"/>
            <a:ext cx="2771775" cy="2482850"/>
            <a:chOff x="5475288" y="4114800"/>
            <a:chExt cx="2771775" cy="2482850"/>
          </a:xfrm>
        </p:grpSpPr>
        <p:grpSp>
          <p:nvGrpSpPr>
            <p:cNvPr id="3" name="Group 40"/>
            <p:cNvGrpSpPr>
              <a:grpSpLocks/>
            </p:cNvGrpSpPr>
            <p:nvPr/>
          </p:nvGrpSpPr>
          <p:grpSpPr bwMode="auto">
            <a:xfrm>
              <a:off x="5689600" y="4833938"/>
              <a:ext cx="1619250" cy="1511300"/>
              <a:chOff x="1633" y="2687"/>
              <a:chExt cx="1164" cy="1202"/>
            </a:xfrm>
          </p:grpSpPr>
          <p:sp>
            <p:nvSpPr>
              <p:cNvPr id="100369" name="AutoShape 5"/>
              <p:cNvSpPr>
                <a:spLocks noChangeArrowheads="1"/>
              </p:cNvSpPr>
              <p:nvPr/>
            </p:nvSpPr>
            <p:spPr bwMode="auto">
              <a:xfrm>
                <a:off x="1633" y="2687"/>
                <a:ext cx="1164" cy="1201"/>
              </a:xfrm>
              <a:prstGeom prst="diamond">
                <a:avLst/>
              </a:prstGeom>
              <a:solidFill>
                <a:srgbClr val="FF0000">
                  <a:alpha val="50195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370" name="Line 6"/>
              <p:cNvSpPr>
                <a:spLocks noChangeShapeType="1"/>
              </p:cNvSpPr>
              <p:nvPr/>
            </p:nvSpPr>
            <p:spPr bwMode="auto">
              <a:xfrm flipH="1">
                <a:off x="1633" y="2688"/>
                <a:ext cx="583" cy="60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371" name="Line 7"/>
              <p:cNvSpPr>
                <a:spLocks noChangeShapeType="1"/>
              </p:cNvSpPr>
              <p:nvPr/>
            </p:nvSpPr>
            <p:spPr bwMode="auto">
              <a:xfrm>
                <a:off x="1633" y="3289"/>
                <a:ext cx="583" cy="6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372" name="Line 8"/>
              <p:cNvSpPr>
                <a:spLocks noChangeShapeType="1"/>
              </p:cNvSpPr>
              <p:nvPr/>
            </p:nvSpPr>
            <p:spPr bwMode="auto">
              <a:xfrm flipH="1">
                <a:off x="2216" y="3288"/>
                <a:ext cx="581" cy="6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373" name="Line 9"/>
              <p:cNvSpPr>
                <a:spLocks noChangeShapeType="1"/>
              </p:cNvSpPr>
              <p:nvPr/>
            </p:nvSpPr>
            <p:spPr bwMode="auto">
              <a:xfrm>
                <a:off x="2216" y="2687"/>
                <a:ext cx="581" cy="60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374" name="Line 10"/>
              <p:cNvSpPr>
                <a:spLocks noChangeShapeType="1"/>
              </p:cNvSpPr>
              <p:nvPr/>
            </p:nvSpPr>
            <p:spPr bwMode="auto">
              <a:xfrm flipH="1">
                <a:off x="2022" y="2688"/>
                <a:ext cx="194" cy="80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375" name="Line 11"/>
              <p:cNvSpPr>
                <a:spLocks noChangeShapeType="1"/>
              </p:cNvSpPr>
              <p:nvPr/>
            </p:nvSpPr>
            <p:spPr bwMode="auto">
              <a:xfrm flipH="1" flipV="1">
                <a:off x="1633" y="3289"/>
                <a:ext cx="389" cy="2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376" name="Line 12"/>
              <p:cNvSpPr>
                <a:spLocks noChangeShapeType="1"/>
              </p:cNvSpPr>
              <p:nvPr/>
            </p:nvSpPr>
            <p:spPr bwMode="auto">
              <a:xfrm flipV="1">
                <a:off x="2022" y="3288"/>
                <a:ext cx="775" cy="2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377" name="Line 13"/>
              <p:cNvSpPr>
                <a:spLocks noChangeShapeType="1"/>
              </p:cNvSpPr>
              <p:nvPr/>
            </p:nvSpPr>
            <p:spPr bwMode="auto">
              <a:xfrm>
                <a:off x="2022" y="3489"/>
                <a:ext cx="194" cy="4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0361" name="Line 12"/>
            <p:cNvSpPr>
              <a:spLocks noChangeShapeType="1"/>
            </p:cNvSpPr>
            <p:nvPr/>
          </p:nvSpPr>
          <p:spPr bwMode="auto">
            <a:xfrm flipV="1">
              <a:off x="6513513" y="5575300"/>
              <a:ext cx="1733550" cy="1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362" name="Line 13"/>
            <p:cNvSpPr>
              <a:spLocks noChangeShapeType="1"/>
            </p:cNvSpPr>
            <p:nvPr/>
          </p:nvSpPr>
          <p:spPr bwMode="auto">
            <a:xfrm flipV="1">
              <a:off x="6513513" y="4221163"/>
              <a:ext cx="3175" cy="13541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363" name="Line 14"/>
            <p:cNvSpPr>
              <a:spLocks noChangeShapeType="1"/>
            </p:cNvSpPr>
            <p:nvPr/>
          </p:nvSpPr>
          <p:spPr bwMode="auto">
            <a:xfrm flipH="1">
              <a:off x="5475288" y="5575300"/>
              <a:ext cx="1038225" cy="10223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364" name="AutoShape 17"/>
            <p:cNvSpPr>
              <a:spLocks noChangeArrowheads="1"/>
            </p:cNvSpPr>
            <p:nvPr/>
          </p:nvSpPr>
          <p:spPr bwMode="auto">
            <a:xfrm rot="19098806">
              <a:off x="6176963" y="4357688"/>
              <a:ext cx="1795462" cy="2082800"/>
            </a:xfrm>
            <a:prstGeom prst="parallelogram">
              <a:avLst>
                <a:gd name="adj" fmla="val 44167"/>
              </a:avLst>
            </a:prstGeom>
            <a:solidFill>
              <a:srgbClr val="006600">
                <a:alpha val="50195"/>
              </a:srgbClr>
            </a:solidFill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365" name="Oval 19"/>
            <p:cNvSpPr>
              <a:spLocks noChangeArrowheads="1"/>
            </p:cNvSpPr>
            <p:nvPr/>
          </p:nvSpPr>
          <p:spPr bwMode="auto">
            <a:xfrm>
              <a:off x="7280275" y="5527675"/>
              <a:ext cx="93663" cy="9683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0366" name="Picture 21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200900" y="5734050"/>
              <a:ext cx="261938" cy="209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0367" name="Picture 48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7740650" y="4114800"/>
              <a:ext cx="5048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0368" name="Picture 41" descr="TP_tmp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771800" y="3356694"/>
            <a:ext cx="396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3" descr="C:\Users\csabai\Documents\My Dropbox\jhuGep\csabai\work\matrixCompletion\eC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2420888"/>
            <a:ext cx="2925838" cy="2194379"/>
          </a:xfrm>
          <a:prstGeom prst="rect">
            <a:avLst/>
          </a:prstGeom>
          <a:noFill/>
        </p:spPr>
      </p:pic>
      <p:pic>
        <p:nvPicPr>
          <p:cNvPr id="23" name="Picture 4" descr="C:\Users\csabai\Documents\My Dropbox\jhuGep\csabai\work\matrixCompletion\eCs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3108" y="2420888"/>
            <a:ext cx="2925838" cy="2194379"/>
          </a:xfrm>
          <a:prstGeom prst="rect">
            <a:avLst/>
          </a:prstGeom>
          <a:noFill/>
        </p:spPr>
      </p:pic>
      <p:pic>
        <p:nvPicPr>
          <p:cNvPr id="24" name="Picture 5" descr="C:\Users\csabai\Documents\My Dropbox\jhuGep\csabai\work\matrixCompletion\eCs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9500" y="2420888"/>
            <a:ext cx="2925838" cy="2194379"/>
          </a:xfrm>
          <a:prstGeom prst="rect">
            <a:avLst/>
          </a:prstGeom>
          <a:noFill/>
        </p:spPr>
      </p:pic>
      <p:pic>
        <p:nvPicPr>
          <p:cNvPr id="95234" name="Picture 2" descr="C:\Users\csabai\Documents\My Dropbox\jhuGep\csabai\work\matrixCompletion\eX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82266" y="82493"/>
            <a:ext cx="2925838" cy="2194379"/>
          </a:xfrm>
          <a:prstGeom prst="rect">
            <a:avLst/>
          </a:prstGeom>
          <a:noFill/>
        </p:spPr>
      </p:pic>
      <p:pic>
        <p:nvPicPr>
          <p:cNvPr id="95238" name="Picture 6" descr="C:\Users\csabai\Documents\My Dropbox\jhuGep\csabai\work\matrixCompletion\eDct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71736" y="4618997"/>
            <a:ext cx="2925838" cy="2194379"/>
          </a:xfrm>
          <a:prstGeom prst="rect">
            <a:avLst/>
          </a:prstGeom>
          <a:noFill/>
        </p:spPr>
      </p:pic>
      <p:pic>
        <p:nvPicPr>
          <p:cNvPr id="95239" name="Picture 7" descr="C:\Users\csabai\Documents\My Dropbox\jhuGep\csabai\work\matrixCompletion\eDct2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154038" y="4618997"/>
            <a:ext cx="2925838" cy="2194379"/>
          </a:xfrm>
          <a:prstGeom prst="rect">
            <a:avLst/>
          </a:prstGeom>
          <a:noFill/>
        </p:spPr>
      </p:pic>
      <p:pic>
        <p:nvPicPr>
          <p:cNvPr id="95240" name="Picture 8" descr="C:\Users\csabai\Documents\My Dropbox\jhuGep\csabai\work\matrixCompletion\eDct4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89500" y="4618997"/>
            <a:ext cx="2925838" cy="2194379"/>
          </a:xfrm>
          <a:prstGeom prst="rect">
            <a:avLst/>
          </a:prstGeom>
          <a:noFill/>
        </p:spPr>
      </p:pic>
      <p:sp>
        <p:nvSpPr>
          <p:cNvPr id="11" name="Szövegdoboz 10"/>
          <p:cNvSpPr txBox="1"/>
          <p:nvPr/>
        </p:nvSpPr>
        <p:spPr>
          <a:xfrm>
            <a:off x="5508104" y="908720"/>
            <a:ext cx="886781" cy="369332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en-US" dirty="0" smtClean="0"/>
              <a:t>original</a:t>
            </a:r>
            <a:endParaRPr lang="en-US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7452320" y="467380"/>
            <a:ext cx="1034257" cy="369332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en-US" dirty="0" smtClean="0"/>
              <a:t>N=16384</a:t>
            </a:r>
            <a:endParaRPr lang="en-US" dirty="0"/>
          </a:p>
        </p:txBody>
      </p:sp>
      <p:sp>
        <p:nvSpPr>
          <p:cNvPr id="13" name="Szövegdoboz 12"/>
          <p:cNvSpPr txBox="1"/>
          <p:nvPr/>
        </p:nvSpPr>
        <p:spPr>
          <a:xfrm>
            <a:off x="251520" y="395372"/>
            <a:ext cx="2024785" cy="369332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en-US" dirty="0" smtClean="0"/>
              <a:t>“point-like sources”</a:t>
            </a:r>
            <a:endParaRPr lang="en-US" dirty="0"/>
          </a:p>
        </p:txBody>
      </p:sp>
      <p:sp>
        <p:nvSpPr>
          <p:cNvPr id="14" name="Szövegdoboz 13"/>
          <p:cNvSpPr txBox="1"/>
          <p:nvPr/>
        </p:nvSpPr>
        <p:spPr>
          <a:xfrm>
            <a:off x="8021818" y="2998693"/>
            <a:ext cx="1050776" cy="830997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L1-norm, </a:t>
            </a:r>
          </a:p>
          <a:p>
            <a:r>
              <a:rPr lang="en-US" sz="1600" dirty="0" err="1" smtClean="0"/>
              <a:t>noiselets</a:t>
            </a:r>
            <a:r>
              <a:rPr lang="en-US" sz="1600" dirty="0" smtClean="0"/>
              <a:t> /</a:t>
            </a:r>
          </a:p>
          <a:p>
            <a:r>
              <a:rPr lang="en-US" sz="1600" dirty="0" smtClean="0"/>
              <a:t>Gaussian</a:t>
            </a:r>
            <a:endParaRPr lang="en-US" sz="1600" dirty="0"/>
          </a:p>
        </p:txBody>
      </p:sp>
      <p:sp>
        <p:nvSpPr>
          <p:cNvPr id="15" name="Szövegdoboz 14"/>
          <p:cNvSpPr txBox="1"/>
          <p:nvPr/>
        </p:nvSpPr>
        <p:spPr>
          <a:xfrm>
            <a:off x="8013718" y="5158933"/>
            <a:ext cx="1166794" cy="1200329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en-US" dirty="0" smtClean="0"/>
              <a:t>Discrete </a:t>
            </a:r>
          </a:p>
          <a:p>
            <a:r>
              <a:rPr lang="en-US" dirty="0" smtClean="0"/>
              <a:t>cosine</a:t>
            </a:r>
          </a:p>
          <a:p>
            <a:r>
              <a:rPr lang="en-US" dirty="0" smtClean="0"/>
              <a:t>transform,</a:t>
            </a:r>
          </a:p>
          <a:p>
            <a:r>
              <a:rPr lang="en-US" dirty="0" err="1" smtClean="0"/>
              <a:t>lowpass</a:t>
            </a:r>
            <a:endParaRPr lang="en-US" dirty="0" smtClean="0"/>
          </a:p>
        </p:txBody>
      </p:sp>
      <p:sp>
        <p:nvSpPr>
          <p:cNvPr id="16" name="Szövegdoboz 15"/>
          <p:cNvSpPr txBox="1"/>
          <p:nvPr/>
        </p:nvSpPr>
        <p:spPr>
          <a:xfrm>
            <a:off x="666004" y="2059536"/>
            <a:ext cx="1191352" cy="369332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en-US" dirty="0" smtClean="0"/>
              <a:t>M=800 (N)</a:t>
            </a:r>
            <a:endParaRPr lang="en-US" dirty="0"/>
          </a:p>
        </p:txBody>
      </p:sp>
      <p:sp>
        <p:nvSpPr>
          <p:cNvPr id="17" name="Szövegdoboz 16"/>
          <p:cNvSpPr txBox="1"/>
          <p:nvPr/>
        </p:nvSpPr>
        <p:spPr>
          <a:xfrm>
            <a:off x="5895102" y="2060848"/>
            <a:ext cx="1773242" cy="369332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en-US" dirty="0" smtClean="0"/>
              <a:t>M=2000 (3000G)</a:t>
            </a:r>
            <a:endParaRPr lang="en-US" dirty="0"/>
          </a:p>
        </p:txBody>
      </p:sp>
      <p:sp>
        <p:nvSpPr>
          <p:cNvPr id="18" name="Szövegdoboz 17"/>
          <p:cNvSpPr txBox="1"/>
          <p:nvPr/>
        </p:nvSpPr>
        <p:spPr>
          <a:xfrm>
            <a:off x="3357554" y="2071678"/>
            <a:ext cx="1308371" cy="369332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en-US" dirty="0" smtClean="0"/>
              <a:t>M=3000 (N)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1" name="Picture 1" descr="\\TENACIOUS\csabai\2010\data\hyperspectral\eXCs4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2428868"/>
            <a:ext cx="2857500" cy="2286000"/>
          </a:xfrm>
          <a:prstGeom prst="rect">
            <a:avLst/>
          </a:prstGeom>
          <a:noFill/>
        </p:spPr>
      </p:pic>
      <p:pic>
        <p:nvPicPr>
          <p:cNvPr id="98306" name="Picture 2" descr="C:\Users\csabai\Documents\My Dropbox\jhuGep\csabai\work\matrixCompletion\eXC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32" y="2439144"/>
            <a:ext cx="2857500" cy="2286000"/>
          </a:xfrm>
          <a:prstGeom prst="rect">
            <a:avLst/>
          </a:prstGeom>
          <a:noFill/>
        </p:spPr>
      </p:pic>
      <p:pic>
        <p:nvPicPr>
          <p:cNvPr id="98308" name="Picture 4" descr="C:\Users\csabai\Documents\My Dropbox\jhuGep\csabai\work\matrixCompletion\eXCs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85700" y="2420888"/>
            <a:ext cx="2857500" cy="2286000"/>
          </a:xfrm>
          <a:prstGeom prst="rect">
            <a:avLst/>
          </a:prstGeom>
          <a:noFill/>
        </p:spPr>
      </p:pic>
      <p:pic>
        <p:nvPicPr>
          <p:cNvPr id="98309" name="Picture 5" descr="C:\Users\csabai\Documents\My Dropbox\jhuGep\csabai\work\matrixCompletion\eXDct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08520" y="4581128"/>
            <a:ext cx="2857500" cy="2286000"/>
          </a:xfrm>
          <a:prstGeom prst="rect">
            <a:avLst/>
          </a:prstGeom>
          <a:noFill/>
        </p:spPr>
      </p:pic>
      <p:pic>
        <p:nvPicPr>
          <p:cNvPr id="98310" name="Picture 6" descr="C:\Users\csabai\Documents\My Dropbox\jhuGep\csabai\work\matrixCompletion\eXDct4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29276" y="4599384"/>
            <a:ext cx="2857500" cy="2286000"/>
          </a:xfrm>
          <a:prstGeom prst="rect">
            <a:avLst/>
          </a:prstGeom>
          <a:noFill/>
        </p:spPr>
      </p:pic>
      <p:pic>
        <p:nvPicPr>
          <p:cNvPr id="98311" name="Picture 7" descr="C:\Users\csabai\Documents\My Dropbox\jhuGep\csabai\work\matrixCompletion\eXDct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14612" y="4599384"/>
            <a:ext cx="2857500" cy="2286000"/>
          </a:xfrm>
          <a:prstGeom prst="rect">
            <a:avLst/>
          </a:prstGeom>
          <a:noFill/>
        </p:spPr>
      </p:pic>
      <p:pic>
        <p:nvPicPr>
          <p:cNvPr id="95234" name="Picture 2" descr="C:\Users\csabai\Documents\My Dropbox\jhuGep\csabai\work\matrixCompletion\eX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82266" y="82493"/>
            <a:ext cx="2925838" cy="2194379"/>
          </a:xfrm>
          <a:prstGeom prst="rect">
            <a:avLst/>
          </a:prstGeom>
          <a:noFill/>
        </p:spPr>
      </p:pic>
      <p:sp>
        <p:nvSpPr>
          <p:cNvPr id="11" name="Szövegdoboz 10"/>
          <p:cNvSpPr txBox="1"/>
          <p:nvPr/>
        </p:nvSpPr>
        <p:spPr>
          <a:xfrm>
            <a:off x="5508104" y="908720"/>
            <a:ext cx="886781" cy="369332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en-US" dirty="0" smtClean="0"/>
              <a:t>original</a:t>
            </a:r>
            <a:endParaRPr lang="en-US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7452320" y="467380"/>
            <a:ext cx="1034257" cy="369332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en-US" dirty="0" smtClean="0"/>
              <a:t>N=16384</a:t>
            </a:r>
            <a:endParaRPr lang="en-US" dirty="0"/>
          </a:p>
        </p:txBody>
      </p:sp>
      <p:sp>
        <p:nvSpPr>
          <p:cNvPr id="13" name="Szövegdoboz 12"/>
          <p:cNvSpPr txBox="1"/>
          <p:nvPr/>
        </p:nvSpPr>
        <p:spPr>
          <a:xfrm>
            <a:off x="251520" y="395372"/>
            <a:ext cx="2024785" cy="646331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en-US" dirty="0" smtClean="0"/>
              <a:t>“point-like sources”</a:t>
            </a:r>
          </a:p>
          <a:p>
            <a:r>
              <a:rPr lang="en-US" dirty="0" smtClean="0"/>
              <a:t>       pixel values</a:t>
            </a:r>
            <a:endParaRPr lang="en-US" dirty="0"/>
          </a:p>
        </p:txBody>
      </p:sp>
      <p:sp>
        <p:nvSpPr>
          <p:cNvPr id="14" name="Szövegdoboz 13"/>
          <p:cNvSpPr txBox="1"/>
          <p:nvPr/>
        </p:nvSpPr>
        <p:spPr>
          <a:xfrm>
            <a:off x="8028384" y="2998693"/>
            <a:ext cx="1088760" cy="646331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en-US" dirty="0" smtClean="0"/>
              <a:t>L1-norm, </a:t>
            </a:r>
          </a:p>
          <a:p>
            <a:r>
              <a:rPr lang="en-US" dirty="0" err="1" smtClean="0"/>
              <a:t>noiselets</a:t>
            </a:r>
            <a:endParaRPr lang="en-US" dirty="0"/>
          </a:p>
        </p:txBody>
      </p:sp>
      <p:sp>
        <p:nvSpPr>
          <p:cNvPr id="15" name="Szövegdoboz 14"/>
          <p:cNvSpPr txBox="1"/>
          <p:nvPr/>
        </p:nvSpPr>
        <p:spPr>
          <a:xfrm>
            <a:off x="8013718" y="5158933"/>
            <a:ext cx="1166794" cy="1200329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en-US" dirty="0" smtClean="0"/>
              <a:t>Discrete </a:t>
            </a:r>
          </a:p>
          <a:p>
            <a:r>
              <a:rPr lang="en-US" dirty="0" smtClean="0"/>
              <a:t>cosine</a:t>
            </a:r>
          </a:p>
          <a:p>
            <a:r>
              <a:rPr lang="en-US" dirty="0" smtClean="0"/>
              <a:t>transform,</a:t>
            </a:r>
          </a:p>
          <a:p>
            <a:r>
              <a:rPr lang="en-US" dirty="0" err="1" smtClean="0"/>
              <a:t>lowpass</a:t>
            </a:r>
            <a:endParaRPr lang="en-US" dirty="0" smtClean="0"/>
          </a:p>
        </p:txBody>
      </p:sp>
      <p:sp>
        <p:nvSpPr>
          <p:cNvPr id="16" name="Szövegdoboz 15"/>
          <p:cNvSpPr txBox="1"/>
          <p:nvPr/>
        </p:nvSpPr>
        <p:spPr>
          <a:xfrm>
            <a:off x="827584" y="1988840"/>
            <a:ext cx="1191352" cy="369332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en-US" dirty="0" smtClean="0"/>
              <a:t>M=800 (N)</a:t>
            </a:r>
            <a:endParaRPr lang="en-US" dirty="0"/>
          </a:p>
        </p:txBody>
      </p:sp>
      <p:sp>
        <p:nvSpPr>
          <p:cNvPr id="17" name="Szövegdoboz 16"/>
          <p:cNvSpPr txBox="1"/>
          <p:nvPr/>
        </p:nvSpPr>
        <p:spPr>
          <a:xfrm>
            <a:off x="3606671" y="2060848"/>
            <a:ext cx="1308371" cy="369332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en-US" dirty="0" smtClean="0"/>
              <a:t>M=3000 (N)</a:t>
            </a:r>
            <a:endParaRPr lang="en-US" dirty="0"/>
          </a:p>
        </p:txBody>
      </p:sp>
      <p:sp>
        <p:nvSpPr>
          <p:cNvPr id="18" name="Szövegdoboz 17"/>
          <p:cNvSpPr txBox="1"/>
          <p:nvPr/>
        </p:nvSpPr>
        <p:spPr>
          <a:xfrm>
            <a:off x="5940152" y="2060848"/>
            <a:ext cx="1773242" cy="369332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en-US" dirty="0" smtClean="0"/>
              <a:t>M=2000 (3000G)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643042" y="4295009"/>
            <a:ext cx="7143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original</a:t>
            </a:r>
            <a:endParaRPr lang="en-US" sz="1200" dirty="0"/>
          </a:p>
        </p:txBody>
      </p:sp>
      <p:sp>
        <p:nvSpPr>
          <p:cNvPr id="20" name="TextBox 19"/>
          <p:cNvSpPr txBox="1"/>
          <p:nvPr/>
        </p:nvSpPr>
        <p:spPr>
          <a:xfrm rot="16200000">
            <a:off x="-105000" y="2966842"/>
            <a:ext cx="10759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reconstructed</a:t>
            </a:r>
            <a:endParaRPr lang="en-US" sz="1200" dirty="0"/>
          </a:p>
        </p:txBody>
      </p:sp>
      <p:sp>
        <p:nvSpPr>
          <p:cNvPr id="21" name="Szövegdoboz 13"/>
          <p:cNvSpPr txBox="1"/>
          <p:nvPr/>
        </p:nvSpPr>
        <p:spPr>
          <a:xfrm>
            <a:off x="8021818" y="2998693"/>
            <a:ext cx="1050776" cy="830997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L1-norm, </a:t>
            </a:r>
          </a:p>
          <a:p>
            <a:r>
              <a:rPr lang="en-US" sz="1600" dirty="0" err="1" smtClean="0"/>
              <a:t>noiselets</a:t>
            </a:r>
            <a:r>
              <a:rPr lang="en-US" sz="1600" dirty="0" smtClean="0"/>
              <a:t> /</a:t>
            </a:r>
          </a:p>
          <a:p>
            <a:r>
              <a:rPr lang="en-US" sz="1600" dirty="0" smtClean="0"/>
              <a:t>Gaussian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/>
          <a:lstStyle/>
          <a:p>
            <a:r>
              <a:rPr lang="en-US" dirty="0" smtClean="0"/>
              <a:t>Applications: single pixel camera</a:t>
            </a:r>
            <a:endParaRPr lang="en-US" dirty="0"/>
          </a:p>
        </p:txBody>
      </p:sp>
      <p:pic>
        <p:nvPicPr>
          <p:cNvPr id="5" name="Picture 3" descr="BlockDiagram9At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944563"/>
            <a:ext cx="8521700" cy="3395662"/>
          </a:xfrm>
          <a:prstGeom prst="rect">
            <a:avLst/>
          </a:prstGeom>
          <a:noFill/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52400" y="3392488"/>
            <a:ext cx="1541463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800" b="1">
                <a:solidFill>
                  <a:srgbClr val="0000FF"/>
                </a:solidFill>
              </a:rPr>
              <a:t>random</a:t>
            </a:r>
          </a:p>
          <a:p>
            <a:pPr algn="ctr"/>
            <a:r>
              <a:rPr lang="en-US" sz="1800" b="1">
                <a:solidFill>
                  <a:srgbClr val="0000FF"/>
                </a:solidFill>
              </a:rPr>
              <a:t>pattern on</a:t>
            </a:r>
          </a:p>
          <a:p>
            <a:pPr algn="ctr"/>
            <a:r>
              <a:rPr lang="en-US" sz="1800" b="1">
                <a:solidFill>
                  <a:srgbClr val="0000FF"/>
                </a:solidFill>
              </a:rPr>
              <a:t>DMD array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858963" y="3006725"/>
            <a:ext cx="485775" cy="1952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4452938" y="2944813"/>
            <a:ext cx="485775" cy="1952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1784350" y="2932113"/>
            <a:ext cx="6921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 b="1">
                <a:latin typeface="Arial" charset="0"/>
              </a:rPr>
              <a:t>DMD</a:t>
            </a: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4378325" y="2895600"/>
            <a:ext cx="692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 b="1">
                <a:latin typeface="Arial" charset="0"/>
              </a:rPr>
              <a:t>DMD</a:t>
            </a:r>
          </a:p>
        </p:txBody>
      </p:sp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3" cstate="print"/>
          <a:srcRect l="50516" b="10257"/>
          <a:stretch>
            <a:fillRect/>
          </a:stretch>
        </p:blipFill>
        <p:spPr bwMode="auto">
          <a:xfrm>
            <a:off x="322263" y="4662488"/>
            <a:ext cx="2917825" cy="212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2341563" y="1355725"/>
            <a:ext cx="2159000" cy="4683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179388" y="2940050"/>
            <a:ext cx="2159000" cy="4683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5543550" y="2508250"/>
            <a:ext cx="2341563" cy="6842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2559050" y="1182688"/>
            <a:ext cx="2012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800" b="1">
                <a:solidFill>
                  <a:srgbClr val="0000FF"/>
                </a:solidFill>
              </a:rPr>
              <a:t>single photon </a:t>
            </a:r>
            <a:br>
              <a:rPr lang="en-US" sz="1800" b="1">
                <a:solidFill>
                  <a:srgbClr val="0000FF"/>
                </a:solidFill>
              </a:rPr>
            </a:br>
            <a:r>
              <a:rPr lang="en-US" sz="1800" b="1">
                <a:solidFill>
                  <a:srgbClr val="0000FF"/>
                </a:solidFill>
              </a:rPr>
              <a:t>detector</a:t>
            </a: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6948488" y="2292350"/>
            <a:ext cx="2062162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800" b="1">
                <a:solidFill>
                  <a:srgbClr val="0000FF"/>
                </a:solidFill>
              </a:rPr>
              <a:t>image</a:t>
            </a:r>
            <a:br>
              <a:rPr lang="en-US" sz="1800" b="1">
                <a:solidFill>
                  <a:srgbClr val="0000FF"/>
                </a:solidFill>
              </a:rPr>
            </a:br>
            <a:r>
              <a:rPr lang="en-US" sz="1800" b="1">
                <a:solidFill>
                  <a:srgbClr val="0000FF"/>
                </a:solidFill>
              </a:rPr>
              <a:t>reconstruction</a:t>
            </a:r>
            <a:br>
              <a:rPr lang="en-US" sz="1800" b="1">
                <a:solidFill>
                  <a:srgbClr val="0000FF"/>
                </a:solidFill>
              </a:rPr>
            </a:br>
            <a:r>
              <a:rPr lang="en-US" sz="1800" b="1">
                <a:solidFill>
                  <a:srgbClr val="0000FF"/>
                </a:solidFill>
              </a:rPr>
              <a:t>or</a:t>
            </a:r>
            <a:br>
              <a:rPr lang="en-US" sz="1800" b="1">
                <a:solidFill>
                  <a:srgbClr val="0000FF"/>
                </a:solidFill>
              </a:rPr>
            </a:br>
            <a:r>
              <a:rPr lang="en-US" sz="1800" b="1">
                <a:solidFill>
                  <a:srgbClr val="0000FF"/>
                </a:solidFill>
              </a:rPr>
              <a:t>processing</a:t>
            </a:r>
          </a:p>
        </p:txBody>
      </p:sp>
      <p:pic>
        <p:nvPicPr>
          <p:cNvPr id="18" name="Picture 16" descr="dlp_ti_chi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00450" y="4721225"/>
            <a:ext cx="2808288" cy="2055813"/>
          </a:xfrm>
          <a:prstGeom prst="rect">
            <a:avLst/>
          </a:prstGeom>
          <a:noFill/>
        </p:spPr>
      </p:pic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179388" y="800100"/>
            <a:ext cx="9223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800" b="1">
                <a:solidFill>
                  <a:srgbClr val="0000FF"/>
                </a:solidFill>
              </a:rPr>
              <a:t>scene</a:t>
            </a:r>
          </a:p>
        </p:txBody>
      </p:sp>
      <p:pic>
        <p:nvPicPr>
          <p:cNvPr id="20" name="Picture 2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69175" y="5445125"/>
            <a:ext cx="10191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646113" y="3488940"/>
            <a:ext cx="16557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800"/>
              <a:t>target </a:t>
            </a:r>
            <a:br>
              <a:rPr lang="en-US" sz="1800"/>
            </a:br>
            <a:r>
              <a:rPr lang="en-US" sz="1800"/>
              <a:t>65536 pixels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437313" y="3492115"/>
            <a:ext cx="2635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800"/>
              <a:t>1300 measurements </a:t>
            </a:r>
          </a:p>
          <a:p>
            <a:pPr algn="ctr"/>
            <a:r>
              <a:rPr lang="en-US" sz="1800"/>
              <a:t>(2%)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 l="27745" t="26627" r="21857" b="19775"/>
          <a:stretch>
            <a:fillRect/>
          </a:stretch>
        </p:blipFill>
        <p:spPr bwMode="auto">
          <a:xfrm>
            <a:off x="6721475" y="4176328"/>
            <a:ext cx="209867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 descr="R_64_TV"/>
          <p:cNvPicPr>
            <a:picLocks noChangeAspect="1" noChangeArrowheads="1"/>
          </p:cNvPicPr>
          <p:nvPr/>
        </p:nvPicPr>
        <p:blipFill>
          <a:blip r:embed="rId3" cstate="print"/>
          <a:srcRect l="9602" t="8528" r="14580" b="10599"/>
          <a:stretch>
            <a:fillRect/>
          </a:stretch>
        </p:blipFill>
        <p:spPr bwMode="auto">
          <a:xfrm>
            <a:off x="3522663" y="4176328"/>
            <a:ext cx="2093912" cy="2232025"/>
          </a:xfrm>
          <a:prstGeom prst="rect">
            <a:avLst/>
          </a:prstGeom>
          <a:noFill/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3059113" y="3536565"/>
            <a:ext cx="29178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800"/>
              <a:t>11000 measurements (16%)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838200" y="652078"/>
            <a:ext cx="9144000" cy="2713037"/>
            <a:chOff x="528" y="595"/>
            <a:chExt cx="5760" cy="1709"/>
          </a:xfrm>
        </p:grpSpPr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528" y="879"/>
              <a:ext cx="576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grpSp>
          <p:nvGrpSpPr>
            <p:cNvPr id="3" name="Group 10"/>
            <p:cNvGrpSpPr>
              <a:grpSpLocks/>
            </p:cNvGrpSpPr>
            <p:nvPr/>
          </p:nvGrpSpPr>
          <p:grpSpPr bwMode="auto">
            <a:xfrm>
              <a:off x="1348" y="595"/>
              <a:ext cx="4169" cy="1633"/>
              <a:chOff x="288" y="2112"/>
              <a:chExt cx="4464" cy="1779"/>
            </a:xfrm>
          </p:grpSpPr>
          <p:pic>
            <p:nvPicPr>
              <p:cNvPr id="18" name="Picture 11" descr="BlockDiagram9Atmp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88" y="2112"/>
                <a:ext cx="4464" cy="1779"/>
              </a:xfrm>
              <a:prstGeom prst="rect">
                <a:avLst/>
              </a:prstGeom>
              <a:noFill/>
            </p:spPr>
          </p:pic>
          <p:sp>
            <p:nvSpPr>
              <p:cNvPr id="19" name="Rectangle 12"/>
              <p:cNvSpPr>
                <a:spLocks noChangeArrowheads="1"/>
              </p:cNvSpPr>
              <p:nvPr/>
            </p:nvSpPr>
            <p:spPr bwMode="auto">
              <a:xfrm>
                <a:off x="2496" y="3120"/>
                <a:ext cx="251" cy="13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" name="Rectangle 13"/>
              <p:cNvSpPr>
                <a:spLocks noChangeArrowheads="1"/>
              </p:cNvSpPr>
              <p:nvPr/>
            </p:nvSpPr>
            <p:spPr bwMode="auto">
              <a:xfrm>
                <a:off x="1152" y="3168"/>
                <a:ext cx="229" cy="13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" name="Rectangle 14"/>
            <p:cNvSpPr>
              <a:spLocks noChangeArrowheads="1"/>
            </p:cNvSpPr>
            <p:nvPr/>
          </p:nvSpPr>
          <p:spPr bwMode="auto">
            <a:xfrm>
              <a:off x="1344" y="1584"/>
              <a:ext cx="1056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Rectangle 15"/>
            <p:cNvSpPr>
              <a:spLocks noChangeArrowheads="1"/>
            </p:cNvSpPr>
            <p:nvPr/>
          </p:nvSpPr>
          <p:spPr bwMode="auto">
            <a:xfrm>
              <a:off x="2400" y="720"/>
              <a:ext cx="1056" cy="2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Rectangle 16"/>
            <p:cNvSpPr>
              <a:spLocks noChangeArrowheads="1"/>
            </p:cNvSpPr>
            <p:nvPr/>
          </p:nvSpPr>
          <p:spPr bwMode="auto">
            <a:xfrm>
              <a:off x="2352" y="624"/>
              <a:ext cx="1056" cy="2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Rectangle 17"/>
            <p:cNvSpPr>
              <a:spLocks noChangeArrowheads="1"/>
            </p:cNvSpPr>
            <p:nvPr/>
          </p:nvSpPr>
          <p:spPr bwMode="auto">
            <a:xfrm>
              <a:off x="4032" y="1200"/>
              <a:ext cx="1152" cy="48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Rectangle 18"/>
            <p:cNvSpPr>
              <a:spLocks noChangeArrowheads="1"/>
            </p:cNvSpPr>
            <p:nvPr/>
          </p:nvSpPr>
          <p:spPr bwMode="auto">
            <a:xfrm>
              <a:off x="4176" y="768"/>
              <a:ext cx="624" cy="52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Rectangle 19"/>
            <p:cNvSpPr>
              <a:spLocks noChangeArrowheads="1"/>
            </p:cNvSpPr>
            <p:nvPr/>
          </p:nvSpPr>
          <p:spPr bwMode="auto">
            <a:xfrm>
              <a:off x="4272" y="1632"/>
              <a:ext cx="1344" cy="67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1" name="Picture 20" descr="R_128"/>
          <p:cNvPicPr>
            <a:picLocks noChangeAspect="1" noChangeArrowheads="1"/>
          </p:cNvPicPr>
          <p:nvPr/>
        </p:nvPicPr>
        <p:blipFill>
          <a:blip r:embed="rId5" cstate="print"/>
          <a:srcRect r="7910" b="3516"/>
          <a:stretch>
            <a:fillRect/>
          </a:stretch>
        </p:blipFill>
        <p:spPr bwMode="auto">
          <a:xfrm>
            <a:off x="358775" y="4174740"/>
            <a:ext cx="2132013" cy="2233613"/>
          </a:xfrm>
          <a:prstGeom prst="rect">
            <a:avLst/>
          </a:prstGeom>
          <a:noFill/>
        </p:spPr>
      </p:pic>
      <p:pic>
        <p:nvPicPr>
          <p:cNvPr id="22" name="Picture 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-1642910">
            <a:off x="2459038" y="545715"/>
            <a:ext cx="81756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62" name="Picture 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357562"/>
            <a:ext cx="200977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7092" name="Picture 4" descr="MCj0294935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066800"/>
            <a:ext cx="1809750" cy="1809750"/>
          </a:xfrm>
          <a:prstGeom prst="rect">
            <a:avLst/>
          </a:prstGeom>
          <a:noFill/>
        </p:spPr>
      </p:pic>
      <p:pic>
        <p:nvPicPr>
          <p:cNvPr id="217093" name="Picture 5" descr="MCj0318904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1363" y="1143000"/>
            <a:ext cx="1824037" cy="1790700"/>
          </a:xfrm>
          <a:prstGeom prst="rect">
            <a:avLst/>
          </a:prstGeom>
          <a:noFill/>
        </p:spPr>
      </p:pic>
      <p:sp>
        <p:nvSpPr>
          <p:cNvPr id="217094" name="AutoShape 6"/>
          <p:cNvSpPr>
            <a:spLocks noChangeArrowheads="1"/>
          </p:cNvSpPr>
          <p:nvPr/>
        </p:nvSpPr>
        <p:spPr bwMode="auto">
          <a:xfrm>
            <a:off x="3124200" y="990600"/>
            <a:ext cx="2209800" cy="685800"/>
          </a:xfrm>
          <a:prstGeom prst="leftArrow">
            <a:avLst>
              <a:gd name="adj1" fmla="val 50000"/>
              <a:gd name="adj2" fmla="val 80556"/>
            </a:avLst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hu-HU" dirty="0" err="1"/>
              <a:t>observation</a:t>
            </a:r>
            <a:endParaRPr lang="hu-HU" dirty="0"/>
          </a:p>
        </p:txBody>
      </p:sp>
      <p:sp>
        <p:nvSpPr>
          <p:cNvPr id="217095" name="Text Box 7"/>
          <p:cNvSpPr txBox="1">
            <a:spLocks noChangeArrowheads="1"/>
          </p:cNvSpPr>
          <p:nvPr/>
        </p:nvSpPr>
        <p:spPr bwMode="auto">
          <a:xfrm>
            <a:off x="1695450" y="1027113"/>
            <a:ext cx="819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/>
              <a:t>theory</a:t>
            </a:r>
          </a:p>
        </p:txBody>
      </p:sp>
      <p:sp>
        <p:nvSpPr>
          <p:cNvPr id="217096" name="Text Box 8"/>
          <p:cNvSpPr txBox="1">
            <a:spLocks noChangeArrowheads="1"/>
          </p:cNvSpPr>
          <p:nvPr/>
        </p:nvSpPr>
        <p:spPr bwMode="auto">
          <a:xfrm>
            <a:off x="8045450" y="1027113"/>
            <a:ext cx="793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/>
              <a:t>reality</a:t>
            </a:r>
          </a:p>
        </p:txBody>
      </p:sp>
      <p:sp>
        <p:nvSpPr>
          <p:cNvPr id="217098" name="Text Box 10"/>
          <p:cNvSpPr txBox="1">
            <a:spLocks noChangeArrowheads="1"/>
          </p:cNvSpPr>
          <p:nvPr/>
        </p:nvSpPr>
        <p:spPr bwMode="auto">
          <a:xfrm>
            <a:off x="533400" y="3313113"/>
            <a:ext cx="920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/>
              <a:t>models</a:t>
            </a:r>
          </a:p>
        </p:txBody>
      </p:sp>
      <p:sp>
        <p:nvSpPr>
          <p:cNvPr id="217099" name="AutoShape 11"/>
          <p:cNvSpPr>
            <a:spLocks noChangeArrowheads="1"/>
          </p:cNvSpPr>
          <p:nvPr/>
        </p:nvSpPr>
        <p:spPr bwMode="auto">
          <a:xfrm>
            <a:off x="3200400" y="2057400"/>
            <a:ext cx="2286000" cy="762000"/>
          </a:xfrm>
          <a:prstGeom prst="rightArrow">
            <a:avLst>
              <a:gd name="adj1" fmla="val 50000"/>
              <a:gd name="adj2" fmla="val 75000"/>
            </a:avLst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hu-HU"/>
              <a:t>experiment</a:t>
            </a:r>
          </a:p>
        </p:txBody>
      </p:sp>
      <p:pic>
        <p:nvPicPr>
          <p:cNvPr id="217100" name="Picture 12" descr="MCj0083209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6400" y="955675"/>
            <a:ext cx="1676400" cy="1711325"/>
          </a:xfrm>
          <a:prstGeom prst="rect">
            <a:avLst/>
          </a:prstGeom>
          <a:noFill/>
        </p:spPr>
      </p:pic>
      <p:sp>
        <p:nvSpPr>
          <p:cNvPr id="217101" name="Text Box 13"/>
          <p:cNvSpPr txBox="1">
            <a:spLocks noChangeArrowheads="1"/>
          </p:cNvSpPr>
          <p:nvPr/>
        </p:nvSpPr>
        <p:spPr bwMode="auto">
          <a:xfrm>
            <a:off x="5638800" y="685800"/>
            <a:ext cx="13652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hu-HU"/>
              <a:t>instruments</a:t>
            </a:r>
          </a:p>
        </p:txBody>
      </p:sp>
      <p:sp>
        <p:nvSpPr>
          <p:cNvPr id="217102" name="AutoShape 14"/>
          <p:cNvSpPr>
            <a:spLocks noChangeArrowheads="1"/>
          </p:cNvSpPr>
          <p:nvPr/>
        </p:nvSpPr>
        <p:spPr bwMode="auto">
          <a:xfrm>
            <a:off x="1524000" y="2971800"/>
            <a:ext cx="228600" cy="304800"/>
          </a:xfrm>
          <a:prstGeom prst="upDownArrow">
            <a:avLst>
              <a:gd name="adj1" fmla="val 50000"/>
              <a:gd name="adj2" fmla="val 2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7103" name="Line 15"/>
          <p:cNvSpPr>
            <a:spLocks noChangeShapeType="1"/>
          </p:cNvSpPr>
          <p:nvPr/>
        </p:nvSpPr>
        <p:spPr bwMode="auto">
          <a:xfrm flipV="1">
            <a:off x="2743200" y="2819400"/>
            <a:ext cx="4419600" cy="1066800"/>
          </a:xfrm>
          <a:prstGeom prst="line">
            <a:avLst/>
          </a:prstGeom>
          <a:noFill/>
          <a:ln w="69850">
            <a:solidFill>
              <a:schemeClr val="accent2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7104" name="Text Box 16"/>
          <p:cNvSpPr txBox="1">
            <a:spLocks noChangeArrowheads="1"/>
          </p:cNvSpPr>
          <p:nvPr/>
        </p:nvSpPr>
        <p:spPr bwMode="auto">
          <a:xfrm>
            <a:off x="4857750" y="3352800"/>
            <a:ext cx="5524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hu-HU"/>
              <a:t>test</a:t>
            </a:r>
          </a:p>
        </p:txBody>
      </p:sp>
      <p:sp>
        <p:nvSpPr>
          <p:cNvPr id="217105" name="Text Box 17"/>
          <p:cNvSpPr txBox="1">
            <a:spLocks noChangeArrowheads="1"/>
          </p:cNvSpPr>
          <p:nvPr/>
        </p:nvSpPr>
        <p:spPr bwMode="auto">
          <a:xfrm>
            <a:off x="2514600" y="3922713"/>
            <a:ext cx="12890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hu-HU"/>
              <a:t>predictions</a:t>
            </a:r>
          </a:p>
        </p:txBody>
      </p:sp>
      <p:sp>
        <p:nvSpPr>
          <p:cNvPr id="18" name="Rectangle 18"/>
          <p:cNvSpPr>
            <a:spLocks noChangeArrowheads="1"/>
          </p:cNvSpPr>
          <p:nvPr/>
        </p:nvSpPr>
        <p:spPr bwMode="auto">
          <a:xfrm>
            <a:off x="304800" y="-141288"/>
            <a:ext cx="88392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3200" dirty="0" smtClean="0">
                <a:solidFill>
                  <a:schemeClr val="tx2"/>
                </a:solidFill>
                <a:latin typeface="Times New Roman" pitchFamily="18" charset="0"/>
              </a:rPr>
              <a:t>Evolution of the data intensive scientist</a:t>
            </a:r>
            <a:r>
              <a:rPr lang="hu-HU" sz="3200" dirty="0" smtClean="0">
                <a:solidFill>
                  <a:schemeClr val="tx2"/>
                </a:solidFill>
                <a:latin typeface="Times New Roman" pitchFamily="18" charset="0"/>
              </a:rPr>
              <a:t>: </a:t>
            </a:r>
            <a:r>
              <a:rPr lang="en-US" sz="3200" dirty="0" smtClean="0">
                <a:solidFill>
                  <a:schemeClr val="tx2"/>
                </a:solidFill>
                <a:latin typeface="Times New Roman" pitchFamily="18" charset="0"/>
              </a:rPr>
              <a:t>past</a:t>
            </a:r>
            <a:endParaRPr lang="en-US" sz="3200" dirty="0">
              <a:solidFill>
                <a:schemeClr val="tx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pmt-uncovered"/>
          <p:cNvPicPr>
            <a:picLocks noChangeAspect="1" noChangeArrowheads="1"/>
          </p:cNvPicPr>
          <p:nvPr/>
        </p:nvPicPr>
        <p:blipFill>
          <a:blip r:embed="rId2" cstate="print"/>
          <a:srcRect b="8752"/>
          <a:stretch>
            <a:fillRect/>
          </a:stretch>
        </p:blipFill>
        <p:spPr bwMode="auto">
          <a:xfrm>
            <a:off x="685800" y="1165225"/>
            <a:ext cx="1905000" cy="2763838"/>
          </a:xfrm>
          <a:prstGeom prst="rect">
            <a:avLst/>
          </a:prstGeom>
          <a:noFill/>
        </p:spPr>
      </p:pic>
      <p:pic>
        <p:nvPicPr>
          <p:cNvPr id="3" name="Picture 4" descr="photomultipli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475" y="1135063"/>
            <a:ext cx="4962525" cy="2870200"/>
          </a:xfrm>
          <a:prstGeom prst="rect">
            <a:avLst/>
          </a:prstGeom>
          <a:noFill/>
        </p:spPr>
      </p:pic>
      <p:pic>
        <p:nvPicPr>
          <p:cNvPr id="4" name="Picture 5" descr="mandrill_256_10_wave_nor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35263" y="4670425"/>
            <a:ext cx="1800225" cy="1800225"/>
          </a:xfrm>
          <a:prstGeom prst="rect">
            <a:avLst/>
          </a:prstGeom>
          <a:noFill/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5" cstate="print"/>
          <a:srcRect l="20639" t="5867" r="20410" b="15627"/>
          <a:stretch>
            <a:fillRect/>
          </a:stretch>
        </p:blipFill>
        <p:spPr bwMode="auto">
          <a:xfrm>
            <a:off x="647700" y="4616450"/>
            <a:ext cx="1854200" cy="1854200"/>
          </a:xfrm>
          <a:prstGeom prst="rect">
            <a:avLst/>
          </a:prstGeom>
          <a:noFill/>
          <a:ln w="63500">
            <a:noFill/>
            <a:miter lim="800000"/>
            <a:headEnd/>
            <a:tailEnd/>
          </a:ln>
          <a:effectLst/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4864100" y="4819650"/>
            <a:ext cx="4495800" cy="152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/>
              <a:t>true color low-light imaging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/>
              <a:t>256 x 256 image with 10:1 compression</a:t>
            </a:r>
          </a:p>
          <a:p>
            <a:pPr eaLnBrk="1" hangingPunct="1">
              <a:spcBef>
                <a:spcPct val="50000"/>
              </a:spcBef>
            </a:pPr>
            <a:r>
              <a:rPr lang="en-US" sz="1600"/>
              <a:t>[Nature Photonics, April 2007]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-134938"/>
            <a:ext cx="91440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000" dirty="0">
                <a:solidFill>
                  <a:schemeClr val="tx2"/>
                </a:solidFill>
                <a:latin typeface="+mj-lt"/>
              </a:rPr>
              <a:t>CS Low-Light Imaging with PMT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84040" y="125760"/>
            <a:ext cx="7772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Hyperspectral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Imaging</a:t>
            </a:r>
            <a:r>
              <a:rPr kumimoji="0" lang="hu-H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/ </a:t>
            </a:r>
            <a:r>
              <a:rPr kumimoji="0" lang="hu-H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Integral</a:t>
            </a:r>
            <a:r>
              <a:rPr kumimoji="0" lang="hu-H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hu-H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Field</a:t>
            </a:r>
            <a:r>
              <a:rPr kumimoji="0" lang="hu-H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hu-H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Spectroscopy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-1260648" y="2029446"/>
            <a:ext cx="9144001" cy="2713037"/>
            <a:chOff x="528" y="595"/>
            <a:chExt cx="5760" cy="1709"/>
          </a:xfrm>
        </p:grpSpPr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528" y="879"/>
              <a:ext cx="576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grpSp>
          <p:nvGrpSpPr>
            <p:cNvPr id="5" name="Group 5"/>
            <p:cNvGrpSpPr>
              <a:grpSpLocks/>
            </p:cNvGrpSpPr>
            <p:nvPr/>
          </p:nvGrpSpPr>
          <p:grpSpPr bwMode="auto">
            <a:xfrm>
              <a:off x="1348" y="595"/>
              <a:ext cx="4169" cy="1633"/>
              <a:chOff x="288" y="2112"/>
              <a:chExt cx="4464" cy="1779"/>
            </a:xfrm>
          </p:grpSpPr>
          <p:pic>
            <p:nvPicPr>
              <p:cNvPr id="12" name="Picture 6" descr="BlockDiagram9Atmp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88" y="2112"/>
                <a:ext cx="4464" cy="1779"/>
              </a:xfrm>
              <a:prstGeom prst="rect">
                <a:avLst/>
              </a:prstGeom>
              <a:noFill/>
            </p:spPr>
          </p:pic>
          <p:sp>
            <p:nvSpPr>
              <p:cNvPr id="13" name="Rectangle 7"/>
              <p:cNvSpPr>
                <a:spLocks noChangeArrowheads="1"/>
              </p:cNvSpPr>
              <p:nvPr/>
            </p:nvSpPr>
            <p:spPr bwMode="auto">
              <a:xfrm>
                <a:off x="2496" y="3120"/>
                <a:ext cx="251" cy="13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" name="Rectangle 8"/>
              <p:cNvSpPr>
                <a:spLocks noChangeArrowheads="1"/>
              </p:cNvSpPr>
              <p:nvPr/>
            </p:nvSpPr>
            <p:spPr bwMode="auto">
              <a:xfrm>
                <a:off x="1152" y="3168"/>
                <a:ext cx="229" cy="13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" name="Rectangle 9"/>
            <p:cNvSpPr>
              <a:spLocks noChangeArrowheads="1"/>
            </p:cNvSpPr>
            <p:nvPr/>
          </p:nvSpPr>
          <p:spPr bwMode="auto">
            <a:xfrm>
              <a:off x="1344" y="1584"/>
              <a:ext cx="1056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Rectangle 10"/>
            <p:cNvSpPr>
              <a:spLocks noChangeArrowheads="1"/>
            </p:cNvSpPr>
            <p:nvPr/>
          </p:nvSpPr>
          <p:spPr bwMode="auto">
            <a:xfrm>
              <a:off x="2400" y="720"/>
              <a:ext cx="1056" cy="2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Rectangle 11"/>
            <p:cNvSpPr>
              <a:spLocks noChangeArrowheads="1"/>
            </p:cNvSpPr>
            <p:nvPr/>
          </p:nvSpPr>
          <p:spPr bwMode="auto">
            <a:xfrm>
              <a:off x="2352" y="624"/>
              <a:ext cx="1056" cy="2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Rectangle 12"/>
            <p:cNvSpPr>
              <a:spLocks noChangeArrowheads="1"/>
            </p:cNvSpPr>
            <p:nvPr/>
          </p:nvSpPr>
          <p:spPr bwMode="auto">
            <a:xfrm>
              <a:off x="4032" y="1200"/>
              <a:ext cx="1152" cy="48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Rectangle 13"/>
            <p:cNvSpPr>
              <a:spLocks noChangeArrowheads="1"/>
            </p:cNvSpPr>
            <p:nvPr/>
          </p:nvSpPr>
          <p:spPr bwMode="auto">
            <a:xfrm>
              <a:off x="4176" y="768"/>
              <a:ext cx="624" cy="52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Rectangle 14"/>
            <p:cNvSpPr>
              <a:spLocks noChangeArrowheads="1"/>
            </p:cNvSpPr>
            <p:nvPr/>
          </p:nvSpPr>
          <p:spPr bwMode="auto">
            <a:xfrm>
              <a:off x="4272" y="1632"/>
              <a:ext cx="1344" cy="67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5" name="Picture 23" descr="hyperCSCAm_jointrecon_128_64"/>
          <p:cNvPicPr>
            <a:picLocks noChangeAspect="1" noChangeArrowheads="1"/>
          </p:cNvPicPr>
          <p:nvPr/>
        </p:nvPicPr>
        <p:blipFill>
          <a:blip r:embed="rId3" cstate="print"/>
          <a:srcRect l="20465" t="6683" r="17014" b="9982"/>
          <a:stretch>
            <a:fillRect/>
          </a:stretch>
        </p:blipFill>
        <p:spPr bwMode="auto">
          <a:xfrm>
            <a:off x="4822653" y="2619996"/>
            <a:ext cx="4211637" cy="4210050"/>
          </a:xfrm>
          <a:prstGeom prst="rect">
            <a:avLst/>
          </a:prstGeom>
          <a:noFill/>
        </p:spPr>
      </p:pic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1617490" y="1862758"/>
            <a:ext cx="1936750" cy="39528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800" b="1">
                <a:solidFill>
                  <a:srgbClr val="FF0000"/>
                </a:solidFill>
              </a:rPr>
              <a:t>spectrometer</a:t>
            </a:r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 flipH="1">
            <a:off x="2590628" y="2272333"/>
            <a:ext cx="1587" cy="66992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8" name="Picture 18"/>
          <p:cNvPicPr>
            <a:picLocks noChangeAspect="1" noChangeArrowheads="1"/>
          </p:cNvPicPr>
          <p:nvPr/>
        </p:nvPicPr>
        <p:blipFill>
          <a:blip r:embed="rId4" cstate="print"/>
          <a:srcRect l="20639" t="5867" r="20410" b="15627"/>
          <a:stretch>
            <a:fillRect/>
          </a:stretch>
        </p:blipFill>
        <p:spPr bwMode="auto">
          <a:xfrm>
            <a:off x="7307090" y="853108"/>
            <a:ext cx="1692275" cy="1692275"/>
          </a:xfrm>
          <a:prstGeom prst="rect">
            <a:avLst/>
          </a:prstGeom>
          <a:noFill/>
          <a:ln w="63500">
            <a:noFill/>
            <a:miter lim="800000"/>
            <a:headEnd/>
            <a:tailEnd/>
          </a:ln>
          <a:effectLst/>
        </p:spPr>
      </p:pic>
      <p:pic>
        <p:nvPicPr>
          <p:cNvPr id="19" name="Picture 19"/>
          <p:cNvPicPr>
            <a:picLocks noChangeAspect="1" noChangeArrowheads="1"/>
          </p:cNvPicPr>
          <p:nvPr/>
        </p:nvPicPr>
        <p:blipFill>
          <a:blip r:embed="rId4" cstate="print"/>
          <a:srcRect l="20639" t="5867" r="20410" b="15627"/>
          <a:stretch>
            <a:fillRect/>
          </a:stretch>
        </p:blipFill>
        <p:spPr bwMode="auto">
          <a:xfrm rot="-1005860">
            <a:off x="285578" y="1862758"/>
            <a:ext cx="900112" cy="900113"/>
          </a:xfrm>
          <a:prstGeom prst="rect">
            <a:avLst/>
          </a:prstGeom>
          <a:noFill/>
          <a:ln w="63500">
            <a:noFill/>
            <a:miter lim="800000"/>
            <a:headEnd/>
            <a:tailEnd/>
          </a:ln>
          <a:effectLst/>
        </p:spPr>
      </p:pic>
      <p:sp>
        <p:nvSpPr>
          <p:cNvPr id="20" name="Text Box 20"/>
          <p:cNvSpPr txBox="1">
            <a:spLocks noChangeArrowheads="1"/>
          </p:cNvSpPr>
          <p:nvPr/>
        </p:nvSpPr>
        <p:spPr bwMode="auto">
          <a:xfrm>
            <a:off x="4894090" y="2689846"/>
            <a:ext cx="9223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0000FF"/>
                </a:solidFill>
              </a:rPr>
              <a:t>blue</a:t>
            </a:r>
          </a:p>
        </p:txBody>
      </p:sp>
      <p:sp>
        <p:nvSpPr>
          <p:cNvPr id="21" name="Text Box 21"/>
          <p:cNvSpPr txBox="1">
            <a:spLocks noChangeArrowheads="1"/>
          </p:cNvSpPr>
          <p:nvPr/>
        </p:nvSpPr>
        <p:spPr bwMode="auto">
          <a:xfrm>
            <a:off x="6519690" y="4464671"/>
            <a:ext cx="750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red</a:t>
            </a:r>
          </a:p>
        </p:txBody>
      </p:sp>
      <p:sp>
        <p:nvSpPr>
          <p:cNvPr id="22" name="Text Box 22"/>
          <p:cNvSpPr txBox="1">
            <a:spLocks noChangeArrowheads="1"/>
          </p:cNvSpPr>
          <p:nvPr/>
        </p:nvSpPr>
        <p:spPr bwMode="auto">
          <a:xfrm>
            <a:off x="7457903" y="6290296"/>
            <a:ext cx="14684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near IR</a:t>
            </a:r>
          </a:p>
        </p:txBody>
      </p:sp>
      <p:sp>
        <p:nvSpPr>
          <p:cNvPr id="23" name="Line 24"/>
          <p:cNvSpPr>
            <a:spLocks noChangeShapeType="1"/>
          </p:cNvSpPr>
          <p:nvPr/>
        </p:nvSpPr>
        <p:spPr bwMode="auto">
          <a:xfrm>
            <a:off x="5109990" y="3266108"/>
            <a:ext cx="0" cy="75565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Matrix completion</a:t>
            </a:r>
            <a:endParaRPr lang="en-US" sz="3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Similar problem:</a:t>
            </a:r>
            <a:br>
              <a:rPr lang="en-US" dirty="0" smtClean="0"/>
            </a:b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Can one guess all the elements of an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dirty="0" smtClean="0"/>
              <a:t>x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 smtClean="0"/>
              <a:t> matrix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dirty="0" smtClean="0"/>
              <a:t> if only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m&lt;n</a:t>
            </a:r>
            <a:r>
              <a:rPr lang="en-US" i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/>
              <a:t> values are known? In generally not, but if we know, that the rank of the matrix is low,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r=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rank(M)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&lt;n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dirty="0" smtClean="0">
                <a:cs typeface="Times New Roman" pitchFamily="18" charset="0"/>
              </a:rPr>
              <a:t>and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m&gt;r(2n-r)</a:t>
            </a:r>
            <a:r>
              <a:rPr lang="en-US" dirty="0" smtClean="0">
                <a:cs typeface="Times New Roman" pitchFamily="18" charset="0"/>
              </a:rPr>
              <a:t>, then yes.</a:t>
            </a:r>
            <a:br>
              <a:rPr lang="en-US" dirty="0" smtClean="0">
                <a:cs typeface="Times New Roman" pitchFamily="18" charset="0"/>
              </a:rPr>
            </a:br>
            <a:endParaRPr lang="en-US" dirty="0" smtClean="0"/>
          </a:p>
          <a:p>
            <a:r>
              <a:rPr lang="en-US" dirty="0"/>
              <a:t>C</a:t>
            </a:r>
            <a:r>
              <a:rPr lang="en-US" dirty="0" smtClean="0"/>
              <a:t>orrespondence between matrix-vector,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/>
              <a:t> vector norm – nuclear matrix norm, …</a:t>
            </a:r>
          </a:p>
          <a:p>
            <a:r>
              <a:rPr lang="en-US" dirty="0" smtClean="0"/>
              <a:t>Parallel development of the two fields</a:t>
            </a:r>
          </a:p>
          <a:p>
            <a:r>
              <a:rPr lang="en-US" dirty="0" smtClean="0">
                <a:cs typeface="Times New Roman" pitchFamily="18" charset="0"/>
              </a:rPr>
              <a:t>If we (as a natural choice) chose to minimize for the rank (similar to the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i="1" baseline="-25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dirty="0" smtClean="0">
                <a:cs typeface="Times New Roman" pitchFamily="18" charset="0"/>
              </a:rPr>
              <a:t> norm for vectors) while varying all the unknown elements, the problem is NP-hard, double exponential in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 smtClean="0">
                <a:cs typeface="Times New Roman" pitchFamily="18" charset="0"/>
              </a:rPr>
              <a:t>.  </a:t>
            </a:r>
          </a:p>
          <a:p>
            <a:r>
              <a:rPr lang="en-US" dirty="0" smtClean="0">
                <a:cs typeface="Times New Roman" pitchFamily="18" charset="0"/>
              </a:rPr>
              <a:t>Key observation: the nuclear norm (≈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l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/>
              <a:t> vector norm</a:t>
            </a:r>
            <a:r>
              <a:rPr lang="en-US" dirty="0" smtClean="0">
                <a:cs typeface="Times New Roman" pitchFamily="18" charset="0"/>
              </a:rPr>
              <a:t>) is the best convex approximation of the rank function of (certain…) matrices (</a:t>
            </a:r>
            <a:r>
              <a:rPr lang="en-US" dirty="0" err="1" smtClean="0">
                <a:cs typeface="Times New Roman" pitchFamily="18" charset="0"/>
              </a:rPr>
              <a:t>Fazel</a:t>
            </a:r>
            <a:r>
              <a:rPr lang="en-US" dirty="0" smtClean="0">
                <a:cs typeface="Times New Roman" pitchFamily="18" charset="0"/>
              </a:rPr>
              <a:t> 2002). </a:t>
            </a:r>
          </a:p>
          <a:p>
            <a:r>
              <a:rPr lang="en-US" dirty="0" smtClean="0">
                <a:cs typeface="Times New Roman" pitchFamily="18" charset="0"/>
              </a:rPr>
              <a:t>Minimizing for the nuclear norm is convex, and the problem can be solved in polynomial time.</a:t>
            </a:r>
            <a:br>
              <a:rPr lang="en-US" dirty="0" smtClean="0">
                <a:cs typeface="Times New Roman" pitchFamily="18" charset="0"/>
              </a:rPr>
            </a:b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Van Gogh – </a:t>
            </a:r>
            <a:r>
              <a:rPr lang="en-US" dirty="0" err="1" smtClean="0"/>
              <a:t>Nincs</a:t>
            </a:r>
            <a:r>
              <a:rPr lang="en-US" dirty="0" smtClean="0"/>
              <a:t> Gogh*</a:t>
            </a:r>
            <a:endParaRPr lang="en-US" dirty="0"/>
          </a:p>
        </p:txBody>
      </p:sp>
      <p:pic>
        <p:nvPicPr>
          <p:cNvPr id="100354" name="Picture 2" descr="C:\Users\csabai\Documents\My Dropbox\jhuGep\csabai\work\matrixCompletion\VanGog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285860"/>
            <a:ext cx="6000792" cy="469437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85786" y="6286520"/>
            <a:ext cx="78217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 Sorry this joke works in Hungarian only: “van”= “there is”, “</a:t>
            </a:r>
            <a:r>
              <a:rPr lang="en-US" dirty="0" err="1" smtClean="0"/>
              <a:t>nincs</a:t>
            </a:r>
            <a:r>
              <a:rPr lang="en-US" dirty="0" smtClean="0"/>
              <a:t>” = “there is no”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Inpainting</a:t>
            </a:r>
            <a:endParaRPr lang="en-US" dirty="0"/>
          </a:p>
        </p:txBody>
      </p:sp>
      <p:pic>
        <p:nvPicPr>
          <p:cNvPr id="1044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9" y="1484784"/>
            <a:ext cx="5650301" cy="4075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071" y="3606527"/>
            <a:ext cx="4107416" cy="1406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zövegdoboz 6"/>
          <p:cNvSpPr txBox="1"/>
          <p:nvPr/>
        </p:nvSpPr>
        <p:spPr>
          <a:xfrm>
            <a:off x="1331640" y="5733256"/>
            <a:ext cx="21081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dirty="0" smtClean="0"/>
              <a:t>S. </a:t>
            </a:r>
            <a:r>
              <a:rPr lang="hu-HU" sz="1400" dirty="0" err="1" smtClean="0"/>
              <a:t>Pires</a:t>
            </a:r>
            <a:r>
              <a:rPr lang="hu-HU" sz="1400" dirty="0" smtClean="0"/>
              <a:t> et </a:t>
            </a:r>
            <a:r>
              <a:rPr lang="hu-HU" sz="1400" dirty="0" err="1" smtClean="0"/>
              <a:t>al</a:t>
            </a:r>
            <a:r>
              <a:rPr lang="hu-HU" sz="1400" dirty="0" smtClean="0"/>
              <a:t>. MNRAS 2009</a:t>
            </a:r>
            <a:endParaRPr lang="en-US" dirty="0"/>
          </a:p>
        </p:txBody>
      </p:sp>
      <p:sp>
        <p:nvSpPr>
          <p:cNvPr id="8" name="Szövegdoboz 7"/>
          <p:cNvSpPr txBox="1"/>
          <p:nvPr/>
        </p:nvSpPr>
        <p:spPr>
          <a:xfrm>
            <a:off x="4860032" y="1772816"/>
            <a:ext cx="428396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/>
              <a:t>Many</a:t>
            </a:r>
            <a:r>
              <a:rPr lang="hu-HU" dirty="0" smtClean="0"/>
              <a:t> </a:t>
            </a:r>
            <a:r>
              <a:rPr lang="hu-HU" dirty="0" err="1" smtClean="0"/>
              <a:t>transformations</a:t>
            </a:r>
            <a:r>
              <a:rPr lang="hu-HU" dirty="0" smtClean="0"/>
              <a:t>, </a:t>
            </a:r>
            <a:r>
              <a:rPr lang="hu-HU" dirty="0" err="1" smtClean="0"/>
              <a:t>like</a:t>
            </a:r>
            <a:r>
              <a:rPr lang="hu-HU" dirty="0" smtClean="0"/>
              <a:t> </a:t>
            </a:r>
            <a:r>
              <a:rPr lang="hu-HU" dirty="0" err="1" smtClean="0"/>
              <a:t>power</a:t>
            </a:r>
            <a:r>
              <a:rPr lang="hu-HU" dirty="0" smtClean="0"/>
              <a:t> </a:t>
            </a:r>
            <a:r>
              <a:rPr lang="hu-HU" dirty="0" err="1" smtClean="0"/>
              <a:t>spectrum</a:t>
            </a:r>
            <a:r>
              <a:rPr lang="hu-HU" dirty="0" smtClean="0"/>
              <a:t> </a:t>
            </a:r>
          </a:p>
          <a:p>
            <a:r>
              <a:rPr lang="hu-HU" dirty="0" err="1" smtClean="0"/>
              <a:t>calculation</a:t>
            </a:r>
            <a:r>
              <a:rPr lang="hu-HU" dirty="0" smtClean="0"/>
              <a:t> has </a:t>
            </a:r>
            <a:r>
              <a:rPr lang="hu-HU" dirty="0" err="1" smtClean="0"/>
              <a:t>problems</a:t>
            </a:r>
            <a:r>
              <a:rPr lang="hu-HU" dirty="0" smtClean="0"/>
              <a:t> </a:t>
            </a:r>
            <a:r>
              <a:rPr lang="hu-HU" dirty="0" err="1" smtClean="0"/>
              <a:t>with</a:t>
            </a:r>
            <a:r>
              <a:rPr lang="hu-HU" dirty="0" smtClean="0"/>
              <a:t> </a:t>
            </a:r>
            <a:r>
              <a:rPr lang="hu-HU" dirty="0" err="1" smtClean="0"/>
              <a:t>gaps</a:t>
            </a:r>
            <a:endParaRPr lang="hu-HU" dirty="0" smtClean="0"/>
          </a:p>
          <a:p>
            <a:endParaRPr lang="hu-HU" dirty="0" smtClean="0"/>
          </a:p>
          <a:p>
            <a:r>
              <a:rPr lang="hu-HU" dirty="0" err="1" smtClean="0"/>
              <a:t>Inpainting</a:t>
            </a:r>
            <a:r>
              <a:rPr lang="hu-HU" dirty="0" smtClean="0"/>
              <a:t>: </a:t>
            </a:r>
            <a:r>
              <a:rPr lang="hu-HU" dirty="0" err="1" smtClean="0"/>
              <a:t>statistically</a:t>
            </a:r>
            <a:r>
              <a:rPr lang="hu-HU" dirty="0" smtClean="0"/>
              <a:t> </a:t>
            </a:r>
            <a:r>
              <a:rPr lang="hu-HU" dirty="0" err="1" smtClean="0"/>
              <a:t>correct</a:t>
            </a:r>
            <a:r>
              <a:rPr lang="hu-HU" dirty="0" smtClean="0"/>
              <a:t> </a:t>
            </a:r>
            <a:r>
              <a:rPr lang="hu-HU" dirty="0" err="1" smtClean="0"/>
              <a:t>interpolation</a:t>
            </a:r>
            <a:r>
              <a:rPr lang="hu-HU" dirty="0" smtClean="0"/>
              <a:t> </a:t>
            </a:r>
          </a:p>
          <a:p>
            <a:r>
              <a:rPr lang="hu-HU" dirty="0" err="1" smtClean="0"/>
              <a:t>i</a:t>
            </a:r>
            <a:r>
              <a:rPr lang="hu-HU" dirty="0" err="1" smtClean="0"/>
              <a:t>n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gaps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</a:t>
            </a:r>
            <a:r>
              <a:rPr lang="en-US" dirty="0" smtClean="0"/>
              <a:t>eferences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 smtClean="0"/>
              <a:t>Emmanuel </a:t>
            </a:r>
            <a:r>
              <a:rPr lang="en-US" dirty="0" err="1" smtClean="0"/>
              <a:t>Candès</a:t>
            </a:r>
            <a:r>
              <a:rPr lang="en-US" dirty="0" smtClean="0"/>
              <a:t> and Michael </a:t>
            </a:r>
            <a:r>
              <a:rPr lang="en-US" dirty="0" err="1" smtClean="0"/>
              <a:t>Wakin</a:t>
            </a:r>
            <a:r>
              <a:rPr lang="en-US" dirty="0" smtClean="0"/>
              <a:t>, An introduction to compressive sampling. (IEEE Signal Processing Magazine, 25(2), pp. 21 - 30, March 2008)</a:t>
            </a:r>
          </a:p>
          <a:p>
            <a:r>
              <a:rPr lang="en-US" dirty="0" smtClean="0"/>
              <a:t>Richard </a:t>
            </a:r>
            <a:r>
              <a:rPr lang="en-US" dirty="0" err="1" smtClean="0"/>
              <a:t>Baraniuk</a:t>
            </a:r>
            <a:r>
              <a:rPr lang="en-US" dirty="0" smtClean="0"/>
              <a:t>, Justin Romberg, and Michael </a:t>
            </a:r>
            <a:r>
              <a:rPr lang="en-US" dirty="0" err="1" smtClean="0"/>
              <a:t>Wakin</a:t>
            </a:r>
            <a:r>
              <a:rPr lang="en-US" dirty="0" smtClean="0"/>
              <a:t>, Tutorial on compressive sensing (2008 Information Theory and Applications Workshop)</a:t>
            </a:r>
          </a:p>
          <a:p>
            <a:r>
              <a:rPr lang="en-US" b="1" dirty="0" smtClean="0"/>
              <a:t>Compressive Sensing Resources: </a:t>
            </a:r>
            <a:r>
              <a:rPr lang="en-US" dirty="0" smtClean="0">
                <a:hlinkClick r:id="rId2"/>
              </a:rPr>
              <a:t>http://dsp.rice.edu/cs</a:t>
            </a:r>
            <a:r>
              <a:rPr lang="en-US" dirty="0" smtClean="0"/>
              <a:t> ; </a:t>
            </a:r>
            <a:r>
              <a:rPr lang="en-US" dirty="0" smtClean="0">
                <a:hlinkClick r:id="rId3"/>
              </a:rPr>
              <a:t>http://sites.google.com/site/igorcarron2/cs</a:t>
            </a:r>
            <a:r>
              <a:rPr lang="en-US" dirty="0" smtClean="0"/>
              <a:t> (</a:t>
            </a:r>
            <a:r>
              <a:rPr lang="en-US" dirty="0" err="1" smtClean="0"/>
              <a:t>links+codes</a:t>
            </a:r>
            <a:r>
              <a:rPr lang="en-US" dirty="0" smtClean="0"/>
              <a:t>); http://www.acm.caltech.edu/l1magic/</a:t>
            </a:r>
          </a:p>
          <a:p>
            <a:r>
              <a:rPr lang="en-US" dirty="0" smtClean="0"/>
              <a:t>Richard </a:t>
            </a:r>
            <a:r>
              <a:rPr lang="en-US" dirty="0" err="1" smtClean="0"/>
              <a:t>Baraniuk</a:t>
            </a:r>
            <a:r>
              <a:rPr lang="en-US" dirty="0" smtClean="0"/>
              <a:t>, Compressive sensing. (IEEE Signal Processing Magazine, 24(4), pp. 118-121, July 2007) </a:t>
            </a:r>
          </a:p>
          <a:p>
            <a:r>
              <a:rPr lang="en-US" dirty="0"/>
              <a:t>Guaranteed Minimum Rank Solutions to Linear Matrix Equations via Nuclear Norm Minimization. Benjamin </a:t>
            </a:r>
            <a:r>
              <a:rPr lang="en-US" dirty="0" err="1"/>
              <a:t>Recht</a:t>
            </a:r>
            <a:r>
              <a:rPr lang="en-US" dirty="0"/>
              <a:t>, </a:t>
            </a:r>
            <a:r>
              <a:rPr lang="en-US" dirty="0" err="1"/>
              <a:t>Maryam</a:t>
            </a:r>
            <a:r>
              <a:rPr lang="en-US" dirty="0"/>
              <a:t> </a:t>
            </a:r>
            <a:r>
              <a:rPr lang="en-US" dirty="0" err="1"/>
              <a:t>Fazel</a:t>
            </a:r>
            <a:r>
              <a:rPr lang="en-US" dirty="0"/>
              <a:t>, and Pablo A. </a:t>
            </a:r>
            <a:r>
              <a:rPr lang="en-US" dirty="0" err="1"/>
              <a:t>Parrilo</a:t>
            </a:r>
            <a:r>
              <a:rPr lang="en-US" dirty="0"/>
              <a:t>. To appear in SIAM Review</a:t>
            </a:r>
            <a:r>
              <a:rPr lang="en-US" dirty="0" smtClean="0"/>
              <a:t>. 2007</a:t>
            </a:r>
          </a:p>
          <a:p>
            <a:r>
              <a:rPr lang="en-US" dirty="0"/>
              <a:t>A Simpler Approach to Matrix Completion. Benjamin </a:t>
            </a:r>
            <a:r>
              <a:rPr lang="en-US" dirty="0" err="1"/>
              <a:t>Recht</a:t>
            </a:r>
            <a:r>
              <a:rPr lang="en-US" dirty="0"/>
              <a:t>. 2009. To appear in </a:t>
            </a:r>
            <a:r>
              <a:rPr lang="en-US" i="1" dirty="0"/>
              <a:t>Journal of Machine Learning Research</a:t>
            </a:r>
            <a:r>
              <a:rPr lang="en-US" i="1" dirty="0" smtClean="0"/>
              <a:t>.</a:t>
            </a:r>
          </a:p>
          <a:p>
            <a:r>
              <a:rPr lang="en-US" dirty="0"/>
              <a:t>Online Identification and Tracking of Subspaces from Highly Incomplete Information. Laura </a:t>
            </a:r>
            <a:r>
              <a:rPr lang="en-US" dirty="0" err="1"/>
              <a:t>Balzano</a:t>
            </a:r>
            <a:r>
              <a:rPr lang="en-US" dirty="0"/>
              <a:t>, Robert Nowak, and Benjamin </a:t>
            </a:r>
            <a:r>
              <a:rPr lang="en-US" dirty="0" err="1"/>
              <a:t>Recht</a:t>
            </a:r>
            <a:r>
              <a:rPr lang="en-US" dirty="0"/>
              <a:t>. </a:t>
            </a:r>
            <a:r>
              <a:rPr lang="en-US" dirty="0" smtClean="0"/>
              <a:t>2010 June.</a:t>
            </a:r>
          </a:p>
          <a:p>
            <a:r>
              <a:rPr lang="en-US" dirty="0"/>
              <a:t>Compressive Sensing DNA </a:t>
            </a:r>
            <a:r>
              <a:rPr lang="en-US" dirty="0" err="1"/>
              <a:t>MicroarraysWei</a:t>
            </a:r>
            <a:r>
              <a:rPr lang="en-US" dirty="0"/>
              <a:t> Dai ,Mona A. </a:t>
            </a:r>
            <a:r>
              <a:rPr lang="en-US" dirty="0" err="1"/>
              <a:t>Sheikhyy</a:t>
            </a:r>
            <a:r>
              <a:rPr lang="en-US" dirty="0"/>
              <a:t> ,</a:t>
            </a:r>
            <a:r>
              <a:rPr lang="en-US" dirty="0" err="1"/>
              <a:t>Olgica</a:t>
            </a:r>
            <a:r>
              <a:rPr lang="en-US" dirty="0"/>
              <a:t> </a:t>
            </a:r>
            <a:r>
              <a:rPr lang="en-US" dirty="0" err="1"/>
              <a:t>Milenkovicy</a:t>
            </a:r>
            <a:r>
              <a:rPr lang="en-US" dirty="0"/>
              <a:t> ,and Richard G. </a:t>
            </a:r>
            <a:r>
              <a:rPr lang="en-US" dirty="0" err="1"/>
              <a:t>Baraniuk</a:t>
            </a:r>
            <a:endParaRPr lang="en-US" dirty="0" smtClean="0"/>
          </a:p>
          <a:p>
            <a:r>
              <a:rPr lang="en-US" dirty="0" smtClean="0"/>
              <a:t>E. J. </a:t>
            </a:r>
            <a:r>
              <a:rPr lang="en-US" dirty="0" err="1" smtClean="0"/>
              <a:t>Candès</a:t>
            </a:r>
            <a:r>
              <a:rPr lang="en-US" dirty="0" smtClean="0"/>
              <a:t>, J. Romberg and T. Tao. Robust uncertainty principles: exact signal reconstruction from highly incomplete frequency information. IEEE Trans. Inform. Theory, 52 489-509. (2004)</a:t>
            </a:r>
          </a:p>
          <a:p>
            <a:r>
              <a:rPr lang="en-US" dirty="0" smtClean="0"/>
              <a:t>David L. </a:t>
            </a:r>
            <a:r>
              <a:rPr lang="en-US" dirty="0" err="1" smtClean="0"/>
              <a:t>Donoho</a:t>
            </a:r>
            <a:r>
              <a:rPr lang="en-US" dirty="0" smtClean="0"/>
              <a:t> and Philip B. Stark: Uncertainty Principles and Signal Recovery, SIAM J. Appl. Math. Volume 49, Issue 3, pp. 906-931 (June 1989</a:t>
            </a:r>
            <a:r>
              <a:rPr lang="en-US" dirty="0" smtClean="0"/>
              <a:t>)</a:t>
            </a:r>
            <a:endParaRPr lang="hu-HU" dirty="0" smtClean="0"/>
          </a:p>
          <a:p>
            <a:r>
              <a:rPr lang="hu-HU" dirty="0" err="1" smtClean="0"/>
              <a:t>J.Bobin</a:t>
            </a:r>
            <a:r>
              <a:rPr lang="hu-HU" dirty="0" smtClean="0"/>
              <a:t>, J-L </a:t>
            </a:r>
            <a:r>
              <a:rPr lang="hu-HU" dirty="0" err="1" smtClean="0"/>
              <a:t>Starck</a:t>
            </a:r>
            <a:r>
              <a:rPr lang="hu-HU" dirty="0" smtClean="0"/>
              <a:t>, R. </a:t>
            </a:r>
            <a:r>
              <a:rPr lang="hu-HU" dirty="0" err="1" smtClean="0"/>
              <a:t>Ottensamer</a:t>
            </a:r>
            <a:r>
              <a:rPr lang="hu-HU" dirty="0" smtClean="0"/>
              <a:t>: </a:t>
            </a:r>
            <a:r>
              <a:rPr lang="hu-HU" dirty="0" err="1" smtClean="0"/>
              <a:t>Compressed</a:t>
            </a:r>
            <a:r>
              <a:rPr lang="hu-HU" dirty="0" smtClean="0"/>
              <a:t> </a:t>
            </a:r>
            <a:r>
              <a:rPr lang="hu-HU" dirty="0" err="1" smtClean="0"/>
              <a:t>sensing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astronomy</a:t>
            </a:r>
            <a:r>
              <a:rPr lang="hu-HU" dirty="0" smtClean="0"/>
              <a:t>, </a:t>
            </a:r>
            <a:r>
              <a:rPr lang="en-US" dirty="0" smtClean="0"/>
              <a:t>IEEE Journal on Selected Topics in Signal </a:t>
            </a:r>
            <a:r>
              <a:rPr lang="en-US" dirty="0" smtClean="0"/>
              <a:t>Processing</a:t>
            </a:r>
            <a:r>
              <a:rPr lang="hu-HU" dirty="0" smtClean="0"/>
              <a:t>, 2008</a:t>
            </a:r>
            <a:r>
              <a:rPr lang="en-US" dirty="0"/>
              <a:t>	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Principal component pursuit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53752"/>
            <a:ext cx="7931224" cy="71095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Principal component pursuit*</a:t>
            </a:r>
            <a:endParaRPr lang="en-US" sz="3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764704"/>
            <a:ext cx="8352928" cy="504056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Low rank approximation of data matrix: X </a:t>
            </a:r>
          </a:p>
          <a:p>
            <a:r>
              <a:rPr lang="en-US" sz="2400" dirty="0" smtClean="0"/>
              <a:t>Standard PCA:</a:t>
            </a:r>
          </a:p>
          <a:p>
            <a:endParaRPr lang="en-US" sz="2400" dirty="0" smtClean="0"/>
          </a:p>
          <a:p>
            <a:pPr lvl="1"/>
            <a:r>
              <a:rPr lang="en-US" sz="2000" dirty="0" smtClean="0"/>
              <a:t>works well if the noise distribution is Gaussian</a:t>
            </a:r>
          </a:p>
          <a:p>
            <a:pPr lvl="1"/>
            <a:r>
              <a:rPr lang="en-US" sz="2000" dirty="0" smtClean="0"/>
              <a:t>outliers can cause bias </a:t>
            </a:r>
          </a:p>
          <a:p>
            <a:r>
              <a:rPr lang="en-US" sz="2400" dirty="0" smtClean="0"/>
              <a:t>Principal component pursuit</a:t>
            </a:r>
          </a:p>
          <a:p>
            <a:endParaRPr lang="en-US" sz="2400" dirty="0" smtClean="0"/>
          </a:p>
          <a:p>
            <a:pPr lvl="1"/>
            <a:r>
              <a:rPr lang="en-US" sz="2000" dirty="0" smtClean="0"/>
              <a:t>“sparse” spiky noise/outliers: try to minimize the number of outliers while keeping the rank low</a:t>
            </a:r>
          </a:p>
          <a:p>
            <a:pPr lvl="1"/>
            <a:r>
              <a:rPr lang="en-US" sz="2000" dirty="0" smtClean="0"/>
              <a:t>NP-hard</a:t>
            </a:r>
          </a:p>
          <a:p>
            <a:r>
              <a:rPr lang="en-US" sz="2400" dirty="0" smtClean="0"/>
              <a:t>The L1 trick:</a:t>
            </a:r>
          </a:p>
          <a:p>
            <a:endParaRPr lang="en-US" sz="2400" dirty="0" smtClean="0"/>
          </a:p>
          <a:p>
            <a:pPr lvl="1"/>
            <a:r>
              <a:rPr lang="en-US" sz="2000" dirty="0" smtClean="0"/>
              <a:t>numerically feasible convex problem (Augmented Lagrange Multiplier)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651100" y="1556792"/>
          <a:ext cx="3721100" cy="420688"/>
        </p:xfrm>
        <a:graphic>
          <a:graphicData uri="http://schemas.openxmlformats.org/presentationml/2006/ole">
            <p:oleObj spid="_x0000_s73729" name="Equation" r:id="rId3" imgW="2463480" imgH="279360" progId="Equation.3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7504" y="6165304"/>
            <a:ext cx="47554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* E. </a:t>
            </a:r>
            <a:r>
              <a:rPr lang="fr-FR" sz="1200" dirty="0" err="1" smtClean="0"/>
              <a:t>Candes</a:t>
            </a:r>
            <a:r>
              <a:rPr lang="fr-FR" sz="1200" dirty="0" smtClean="0"/>
              <a:t>, et al. “</a:t>
            </a:r>
            <a:r>
              <a:rPr lang="fr-FR" sz="1200" dirty="0" err="1" smtClean="0"/>
              <a:t>Robust</a:t>
            </a:r>
            <a:r>
              <a:rPr lang="fr-FR" sz="1200" dirty="0" smtClean="0"/>
              <a:t> Principal Component </a:t>
            </a:r>
            <a:r>
              <a:rPr lang="en-US" sz="1200" dirty="0" smtClean="0"/>
              <a:t>Analysis”. preprint, 2009. </a:t>
            </a:r>
            <a:br>
              <a:rPr lang="en-US" sz="1200" dirty="0" smtClean="0"/>
            </a:br>
            <a:r>
              <a:rPr lang="en-US" sz="1200" dirty="0" err="1" smtClean="0"/>
              <a:t>Abdelkefi</a:t>
            </a:r>
            <a:r>
              <a:rPr lang="en-US" sz="1200" dirty="0" smtClean="0"/>
              <a:t> et al. ACM </a:t>
            </a:r>
            <a:r>
              <a:rPr lang="en-US" sz="1200" dirty="0" err="1" smtClean="0"/>
              <a:t>CoNEXT</a:t>
            </a:r>
            <a:r>
              <a:rPr lang="en-US" sz="1200" dirty="0" smtClean="0"/>
              <a:t> Workshop (traffic anomaly detection)</a:t>
            </a:r>
          </a:p>
        </p:txBody>
      </p:sp>
      <p:graphicFrame>
        <p:nvGraphicFramePr>
          <p:cNvPr id="73730" name="Object 2"/>
          <p:cNvGraphicFramePr>
            <a:graphicFrameLocks noChangeAspect="1"/>
          </p:cNvGraphicFramePr>
          <p:nvPr/>
        </p:nvGraphicFramePr>
        <p:xfrm>
          <a:off x="2267744" y="3040565"/>
          <a:ext cx="4470400" cy="420688"/>
        </p:xfrm>
        <a:graphic>
          <a:graphicData uri="http://schemas.openxmlformats.org/presentationml/2006/ole">
            <p:oleObj spid="_x0000_s73730" name="Equation" r:id="rId4" imgW="2971800" imgH="279360" progId="Equation.3">
              <p:embed/>
            </p:oleObj>
          </a:graphicData>
        </a:graphic>
      </p:graphicFrame>
      <p:graphicFrame>
        <p:nvGraphicFramePr>
          <p:cNvPr id="73731" name="Object 3"/>
          <p:cNvGraphicFramePr>
            <a:graphicFrameLocks noChangeAspect="1"/>
          </p:cNvGraphicFramePr>
          <p:nvPr/>
        </p:nvGraphicFramePr>
        <p:xfrm>
          <a:off x="2713136" y="4653136"/>
          <a:ext cx="3875088" cy="476250"/>
        </p:xfrm>
        <a:graphic>
          <a:graphicData uri="http://schemas.openxmlformats.org/presentationml/2006/ole">
            <p:oleObj spid="_x0000_s73731" name="Equation" r:id="rId5" imgW="2590560" imgH="317160" progId="Equation.3">
              <p:embed/>
            </p:oleObj>
          </a:graphicData>
        </a:graphic>
      </p:graphicFrame>
      <p:graphicFrame>
        <p:nvGraphicFramePr>
          <p:cNvPr id="73732" name="Object 4"/>
          <p:cNvGraphicFramePr>
            <a:graphicFrameLocks noChangeAspect="1"/>
          </p:cNvGraphicFramePr>
          <p:nvPr/>
        </p:nvGraphicFramePr>
        <p:xfrm>
          <a:off x="2359025" y="5616575"/>
          <a:ext cx="4559300" cy="476250"/>
        </p:xfrm>
        <a:graphic>
          <a:graphicData uri="http://schemas.openxmlformats.org/presentationml/2006/ole">
            <p:oleObj spid="_x0000_s73732" name="Equation" r:id="rId6" imgW="3047760" imgH="3171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 descr="H:\2010\data\L1sfh\composite2_20110621\manySpe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116632"/>
            <a:ext cx="6096000" cy="4572001"/>
          </a:xfrm>
          <a:prstGeom prst="rect">
            <a:avLst/>
          </a:prstGeom>
          <a:noFill/>
        </p:spPr>
      </p:pic>
      <p:sp>
        <p:nvSpPr>
          <p:cNvPr id="5" name="Tartalom helye 2"/>
          <p:cNvSpPr txBox="1">
            <a:spLocks/>
          </p:cNvSpPr>
          <p:nvPr/>
        </p:nvSpPr>
        <p:spPr>
          <a:xfrm>
            <a:off x="35496" y="260648"/>
            <a:ext cx="3096344" cy="561662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dirty="0" smtClean="0"/>
              <a:t>Slowly varying </a:t>
            </a:r>
            <a:r>
              <a:rPr lang="en-US" sz="2000" dirty="0" err="1" smtClean="0"/>
              <a:t>continuum+absorption</a:t>
            </a:r>
            <a:r>
              <a:rPr lang="en-US" sz="2000" dirty="0" smtClean="0"/>
              <a:t> lines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Highly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variable “sparse” emission lines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baseline="0" dirty="0" smtClean="0"/>
              <a:t>This</a:t>
            </a:r>
            <a:r>
              <a:rPr lang="en-US" sz="2000" dirty="0" smtClean="0"/>
              <a:t> is the simple version of PCP: the</a:t>
            </a:r>
            <a:r>
              <a:rPr lang="en-US" sz="2000" baseline="0" dirty="0" smtClean="0"/>
              <a:t> position</a:t>
            </a:r>
            <a:r>
              <a:rPr lang="en-US" sz="2000" dirty="0" smtClean="0"/>
              <a:t> of the lines are known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 smtClean="0"/>
              <a:t>but there are many of them, automatic detection can be useful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 smtClean="0"/>
              <a:t>s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piky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noise can </a:t>
            </a:r>
            <a:r>
              <a:rPr lang="en-US" sz="2000" dirty="0" smtClean="0"/>
              <a:t>bias standard PCA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25636" y="4797152"/>
            <a:ext cx="45627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DATA:</a:t>
            </a:r>
          </a:p>
          <a:p>
            <a:r>
              <a:rPr lang="en-US" dirty="0" smtClean="0"/>
              <a:t>Streaming robust PCA implementation for </a:t>
            </a:r>
            <a:br>
              <a:rPr lang="en-US" dirty="0" smtClean="0"/>
            </a:br>
            <a:r>
              <a:rPr lang="en-US" dirty="0" smtClean="0"/>
              <a:t>galaxy spectrum catalog (L. </a:t>
            </a:r>
            <a:r>
              <a:rPr lang="en-US" dirty="0" err="1" smtClean="0"/>
              <a:t>Dobos</a:t>
            </a:r>
            <a:r>
              <a:rPr lang="en-US" dirty="0" smtClean="0"/>
              <a:t> et al.)</a:t>
            </a:r>
          </a:p>
          <a:p>
            <a:pPr lvl="1"/>
            <a:r>
              <a:rPr lang="en-US" dirty="0" smtClean="0"/>
              <a:t>SDSS 1M galaxy spectra</a:t>
            </a:r>
          </a:p>
          <a:p>
            <a:pPr lvl="1"/>
            <a:r>
              <a:rPr lang="en-US" dirty="0" smtClean="0"/>
              <a:t>Morphological subclasses</a:t>
            </a:r>
          </a:p>
          <a:p>
            <a:pPr lvl="1"/>
            <a:r>
              <a:rPr lang="en-US" dirty="0" smtClean="0"/>
              <a:t>Robust averages + first few PCA directions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2" descr="H:\2010\data\L1sfh\composite2_20110621\spec_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161256"/>
            <a:ext cx="6096000" cy="4572000"/>
          </a:xfrm>
          <a:prstGeom prst="rect">
            <a:avLst/>
          </a:prstGeom>
          <a:noFill/>
        </p:spPr>
      </p:pic>
      <p:sp>
        <p:nvSpPr>
          <p:cNvPr id="3" name="Cím 1"/>
          <p:cNvSpPr txBox="1">
            <a:spLocks/>
          </p:cNvSpPr>
          <p:nvPr/>
        </p:nvSpPr>
        <p:spPr>
          <a:xfrm>
            <a:off x="457200" y="53752"/>
            <a:ext cx="7931224" cy="71095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Example: where are the emission lines?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357562"/>
            <a:ext cx="200977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8116" name="Picture 4" descr="MCj0294935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066800"/>
            <a:ext cx="1809750" cy="1809750"/>
          </a:xfrm>
          <a:prstGeom prst="rect">
            <a:avLst/>
          </a:prstGeom>
          <a:noFill/>
        </p:spPr>
      </p:pic>
      <p:pic>
        <p:nvPicPr>
          <p:cNvPr id="218117" name="Picture 5" descr="MCj0318904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1363" y="1143000"/>
            <a:ext cx="1824037" cy="1790700"/>
          </a:xfrm>
          <a:prstGeom prst="rect">
            <a:avLst/>
          </a:prstGeom>
          <a:noFill/>
        </p:spPr>
      </p:pic>
      <p:sp>
        <p:nvSpPr>
          <p:cNvPr id="218118" name="AutoShape 6"/>
          <p:cNvSpPr>
            <a:spLocks noChangeArrowheads="1"/>
          </p:cNvSpPr>
          <p:nvPr/>
        </p:nvSpPr>
        <p:spPr bwMode="auto">
          <a:xfrm>
            <a:off x="3124200" y="990600"/>
            <a:ext cx="2209800" cy="685800"/>
          </a:xfrm>
          <a:prstGeom prst="leftArrow">
            <a:avLst>
              <a:gd name="adj1" fmla="val 50000"/>
              <a:gd name="adj2" fmla="val 80556"/>
            </a:avLst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hu-HU" dirty="0" err="1"/>
              <a:t>observation</a:t>
            </a:r>
            <a:endParaRPr lang="hu-HU" dirty="0"/>
          </a:p>
        </p:txBody>
      </p:sp>
      <p:sp>
        <p:nvSpPr>
          <p:cNvPr id="218119" name="Text Box 7"/>
          <p:cNvSpPr txBox="1">
            <a:spLocks noChangeArrowheads="1"/>
          </p:cNvSpPr>
          <p:nvPr/>
        </p:nvSpPr>
        <p:spPr bwMode="auto">
          <a:xfrm>
            <a:off x="1695450" y="1027113"/>
            <a:ext cx="819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/>
              <a:t>theory</a:t>
            </a:r>
          </a:p>
        </p:txBody>
      </p:sp>
      <p:sp>
        <p:nvSpPr>
          <p:cNvPr id="218120" name="Text Box 8"/>
          <p:cNvSpPr txBox="1">
            <a:spLocks noChangeArrowheads="1"/>
          </p:cNvSpPr>
          <p:nvPr/>
        </p:nvSpPr>
        <p:spPr bwMode="auto">
          <a:xfrm>
            <a:off x="8045450" y="1027113"/>
            <a:ext cx="793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/>
              <a:t>reality</a:t>
            </a:r>
          </a:p>
        </p:txBody>
      </p:sp>
      <p:sp>
        <p:nvSpPr>
          <p:cNvPr id="218122" name="Text Box 10"/>
          <p:cNvSpPr txBox="1">
            <a:spLocks noChangeArrowheads="1"/>
          </p:cNvSpPr>
          <p:nvPr/>
        </p:nvSpPr>
        <p:spPr bwMode="auto">
          <a:xfrm>
            <a:off x="533400" y="3313113"/>
            <a:ext cx="920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/>
              <a:t>models</a:t>
            </a:r>
          </a:p>
        </p:txBody>
      </p:sp>
      <p:sp>
        <p:nvSpPr>
          <p:cNvPr id="218123" name="AutoShape 11"/>
          <p:cNvSpPr>
            <a:spLocks noChangeArrowheads="1"/>
          </p:cNvSpPr>
          <p:nvPr/>
        </p:nvSpPr>
        <p:spPr bwMode="auto">
          <a:xfrm>
            <a:off x="3200400" y="2057400"/>
            <a:ext cx="2286000" cy="762000"/>
          </a:xfrm>
          <a:prstGeom prst="rightArrow">
            <a:avLst>
              <a:gd name="adj1" fmla="val 50000"/>
              <a:gd name="adj2" fmla="val 75000"/>
            </a:avLst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hu-HU"/>
              <a:t>experiment</a:t>
            </a:r>
          </a:p>
        </p:txBody>
      </p:sp>
      <p:sp>
        <p:nvSpPr>
          <p:cNvPr id="218124" name="Text Box 12"/>
          <p:cNvSpPr txBox="1">
            <a:spLocks noChangeArrowheads="1"/>
          </p:cNvSpPr>
          <p:nvPr/>
        </p:nvSpPr>
        <p:spPr bwMode="auto">
          <a:xfrm>
            <a:off x="5638800" y="685800"/>
            <a:ext cx="13652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hu-HU"/>
              <a:t>instruments</a:t>
            </a:r>
          </a:p>
        </p:txBody>
      </p:sp>
      <p:pic>
        <p:nvPicPr>
          <p:cNvPr id="218125" name="Picture 13" descr="j028575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2800" y="4572000"/>
            <a:ext cx="2741613" cy="1684338"/>
          </a:xfrm>
          <a:prstGeom prst="rect">
            <a:avLst/>
          </a:prstGeom>
          <a:noFill/>
        </p:spPr>
      </p:pic>
      <p:sp>
        <p:nvSpPr>
          <p:cNvPr id="218126" name="Text Box 14"/>
          <p:cNvSpPr txBox="1">
            <a:spLocks noChangeArrowheads="1"/>
          </p:cNvSpPr>
          <p:nvPr/>
        </p:nvSpPr>
        <p:spPr bwMode="auto">
          <a:xfrm>
            <a:off x="3327400" y="4191000"/>
            <a:ext cx="1466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hu-HU"/>
              <a:t>virtual reality</a:t>
            </a:r>
          </a:p>
        </p:txBody>
      </p:sp>
      <p:sp>
        <p:nvSpPr>
          <p:cNvPr id="218127" name="AutoShape 15"/>
          <p:cNvSpPr>
            <a:spLocks noChangeArrowheads="1"/>
          </p:cNvSpPr>
          <p:nvPr/>
        </p:nvSpPr>
        <p:spPr bwMode="auto">
          <a:xfrm>
            <a:off x="1524000" y="2971800"/>
            <a:ext cx="228600" cy="304800"/>
          </a:xfrm>
          <a:prstGeom prst="upDownArrow">
            <a:avLst>
              <a:gd name="adj1" fmla="val 50000"/>
              <a:gd name="adj2" fmla="val 2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8128" name="AutoShape 16"/>
          <p:cNvSpPr>
            <a:spLocks noChangeArrowheads="1"/>
          </p:cNvSpPr>
          <p:nvPr/>
        </p:nvSpPr>
        <p:spPr bwMode="auto">
          <a:xfrm>
            <a:off x="2819400" y="4800600"/>
            <a:ext cx="609600" cy="304800"/>
          </a:xfrm>
          <a:prstGeom prst="leftRightArrow">
            <a:avLst>
              <a:gd name="adj1" fmla="val 50000"/>
              <a:gd name="adj2" fmla="val 40000"/>
            </a:avLst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218129" name="Line 17"/>
          <p:cNvSpPr>
            <a:spLocks noChangeShapeType="1"/>
          </p:cNvSpPr>
          <p:nvPr/>
        </p:nvSpPr>
        <p:spPr bwMode="auto">
          <a:xfrm flipV="1">
            <a:off x="5334000" y="2819400"/>
            <a:ext cx="1828800" cy="1676400"/>
          </a:xfrm>
          <a:prstGeom prst="line">
            <a:avLst/>
          </a:prstGeom>
          <a:noFill/>
          <a:ln w="69850">
            <a:solidFill>
              <a:schemeClr val="accent2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8130" name="Text Box 18"/>
          <p:cNvSpPr txBox="1">
            <a:spLocks noChangeArrowheads="1"/>
          </p:cNvSpPr>
          <p:nvPr/>
        </p:nvSpPr>
        <p:spPr bwMode="auto">
          <a:xfrm>
            <a:off x="5257800" y="4495800"/>
            <a:ext cx="12890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hu-HU"/>
              <a:t>predictions</a:t>
            </a:r>
          </a:p>
        </p:txBody>
      </p:sp>
      <p:sp>
        <p:nvSpPr>
          <p:cNvPr id="218131" name="Text Box 19"/>
          <p:cNvSpPr txBox="1">
            <a:spLocks noChangeArrowheads="1"/>
          </p:cNvSpPr>
          <p:nvPr/>
        </p:nvSpPr>
        <p:spPr bwMode="auto">
          <a:xfrm>
            <a:off x="6534150" y="3352800"/>
            <a:ext cx="5524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hu-HU"/>
              <a:t>test</a:t>
            </a:r>
          </a:p>
        </p:txBody>
      </p:sp>
      <p:pic>
        <p:nvPicPr>
          <p:cNvPr id="218132" name="Picture 20" descr="MCj00832110000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62600" y="1066800"/>
            <a:ext cx="1703388" cy="1662113"/>
          </a:xfrm>
          <a:prstGeom prst="rect">
            <a:avLst/>
          </a:prstGeom>
          <a:noFill/>
        </p:spPr>
      </p:pic>
      <p:pic>
        <p:nvPicPr>
          <p:cNvPr id="218133" name="Picture 21" descr="j028575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1524000"/>
            <a:ext cx="1143000" cy="701675"/>
          </a:xfrm>
          <a:prstGeom prst="rect">
            <a:avLst/>
          </a:prstGeom>
          <a:noFill/>
        </p:spPr>
      </p:pic>
      <p:sp>
        <p:nvSpPr>
          <p:cNvPr id="21" name="Rectangle 18"/>
          <p:cNvSpPr>
            <a:spLocks noChangeArrowheads="1"/>
          </p:cNvSpPr>
          <p:nvPr/>
        </p:nvSpPr>
        <p:spPr bwMode="auto">
          <a:xfrm>
            <a:off x="304800" y="-141288"/>
            <a:ext cx="88392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3200" dirty="0" smtClean="0">
                <a:solidFill>
                  <a:schemeClr val="tx2"/>
                </a:solidFill>
                <a:latin typeface="Times New Roman" pitchFamily="18" charset="0"/>
              </a:rPr>
              <a:t>Evolution of the data intensive scientist</a:t>
            </a:r>
            <a:r>
              <a:rPr lang="hu-HU" sz="3200" dirty="0" smtClean="0">
                <a:solidFill>
                  <a:schemeClr val="tx2"/>
                </a:solidFill>
                <a:latin typeface="Times New Roman" pitchFamily="18" charset="0"/>
              </a:rPr>
              <a:t>: </a:t>
            </a:r>
            <a:r>
              <a:rPr lang="en-US" sz="3200" dirty="0" smtClean="0">
                <a:solidFill>
                  <a:schemeClr val="tx2"/>
                </a:solidFill>
                <a:latin typeface="Times New Roman" pitchFamily="18" charset="0"/>
              </a:rPr>
              <a:t>present</a:t>
            </a:r>
            <a:endParaRPr lang="en-US" sz="3200" dirty="0">
              <a:solidFill>
                <a:schemeClr val="tx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2" descr="H:\2010\data\L1sfh\composite2_20110621\spec_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161256"/>
            <a:ext cx="6096000" cy="4572000"/>
          </a:xfrm>
          <a:prstGeom prst="rect">
            <a:avLst/>
          </a:prstGeom>
          <a:noFill/>
        </p:spPr>
      </p:pic>
      <p:sp>
        <p:nvSpPr>
          <p:cNvPr id="3" name="Cím 1"/>
          <p:cNvSpPr txBox="1">
            <a:spLocks/>
          </p:cNvSpPr>
          <p:nvPr/>
        </p:nvSpPr>
        <p:spPr>
          <a:xfrm>
            <a:off x="457200" y="53752"/>
            <a:ext cx="7931224" cy="71095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Example: where are the emission lines?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Oval 3"/>
          <p:cNvSpPr/>
          <p:nvPr/>
        </p:nvSpPr>
        <p:spPr>
          <a:xfrm>
            <a:off x="2555776" y="3356992"/>
            <a:ext cx="288032" cy="12241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004048" y="1628800"/>
            <a:ext cx="216024" cy="12241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148064" y="2492896"/>
            <a:ext cx="216024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635896" y="2492896"/>
            <a:ext cx="288032" cy="8640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2" descr="H:\2010\data\L1sfh\composite2_20110621\L1pp_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161256"/>
            <a:ext cx="6096001" cy="4572000"/>
          </a:xfrm>
          <a:prstGeom prst="rect">
            <a:avLst/>
          </a:prstGeom>
          <a:noFill/>
        </p:spPr>
      </p:pic>
      <p:sp>
        <p:nvSpPr>
          <p:cNvPr id="3" name="Cím 1"/>
          <p:cNvSpPr txBox="1">
            <a:spLocks/>
          </p:cNvSpPr>
          <p:nvPr/>
        </p:nvSpPr>
        <p:spPr>
          <a:xfrm>
            <a:off x="457200" y="53752"/>
            <a:ext cx="7931224" cy="710952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Principal component pursuit   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</a:t>
            </a:r>
            <a:r>
              <a:rPr kumimoji="0" lang="el-G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λ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=0.6/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sqrt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(n),</a:t>
            </a:r>
            <a:r>
              <a:rPr kumimoji="0" lang="el-G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ε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=0.03)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504" y="2636912"/>
            <a:ext cx="122413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Low rank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9512" y="3995772"/>
            <a:ext cx="108012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Sparse</a:t>
            </a:r>
            <a:endParaRPr lang="en-US" dirty="0"/>
          </a:p>
        </p:txBody>
      </p:sp>
      <p:cxnSp>
        <p:nvCxnSpPr>
          <p:cNvPr id="7" name="Straight Arrow Connector 6"/>
          <p:cNvCxnSpPr>
            <a:stCxn id="5" idx="3"/>
          </p:cNvCxnSpPr>
          <p:nvPr/>
        </p:nvCxnSpPr>
        <p:spPr>
          <a:xfrm>
            <a:off x="1259632" y="4180438"/>
            <a:ext cx="1296144" cy="61671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331640" y="2812286"/>
            <a:ext cx="1440160" cy="68872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L1pp_2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1161256"/>
            <a:ext cx="6096000" cy="4572000"/>
          </a:xfrm>
          <a:prstGeom prst="rect">
            <a:avLst/>
          </a:prstGeom>
        </p:spPr>
      </p:pic>
      <p:sp>
        <p:nvSpPr>
          <p:cNvPr id="3" name="Cím 1"/>
          <p:cNvSpPr txBox="1">
            <a:spLocks/>
          </p:cNvSpPr>
          <p:nvPr/>
        </p:nvSpPr>
        <p:spPr>
          <a:xfrm>
            <a:off x="457200" y="53752"/>
            <a:ext cx="7931224" cy="710952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Principal component pursuit   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</a:t>
            </a:r>
            <a:r>
              <a:rPr kumimoji="0" lang="el-G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λ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=0.6/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sqrt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(n),</a:t>
            </a:r>
            <a:r>
              <a:rPr kumimoji="0" lang="el-G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ε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=0.03)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504" y="2636912"/>
            <a:ext cx="122413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Low rank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9512" y="3995772"/>
            <a:ext cx="108012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Sparse</a:t>
            </a:r>
            <a:endParaRPr lang="en-US" dirty="0"/>
          </a:p>
        </p:txBody>
      </p:sp>
      <p:cxnSp>
        <p:nvCxnSpPr>
          <p:cNvPr id="7" name="Straight Arrow Connector 6"/>
          <p:cNvCxnSpPr>
            <a:stCxn id="5" idx="3"/>
          </p:cNvCxnSpPr>
          <p:nvPr/>
        </p:nvCxnSpPr>
        <p:spPr>
          <a:xfrm>
            <a:off x="1259632" y="4180438"/>
            <a:ext cx="1296144" cy="61671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331640" y="2812286"/>
            <a:ext cx="1440160" cy="68872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79512" y="5147900"/>
            <a:ext cx="108012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Noise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10" idx="3"/>
          </p:cNvCxnSpPr>
          <p:nvPr/>
        </p:nvCxnSpPr>
        <p:spPr>
          <a:xfrm flipV="1">
            <a:off x="1259632" y="5229200"/>
            <a:ext cx="1080120" cy="10336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2" descr="H:\2010\data\L1sfh\composite2_20110621\pca_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161256"/>
            <a:ext cx="6096000" cy="4572000"/>
          </a:xfrm>
          <a:prstGeom prst="rect">
            <a:avLst/>
          </a:prstGeom>
          <a:noFill/>
        </p:spPr>
      </p:pic>
      <p:sp>
        <p:nvSpPr>
          <p:cNvPr id="3" name="Cím 1"/>
          <p:cNvSpPr txBox="1">
            <a:spLocks/>
          </p:cNvSpPr>
          <p:nvPr/>
        </p:nvSpPr>
        <p:spPr>
          <a:xfrm>
            <a:off x="457200" y="53752"/>
            <a:ext cx="7931224" cy="71095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PCA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504" y="2636912"/>
            <a:ext cx="1224136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PCA reconstruction</a:t>
            </a:r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179512" y="3995772"/>
            <a:ext cx="108012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Residual</a:t>
            </a:r>
            <a:endParaRPr lang="en-US" dirty="0"/>
          </a:p>
        </p:txBody>
      </p:sp>
      <p:cxnSp>
        <p:nvCxnSpPr>
          <p:cNvPr id="6" name="Straight Arrow Connector 5"/>
          <p:cNvCxnSpPr>
            <a:stCxn id="5" idx="3"/>
          </p:cNvCxnSpPr>
          <p:nvPr/>
        </p:nvCxnSpPr>
        <p:spPr>
          <a:xfrm>
            <a:off x="1259632" y="4180438"/>
            <a:ext cx="1296144" cy="61671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331640" y="2812286"/>
            <a:ext cx="1440160" cy="68872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 descr="H:\2010\data\L1sfh\composite2_20110621\L1diff_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161256"/>
            <a:ext cx="6096001" cy="4572000"/>
          </a:xfrm>
          <a:prstGeom prst="rect">
            <a:avLst/>
          </a:prstGeom>
          <a:noFill/>
        </p:spPr>
      </p:pic>
      <p:sp>
        <p:nvSpPr>
          <p:cNvPr id="3" name="Cím 1"/>
          <p:cNvSpPr txBox="1">
            <a:spLocks/>
          </p:cNvSpPr>
          <p:nvPr/>
        </p:nvSpPr>
        <p:spPr>
          <a:xfrm>
            <a:off x="457200" y="53752"/>
            <a:ext cx="7931224" cy="71095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L1 vs.PCA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80928"/>
            <a:ext cx="8229600" cy="1143000"/>
          </a:xfrm>
        </p:spPr>
        <p:txBody>
          <a:bodyPr/>
          <a:lstStyle/>
          <a:p>
            <a:r>
              <a:rPr lang="hu-HU" dirty="0" smtClean="0"/>
              <a:t>CUR </a:t>
            </a:r>
            <a:r>
              <a:rPr lang="hu-HU" dirty="0" err="1" smtClean="0"/>
              <a:t>matrix</a:t>
            </a:r>
            <a:r>
              <a:rPr lang="hu-HU" dirty="0" smtClean="0"/>
              <a:t> </a:t>
            </a:r>
            <a:r>
              <a:rPr lang="hu-HU" dirty="0" err="1" smtClean="0"/>
              <a:t>decomposition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The </a:t>
            </a:r>
            <a:r>
              <a:rPr lang="hu-HU" dirty="0" err="1" smtClean="0"/>
              <a:t>problem</a:t>
            </a:r>
            <a:r>
              <a:rPr lang="hu-HU" dirty="0" smtClean="0"/>
              <a:t> </a:t>
            </a:r>
            <a:r>
              <a:rPr lang="hu-HU" dirty="0" err="1" smtClean="0"/>
              <a:t>with</a:t>
            </a:r>
            <a:r>
              <a:rPr lang="hu-HU" dirty="0" smtClean="0"/>
              <a:t> PCA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Singular</a:t>
            </a:r>
            <a:r>
              <a:rPr lang="hu-HU" dirty="0" smtClean="0"/>
              <a:t> </a:t>
            </a:r>
            <a:r>
              <a:rPr lang="hu-HU" dirty="0" err="1" smtClean="0"/>
              <a:t>vectors</a:t>
            </a:r>
            <a:r>
              <a:rPr lang="hu-HU" dirty="0" smtClean="0"/>
              <a:t> </a:t>
            </a:r>
            <a:r>
              <a:rPr lang="hu-HU" dirty="0" err="1" smtClean="0"/>
              <a:t>are</a:t>
            </a:r>
            <a:r>
              <a:rPr lang="hu-HU" dirty="0" smtClean="0"/>
              <a:t> </a:t>
            </a:r>
            <a:r>
              <a:rPr lang="hu-HU" dirty="0" err="1" smtClean="0"/>
              <a:t>dense</a:t>
            </a:r>
            <a:endParaRPr lang="hu-HU" dirty="0" smtClean="0"/>
          </a:p>
          <a:p>
            <a:r>
              <a:rPr lang="hu-HU" dirty="0" err="1" smtClean="0"/>
              <a:t>Hard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interpret</a:t>
            </a:r>
            <a:r>
              <a:rPr lang="hu-HU" dirty="0" smtClean="0"/>
              <a:t> </a:t>
            </a:r>
            <a:r>
              <a:rPr lang="hu-HU" dirty="0" err="1" smtClean="0"/>
              <a:t>for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domain</a:t>
            </a:r>
            <a:r>
              <a:rPr lang="hu-HU" dirty="0" smtClean="0"/>
              <a:t> </a:t>
            </a:r>
            <a:r>
              <a:rPr lang="hu-HU" dirty="0" err="1" smtClean="0"/>
              <a:t>scientist</a:t>
            </a:r>
            <a:r>
              <a:rPr lang="hu-HU" dirty="0" smtClean="0"/>
              <a:t> and </a:t>
            </a:r>
            <a:r>
              <a:rPr lang="hu-HU" dirty="0" err="1" smtClean="0"/>
              <a:t>use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applications</a:t>
            </a:r>
            <a:endParaRPr lang="en-US" dirty="0"/>
          </a:p>
        </p:txBody>
      </p:sp>
      <p:pic>
        <p:nvPicPr>
          <p:cNvPr id="150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3789040"/>
            <a:ext cx="6422454" cy="713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Editte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04800" y="4133552"/>
            <a:ext cx="8610600" cy="2463800"/>
          </a:xfrm>
          <a:prstGeom prst="rect">
            <a:avLst/>
          </a:prstGeom>
          <a:noFill/>
          <a:ln/>
        </p:spPr>
      </p:pic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609600" y="4228802"/>
            <a:ext cx="1524000" cy="2286000"/>
            <a:chOff x="384" y="2064"/>
            <a:chExt cx="960" cy="1440"/>
          </a:xfrm>
        </p:grpSpPr>
        <p:sp>
          <p:nvSpPr>
            <p:cNvPr id="4" name="Rectangle 5"/>
            <p:cNvSpPr>
              <a:spLocks noChangeArrowheads="1"/>
            </p:cNvSpPr>
            <p:nvPr/>
          </p:nvSpPr>
          <p:spPr bwMode="auto">
            <a:xfrm>
              <a:off x="864" y="2064"/>
              <a:ext cx="48" cy="1440"/>
            </a:xfrm>
            <a:prstGeom prst="rect">
              <a:avLst/>
            </a:prstGeom>
            <a:solidFill>
              <a:schemeClr val="hlink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1296" y="2064"/>
              <a:ext cx="48" cy="1440"/>
            </a:xfrm>
            <a:prstGeom prst="rect">
              <a:avLst/>
            </a:prstGeom>
            <a:solidFill>
              <a:schemeClr val="folHlink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auto">
            <a:xfrm>
              <a:off x="384" y="2064"/>
              <a:ext cx="48" cy="1440"/>
            </a:xfrm>
            <a:prstGeom prst="rect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8"/>
          <p:cNvGrpSpPr>
            <a:grpSpLocks/>
          </p:cNvGrpSpPr>
          <p:nvPr/>
        </p:nvGrpSpPr>
        <p:grpSpPr bwMode="auto">
          <a:xfrm>
            <a:off x="3733800" y="4228802"/>
            <a:ext cx="838200" cy="2286000"/>
            <a:chOff x="2352" y="2064"/>
            <a:chExt cx="528" cy="1440"/>
          </a:xfrm>
        </p:grpSpPr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2352" y="2064"/>
              <a:ext cx="48" cy="1440"/>
            </a:xfrm>
            <a:prstGeom prst="rect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2448" y="2064"/>
              <a:ext cx="48" cy="1440"/>
            </a:xfrm>
            <a:prstGeom prst="rect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auto">
            <a:xfrm>
              <a:off x="2544" y="2064"/>
              <a:ext cx="48" cy="1440"/>
            </a:xfrm>
            <a:prstGeom prst="rect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Rectangle 12"/>
            <p:cNvSpPr>
              <a:spLocks noChangeArrowheads="1"/>
            </p:cNvSpPr>
            <p:nvPr/>
          </p:nvSpPr>
          <p:spPr bwMode="auto">
            <a:xfrm>
              <a:off x="2640" y="2064"/>
              <a:ext cx="48" cy="1440"/>
            </a:xfrm>
            <a:prstGeom prst="rect">
              <a:avLst/>
            </a:prstGeom>
            <a:solidFill>
              <a:schemeClr val="hlink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Rectangle 13"/>
            <p:cNvSpPr>
              <a:spLocks noChangeArrowheads="1"/>
            </p:cNvSpPr>
            <p:nvPr/>
          </p:nvSpPr>
          <p:spPr bwMode="auto">
            <a:xfrm>
              <a:off x="2832" y="2064"/>
              <a:ext cx="48" cy="1440"/>
            </a:xfrm>
            <a:prstGeom prst="rect">
              <a:avLst/>
            </a:prstGeom>
            <a:solidFill>
              <a:schemeClr val="folHlink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Rectangle 14"/>
            <p:cNvSpPr>
              <a:spLocks noChangeArrowheads="1"/>
            </p:cNvSpPr>
            <p:nvPr/>
          </p:nvSpPr>
          <p:spPr bwMode="auto">
            <a:xfrm>
              <a:off x="2736" y="2064"/>
              <a:ext cx="48" cy="1440"/>
            </a:xfrm>
            <a:prstGeom prst="rect">
              <a:avLst/>
            </a:prstGeom>
            <a:solidFill>
              <a:schemeClr val="folHlink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" name="Cím 1"/>
          <p:cNvSpPr txBox="1">
            <a:spLocks/>
          </p:cNvSpPr>
          <p:nvPr/>
        </p:nvSpPr>
        <p:spPr>
          <a:xfrm>
            <a:off x="457200" y="53752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</a:t>
            </a:r>
            <a:r>
              <a:rPr kumimoji="0" lang="hu-H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UR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6372200" y="2600077"/>
            <a:ext cx="1981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000" b="0" dirty="0">
                <a:latin typeface="Sylfaen" pitchFamily="18" charset="0"/>
              </a:rPr>
              <a:t>Singular vector</a:t>
            </a:r>
          </a:p>
        </p:txBody>
      </p:sp>
      <p:sp>
        <p:nvSpPr>
          <p:cNvPr id="16" name="Line 17"/>
          <p:cNvSpPr>
            <a:spLocks noChangeShapeType="1"/>
          </p:cNvSpPr>
          <p:nvPr/>
        </p:nvSpPr>
        <p:spPr bwMode="auto">
          <a:xfrm flipV="1">
            <a:off x="6372200" y="1228477"/>
            <a:ext cx="160020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Text Box 19"/>
          <p:cNvSpPr txBox="1">
            <a:spLocks noChangeArrowheads="1"/>
          </p:cNvSpPr>
          <p:nvPr/>
        </p:nvSpPr>
        <p:spPr bwMode="auto">
          <a:xfrm>
            <a:off x="6448400" y="2447677"/>
            <a:ext cx="1981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000" b="0" dirty="0">
                <a:solidFill>
                  <a:srgbClr val="FF0000"/>
                </a:solidFill>
                <a:latin typeface="Sylfaen" pitchFamily="18" charset="0"/>
              </a:rPr>
              <a:t>Actual column</a:t>
            </a:r>
          </a:p>
        </p:txBody>
      </p:sp>
      <p:sp>
        <p:nvSpPr>
          <p:cNvPr id="18" name="Oval 20"/>
          <p:cNvSpPr>
            <a:spLocks noChangeArrowheads="1"/>
          </p:cNvSpPr>
          <p:nvPr/>
        </p:nvSpPr>
        <p:spPr bwMode="auto">
          <a:xfrm>
            <a:off x="6448400" y="2463552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Oval 21"/>
          <p:cNvSpPr>
            <a:spLocks noChangeArrowheads="1"/>
          </p:cNvSpPr>
          <p:nvPr/>
        </p:nvSpPr>
        <p:spPr bwMode="auto">
          <a:xfrm>
            <a:off x="6981800" y="1761877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Oval 22"/>
          <p:cNvSpPr>
            <a:spLocks noChangeArrowheads="1"/>
          </p:cNvSpPr>
          <p:nvPr/>
        </p:nvSpPr>
        <p:spPr bwMode="auto">
          <a:xfrm>
            <a:off x="7820000" y="1533277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Oval 23"/>
          <p:cNvSpPr>
            <a:spLocks noChangeArrowheads="1"/>
          </p:cNvSpPr>
          <p:nvPr/>
        </p:nvSpPr>
        <p:spPr bwMode="auto">
          <a:xfrm>
            <a:off x="6757963" y="2417515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Oval 24"/>
          <p:cNvSpPr>
            <a:spLocks noChangeArrowheads="1"/>
          </p:cNvSpPr>
          <p:nvPr/>
        </p:nvSpPr>
        <p:spPr bwMode="auto">
          <a:xfrm>
            <a:off x="6753200" y="2066677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Oval 25"/>
          <p:cNvSpPr>
            <a:spLocks noChangeArrowheads="1"/>
          </p:cNvSpPr>
          <p:nvPr/>
        </p:nvSpPr>
        <p:spPr bwMode="auto">
          <a:xfrm>
            <a:off x="7134200" y="2295277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Oval 26"/>
          <p:cNvSpPr>
            <a:spLocks noChangeArrowheads="1"/>
          </p:cNvSpPr>
          <p:nvPr/>
        </p:nvSpPr>
        <p:spPr bwMode="auto">
          <a:xfrm>
            <a:off x="7515200" y="1761877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Oval 27"/>
          <p:cNvSpPr>
            <a:spLocks noChangeArrowheads="1"/>
          </p:cNvSpPr>
          <p:nvPr/>
        </p:nvSpPr>
        <p:spPr bwMode="auto">
          <a:xfrm>
            <a:off x="7362800" y="1380877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Oval 28"/>
          <p:cNvSpPr>
            <a:spLocks noChangeArrowheads="1"/>
          </p:cNvSpPr>
          <p:nvPr/>
        </p:nvSpPr>
        <p:spPr bwMode="auto">
          <a:xfrm>
            <a:off x="7362800" y="1990477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Oval 29"/>
          <p:cNvSpPr>
            <a:spLocks noChangeArrowheads="1"/>
          </p:cNvSpPr>
          <p:nvPr/>
        </p:nvSpPr>
        <p:spPr bwMode="auto">
          <a:xfrm>
            <a:off x="7591400" y="1228477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Oval 30"/>
          <p:cNvSpPr>
            <a:spLocks noChangeArrowheads="1"/>
          </p:cNvSpPr>
          <p:nvPr/>
        </p:nvSpPr>
        <p:spPr bwMode="auto">
          <a:xfrm>
            <a:off x="7362800" y="2158752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Line 18"/>
          <p:cNvSpPr>
            <a:spLocks noChangeShapeType="1"/>
          </p:cNvSpPr>
          <p:nvPr/>
        </p:nvSpPr>
        <p:spPr bwMode="auto">
          <a:xfrm flipV="1">
            <a:off x="6372200" y="1228477"/>
            <a:ext cx="1295400" cy="1600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5155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7" y="1124745"/>
            <a:ext cx="2376263" cy="1101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Text Box 4"/>
          <p:cNvSpPr txBox="1">
            <a:spLocks noChangeArrowheads="1"/>
          </p:cNvSpPr>
          <p:nvPr/>
        </p:nvSpPr>
        <p:spPr bwMode="auto">
          <a:xfrm>
            <a:off x="251520" y="620688"/>
            <a:ext cx="28803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hu-HU" sz="2800" dirty="0" err="1" smtClean="0">
                <a:latin typeface="Sylfaen" pitchFamily="18" charset="0"/>
              </a:rPr>
              <a:t>Leverage</a:t>
            </a:r>
            <a:r>
              <a:rPr lang="hu-HU" sz="2800" dirty="0" smtClean="0">
                <a:latin typeface="Sylfaen" pitchFamily="18" charset="0"/>
              </a:rPr>
              <a:t> </a:t>
            </a:r>
            <a:r>
              <a:rPr lang="hu-HU" sz="2800" dirty="0" err="1" smtClean="0">
                <a:latin typeface="Sylfaen" pitchFamily="18" charset="0"/>
              </a:rPr>
              <a:t>score</a:t>
            </a:r>
            <a:r>
              <a:rPr lang="hu-HU" sz="2800" dirty="0" smtClean="0">
                <a:latin typeface="Sylfaen" pitchFamily="18" charset="0"/>
              </a:rPr>
              <a:t>:</a:t>
            </a:r>
            <a:endParaRPr lang="en-US" sz="2000" b="0" dirty="0">
              <a:latin typeface="Sylfaen" pitchFamily="18" charset="0"/>
            </a:endParaRPr>
          </a:p>
        </p:txBody>
      </p:sp>
      <p:pic>
        <p:nvPicPr>
          <p:cNvPr id="15155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496" y="2276872"/>
            <a:ext cx="5734050" cy="16668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6" grpId="0" animBg="1"/>
      <p:bldP spid="16" grpId="1" animBg="1"/>
      <p:bldP spid="17" grpId="0"/>
      <p:bldP spid="29" grpId="0" animBg="1"/>
      <p:bldP spid="31" grpId="0"/>
      <p:bldP spid="31" grpId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Editte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04800" y="3181350"/>
            <a:ext cx="8610600" cy="2463800"/>
          </a:xfrm>
          <a:prstGeom prst="rect">
            <a:avLst/>
          </a:prstGeom>
          <a:noFill/>
          <a:ln/>
        </p:spPr>
      </p:pic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533400" y="3352800"/>
            <a:ext cx="2209800" cy="1752600"/>
            <a:chOff x="336" y="2112"/>
            <a:chExt cx="1392" cy="1104"/>
          </a:xfrm>
        </p:grpSpPr>
        <p:sp>
          <p:nvSpPr>
            <p:cNvPr id="4" name="Rectangle 5"/>
            <p:cNvSpPr>
              <a:spLocks noChangeArrowheads="1"/>
            </p:cNvSpPr>
            <p:nvPr/>
          </p:nvSpPr>
          <p:spPr bwMode="auto">
            <a:xfrm>
              <a:off x="336" y="2112"/>
              <a:ext cx="1392" cy="48"/>
            </a:xfrm>
            <a:prstGeom prst="rect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336" y="2640"/>
              <a:ext cx="1392" cy="48"/>
            </a:xfrm>
            <a:prstGeom prst="rect">
              <a:avLst/>
            </a:prstGeom>
            <a:solidFill>
              <a:schemeClr val="folHlink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auto">
            <a:xfrm>
              <a:off x="336" y="3168"/>
              <a:ext cx="1392" cy="48"/>
            </a:xfrm>
            <a:prstGeom prst="rect">
              <a:avLst/>
            </a:prstGeom>
            <a:solidFill>
              <a:schemeClr val="hlink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8"/>
          <p:cNvGrpSpPr>
            <a:grpSpLocks/>
          </p:cNvGrpSpPr>
          <p:nvPr/>
        </p:nvGrpSpPr>
        <p:grpSpPr bwMode="auto">
          <a:xfrm>
            <a:off x="6824663" y="3962400"/>
            <a:ext cx="2014537" cy="838200"/>
            <a:chOff x="4299" y="2496"/>
            <a:chExt cx="1269" cy="528"/>
          </a:xfrm>
        </p:grpSpPr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4308" y="2496"/>
              <a:ext cx="1248" cy="48"/>
            </a:xfrm>
            <a:prstGeom prst="rect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4308" y="2880"/>
              <a:ext cx="1248" cy="48"/>
            </a:xfrm>
            <a:prstGeom prst="rect">
              <a:avLst/>
            </a:prstGeom>
            <a:solidFill>
              <a:schemeClr val="folHlink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auto">
            <a:xfrm>
              <a:off x="4299" y="2976"/>
              <a:ext cx="1248" cy="48"/>
            </a:xfrm>
            <a:prstGeom prst="rect">
              <a:avLst/>
            </a:prstGeom>
            <a:solidFill>
              <a:schemeClr val="hlink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Rectangle 12"/>
            <p:cNvSpPr>
              <a:spLocks noChangeArrowheads="1"/>
            </p:cNvSpPr>
            <p:nvPr/>
          </p:nvSpPr>
          <p:spPr bwMode="auto">
            <a:xfrm>
              <a:off x="4302" y="2784"/>
              <a:ext cx="1248" cy="48"/>
            </a:xfrm>
            <a:prstGeom prst="rect">
              <a:avLst/>
            </a:prstGeom>
            <a:solidFill>
              <a:schemeClr val="folHlink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Rectangle 13"/>
            <p:cNvSpPr>
              <a:spLocks noChangeArrowheads="1"/>
            </p:cNvSpPr>
            <p:nvPr/>
          </p:nvSpPr>
          <p:spPr bwMode="auto">
            <a:xfrm>
              <a:off x="4320" y="2592"/>
              <a:ext cx="1248" cy="48"/>
            </a:xfrm>
            <a:prstGeom prst="rect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Rectangle 14"/>
            <p:cNvSpPr>
              <a:spLocks noChangeArrowheads="1"/>
            </p:cNvSpPr>
            <p:nvPr/>
          </p:nvSpPr>
          <p:spPr bwMode="auto">
            <a:xfrm>
              <a:off x="4320" y="2688"/>
              <a:ext cx="1248" cy="48"/>
            </a:xfrm>
            <a:prstGeom prst="rect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" name="Group 20"/>
          <p:cNvGrpSpPr>
            <a:grpSpLocks/>
          </p:cNvGrpSpPr>
          <p:nvPr/>
        </p:nvGrpSpPr>
        <p:grpSpPr bwMode="auto">
          <a:xfrm>
            <a:off x="5083175" y="4724400"/>
            <a:ext cx="3070225" cy="1022350"/>
            <a:chOff x="3202" y="2976"/>
            <a:chExt cx="1934" cy="644"/>
          </a:xfrm>
        </p:grpSpPr>
        <p:sp>
          <p:nvSpPr>
            <p:cNvPr id="15" name="Line 18"/>
            <p:cNvSpPr>
              <a:spLocks noChangeShapeType="1"/>
            </p:cNvSpPr>
            <p:nvPr/>
          </p:nvSpPr>
          <p:spPr bwMode="auto">
            <a:xfrm>
              <a:off x="3600" y="2976"/>
              <a:ext cx="144" cy="288"/>
            </a:xfrm>
            <a:prstGeom prst="line">
              <a:avLst/>
            </a:prstGeom>
            <a:noFill/>
            <a:ln w="19050" cap="rnd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 Box 19"/>
            <p:cNvSpPr txBox="1">
              <a:spLocks noChangeArrowheads="1"/>
            </p:cNvSpPr>
            <p:nvPr/>
          </p:nvSpPr>
          <p:spPr bwMode="auto">
            <a:xfrm>
              <a:off x="3202" y="3216"/>
              <a:ext cx="1934" cy="404"/>
            </a:xfrm>
            <a:prstGeom prst="rect">
              <a:avLst/>
            </a:prstGeom>
            <a:noFill/>
            <a:ln w="19050" cap="rnd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b="0">
                  <a:solidFill>
                    <a:schemeClr val="accent2"/>
                  </a:solidFill>
                </a:rPr>
                <a:t>Pseudo-inverse of </a:t>
              </a:r>
            </a:p>
            <a:p>
              <a:r>
                <a:rPr lang="en-US" sz="1800" b="0">
                  <a:solidFill>
                    <a:schemeClr val="accent2"/>
                  </a:solidFill>
                </a:rPr>
                <a:t>the intersection of C and R</a:t>
              </a:r>
            </a:p>
          </p:txBody>
        </p:sp>
      </p:grpSp>
      <p:sp>
        <p:nvSpPr>
          <p:cNvPr id="17" name="Rectangle 21"/>
          <p:cNvSpPr>
            <a:spLocks noChangeArrowheads="1"/>
          </p:cNvSpPr>
          <p:nvPr/>
        </p:nvSpPr>
        <p:spPr bwMode="auto">
          <a:xfrm>
            <a:off x="5257800" y="3886200"/>
            <a:ext cx="990600" cy="990600"/>
          </a:xfrm>
          <a:prstGeom prst="rect">
            <a:avLst/>
          </a:prstGeom>
          <a:solidFill>
            <a:schemeClr val="bg2">
              <a:alpha val="39000"/>
            </a:schemeClr>
          </a:solidFill>
          <a:ln w="19050" cap="rnd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Cím 1"/>
          <p:cNvSpPr txBox="1">
            <a:spLocks/>
          </p:cNvSpPr>
          <p:nvPr/>
        </p:nvSpPr>
        <p:spPr>
          <a:xfrm>
            <a:off x="457200" y="53752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CU</a:t>
            </a:r>
            <a:r>
              <a:rPr kumimoji="0" lang="hu-H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115616" y="4149080"/>
            <a:ext cx="7056784" cy="2520280"/>
          </a:xfrm>
          <a:prstGeom prst="rect">
            <a:avLst/>
          </a:prstGeom>
          <a:solidFill>
            <a:schemeClr val="accent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églalap 2"/>
          <p:cNvSpPr/>
          <p:nvPr/>
        </p:nvSpPr>
        <p:spPr>
          <a:xfrm>
            <a:off x="1115616" y="1628800"/>
            <a:ext cx="7056784" cy="2520280"/>
          </a:xfrm>
          <a:prstGeom prst="rect">
            <a:avLst/>
          </a:prstGeom>
          <a:solidFill>
            <a:schemeClr val="accent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U</a:t>
            </a:r>
            <a:endParaRPr lang="en-US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1403648" y="1988840"/>
          <a:ext cx="6408712" cy="180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/>
        </p:nvGraphicFramePr>
        <p:xfrm>
          <a:off x="1403648" y="3933056"/>
          <a:ext cx="6408712" cy="3168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6" name="Csoportba foglalás 5"/>
          <p:cNvGrpSpPr/>
          <p:nvPr/>
        </p:nvGrpSpPr>
        <p:grpSpPr>
          <a:xfrm rot="9734779">
            <a:off x="2979544" y="3834660"/>
            <a:ext cx="3202650" cy="445881"/>
            <a:chOff x="4214479" y="319370"/>
            <a:chExt cx="364533" cy="705985"/>
          </a:xfrm>
          <a:scene3d>
            <a:camera prst="orthographicFront"/>
            <a:lightRig rig="threePt" dir="t"/>
          </a:scene3d>
        </p:grpSpPr>
        <p:sp>
          <p:nvSpPr>
            <p:cNvPr id="7" name="Jobbra nyíl 6"/>
            <p:cNvSpPr/>
            <p:nvPr/>
          </p:nvSpPr>
          <p:spPr>
            <a:xfrm>
              <a:off x="4222102" y="319370"/>
              <a:ext cx="356910" cy="417518"/>
            </a:xfrm>
            <a:prstGeom prst="rightArrow">
              <a:avLst>
                <a:gd name="adj1" fmla="val 60000"/>
                <a:gd name="adj2" fmla="val 50000"/>
              </a:avLst>
            </a:prstGeom>
            <a:sp3d>
              <a:bevelT/>
            </a:sp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Jobbra nyíl 4"/>
            <p:cNvSpPr/>
            <p:nvPr/>
          </p:nvSpPr>
          <p:spPr>
            <a:xfrm>
              <a:off x="4214479" y="774844"/>
              <a:ext cx="249837" cy="25051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100" kern="1200"/>
            </a:p>
          </p:txBody>
        </p:sp>
      </p:grpSp>
      <p:sp>
        <p:nvSpPr>
          <p:cNvPr id="9" name="Szövegdoboz 8"/>
          <p:cNvSpPr txBox="1"/>
          <p:nvPr/>
        </p:nvSpPr>
        <p:spPr>
          <a:xfrm>
            <a:off x="1122316" y="1628800"/>
            <a:ext cx="2081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Unsupervised phase</a:t>
            </a:r>
            <a:endParaRPr lang="en-US" dirty="0"/>
          </a:p>
        </p:txBody>
      </p:sp>
      <p:sp>
        <p:nvSpPr>
          <p:cNvPr id="10" name="Szövegdoboz 9"/>
          <p:cNvSpPr txBox="1"/>
          <p:nvPr/>
        </p:nvSpPr>
        <p:spPr>
          <a:xfrm>
            <a:off x="1115616" y="4139788"/>
            <a:ext cx="1828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S</a:t>
            </a:r>
            <a:r>
              <a:rPr lang="en-US" dirty="0" err="1" smtClean="0"/>
              <a:t>upervised</a:t>
            </a:r>
            <a:r>
              <a:rPr lang="en-US" dirty="0" smtClean="0"/>
              <a:t> phase</a:t>
            </a:r>
            <a:endParaRPr lang="en-US" dirty="0"/>
          </a:p>
        </p:txBody>
      </p:sp>
      <p:sp>
        <p:nvSpPr>
          <p:cNvPr id="11" name="Cím 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err="1" smtClean="0"/>
              <a:t>Use</a:t>
            </a:r>
            <a:r>
              <a:rPr lang="hu-HU" dirty="0" smtClean="0"/>
              <a:t> </a:t>
            </a:r>
            <a:r>
              <a:rPr lang="hu-HU" dirty="0" err="1" smtClean="0"/>
              <a:t>case</a:t>
            </a:r>
            <a:r>
              <a:rPr lang="hu-HU" dirty="0" smtClean="0"/>
              <a:t>: </a:t>
            </a:r>
            <a:r>
              <a:rPr lang="hu-HU" dirty="0" err="1" smtClean="0"/>
              <a:t>avoid</a:t>
            </a:r>
            <a:r>
              <a:rPr lang="hu-HU" dirty="0" smtClean="0"/>
              <a:t> </a:t>
            </a:r>
            <a:r>
              <a:rPr lang="hu-HU" dirty="0" err="1" smtClean="0"/>
              <a:t>overfitting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classification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357562"/>
            <a:ext cx="200977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8116" name="Picture 4" descr="MCj0294935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066800"/>
            <a:ext cx="1809750" cy="1809750"/>
          </a:xfrm>
          <a:prstGeom prst="rect">
            <a:avLst/>
          </a:prstGeom>
          <a:noFill/>
        </p:spPr>
      </p:pic>
      <p:sp>
        <p:nvSpPr>
          <p:cNvPr id="218118" name="AutoShape 6"/>
          <p:cNvSpPr>
            <a:spLocks noChangeArrowheads="1"/>
          </p:cNvSpPr>
          <p:nvPr/>
        </p:nvSpPr>
        <p:spPr bwMode="auto">
          <a:xfrm>
            <a:off x="3124200" y="990600"/>
            <a:ext cx="2209800" cy="685800"/>
          </a:xfrm>
          <a:prstGeom prst="leftArrow">
            <a:avLst>
              <a:gd name="adj1" fmla="val 50000"/>
              <a:gd name="adj2" fmla="val 80556"/>
            </a:avLst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hu-HU" dirty="0" err="1"/>
              <a:t>observation</a:t>
            </a:r>
            <a:endParaRPr lang="hu-HU" dirty="0"/>
          </a:p>
        </p:txBody>
      </p:sp>
      <p:sp>
        <p:nvSpPr>
          <p:cNvPr id="218119" name="Text Box 7"/>
          <p:cNvSpPr txBox="1">
            <a:spLocks noChangeArrowheads="1"/>
          </p:cNvSpPr>
          <p:nvPr/>
        </p:nvSpPr>
        <p:spPr bwMode="auto">
          <a:xfrm>
            <a:off x="1695450" y="1027113"/>
            <a:ext cx="819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/>
              <a:t>theory</a:t>
            </a:r>
          </a:p>
        </p:txBody>
      </p:sp>
      <p:sp>
        <p:nvSpPr>
          <p:cNvPr id="218120" name="Text Box 8"/>
          <p:cNvSpPr txBox="1">
            <a:spLocks noChangeArrowheads="1"/>
          </p:cNvSpPr>
          <p:nvPr/>
        </p:nvSpPr>
        <p:spPr bwMode="auto">
          <a:xfrm>
            <a:off x="8045450" y="1027113"/>
            <a:ext cx="793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/>
              <a:t>reality</a:t>
            </a:r>
          </a:p>
        </p:txBody>
      </p:sp>
      <p:sp>
        <p:nvSpPr>
          <p:cNvPr id="218122" name="Text Box 10"/>
          <p:cNvSpPr txBox="1">
            <a:spLocks noChangeArrowheads="1"/>
          </p:cNvSpPr>
          <p:nvPr/>
        </p:nvSpPr>
        <p:spPr bwMode="auto">
          <a:xfrm>
            <a:off x="533400" y="3313113"/>
            <a:ext cx="920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/>
              <a:t>models</a:t>
            </a:r>
          </a:p>
        </p:txBody>
      </p:sp>
      <p:sp>
        <p:nvSpPr>
          <p:cNvPr id="218123" name="AutoShape 11"/>
          <p:cNvSpPr>
            <a:spLocks noChangeArrowheads="1"/>
          </p:cNvSpPr>
          <p:nvPr/>
        </p:nvSpPr>
        <p:spPr bwMode="auto">
          <a:xfrm>
            <a:off x="3200400" y="2057400"/>
            <a:ext cx="2286000" cy="762000"/>
          </a:xfrm>
          <a:prstGeom prst="rightArrow">
            <a:avLst>
              <a:gd name="adj1" fmla="val 50000"/>
              <a:gd name="adj2" fmla="val 75000"/>
            </a:avLst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hu-HU"/>
              <a:t>experiment</a:t>
            </a:r>
          </a:p>
        </p:txBody>
      </p:sp>
      <p:sp>
        <p:nvSpPr>
          <p:cNvPr id="218124" name="Text Box 12"/>
          <p:cNvSpPr txBox="1">
            <a:spLocks noChangeArrowheads="1"/>
          </p:cNvSpPr>
          <p:nvPr/>
        </p:nvSpPr>
        <p:spPr bwMode="auto">
          <a:xfrm>
            <a:off x="5638800" y="685800"/>
            <a:ext cx="13652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hu-HU"/>
              <a:t>instruments</a:t>
            </a:r>
          </a:p>
        </p:txBody>
      </p:sp>
      <p:pic>
        <p:nvPicPr>
          <p:cNvPr id="218125" name="Picture 13" descr="j028575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4572000"/>
            <a:ext cx="2741613" cy="1684338"/>
          </a:xfrm>
          <a:prstGeom prst="rect">
            <a:avLst/>
          </a:prstGeom>
          <a:noFill/>
        </p:spPr>
      </p:pic>
      <p:sp>
        <p:nvSpPr>
          <p:cNvPr id="218126" name="Text Box 14"/>
          <p:cNvSpPr txBox="1">
            <a:spLocks noChangeArrowheads="1"/>
          </p:cNvSpPr>
          <p:nvPr/>
        </p:nvSpPr>
        <p:spPr bwMode="auto">
          <a:xfrm>
            <a:off x="3327400" y="4191000"/>
            <a:ext cx="1466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hu-HU"/>
              <a:t>virtual reality</a:t>
            </a:r>
          </a:p>
        </p:txBody>
      </p:sp>
      <p:sp>
        <p:nvSpPr>
          <p:cNvPr id="218127" name="AutoShape 15"/>
          <p:cNvSpPr>
            <a:spLocks noChangeArrowheads="1"/>
          </p:cNvSpPr>
          <p:nvPr/>
        </p:nvSpPr>
        <p:spPr bwMode="auto">
          <a:xfrm>
            <a:off x="1524000" y="2971800"/>
            <a:ext cx="228600" cy="304800"/>
          </a:xfrm>
          <a:prstGeom prst="upDownArrow">
            <a:avLst>
              <a:gd name="adj1" fmla="val 50000"/>
              <a:gd name="adj2" fmla="val 2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8128" name="AutoShape 16"/>
          <p:cNvSpPr>
            <a:spLocks noChangeArrowheads="1"/>
          </p:cNvSpPr>
          <p:nvPr/>
        </p:nvSpPr>
        <p:spPr bwMode="auto">
          <a:xfrm>
            <a:off x="2819400" y="4800600"/>
            <a:ext cx="609600" cy="304800"/>
          </a:xfrm>
          <a:prstGeom prst="leftRightArrow">
            <a:avLst>
              <a:gd name="adj1" fmla="val 50000"/>
              <a:gd name="adj2" fmla="val 40000"/>
            </a:avLst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218129" name="Line 17"/>
          <p:cNvSpPr>
            <a:spLocks noChangeShapeType="1"/>
          </p:cNvSpPr>
          <p:nvPr/>
        </p:nvSpPr>
        <p:spPr bwMode="auto">
          <a:xfrm flipV="1">
            <a:off x="5334000" y="2819400"/>
            <a:ext cx="1828800" cy="1676400"/>
          </a:xfrm>
          <a:prstGeom prst="line">
            <a:avLst/>
          </a:prstGeom>
          <a:noFill/>
          <a:ln w="69850">
            <a:solidFill>
              <a:schemeClr val="accent2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8130" name="Text Box 18"/>
          <p:cNvSpPr txBox="1">
            <a:spLocks noChangeArrowheads="1"/>
          </p:cNvSpPr>
          <p:nvPr/>
        </p:nvSpPr>
        <p:spPr bwMode="auto">
          <a:xfrm>
            <a:off x="5257800" y="4495800"/>
            <a:ext cx="12890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hu-HU"/>
              <a:t>predictions</a:t>
            </a:r>
          </a:p>
        </p:txBody>
      </p:sp>
      <p:sp>
        <p:nvSpPr>
          <p:cNvPr id="218131" name="Text Box 19"/>
          <p:cNvSpPr txBox="1">
            <a:spLocks noChangeArrowheads="1"/>
          </p:cNvSpPr>
          <p:nvPr/>
        </p:nvSpPr>
        <p:spPr bwMode="auto">
          <a:xfrm>
            <a:off x="6534150" y="3352800"/>
            <a:ext cx="5524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hu-HU"/>
              <a:t>test</a:t>
            </a:r>
          </a:p>
        </p:txBody>
      </p:sp>
      <p:pic>
        <p:nvPicPr>
          <p:cNvPr id="218133" name="Picture 21" descr="j028575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1524000"/>
            <a:ext cx="1143000" cy="701675"/>
          </a:xfrm>
          <a:prstGeom prst="rect">
            <a:avLst/>
          </a:prstGeom>
          <a:noFill/>
        </p:spPr>
      </p:pic>
      <p:sp>
        <p:nvSpPr>
          <p:cNvPr id="1026" name="AutoShape 2" descr="http://news.bbc.co.uk/furniture/in_depth/sci_tech/2000/human_genome/dna_infograph1.gif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http://news.bbc.co.uk/furniture/in_depth/sci_tech/2000/human_genome/dna_infograph1.gif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67600" y="1447800"/>
            <a:ext cx="1421215" cy="136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6" descr="tmp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5562600" y="1143000"/>
            <a:ext cx="1775012" cy="182880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381000" y="76200"/>
            <a:ext cx="8077200" cy="110799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Other disciplines are similar: whole genomes, satellite maps, sensor networks, etc.</a:t>
            </a:r>
            <a:endParaRPr lang="hu-HU" sz="2400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3600" dirty="0" err="1" smtClean="0"/>
              <a:t>Automatic</a:t>
            </a:r>
            <a:r>
              <a:rPr lang="hu-HU" sz="3600" dirty="0" smtClean="0"/>
              <a:t> </a:t>
            </a:r>
            <a:r>
              <a:rPr lang="hu-HU" sz="3600" dirty="0" err="1" smtClean="0"/>
              <a:t>identification</a:t>
            </a:r>
            <a:r>
              <a:rPr lang="hu-HU" sz="3600" dirty="0" smtClean="0"/>
              <a:t> of „</a:t>
            </a:r>
            <a:r>
              <a:rPr lang="hu-HU" sz="3600" dirty="0" err="1" smtClean="0"/>
              <a:t>important</a:t>
            </a:r>
            <a:r>
              <a:rPr lang="hu-HU" sz="3600" dirty="0" smtClean="0"/>
              <a:t>” </a:t>
            </a:r>
            <a:r>
              <a:rPr lang="hu-HU" sz="3600" dirty="0" err="1" smtClean="0"/>
              <a:t>spectral</a:t>
            </a:r>
            <a:r>
              <a:rPr lang="hu-HU" sz="3600" dirty="0" smtClean="0"/>
              <a:t> </a:t>
            </a:r>
            <a:r>
              <a:rPr lang="hu-HU" sz="3600" dirty="0" err="1" smtClean="0"/>
              <a:t>regions</a:t>
            </a:r>
            <a:r>
              <a:rPr lang="hu-HU" sz="3600" dirty="0" smtClean="0"/>
              <a:t> – </a:t>
            </a:r>
            <a:r>
              <a:rPr lang="hu-HU" sz="3600" dirty="0" err="1" smtClean="0"/>
              <a:t>Lick</a:t>
            </a:r>
            <a:r>
              <a:rPr lang="hu-HU" sz="3600" dirty="0" smtClean="0"/>
              <a:t> </a:t>
            </a:r>
            <a:r>
              <a:rPr lang="hu-HU" sz="3600" dirty="0" err="1" smtClean="0"/>
              <a:t>indices</a:t>
            </a:r>
            <a:endParaRPr lang="en-US" dirty="0"/>
          </a:p>
        </p:txBody>
      </p:sp>
      <p:pic>
        <p:nvPicPr>
          <p:cNvPr id="3" name="Content Placeholder 6" descr="importantregions_k5.da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5406" y="1580728"/>
            <a:ext cx="8401050" cy="4800600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4499992" y="6309320"/>
            <a:ext cx="3331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Ching-Wa</a:t>
            </a:r>
            <a:r>
              <a:rPr lang="hu-HU" dirty="0" smtClean="0"/>
              <a:t> </a:t>
            </a:r>
            <a:r>
              <a:rPr lang="hu-HU" dirty="0" err="1" smtClean="0"/>
              <a:t>Yip</a:t>
            </a:r>
            <a:r>
              <a:rPr lang="hu-HU" dirty="0" smtClean="0"/>
              <a:t> et </a:t>
            </a:r>
            <a:r>
              <a:rPr lang="hu-HU" dirty="0" err="1" smtClean="0"/>
              <a:t>al</a:t>
            </a:r>
            <a:r>
              <a:rPr lang="hu-HU" dirty="0" smtClean="0"/>
              <a:t>. </a:t>
            </a: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preparation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References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Michael W. Mahoney and </a:t>
            </a:r>
            <a:r>
              <a:rPr lang="en-US" sz="2400" dirty="0" err="1" smtClean="0"/>
              <a:t>Petros</a:t>
            </a:r>
            <a:r>
              <a:rPr lang="en-US" sz="2400" dirty="0" smtClean="0"/>
              <a:t> </a:t>
            </a:r>
            <a:r>
              <a:rPr lang="en-US" sz="2400" dirty="0" err="1" smtClean="0"/>
              <a:t>Drineas</a:t>
            </a:r>
            <a:r>
              <a:rPr lang="hu-HU" sz="2400" dirty="0" smtClean="0"/>
              <a:t>: </a:t>
            </a:r>
            <a:r>
              <a:rPr lang="en-US" sz="2400" dirty="0" smtClean="0"/>
              <a:t>CUR matrix decompositions for improved data analysis</a:t>
            </a:r>
            <a:r>
              <a:rPr lang="hu-HU" sz="2400" dirty="0" smtClean="0"/>
              <a:t>, PNAS </a:t>
            </a:r>
            <a:r>
              <a:rPr lang="hu-HU" sz="2400" dirty="0" err="1" smtClean="0"/>
              <a:t>January</a:t>
            </a:r>
            <a:r>
              <a:rPr lang="hu-HU" sz="2400" dirty="0" smtClean="0"/>
              <a:t> 20, 2009 </a:t>
            </a:r>
            <a:r>
              <a:rPr lang="hu-HU" sz="2400" dirty="0" err="1" smtClean="0"/>
              <a:t>vol</a:t>
            </a:r>
            <a:r>
              <a:rPr lang="hu-HU" sz="2400" dirty="0" smtClean="0"/>
              <a:t>. 106 no. 3 697-702 (and </a:t>
            </a:r>
            <a:r>
              <a:rPr lang="hu-HU" sz="2400" dirty="0" err="1" smtClean="0"/>
              <a:t>several</a:t>
            </a:r>
            <a:r>
              <a:rPr lang="hu-HU" sz="2400" dirty="0" smtClean="0"/>
              <a:t> </a:t>
            </a:r>
            <a:r>
              <a:rPr lang="hu-HU" sz="2400" dirty="0" err="1" smtClean="0"/>
              <a:t>other</a:t>
            </a:r>
            <a:r>
              <a:rPr lang="hu-HU" sz="2400" dirty="0" smtClean="0"/>
              <a:t> </a:t>
            </a:r>
            <a:r>
              <a:rPr lang="hu-HU" sz="2400" dirty="0" err="1" smtClean="0"/>
              <a:t>papers</a:t>
            </a:r>
            <a:r>
              <a:rPr lang="hu-HU" sz="2400" dirty="0" smtClean="0"/>
              <a:t> of </a:t>
            </a:r>
            <a:r>
              <a:rPr lang="hu-HU" sz="2400" dirty="0" err="1" smtClean="0"/>
              <a:t>the</a:t>
            </a:r>
            <a:r>
              <a:rPr lang="hu-HU" sz="2400" dirty="0" smtClean="0"/>
              <a:t> </a:t>
            </a:r>
            <a:r>
              <a:rPr lang="hu-HU" sz="2400" dirty="0" err="1" smtClean="0"/>
              <a:t>authors</a:t>
            </a:r>
            <a:r>
              <a:rPr lang="hu-HU" sz="2400" dirty="0" smtClean="0"/>
              <a:t>)</a:t>
            </a:r>
          </a:p>
          <a:p>
            <a:r>
              <a:rPr lang="pt-BR" sz="2400" dirty="0" smtClean="0"/>
              <a:t>Bodor A, Csabai I, Mahoney MW, Solymosi N</a:t>
            </a:r>
            <a:r>
              <a:rPr lang="pt-BR" sz="2400" dirty="0" smtClean="0"/>
              <a:t>.</a:t>
            </a:r>
            <a:r>
              <a:rPr lang="hu-HU" sz="2400" dirty="0" smtClean="0"/>
              <a:t>: </a:t>
            </a:r>
            <a:r>
              <a:rPr lang="en-US" sz="2400" dirty="0" err="1" smtClean="0"/>
              <a:t>rCUR</a:t>
            </a:r>
            <a:r>
              <a:rPr lang="en-US" sz="2400" dirty="0" smtClean="0"/>
              <a:t>:</a:t>
            </a:r>
            <a:r>
              <a:rPr lang="hu-HU" sz="2400" dirty="0" smtClean="0"/>
              <a:t> </a:t>
            </a:r>
            <a:r>
              <a:rPr lang="en-US" sz="2400" dirty="0" smtClean="0"/>
              <a:t>an </a:t>
            </a:r>
            <a:r>
              <a:rPr lang="en-US" sz="2400" dirty="0" smtClean="0"/>
              <a:t>R package for CUR matrix </a:t>
            </a:r>
            <a:r>
              <a:rPr lang="en-US" sz="2400" dirty="0" smtClean="0"/>
              <a:t>decomposition</a:t>
            </a:r>
            <a:r>
              <a:rPr lang="hu-HU" sz="2400" dirty="0" smtClean="0"/>
              <a:t>,</a:t>
            </a:r>
            <a:r>
              <a:rPr lang="hu-HU" sz="2400" dirty="0" smtClean="0"/>
              <a:t> </a:t>
            </a:r>
            <a:r>
              <a:rPr lang="hu-HU" sz="2400" dirty="0" smtClean="0"/>
              <a:t>BMC </a:t>
            </a:r>
            <a:r>
              <a:rPr lang="hu-HU" sz="2400" dirty="0" err="1" smtClean="0"/>
              <a:t>Bioinformatics</a:t>
            </a:r>
            <a:r>
              <a:rPr lang="hu-HU" sz="2400" dirty="0" smtClean="0"/>
              <a:t>, 2012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athwa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12700"/>
            <a:ext cx="9424988" cy="6651625"/>
          </a:xfrm>
          <a:prstGeom prst="rect">
            <a:avLst/>
          </a:prstGeom>
          <a:noFill/>
        </p:spPr>
      </p:pic>
      <p:pic>
        <p:nvPicPr>
          <p:cNvPr id="5" name="Picture 4" descr="microarra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3200400"/>
            <a:ext cx="3582988" cy="345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protein_synthesi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304800"/>
            <a:ext cx="4286250" cy="4400550"/>
          </a:xfrm>
          <a:prstGeom prst="rect">
            <a:avLst/>
          </a:prstGeom>
          <a:noFill/>
        </p:spPr>
      </p:pic>
      <p:pic>
        <p:nvPicPr>
          <p:cNvPr id="9" name="Picture 7" descr="interne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609600"/>
            <a:ext cx="3292389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04800" y="1143000"/>
            <a:ext cx="7924800" cy="461665"/>
          </a:xfrm>
          <a:prstGeom prst="rect">
            <a:avLst/>
          </a:prstGeom>
          <a:solidFill>
            <a:schemeClr val="accent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To understand the complex reality, we need complex models </a:t>
            </a:r>
            <a:endParaRPr lang="en-US" sz="2400" dirty="0"/>
          </a:p>
        </p:txBody>
      </p:sp>
      <p:pic>
        <p:nvPicPr>
          <p:cNvPr id="160770" name="Picture 2" descr="See Explanation.  Clicking on the picture will download&#10; the highest resolution version available.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00" y="3268749"/>
            <a:ext cx="4267200" cy="309048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2814935"/>
            <a:ext cx="8915400" cy="830997"/>
          </a:xfrm>
          <a:prstGeom prst="rect">
            <a:avLst/>
          </a:prstGeom>
          <a:solidFill>
            <a:schemeClr val="accent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To verify complex models we need a lot of data (large statistical sample -&gt; statistical databases)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/>
          </p:cNvSpPr>
          <p:nvPr/>
        </p:nvSpPr>
        <p:spPr>
          <a:xfrm>
            <a:off x="457200" y="2646040"/>
            <a:ext cx="8229600" cy="114300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</a:t>
            </a:r>
            <a:r>
              <a:rPr lang="hu-HU" sz="4400" dirty="0" smtClean="0">
                <a:latin typeface="+mj-lt"/>
                <a:ea typeface="+mj-ea"/>
                <a:cs typeface="+mj-cs"/>
              </a:rPr>
              <a:t>N</a:t>
            </a:r>
            <a:r>
              <a:rPr kumimoji="0" lang="hu-H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ature</a:t>
            </a:r>
            <a:r>
              <a:rPr kumimoji="0" lang="hu-H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of </a:t>
            </a:r>
            <a:r>
              <a:rPr kumimoji="0" lang="hu-H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(most of </a:t>
            </a:r>
            <a:r>
              <a:rPr kumimoji="0" lang="hu-H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</a:t>
            </a:r>
            <a:r>
              <a:rPr kumimoji="0" lang="hu-H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 </a:t>
            </a:r>
            <a:r>
              <a:rPr kumimoji="0" lang="hu-H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Science</a:t>
            </a:r>
            <a:r>
              <a:rPr kumimoji="0" lang="hu-HU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hu-H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Data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R</a:t>
            </a:r>
            <a:r>
              <a:rPr lang="en-US" dirty="0" smtClean="0"/>
              <a:t>aw data usually come as high dimensional data vectors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268760"/>
            <a:ext cx="3668924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spiral galaxy - M8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429000"/>
            <a:ext cx="2989596" cy="2669282"/>
          </a:xfrm>
          <a:prstGeom prst="rect">
            <a:avLst/>
          </a:prstGeom>
          <a:noFill/>
        </p:spPr>
      </p:pic>
      <p:pic>
        <p:nvPicPr>
          <p:cNvPr id="6" name="Picture 9" descr="batsi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1628800"/>
            <a:ext cx="2514600" cy="198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5065" y="3057550"/>
            <a:ext cx="75247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Microarray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56176" y="4221088"/>
            <a:ext cx="2171700" cy="2200275"/>
          </a:xfrm>
          <a:prstGeom prst="rect">
            <a:avLst/>
          </a:prstGeom>
          <a:noFill/>
        </p:spPr>
      </p:pic>
      <p:graphicFrame>
        <p:nvGraphicFramePr>
          <p:cNvPr id="12" name="Objektum 11"/>
          <p:cNvGraphicFramePr>
            <a:graphicFrameLocks noChangeAspect="1"/>
          </p:cNvGraphicFramePr>
          <p:nvPr/>
        </p:nvGraphicFramePr>
        <p:xfrm>
          <a:off x="6030913" y="765175"/>
          <a:ext cx="1512887" cy="696913"/>
        </p:xfrm>
        <a:graphic>
          <a:graphicData uri="http://schemas.openxmlformats.org/presentationml/2006/ole">
            <p:oleObj spid="_x0000_s1031" name="Equation" r:id="rId8" imgW="495000" imgH="228600" progId="Equation.3">
              <p:embed/>
            </p:oleObj>
          </a:graphicData>
        </a:graphic>
      </p:graphicFrame>
      <p:pic>
        <p:nvPicPr>
          <p:cNvPr id="1035" name="Picture 11" descr="http://mostodd.files.wordpress.com/2011/02/37-light-from-the-sun.jpe%3Fw%3D20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63888" y="4172308"/>
            <a:ext cx="2304256" cy="21370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|x_i|$&#10;&#10;}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21"/>
  <p:tag name="PICTUREFILESIZE" val="116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\|x\|_p^p = \sum_i |x_i|^p \leq 1, ~p\leq 1$&#10;&#10;}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206"/>
  <p:tag name="PICTUREFILESIZE" val="883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\{x'  : ~ y=\Phi x'\}$&#10;&#10;}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540"/>
  <p:tag name="BOXFONT" val="11"/>
  <p:tag name="BOXWRAP" val="False"/>
  <p:tag name="WORKAROUNDTRANSPARENCYBUG" val="False"/>
  <p:tag name="ALLOWFONTSUBSTITUTION" val="False"/>
  <p:tag name="BITMAPFORMAT" val="pngmono"/>
  <p:tag name="ORIGWIDTH" val="116"/>
  <p:tag name="PICTUREFILESIZE" val="489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x$&#10;&#10;}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540"/>
  <p:tag name="BOXFONT" val="11"/>
  <p:tag name="BOXWRAP" val="False"/>
  <p:tag name="WORKAROUNDTRANSPARENCYBUG" val="False"/>
  <p:tag name="ALLOWFONTSUBSTITUTION" val="False"/>
  <p:tag name="BITMAPFORMAT" val="pngmono"/>
  <p:tag name="ORIGWIDTH" val="10"/>
  <p:tag name="PICTUREFILESIZE" val="71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y$&#10;&#10;}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540"/>
  <p:tag name="BOXFONT" val="11"/>
  <p:tag name="BOXWRAP" val="False"/>
  <p:tag name="WORKAROUNDTRANSPARENCYBUG" val="False"/>
  <p:tag name="ALLOWFONTSUBSTITUTION" val="False"/>
  <p:tag name="BITMAPFORMAT" val="pngmono"/>
  <p:tag name="ORIGWIDTH" val="9"/>
  <p:tag name="PICTUREFILESIZE" val="76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\boldmath{\Phi}$&#10;&#10;}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540"/>
  <p:tag name="BOXFONT" val="11"/>
  <p:tag name="BOXWRAP" val="False"/>
  <p:tag name="WORKAROUNDTRANSPARENCYBUG" val="False"/>
  <p:tag name="ALLOWFONTSUBSTITUTION" val="False"/>
  <p:tag name="BITMAPFORMAT" val="pngmono"/>
  <p:tag name="ORIGWIDTH" val="14"/>
  <p:tag name="PICTUREFILESIZE" val="72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x$&#10;&#10;}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540"/>
  <p:tag name="BOXFONT" val="11"/>
  <p:tag name="BOXWRAP" val="False"/>
  <p:tag name="WORKAROUNDTRANSPARENCYBUG" val="False"/>
  <p:tag name="ALLOWFONTSUBSTITUTION" val="False"/>
  <p:tag name="BITMAPFORMAT" val="pngmono"/>
  <p:tag name="ORIGWIDTH" val="10"/>
  <p:tag name="PICTUREFILESIZE" val="71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y = {\boldmath\Phi} x$&#10;&#10;}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540"/>
  <p:tag name="BOXFONT" val="11"/>
  <p:tag name="BOXWRAP" val="False"/>
  <p:tag name="WORKAROUNDTRANSPARENCYBUG" val="False"/>
  <p:tag name="ALLOWFONTSUBSTITUTION" val="False"/>
  <p:tag name="BITMAPFORMAT" val="pngmono"/>
  <p:tag name="ORIGWIDTH" val="60"/>
  <p:tag name="PICTUREFILESIZE" val="243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\[&#10;x&#10;\]&#10;&#10;}\end{document}&#10;"/>
  <p:tag name="EXTERNALNAME" val="txp_fig"/>
  <p:tag name="BLEND" val="0"/>
  <p:tag name="TRANSPARENT" val="1"/>
  <p:tag name="RESOLUTION" val="1200"/>
  <p:tag name="WORKAROUNDTRANSPARENCYBUG" val="0"/>
  <p:tag name="ALLOWFONTSUBSTITUTION" val="0"/>
  <p:tag name="BITMAPFORMAT" val="png256"/>
  <p:tag name="ORIGWIDTH" val="10"/>
  <p:tag name="PICTUREFILESIZE" val="160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\boldmath{\Phi}$&#10;&#10;}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540"/>
  <p:tag name="BOXFONT" val="11"/>
  <p:tag name="BOXWRAP" val="False"/>
  <p:tag name="WORKAROUNDTRANSPARENCYBUG" val="False"/>
  <p:tag name="ALLOWFONTSUBSTITUTION" val="False"/>
  <p:tag name="BITMAPFORMAT" val="pngmono"/>
  <p:tag name="ORIGWIDTH" val="14"/>
  <p:tag name="PICTUREFILESIZE" val="72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=$&#10;&#10;}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540"/>
  <p:tag name="BOXFONT" val="11"/>
  <p:tag name="BOXWRAP" val="False"/>
  <p:tag name="WORKAROUNDTRANSPARENCYBUG" val="False"/>
  <p:tag name="ALLOWFONTSUBSTITUTION" val="False"/>
  <p:tag name="BITMAPFORMAT" val="pngmono"/>
  <p:tag name="ORIGWIDTH" val="15"/>
  <p:tag name="PICTUREFILESIZE" val="24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\ell_p$&#10;&#10;}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14"/>
  <p:tag name="PICTUREFILESIZE" val="129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\mathbf{R}^N$&#10;&#10;}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540"/>
  <p:tag name="BOXFONT" val="11"/>
  <p:tag name="BOXWRAP" val="False"/>
  <p:tag name="WORKAROUNDTRANSPARENCYBUG" val="False"/>
  <p:tag name="ALLOWFONTSUBSTITUTION" val="False"/>
  <p:tag name="BITMAPFORMAT" val="pngmono"/>
  <p:tag name="ORIGWIDTH" val="25"/>
  <p:tag name="PICTUREFILESIZE" val="125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x$&#10;&#10;}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540"/>
  <p:tag name="BOXFONT" val="11"/>
  <p:tag name="BOXWRAP" val="False"/>
  <p:tag name="WORKAROUNDTRANSPARENCYBUG" val="False"/>
  <p:tag name="ALLOWFONTSUBSTITUTION" val="False"/>
  <p:tag name="BITMAPFORMAT" val="pngmono"/>
  <p:tag name="ORIGWIDTH" val="10"/>
  <p:tag name="PICTUREFILESIZE" val="71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x$&#10;&#10;}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540"/>
  <p:tag name="BOXFONT" val="11"/>
  <p:tag name="BOXWRAP" val="False"/>
  <p:tag name="WORKAROUNDTRANSPARENCYBUG" val="False"/>
  <p:tag name="ALLOWFONTSUBSTITUTION" val="False"/>
  <p:tag name="BITMAPFORMAT" val="pngmono"/>
  <p:tag name="ORIGWIDTH" val="10"/>
  <p:tag name="PICTUREFILESIZE" val="71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y = {\boldmath\Phi} x$&#10;&#10;}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540"/>
  <p:tag name="BOXFONT" val="11"/>
  <p:tag name="BOXWRAP" val="False"/>
  <p:tag name="WORKAROUNDTRANSPARENCYBUG" val="False"/>
  <p:tag name="ALLOWFONTSUBSTITUTION" val="False"/>
  <p:tag name="BITMAPFORMAT" val="pngmono"/>
  <p:tag name="ORIGWIDTH" val="60"/>
  <p:tag name="PICTUREFILESIZE" val="243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\begin{eqnarray}&#10;\widehat{x} = &#10;\arg\min_{y={\boldmath\Phi}x}\|x\|_2 \nonumber&#10;\end{eqnarray}&#10;&#10;}\end{document}&#10;"/>
  <p:tag name="EXTERNALNAME" val="TP_tmp"/>
  <p:tag name="BLEND" val="False"/>
  <p:tag name="TRANSPARENT" val="False"/>
  <p:tag name="KEEPFILES" val="False"/>
  <p:tag name="DEBUGPAUSE" val="False"/>
  <p:tag name="RESOLUTION" val="1200"/>
  <p:tag name="TIMEOUT" val="(none)"/>
  <p:tag name="BOXWIDTH" val="354"/>
  <p:tag name="BOXHEIGHT" val="412"/>
  <p:tag name="BOXFONT" val="11"/>
  <p:tag name="BOXWRAP" val="False"/>
  <p:tag name="WORKAROUNDTRANSPARENCYBUG" val="False"/>
  <p:tag name="ALLOWFONTSUBSTITUTION" val="False"/>
  <p:tag name="BITMAPFORMAT" val="pngmono"/>
  <p:tag name="ORIGWIDTH" val="139"/>
  <p:tag name="PICTUREFILESIZE" val="747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\widehat{x} = &#10;(\boldmath{\Phi}^T\boldmath{\Phi})^{-1}&#10;\boldmath{\Phi}^T&#10;y$&#10;&#10;}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540"/>
  <p:tag name="BOXFONT" val="11"/>
  <p:tag name="BOXWRAP" val="False"/>
  <p:tag name="WORKAROUNDTRANSPARENCYBUG" val="False"/>
  <p:tag name="ALLOWFONTSUBSTITUTION" val="False"/>
  <p:tag name="BITMAPFORMAT" val="pngmono"/>
  <p:tag name="ORIGWIDTH" val="143"/>
  <p:tag name="PICTUREFILESIZE" val="657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x$&#10;&#10;}\end{document}&#10;"/>
  <p:tag name="EXTERNALNAME" val="txp_fig"/>
  <p:tag name="BLEND" val="0"/>
  <p:tag name="TRANSPARENT" val="0"/>
  <p:tag name="KEEPFILES" val="0"/>
  <p:tag name="DEBUGPAUSE" val="0"/>
  <p:tag name="RESOLUTION" val="1200"/>
  <p:tag name="WORKAROUNDTRANSPARENCYBUG" val="0"/>
  <p:tag name="ALLOWFONTSUBSTITUTION" val="0"/>
  <p:tag name="BITMAPFORMAT" val="pngmono"/>
  <p:tag name="ORIGWIDTH" val="10"/>
  <p:tag name="PICTUREFILESIZE" val="71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\widehat{x}$&#10;&#10;}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11"/>
  <p:tag name="PICTUREFILESIZE" val="101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\widehat{x} $&#10;&#10;}\end{document}&#10;"/>
  <p:tag name="EXTERNALNAME" val="TP_tmp"/>
  <p:tag name="BLEND" val="0"/>
  <p:tag name="TRANSPARENT" val="1"/>
  <p:tag name="RESOLUTION" val="1200"/>
  <p:tag name="WORKAROUNDTRANSPARENCYBUG" val="0"/>
  <p:tag name="ALLOWFONTSUBSTITUTION" val="0"/>
  <p:tag name="BITMAPFORMAT" val="pngmono"/>
  <p:tag name="ORIGWIDTH" val="11"/>
  <p:tag name="PICTUREFILESIZE" val="101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\[&#10;x&#10;\]&#10;&#10;}\end{document}&#10;"/>
  <p:tag name="EXTERNALNAME" val="txp_fig"/>
  <p:tag name="BLEND" val="0"/>
  <p:tag name="TRANSPARENT" val="1"/>
  <p:tag name="RESOLUTION" val="1200"/>
  <p:tag name="WORKAROUNDTRANSPARENCYBUG" val="0"/>
  <p:tag name="ALLOWFONTSUBSTITUTION" val="0"/>
  <p:tag name="BITMAPFORMAT" val="png256"/>
  <p:tag name="ORIGWIDTH" val="10"/>
  <p:tag name="PICTUREFILESIZE" val="160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K$&#10;&#10;}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15"/>
  <p:tag name="PICTUREFILESIZE" val="98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\mathbf{R}^N$&#10;&#10;}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540"/>
  <p:tag name="BOXFONT" val="11"/>
  <p:tag name="BOXWRAP" val="False"/>
  <p:tag name="WORKAROUNDTRANSPARENCYBUG" val="False"/>
  <p:tag name="ALLOWFONTSUBSTITUTION" val="False"/>
  <p:tag name="BITMAPFORMAT" val="pngmono"/>
  <p:tag name="ORIGWIDTH" val="25"/>
  <p:tag name="PICTUREFILESIZE" val="1254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\ell_2$&#10;&#10;}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15"/>
  <p:tag name="PICTUREFILESIZE" val="1303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x$&#10;&#10;}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540"/>
  <p:tag name="BOXFONT" val="11"/>
  <p:tag name="BOXWRAP" val="False"/>
  <p:tag name="WORKAROUNDTRANSPARENCYBUG" val="False"/>
  <p:tag name="ALLOWFONTSUBSTITUTION" val="False"/>
  <p:tag name="BITMAPFORMAT" val="pngmono"/>
  <p:tag name="ORIGWIDTH" val="10"/>
  <p:tag name="PICTUREFILESIZE" val="71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y = {\boldmath\Phi} x$&#10;&#10;}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540"/>
  <p:tag name="BOXFONT" val="11"/>
  <p:tag name="BOXWRAP" val="False"/>
  <p:tag name="WORKAROUNDTRANSPARENCYBUG" val="False"/>
  <p:tag name="ALLOWFONTSUBSTITUTION" val="False"/>
  <p:tag name="BITMAPFORMAT" val="pngmono"/>
  <p:tag name="ORIGWIDTH" val="60"/>
  <p:tag name="PICTUREFILESIZE" val="2434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\ell_0$&#10;&#10;}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15"/>
  <p:tag name="PICTUREFILESIZE" val="121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\[&#10;x&#10;\]&#10;&#10;}\end{document}&#10;"/>
  <p:tag name="EXTERNALNAME" val="txp_fig"/>
  <p:tag name="BLEND" val="0"/>
  <p:tag name="TRANSPARENT" val="1"/>
  <p:tag name="RESOLUTION" val="1200"/>
  <p:tag name="WORKAROUNDTRANSPARENCYBUG" val="0"/>
  <p:tag name="ALLOWFONTSUBSTITUTION" val="0"/>
  <p:tag name="BITMAPFORMAT" val="png256"/>
  <p:tag name="ORIGWIDTH" val="10"/>
  <p:tag name="PICTUREFILESIZE" val="160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\mathbf{R}^N$&#10;&#10;}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540"/>
  <p:tag name="BOXFONT" val="11"/>
  <p:tag name="BOXWRAP" val="False"/>
  <p:tag name="WORKAROUNDTRANSPARENCYBUG" val="False"/>
  <p:tag name="ALLOWFONTSUBSTITUTION" val="False"/>
  <p:tag name="BITMAPFORMAT" val="pngmono"/>
  <p:tag name="ORIGWIDTH" val="25"/>
  <p:tag name="PICTUREFILESIZE" val="1254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\begin{eqnarray}&#10;\widehat{x} = &#10;\arg\min_{y={\boldmath\Phi}x}\|x\|_0 \nonumber&#10;\end{eqnarray}&#10;&#10;}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139"/>
  <p:tag name="PICTUREFILESIZE" val="7326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x$&#10;&#10;}\end{document}&#10;"/>
  <p:tag name="EXTERNALNAME" val="txp_fig"/>
  <p:tag name="BLEND" val="0"/>
  <p:tag name="TRANSPARENT" val="0"/>
  <p:tag name="KEEPFILES" val="0"/>
  <p:tag name="DEBUGPAUSE" val="0"/>
  <p:tag name="RESOLUTION" val="1200"/>
  <p:tag name="WORKAROUNDTRANSPARENCYBUG" val="0"/>
  <p:tag name="ALLOWFONTSUBSTITUTION" val="0"/>
  <p:tag name="BITMAPFORMAT" val="pngmono"/>
  <p:tag name="ORIGWIDTH" val="10"/>
  <p:tag name="PICTUREFILESIZE" val="71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\widehat{x}$&#10;&#10;}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11"/>
  <p:tag name="PICTUREFILESIZE" val="101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N$&#10;&#10;}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15"/>
  <p:tag name="PICTUREFILESIZE" val="93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x$&#10;&#10;}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540"/>
  <p:tag name="BOXFONT" val="11"/>
  <p:tag name="BOXWRAP" val="False"/>
  <p:tag name="WORKAROUNDTRANSPARENCYBUG" val="False"/>
  <p:tag name="ALLOWFONTSUBSTITUTION" val="False"/>
  <p:tag name="BITMAPFORMAT" val="pngmono"/>
  <p:tag name="ORIGWIDTH" val="10"/>
  <p:tag name="PICTUREFILESIZE" val="71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y = {\boldmath\Phi} x$&#10;&#10;}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540"/>
  <p:tag name="BOXFONT" val="11"/>
  <p:tag name="BOXWRAP" val="False"/>
  <p:tag name="WORKAROUNDTRANSPARENCYBUG" val="False"/>
  <p:tag name="ALLOWFONTSUBSTITUTION" val="False"/>
  <p:tag name="BITMAPFORMAT" val="pngmono"/>
  <p:tag name="ORIGWIDTH" val="60"/>
  <p:tag name="PICTUREFILESIZE" val="2434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\ell_1$&#10;&#10;}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14"/>
  <p:tag name="PICTUREFILESIZE" val="95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\begin{eqnarray}&#10;\widehat{x} = &#10;\arg\min_{y={\boldmath\Phi}x}\|x\|_1 \nonumber&#10;\end{eqnarray}&#10;&#10;}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139"/>
  <p:tag name="PICTUREFILESIZE" val="7007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\ell_0$&#10;&#10;}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15"/>
  <p:tag name="PICTUREFILESIZE" val="1215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\[&#10;x&#10;\]&#10;&#10;}\end{document}&#10;"/>
  <p:tag name="EXTERNALNAME" val="txp_fig"/>
  <p:tag name="BLEND" val="0"/>
  <p:tag name="TRANSPARENT" val="1"/>
  <p:tag name="RESOLUTION" val="1200"/>
  <p:tag name="WORKAROUNDTRANSPARENCYBUG" val="0"/>
  <p:tag name="ALLOWFONTSUBSTITUTION" val="0"/>
  <p:tag name="BITMAPFORMAT" val="png256"/>
  <p:tag name="ORIGWIDTH" val="10"/>
  <p:tag name="PICTUREFILESIZE" val="160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\mathbf{R}^N$&#10;&#10;}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540"/>
  <p:tag name="BOXFONT" val="11"/>
  <p:tag name="BOXWRAP" val="False"/>
  <p:tag name="WORKAROUNDTRANSPARENCYBUG" val="False"/>
  <p:tag name="ALLOWFONTSUBSTITUTION" val="False"/>
  <p:tag name="BITMAPFORMAT" val="pngmono"/>
  <p:tag name="ORIGWIDTH" val="25"/>
  <p:tag name="PICTUREFILESIZE" val="1254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left( \begin{array}{ccccccccc}&#10;&amp;&amp;&amp;&amp;&amp;&amp;&amp;&amp; \\&#10;&amp;&amp;&amp;&amp;&amp;&amp;&amp;&amp; \\&#10;&amp;&amp;&amp;&amp;&amp;&amp;&amp;&amp; \\&#10;&amp;&amp;&amp;&amp;A &amp;&amp;&amp;&amp;\\&#10;&amp;&amp;&amp;&amp;&amp;&amp;&amp;&amp; \\&#10;&amp;&amp;&amp;&amp;&amp;&amp;&amp;&amp;\\&#10;&amp;&amp;&amp;&amp;&amp;&amp;&amp;&amp; \end{array}\right) \approx \left( \begin{array}{ccc}&#10;                              &amp;&amp;\\  &amp;&amp;\\ &amp;&amp;\\ &amp; C  &amp;\\&#10;                          &amp;&amp;\\ &amp;&amp;\\ &amp;&amp; \end{array}\right)&#10;{\bf \cdot } \left( \begin{array}{ccc} &amp;&amp;\\ &amp; U &amp; \\&#10;&amp;&amp;\end{array}\right) {\bf\cdot } \left( \begin{array}{ccccccccc}&#10;                &amp;&amp;&amp;&amp;&amp;&amp;\\   &amp;&amp;&amp; R &amp;&amp;&amp;\\ &amp;&amp;&amp;&amp;&amp;&amp;\end{array}\right)&#10;$&#10;\end{document}&#10;"/>
  <p:tag name="EXTERNALNAME" val="Edittex"/>
  <p:tag name="BLEND" val="False"/>
  <p:tag name="TRANSPARENT" val="False"/>
  <p:tag name="BITMAPFORMAT" val="bmpmono"/>
  <p:tag name="DEBUGINTERACTIVE" val="True"/>
  <p:tag name="ORIGWIDTH" val="579.875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left( \begin{array}{ccccccccc}&#10;&amp;&amp;&amp;&amp;&amp;&amp;&amp;&amp; \\&#10;&amp;&amp;&amp;&amp;&amp;&amp;&amp;&amp; \\&#10;&amp;&amp;&amp;&amp;&amp;&amp;&amp;&amp; \\&#10;&amp;&amp;&amp;&amp;A &amp;&amp;&amp;&amp;\\&#10;&amp;&amp;&amp;&amp;&amp;&amp;&amp;&amp; \\&#10;&amp;&amp;&amp;&amp;&amp;&amp;&amp;&amp;\\&#10;&amp;&amp;&amp;&amp;&amp;&amp;&amp;&amp; \end{array}\right) \approx \left( \begin{array}{ccc}&#10;                              &amp;&amp;\\  &amp;&amp;\\ &amp;&amp;\\ &amp; C  &amp;\\&#10;                          &amp;&amp;\\ &amp;&amp;\\ &amp;&amp; \end{array}\right)&#10;{\bf \cdot } \left( \begin{array}{ccc} &amp;&amp;\\ &amp; U &amp; \\&#10;&amp;&amp;\end{array}\right) {\bf\cdot } \left( \begin{array}{ccccccccc}&#10;                &amp;&amp;&amp;&amp;&amp;&amp;\\   &amp;&amp;&amp; R &amp;&amp;&amp;\\ &amp;&amp;&amp;&amp;&amp;&amp;\end{array}\right)&#10;$&#10;\end{document}&#10;"/>
  <p:tag name="EXTERNALNAME" val="Edittex"/>
  <p:tag name="BLEND" val="False"/>
  <p:tag name="TRANSPARENT" val="False"/>
  <p:tag name="BITMAPFORMAT" val="bmpmono"/>
  <p:tag name="DEBUGINTERACTIVE" val="True"/>
  <p:tag name="ORIGWIDTH" val="579.87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\mathbf{R}^N$&#10;&#10;}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540"/>
  <p:tag name="BOXFONT" val="11"/>
  <p:tag name="BOXWRAP" val="False"/>
  <p:tag name="WORKAROUNDTRANSPARENCYBUG" val="False"/>
  <p:tag name="ALLOWFONTSUBSTITUTION" val="False"/>
  <p:tag name="BITMAPFORMAT" val="pngmono"/>
  <p:tag name="ORIGWIDTH" val="25"/>
  <p:tag name="PICTUREFILESIZE" val="125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x$&#10;&#10;}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540"/>
  <p:tag name="BOXFONT" val="11"/>
  <p:tag name="BOXWRAP" val="False"/>
  <p:tag name="WORKAROUNDTRANSPARENCYBUG" val="False"/>
  <p:tag name="ALLOWFONTSUBSTITUTION" val="False"/>
  <p:tag name="BITMAPFORMAT" val="pngmono"/>
  <p:tag name="ORIGWIDTH" val="10"/>
  <p:tag name="PICTUREFILESIZE" val="71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\mathbf{R}^N$&#10;&#10;}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540"/>
  <p:tag name="BOXFONT" val="11"/>
  <p:tag name="BOXWRAP" val="False"/>
  <p:tag name="WORKAROUNDTRANSPARENCYBUG" val="False"/>
  <p:tag name="ALLOWFONTSUBSTITUTION" val="False"/>
  <p:tag name="BITMAPFORMAT" val="pngmono"/>
  <p:tag name="ORIGWIDTH" val="25"/>
  <p:tag name="PICTUREFILESIZE" val="125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x$&#10;&#10;}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540"/>
  <p:tag name="BOXFONT" val="11"/>
  <p:tag name="BOXWRAP" val="False"/>
  <p:tag name="WORKAROUNDTRANSPARENCYBUG" val="False"/>
  <p:tag name="ALLOWFONTSUBSTITUTION" val="False"/>
  <p:tag name="BITMAPFORMAT" val="pngmono"/>
  <p:tag name="ORIGWIDTH" val="10"/>
  <p:tag name="PICTUREFILESIZE" val="71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|x_i|$&#10;&#10;}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21"/>
  <p:tag name="PICTUREFILESIZE" val="1163"/>
</p:tagLst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5363</TotalTime>
  <Words>1724</Words>
  <Application>Microsoft Office PowerPoint</Application>
  <PresentationFormat>Diavetítés a képernyőre (4:3 oldalarány)</PresentationFormat>
  <Paragraphs>375</Paragraphs>
  <Slides>61</Slides>
  <Notes>4</Notes>
  <HiddenSlides>0</HiddenSlides>
  <MMClips>0</MMClips>
  <ScaleCrop>false</ScaleCrop>
  <HeadingPairs>
    <vt:vector size="6" baseType="variant"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61</vt:i4>
      </vt:variant>
    </vt:vector>
  </HeadingPairs>
  <TitlesOfParts>
    <vt:vector size="63" baseType="lpstr">
      <vt:lpstr>Office-téma</vt:lpstr>
      <vt:lpstr>Equation</vt:lpstr>
      <vt:lpstr>Advanced statistical and computational methods in astronomical research</vt:lpstr>
      <vt:lpstr>Age of Big Data</vt:lpstr>
      <vt:lpstr>3. dia</vt:lpstr>
      <vt:lpstr>4. dia</vt:lpstr>
      <vt:lpstr>5. dia</vt:lpstr>
      <vt:lpstr>6. dia</vt:lpstr>
      <vt:lpstr>7. dia</vt:lpstr>
      <vt:lpstr>8. dia</vt:lpstr>
      <vt:lpstr>Raw data usually come as high dimensional data vectors </vt:lpstr>
      <vt:lpstr>Due to the underlying physical laws, data vectors does not fill the whole space, rather lie on lower dimensional surface/subspace  (this is why we can understand the word!)  </vt:lpstr>
      <vt:lpstr>Example: color space vs. „true” physical space</vt:lpstr>
      <vt:lpstr>12. dia</vt:lpstr>
      <vt:lpstr>How to find the underlying subspace in many dimensions: PCA/SVD</vt:lpstr>
      <vt:lpstr>Spectrum PCA – dimension reduction</vt:lpstr>
      <vt:lpstr>Some additional difficulties</vt:lpstr>
      <vt:lpstr>16. dia</vt:lpstr>
      <vt:lpstr>Projection of the spectral space to color space</vt:lpstr>
      <vt:lpstr>Inversion: from low dimensional observations to low dimensional physical parameters</vt:lpstr>
      <vt:lpstr>Observing basis (color space)</vt:lpstr>
      <vt:lpstr>Representation basis (PCA)</vt:lpstr>
      <vt:lpstr>21. dia</vt:lpstr>
      <vt:lpstr>Nyquist-Shannon sampling theorem: how many measurements do we need?</vt:lpstr>
      <vt:lpstr>Sparsity / compressibility</vt:lpstr>
      <vt:lpstr>Conventional scenario (e.g. JPEG2000)</vt:lpstr>
      <vt:lpstr>What’s wrong with this picture?</vt:lpstr>
      <vt:lpstr>Compressive sensing</vt:lpstr>
      <vt:lpstr>Example</vt:lpstr>
      <vt:lpstr>Compressive sensing: basic principles</vt:lpstr>
      <vt:lpstr>Example</vt:lpstr>
      <vt:lpstr>Geometric interpretation</vt:lpstr>
      <vt:lpstr>The key: L1 minimization</vt:lpstr>
      <vt:lpstr>Geometric interpretation </vt:lpstr>
      <vt:lpstr>Signal Recovery</vt:lpstr>
      <vt:lpstr>Signal Recovery</vt:lpstr>
      <vt:lpstr>Signal Recovery</vt:lpstr>
      <vt:lpstr>36. dia</vt:lpstr>
      <vt:lpstr>37. dia</vt:lpstr>
      <vt:lpstr>Applications: single pixel camera</vt:lpstr>
      <vt:lpstr>39. dia</vt:lpstr>
      <vt:lpstr>40. dia</vt:lpstr>
      <vt:lpstr>41. dia</vt:lpstr>
      <vt:lpstr>Matrix completion</vt:lpstr>
      <vt:lpstr>Van Gogh – Nincs Gogh*</vt:lpstr>
      <vt:lpstr>Inpainting</vt:lpstr>
      <vt:lpstr>References</vt:lpstr>
      <vt:lpstr>Principal component pursuit</vt:lpstr>
      <vt:lpstr>Principal component pursuit*</vt:lpstr>
      <vt:lpstr>48. dia</vt:lpstr>
      <vt:lpstr>49. dia</vt:lpstr>
      <vt:lpstr>50. dia</vt:lpstr>
      <vt:lpstr>51. dia</vt:lpstr>
      <vt:lpstr>52. dia</vt:lpstr>
      <vt:lpstr>53. dia</vt:lpstr>
      <vt:lpstr>54. dia</vt:lpstr>
      <vt:lpstr>CUR matrix decomposition</vt:lpstr>
      <vt:lpstr>The problem with PCA</vt:lpstr>
      <vt:lpstr>57. dia</vt:lpstr>
      <vt:lpstr>58. dia</vt:lpstr>
      <vt:lpstr>Use case: avoid overfitting in classification</vt:lpstr>
      <vt:lpstr>Automatic identification of „important” spectral regions – Lick indices</vt:lpstr>
      <vt:lpstr>References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Matrix completion – compressive sensing</dc:title>
  <dc:creator>csabai</dc:creator>
  <cp:lastModifiedBy>csabai</cp:lastModifiedBy>
  <cp:revision>304</cp:revision>
  <dcterms:created xsi:type="dcterms:W3CDTF">2010-07-27T14:39:15Z</dcterms:created>
  <dcterms:modified xsi:type="dcterms:W3CDTF">2012-09-04T23:31:31Z</dcterms:modified>
</cp:coreProperties>
</file>