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9900" y="952500"/>
            <a:ext cx="95250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68707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952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b="0" baseline="0" cap="none" i="0" spc="0" strike="noStrike" sz="4800" u="none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3.tif"/><Relationship Id="rId5" Type="http://schemas.openxmlformats.org/officeDocument/2006/relationships/image" Target="../media/image4.tif"/><Relationship Id="rId6" Type="http://schemas.openxmlformats.org/officeDocument/2006/relationships/image" Target="../media/image5.tif"/><Relationship Id="rId7" Type="http://schemas.openxmlformats.org/officeDocument/2006/relationships/image" Target="../media/image6.tif"/><Relationship Id="rId8" Type="http://schemas.openxmlformats.org/officeDocument/2006/relationships/image" Target="../media/image7.tif"/><Relationship Id="rId9" Type="http://schemas.openxmlformats.org/officeDocument/2006/relationships/image" Target="../media/image8.tif"/><Relationship Id="rId10" Type="http://schemas.openxmlformats.org/officeDocument/2006/relationships/image" Target="../media/image9.tif"/><Relationship Id="rId11" Type="http://schemas.openxmlformats.org/officeDocument/2006/relationships/image" Target="../media/image10.tif"/><Relationship Id="rId12" Type="http://schemas.openxmlformats.org/officeDocument/2006/relationships/image" Target="../media/image11.tif"/><Relationship Id="rId13" Type="http://schemas.openxmlformats.org/officeDocument/2006/relationships/image" Target="../media/image12.tif"/><Relationship Id="rId14" Type="http://schemas.openxmlformats.org/officeDocument/2006/relationships/image" Target="../media/image13.tif"/><Relationship Id="rId15" Type="http://schemas.openxmlformats.org/officeDocument/2006/relationships/image" Target="../media/image14.tif"/><Relationship Id="rId16" Type="http://schemas.openxmlformats.org/officeDocument/2006/relationships/image" Target="../media/image15.tif"/><Relationship Id="rId17" Type="http://schemas.openxmlformats.org/officeDocument/2006/relationships/image" Target="../media/image16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4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anta Rhei"/>
          <p:cNvSpPr txBox="1"/>
          <p:nvPr>
            <p:ph type="ctrTitle"/>
          </p:nvPr>
        </p:nvSpPr>
        <p:spPr>
          <a:xfrm>
            <a:off x="1778000" y="3360684"/>
            <a:ext cx="20828000" cy="4648201"/>
          </a:xfrm>
          <a:prstGeom prst="rect">
            <a:avLst/>
          </a:prstGeom>
        </p:spPr>
        <p:txBody>
          <a:bodyPr/>
          <a:lstStyle>
            <a:lvl1pPr>
              <a:defRPr sz="28800"/>
            </a:lvl1pPr>
          </a:lstStyle>
          <a:p>
            <a:pPr/>
            <a:r>
              <a:t>Panta Rhei</a:t>
            </a:r>
          </a:p>
        </p:txBody>
      </p:sp>
      <p:sp>
        <p:nvSpPr>
          <p:cNvPr id="120" name="Raimond Snellings"/>
          <p:cNvSpPr txBox="1"/>
          <p:nvPr>
            <p:ph type="subTitle" sz="quarter" idx="1"/>
          </p:nvPr>
        </p:nvSpPr>
        <p:spPr>
          <a:xfrm>
            <a:off x="1778000" y="11509247"/>
            <a:ext cx="20828000" cy="1587501"/>
          </a:xfrm>
          <a:prstGeom prst="rect">
            <a:avLst/>
          </a:prstGeom>
        </p:spPr>
        <p:txBody>
          <a:bodyPr/>
          <a:lstStyle/>
          <a:p>
            <a:pPr/>
            <a:r>
              <a:t>Raimond Snellings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patial geometry in the transverse pla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52145">
              <a:defRPr sz="8848"/>
            </a:lvl1pPr>
          </a:lstStyle>
          <a:p>
            <a:pPr/>
            <a:r>
              <a:t>Spatial geometry in the transverse plane</a:t>
            </a:r>
          </a:p>
        </p:txBody>
      </p:sp>
      <p:pic>
        <p:nvPicPr>
          <p:cNvPr id="395" name="eR_e2.pdf" descr="eR_e2.pdf"/>
          <p:cNvPicPr>
            <a:picLocks noChangeAspect="1"/>
          </p:cNvPicPr>
          <p:nvPr/>
        </p:nvPicPr>
        <p:blipFill>
          <a:blip r:embed="rId2">
            <a:extLst/>
          </a:blip>
          <a:srcRect l="50718" t="602" r="150" b="602"/>
          <a:stretch>
            <a:fillRect/>
          </a:stretch>
        </p:blipFill>
        <p:spPr>
          <a:xfrm>
            <a:off x="5476610" y="3130640"/>
            <a:ext cx="5724722" cy="548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e3.pdf" descr="e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89595" y="3140334"/>
            <a:ext cx="5724760" cy="5462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e4.pdf" descr="e4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502813" y="3140334"/>
            <a:ext cx="5724760" cy="5462250"/>
          </a:xfrm>
          <a:prstGeom prst="rect">
            <a:avLst/>
          </a:prstGeom>
          <a:ln w="12700">
            <a:miter lim="400000"/>
          </a:ln>
        </p:spPr>
      </p:pic>
      <p:sp>
        <p:nvSpPr>
          <p:cNvPr id="398" name="rotated to the planes of symmetry we clearly see the different harmonics"/>
          <p:cNvSpPr txBox="1"/>
          <p:nvPr/>
        </p:nvSpPr>
        <p:spPr>
          <a:xfrm>
            <a:off x="5454950" y="9964066"/>
            <a:ext cx="13474100" cy="157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b="0" sz="4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rotated to the planes of symmetry we clearly see the different harmonics</a:t>
            </a:r>
          </a:p>
        </p:txBody>
      </p:sp>
      <p:pic>
        <p:nvPicPr>
          <p:cNvPr id="399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rcRect l="81872" t="7801" r="3152" b="54041"/>
          <a:stretch>
            <a:fillRect/>
          </a:stretch>
        </p:blipFill>
        <p:spPr>
          <a:xfrm>
            <a:off x="770271" y="3939605"/>
            <a:ext cx="4091192" cy="3497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9" h="21595" fill="norm" stroke="1" extrusionOk="0">
                <a:moveTo>
                  <a:pt x="9734" y="0"/>
                </a:moveTo>
                <a:cubicBezTo>
                  <a:pt x="9454" y="-5"/>
                  <a:pt x="9187" y="85"/>
                  <a:pt x="8829" y="260"/>
                </a:cubicBezTo>
                <a:cubicBezTo>
                  <a:pt x="8335" y="501"/>
                  <a:pt x="7784" y="593"/>
                  <a:pt x="7606" y="463"/>
                </a:cubicBezTo>
                <a:cubicBezTo>
                  <a:pt x="7428" y="333"/>
                  <a:pt x="7113" y="347"/>
                  <a:pt x="6910" y="495"/>
                </a:cubicBezTo>
                <a:cubicBezTo>
                  <a:pt x="6785" y="586"/>
                  <a:pt x="6489" y="648"/>
                  <a:pt x="6231" y="720"/>
                </a:cubicBezTo>
                <a:cubicBezTo>
                  <a:pt x="6152" y="755"/>
                  <a:pt x="6081" y="802"/>
                  <a:pt x="6002" y="833"/>
                </a:cubicBezTo>
                <a:lnTo>
                  <a:pt x="5076" y="1193"/>
                </a:lnTo>
                <a:cubicBezTo>
                  <a:pt x="5061" y="1202"/>
                  <a:pt x="5032" y="1219"/>
                  <a:pt x="5018" y="1228"/>
                </a:cubicBezTo>
                <a:cubicBezTo>
                  <a:pt x="4933" y="1281"/>
                  <a:pt x="4904" y="1341"/>
                  <a:pt x="4848" y="1397"/>
                </a:cubicBezTo>
                <a:cubicBezTo>
                  <a:pt x="4735" y="1659"/>
                  <a:pt x="4688" y="2038"/>
                  <a:pt x="4686" y="2693"/>
                </a:cubicBezTo>
                <a:cubicBezTo>
                  <a:pt x="4686" y="2703"/>
                  <a:pt x="4687" y="2709"/>
                  <a:pt x="4686" y="2715"/>
                </a:cubicBezTo>
                <a:cubicBezTo>
                  <a:pt x="4690" y="2746"/>
                  <a:pt x="4681" y="2762"/>
                  <a:pt x="4686" y="2794"/>
                </a:cubicBezTo>
                <a:cubicBezTo>
                  <a:pt x="4688" y="2812"/>
                  <a:pt x="4691" y="2821"/>
                  <a:pt x="4694" y="2840"/>
                </a:cubicBezTo>
                <a:cubicBezTo>
                  <a:pt x="4733" y="3123"/>
                  <a:pt x="4760" y="3357"/>
                  <a:pt x="4760" y="3561"/>
                </a:cubicBezTo>
                <a:cubicBezTo>
                  <a:pt x="4782" y="4223"/>
                  <a:pt x="4588" y="4537"/>
                  <a:pt x="3959" y="5215"/>
                </a:cubicBezTo>
                <a:cubicBezTo>
                  <a:pt x="3905" y="5273"/>
                  <a:pt x="3842" y="5384"/>
                  <a:pt x="3786" y="5453"/>
                </a:cubicBezTo>
                <a:cubicBezTo>
                  <a:pt x="3357" y="5982"/>
                  <a:pt x="2915" y="6757"/>
                  <a:pt x="2642" y="7435"/>
                </a:cubicBezTo>
                <a:cubicBezTo>
                  <a:pt x="2566" y="7791"/>
                  <a:pt x="2298" y="8428"/>
                  <a:pt x="1936" y="9058"/>
                </a:cubicBezTo>
                <a:cubicBezTo>
                  <a:pt x="1869" y="9173"/>
                  <a:pt x="1834" y="9279"/>
                  <a:pt x="1774" y="9396"/>
                </a:cubicBezTo>
                <a:cubicBezTo>
                  <a:pt x="1748" y="9440"/>
                  <a:pt x="1700" y="9578"/>
                  <a:pt x="1678" y="9609"/>
                </a:cubicBezTo>
                <a:cubicBezTo>
                  <a:pt x="1486" y="9889"/>
                  <a:pt x="1323" y="10457"/>
                  <a:pt x="1323" y="10871"/>
                </a:cubicBezTo>
                <a:cubicBezTo>
                  <a:pt x="1323" y="11447"/>
                  <a:pt x="1159" y="11606"/>
                  <a:pt x="609" y="11535"/>
                </a:cubicBezTo>
                <a:cubicBezTo>
                  <a:pt x="397" y="11508"/>
                  <a:pt x="259" y="11513"/>
                  <a:pt x="160" y="11557"/>
                </a:cubicBezTo>
                <a:cubicBezTo>
                  <a:pt x="-44" y="11743"/>
                  <a:pt x="-34" y="12132"/>
                  <a:pt x="83" y="13192"/>
                </a:cubicBezTo>
                <a:cubicBezTo>
                  <a:pt x="186" y="14117"/>
                  <a:pt x="271" y="15320"/>
                  <a:pt x="274" y="15873"/>
                </a:cubicBezTo>
                <a:cubicBezTo>
                  <a:pt x="281" y="16972"/>
                  <a:pt x="1241" y="17674"/>
                  <a:pt x="2297" y="17348"/>
                </a:cubicBezTo>
                <a:cubicBezTo>
                  <a:pt x="2623" y="17248"/>
                  <a:pt x="3187" y="17519"/>
                  <a:pt x="3664" y="17912"/>
                </a:cubicBezTo>
                <a:cubicBezTo>
                  <a:pt x="3906" y="18111"/>
                  <a:pt x="4115" y="18341"/>
                  <a:pt x="4274" y="18566"/>
                </a:cubicBezTo>
                <a:cubicBezTo>
                  <a:pt x="4429" y="18785"/>
                  <a:pt x="4532" y="19002"/>
                  <a:pt x="4532" y="19184"/>
                </a:cubicBezTo>
                <a:cubicBezTo>
                  <a:pt x="4532" y="19186"/>
                  <a:pt x="4532" y="19193"/>
                  <a:pt x="4532" y="19196"/>
                </a:cubicBezTo>
                <a:cubicBezTo>
                  <a:pt x="4534" y="19360"/>
                  <a:pt x="4579" y="19501"/>
                  <a:pt x="4665" y="19612"/>
                </a:cubicBezTo>
                <a:cubicBezTo>
                  <a:pt x="4668" y="19616"/>
                  <a:pt x="4673" y="19621"/>
                  <a:pt x="4675" y="19625"/>
                </a:cubicBezTo>
                <a:cubicBezTo>
                  <a:pt x="4751" y="19719"/>
                  <a:pt x="4869" y="19775"/>
                  <a:pt x="4991" y="19826"/>
                </a:cubicBezTo>
                <a:cubicBezTo>
                  <a:pt x="5196" y="19895"/>
                  <a:pt x="5545" y="19860"/>
                  <a:pt x="5896" y="19826"/>
                </a:cubicBezTo>
                <a:cubicBezTo>
                  <a:pt x="5993" y="19798"/>
                  <a:pt x="6084" y="19792"/>
                  <a:pt x="6183" y="19747"/>
                </a:cubicBezTo>
                <a:cubicBezTo>
                  <a:pt x="6770" y="19484"/>
                  <a:pt x="7210" y="19647"/>
                  <a:pt x="8399" y="20549"/>
                </a:cubicBezTo>
                <a:cubicBezTo>
                  <a:pt x="8836" y="20880"/>
                  <a:pt x="9240" y="21116"/>
                  <a:pt x="9639" y="21303"/>
                </a:cubicBezTo>
                <a:cubicBezTo>
                  <a:pt x="9684" y="21333"/>
                  <a:pt x="9795" y="21365"/>
                  <a:pt x="9830" y="21392"/>
                </a:cubicBezTo>
                <a:cubicBezTo>
                  <a:pt x="9857" y="21413"/>
                  <a:pt x="9905" y="21420"/>
                  <a:pt x="9936" y="21438"/>
                </a:cubicBezTo>
                <a:cubicBezTo>
                  <a:pt x="10179" y="21533"/>
                  <a:pt x="10411" y="21555"/>
                  <a:pt x="10642" y="21595"/>
                </a:cubicBezTo>
                <a:cubicBezTo>
                  <a:pt x="11304" y="21594"/>
                  <a:pt x="12113" y="21326"/>
                  <a:pt x="12609" y="20840"/>
                </a:cubicBezTo>
                <a:cubicBezTo>
                  <a:pt x="12818" y="20635"/>
                  <a:pt x="13056" y="20547"/>
                  <a:pt x="13143" y="20649"/>
                </a:cubicBezTo>
                <a:cubicBezTo>
                  <a:pt x="13229" y="20751"/>
                  <a:pt x="13474" y="20591"/>
                  <a:pt x="13687" y="20289"/>
                </a:cubicBezTo>
                <a:cubicBezTo>
                  <a:pt x="13899" y="19987"/>
                  <a:pt x="14517" y="19737"/>
                  <a:pt x="15053" y="19737"/>
                </a:cubicBezTo>
                <a:cubicBezTo>
                  <a:pt x="15737" y="19737"/>
                  <a:pt x="16287" y="19413"/>
                  <a:pt x="16904" y="18654"/>
                </a:cubicBezTo>
                <a:cubicBezTo>
                  <a:pt x="17387" y="18059"/>
                  <a:pt x="18032" y="17574"/>
                  <a:pt x="18337" y="17574"/>
                </a:cubicBezTo>
                <a:cubicBezTo>
                  <a:pt x="18976" y="17574"/>
                  <a:pt x="19101" y="16186"/>
                  <a:pt x="18565" y="15005"/>
                </a:cubicBezTo>
                <a:cubicBezTo>
                  <a:pt x="18291" y="14401"/>
                  <a:pt x="18341" y="14245"/>
                  <a:pt x="18871" y="14081"/>
                </a:cubicBezTo>
                <a:cubicBezTo>
                  <a:pt x="19559" y="13869"/>
                  <a:pt x="19712" y="13086"/>
                  <a:pt x="19149" y="12675"/>
                </a:cubicBezTo>
                <a:cubicBezTo>
                  <a:pt x="18715" y="12358"/>
                  <a:pt x="19670" y="11444"/>
                  <a:pt x="20436" y="11444"/>
                </a:cubicBezTo>
                <a:cubicBezTo>
                  <a:pt x="20720" y="11444"/>
                  <a:pt x="21110" y="11226"/>
                  <a:pt x="21296" y="10962"/>
                </a:cubicBezTo>
                <a:cubicBezTo>
                  <a:pt x="21556" y="10592"/>
                  <a:pt x="21387" y="10162"/>
                  <a:pt x="20580" y="9092"/>
                </a:cubicBezTo>
                <a:cubicBezTo>
                  <a:pt x="20001" y="8325"/>
                  <a:pt x="19485" y="7364"/>
                  <a:pt x="19435" y="6962"/>
                </a:cubicBezTo>
                <a:cubicBezTo>
                  <a:pt x="19354" y="6300"/>
                  <a:pt x="18973" y="6051"/>
                  <a:pt x="17095" y="5440"/>
                </a:cubicBezTo>
                <a:cubicBezTo>
                  <a:pt x="16782" y="5339"/>
                  <a:pt x="16730" y="4912"/>
                  <a:pt x="16885" y="3696"/>
                </a:cubicBezTo>
                <a:cubicBezTo>
                  <a:pt x="17080" y="2160"/>
                  <a:pt x="17057" y="2073"/>
                  <a:pt x="16360" y="2073"/>
                </a:cubicBezTo>
                <a:cubicBezTo>
                  <a:pt x="15955" y="2073"/>
                  <a:pt x="15387" y="1770"/>
                  <a:pt x="15101" y="1397"/>
                </a:cubicBezTo>
                <a:cubicBezTo>
                  <a:pt x="14722" y="903"/>
                  <a:pt x="14188" y="724"/>
                  <a:pt x="13124" y="743"/>
                </a:cubicBezTo>
                <a:cubicBezTo>
                  <a:pt x="12319" y="757"/>
                  <a:pt x="11221" y="554"/>
                  <a:pt x="10690" y="294"/>
                </a:cubicBezTo>
                <a:cubicBezTo>
                  <a:pt x="10305" y="106"/>
                  <a:pt x="10015" y="5"/>
                  <a:pt x="9734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ollective Flow"/>
          <p:cNvSpPr txBox="1"/>
          <p:nvPr>
            <p:ph type="title"/>
          </p:nvPr>
        </p:nvSpPr>
        <p:spPr>
          <a:xfrm>
            <a:off x="1689100" y="355600"/>
            <a:ext cx="21005800" cy="1432272"/>
          </a:xfrm>
          <a:prstGeom prst="rect">
            <a:avLst/>
          </a:prstGeom>
        </p:spPr>
        <p:txBody>
          <a:bodyPr/>
          <a:lstStyle>
            <a:lvl1pPr defTabSz="643889">
              <a:defRPr sz="8736"/>
            </a:lvl1pPr>
          </a:lstStyle>
          <a:p>
            <a:pPr/>
            <a:r>
              <a:t>Collective Flow</a:t>
            </a:r>
          </a:p>
        </p:txBody>
      </p:sp>
      <p:pic>
        <p:nvPicPr>
          <p:cNvPr id="40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3089" y="2367559"/>
            <a:ext cx="9950356" cy="8247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31530" y="2500725"/>
            <a:ext cx="10354337" cy="79812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67276" y="11111958"/>
            <a:ext cx="8443358" cy="1194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ollective Flow"/>
          <p:cNvSpPr txBox="1"/>
          <p:nvPr>
            <p:ph type="title"/>
          </p:nvPr>
        </p:nvSpPr>
        <p:spPr>
          <a:xfrm>
            <a:off x="1689100" y="355600"/>
            <a:ext cx="21005800" cy="1432272"/>
          </a:xfrm>
          <a:prstGeom prst="rect">
            <a:avLst/>
          </a:prstGeom>
        </p:spPr>
        <p:txBody>
          <a:bodyPr/>
          <a:lstStyle>
            <a:lvl1pPr defTabSz="643889">
              <a:defRPr sz="8736"/>
            </a:lvl1pPr>
          </a:lstStyle>
          <a:p>
            <a:pPr/>
            <a:r>
              <a:t>Collective Flow</a:t>
            </a:r>
          </a:p>
        </p:txBody>
      </p:sp>
      <p:pic>
        <p:nvPicPr>
          <p:cNvPr id="40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60976" y="10642058"/>
            <a:ext cx="7453809" cy="1054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secondpaper_fig1a_LO.pdf" descr="secondpaper_fig1a_LO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870645" y="2184056"/>
            <a:ext cx="11739983" cy="79508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1" name="Group"/>
          <p:cNvGrpSpPr/>
          <p:nvPr/>
        </p:nvGrpSpPr>
        <p:grpSpPr>
          <a:xfrm>
            <a:off x="1324869" y="2241087"/>
            <a:ext cx="9159929" cy="8121555"/>
            <a:chOff x="0" y="0"/>
            <a:chExt cx="9159927" cy="8121554"/>
          </a:xfrm>
        </p:grpSpPr>
        <p:sp>
          <p:nvSpPr>
            <p:cNvPr id="409" name="Rounded Rectangle"/>
            <p:cNvSpPr/>
            <p:nvPr/>
          </p:nvSpPr>
          <p:spPr>
            <a:xfrm>
              <a:off x="0" y="0"/>
              <a:ext cx="9159928" cy="8103014"/>
            </a:xfrm>
            <a:prstGeom prst="roundRect">
              <a:avLst>
                <a:gd name="adj" fmla="val 3432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pic>
          <p:nvPicPr>
            <p:cNvPr id="410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6881" y="0"/>
              <a:ext cx="8852881" cy="81215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12" name="ALICE  arXiv:1105.3865 (2011)"/>
          <p:cNvSpPr txBox="1"/>
          <p:nvPr/>
        </p:nvSpPr>
        <p:spPr>
          <a:xfrm>
            <a:off x="1195882" y="1756167"/>
            <a:ext cx="326532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0"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ALICE  arXiv:1105.3865 (2011)</a:t>
            </a:r>
          </a:p>
        </p:txBody>
      </p:sp>
      <p:sp>
        <p:nvSpPr>
          <p:cNvPr id="413" name="ALICE  arXiv:1105.3865 (2011)"/>
          <p:cNvSpPr txBox="1"/>
          <p:nvPr/>
        </p:nvSpPr>
        <p:spPr>
          <a:xfrm>
            <a:off x="11755320" y="1756167"/>
            <a:ext cx="326532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0"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ALICE  arXiv:1105.3865 (2011)</a:t>
            </a:r>
          </a:p>
        </p:txBody>
      </p:sp>
      <p:sp>
        <p:nvSpPr>
          <p:cNvPr id="414" name="Described very well in a viscous hydrodynamic framework"/>
          <p:cNvSpPr txBox="1"/>
          <p:nvPr/>
        </p:nvSpPr>
        <p:spPr>
          <a:xfrm>
            <a:off x="5807201" y="12115484"/>
            <a:ext cx="1276959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Described very well in a viscous hydrodynamic framework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Collective Flow"/>
          <p:cNvSpPr txBox="1"/>
          <p:nvPr>
            <p:ph type="title"/>
          </p:nvPr>
        </p:nvSpPr>
        <p:spPr>
          <a:xfrm>
            <a:off x="1689100" y="355600"/>
            <a:ext cx="21005800" cy="1432272"/>
          </a:xfrm>
          <a:prstGeom prst="rect">
            <a:avLst/>
          </a:prstGeom>
        </p:spPr>
        <p:txBody>
          <a:bodyPr/>
          <a:lstStyle>
            <a:lvl1pPr defTabSz="643889">
              <a:defRPr sz="8736"/>
            </a:lvl1pPr>
          </a:lstStyle>
          <a:p>
            <a:pPr/>
            <a:r>
              <a:t>Collective Flow</a:t>
            </a:r>
          </a:p>
        </p:txBody>
      </p:sp>
      <p:pic>
        <p:nvPicPr>
          <p:cNvPr id="417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804" y="9926400"/>
            <a:ext cx="6887846" cy="974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alice276_4050_vish21.pdf" descr="alice276_4050_vish2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86539" y="2094626"/>
            <a:ext cx="10462165" cy="7528330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ALICE  arXiv:1405.4632"/>
          <p:cNvSpPr txBox="1"/>
          <p:nvPr/>
        </p:nvSpPr>
        <p:spPr>
          <a:xfrm>
            <a:off x="12191958" y="9735900"/>
            <a:ext cx="254111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0" sz="1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ALICE  arXiv:1405.4632</a:t>
            </a:r>
          </a:p>
        </p:txBody>
      </p:sp>
      <p:pic>
        <p:nvPicPr>
          <p:cNvPr id="420" name="vish21s_1020.pdf" descr="vish21s_1020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2339" y="2094626"/>
            <a:ext cx="10462165" cy="7528330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Described very well in a viscous hydrodynamic framework"/>
          <p:cNvSpPr txBox="1"/>
          <p:nvPr/>
        </p:nvSpPr>
        <p:spPr>
          <a:xfrm>
            <a:off x="5807201" y="11574079"/>
            <a:ext cx="12769597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Described very well in a viscous hydrodynamic framework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ur current understanding"/>
          <p:cNvSpPr txBox="1"/>
          <p:nvPr>
            <p:ph type="title"/>
          </p:nvPr>
        </p:nvSpPr>
        <p:spPr>
          <a:xfrm>
            <a:off x="1689100" y="190500"/>
            <a:ext cx="21005800" cy="1705309"/>
          </a:xfrm>
          <a:prstGeom prst="rect">
            <a:avLst/>
          </a:prstGeom>
        </p:spPr>
        <p:txBody>
          <a:bodyPr/>
          <a:lstStyle>
            <a:lvl1pPr defTabSz="775969">
              <a:defRPr sz="10528"/>
            </a:lvl1pPr>
          </a:lstStyle>
          <a:p>
            <a:pPr/>
            <a:r>
              <a:t>Our current understanding</a:t>
            </a:r>
          </a:p>
        </p:txBody>
      </p:sp>
      <p:pic>
        <p:nvPicPr>
          <p:cNvPr id="424" name="little_bang-10wt2pd.jpg" descr="little_bang-10wt2p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4970" y="2574809"/>
            <a:ext cx="15668971" cy="10445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32" name="Group"/>
          <p:cNvGrpSpPr/>
          <p:nvPr/>
        </p:nvGrpSpPr>
        <p:grpSpPr>
          <a:xfrm>
            <a:off x="731535" y="3034486"/>
            <a:ext cx="6047521" cy="10015665"/>
            <a:chOff x="0" y="0"/>
            <a:chExt cx="6047520" cy="10015663"/>
          </a:xfrm>
        </p:grpSpPr>
        <p:sp>
          <p:nvSpPr>
            <p:cNvPr id="425" name="Rounded Rectangle"/>
            <p:cNvSpPr/>
            <p:nvPr/>
          </p:nvSpPr>
          <p:spPr>
            <a:xfrm>
              <a:off x="0" y="0"/>
              <a:ext cx="6047521" cy="10015664"/>
            </a:xfrm>
            <a:prstGeom prst="roundRect">
              <a:avLst>
                <a:gd name="adj" fmla="val 4298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pic>
          <p:nvPicPr>
            <p:cNvPr id="426" name="droppedImage.pdf" descr="dropped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4" t="10389" r="28121" b="51623"/>
            <a:stretch>
              <a:fillRect/>
            </a:stretch>
          </p:blipFill>
          <p:spPr>
            <a:xfrm>
              <a:off x="181482" y="1784798"/>
              <a:ext cx="5666302" cy="20273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droppedImage.pdf" descr="dropped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3281" y="3985471"/>
              <a:ext cx="5683630" cy="3856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droppedImage.pdf" descr="dropped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539972" y="4262721"/>
              <a:ext cx="1247626" cy="696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droppedImage.pdf" descr="dropped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47104" y="55077"/>
              <a:ext cx="5718435" cy="16288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droppedImage.pdf" descr="dropped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90609" y="8005599"/>
              <a:ext cx="5648650" cy="18887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droppedImage.pdf" descr="dropped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2772501" y="2616548"/>
              <a:ext cx="1669123" cy="4678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Constraining the QCD EoS and the transport parame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Constraining the QCD EoS and the transport parameters</a:t>
            </a:r>
          </a:p>
        </p:txBody>
      </p:sp>
      <p:grpSp>
        <p:nvGrpSpPr>
          <p:cNvPr id="437" name="Group"/>
          <p:cNvGrpSpPr/>
          <p:nvPr/>
        </p:nvGrpSpPr>
        <p:grpSpPr>
          <a:xfrm>
            <a:off x="543877" y="3370854"/>
            <a:ext cx="10501066" cy="5653594"/>
            <a:chOff x="0" y="0"/>
            <a:chExt cx="10501065" cy="5653592"/>
          </a:xfrm>
        </p:grpSpPr>
        <p:sp>
          <p:nvSpPr>
            <p:cNvPr id="435" name="Rounded Rectangle"/>
            <p:cNvSpPr/>
            <p:nvPr/>
          </p:nvSpPr>
          <p:spPr>
            <a:xfrm>
              <a:off x="0" y="0"/>
              <a:ext cx="10501066" cy="5653593"/>
            </a:xfrm>
            <a:prstGeom prst="roundRect">
              <a:avLst>
                <a:gd name="adj" fmla="val 14180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36" name="priorvpost.pdf" descr="priorvpost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47698" y="0"/>
              <a:ext cx="10005669" cy="55031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38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rcRect l="349" t="1649" r="1607" b="3230"/>
          <a:stretch>
            <a:fillRect/>
          </a:stretch>
        </p:blipFill>
        <p:spPr>
          <a:xfrm>
            <a:off x="11529511" y="3331990"/>
            <a:ext cx="12393217" cy="3241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2" y="0"/>
                </a:moveTo>
                <a:cubicBezTo>
                  <a:pt x="149" y="0"/>
                  <a:pt x="0" y="568"/>
                  <a:pt x="0" y="1269"/>
                </a:cubicBezTo>
                <a:lnTo>
                  <a:pt x="0" y="20331"/>
                </a:lnTo>
                <a:cubicBezTo>
                  <a:pt x="0" y="21032"/>
                  <a:pt x="149" y="21600"/>
                  <a:pt x="332" y="21600"/>
                </a:cubicBezTo>
                <a:lnTo>
                  <a:pt x="21268" y="21600"/>
                </a:lnTo>
                <a:cubicBezTo>
                  <a:pt x="21451" y="21600"/>
                  <a:pt x="21600" y="21032"/>
                  <a:pt x="21600" y="20331"/>
                </a:cubicBezTo>
                <a:lnTo>
                  <a:pt x="21600" y="1269"/>
                </a:lnTo>
                <a:cubicBezTo>
                  <a:pt x="21600" y="568"/>
                  <a:pt x="21451" y="0"/>
                  <a:pt x="21268" y="0"/>
                </a:cubicBezTo>
                <a:lnTo>
                  <a:pt x="332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1" name="Group"/>
          <p:cNvGrpSpPr/>
          <p:nvPr/>
        </p:nvGrpSpPr>
        <p:grpSpPr>
          <a:xfrm>
            <a:off x="14117418" y="7264057"/>
            <a:ext cx="8630976" cy="5423825"/>
            <a:chOff x="8764" y="0"/>
            <a:chExt cx="8630974" cy="5423824"/>
          </a:xfrm>
        </p:grpSpPr>
        <p:sp>
          <p:nvSpPr>
            <p:cNvPr id="439" name="Rectangle"/>
            <p:cNvSpPr/>
            <p:nvPr/>
          </p:nvSpPr>
          <p:spPr>
            <a:xfrm>
              <a:off x="8764" y="0"/>
              <a:ext cx="8630976" cy="54238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pic>
          <p:nvPicPr>
            <p:cNvPr id="440" name="pasted-image.pdf" descr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502" r="0" b="35737"/>
            <a:stretch>
              <a:fillRect/>
            </a:stretch>
          </p:blipFill>
          <p:spPr>
            <a:xfrm>
              <a:off x="22626" y="34779"/>
              <a:ext cx="8490650" cy="53544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2" name="Analogy: Superconductivity…"/>
          <p:cNvSpPr txBox="1"/>
          <p:nvPr/>
        </p:nvSpPr>
        <p:spPr>
          <a:xfrm>
            <a:off x="2526514" y="9753702"/>
            <a:ext cx="6535792" cy="259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3600">
                <a:latin typeface="Helvetica"/>
                <a:ea typeface="Helvetica"/>
                <a:cs typeface="Helvetica"/>
                <a:sym typeface="Helvetica"/>
              </a:defRPr>
            </a:pPr>
            <a:r>
              <a:t>Analogy: Superconductivity</a:t>
            </a:r>
          </a:p>
          <a:p>
            <a:pPr defTabSz="584200">
              <a:defRPr b="0"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experimentally discovered 1911: 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  <a:p>
            <a:pPr defTabSz="584200">
              <a:defRPr b="0"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800"/>
              <a:t>Heike Kamerlingh Onnes</a:t>
            </a:r>
          </a:p>
          <a:p>
            <a:pPr defTabSz="584200">
              <a:defRPr b="0"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macroscopic theory 1950: 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  <a:p>
            <a:pPr defTabSz="584200">
              <a:defRPr b="0"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800"/>
              <a:t>Ginzburg-Landau</a:t>
            </a:r>
          </a:p>
          <a:p>
            <a:pPr defTabSz="584200">
              <a:defRPr b="0"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microscopic theory 1957: </a:t>
            </a:r>
            <a:endParaRPr i="1">
              <a:latin typeface="Helvetica"/>
              <a:ea typeface="Helvetica"/>
              <a:cs typeface="Helvetica"/>
              <a:sym typeface="Helvetica"/>
            </a:endParaRPr>
          </a:p>
          <a:p>
            <a:pPr defTabSz="584200">
              <a:defRPr b="0"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sz="1800"/>
              <a:t>Bardeen, Cooper and Schrieffer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445" name="Making use of the spatial anisotropy we can study in detail the strong collective motion in the hot and dense system created in collisions of heavy-ions…"/>
          <p:cNvSpPr txBox="1"/>
          <p:nvPr>
            <p:ph type="body" idx="1"/>
          </p:nvPr>
        </p:nvSpPr>
        <p:spPr>
          <a:xfrm>
            <a:off x="1689100" y="3149600"/>
            <a:ext cx="21005800" cy="7051641"/>
          </a:xfrm>
          <a:prstGeom prst="rect">
            <a:avLst/>
          </a:prstGeom>
        </p:spPr>
        <p:txBody>
          <a:bodyPr/>
          <a:lstStyle/>
          <a:p>
            <a:pPr/>
            <a:r>
              <a:t>Making use of the spatial anisotropy we can study in detail the strong collective motion in the hot and dense system created in collisions of heavy-ions</a:t>
            </a:r>
          </a:p>
          <a:p>
            <a:pPr lvl="1"/>
            <a:r>
              <a:t>allows us to test the QCD EoS and strongly constrain some of the key transport parameters</a:t>
            </a:r>
          </a:p>
          <a:p>
            <a:pPr lvl="1"/>
            <a:r>
              <a:t>New insight in the properties of matter around the QCD phase transition</a:t>
            </a:r>
          </a:p>
        </p:txBody>
      </p:sp>
      <p:sp>
        <p:nvSpPr>
          <p:cNvPr id="446" name="Panta Rhei"/>
          <p:cNvSpPr txBox="1"/>
          <p:nvPr/>
        </p:nvSpPr>
        <p:spPr>
          <a:xfrm>
            <a:off x="9764268" y="10709240"/>
            <a:ext cx="4855465" cy="1192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200"/>
            </a:lvl1pPr>
          </a:lstStyle>
          <a:p>
            <a:pPr/>
            <a:r>
              <a:t>Panta Rhei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What happens when matter is heated and compressed to very high temperatures and densitie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7044">
              <a:defRPr sz="6607"/>
            </a:lvl1pPr>
          </a:lstStyle>
          <a:p>
            <a:pPr/>
            <a:r>
              <a:t>What happens when matter is heated and compressed to very high temperatures and densities?</a:t>
            </a:r>
          </a:p>
        </p:txBody>
      </p:sp>
      <p:pic>
        <p:nvPicPr>
          <p:cNvPr id="123" name="main-qimg-b66abe30f43750ed96ea3dd820ffa72d.png" descr="main-qimg-b66abe30f43750ed96ea3dd820ffa72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32601" y="3559865"/>
            <a:ext cx="6478535" cy="8475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universe_original.jpg" descr="universe_original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43269" y="2928546"/>
            <a:ext cx="11804744" cy="99918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7" name="Group"/>
          <p:cNvGrpSpPr/>
          <p:nvPr/>
        </p:nvGrpSpPr>
        <p:grpSpPr>
          <a:xfrm>
            <a:off x="2698047" y="9711993"/>
            <a:ext cx="3149601" cy="660401"/>
            <a:chOff x="0" y="-16439"/>
            <a:chExt cx="3149600" cy="660400"/>
          </a:xfrm>
        </p:grpSpPr>
        <p:sp>
          <p:nvSpPr>
            <p:cNvPr id="125" name="Electroweak phase transition"/>
            <p:cNvSpPr txBox="1"/>
            <p:nvPr/>
          </p:nvSpPr>
          <p:spPr>
            <a:xfrm>
              <a:off x="0" y="-16440"/>
              <a:ext cx="2298700" cy="660401"/>
            </a:xfrm>
            <a:prstGeom prst="rect">
              <a:avLst/>
            </a:prstGeom>
            <a:solidFill>
              <a:srgbClr val="FF7C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584200">
                <a:spcBef>
                  <a:spcPts val="1100"/>
                </a:spcBef>
                <a:buClr>
                  <a:srgbClr val="FFFFFF"/>
                </a:buClr>
                <a:buFont typeface="Arial"/>
                <a:defRPr b="0" sz="1800">
                  <a:effectLst>
                    <a:outerShdw sx="100000" sy="100000" kx="0" ky="0" algn="b" rotWithShape="0" blurRad="101600" dist="50800" dir="2700000">
                      <a:srgbClr val="FFFFFF">
                        <a:alpha val="75000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Electroweak phase transition</a:t>
              </a:r>
            </a:p>
          </p:txBody>
        </p:sp>
        <p:sp>
          <p:nvSpPr>
            <p:cNvPr id="126" name="Arrow"/>
            <p:cNvSpPr/>
            <p:nvPr/>
          </p:nvSpPr>
          <p:spPr>
            <a:xfrm>
              <a:off x="2286000" y="104210"/>
              <a:ext cx="863600" cy="215901"/>
            </a:xfrm>
            <a:prstGeom prst="rightArrow">
              <a:avLst>
                <a:gd name="adj1" fmla="val 50000"/>
                <a:gd name="adj2" fmla="val 70588"/>
              </a:avLst>
            </a:prstGeom>
            <a:solidFill>
              <a:srgbClr val="FF7C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</p:grpSp>
      <p:grpSp>
        <p:nvGrpSpPr>
          <p:cNvPr id="130" name="Group"/>
          <p:cNvGrpSpPr/>
          <p:nvPr/>
        </p:nvGrpSpPr>
        <p:grpSpPr>
          <a:xfrm>
            <a:off x="6716160" y="10779552"/>
            <a:ext cx="2514601" cy="1281835"/>
            <a:chOff x="0" y="0"/>
            <a:chExt cx="2514600" cy="1281833"/>
          </a:xfrm>
        </p:grpSpPr>
        <p:sp>
          <p:nvSpPr>
            <p:cNvPr id="128" name="Shape"/>
            <p:cNvSpPr/>
            <p:nvPr/>
          </p:nvSpPr>
          <p:spPr>
            <a:xfrm>
              <a:off x="114941" y="0"/>
              <a:ext cx="300285" cy="762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5400"/>
                  </a:moveTo>
                  <a:lnTo>
                    <a:pt x="5400" y="5400"/>
                  </a:lnTo>
                  <a:lnTo>
                    <a:pt x="5400" y="21600"/>
                  </a:lnTo>
                  <a:lnTo>
                    <a:pt x="16200" y="21600"/>
                  </a:lnTo>
                  <a:lnTo>
                    <a:pt x="16200" y="5400"/>
                  </a:lnTo>
                  <a:lnTo>
                    <a:pt x="21600" y="54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F7C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sp>
          <p:nvSpPr>
            <p:cNvPr id="129" name="QCD phase transition…"/>
            <p:cNvSpPr txBox="1"/>
            <p:nvPr/>
          </p:nvSpPr>
          <p:spPr>
            <a:xfrm>
              <a:off x="0" y="447951"/>
              <a:ext cx="2514600" cy="833883"/>
            </a:xfrm>
            <a:prstGeom prst="rect">
              <a:avLst/>
            </a:prstGeom>
            <a:solidFill>
              <a:srgbClr val="FF7C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584200">
                <a:spcBef>
                  <a:spcPts val="1100"/>
                </a:spcBef>
                <a:buClr>
                  <a:srgbClr val="FFFFFF"/>
                </a:buClr>
                <a:buFont typeface="Arial"/>
                <a:defRPr b="0" sz="5800">
                  <a:effectLst>
                    <a:outerShdw sx="100000" sy="100000" kx="0" ky="0" algn="b" rotWithShape="0" blurRad="101600" dist="50800" dir="2700000">
                      <a:srgbClr val="FFFFFF">
                        <a:alpha val="75000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1800"/>
                <a:t>QCD phase transition</a:t>
              </a:r>
              <a:endParaRPr sz="1800"/>
            </a:p>
            <a:p>
              <a:pPr defTabSz="584200">
                <a:spcBef>
                  <a:spcPts val="1100"/>
                </a:spcBef>
                <a:buClr>
                  <a:srgbClr val="FFFFFF"/>
                </a:buClr>
                <a:buFont typeface="Arial"/>
                <a:defRPr b="0" sz="5800">
                  <a:effectLst>
                    <a:outerShdw sx="100000" sy="100000" kx="0" ky="0" algn="b" rotWithShape="0" blurRad="101600" dist="50800" dir="2700000">
                      <a:srgbClr val="FFFFFF">
                        <a:alpha val="75000"/>
                      </a:srgbClr>
                    </a:outerShdw>
                  </a:effectLst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r>
                <a:rPr sz="1800"/>
                <a:t>100,000 x T</a:t>
              </a:r>
              <a:r>
                <a:rPr baseline="-20777" sz="1800"/>
                <a:t>core sun</a:t>
              </a:r>
            </a:p>
          </p:txBody>
        </p:sp>
      </p:grpSp>
      <p:sp>
        <p:nvSpPr>
          <p:cNvPr id="131" name="Quark Gluon Plasma (QGP)"/>
          <p:cNvSpPr txBox="1"/>
          <p:nvPr/>
        </p:nvSpPr>
        <p:spPr>
          <a:xfrm>
            <a:off x="6584491" y="6388100"/>
            <a:ext cx="1561803" cy="939801"/>
          </a:xfrm>
          <a:prstGeom prst="rect">
            <a:avLst/>
          </a:prstGeom>
          <a:solidFill>
            <a:srgbClr val="FF7C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spcBef>
                <a:spcPts val="1100"/>
              </a:spcBef>
              <a:buClr>
                <a:srgbClr val="FFFFFF"/>
              </a:buClr>
              <a:buFont typeface="Arial"/>
              <a:defRPr b="0" sz="1800">
                <a:effectLst>
                  <a:outerShdw sx="100000" sy="100000" kx="0" ky="0" algn="b" rotWithShape="0" blurRad="101600" dist="50800" dir="2700000">
                    <a:srgbClr val="FFFFFF">
                      <a:alpha val="75000"/>
                    </a:srgbClr>
                  </a:outerShdw>
                </a:effectLst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 sz="5800"/>
            </a:pPr>
            <a:r>
              <a:rPr sz="1800"/>
              <a:t>Quark Gluon Plasma (QGP)</a:t>
            </a:r>
          </a:p>
        </p:txBody>
      </p:sp>
      <p:sp>
        <p:nvSpPr>
          <p:cNvPr id="132" name="Do we understand what QCD tells us?"/>
          <p:cNvSpPr txBox="1"/>
          <p:nvPr/>
        </p:nvSpPr>
        <p:spPr>
          <a:xfrm>
            <a:off x="16068002" y="12204910"/>
            <a:ext cx="7007734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Do we understand what QCD tells us?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QCD and the Phase Dia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QCD and the Phase Diagram</a:t>
            </a:r>
          </a:p>
        </p:txBody>
      </p:sp>
      <p:sp>
        <p:nvSpPr>
          <p:cNvPr id="135" name="Our current understanding of this new state of matter is very limited!"/>
          <p:cNvSpPr txBox="1"/>
          <p:nvPr>
            <p:ph type="body" sz="quarter" idx="1"/>
          </p:nvPr>
        </p:nvSpPr>
        <p:spPr>
          <a:xfrm>
            <a:off x="3749672" y="10790829"/>
            <a:ext cx="16884656" cy="1446939"/>
          </a:xfrm>
          <a:prstGeom prst="rect">
            <a:avLst/>
          </a:prstGeom>
        </p:spPr>
        <p:txBody>
          <a:bodyPr/>
          <a:lstStyle/>
          <a:p>
            <a:pPr/>
            <a:r>
              <a:t>Our current understanding of this new state of matter is very limited!</a:t>
            </a:r>
          </a:p>
        </p:txBody>
      </p:sp>
      <p:pic>
        <p:nvPicPr>
          <p:cNvPr id="136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711001" y="3383091"/>
            <a:ext cx="7950242" cy="6949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8852" y="3383091"/>
            <a:ext cx="8945606" cy="694981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Lattice QCD predicts a phase transition to a quark gluon plasma at an energy density of about 1 GeV/fm3 and at a temperature of about ~1012 K"/>
          <p:cNvSpPr txBox="1"/>
          <p:nvPr/>
        </p:nvSpPr>
        <p:spPr>
          <a:xfrm>
            <a:off x="33754" y="3652188"/>
            <a:ext cx="5178555" cy="5683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888999" indent="-571499" algn="l" defTabSz="584200">
              <a:spcBef>
                <a:spcPts val="2000"/>
              </a:spcBef>
              <a:buSzPct val="120000"/>
              <a:buChar char="•"/>
              <a:defRPr b="0" sz="32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Lattice QCD predicts a phase transition to a quark gluon plasma at an energy density of about 1 GeV/fm</a:t>
            </a:r>
            <a:r>
              <a:rPr baseline="31999"/>
              <a:t>3</a:t>
            </a:r>
            <a:r>
              <a:t> and at a temperature of about ~10</a:t>
            </a:r>
            <a:r>
              <a:rPr baseline="31999"/>
              <a:t>12</a:t>
            </a:r>
            <a:r>
              <a:t> 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QCD and the Phase Diagram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QCD and the Phase Diagram</a:t>
            </a:r>
          </a:p>
        </p:txBody>
      </p:sp>
      <p:pic>
        <p:nvPicPr>
          <p:cNvPr id="141" name="pasted-image.tif" descr="pasted-image.tif"/>
          <p:cNvPicPr>
            <a:picLocks noChangeAspect="1"/>
          </p:cNvPicPr>
          <p:nvPr/>
        </p:nvPicPr>
        <p:blipFill>
          <a:blip r:embed="rId2">
            <a:extLst/>
          </a:blip>
          <a:srcRect l="5919" t="3421" r="5919" b="7797"/>
          <a:stretch>
            <a:fillRect/>
          </a:stretch>
        </p:blipFill>
        <p:spPr>
          <a:xfrm>
            <a:off x="19144079" y="7610428"/>
            <a:ext cx="5425836" cy="60256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pasted-image.tif" descr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2926" y="10147288"/>
            <a:ext cx="7703002" cy="3570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pasted-image.tif" descr="pasted-image.ti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5089" y="2655684"/>
            <a:ext cx="6796866" cy="5205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pasted-image.tif" descr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54694" y="8701799"/>
            <a:ext cx="6836471" cy="4225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pasted-image.tif" descr="pasted-image.ti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465787" y="6432320"/>
            <a:ext cx="5397596" cy="5382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asted-image.tif" descr="pasted-image.ti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0673" y="8349529"/>
            <a:ext cx="5813150" cy="53821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pasted-image.tif" descr="pasted-image.ti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07191" y="2669603"/>
            <a:ext cx="5865383" cy="4935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pasted-image.tif" descr="pasted-image.ti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030236" y="7542859"/>
            <a:ext cx="5865383" cy="6160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pasted-image.tif" descr="pasted-image.ti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468057" y="2678605"/>
            <a:ext cx="5253582" cy="3831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pasted-image.tif" descr="pasted-image.ti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76612" y="4171315"/>
            <a:ext cx="6836472" cy="4395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pasted-image.tif" descr="pasted-image.ti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612" y="7505358"/>
            <a:ext cx="5327945" cy="43955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asted-image.tif" descr="pasted-image.tif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422040" y="7900547"/>
            <a:ext cx="10462712" cy="58277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tif" descr="pasted-image.tif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2743695" y="2655684"/>
            <a:ext cx="11829113" cy="52054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sted-image.tif" descr="pasted-image.tif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924533" y="5571101"/>
            <a:ext cx="8233136" cy="58277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pasted-image.tif" descr="pasted-image.tif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285425" y="4307367"/>
            <a:ext cx="5813150" cy="4748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pasted-image.tif" descr="pasted-image.tif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8914376" y="3347471"/>
            <a:ext cx="6059335" cy="8075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6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Class="entr" nodeType="afterEffect" presetSubtype="0" presetID="1" grpId="7" fill="hold">
                                  <p:stCondLst>
                                    <p:cond delay="3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"/>
                            </p:stCondLst>
                            <p:childTnLst>
                              <p:par>
                                <p:cTn id="30" presetClass="entr" nodeType="afterEffect" presetSubtype="0" presetID="1" grpId="8" fill="hold">
                                  <p:stCondLst>
                                    <p:cond delay="2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"/>
                            </p:stCondLst>
                            <p:childTnLst>
                              <p:par>
                                <p:cTn id="33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"/>
                            </p:stCondLst>
                            <p:childTnLst>
                              <p:par>
                                <p:cTn id="36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"/>
                            </p:stCondLst>
                            <p:childTnLst>
                              <p:par>
                                <p:cTn id="42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"/>
                            </p:stCondLst>
                            <p:childTnLst>
                              <p:par>
                                <p:cTn id="45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0"/>
                            </p:stCondLst>
                            <p:childTnLst>
                              <p:par>
                                <p:cTn id="48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"/>
                            </p:stCondLst>
                            <p:childTnLst>
                              <p:par>
                                <p:cTn id="51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32" presetID="23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" grpId="7"/>
      <p:bldP build="whole" bldLvl="1" animBg="1" rev="0" advAuto="0" spid="141" grpId="9"/>
      <p:bldP build="whole" bldLvl="1" animBg="1" rev="0" advAuto="0" spid="152" grpId="5"/>
      <p:bldP build="whole" bldLvl="1" animBg="1" rev="0" advAuto="0" spid="151" grpId="6"/>
      <p:bldP build="whole" bldLvl="1" animBg="1" rev="0" advAuto="0" spid="153" grpId="2"/>
      <p:bldP build="whole" bldLvl="1" animBg="1" rev="0" advAuto="0" spid="148" grpId="3"/>
      <p:bldP build="whole" bldLvl="1" animBg="1" rev="0" advAuto="0" spid="144" grpId="8"/>
      <p:bldP build="whole" bldLvl="1" animBg="1" rev="0" advAuto="0" spid="142" grpId="4"/>
      <p:bldP build="whole" bldLvl="1" animBg="1" rev="0" advAuto="0" spid="147" grpId="12"/>
      <p:bldP build="whole" bldLvl="1" animBg="1" rev="0" advAuto="0" spid="155" grpId="13"/>
      <p:bldP build="whole" bldLvl="1" animBg="1" rev="0" advAuto="0" spid="154" grpId="14"/>
      <p:bldP build="whole" bldLvl="1" animBg="1" rev="0" advAuto="0" spid="150" grpId="15"/>
      <p:bldP build="whole" bldLvl="1" animBg="1" rev="0" advAuto="0" spid="145" grpId="11"/>
      <p:bldP build="whole" bldLvl="1" animBg="1" rev="0" advAuto="0" spid="149" grpId="1"/>
      <p:bldP build="whole" bldLvl="1" animBg="1" rev="0" advAuto="0" spid="156" grpId="16"/>
      <p:bldP build="whole" bldLvl="1" animBg="1" rev="0" advAuto="0" spid="146" grpId="1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Experimental input needed to understand the phase-diagram"/>
          <p:cNvSpPr txBox="1"/>
          <p:nvPr>
            <p:ph type="title"/>
          </p:nvPr>
        </p:nvSpPr>
        <p:spPr>
          <a:xfrm>
            <a:off x="1689100" y="7868"/>
            <a:ext cx="21005800" cy="2249873"/>
          </a:xfrm>
          <a:prstGeom prst="rect">
            <a:avLst/>
          </a:prstGeom>
        </p:spPr>
        <p:txBody>
          <a:bodyPr/>
          <a:lstStyle>
            <a:lvl1pPr defTabSz="511809">
              <a:defRPr sz="6944"/>
            </a:lvl1pPr>
          </a:lstStyle>
          <a:p>
            <a:pPr/>
            <a:r>
              <a:t>Experimental input needed to understand the phase-diagram </a:t>
            </a:r>
          </a:p>
        </p:txBody>
      </p:sp>
      <p:sp>
        <p:nvSpPr>
          <p:cNvPr id="159" name="Create a hot and dense system for which hydrodynamics/thermodynamics applies…"/>
          <p:cNvSpPr txBox="1"/>
          <p:nvPr>
            <p:ph type="body" sz="quarter" idx="1"/>
          </p:nvPr>
        </p:nvSpPr>
        <p:spPr>
          <a:xfrm>
            <a:off x="689585" y="3204098"/>
            <a:ext cx="6772945" cy="8075802"/>
          </a:xfrm>
          <a:prstGeom prst="rect">
            <a:avLst/>
          </a:prstGeom>
        </p:spPr>
        <p:txBody>
          <a:bodyPr/>
          <a:lstStyle/>
          <a:p>
            <a:pPr/>
            <a:r>
              <a:t>Create a hot and dense system for which hydrodynamics/thermodynamics applies</a:t>
            </a:r>
          </a:p>
          <a:p>
            <a:pPr lvl="1"/>
            <a:r>
              <a:t>Collide heavy-ions at the highest possible energies</a:t>
            </a:r>
          </a:p>
          <a:p>
            <a:pPr lvl="1"/>
            <a:r>
              <a:t>Measure what happens with state of the art experimental setups</a:t>
            </a:r>
          </a:p>
        </p:txBody>
      </p:sp>
      <p:pic>
        <p:nvPicPr>
          <p:cNvPr id="160" name="lhc-aerial.jpg" descr="lhc-aeria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13424" y="2283527"/>
            <a:ext cx="16282025" cy="56868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lhc-lead.jpg" descr="lhc-lea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1420" y="7996173"/>
            <a:ext cx="8672686" cy="5775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HeavyIons_image.png" descr="HeavyIons_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652736" y="7985069"/>
            <a:ext cx="9670410" cy="5686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How to connect experimental observables to QCD prediction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How to connect experimental observables to QCD predictions?</a:t>
            </a:r>
          </a:p>
        </p:txBody>
      </p:sp>
      <p:sp>
        <p:nvSpPr>
          <p:cNvPr id="165" name="Many of the properties of interest, some which are already calculable in QCD, are difficult or impossible to constrain directly from experimental observable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Many of the properties of interest, some which are already calculable in QCD, are difficult or impossible to constrain directly from experimental observables</a:t>
            </a:r>
          </a:p>
          <a:p>
            <a:pPr lvl="1"/>
            <a:r>
              <a:t>Created system and its evolution is too complicated to fully describe from first principles</a:t>
            </a:r>
          </a:p>
          <a:p>
            <a:pPr/>
            <a:r>
              <a:t>Need well understood control parameters</a:t>
            </a:r>
          </a:p>
          <a:p>
            <a:pPr lvl="1"/>
            <a:r>
              <a:t>The spatial geometry of the created system turns out to be one of the best control parameters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"/>
          <p:cNvGrpSpPr/>
          <p:nvPr/>
        </p:nvGrpSpPr>
        <p:grpSpPr>
          <a:xfrm>
            <a:off x="387750" y="4180805"/>
            <a:ext cx="13338916" cy="5735826"/>
            <a:chOff x="0" y="0"/>
            <a:chExt cx="13338914" cy="5735825"/>
          </a:xfrm>
        </p:grpSpPr>
        <p:pic>
          <p:nvPicPr>
            <p:cNvPr id="167" name="urqmd collisions (press release).jpg" descr="urqmd collisions (press release).jpg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379381" y="0"/>
              <a:ext cx="8611970" cy="57358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8" name="Circle"/>
            <p:cNvSpPr/>
            <p:nvPr/>
          </p:nvSpPr>
          <p:spPr>
            <a:xfrm>
              <a:off x="8284932" y="1198462"/>
              <a:ext cx="2616295" cy="2614830"/>
            </a:xfrm>
            <a:prstGeom prst="ellips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69" name="Arrow"/>
            <p:cNvSpPr/>
            <p:nvPr/>
          </p:nvSpPr>
          <p:spPr>
            <a:xfrm rot="20400000">
              <a:off x="10508019" y="1272507"/>
              <a:ext cx="1308148" cy="326854"/>
            </a:xfrm>
            <a:prstGeom prst="rightArrow">
              <a:avLst>
                <a:gd name="adj1" fmla="val 50000"/>
                <a:gd name="adj2" fmla="val 74499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0" name="Arrow"/>
            <p:cNvSpPr/>
            <p:nvPr/>
          </p:nvSpPr>
          <p:spPr>
            <a:xfrm flipH="1" rot="20400000">
              <a:off x="3614500" y="4434485"/>
              <a:ext cx="1471471" cy="323145"/>
            </a:xfrm>
            <a:prstGeom prst="rightArrow">
              <a:avLst>
                <a:gd name="adj1" fmla="val 50000"/>
                <a:gd name="adj2" fmla="val 8791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71" name="spectators"/>
            <p:cNvSpPr txBox="1"/>
            <p:nvPr/>
          </p:nvSpPr>
          <p:spPr>
            <a:xfrm>
              <a:off x="10660391" y="576806"/>
              <a:ext cx="2678524" cy="6358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spcBef>
                  <a:spcPts val="1000"/>
                </a:spcBef>
                <a:buClr>
                  <a:srgbClr val="FFFFFF"/>
                </a:buClr>
                <a:buFont typeface="Arial"/>
                <a:defRPr b="0" sz="36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spectators</a:t>
              </a:r>
            </a:p>
          </p:txBody>
        </p:sp>
        <p:sp>
          <p:nvSpPr>
            <p:cNvPr id="172" name="Line"/>
            <p:cNvSpPr/>
            <p:nvPr/>
          </p:nvSpPr>
          <p:spPr>
            <a:xfrm>
              <a:off x="7412832" y="3486437"/>
              <a:ext cx="1526173" cy="871611"/>
            </a:xfrm>
            <a:prstGeom prst="line">
              <a:avLst/>
            </a:prstGeom>
            <a:noFill/>
            <a:ln w="5715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73" name="participants"/>
            <p:cNvSpPr txBox="1"/>
            <p:nvPr/>
          </p:nvSpPr>
          <p:spPr>
            <a:xfrm>
              <a:off x="8152810" y="4304662"/>
              <a:ext cx="3557837" cy="771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spcBef>
                  <a:spcPts val="1000"/>
                </a:spcBef>
                <a:buClr>
                  <a:srgbClr val="FF2600"/>
                </a:buClr>
                <a:buFont typeface="Arial"/>
                <a:defRPr b="0" sz="3600">
                  <a:solidFill>
                    <a:srgbClr val="FF2600"/>
                  </a:solidFill>
                  <a:uFill>
                    <a:solidFill>
                      <a:srgbClr val="FF26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participants</a:t>
              </a:r>
            </a:p>
          </p:txBody>
        </p:sp>
        <p:pic>
          <p:nvPicPr>
            <p:cNvPr id="174" name="central.png" descr="central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49650" b="0"/>
            <a:stretch>
              <a:fillRect/>
            </a:stretch>
          </p:blipFill>
          <p:spPr>
            <a:xfrm>
              <a:off x="436049" y="1089511"/>
              <a:ext cx="608653" cy="2832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5" name="central.png" descr="central.png"/>
            <p:cNvPicPr>
              <a:picLocks noChangeAspect="0"/>
            </p:cNvPicPr>
            <p:nvPr/>
          </p:nvPicPr>
          <p:blipFill>
            <a:blip r:embed="rId3">
              <a:extLst/>
            </a:blip>
            <a:srcRect l="0" t="0" r="49650" b="0"/>
            <a:stretch>
              <a:fillRect/>
            </a:stretch>
          </p:blipFill>
          <p:spPr>
            <a:xfrm>
              <a:off x="2180245" y="1852169"/>
              <a:ext cx="608653" cy="2832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6" name="Line"/>
            <p:cNvSpPr/>
            <p:nvPr/>
          </p:nvSpPr>
          <p:spPr>
            <a:xfrm>
              <a:off x="872098" y="2505876"/>
              <a:ext cx="654075" cy="2271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77" name="Line"/>
            <p:cNvSpPr/>
            <p:nvPr/>
          </p:nvSpPr>
          <p:spPr>
            <a:xfrm flipH="1">
              <a:off x="1526172" y="3268534"/>
              <a:ext cx="654074" cy="2271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78" name="Line"/>
            <p:cNvSpPr/>
            <p:nvPr/>
          </p:nvSpPr>
          <p:spPr>
            <a:xfrm>
              <a:off x="1526172" y="2505876"/>
              <a:ext cx="2272" cy="762659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79" name="b"/>
            <p:cNvSpPr txBox="1"/>
            <p:nvPr/>
          </p:nvSpPr>
          <p:spPr>
            <a:xfrm>
              <a:off x="872098" y="2723779"/>
              <a:ext cx="563231" cy="635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defTabSz="914400">
                <a:spcBef>
                  <a:spcPts val="1400"/>
                </a:spcBef>
                <a:buClr>
                  <a:srgbClr val="FFFFFF"/>
                </a:buClr>
                <a:buFont typeface="Arial"/>
                <a:defRPr sz="24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180" name="Line"/>
            <p:cNvSpPr/>
            <p:nvPr/>
          </p:nvSpPr>
          <p:spPr>
            <a:xfrm>
              <a:off x="0" y="2070073"/>
              <a:ext cx="13081470" cy="2270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ysDot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81" name="Line"/>
            <p:cNvSpPr/>
            <p:nvPr/>
          </p:nvSpPr>
          <p:spPr>
            <a:xfrm>
              <a:off x="0" y="3813289"/>
              <a:ext cx="13081470" cy="2271"/>
            </a:xfrm>
            <a:prstGeom prst="line">
              <a:avLst/>
            </a:prstGeom>
            <a:noFill/>
            <a:ln w="57150" cap="flat">
              <a:solidFill>
                <a:srgbClr val="FFFFFF"/>
              </a:solidFill>
              <a:prstDash val="sysDot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82" name="Circle"/>
            <p:cNvSpPr/>
            <p:nvPr/>
          </p:nvSpPr>
          <p:spPr>
            <a:xfrm>
              <a:off x="4396565" y="2069767"/>
              <a:ext cx="2616295" cy="2614830"/>
            </a:xfrm>
            <a:prstGeom prst="ellipse">
              <a:avLst/>
            </a:prstGeom>
            <a:noFill/>
            <a:ln w="5715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84" name="cartoon of a heavy-ion collision"/>
          <p:cNvSpPr txBox="1"/>
          <p:nvPr>
            <p:ph type="title"/>
          </p:nvPr>
        </p:nvSpPr>
        <p:spPr>
          <a:xfrm>
            <a:off x="1689100" y="355600"/>
            <a:ext cx="21005800" cy="1651787"/>
          </a:xfrm>
          <a:prstGeom prst="rect">
            <a:avLst/>
          </a:prstGeom>
        </p:spPr>
        <p:txBody>
          <a:bodyPr/>
          <a:lstStyle>
            <a:lvl1pPr defTabSz="751205">
              <a:defRPr sz="10192"/>
            </a:lvl1pPr>
          </a:lstStyle>
          <a:p>
            <a:pPr/>
            <a:r>
              <a:t>cartoon of a heavy-ion collision</a:t>
            </a:r>
          </a:p>
        </p:txBody>
      </p:sp>
      <p:pic>
        <p:nvPicPr>
          <p:cNvPr id="185" name="reactionplane2.png" descr="reactionplan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50336" y="4559435"/>
            <a:ext cx="11037188" cy="553736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patial geometry in transverse plane"/>
          <p:cNvSpPr txBox="1"/>
          <p:nvPr/>
        </p:nvSpPr>
        <p:spPr>
          <a:xfrm>
            <a:off x="15583127" y="10784067"/>
            <a:ext cx="6752845" cy="560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Spatial geometry in transverse plane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patial Geometry and Collective Flow"/>
          <p:cNvSpPr txBox="1"/>
          <p:nvPr>
            <p:ph type="title"/>
          </p:nvPr>
        </p:nvSpPr>
        <p:spPr>
          <a:xfrm>
            <a:off x="1689100" y="355600"/>
            <a:ext cx="21005800" cy="1432272"/>
          </a:xfrm>
          <a:prstGeom prst="rect">
            <a:avLst/>
          </a:prstGeom>
        </p:spPr>
        <p:txBody>
          <a:bodyPr/>
          <a:lstStyle>
            <a:lvl1pPr defTabSz="643889">
              <a:defRPr sz="8736"/>
            </a:lvl1pPr>
          </a:lstStyle>
          <a:p>
            <a:pPr/>
            <a:r>
              <a:t>Spatial Geometry and Collective Flow</a:t>
            </a:r>
          </a:p>
        </p:txBody>
      </p:sp>
      <p:sp>
        <p:nvSpPr>
          <p:cNvPr id="189" name="Line"/>
          <p:cNvSpPr/>
          <p:nvPr/>
        </p:nvSpPr>
        <p:spPr>
          <a:xfrm>
            <a:off x="5799778" y="8429134"/>
            <a:ext cx="2133601" cy="1588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190" name="image.pdf" descr="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0378" y="8505334"/>
            <a:ext cx="265114" cy="457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Group"/>
          <p:cNvGrpSpPr/>
          <p:nvPr/>
        </p:nvGrpSpPr>
        <p:grpSpPr>
          <a:xfrm>
            <a:off x="3818578" y="4009534"/>
            <a:ext cx="6019801" cy="3962401"/>
            <a:chOff x="0" y="0"/>
            <a:chExt cx="6019800" cy="3962400"/>
          </a:xfrm>
        </p:grpSpPr>
        <p:sp>
          <p:nvSpPr>
            <p:cNvPr id="191" name="Oval"/>
            <p:cNvSpPr/>
            <p:nvPr/>
          </p:nvSpPr>
          <p:spPr>
            <a:xfrm>
              <a:off x="1447799" y="0"/>
              <a:ext cx="3048001" cy="3962401"/>
            </a:xfrm>
            <a:prstGeom prst="ellipse">
              <a:avLst/>
            </a:prstGeom>
            <a:solidFill>
              <a:srgbClr val="7B5BC9"/>
            </a:solidFill>
            <a:ln w="12700" cap="flat">
              <a:noFill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Shape"/>
            <p:cNvSpPr/>
            <p:nvPr/>
          </p:nvSpPr>
          <p:spPr>
            <a:xfrm>
              <a:off x="0" y="0"/>
              <a:ext cx="3048056" cy="396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70" y="0"/>
                    <a:pt x="0" y="4835"/>
                    <a:pt x="0" y="10800"/>
                  </a:cubicBezTo>
                  <a:cubicBezTo>
                    <a:pt x="0" y="16765"/>
                    <a:pt x="9670" y="21600"/>
                    <a:pt x="21600" y="21600"/>
                  </a:cubicBezTo>
                  <a:lnTo>
                    <a:pt x="21600" y="21600"/>
                  </a:lnTo>
                  <a:cubicBezTo>
                    <a:pt x="9671" y="16670"/>
                    <a:pt x="7993" y="7839"/>
                    <a:pt x="17852" y="1874"/>
                  </a:cubicBezTo>
                  <a:cubicBezTo>
                    <a:pt x="18980" y="1192"/>
                    <a:pt x="20235" y="564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3" name="Shape"/>
            <p:cNvSpPr/>
            <p:nvPr/>
          </p:nvSpPr>
          <p:spPr>
            <a:xfrm flipH="1">
              <a:off x="2971714" y="0"/>
              <a:ext cx="3048086" cy="3962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9" y="0"/>
                  </a:moveTo>
                  <a:cubicBezTo>
                    <a:pt x="9670" y="0"/>
                    <a:pt x="0" y="4835"/>
                    <a:pt x="0" y="10800"/>
                  </a:cubicBezTo>
                  <a:cubicBezTo>
                    <a:pt x="0" y="16765"/>
                    <a:pt x="9670" y="21600"/>
                    <a:pt x="21599" y="21600"/>
                  </a:cubicBezTo>
                  <a:lnTo>
                    <a:pt x="21600" y="21600"/>
                  </a:lnTo>
                  <a:cubicBezTo>
                    <a:pt x="9671" y="16619"/>
                    <a:pt x="8076" y="7746"/>
                    <a:pt x="18038" y="1782"/>
                  </a:cubicBezTo>
                  <a:cubicBezTo>
                    <a:pt x="19116" y="1136"/>
                    <a:pt x="20308" y="540"/>
                    <a:pt x="216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95" name="Oval"/>
          <p:cNvSpPr/>
          <p:nvPr/>
        </p:nvSpPr>
        <p:spPr>
          <a:xfrm>
            <a:off x="5414016" y="3939684"/>
            <a:ext cx="4424363" cy="4184651"/>
          </a:xfrm>
          <a:prstGeom prst="ellipse">
            <a:avLst/>
          </a:prstGeom>
          <a:solidFill>
            <a:srgbClr val="FF52A9"/>
          </a:solidFill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6" name="Oval"/>
          <p:cNvSpPr/>
          <p:nvPr/>
        </p:nvSpPr>
        <p:spPr>
          <a:xfrm>
            <a:off x="3732853" y="3939684"/>
            <a:ext cx="4424363" cy="4184651"/>
          </a:xfrm>
          <a:prstGeom prst="ellipse">
            <a:avLst/>
          </a:prstGeom>
          <a:solidFill>
            <a:srgbClr val="0433FF">
              <a:alpha val="52000"/>
            </a:srgbClr>
          </a:solidFill>
          <a:ln w="12700">
            <a:solidFill>
              <a:srgbClr val="FFFFFF"/>
            </a:solidFill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97" name="Line"/>
          <p:cNvSpPr/>
          <p:nvPr/>
        </p:nvSpPr>
        <p:spPr>
          <a:xfrm flipH="1">
            <a:off x="3666178" y="6066934"/>
            <a:ext cx="6324601" cy="1588"/>
          </a:xfrm>
          <a:prstGeom prst="line">
            <a:avLst/>
          </a:prstGeom>
          <a:ln w="25400">
            <a:solidFill>
              <a:srgbClr val="FFFFFF"/>
            </a:solidFill>
            <a:prstDash val="sysDot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8" name="Shape"/>
          <p:cNvSpPr/>
          <p:nvPr/>
        </p:nvSpPr>
        <p:spPr>
          <a:xfrm>
            <a:off x="6256978" y="4542934"/>
            <a:ext cx="304801" cy="38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5800"/>
                </a:moveTo>
                <a:lnTo>
                  <a:pt x="8352" y="2295"/>
                </a:lnTo>
                <a:lnTo>
                  <a:pt x="7312" y="6320"/>
                </a:lnTo>
                <a:lnTo>
                  <a:pt x="370" y="2295"/>
                </a:lnTo>
                <a:lnTo>
                  <a:pt x="4627" y="7617"/>
                </a:lnTo>
                <a:lnTo>
                  <a:pt x="0" y="8615"/>
                </a:lnTo>
                <a:lnTo>
                  <a:pt x="3722" y="11775"/>
                </a:lnTo>
                <a:lnTo>
                  <a:pt x="135" y="14587"/>
                </a:lnTo>
                <a:lnTo>
                  <a:pt x="5667" y="13937"/>
                </a:lnTo>
                <a:lnTo>
                  <a:pt x="4762" y="17617"/>
                </a:lnTo>
                <a:lnTo>
                  <a:pt x="7715" y="15627"/>
                </a:lnTo>
                <a:lnTo>
                  <a:pt x="8485" y="21600"/>
                </a:lnTo>
                <a:lnTo>
                  <a:pt x="10532" y="14935"/>
                </a:lnTo>
                <a:lnTo>
                  <a:pt x="13247" y="19737"/>
                </a:lnTo>
                <a:lnTo>
                  <a:pt x="14020" y="14457"/>
                </a:lnTo>
                <a:lnTo>
                  <a:pt x="18145" y="18095"/>
                </a:lnTo>
                <a:lnTo>
                  <a:pt x="16837" y="12942"/>
                </a:lnTo>
                <a:lnTo>
                  <a:pt x="21600" y="13290"/>
                </a:lnTo>
                <a:lnTo>
                  <a:pt x="17607" y="10475"/>
                </a:lnTo>
                <a:lnTo>
                  <a:pt x="21097" y="8137"/>
                </a:lnTo>
                <a:lnTo>
                  <a:pt x="16702" y="7315"/>
                </a:lnTo>
                <a:lnTo>
                  <a:pt x="18380" y="4457"/>
                </a:lnTo>
                <a:lnTo>
                  <a:pt x="14155" y="5325"/>
                </a:lnTo>
                <a:lnTo>
                  <a:pt x="14522" y="0"/>
                </a:lnTo>
                <a:close/>
              </a:path>
            </a:pathLst>
          </a:custGeom>
          <a:solidFill>
            <a:srgbClr val="FFA94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206" name="Group"/>
          <p:cNvGrpSpPr/>
          <p:nvPr/>
        </p:nvGrpSpPr>
        <p:grpSpPr>
          <a:xfrm>
            <a:off x="6104578" y="4238134"/>
            <a:ext cx="762001" cy="685801"/>
            <a:chOff x="0" y="0"/>
            <a:chExt cx="761999" cy="685800"/>
          </a:xfrm>
        </p:grpSpPr>
        <p:sp>
          <p:nvSpPr>
            <p:cNvPr id="199" name="Line"/>
            <p:cNvSpPr/>
            <p:nvPr/>
          </p:nvSpPr>
          <p:spPr>
            <a:xfrm flipV="1">
              <a:off x="304799" y="0"/>
              <a:ext cx="457201" cy="45720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0" name="Line"/>
            <p:cNvSpPr/>
            <p:nvPr/>
          </p:nvSpPr>
          <p:spPr>
            <a:xfrm flipV="1">
              <a:off x="304799" y="152400"/>
              <a:ext cx="1589" cy="30480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1" name="Line"/>
            <p:cNvSpPr/>
            <p:nvPr/>
          </p:nvSpPr>
          <p:spPr>
            <a:xfrm flipV="1">
              <a:off x="304799" y="381000"/>
              <a:ext cx="381001" cy="7620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2" name="Line"/>
            <p:cNvSpPr/>
            <p:nvPr/>
          </p:nvSpPr>
          <p:spPr>
            <a:xfrm flipH="1" flipV="1">
              <a:off x="0" y="152400"/>
              <a:ext cx="304800" cy="30480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3" name="Line"/>
            <p:cNvSpPr/>
            <p:nvPr/>
          </p:nvSpPr>
          <p:spPr>
            <a:xfrm flipH="1">
              <a:off x="0" y="457200"/>
              <a:ext cx="304800" cy="228600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4" name="Line"/>
            <p:cNvSpPr/>
            <p:nvPr/>
          </p:nvSpPr>
          <p:spPr>
            <a:xfrm>
              <a:off x="304799" y="457200"/>
              <a:ext cx="381001" cy="15240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05" name="Line"/>
            <p:cNvSpPr/>
            <p:nvPr/>
          </p:nvSpPr>
          <p:spPr>
            <a:xfrm flipH="1" flipV="1">
              <a:off x="76199" y="457199"/>
              <a:ext cx="228601" cy="158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216" name="Group"/>
          <p:cNvGrpSpPr/>
          <p:nvPr/>
        </p:nvGrpSpPr>
        <p:grpSpPr>
          <a:xfrm rot="1200000">
            <a:off x="7156105" y="4487641"/>
            <a:ext cx="1021146" cy="1024986"/>
            <a:chOff x="0" y="0"/>
            <a:chExt cx="1021144" cy="1024985"/>
          </a:xfrm>
        </p:grpSpPr>
        <p:sp>
          <p:nvSpPr>
            <p:cNvPr id="207" name="Shape"/>
            <p:cNvSpPr/>
            <p:nvPr/>
          </p:nvSpPr>
          <p:spPr>
            <a:xfrm rot="2820000">
              <a:off x="244116" y="360835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15" name="Group"/>
            <p:cNvGrpSpPr/>
            <p:nvPr/>
          </p:nvGrpSpPr>
          <p:grpSpPr>
            <a:xfrm rot="2820000">
              <a:off x="129189" y="170018"/>
              <a:ext cx="762767" cy="684949"/>
              <a:chOff x="0" y="0"/>
              <a:chExt cx="762766" cy="684947"/>
            </a:xfrm>
          </p:grpSpPr>
          <p:sp>
            <p:nvSpPr>
              <p:cNvPr id="208" name="Line"/>
              <p:cNvSpPr/>
              <p:nvPr/>
            </p:nvSpPr>
            <p:spPr>
              <a:xfrm flipV="1">
                <a:off x="305055" y="0"/>
                <a:ext cx="457712" cy="45668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09" name="Line"/>
              <p:cNvSpPr/>
              <p:nvPr/>
            </p:nvSpPr>
            <p:spPr>
              <a:xfrm flipV="1">
                <a:off x="304571" y="151158"/>
                <a:ext cx="1930" cy="30479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0" name="Line"/>
              <p:cNvSpPr/>
              <p:nvPr/>
            </p:nvSpPr>
            <p:spPr>
              <a:xfrm flipV="1">
                <a:off x="305055" y="380915"/>
                <a:ext cx="381086" cy="7577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1" name="Line"/>
              <p:cNvSpPr/>
              <p:nvPr/>
            </p:nvSpPr>
            <p:spPr>
              <a:xfrm flipH="1" flipV="1">
                <a:off x="596" y="151547"/>
                <a:ext cx="304460" cy="30514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2" name="Line"/>
              <p:cNvSpPr/>
              <p:nvPr/>
            </p:nvSpPr>
            <p:spPr>
              <a:xfrm flipH="1">
                <a:off x="0" y="456688"/>
                <a:ext cx="305056" cy="22826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3" name="Line"/>
              <p:cNvSpPr/>
              <p:nvPr/>
            </p:nvSpPr>
            <p:spPr>
              <a:xfrm>
                <a:off x="305055" y="456688"/>
                <a:ext cx="380830" cy="15282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4" name="Line"/>
              <p:cNvSpPr/>
              <p:nvPr/>
            </p:nvSpPr>
            <p:spPr>
              <a:xfrm flipH="1" flipV="1">
                <a:off x="77186" y="455949"/>
                <a:ext cx="228599" cy="184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26" name="Group"/>
          <p:cNvGrpSpPr/>
          <p:nvPr/>
        </p:nvGrpSpPr>
        <p:grpSpPr>
          <a:xfrm rot="16620000">
            <a:off x="5212981" y="4678135"/>
            <a:ext cx="1021196" cy="1024997"/>
            <a:chOff x="0" y="0"/>
            <a:chExt cx="1021195" cy="1024996"/>
          </a:xfrm>
        </p:grpSpPr>
        <p:sp>
          <p:nvSpPr>
            <p:cNvPr id="217" name="Shape"/>
            <p:cNvSpPr/>
            <p:nvPr/>
          </p:nvSpPr>
          <p:spPr>
            <a:xfrm rot="2820000">
              <a:off x="244173" y="360870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25" name="Group"/>
            <p:cNvGrpSpPr/>
            <p:nvPr/>
          </p:nvGrpSpPr>
          <p:grpSpPr>
            <a:xfrm rot="2820000">
              <a:off x="129404" y="169812"/>
              <a:ext cx="762388" cy="685372"/>
              <a:chOff x="0" y="0"/>
              <a:chExt cx="762387" cy="685370"/>
            </a:xfrm>
          </p:grpSpPr>
          <p:sp>
            <p:nvSpPr>
              <p:cNvPr id="218" name="Line"/>
              <p:cNvSpPr/>
              <p:nvPr/>
            </p:nvSpPr>
            <p:spPr>
              <a:xfrm flipV="1">
                <a:off x="304929" y="0"/>
                <a:ext cx="457459" cy="45694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19" name="Line"/>
              <p:cNvSpPr/>
              <p:nvPr/>
            </p:nvSpPr>
            <p:spPr>
              <a:xfrm flipV="1">
                <a:off x="304777" y="152608"/>
                <a:ext cx="1760" cy="3048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0" name="Line"/>
              <p:cNvSpPr/>
              <p:nvPr/>
            </p:nvSpPr>
            <p:spPr>
              <a:xfrm flipV="1">
                <a:off x="304929" y="380957"/>
                <a:ext cx="381043" cy="7598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1" name="Line"/>
              <p:cNvSpPr/>
              <p:nvPr/>
            </p:nvSpPr>
            <p:spPr>
              <a:xfrm flipH="1" flipV="1">
                <a:off x="300" y="151970"/>
                <a:ext cx="304630" cy="30497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2" name="Line"/>
              <p:cNvSpPr/>
              <p:nvPr/>
            </p:nvSpPr>
            <p:spPr>
              <a:xfrm flipH="1">
                <a:off x="0" y="456942"/>
                <a:ext cx="304929" cy="22842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3" name="Line"/>
              <p:cNvSpPr/>
              <p:nvPr/>
            </p:nvSpPr>
            <p:spPr>
              <a:xfrm>
                <a:off x="304929" y="456941"/>
                <a:ext cx="380914" cy="15261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4" name="Line"/>
              <p:cNvSpPr/>
              <p:nvPr/>
            </p:nvSpPr>
            <p:spPr>
              <a:xfrm flipH="1" flipV="1">
                <a:off x="75862" y="456661"/>
                <a:ext cx="228600" cy="171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36" name="Group"/>
          <p:cNvGrpSpPr/>
          <p:nvPr/>
        </p:nvGrpSpPr>
        <p:grpSpPr>
          <a:xfrm rot="13380000">
            <a:off x="7194612" y="5363968"/>
            <a:ext cx="1020318" cy="1025843"/>
            <a:chOff x="0" y="0"/>
            <a:chExt cx="1020316" cy="1025841"/>
          </a:xfrm>
        </p:grpSpPr>
        <p:sp>
          <p:nvSpPr>
            <p:cNvPr id="227" name="Shape"/>
            <p:cNvSpPr/>
            <p:nvPr/>
          </p:nvSpPr>
          <p:spPr>
            <a:xfrm rot="2880000">
              <a:off x="242769" y="359832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35" name="Group"/>
            <p:cNvGrpSpPr/>
            <p:nvPr/>
          </p:nvGrpSpPr>
          <p:grpSpPr>
            <a:xfrm rot="2880000">
              <a:off x="129289" y="169371"/>
              <a:ext cx="761739" cy="687100"/>
              <a:chOff x="0" y="0"/>
              <a:chExt cx="761738" cy="687099"/>
            </a:xfrm>
          </p:grpSpPr>
          <p:sp>
            <p:nvSpPr>
              <p:cNvPr id="228" name="Line"/>
              <p:cNvSpPr/>
              <p:nvPr/>
            </p:nvSpPr>
            <p:spPr>
              <a:xfrm flipV="1">
                <a:off x="305319" y="0"/>
                <a:ext cx="456420" cy="45798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29" name="Line"/>
              <p:cNvSpPr/>
              <p:nvPr/>
            </p:nvSpPr>
            <p:spPr>
              <a:xfrm flipV="1">
                <a:off x="304539" y="153972"/>
                <a:ext cx="1068" cy="30480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0" name="Line"/>
              <p:cNvSpPr/>
              <p:nvPr/>
            </p:nvSpPr>
            <p:spPr>
              <a:xfrm flipV="1">
                <a:off x="305319" y="381129"/>
                <a:ext cx="380871" cy="768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1" name="Line"/>
              <p:cNvSpPr/>
              <p:nvPr/>
            </p:nvSpPr>
            <p:spPr>
              <a:xfrm flipH="1" flipV="1">
                <a:off x="0" y="153699"/>
                <a:ext cx="305320" cy="30428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2" name="Line"/>
              <p:cNvSpPr/>
              <p:nvPr/>
            </p:nvSpPr>
            <p:spPr>
              <a:xfrm flipH="1">
                <a:off x="910" y="457979"/>
                <a:ext cx="304410" cy="22912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3" name="Line"/>
              <p:cNvSpPr/>
              <p:nvPr/>
            </p:nvSpPr>
            <p:spPr>
              <a:xfrm>
                <a:off x="305319" y="457979"/>
                <a:ext cx="381261" cy="15175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4" name="Line"/>
              <p:cNvSpPr/>
              <p:nvPr/>
            </p:nvSpPr>
            <p:spPr>
              <a:xfrm flipH="1" flipV="1">
                <a:off x="75925" y="457589"/>
                <a:ext cx="228603" cy="119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46" name="Group"/>
          <p:cNvGrpSpPr/>
          <p:nvPr/>
        </p:nvGrpSpPr>
        <p:grpSpPr>
          <a:xfrm rot="11760000">
            <a:off x="6165669" y="5516379"/>
            <a:ext cx="1020818" cy="1024911"/>
            <a:chOff x="0" y="0"/>
            <a:chExt cx="1020817" cy="1024910"/>
          </a:xfrm>
        </p:grpSpPr>
        <p:sp>
          <p:nvSpPr>
            <p:cNvPr id="237" name="Shape"/>
            <p:cNvSpPr/>
            <p:nvPr/>
          </p:nvSpPr>
          <p:spPr>
            <a:xfrm rot="2820000">
              <a:off x="243563" y="360115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45" name="Group"/>
            <p:cNvGrpSpPr/>
            <p:nvPr/>
          </p:nvGrpSpPr>
          <p:grpSpPr>
            <a:xfrm rot="2820000">
              <a:off x="127818" y="171330"/>
              <a:ext cx="765181" cy="682251"/>
              <a:chOff x="0" y="0"/>
              <a:chExt cx="765180" cy="682249"/>
            </a:xfrm>
          </p:grpSpPr>
          <p:sp>
            <p:nvSpPr>
              <p:cNvPr id="238" name="Line"/>
              <p:cNvSpPr/>
              <p:nvPr/>
            </p:nvSpPr>
            <p:spPr>
              <a:xfrm flipV="1">
                <a:off x="305859" y="0"/>
                <a:ext cx="459322" cy="45507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39" name="Line"/>
              <p:cNvSpPr/>
              <p:nvPr/>
            </p:nvSpPr>
            <p:spPr>
              <a:xfrm flipV="1">
                <a:off x="304706" y="150983"/>
                <a:ext cx="3005" cy="30479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40" name="Line"/>
              <p:cNvSpPr/>
              <p:nvPr/>
            </p:nvSpPr>
            <p:spPr>
              <a:xfrm flipV="1">
                <a:off x="305859" y="380641"/>
                <a:ext cx="381351" cy="7442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41" name="Line"/>
              <p:cNvSpPr/>
              <p:nvPr/>
            </p:nvSpPr>
            <p:spPr>
              <a:xfrm flipH="1" flipV="1">
                <a:off x="2480" y="148856"/>
                <a:ext cx="303380" cy="30621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42" name="Line"/>
              <p:cNvSpPr/>
              <p:nvPr/>
            </p:nvSpPr>
            <p:spPr>
              <a:xfrm flipH="1">
                <a:off x="0" y="455069"/>
                <a:ext cx="305860" cy="22718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43" name="Line"/>
              <p:cNvSpPr/>
              <p:nvPr/>
            </p:nvSpPr>
            <p:spPr>
              <a:xfrm>
                <a:off x="305859" y="455069"/>
                <a:ext cx="380289" cy="15417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44" name="Line"/>
              <p:cNvSpPr/>
              <p:nvPr/>
            </p:nvSpPr>
            <p:spPr>
              <a:xfrm flipH="1" flipV="1">
                <a:off x="76558" y="452852"/>
                <a:ext cx="228591" cy="265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56" name="Group"/>
          <p:cNvGrpSpPr/>
          <p:nvPr/>
        </p:nvGrpSpPr>
        <p:grpSpPr>
          <a:xfrm rot="9480000">
            <a:off x="6928372" y="6468253"/>
            <a:ext cx="1022393" cy="1027613"/>
            <a:chOff x="0" y="0"/>
            <a:chExt cx="1022392" cy="1027611"/>
          </a:xfrm>
        </p:grpSpPr>
        <p:sp>
          <p:nvSpPr>
            <p:cNvPr id="247" name="Shape"/>
            <p:cNvSpPr/>
            <p:nvPr/>
          </p:nvSpPr>
          <p:spPr>
            <a:xfrm rot="2880000">
              <a:off x="244897" y="361565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55" name="Group"/>
            <p:cNvGrpSpPr/>
            <p:nvPr/>
          </p:nvGrpSpPr>
          <p:grpSpPr>
            <a:xfrm rot="2880000">
              <a:off x="130677" y="168544"/>
              <a:ext cx="761039" cy="690524"/>
              <a:chOff x="0" y="0"/>
              <a:chExt cx="761038" cy="690522"/>
            </a:xfrm>
          </p:grpSpPr>
          <p:sp>
            <p:nvSpPr>
              <p:cNvPr id="248" name="Line"/>
              <p:cNvSpPr/>
              <p:nvPr/>
            </p:nvSpPr>
            <p:spPr>
              <a:xfrm flipV="1">
                <a:off x="306688" y="0"/>
                <a:ext cx="454351" cy="46003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49" name="Line"/>
              <p:cNvSpPr/>
              <p:nvPr/>
            </p:nvSpPr>
            <p:spPr>
              <a:xfrm flipH="1" flipV="1">
                <a:off x="304874" y="155581"/>
                <a:ext cx="308" cy="30480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50" name="Line"/>
              <p:cNvSpPr/>
              <p:nvPr/>
            </p:nvSpPr>
            <p:spPr>
              <a:xfrm flipV="1">
                <a:off x="306688" y="381466"/>
                <a:ext cx="380520" cy="7856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51" name="Line"/>
              <p:cNvSpPr/>
              <p:nvPr/>
            </p:nvSpPr>
            <p:spPr>
              <a:xfrm flipH="1" flipV="1">
                <a:off x="0" y="157132"/>
                <a:ext cx="306689" cy="3029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52" name="Line"/>
              <p:cNvSpPr/>
              <p:nvPr/>
            </p:nvSpPr>
            <p:spPr>
              <a:xfrm flipH="1">
                <a:off x="3314" y="460032"/>
                <a:ext cx="303375" cy="23049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53" name="Line"/>
              <p:cNvSpPr/>
              <p:nvPr/>
            </p:nvSpPr>
            <p:spPr>
              <a:xfrm>
                <a:off x="306688" y="460032"/>
                <a:ext cx="381941" cy="15003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54" name="Line"/>
              <p:cNvSpPr/>
              <p:nvPr/>
            </p:nvSpPr>
            <p:spPr>
              <a:xfrm flipH="1" flipV="1">
                <a:off x="77740" y="459946"/>
                <a:ext cx="228606" cy="16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66" name="Group"/>
          <p:cNvGrpSpPr/>
          <p:nvPr/>
        </p:nvGrpSpPr>
        <p:grpSpPr>
          <a:xfrm rot="4740000">
            <a:off x="5174793" y="5515953"/>
            <a:ext cx="1021653" cy="1025374"/>
            <a:chOff x="0" y="0"/>
            <a:chExt cx="1021652" cy="1025372"/>
          </a:xfrm>
        </p:grpSpPr>
        <p:sp>
          <p:nvSpPr>
            <p:cNvPr id="257" name="Shape"/>
            <p:cNvSpPr/>
            <p:nvPr/>
          </p:nvSpPr>
          <p:spPr>
            <a:xfrm rot="2820000">
              <a:off x="244759" y="361444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65" name="Group"/>
            <p:cNvGrpSpPr/>
            <p:nvPr/>
          </p:nvGrpSpPr>
          <p:grpSpPr>
            <a:xfrm rot="2820000">
              <a:off x="129894" y="169443"/>
              <a:ext cx="761864" cy="686486"/>
              <a:chOff x="0" y="0"/>
              <a:chExt cx="761862" cy="686485"/>
            </a:xfrm>
          </p:grpSpPr>
          <p:sp>
            <p:nvSpPr>
              <p:cNvPr id="258" name="Line"/>
              <p:cNvSpPr/>
              <p:nvPr/>
            </p:nvSpPr>
            <p:spPr>
              <a:xfrm flipV="1">
                <a:off x="305074" y="0"/>
                <a:ext cx="456789" cy="45761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59" name="Line"/>
              <p:cNvSpPr/>
              <p:nvPr/>
            </p:nvSpPr>
            <p:spPr>
              <a:xfrm flipV="1">
                <a:off x="303813" y="152168"/>
                <a:ext cx="1314" cy="30480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60" name="Line"/>
              <p:cNvSpPr/>
              <p:nvPr/>
            </p:nvSpPr>
            <p:spPr>
              <a:xfrm flipV="1">
                <a:off x="305074" y="381068"/>
                <a:ext cx="380932" cy="7654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61" name="Line"/>
              <p:cNvSpPr/>
              <p:nvPr/>
            </p:nvSpPr>
            <p:spPr>
              <a:xfrm flipH="1" flipV="1">
                <a:off x="0" y="153085"/>
                <a:ext cx="305075" cy="30452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62" name="Line"/>
              <p:cNvSpPr/>
              <p:nvPr/>
            </p:nvSpPr>
            <p:spPr>
              <a:xfrm flipH="1">
                <a:off x="479" y="457610"/>
                <a:ext cx="304596" cy="22887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63" name="Line"/>
              <p:cNvSpPr/>
              <p:nvPr/>
            </p:nvSpPr>
            <p:spPr>
              <a:xfrm>
                <a:off x="305074" y="457611"/>
                <a:ext cx="381138" cy="15205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64" name="Line"/>
              <p:cNvSpPr/>
              <p:nvPr/>
            </p:nvSpPr>
            <p:spPr>
              <a:xfrm flipH="1" flipV="1">
                <a:off x="77115" y="456556"/>
                <a:ext cx="228602" cy="1383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76" name="Group"/>
          <p:cNvGrpSpPr/>
          <p:nvPr/>
        </p:nvGrpSpPr>
        <p:grpSpPr>
          <a:xfrm rot="14760000">
            <a:off x="6241873" y="4716279"/>
            <a:ext cx="1020811" cy="1024910"/>
            <a:chOff x="0" y="0"/>
            <a:chExt cx="1020810" cy="1024908"/>
          </a:xfrm>
        </p:grpSpPr>
        <p:sp>
          <p:nvSpPr>
            <p:cNvPr id="267" name="Shape"/>
            <p:cNvSpPr/>
            <p:nvPr/>
          </p:nvSpPr>
          <p:spPr>
            <a:xfrm rot="2820000">
              <a:off x="244284" y="360347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75" name="Group"/>
            <p:cNvGrpSpPr/>
            <p:nvPr/>
          </p:nvGrpSpPr>
          <p:grpSpPr>
            <a:xfrm rot="2820000">
              <a:off x="127788" y="171359"/>
              <a:ext cx="765234" cy="682191"/>
              <a:chOff x="0" y="0"/>
              <a:chExt cx="765232" cy="682190"/>
            </a:xfrm>
          </p:grpSpPr>
          <p:sp>
            <p:nvSpPr>
              <p:cNvPr id="268" name="Line"/>
              <p:cNvSpPr/>
              <p:nvPr/>
            </p:nvSpPr>
            <p:spPr>
              <a:xfrm flipV="1">
                <a:off x="305877" y="0"/>
                <a:ext cx="459356" cy="45503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69" name="Line"/>
              <p:cNvSpPr/>
              <p:nvPr/>
            </p:nvSpPr>
            <p:spPr>
              <a:xfrm flipV="1">
                <a:off x="305393" y="150971"/>
                <a:ext cx="3029" cy="30479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0" name="Line"/>
              <p:cNvSpPr/>
              <p:nvPr/>
            </p:nvSpPr>
            <p:spPr>
              <a:xfrm flipV="1">
                <a:off x="305877" y="380635"/>
                <a:ext cx="381357" cy="744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1" name="Line"/>
              <p:cNvSpPr/>
              <p:nvPr/>
            </p:nvSpPr>
            <p:spPr>
              <a:xfrm flipH="1" flipV="1">
                <a:off x="2521" y="148797"/>
                <a:ext cx="303357" cy="30623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2" name="Line"/>
              <p:cNvSpPr/>
              <p:nvPr/>
            </p:nvSpPr>
            <p:spPr>
              <a:xfrm flipH="1">
                <a:off x="0" y="455033"/>
                <a:ext cx="305877" cy="22715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3" name="Line"/>
              <p:cNvSpPr/>
              <p:nvPr/>
            </p:nvSpPr>
            <p:spPr>
              <a:xfrm>
                <a:off x="305877" y="455033"/>
                <a:ext cx="380276" cy="1542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4" name="Line"/>
              <p:cNvSpPr/>
              <p:nvPr/>
            </p:nvSpPr>
            <p:spPr>
              <a:xfrm flipH="1" flipV="1">
                <a:off x="76552" y="453469"/>
                <a:ext cx="228591" cy="266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86" name="Group"/>
          <p:cNvGrpSpPr/>
          <p:nvPr/>
        </p:nvGrpSpPr>
        <p:grpSpPr>
          <a:xfrm rot="10260000">
            <a:off x="5556199" y="6392711"/>
            <a:ext cx="1020560" cy="1024846"/>
            <a:chOff x="0" y="0"/>
            <a:chExt cx="1020559" cy="1024845"/>
          </a:xfrm>
        </p:grpSpPr>
        <p:sp>
          <p:nvSpPr>
            <p:cNvPr id="277" name="Shape"/>
            <p:cNvSpPr/>
            <p:nvPr/>
          </p:nvSpPr>
          <p:spPr>
            <a:xfrm rot="2820000">
              <a:off x="243927" y="360127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85" name="Group"/>
            <p:cNvGrpSpPr/>
            <p:nvPr/>
          </p:nvGrpSpPr>
          <p:grpSpPr>
            <a:xfrm rot="2820000">
              <a:off x="126770" y="172330"/>
              <a:ext cx="767019" cy="680185"/>
              <a:chOff x="0" y="0"/>
              <a:chExt cx="767017" cy="680183"/>
            </a:xfrm>
          </p:grpSpPr>
          <p:sp>
            <p:nvSpPr>
              <p:cNvPr id="278" name="Line"/>
              <p:cNvSpPr/>
              <p:nvPr/>
            </p:nvSpPr>
            <p:spPr>
              <a:xfrm flipV="1">
                <a:off x="306471" y="0"/>
                <a:ext cx="460547" cy="45382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79" name="Line"/>
              <p:cNvSpPr/>
              <p:nvPr/>
            </p:nvSpPr>
            <p:spPr>
              <a:xfrm flipV="1">
                <a:off x="305051" y="149531"/>
                <a:ext cx="3828" cy="30478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80" name="Line"/>
              <p:cNvSpPr/>
              <p:nvPr/>
            </p:nvSpPr>
            <p:spPr>
              <a:xfrm flipV="1">
                <a:off x="306471" y="380430"/>
                <a:ext cx="381550" cy="734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81" name="Line"/>
              <p:cNvSpPr/>
              <p:nvPr/>
            </p:nvSpPr>
            <p:spPr>
              <a:xfrm flipH="1" flipV="1">
                <a:off x="3918" y="146797"/>
                <a:ext cx="302554" cy="30703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82" name="Line"/>
              <p:cNvSpPr/>
              <p:nvPr/>
            </p:nvSpPr>
            <p:spPr>
              <a:xfrm flipH="1">
                <a:off x="0" y="453828"/>
                <a:ext cx="306472" cy="22635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83" name="Line"/>
              <p:cNvSpPr/>
              <p:nvPr/>
            </p:nvSpPr>
            <p:spPr>
              <a:xfrm>
                <a:off x="306471" y="453829"/>
                <a:ext cx="379871" cy="15519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84" name="Line"/>
              <p:cNvSpPr/>
              <p:nvPr/>
            </p:nvSpPr>
            <p:spPr>
              <a:xfrm flipH="1" flipV="1">
                <a:off x="77395" y="450730"/>
                <a:ext cx="228583" cy="326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296" name="Group"/>
          <p:cNvGrpSpPr/>
          <p:nvPr/>
        </p:nvGrpSpPr>
        <p:grpSpPr>
          <a:xfrm rot="15060000">
            <a:off x="6240941" y="6164108"/>
            <a:ext cx="1021544" cy="1026889"/>
            <a:chOff x="0" y="0"/>
            <a:chExt cx="1021543" cy="1026887"/>
          </a:xfrm>
        </p:grpSpPr>
        <p:sp>
          <p:nvSpPr>
            <p:cNvPr id="287" name="Shape"/>
            <p:cNvSpPr/>
            <p:nvPr/>
          </p:nvSpPr>
          <p:spPr>
            <a:xfrm rot="2880000">
              <a:off x="244079" y="361342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295" name="Group"/>
            <p:cNvGrpSpPr/>
            <p:nvPr/>
          </p:nvGrpSpPr>
          <p:grpSpPr>
            <a:xfrm rot="2880000">
              <a:off x="130108" y="168883"/>
              <a:ext cx="761328" cy="689122"/>
              <a:chOff x="0" y="0"/>
              <a:chExt cx="761327" cy="689120"/>
            </a:xfrm>
          </p:grpSpPr>
          <p:sp>
            <p:nvSpPr>
              <p:cNvPr id="288" name="Line"/>
              <p:cNvSpPr/>
              <p:nvPr/>
            </p:nvSpPr>
            <p:spPr>
              <a:xfrm flipV="1">
                <a:off x="306127" y="0"/>
                <a:ext cx="455201" cy="45919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89" name="Line"/>
              <p:cNvSpPr/>
              <p:nvPr/>
            </p:nvSpPr>
            <p:spPr>
              <a:xfrm flipV="1">
                <a:off x="305718" y="155085"/>
                <a:ext cx="258" cy="304805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0" name="Line"/>
              <p:cNvSpPr/>
              <p:nvPr/>
            </p:nvSpPr>
            <p:spPr>
              <a:xfrm flipV="1">
                <a:off x="306127" y="381328"/>
                <a:ext cx="380665" cy="7786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1" name="Line"/>
              <p:cNvSpPr/>
              <p:nvPr/>
            </p:nvSpPr>
            <p:spPr>
              <a:xfrm flipH="1" flipV="1">
                <a:off x="0" y="155725"/>
                <a:ext cx="306128" cy="303467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2" name="Line"/>
              <p:cNvSpPr/>
              <p:nvPr/>
            </p:nvSpPr>
            <p:spPr>
              <a:xfrm flipH="1">
                <a:off x="2328" y="459191"/>
                <a:ext cx="303800" cy="22993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3" name="Line"/>
              <p:cNvSpPr/>
              <p:nvPr/>
            </p:nvSpPr>
            <p:spPr>
              <a:xfrm>
                <a:off x="306127" y="459192"/>
                <a:ext cx="381663" cy="15073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4" name="Line"/>
              <p:cNvSpPr/>
              <p:nvPr/>
            </p:nvSpPr>
            <p:spPr>
              <a:xfrm flipH="1" flipV="1">
                <a:off x="76832" y="459781"/>
                <a:ext cx="228606" cy="59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306" name="Group"/>
          <p:cNvGrpSpPr/>
          <p:nvPr/>
        </p:nvGrpSpPr>
        <p:grpSpPr>
          <a:xfrm rot="8040000">
            <a:off x="6242755" y="7229512"/>
            <a:ext cx="1022572" cy="1027766"/>
            <a:chOff x="0" y="0"/>
            <a:chExt cx="1022571" cy="1027764"/>
          </a:xfrm>
        </p:grpSpPr>
        <p:sp>
          <p:nvSpPr>
            <p:cNvPr id="297" name="Shape"/>
            <p:cNvSpPr/>
            <p:nvPr/>
          </p:nvSpPr>
          <p:spPr>
            <a:xfrm rot="2880000">
              <a:off x="245461" y="360594"/>
              <a:ext cx="304801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grpSp>
          <p:nvGrpSpPr>
            <p:cNvPr id="305" name="Group"/>
            <p:cNvGrpSpPr/>
            <p:nvPr/>
          </p:nvGrpSpPr>
          <p:grpSpPr>
            <a:xfrm rot="2880000">
              <a:off x="130797" y="168472"/>
              <a:ext cx="760978" cy="690821"/>
              <a:chOff x="0" y="0"/>
              <a:chExt cx="760976" cy="690820"/>
            </a:xfrm>
          </p:grpSpPr>
          <p:sp>
            <p:nvSpPr>
              <p:cNvPr id="298" name="Line"/>
              <p:cNvSpPr/>
              <p:nvPr/>
            </p:nvSpPr>
            <p:spPr>
              <a:xfrm flipV="1">
                <a:off x="306807" y="0"/>
                <a:ext cx="454170" cy="46021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299" name="Line"/>
              <p:cNvSpPr/>
              <p:nvPr/>
            </p:nvSpPr>
            <p:spPr>
              <a:xfrm flipH="1" flipV="1">
                <a:off x="304793" y="155440"/>
                <a:ext cx="428" cy="304804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0" name="Line"/>
              <p:cNvSpPr/>
              <p:nvPr/>
            </p:nvSpPr>
            <p:spPr>
              <a:xfrm flipV="1">
                <a:off x="306807" y="381495"/>
                <a:ext cx="380489" cy="78716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1" name="Line"/>
              <p:cNvSpPr/>
              <p:nvPr/>
            </p:nvSpPr>
            <p:spPr>
              <a:xfrm flipH="1" flipV="1">
                <a:off x="0" y="157431"/>
                <a:ext cx="306808" cy="30278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2" name="Line"/>
              <p:cNvSpPr/>
              <p:nvPr/>
            </p:nvSpPr>
            <p:spPr>
              <a:xfrm flipH="1">
                <a:off x="3524" y="460210"/>
                <a:ext cx="303284" cy="23061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3" name="Line"/>
              <p:cNvSpPr/>
              <p:nvPr/>
            </p:nvSpPr>
            <p:spPr>
              <a:xfrm>
                <a:off x="306807" y="460210"/>
                <a:ext cx="381999" cy="14988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04" name="Line"/>
              <p:cNvSpPr/>
              <p:nvPr/>
            </p:nvSpPr>
            <p:spPr>
              <a:xfrm flipH="1" flipV="1">
                <a:off x="78179" y="460134"/>
                <a:ext cx="228606" cy="7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sp>
        <p:nvSpPr>
          <p:cNvPr id="307" name="1) superposition of independent p+p:"/>
          <p:cNvSpPr txBox="1"/>
          <p:nvPr/>
        </p:nvSpPr>
        <p:spPr>
          <a:xfrm>
            <a:off x="314269" y="3014841"/>
            <a:ext cx="7590023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algn="l" defTabSz="914400">
              <a:buClr>
                <a:srgbClr val="FFFFFF"/>
              </a:buClr>
              <a:buFont typeface="Arial"/>
              <a:defRPr b="0" sz="36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1) superposition of independent p+p:</a:t>
            </a:r>
          </a:p>
        </p:txBody>
      </p:sp>
      <p:sp>
        <p:nvSpPr>
          <p:cNvPr id="308" name="momenta pointed at random…"/>
          <p:cNvSpPr txBox="1"/>
          <p:nvPr/>
        </p:nvSpPr>
        <p:spPr>
          <a:xfrm>
            <a:off x="820358" y="3586957"/>
            <a:ext cx="4051857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l" defTabSz="914400">
              <a:buClr>
                <a:srgbClr val="FFFFFF"/>
              </a:buClr>
              <a:buFont typeface="Arial"/>
              <a:defRPr b="0" sz="24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momenta pointed at random</a:t>
            </a:r>
          </a:p>
          <a:p>
            <a:pPr marL="40639" marR="40639" algn="l" defTabSz="914400">
              <a:buClr>
                <a:srgbClr val="FFFFFF"/>
              </a:buClr>
              <a:buFont typeface="Arial"/>
              <a:defRPr b="0" sz="24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relative to symmetry plane</a:t>
            </a:r>
          </a:p>
        </p:txBody>
      </p:sp>
      <p:sp>
        <p:nvSpPr>
          <p:cNvPr id="309" name="b"/>
          <p:cNvSpPr txBox="1"/>
          <p:nvPr/>
        </p:nvSpPr>
        <p:spPr>
          <a:xfrm>
            <a:off x="6485578" y="8429134"/>
            <a:ext cx="533401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100"/>
              </a:spcBef>
              <a:buClr>
                <a:srgbClr val="FFFFFF"/>
              </a:buClr>
              <a:buFont typeface="Arial"/>
              <a:defRPr sz="20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310" name="Ollitrault 1992"/>
          <p:cNvSpPr txBox="1"/>
          <p:nvPr/>
        </p:nvSpPr>
        <p:spPr>
          <a:xfrm>
            <a:off x="-387606" y="2037355"/>
            <a:ext cx="3296991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0"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Ollitrault 1992</a:t>
            </a:r>
          </a:p>
        </p:txBody>
      </p:sp>
      <p:pic>
        <p:nvPicPr>
          <p:cNvPr id="311" name="hydro-initial_small.png" descr="hydro-initial_small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11819" y="3664894"/>
            <a:ext cx="3119438" cy="40386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Line"/>
          <p:cNvSpPr/>
          <p:nvPr/>
        </p:nvSpPr>
        <p:spPr>
          <a:xfrm>
            <a:off x="17669019" y="8008294"/>
            <a:ext cx="2133601" cy="1588"/>
          </a:xfrm>
          <a:prstGeom prst="line">
            <a:avLst/>
          </a:prstGeom>
          <a:ln w="38100">
            <a:solidFill>
              <a:srgbClr val="FFFFFF"/>
            </a:solidFill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3" name="Line"/>
          <p:cNvSpPr/>
          <p:nvPr/>
        </p:nvSpPr>
        <p:spPr>
          <a:xfrm flipH="1">
            <a:off x="15535419" y="5646094"/>
            <a:ext cx="6324601" cy="1588"/>
          </a:xfrm>
          <a:prstGeom prst="line">
            <a:avLst/>
          </a:prstGeom>
          <a:ln w="25400">
            <a:solidFill>
              <a:srgbClr val="FFFFFF"/>
            </a:solidFill>
            <a:prstDash val="sysDot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4" name="2) evolution as a bulk system"/>
          <p:cNvSpPr txBox="1"/>
          <p:nvPr/>
        </p:nvSpPr>
        <p:spPr>
          <a:xfrm>
            <a:off x="12563163" y="3001012"/>
            <a:ext cx="62795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algn="l" defTabSz="914400">
              <a:buClr>
                <a:srgbClr val="FFFFFF"/>
              </a:buClr>
              <a:buFont typeface="Arial"/>
              <a:defRPr b="0" sz="3600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2) evolution as a </a:t>
            </a:r>
            <a:r>
              <a:rPr b="1"/>
              <a:t>bulk</a:t>
            </a:r>
            <a:r>
              <a:t> </a:t>
            </a:r>
            <a:r>
              <a:rPr b="1" u="sng"/>
              <a:t>system</a:t>
            </a:r>
          </a:p>
        </p:txBody>
      </p:sp>
      <p:sp>
        <p:nvSpPr>
          <p:cNvPr id="315" name="Oval"/>
          <p:cNvSpPr/>
          <p:nvPr/>
        </p:nvSpPr>
        <p:spPr>
          <a:xfrm>
            <a:off x="18626281" y="5428606"/>
            <a:ext cx="304801" cy="457201"/>
          </a:xfrm>
          <a:prstGeom prst="ellipse">
            <a:avLst/>
          </a:prstGeom>
          <a:solidFill>
            <a:srgbClr val="FF2600">
              <a:alpha val="69999"/>
            </a:srgbClr>
          </a:solidFill>
          <a:ln w="12700"/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16" name="high…"/>
          <p:cNvSpPr txBox="1"/>
          <p:nvPr/>
        </p:nvSpPr>
        <p:spPr>
          <a:xfrm>
            <a:off x="19825232" y="3107382"/>
            <a:ext cx="2645283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buClr>
                <a:srgbClr val="FF2600"/>
              </a:buClr>
              <a:buFont typeface="Arial"/>
              <a:defRPr b="0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high</a:t>
            </a:r>
          </a:p>
          <a:p>
            <a:pPr marL="40639" marR="40639" defTabSz="914400">
              <a:buClr>
                <a:srgbClr val="FF2600"/>
              </a:buClr>
              <a:buFont typeface="Arial"/>
              <a:defRPr b="0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density / pressure</a:t>
            </a:r>
          </a:p>
          <a:p>
            <a:pPr marL="40639" marR="40639" defTabSz="914400">
              <a:buClr>
                <a:srgbClr val="FF2600"/>
              </a:buClr>
              <a:buFont typeface="Arial"/>
              <a:defRPr b="0" sz="2400"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at center</a:t>
            </a:r>
          </a:p>
        </p:txBody>
      </p:sp>
      <p:sp>
        <p:nvSpPr>
          <p:cNvPr id="317" name="Line"/>
          <p:cNvSpPr/>
          <p:nvPr/>
        </p:nvSpPr>
        <p:spPr>
          <a:xfrm flipH="1">
            <a:off x="19040619" y="4122094"/>
            <a:ext cx="1371601" cy="1295401"/>
          </a:xfrm>
          <a:prstGeom prst="line">
            <a:avLst/>
          </a:prstGeom>
          <a:ln w="25400">
            <a:solidFill>
              <a:srgbClr val="FF2600"/>
            </a:solidFill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8" name="“zero” pressure…"/>
          <p:cNvSpPr txBox="1"/>
          <p:nvPr/>
        </p:nvSpPr>
        <p:spPr>
          <a:xfrm>
            <a:off x="19716483" y="7089110"/>
            <a:ext cx="323851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marL="40639" marR="40639" defTabSz="914400">
              <a:buClr>
                <a:srgbClr val="0080FF"/>
              </a:buClr>
              <a:buFont typeface="Arial"/>
              <a:defRPr b="0" sz="2400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“zero” pressure</a:t>
            </a:r>
          </a:p>
          <a:p>
            <a:pPr marL="40639" marR="40639" defTabSz="914400">
              <a:buClr>
                <a:srgbClr val="0080FF"/>
              </a:buClr>
              <a:buFont typeface="Arial"/>
              <a:defRPr b="0" sz="2400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r>
              <a:t>in surrounding vacuum</a:t>
            </a:r>
          </a:p>
        </p:txBody>
      </p:sp>
      <p:sp>
        <p:nvSpPr>
          <p:cNvPr id="319" name="pressure gradients (larger in-plane) push bulk “out”  “flow”"/>
          <p:cNvSpPr txBox="1"/>
          <p:nvPr/>
        </p:nvSpPr>
        <p:spPr>
          <a:xfrm>
            <a:off x="13071423" y="3578796"/>
            <a:ext cx="4437063" cy="802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40639" marR="40639" algn="l" defTabSz="914400">
              <a:buClr>
                <a:srgbClr val="FFFFFF"/>
              </a:buClr>
              <a:buFont typeface="Arial"/>
              <a:defRPr b="0" sz="24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p</a:t>
            </a:r>
            <a:r>
              <a:t>ressure gradients (larger in-plane) push bulk “out” </a:t>
            </a:r>
            <a:r>
              <a:rPr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t> “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flow</a:t>
            </a:r>
            <a:r>
              <a:t>”</a:t>
            </a:r>
          </a:p>
        </p:txBody>
      </p:sp>
      <p:grpSp>
        <p:nvGrpSpPr>
          <p:cNvPr id="353" name="Group"/>
          <p:cNvGrpSpPr/>
          <p:nvPr/>
        </p:nvGrpSpPr>
        <p:grpSpPr>
          <a:xfrm>
            <a:off x="13584629" y="4898381"/>
            <a:ext cx="1295401" cy="762001"/>
            <a:chOff x="0" y="0"/>
            <a:chExt cx="1295400" cy="762000"/>
          </a:xfrm>
        </p:grpSpPr>
        <p:grpSp>
          <p:nvGrpSpPr>
            <p:cNvPr id="327" name="Group"/>
            <p:cNvGrpSpPr/>
            <p:nvPr/>
          </p:nvGrpSpPr>
          <p:grpSpPr>
            <a:xfrm>
              <a:off x="609600" y="0"/>
              <a:ext cx="685800" cy="382588"/>
              <a:chOff x="0" y="0"/>
              <a:chExt cx="685800" cy="382587"/>
            </a:xfrm>
          </p:grpSpPr>
          <p:sp>
            <p:nvSpPr>
              <p:cNvPr id="320" name="Line"/>
              <p:cNvSpPr/>
              <p:nvPr/>
            </p:nvSpPr>
            <p:spPr>
              <a:xfrm flipV="1">
                <a:off x="0" y="95249"/>
                <a:ext cx="571500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1" name="Line"/>
              <p:cNvSpPr/>
              <p:nvPr/>
            </p:nvSpPr>
            <p:spPr>
              <a:xfrm flipV="1">
                <a:off x="0" y="285749"/>
                <a:ext cx="571500" cy="952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2" name="Line"/>
              <p:cNvSpPr/>
              <p:nvPr/>
            </p:nvSpPr>
            <p:spPr>
              <a:xfrm flipV="1">
                <a:off x="0" y="190499"/>
                <a:ext cx="685800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3" name="Line"/>
              <p:cNvSpPr/>
              <p:nvPr/>
            </p:nvSpPr>
            <p:spPr>
              <a:xfrm flipV="1">
                <a:off x="0" y="190499"/>
                <a:ext cx="228600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4" name="Line"/>
              <p:cNvSpPr/>
              <p:nvPr/>
            </p:nvSpPr>
            <p:spPr>
              <a:xfrm flipV="1">
                <a:off x="0" y="0"/>
                <a:ext cx="342900" cy="3810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5" name="Line"/>
              <p:cNvSpPr/>
              <p:nvPr/>
            </p:nvSpPr>
            <p:spPr>
              <a:xfrm flipV="1">
                <a:off x="0" y="380999"/>
                <a:ext cx="685800" cy="158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6" name="Line"/>
              <p:cNvSpPr/>
              <p:nvPr/>
            </p:nvSpPr>
            <p:spPr>
              <a:xfrm flipV="1">
                <a:off x="0" y="95249"/>
                <a:ext cx="114300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grpSp>
          <p:nvGrpSpPr>
            <p:cNvPr id="335" name="Group"/>
            <p:cNvGrpSpPr/>
            <p:nvPr/>
          </p:nvGrpSpPr>
          <p:grpSpPr>
            <a:xfrm flipH="1">
              <a:off x="0" y="0"/>
              <a:ext cx="685800" cy="382588"/>
              <a:chOff x="0" y="0"/>
              <a:chExt cx="685800" cy="382587"/>
            </a:xfrm>
          </p:grpSpPr>
          <p:sp>
            <p:nvSpPr>
              <p:cNvPr id="328" name="Line"/>
              <p:cNvSpPr/>
              <p:nvPr/>
            </p:nvSpPr>
            <p:spPr>
              <a:xfrm flipV="1">
                <a:off x="0" y="95249"/>
                <a:ext cx="571501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29" name="Line"/>
              <p:cNvSpPr/>
              <p:nvPr/>
            </p:nvSpPr>
            <p:spPr>
              <a:xfrm flipV="1">
                <a:off x="0" y="285749"/>
                <a:ext cx="571500" cy="9525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0" name="Line"/>
              <p:cNvSpPr/>
              <p:nvPr/>
            </p:nvSpPr>
            <p:spPr>
              <a:xfrm flipV="1">
                <a:off x="0" y="190499"/>
                <a:ext cx="685800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1" name="Line"/>
              <p:cNvSpPr/>
              <p:nvPr/>
            </p:nvSpPr>
            <p:spPr>
              <a:xfrm flipV="1">
                <a:off x="0" y="190499"/>
                <a:ext cx="228601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2" name="Line"/>
              <p:cNvSpPr/>
              <p:nvPr/>
            </p:nvSpPr>
            <p:spPr>
              <a:xfrm flipV="1">
                <a:off x="0" y="0"/>
                <a:ext cx="342900" cy="3810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3" name="Line"/>
              <p:cNvSpPr/>
              <p:nvPr/>
            </p:nvSpPr>
            <p:spPr>
              <a:xfrm flipV="1">
                <a:off x="0" y="381000"/>
                <a:ext cx="685800" cy="158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4" name="Line"/>
              <p:cNvSpPr/>
              <p:nvPr/>
            </p:nvSpPr>
            <p:spPr>
              <a:xfrm flipV="1">
                <a:off x="0" y="95249"/>
                <a:ext cx="114301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grpSp>
          <p:nvGrpSpPr>
            <p:cNvPr id="343" name="Group"/>
            <p:cNvGrpSpPr/>
            <p:nvPr/>
          </p:nvGrpSpPr>
          <p:grpSpPr>
            <a:xfrm flipH="1" rot="10800000">
              <a:off x="609600" y="381000"/>
              <a:ext cx="685800" cy="381000"/>
              <a:chOff x="0" y="0"/>
              <a:chExt cx="685800" cy="380999"/>
            </a:xfrm>
          </p:grpSpPr>
          <p:sp>
            <p:nvSpPr>
              <p:cNvPr id="336" name="Line"/>
              <p:cNvSpPr/>
              <p:nvPr/>
            </p:nvSpPr>
            <p:spPr>
              <a:xfrm flipV="1">
                <a:off x="0" y="95249"/>
                <a:ext cx="571500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7" name="Line"/>
              <p:cNvSpPr/>
              <p:nvPr/>
            </p:nvSpPr>
            <p:spPr>
              <a:xfrm flipV="1">
                <a:off x="0" y="285749"/>
                <a:ext cx="571500" cy="952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8" name="Line"/>
              <p:cNvSpPr/>
              <p:nvPr/>
            </p:nvSpPr>
            <p:spPr>
              <a:xfrm flipV="1">
                <a:off x="0" y="190499"/>
                <a:ext cx="685800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39" name="Line"/>
              <p:cNvSpPr/>
              <p:nvPr/>
            </p:nvSpPr>
            <p:spPr>
              <a:xfrm flipV="1">
                <a:off x="0" y="190499"/>
                <a:ext cx="228600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0" name="Line"/>
              <p:cNvSpPr/>
              <p:nvPr/>
            </p:nvSpPr>
            <p:spPr>
              <a:xfrm flipV="1">
                <a:off x="0" y="0"/>
                <a:ext cx="342900" cy="3810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1" name="Line"/>
              <p:cNvSpPr/>
              <p:nvPr/>
            </p:nvSpPr>
            <p:spPr>
              <a:xfrm flipV="1">
                <a:off x="0" y="379412"/>
                <a:ext cx="685800" cy="1588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2" name="Line"/>
              <p:cNvSpPr/>
              <p:nvPr/>
            </p:nvSpPr>
            <p:spPr>
              <a:xfrm flipV="1">
                <a:off x="0" y="95249"/>
                <a:ext cx="114300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grpSp>
          <p:nvGrpSpPr>
            <p:cNvPr id="351" name="Group"/>
            <p:cNvGrpSpPr/>
            <p:nvPr/>
          </p:nvGrpSpPr>
          <p:grpSpPr>
            <a:xfrm rot="10800000">
              <a:off x="-1" y="380999"/>
              <a:ext cx="685801" cy="381001"/>
              <a:chOff x="0" y="0"/>
              <a:chExt cx="685800" cy="381000"/>
            </a:xfrm>
          </p:grpSpPr>
          <p:sp>
            <p:nvSpPr>
              <p:cNvPr id="344" name="Line"/>
              <p:cNvSpPr/>
              <p:nvPr/>
            </p:nvSpPr>
            <p:spPr>
              <a:xfrm flipV="1">
                <a:off x="0" y="95249"/>
                <a:ext cx="571501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5" name="Line"/>
              <p:cNvSpPr/>
              <p:nvPr/>
            </p:nvSpPr>
            <p:spPr>
              <a:xfrm flipV="1">
                <a:off x="0" y="285749"/>
                <a:ext cx="571500" cy="95252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6" name="Line"/>
              <p:cNvSpPr/>
              <p:nvPr/>
            </p:nvSpPr>
            <p:spPr>
              <a:xfrm flipV="1">
                <a:off x="0" y="190499"/>
                <a:ext cx="685800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7" name="Line"/>
              <p:cNvSpPr/>
              <p:nvPr/>
            </p:nvSpPr>
            <p:spPr>
              <a:xfrm flipV="1">
                <a:off x="0" y="190499"/>
                <a:ext cx="228601" cy="19050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8" name="Line"/>
              <p:cNvSpPr/>
              <p:nvPr/>
            </p:nvSpPr>
            <p:spPr>
              <a:xfrm flipV="1">
                <a:off x="0" y="0"/>
                <a:ext cx="342900" cy="381000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49" name="Line"/>
              <p:cNvSpPr/>
              <p:nvPr/>
            </p:nvSpPr>
            <p:spPr>
              <a:xfrm flipV="1">
                <a:off x="0" y="379412"/>
                <a:ext cx="685800" cy="1589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350" name="Line"/>
              <p:cNvSpPr/>
              <p:nvPr/>
            </p:nvSpPr>
            <p:spPr>
              <a:xfrm flipV="1">
                <a:off x="0" y="95249"/>
                <a:ext cx="114301" cy="285751"/>
              </a:xfrm>
              <a:prstGeom prst="line">
                <a:avLst/>
              </a:prstGeom>
              <a:noFill/>
              <a:ln w="254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b="0"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352" name="Shape"/>
            <p:cNvSpPr/>
            <p:nvPr/>
          </p:nvSpPr>
          <p:spPr>
            <a:xfrm>
              <a:off x="488950" y="195262"/>
              <a:ext cx="304800" cy="381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5800"/>
                  </a:moveTo>
                  <a:lnTo>
                    <a:pt x="8352" y="2295"/>
                  </a:lnTo>
                  <a:lnTo>
                    <a:pt x="7312" y="6320"/>
                  </a:lnTo>
                  <a:lnTo>
                    <a:pt x="370" y="2295"/>
                  </a:lnTo>
                  <a:lnTo>
                    <a:pt x="4627" y="7617"/>
                  </a:lnTo>
                  <a:lnTo>
                    <a:pt x="0" y="8615"/>
                  </a:lnTo>
                  <a:lnTo>
                    <a:pt x="3722" y="11775"/>
                  </a:lnTo>
                  <a:lnTo>
                    <a:pt x="135" y="14587"/>
                  </a:lnTo>
                  <a:lnTo>
                    <a:pt x="5667" y="13937"/>
                  </a:lnTo>
                  <a:lnTo>
                    <a:pt x="4762" y="17617"/>
                  </a:lnTo>
                  <a:lnTo>
                    <a:pt x="7715" y="15627"/>
                  </a:lnTo>
                  <a:lnTo>
                    <a:pt x="8485" y="21600"/>
                  </a:lnTo>
                  <a:lnTo>
                    <a:pt x="10532" y="14935"/>
                  </a:lnTo>
                  <a:lnTo>
                    <a:pt x="13247" y="19737"/>
                  </a:lnTo>
                  <a:lnTo>
                    <a:pt x="14020" y="14457"/>
                  </a:lnTo>
                  <a:lnTo>
                    <a:pt x="18145" y="18095"/>
                  </a:lnTo>
                  <a:lnTo>
                    <a:pt x="16837" y="12942"/>
                  </a:lnTo>
                  <a:lnTo>
                    <a:pt x="21600" y="13290"/>
                  </a:lnTo>
                  <a:lnTo>
                    <a:pt x="17607" y="10475"/>
                  </a:lnTo>
                  <a:lnTo>
                    <a:pt x="21097" y="8137"/>
                  </a:lnTo>
                  <a:lnTo>
                    <a:pt x="16702" y="7315"/>
                  </a:lnTo>
                  <a:lnTo>
                    <a:pt x="18380" y="4457"/>
                  </a:lnTo>
                  <a:lnTo>
                    <a:pt x="14155" y="5325"/>
                  </a:lnTo>
                  <a:lnTo>
                    <a:pt x="14522" y="0"/>
                  </a:lnTo>
                  <a:close/>
                </a:path>
              </a:pathLst>
            </a:custGeom>
            <a:solidFill>
              <a:srgbClr val="FFA94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354" name="Shape"/>
          <p:cNvSpPr/>
          <p:nvPr/>
        </p:nvSpPr>
        <p:spPr>
          <a:xfrm>
            <a:off x="18964419" y="5388919"/>
            <a:ext cx="976313" cy="48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02DA4">
              <a:alpha val="69999"/>
            </a:srgbClr>
          </a:solidFill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5" name="Shape"/>
          <p:cNvSpPr/>
          <p:nvPr/>
        </p:nvSpPr>
        <p:spPr>
          <a:xfrm flipH="1">
            <a:off x="17516619" y="5417494"/>
            <a:ext cx="976313" cy="48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02DA4">
              <a:alpha val="69999"/>
            </a:srgbClr>
          </a:solidFill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6" name="Shape"/>
          <p:cNvSpPr/>
          <p:nvPr/>
        </p:nvSpPr>
        <p:spPr>
          <a:xfrm rot="16200000">
            <a:off x="18461975" y="4748362"/>
            <a:ext cx="671513" cy="48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02DA4">
              <a:alpha val="69999"/>
            </a:srgbClr>
          </a:solidFill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7" name="Shape"/>
          <p:cNvSpPr/>
          <p:nvPr/>
        </p:nvSpPr>
        <p:spPr>
          <a:xfrm flipH="1" rot="16200000">
            <a:off x="18461975" y="6058050"/>
            <a:ext cx="671513" cy="485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E02DA4">
              <a:alpha val="69999"/>
            </a:srgbClr>
          </a:solidFill>
          <a:ln w="127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marL="40639" marR="40639" algn="l" defTabSz="914400">
              <a:defRPr b="0" sz="18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8" name="more, faster particles seen in-plane"/>
          <p:cNvSpPr txBox="1"/>
          <p:nvPr/>
        </p:nvSpPr>
        <p:spPr>
          <a:xfrm>
            <a:off x="13794940" y="7089110"/>
            <a:ext cx="329699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buClr>
                <a:srgbClr val="FFFFFF"/>
              </a:buClr>
              <a:buFont typeface="Arial"/>
              <a:defRPr b="0" sz="2400">
                <a:uFill>
                  <a:solidFill>
                    <a:srgbClr val="FFFFFF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more, faster particles seen in-plane</a:t>
            </a:r>
          </a:p>
        </p:txBody>
      </p:sp>
      <p:sp>
        <p:nvSpPr>
          <p:cNvPr id="359" name="b"/>
          <p:cNvSpPr txBox="1"/>
          <p:nvPr/>
        </p:nvSpPr>
        <p:spPr>
          <a:xfrm>
            <a:off x="18354819" y="8008294"/>
            <a:ext cx="533401" cy="385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40639" marR="40639" defTabSz="914400">
              <a:spcBef>
                <a:spcPts val="1100"/>
              </a:spcBef>
              <a:buClr>
                <a:srgbClr val="FFFFFF"/>
              </a:buClr>
              <a:buFont typeface="Arial"/>
              <a:defRPr sz="2000"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</a:t>
            </a:r>
          </a:p>
        </p:txBody>
      </p:sp>
      <p:grpSp>
        <p:nvGrpSpPr>
          <p:cNvPr id="374" name="Group"/>
          <p:cNvGrpSpPr/>
          <p:nvPr/>
        </p:nvGrpSpPr>
        <p:grpSpPr>
          <a:xfrm>
            <a:off x="2025743" y="9112974"/>
            <a:ext cx="7838584" cy="4455466"/>
            <a:chOff x="0" y="0"/>
            <a:chExt cx="7838582" cy="4455464"/>
          </a:xfrm>
        </p:grpSpPr>
        <p:sp>
          <p:nvSpPr>
            <p:cNvPr id="360" name="Rectangle"/>
            <p:cNvSpPr/>
            <p:nvPr/>
          </p:nvSpPr>
          <p:spPr>
            <a:xfrm>
              <a:off x="758379" y="0"/>
              <a:ext cx="6977092" cy="3359435"/>
            </a:xfrm>
            <a:prstGeom prst="rect">
              <a:avLst/>
            </a:prstGeom>
            <a:solidFill>
              <a:srgbClr val="000000"/>
            </a:solidFill>
            <a:ln w="254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9" marR="40639" algn="l" defTabSz="914400"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61" name="N"/>
            <p:cNvSpPr txBox="1"/>
            <p:nvPr/>
          </p:nvSpPr>
          <p:spPr>
            <a:xfrm>
              <a:off x="0" y="387626"/>
              <a:ext cx="673526" cy="65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l" defTabSz="914400">
                <a:buClr>
                  <a:srgbClr val="FFFFFF"/>
                </a:buClr>
                <a:buFont typeface="Arial"/>
                <a:defRPr b="0" sz="20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N</a:t>
              </a:r>
            </a:p>
          </p:txBody>
        </p:sp>
        <p:sp>
          <p:nvSpPr>
            <p:cNvPr id="362" name="φ-ΨRP (rad)"/>
            <p:cNvSpPr txBox="1"/>
            <p:nvPr/>
          </p:nvSpPr>
          <p:spPr>
            <a:xfrm>
              <a:off x="4853628" y="3720142"/>
              <a:ext cx="2818237" cy="7353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algn="l" defTabSz="914400">
                <a:buClr>
                  <a:srgbClr val="FFFFFF"/>
                </a:buClr>
                <a:buFont typeface="Arial"/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2000">
                  <a:latin typeface="Symbol"/>
                  <a:ea typeface="Symbol"/>
                  <a:cs typeface="Symbol"/>
                  <a:sym typeface="Symbol"/>
                </a:rPr>
                <a:t>f</a:t>
              </a:r>
              <a:r>
                <a:rPr sz="2000"/>
                <a:t>-</a:t>
              </a:r>
              <a:r>
                <a:rPr sz="2000">
                  <a:latin typeface="Symbol"/>
                  <a:ea typeface="Symbol"/>
                  <a:cs typeface="Symbol"/>
                  <a:sym typeface="Symbol"/>
                </a:rPr>
                <a:t>Y</a:t>
              </a:r>
              <a:r>
                <a:rPr baseline="-25000" sz="2000"/>
                <a:t>RP</a:t>
              </a:r>
              <a:r>
                <a:rPr sz="2000"/>
                <a:t> (rad)</a:t>
              </a:r>
            </a:p>
          </p:txBody>
        </p:sp>
        <p:sp>
          <p:nvSpPr>
            <p:cNvPr id="363" name="Line"/>
            <p:cNvSpPr/>
            <p:nvPr/>
          </p:nvSpPr>
          <p:spPr>
            <a:xfrm>
              <a:off x="4246925" y="3101015"/>
              <a:ext cx="3161" cy="25841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4" name="Line"/>
            <p:cNvSpPr/>
            <p:nvPr/>
          </p:nvSpPr>
          <p:spPr>
            <a:xfrm>
              <a:off x="2426814" y="3101015"/>
              <a:ext cx="3161" cy="25841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5" name="Line"/>
            <p:cNvSpPr/>
            <p:nvPr/>
          </p:nvSpPr>
          <p:spPr>
            <a:xfrm>
              <a:off x="5915359" y="3101015"/>
              <a:ext cx="3161" cy="258419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66" name="0"/>
            <p:cNvSpPr txBox="1"/>
            <p:nvPr/>
          </p:nvSpPr>
          <p:spPr>
            <a:xfrm>
              <a:off x="442388" y="3254451"/>
              <a:ext cx="561473" cy="6118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l" defTabSz="914400">
                <a:buClr>
                  <a:srgbClr val="FFFFFF"/>
                </a:buClr>
                <a:buFont typeface="Arial"/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/>
              <a:r>
                <a:t>0</a:t>
              </a:r>
            </a:p>
          </p:txBody>
        </p:sp>
        <p:sp>
          <p:nvSpPr>
            <p:cNvPr id="367" name="π/2"/>
            <p:cNvSpPr txBox="1"/>
            <p:nvPr/>
          </p:nvSpPr>
          <p:spPr>
            <a:xfrm>
              <a:off x="3791897" y="3254451"/>
              <a:ext cx="937627" cy="645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algn="l" defTabSz="914400">
                <a:buClr>
                  <a:srgbClr val="FFFFFF"/>
                </a:buClr>
                <a:buFont typeface="Arial"/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t>/2</a:t>
              </a:r>
            </a:p>
          </p:txBody>
        </p:sp>
        <p:sp>
          <p:nvSpPr>
            <p:cNvPr id="368" name="π"/>
            <p:cNvSpPr txBox="1"/>
            <p:nvPr/>
          </p:nvSpPr>
          <p:spPr>
            <a:xfrm>
              <a:off x="7280443" y="3230224"/>
              <a:ext cx="558140" cy="5599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marL="40639" marR="40639" algn="l" defTabSz="914400">
                <a:buClr>
                  <a:srgbClr val="FFFFFF"/>
                </a:buClr>
                <a:buFont typeface="Arial"/>
                <a:defRPr b="0" sz="1800">
                  <a:uFill>
                    <a:solidFill>
                      <a:srgbClr val="FFFFFF"/>
                    </a:solidFill>
                  </a:uFill>
                  <a:latin typeface="Symbol"/>
                  <a:ea typeface="Symbol"/>
                  <a:cs typeface="Symbol"/>
                  <a:sym typeface="Symbol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Symbol"/>
                  <a:ea typeface="Symbol"/>
                  <a:cs typeface="Symbol"/>
                  <a:sym typeface="Symbol"/>
                </a:rPr>
                <a:t>p</a:t>
              </a:r>
            </a:p>
          </p:txBody>
        </p:sp>
        <p:sp>
          <p:nvSpPr>
            <p:cNvPr id="369" name="Line"/>
            <p:cNvSpPr/>
            <p:nvPr/>
          </p:nvSpPr>
          <p:spPr>
            <a:xfrm flipV="1">
              <a:off x="759959" y="2582834"/>
              <a:ext cx="303353" cy="269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0" name="Line"/>
            <p:cNvSpPr/>
            <p:nvPr/>
          </p:nvSpPr>
          <p:spPr>
            <a:xfrm flipV="1">
              <a:off x="759959" y="1807579"/>
              <a:ext cx="303353" cy="2693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1" name="Line"/>
            <p:cNvSpPr/>
            <p:nvPr/>
          </p:nvSpPr>
          <p:spPr>
            <a:xfrm flipV="1">
              <a:off x="759959" y="903117"/>
              <a:ext cx="303353" cy="2692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b="0"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372" name="π/4"/>
            <p:cNvSpPr txBox="1"/>
            <p:nvPr/>
          </p:nvSpPr>
          <p:spPr>
            <a:xfrm>
              <a:off x="1971786" y="3254451"/>
              <a:ext cx="937627" cy="645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algn="l" defTabSz="914400">
                <a:buClr>
                  <a:srgbClr val="FFFFFF"/>
                </a:buClr>
                <a:buFont typeface="Arial"/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t>/4</a:t>
              </a:r>
            </a:p>
          </p:txBody>
        </p:sp>
        <p:sp>
          <p:nvSpPr>
            <p:cNvPr id="373" name="3π/4"/>
            <p:cNvSpPr txBox="1"/>
            <p:nvPr/>
          </p:nvSpPr>
          <p:spPr>
            <a:xfrm>
              <a:off x="5308656" y="3254451"/>
              <a:ext cx="1190691" cy="6455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marL="40639" marR="40639" algn="l" defTabSz="914400">
                <a:buClr>
                  <a:srgbClr val="FFFFFF"/>
                </a:buClr>
                <a:buFont typeface="Arial"/>
                <a:defRPr b="0" sz="1800">
                  <a:uFill>
                    <a:solidFill>
                      <a:srgbClr val="FFFFFF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r>
                <a:t>3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p</a:t>
              </a:r>
              <a:r>
                <a:t>/4</a:t>
              </a:r>
            </a:p>
          </p:txBody>
        </p:sp>
      </p:grpSp>
      <p:sp>
        <p:nvSpPr>
          <p:cNvPr id="375" name="Line"/>
          <p:cNvSpPr/>
          <p:nvPr/>
        </p:nvSpPr>
        <p:spPr>
          <a:xfrm flipV="1">
            <a:off x="2698268" y="10283712"/>
            <a:ext cx="7137899" cy="1"/>
          </a:xfrm>
          <a:prstGeom prst="line">
            <a:avLst/>
          </a:prstGeom>
          <a:ln w="38100">
            <a:solidFill>
              <a:srgbClr val="E02DA4"/>
            </a:solidFill>
          </a:ln>
        </p:spPr>
        <p:txBody>
          <a:bodyPr lIns="50800" tIns="50800" rIns="50800" bIns="50800" anchor="ctr"/>
          <a:lstStyle/>
          <a:p>
            <a:pPr algn="l" defTabSz="457200">
              <a:defRPr b="0"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pic>
        <p:nvPicPr>
          <p:cNvPr id="376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9677" y="9433665"/>
            <a:ext cx="3098801" cy="308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droppedImage.pdf" descr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40419" y="9108805"/>
            <a:ext cx="2514601" cy="296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azimiuthal distribution inverted midcentral.pdf" descr="azimiuthal distribution inverted midcentral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08567" y="8858926"/>
            <a:ext cx="6888205" cy="4455466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Line"/>
          <p:cNvSpPr/>
          <p:nvPr/>
        </p:nvSpPr>
        <p:spPr>
          <a:xfrm flipV="1">
            <a:off x="12192000" y="2037355"/>
            <a:ext cx="0" cy="1141208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0" sz="3200"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" dur="500" fill="hold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xit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5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32" presetID="4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Class="entr" nodeType="after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8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4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ntr" nodeType="afterEffect" presetSubtype="32" presetID="4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8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Class="entr" nodeType="afterEffect" presetSubtype="32" presetID="4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2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Class="entr" nodeType="after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78125 0.041663" origin="layout" pathEditMode="relative">
                                      <p:cBhvr>
                                        <p:cTn id="70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Class="path" nodeType="with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1248 0.052782" origin="layout" pathEditMode="relative">
                                      <p:cBhvr>
                                        <p:cTn id="73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path" nodeType="with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50000 0.008337" origin="layout" pathEditMode="relative">
                                      <p:cBhvr>
                                        <p:cTn id="76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Class="path" nodeType="with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9687 0.022218" origin="layout" pathEditMode="relative">
                                      <p:cBhvr>
                                        <p:cTn id="79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Class="path" nodeType="with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2188 0.005554" origin="layout" pathEditMode="relative">
                                      <p:cBhvr>
                                        <p:cTn id="82" dur="1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Class="path" nodeType="withEffect" presetSubtype="0" presetID="-1" grpId="2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48435 -0.052782" origin="layout" pathEditMode="relative">
                                      <p:cBhvr>
                                        <p:cTn id="85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Class="path" nodeType="with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89065 -0.052782" origin="layout" pathEditMode="relative">
                                      <p:cBhvr>
                                        <p:cTn id="88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path" nodeType="withEffect" presetSubtype="0" presetID="-1" grpId="2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31252 -0.041663" origin="layout" pathEditMode="relative">
                                      <p:cBhvr>
                                        <p:cTn id="9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path" nodeType="withEffect" presetSubtype="0" presetID="-1" grpId="2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64062 -0.116663" origin="layout" pathEditMode="relative">
                                      <p:cBhvr>
                                        <p:cTn id="94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path" nodeType="withEffect" presetSubtype="0" presetID="-1" grpId="2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2188 -0.100000" origin="layout" pathEditMode="relative">
                                      <p:cBhvr>
                                        <p:cTn id="97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path" nodeType="withEffect" presetSubtype="0" presetID="-1" grpId="2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0312 -0.122218" origin="layout" pathEditMode="relative">
                                      <p:cBhvr>
                                        <p:cTn id="100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path" nodeType="withEffect" presetSubtype="0" presetID="-1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92188 -0.177782" origin="layout" pathEditMode="relative">
                                      <p:cBhvr>
                                        <p:cTn id="103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Class="entr" nodeType="afterEffect" presetID="9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7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Class="entr" nodeType="click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Class="entr" nodeType="with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afterEffect" presetSubtype="0" presetID="1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Class="entr" nodeType="afterEffect" presetSubtype="0" presetID="1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Class="entr" nodeType="afterEffect" presetSubtype="0" presetID="1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2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entr" nodeType="after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Class="entr" nodeType="clickEffect" presetID="9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Class="entr" nodeType="afterEffect" presetID="9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3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4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Class="entr" nodeType="afterEffect" presetID="9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38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Class="entr" nodeType="afterEffect" presetID="9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4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Class="entr" nodeType="clickEffect" presetSubtype="1" presetID="22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6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4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Class="entr" nodeType="afterEffect" presetSubtype="4" presetID="22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51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Class="entr" nodeType="afterEffect" presetSubtype="8" presetID="22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5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500"/>
                            </p:stCondLst>
                            <p:childTnLst>
                              <p:par>
                                <p:cTn id="157" presetClass="entr" nodeType="afterEffect" presetSubtype="2" presetID="22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Class="entr" nodeType="clickEffect" presetID="9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4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Subtype="32" presetID="4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6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Class="entr" nodeType="afterEffect" presetID="9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2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3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Class="entr" nodeType="clickEffect" presetSubtype="0" presetID="1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Class="entr" nodeType="clickEffect" presetSubtype="8" presetID="22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1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2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Class="entr" nodeType="afterEffect" presetSubtype="0" presetID="1" grpId="4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5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Class="entr" nodeType="clickEffect" presetSubtype="0" presetID="1" grpId="4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Class="entr" nodeType="afterEffect" presetSubtype="0" presetID="1" grpId="4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39"/>
      <p:bldP build="whole" bldLvl="1" animBg="1" rev="0" advAuto="0" spid="377" grpId="49"/>
      <p:bldP build="whole" bldLvl="1" animBg="1" rev="0" advAuto="0" spid="308" grpId="28"/>
      <p:bldP build="whole" bldLvl="1" animBg="1" rev="0" advAuto="0" spid="226" grpId="7"/>
      <p:bldP build="whole" bldLvl="1" animBg="1" rev="0" advAuto="0" spid="216" grpId="6"/>
      <p:bldP build="whole" bldLvl="1" animBg="1" rev="0" advAuto="0" spid="286" grpId="13"/>
      <p:bldP build="p" bldLvl="5" animBg="1" rev="0" advAuto="0" spid="314" grpId="29"/>
      <p:bldP build="whole" bldLvl="1" animBg="1" rev="0" advAuto="0" spid="359" grpId="32"/>
      <p:bldP build="whole" bldLvl="1" animBg="1" rev="0" advAuto="0" spid="276" grpId="12"/>
      <p:bldP build="whole" bldLvl="1" animBg="1" rev="0" advAuto="0" spid="317" grpId="34"/>
      <p:bldP build="whole" bldLvl="1" animBg="1" rev="0" advAuto="0" spid="316" grpId="36"/>
      <p:bldP build="whole" bldLvl="1" animBg="1" rev="0" advAuto="0" spid="355" grpId="41"/>
      <p:bldP build="whole" bldLvl="1" animBg="1" rev="0" advAuto="0" spid="378" grpId="48"/>
      <p:bldP build="whole" bldLvl="1" animBg="1" rev="0" advAuto="0" spid="296" grpId="14"/>
      <p:bldP build="whole" bldLvl="1" animBg="1" rev="0" advAuto="0" spid="306" grpId="15"/>
      <p:bldP build="whole" bldLvl="1" animBg="1" rev="0" advAuto="0" spid="374" grpId="45"/>
      <p:bldP build="whole" bldLvl="1" animBg="1" rev="0" advAuto="0" spid="376" grpId="47"/>
      <p:bldP build="whole" bldLvl="1" animBg="1" rev="0" advAuto="0" spid="206" grpId="4"/>
      <p:bldP build="whole" bldLvl="1" animBg="1" rev="0" advAuto="0" spid="236" grpId="8"/>
      <p:bldP build="whole" bldLvl="1" animBg="1" rev="0" advAuto="0" spid="198" grpId="3"/>
      <p:bldP build="whole" bldLvl="1" animBg="1" rev="0" advAuto="0" spid="354" grpId="40"/>
      <p:bldP build="whole" bldLvl="1" animBg="1" rev="0" advAuto="0" spid="358" grpId="44"/>
      <p:bldP build="whole" bldLvl="1" animBg="1" rev="0" advAuto="0" spid="195" grpId="2"/>
      <p:bldP build="whole" bldLvl="1" animBg="1" rev="0" advAuto="0" spid="315" grpId="35"/>
      <p:bldP build="whole" bldLvl="1" animBg="1" rev="0" advAuto="0" spid="353" grpId="43"/>
      <p:bldP build="whole" bldLvl="1" animBg="1" rev="0" advAuto="0" spid="311" grpId="30"/>
      <p:bldP build="whole" bldLvl="1" animBg="1" rev="0" advAuto="0" spid="375" grpId="46"/>
      <p:bldP build="whole" bldLvl="1" animBg="1" rev="0" advAuto="0" spid="307" grpId="5"/>
      <p:bldP build="whole" bldLvl="1" animBg="1" rev="0" advAuto="0" spid="357" grpId="38"/>
      <p:bldP build="whole" bldLvl="1" animBg="1" rev="0" advAuto="0" spid="266" grpId="11"/>
      <p:bldP build="whole" bldLvl="1" animBg="1" rev="0" advAuto="0" spid="318" grpId="37"/>
      <p:bldP build="whole" bldLvl="1" animBg="1" rev="0" advAuto="0" spid="313" grpId="33"/>
      <p:bldP build="whole" bldLvl="1" animBg="1" rev="0" advAuto="0" spid="312" grpId="31"/>
      <p:bldP build="whole" bldLvl="1" animBg="1" rev="0" advAuto="0" spid="196" grpId="1"/>
      <p:bldP build="whole" bldLvl="1" animBg="1" rev="0" advAuto="0" spid="319" grpId="42"/>
      <p:bldP build="whole" bldLvl="1" animBg="1" rev="0" advAuto="0" spid="256" grpId="10"/>
      <p:bldP build="whole" bldLvl="1" animBg="1" rev="0" advAuto="0" spid="246" grpId="9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First measurements of Elliptic Flow at the LHC and the succes of a hydrodynamic descrip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20065">
              <a:defRPr sz="7056"/>
            </a:lvl1pPr>
          </a:lstStyle>
          <a:p>
            <a:pPr/>
            <a:r>
              <a:t>First measurements of Elliptic Flow at the LHC and the succes of a hydrodynamic description</a:t>
            </a:r>
          </a:p>
        </p:txBody>
      </p:sp>
      <p:sp>
        <p:nvSpPr>
          <p:cNvPr id="382" name="for more central collisions magnitude of v2 described by ideal hydro"/>
          <p:cNvSpPr txBox="1"/>
          <p:nvPr>
            <p:ph type="body" sz="quarter" idx="4294967295"/>
          </p:nvPr>
        </p:nvSpPr>
        <p:spPr>
          <a:xfrm>
            <a:off x="6642100" y="11205587"/>
            <a:ext cx="11099800" cy="867718"/>
          </a:xfrm>
          <a:prstGeom prst="rect">
            <a:avLst/>
          </a:prstGeom>
        </p:spPr>
        <p:txBody>
          <a:bodyPr/>
          <a:lstStyle/>
          <a:p>
            <a:pPr marL="324485" indent="-324485" defTabSz="426466">
              <a:spcBef>
                <a:spcPts val="3000"/>
              </a:spcBef>
              <a:buClrTx/>
              <a:buSzPct val="75000"/>
              <a:defRPr sz="2774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for more central collisions magnitude of v</a:t>
            </a:r>
            <a:r>
              <a:rPr baseline="-5999"/>
              <a:t>2</a:t>
            </a:r>
            <a:r>
              <a:t> described by ideal hydro</a:t>
            </a:r>
          </a:p>
        </p:txBody>
      </p:sp>
      <p:grpSp>
        <p:nvGrpSpPr>
          <p:cNvPr id="385" name="Group"/>
          <p:cNvGrpSpPr/>
          <p:nvPr/>
        </p:nvGrpSpPr>
        <p:grpSpPr>
          <a:xfrm>
            <a:off x="12630618" y="3614839"/>
            <a:ext cx="9445230" cy="7158175"/>
            <a:chOff x="0" y="0"/>
            <a:chExt cx="9445228" cy="7158174"/>
          </a:xfrm>
        </p:grpSpPr>
        <p:pic>
          <p:nvPicPr>
            <p:cNvPr id="383" name="Raimond.png" descr="Raimon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07" t="5970" r="976" b="2985"/>
            <a:stretch>
              <a:fillRect/>
            </a:stretch>
          </p:blipFill>
          <p:spPr>
            <a:xfrm>
              <a:off x="0" y="0"/>
              <a:ext cx="9445229" cy="5487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79" y="0"/>
                  </a:moveTo>
                  <a:cubicBezTo>
                    <a:pt x="304" y="0"/>
                    <a:pt x="0" y="523"/>
                    <a:pt x="0" y="1169"/>
                  </a:cubicBezTo>
                  <a:lnTo>
                    <a:pt x="0" y="20431"/>
                  </a:lnTo>
                  <a:cubicBezTo>
                    <a:pt x="0" y="21077"/>
                    <a:pt x="304" y="21600"/>
                    <a:pt x="679" y="21600"/>
                  </a:cubicBezTo>
                  <a:lnTo>
                    <a:pt x="20921" y="21600"/>
                  </a:lnTo>
                  <a:cubicBezTo>
                    <a:pt x="21296" y="21600"/>
                    <a:pt x="21600" y="21077"/>
                    <a:pt x="21600" y="20431"/>
                  </a:cubicBezTo>
                  <a:lnTo>
                    <a:pt x="21600" y="1169"/>
                  </a:lnTo>
                  <a:cubicBezTo>
                    <a:pt x="21600" y="523"/>
                    <a:pt x="21296" y="0"/>
                    <a:pt x="20921" y="0"/>
                  </a:cubicBezTo>
                  <a:lnTo>
                    <a:pt x="67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sp>
          <p:nvSpPr>
            <p:cNvPr id="384" name="R.S., S. Voloshin, A. Poskanzer (Berkeley 2001)"/>
            <p:cNvSpPr txBox="1"/>
            <p:nvPr/>
          </p:nvSpPr>
          <p:spPr>
            <a:xfrm>
              <a:off x="1919224" y="5890890"/>
              <a:ext cx="6098805" cy="12672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b="0" sz="2400"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R.S., S. Voloshin, A. Poskanzer (Berkeley 2001)</a:t>
              </a:r>
            </a:p>
          </p:txBody>
        </p:sp>
      </p:grpSp>
      <p:grpSp>
        <p:nvGrpSpPr>
          <p:cNvPr id="392" name="Group"/>
          <p:cNvGrpSpPr/>
          <p:nvPr/>
        </p:nvGrpSpPr>
        <p:grpSpPr>
          <a:xfrm>
            <a:off x="2595721" y="3492343"/>
            <a:ext cx="9220130" cy="7403166"/>
            <a:chOff x="0" y="0"/>
            <a:chExt cx="9220129" cy="7403165"/>
          </a:xfrm>
        </p:grpSpPr>
        <p:sp>
          <p:nvSpPr>
            <p:cNvPr id="386" name="Rounded Rectangle"/>
            <p:cNvSpPr/>
            <p:nvPr/>
          </p:nvSpPr>
          <p:spPr>
            <a:xfrm>
              <a:off x="0" y="0"/>
              <a:ext cx="9220130" cy="7403166"/>
            </a:xfrm>
            <a:prstGeom prst="roundRect">
              <a:avLst>
                <a:gd name="adj" fmla="val 3916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27000" dist="76200" dir="2700000">
                <a:srgbClr val="FFFFFF">
                  <a:alpha val="7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b="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</a:p>
          </p:txBody>
        </p:sp>
        <p:grpSp>
          <p:nvGrpSpPr>
            <p:cNvPr id="389" name="Group"/>
            <p:cNvGrpSpPr/>
            <p:nvPr/>
          </p:nvGrpSpPr>
          <p:grpSpPr>
            <a:xfrm>
              <a:off x="175264" y="11314"/>
              <a:ext cx="8861426" cy="6417469"/>
              <a:chOff x="0" y="0"/>
              <a:chExt cx="8861425" cy="6417468"/>
            </a:xfrm>
          </p:grpSpPr>
          <p:pic>
            <p:nvPicPr>
              <p:cNvPr id="387" name="ellipticflow prl2001 .pdf" descr="ellipticflow prl2001 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173" t="3553" r="2550" b="3805"/>
              <a:stretch>
                <a:fillRect/>
              </a:stretch>
            </p:blipFill>
            <p:spPr>
              <a:xfrm>
                <a:off x="0" y="0"/>
                <a:ext cx="8861425" cy="64174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07" y="0"/>
                    </a:moveTo>
                    <a:cubicBezTo>
                      <a:pt x="317" y="0"/>
                      <a:pt x="0" y="438"/>
                      <a:pt x="0" y="976"/>
                    </a:cubicBezTo>
                    <a:lnTo>
                      <a:pt x="0" y="20624"/>
                    </a:lnTo>
                    <a:cubicBezTo>
                      <a:pt x="0" y="21162"/>
                      <a:pt x="317" y="21600"/>
                      <a:pt x="707" y="21600"/>
                    </a:cubicBezTo>
                    <a:lnTo>
                      <a:pt x="20893" y="21600"/>
                    </a:lnTo>
                    <a:cubicBezTo>
                      <a:pt x="21283" y="21600"/>
                      <a:pt x="21600" y="21162"/>
                      <a:pt x="21600" y="20624"/>
                    </a:cubicBezTo>
                    <a:lnTo>
                      <a:pt x="21600" y="976"/>
                    </a:lnTo>
                    <a:cubicBezTo>
                      <a:pt x="21600" y="438"/>
                      <a:pt x="21283" y="0"/>
                      <a:pt x="20893" y="0"/>
                    </a:cubicBezTo>
                    <a:lnTo>
                      <a:pt x="70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sx="100000" sy="100000" kx="0" ky="0" algn="b" rotWithShape="0" blurRad="76200" dist="190500" dir="2400000">
                  <a:srgbClr val="FFFFFF">
                    <a:alpha val="30000"/>
                  </a:srgbClr>
                </a:outerShdw>
              </a:effectLst>
            </p:spPr>
          </p:pic>
          <p:pic>
            <p:nvPicPr>
              <p:cNvPr id="388" name="star_red.pdf" descr="star_red.pdf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6794822" y="654274"/>
                <a:ext cx="1407694" cy="11577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0" name="STAR Phys. Rev. Lett. 86, 402–407 (2001)"/>
            <p:cNvSpPr txBox="1"/>
            <p:nvPr/>
          </p:nvSpPr>
          <p:spPr>
            <a:xfrm>
              <a:off x="792508" y="6552859"/>
              <a:ext cx="8330978" cy="656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marL="40639" marR="40639" algn="l" defTabSz="914400">
                <a:buClr>
                  <a:srgbClr val="0433FF"/>
                </a:buClr>
                <a:buFont typeface="Times New Roman"/>
                <a:defRPr b="0" sz="2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r>
                <a:rPr>
                  <a:latin typeface="Times New Roman"/>
                  <a:ea typeface="Times New Roman"/>
                  <a:cs typeface="Times New Roman"/>
                  <a:sym typeface="Times New Roman"/>
                </a:rPr>
                <a:t>STAR Phys. Rev. Lett. 86, 402–407 (2001)</a:t>
              </a:r>
            </a:p>
          </p:txBody>
        </p:sp>
        <p:sp>
          <p:nvSpPr>
            <p:cNvPr id="391" name="ideal hydrodynamics"/>
            <p:cNvSpPr txBox="1"/>
            <p:nvPr/>
          </p:nvSpPr>
          <p:spPr>
            <a:xfrm>
              <a:off x="2981196" y="299605"/>
              <a:ext cx="3957018" cy="6958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b="0" sz="2400">
                  <a:solidFill>
                    <a:srgbClr val="000000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pPr/>
              <a:r>
                <a:t>ideal hydrodynamics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