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08" r:id="rId4"/>
    <p:sldMasterId id="2147483758" r:id="rId5"/>
    <p:sldMasterId id="2147483770" r:id="rId6"/>
    <p:sldMasterId id="2147483782" r:id="rId7"/>
    <p:sldMasterId id="2147483795" r:id="rId8"/>
    <p:sldMasterId id="2147483828" r:id="rId9"/>
    <p:sldMasterId id="2147483841" r:id="rId10"/>
    <p:sldMasterId id="2147483853" r:id="rId11"/>
  </p:sldMasterIdLst>
  <p:notesMasterIdLst>
    <p:notesMasterId r:id="rId30"/>
  </p:notesMasterIdLst>
  <p:sldIdLst>
    <p:sldId id="256" r:id="rId12"/>
    <p:sldId id="261" r:id="rId13"/>
    <p:sldId id="262" r:id="rId14"/>
    <p:sldId id="260" r:id="rId15"/>
    <p:sldId id="263" r:id="rId16"/>
    <p:sldId id="257" r:id="rId17"/>
    <p:sldId id="277" r:id="rId18"/>
    <p:sldId id="258" r:id="rId19"/>
    <p:sldId id="264" r:id="rId20"/>
    <p:sldId id="265" r:id="rId21"/>
    <p:sldId id="275" r:id="rId22"/>
    <p:sldId id="267" r:id="rId23"/>
    <p:sldId id="268" r:id="rId24"/>
    <p:sldId id="269" r:id="rId25"/>
    <p:sldId id="270" r:id="rId26"/>
    <p:sldId id="271" r:id="rId27"/>
    <p:sldId id="274" r:id="rId28"/>
    <p:sldId id="276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>
      <p:cViewPr varScale="1">
        <p:scale>
          <a:sx n="101" d="100"/>
          <a:sy n="101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EE683-7FFC-49D9-9184-571212A73C5D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F373-CAC8-4AF8-805B-FD7B1E9D22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content/?Author=N.+N.+Alekseev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pringerlink.com/content/71x538rj226066tx/" TargetMode="External"/><Relationship Id="rId5" Type="http://schemas.openxmlformats.org/officeDocument/2006/relationships/hyperlink" Target="http://www.springerlink.com/content/?Author=B.+Yu.+Sharkov" TargetMode="External"/><Relationship Id="rId4" Type="http://schemas.openxmlformats.org/officeDocument/2006/relationships/hyperlink" Target="http://www.springerlink.com/content/?Author=D.+G.+Koshkarev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abundance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0B2-2B42-4729-A814-99D7136B0922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Heavy Ion </a:t>
            </a:r>
            <a:r>
              <a:rPr lang="de-DE" dirty="0" err="1" smtClean="0"/>
              <a:t>accelerators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effectiveness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. </a:t>
            </a:r>
          </a:p>
          <a:p>
            <a:r>
              <a:rPr lang="de-DE" baseline="0" dirty="0" err="1" smtClean="0"/>
              <a:t>Intense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radiation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 10**12 W/cm**2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matter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technical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laser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experimental </a:t>
            </a:r>
            <a:r>
              <a:rPr lang="de-DE" baseline="0" dirty="0" err="1" smtClean="0"/>
              <a:t>skill</a:t>
            </a:r>
            <a:r>
              <a:rPr lang="de-DE" baseline="0" dirty="0" smtClean="0"/>
              <a:t>  also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such a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LIS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a CO2 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CERN heavy 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successfully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at ITEP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0B2-2B42-4729-A814-99D7136B0922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Liouvillian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nucleus accumulation at the ITEP storage accelerator facility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N. N. Alekseev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D. G.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Koshkarev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B. Yu.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Sharkov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Eingefügt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http://www.springerlink.com/content/71x538rj226066tx/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start-up of the new heavy-ion storage accelerator facility has been successfully performed at the Institute of Theoretical and Experimental Physics. Carbon nuclei with an energy of 200 MeV/n are accumulated in the storage ring of the 10-GeV U-10 proton synchrotron, which is converted into 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 accumulator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accomplished using solid-target charge exchange of C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ions that are accelerated in the UK booster synchrotron. Thus, non-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Liouvillian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nucleus accumulation is accomplished experimentally. Our immediate goal is to raise the amount of accumulated nuclei to 2 ×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corresponds to the possibilities of the available facility configuration.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0B2-2B42-4729-A814-99D7136B0922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7650B9-A826-4AB0-97BB-C64FA98E042C}" type="slidenum">
              <a:rPr lang="en-US" altLang="de-DE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727075"/>
            <a:ext cx="4535487" cy="3402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4337050"/>
            <a:ext cx="5045075" cy="413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e-DE" smtClean="0"/>
              <a:t>Slide 10: EPS2003, July 7-11.</a:t>
            </a:r>
            <a:endParaRPr lang="ru-RU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249238"/>
            <a:ext cx="4038600" cy="302895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1" y="3348039"/>
            <a:ext cx="6337300" cy="5545137"/>
          </a:xfrm>
          <a:noFill/>
        </p:spPr>
        <p:txBody>
          <a:bodyPr lIns="85533" tIns="42766" rIns="85533" bIns="42766"/>
          <a:lstStyle/>
          <a:p>
            <a:pPr algn="just"/>
            <a:r>
              <a:rPr lang="ru-RU" altLang="de-DE" smtClean="0"/>
              <a:t>    </a:t>
            </a:r>
            <a:endParaRPr lang="ru-RU" altLang="de-DE" sz="16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15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8805-3EBA-4BAD-B485-990E023824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4529-471C-4ADD-8631-8B8EB434D9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586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D290-5CDE-48A0-934F-A1E5D28457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057E-C4C5-4EA5-ADD1-28267F2445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3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96E2-1D36-4511-B501-5A27D4F873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BFCD-1B0C-4140-AA32-DDBCCEE362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05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7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6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3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9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45" y="6142052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9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39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787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D564-6C94-4C1D-9B4C-EF176FA60A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9245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46E6-0F71-4A4A-B4D4-27BEA909CF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97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1C08-4EFB-4E6D-8B38-70BD4E9448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527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51B4-AFA9-48BC-9993-6973F1C17E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23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35BD-3D57-46D5-B3C2-3C834A29E8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702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F75D-B541-4457-8C1C-AB731E7027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6291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07BA-D39E-48C1-9E9B-73EA9CD1E2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9784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197B-18CE-48AF-85A9-01C2A0562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0732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8B1C4-6D64-42BA-A0AF-0ADBA5A9F1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614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4" y="225439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45" y="225439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2760-0EA2-4A60-8E7D-89A33A51F8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18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7938" y="4941902"/>
            <a:ext cx="9151938" cy="1931987"/>
            <a:chOff x="-7888" y="4941599"/>
            <a:chExt cx="9151888" cy="1932725"/>
          </a:xfrm>
        </p:grpSpPr>
        <p:pic>
          <p:nvPicPr>
            <p:cNvPr id="5" name="Picture 90" descr="image00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1" r="1410" b="9200"/>
            <a:stretch>
              <a:fillRect/>
            </a:stretch>
          </p:blipFill>
          <p:spPr bwMode="auto">
            <a:xfrm>
              <a:off x="6024711" y="4942336"/>
              <a:ext cx="3119289" cy="19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FCAR3________L____4___ Kopi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5" b="6529"/>
            <a:stretch>
              <a:fillRect/>
            </a:stretch>
          </p:blipFill>
          <p:spPr bwMode="auto">
            <a:xfrm>
              <a:off x="-7888" y="4942336"/>
              <a:ext cx="3082925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4" r="33855"/>
            <a:stretch>
              <a:fillRect/>
            </a:stretch>
          </p:blipFill>
          <p:spPr bwMode="auto">
            <a:xfrm>
              <a:off x="3059261" y="4942336"/>
              <a:ext cx="2965450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8"/>
            <p:cNvSpPr>
              <a:spLocks noChangeArrowheads="1"/>
            </p:cNvSpPr>
            <p:nvPr userDrawn="1"/>
          </p:nvSpPr>
          <p:spPr bwMode="auto">
            <a:xfrm>
              <a:off x="0" y="4941599"/>
              <a:ext cx="9144000" cy="1932725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altLang="ru-RU">
                <a:solidFill>
                  <a:srgbClr val="000000"/>
                </a:solidFill>
                <a:latin typeface="Arial Rounded MT Bold"/>
                <a:cs typeface="Arial" pitchFamily="34" charset="0"/>
              </a:endParaRPr>
            </a:p>
          </p:txBody>
        </p:sp>
      </p:grp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0000B2"/>
                </a:solidFill>
              </a:defRPr>
            </a:lvl1pPr>
          </a:lstStyle>
          <a:p>
            <a:r>
              <a:rPr lang="en-GB" smtClean="0"/>
              <a:t>Master-Untertitelformat bearbeiten</a:t>
            </a:r>
            <a:endParaRPr lang="en-GB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GB" smtClean="0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873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4BCAAC19-7B3B-47D2-A167-E92BE5870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3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18332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GB" smtClean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7766F710-EF7E-4629-89A9-7F60AE143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51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FBFEB2D3-CA13-4BEA-AF51-6589F3D8C8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8800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54D79C8D-9123-4584-B8C3-9E59FA03A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58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847B060E-C1B4-4C32-AF78-C9FA246BD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4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65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96EE8F1D-E048-4333-98DE-673F764288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83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CA9FD6B5-45FC-4095-9433-697E6602D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264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Bild auf Platzhalter ziehen oder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2E5EAB0C-0FD1-40E8-A44F-B5ACDE240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93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2F3E18D4-E64C-4CAC-A22F-DB4A329AC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666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en-GB" smtClean="0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3C528C1C-3B82-4ACA-91DF-F033424D2C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09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cs typeface="+mn-cs"/>
              </a:defRPr>
            </a:lvl1pPr>
          </a:lstStyle>
          <a:p>
            <a:pPr>
              <a:defRPr/>
            </a:pPr>
            <a:fld id="{720E4E92-43B2-4435-A755-1F671EB28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71203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07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846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420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9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448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71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74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402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84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6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354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95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24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0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597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069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102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02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7EE5-D5D8-403B-B349-E86883A577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9126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6FA6-22E7-404C-8A37-8324EC8537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5941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BAFC-8368-46B1-BB93-0AA2EB0B09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69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6EC5-D0F1-4644-AC7D-9B1CA8F6B7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8026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76B7-31A7-4016-98E3-716F2541E8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2014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48E9-0CC9-4361-A8A6-F6B85394D7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79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97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2442-913E-4D88-A5B6-CB19AD329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395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B3F3-AFB1-4DC6-92B2-30DA7A71BC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7212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9B46-8AEA-4A5D-989F-7A4C541EBD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19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2114" y="225439"/>
            <a:ext cx="2151062" cy="6156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45" y="225439"/>
            <a:ext cx="6302375" cy="6156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0FE3-5B17-46B9-ADF3-3DCC7F1C53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904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45" y="1125538"/>
            <a:ext cx="8605837" cy="5256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7CC1-819C-4184-902B-1BE41DE772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8785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53E9-7DEA-42BA-82AC-9AC37C4DFB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877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27FF-A82F-4422-AAA3-D1D1A7D8F6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705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7345" y="1125538"/>
            <a:ext cx="4225925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7345" y="3829050"/>
            <a:ext cx="4225925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5A93-3E2C-46BC-9A42-9C6E1EEF7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0670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AEFC-A8E8-4DA1-B35B-FC323E060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5484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9165-8DEF-4E6F-BF0C-BD217739E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61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74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5E7E-3269-4F0F-A7FB-B479A1042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2186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6AE5-A6D2-450A-9DD0-43C1C892D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7611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BFDA-5107-4F1D-A335-FEB083935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3054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1FB5-CBAF-41E3-8804-B0E3458D2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333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E5C8-169B-4202-9669-C1B2F18FC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2062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A5E2-6D79-4DE7-B1DA-B3929A6FA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4601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C8F0-F507-4FC3-895F-22B1F60D0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7219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2EF9-4C05-4865-ADCB-3C7BC2078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8048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7EA6-B7DD-4C91-B983-A8C7694BE1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7005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757E-530C-4454-A589-39F905049C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08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02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0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64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114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9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36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812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138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03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841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5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36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FE91-6F69-4958-8899-47D071067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963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BC46-52D7-4444-92B1-DFD97E68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763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50A7-8F4B-4A7B-8A7B-D64C37646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187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2E38-9009-4D81-9DBF-E6E73EE79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78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DB0F-5280-4975-8979-BA846753B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63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D2E4-DDD7-4BAE-AEBB-2C6121CA7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98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12D7-AE6A-4AFA-8A82-B2336C00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298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8E27-F0B0-402A-848D-8E4F8656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02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D616-C530-4EBD-9ECC-1D1B29E8E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330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3AC7-6E5E-451B-BFB9-8F51DD2EC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439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61F6-FD1B-4D7E-B159-3B8707B31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453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242-197F-44B6-AF54-6F4036F6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02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60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60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6EF7-4EC3-4604-9B0A-9081FF7C4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427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AC2D-56C3-4B57-B462-12D698B83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47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2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6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4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1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86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41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2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9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8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</a:pPr>
            <a:endParaRPr lang="de-DE" alt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42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5A2F-D1A8-471A-80DF-1A4AFFAC3D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577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7655-3B46-4EE2-A60D-7D40EE8A77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831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3FB8-3673-44CC-A199-DB2A434B5D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57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E75A-9661-4A26-AAF2-E25BF6AB9F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004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E6D9C-00F4-48BD-BD23-6F38839E34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752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5477-86D1-47D9-B8E6-E23C97B29C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87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5282-4A25-45E3-9600-4E8DF30508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AF3A-6708-4D1A-8DCA-917556441E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4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5A86-C596-447E-81B7-DE9A180B9C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08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2114" y="225439"/>
            <a:ext cx="2151062" cy="6156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45" y="225439"/>
            <a:ext cx="6302375" cy="6156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23C2-E9A1-4706-97CB-3B37E319C3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5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61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45" y="1125538"/>
            <a:ext cx="8605837" cy="5256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FF4-A8CC-4649-ADF1-4D99E3D334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426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133A-779E-4F38-A7D3-93AC3BE4A4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583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E732-947D-4BBA-9C22-CA64F7B704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387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BF9C-CF2D-477C-BBE8-C6AD83ECF3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226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7345" y="1125538"/>
            <a:ext cx="4225925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7345" y="3829050"/>
            <a:ext cx="4225925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9006-1E26-4CCC-BD84-415B7E45C9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044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AAC1-D22B-4EF1-93E5-7CE076A96E9B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B29E-E291-46E0-812E-C4E04308E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77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CB87-70C3-416F-B2C8-6692AE3656E9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447F-88E2-4107-A2C9-92CCAC186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52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DB16-0D5E-4232-9E63-DDE5BBB10A44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1C59-80AD-4E73-8C9D-9DF90FD7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0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01C8-C749-41E0-B69B-FA2762CD1931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A5AB-E608-4F5E-9C40-025DDC301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0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D1EA-A5E7-4C29-BD96-561EB891C07D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A059-B2E2-4C79-BF87-F9D50DE44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4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674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1F34-0EB7-4C18-B62F-8A1A434F1FE3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83C1-33EF-440D-8DA3-8D6886F9B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7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DAC2-0680-437C-8A5A-BEF217D2724B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A120-BF38-45CB-B990-F6AF32544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219D-D9B0-4441-BDE5-B50B1FED37AA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F4A8-DDEB-4450-96CD-5BA52A7B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53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1C3E-C032-4408-A849-F9EA695ACC91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239B-CAE2-4D4F-9A5C-070F67C42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06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AB26-9E00-4319-B887-492F1E1FD163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5DDF-3CAF-4A6E-B39D-7A50656B6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3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D40B-B1DD-4EEC-9E5D-A789D4366BC2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2E05-B807-4D74-AA57-42A879202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49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604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604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CCB4-B28C-43ED-95E4-D4510CCF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26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604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589A-7469-4D37-9197-FDD3786D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1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23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92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76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3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5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6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9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6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34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71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55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21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22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24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7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63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>
              <a:solidFill>
                <a:srgbClr val="00599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240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3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996-822D-4BD4-9505-036D74CCA5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738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0B34-714D-4A0C-8CA6-5F0DEB3383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02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820F-3098-4DF5-AF05-24343473EC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164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783C-93BB-4C40-AE2C-97C407FD4C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73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0B4A-65B3-4140-8B6A-474C41296E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19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EBAD-4C5F-4C5C-834A-E6230F3BE4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5603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9A40-0A9E-4B63-912C-F3AC48ED1E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47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36340-4C9B-486B-B697-822327D5E5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576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4B59-CB8B-4440-BFDD-6B876E6E67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383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2114" y="225439"/>
            <a:ext cx="2151062" cy="6156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45" y="225439"/>
            <a:ext cx="6302375" cy="6156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1AB8-F11F-4725-BC88-90252967D9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870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45" y="1125538"/>
            <a:ext cx="8605837" cy="5256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C3196-F763-4146-A7A7-52AEDB9D76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120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83B0-C6F4-4214-ADB4-79C840ACAD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448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5" y="1125538"/>
            <a:ext cx="422592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8BDD-EB16-4F08-8C52-5329A7216C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969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6D1F-BC03-41C2-B5C2-203D44BD7A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5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909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7345" y="225425"/>
            <a:ext cx="8605837" cy="490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7345" y="1125538"/>
            <a:ext cx="4225925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5664" y="1125538"/>
            <a:ext cx="4227512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7345" y="3829050"/>
            <a:ext cx="4225925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5664" y="3829050"/>
            <a:ext cx="4227512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4879-8FC2-410E-8119-92805E48A5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089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C97F-E93E-49CB-BDCC-AFC33582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49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3304-03D1-43EE-84CD-0C55DF164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BA2C-BA61-4320-8D47-1201C717F9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9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6973-1DA0-4AEB-9869-0D545E07D1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0F8A-6733-4875-9770-E91D89A8D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370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2AC6-A496-49DE-B3C5-0B52C32AA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E4C3-6A68-43AD-AD49-88BB28CF9B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4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F9BB-14ED-4E01-8AE4-030D99797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66D9-7BBA-4BEE-A772-198CC6274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26D4-8319-485F-82B7-31619134F4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200B-CF02-4007-BCCB-730D562D5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065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F30D-E45D-490A-AC37-147FA50507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FFC7-11D3-4D78-89E1-029D4B6E11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38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9ADF-BA1F-43A8-A30B-38C067F767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9494-15D2-495B-846F-3F69C9102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56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912B-6225-49D7-BD24-DB2D068B31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87F0-9706-4751-B3A0-A35BB023B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A3B4-3430-48B9-ACC2-896294205404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653-176C-4DA7-8202-0038DF38A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A3B4-3430-48B9-ACC2-8962942054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653-176C-4DA7-8202-0038DF38A4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Click to edit Master text styles</a:t>
            </a:r>
          </a:p>
          <a:p>
            <a:pPr lvl="1"/>
            <a:r>
              <a:rPr lang="ru-RU" altLang="de-DE" smtClean="0"/>
              <a:t>Second level</a:t>
            </a:r>
          </a:p>
          <a:p>
            <a:pPr lvl="2"/>
            <a:r>
              <a:rPr lang="ru-RU" altLang="de-DE" smtClean="0"/>
              <a:t>Third level</a:t>
            </a:r>
          </a:p>
          <a:p>
            <a:pPr lvl="3"/>
            <a:r>
              <a:rPr lang="ru-RU" altLang="de-DE" smtClean="0"/>
              <a:t>Fourth level</a:t>
            </a:r>
          </a:p>
          <a:p>
            <a:pPr lvl="4"/>
            <a:r>
              <a:rPr lang="ru-RU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6DA5B36-2460-44A5-BD66-AABDA66EB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2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1" y="6607189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607189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fld id="{E1932C03-FD51-4146-9C00-4FD1C45DE1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294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5" name="Rectangle 9"/>
          <p:cNvSpPr>
            <a:spLocks noChangeArrowheads="1"/>
          </p:cNvSpPr>
          <p:nvPr userDrawn="1"/>
        </p:nvSpPr>
        <p:spPr bwMode="auto">
          <a:xfrm>
            <a:off x="5757870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6" name="Rectangle 10"/>
          <p:cNvSpPr>
            <a:spLocks noChangeArrowheads="1"/>
          </p:cNvSpPr>
          <p:nvPr userDrawn="1"/>
        </p:nvSpPr>
        <p:spPr bwMode="auto">
          <a:xfrm>
            <a:off x="7162801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7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8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9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300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A88977-8707-4979-A3B4-2232A3D679D5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B53082-2923-4F40-A010-8FDBF3A77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1" y="6607189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607189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fld id="{E7E03765-9DB2-4FB7-8908-02C31F43C6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366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Rectangle 9"/>
          <p:cNvSpPr>
            <a:spLocks noChangeArrowheads="1"/>
          </p:cNvSpPr>
          <p:nvPr userDrawn="1"/>
        </p:nvSpPr>
        <p:spPr bwMode="auto">
          <a:xfrm>
            <a:off x="5757870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8" name="Rectangle 10"/>
          <p:cNvSpPr>
            <a:spLocks noChangeArrowheads="1"/>
          </p:cNvSpPr>
          <p:nvPr userDrawn="1"/>
        </p:nvSpPr>
        <p:spPr bwMode="auto">
          <a:xfrm>
            <a:off x="7162801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1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2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39166-590B-448B-9C61-E891941A8A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9E89E-565F-4C35-8F90-399B68276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1" y="6607189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B. Sharkov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607189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7A547-3D71-413F-8EEA-BC6D47B0D04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70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1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96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16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4"/>
            <a:ext cx="9144000" cy="77311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01700"/>
            <a:ext cx="7772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Mastertextformat bearbeiten</a:t>
            </a:r>
          </a:p>
          <a:p>
            <a:pPr lvl="1"/>
            <a:r>
              <a:rPr lang="en-GB" altLang="ru-RU" smtClean="0"/>
              <a:t>Zweite Ebene</a:t>
            </a:r>
          </a:p>
          <a:p>
            <a:pPr lvl="2"/>
            <a:r>
              <a:rPr lang="en-GB" altLang="ru-RU" smtClean="0"/>
              <a:t>Dritte Ebene</a:t>
            </a:r>
          </a:p>
          <a:p>
            <a:pPr lvl="3"/>
            <a:r>
              <a:rPr lang="en-GB" altLang="ru-RU" smtClean="0"/>
              <a:t>Vierte Ebene</a:t>
            </a:r>
          </a:p>
          <a:p>
            <a:pPr lvl="4"/>
            <a:r>
              <a:rPr lang="en-GB" altLang="ru-RU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C62A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Inti Lehmann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C62A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FAIR, 95th ECFA, 25/7/2014</a:t>
            </a: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C62A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F5ACCD0-70B9-48AA-92CD-5CEB7801D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7" y="152414"/>
            <a:ext cx="7388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Mastertitelformat bearbeiten</a:t>
            </a:r>
          </a:p>
        </p:txBody>
      </p:sp>
      <p:pic>
        <p:nvPicPr>
          <p:cNvPr id="28681" name="Picture 13" descr="FAIR_Logo_rgb_fre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61913"/>
            <a:ext cx="808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charset="0"/>
          <a:ea typeface="MS PGothic" pitchFamily="34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charset="0"/>
          <a:ea typeface="MS PGothic" pitchFamily="34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charset="0"/>
          <a:ea typeface="MS PGothic" pitchFamily="34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rgbClr val="0000B2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rgbClr val="0000B2"/>
          </a:solidFill>
          <a:latin typeface="+mn-lt"/>
          <a:ea typeface="MS PGothic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45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45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1" y="6607189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B. Sharkov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607189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fld id="{0B1E08ED-BC67-40E4-AC8C-A8E67981AB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27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1" name="Rectangle 9"/>
          <p:cNvSpPr>
            <a:spLocks noChangeArrowheads="1"/>
          </p:cNvSpPr>
          <p:nvPr userDrawn="1"/>
        </p:nvSpPr>
        <p:spPr bwMode="auto">
          <a:xfrm>
            <a:off x="5757870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2" name="Rectangle 10"/>
          <p:cNvSpPr>
            <a:spLocks noChangeArrowheads="1"/>
          </p:cNvSpPr>
          <p:nvPr userDrawn="1"/>
        </p:nvSpPr>
        <p:spPr bwMode="auto">
          <a:xfrm>
            <a:off x="7162801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Click to edit Master text styles</a:t>
            </a:r>
          </a:p>
          <a:p>
            <a:pPr lvl="1"/>
            <a:r>
              <a:rPr lang="ru-RU" altLang="de-DE" smtClean="0"/>
              <a:t>Second level</a:t>
            </a:r>
          </a:p>
          <a:p>
            <a:pPr lvl="2"/>
            <a:r>
              <a:rPr lang="ru-RU" altLang="de-DE" smtClean="0"/>
              <a:t>Third level</a:t>
            </a:r>
          </a:p>
          <a:p>
            <a:pPr lvl="3"/>
            <a:r>
              <a:rPr lang="ru-RU" altLang="de-DE" smtClean="0"/>
              <a:t>Fourth level</a:t>
            </a:r>
          </a:p>
          <a:p>
            <a:pPr lvl="4"/>
            <a:r>
              <a:rPr lang="ru-RU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C9EFF-CC03-489F-B890-2BBD2FBBC01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27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______Microsoft_PowerPoint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8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8031" y="5387975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AE Budapest 2017</a:t>
            </a:r>
            <a:endParaRPr lang="de-DE" sz="2400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10033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Boris Sharkov </a:t>
            </a:r>
          </a:p>
          <a:p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JINR,  </a:t>
            </a:r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Изображение 1" descr="JINR_flag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874855" cy="22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160CE8"/>
                </a:solidFill>
              </a:rPr>
              <a:t>Non-</a:t>
            </a:r>
            <a:r>
              <a:rPr lang="en-US" sz="3600" b="1" dirty="0" err="1" smtClean="0">
                <a:solidFill>
                  <a:srgbClr val="160CE8"/>
                </a:solidFill>
              </a:rPr>
              <a:t>Liouvillian</a:t>
            </a:r>
            <a:r>
              <a:rPr lang="en-US" sz="3600" b="1" dirty="0" smtClean="0">
                <a:solidFill>
                  <a:srgbClr val="160CE8"/>
                </a:solidFill>
              </a:rPr>
              <a:t> stacking process</a:t>
            </a:r>
            <a:endParaRPr lang="ru-RU" sz="3600" b="1" dirty="0" smtClean="0">
              <a:solidFill>
                <a:srgbClr val="160CE8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2209814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4452" name="Picture 4" descr="f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2" y="2819400"/>
            <a:ext cx="4189413" cy="3760788"/>
          </a:xfrm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90601" y="3657603"/>
            <a:ext cx="1293900" cy="4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i="1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altLang="de-DE" sz="1600" b="1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altLang="de-DE" sz="2000" b="1" i="1">
                <a:solidFill>
                  <a:srgbClr val="FF0000"/>
                </a:solidFill>
                <a:latin typeface="Calibri" pitchFamily="34" charset="0"/>
              </a:rPr>
              <a:t> &gt; 10^10</a:t>
            </a:r>
            <a:endParaRPr lang="ru-RU" altLang="de-DE" sz="2000" b="1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4454" name="Picture 6" descr="f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343414"/>
            <a:ext cx="3581400" cy="2327275"/>
          </a:xfrm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8610" y="1905013"/>
            <a:ext cx="4000603" cy="4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>
                <a:solidFill>
                  <a:srgbClr val="FF0000"/>
                </a:solidFill>
                <a:latin typeface="Calibri" pitchFamily="34" charset="0"/>
              </a:rPr>
              <a:t>Stacking process for 213 MeV/u C6+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435608" y="1412888"/>
            <a:ext cx="2572135" cy="4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>
                <a:solidFill>
                  <a:srgbClr val="FF0000"/>
                </a:solidFill>
                <a:latin typeface="Calibri" pitchFamily="34" charset="0"/>
              </a:rPr>
              <a:t>RF bunch compression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808190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b="1" i="1">
                <a:solidFill>
                  <a:srgbClr val="C0504D"/>
                </a:solidFill>
                <a:latin typeface="Calibri" pitchFamily="34" charset="0"/>
              </a:rPr>
              <a:t>170 нс</a:t>
            </a:r>
            <a:endParaRPr lang="en-US" altLang="de-DE" b="1" i="1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943600" y="5410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6629400" y="5410200"/>
            <a:ext cx="457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4460" name="Picture 12" descr="f02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828814"/>
            <a:ext cx="3352800" cy="2360613"/>
          </a:xfrm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553201" y="2057414"/>
            <a:ext cx="1648164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8" tIns="45710" rIns="91418" bIns="4571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RF</a:t>
            </a:r>
            <a:r>
              <a:rPr lang="ru-RU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</a:t>
            </a: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695 к</a:t>
            </a: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Hz</a:t>
            </a:r>
            <a:r>
              <a:rPr lang="ru-RU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10 к</a:t>
            </a:r>
            <a:r>
              <a:rPr lang="en-US" sz="1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0321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3" y="19405"/>
            <a:ext cx="9144000" cy="1417638"/>
          </a:xfrm>
          <a:solidFill>
            <a:srgbClr val="FFFF99"/>
          </a:solidFill>
        </p:spPr>
        <p:txBody>
          <a:bodyPr/>
          <a:lstStyle/>
          <a:p>
            <a:r>
              <a:rPr lang="en-US" altLang="de-DE" b="1" dirty="0" smtClean="0">
                <a:solidFill>
                  <a:srgbClr val="CC0000"/>
                </a:solidFill>
              </a:rPr>
              <a:t>   HI IFE Concept </a:t>
            </a:r>
            <a:br>
              <a:rPr lang="en-US" altLang="de-DE" b="1" dirty="0" smtClean="0">
                <a:solidFill>
                  <a:srgbClr val="CC0000"/>
                </a:solidFill>
              </a:rPr>
            </a:br>
            <a:r>
              <a:rPr lang="en-US" altLang="de-DE" b="1" dirty="0" smtClean="0">
                <a:solidFill>
                  <a:srgbClr val="CC0000"/>
                </a:solidFill>
              </a:rPr>
              <a:t>   </a:t>
            </a:r>
            <a:r>
              <a:rPr lang="en-US" altLang="de-DE" dirty="0" smtClean="0">
                <a:solidFill>
                  <a:srgbClr val="CC0000"/>
                </a:solidFill>
              </a:rPr>
              <a:t>Ground plan for HIF power plant</a:t>
            </a:r>
            <a:br>
              <a:rPr lang="en-US" altLang="de-DE" dirty="0" smtClean="0">
                <a:solidFill>
                  <a:srgbClr val="CC0000"/>
                </a:solidFill>
              </a:rPr>
            </a:br>
            <a:r>
              <a:rPr lang="en-US" altLang="de-DE" b="1" dirty="0" smtClean="0">
                <a:solidFill>
                  <a:srgbClr val="CC0000"/>
                </a:solidFill>
              </a:rPr>
              <a:t>	</a:t>
            </a:r>
            <a:r>
              <a:rPr lang="en-GB" altLang="de-DE" sz="1400" i="1" dirty="0" smtClean="0"/>
              <a:t>B.Y. Sharkov BY, N.N. </a:t>
            </a:r>
            <a:r>
              <a:rPr lang="en-GB" altLang="de-DE" sz="1400" i="1" dirty="0" err="1" smtClean="0"/>
              <a:t>Alexeev</a:t>
            </a:r>
            <a:r>
              <a:rPr lang="en-GB" altLang="de-DE" sz="1400" i="1" dirty="0" smtClean="0"/>
              <a:t>, M.M. Basko et al., Nuclear Fusion 45(2005) S291-S297.</a:t>
            </a:r>
            <a:endParaRPr lang="ru-RU" altLang="de-DE" sz="1400" i="1" dirty="0" smtClean="0"/>
          </a:p>
        </p:txBody>
      </p:sp>
      <p:pic>
        <p:nvPicPr>
          <p:cNvPr id="79875" name="Picture 3" descr="Re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95" y="1989138"/>
            <a:ext cx="8785225" cy="4176712"/>
          </a:xfrm>
          <a:solidFill>
            <a:srgbClr val="CCFFFF"/>
          </a:solidFill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6453202"/>
            <a:ext cx="3132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000">
                <a:solidFill>
                  <a:srgbClr val="000000"/>
                </a:solidFill>
              </a:rPr>
              <a:t>Slide </a:t>
            </a:r>
            <a:r>
              <a:rPr lang="ru-RU" altLang="de-DE" sz="1000">
                <a:solidFill>
                  <a:srgbClr val="000000"/>
                </a:solidFill>
              </a:rPr>
              <a:t>№ </a:t>
            </a:r>
            <a:r>
              <a:rPr lang="en-US" altLang="de-DE" sz="1000">
                <a:solidFill>
                  <a:srgbClr val="000000"/>
                </a:solidFill>
              </a:rPr>
              <a:t>3</a:t>
            </a:r>
            <a:r>
              <a:rPr lang="ru-RU" altLang="de-DE" sz="1000">
                <a:solidFill>
                  <a:srgbClr val="000000"/>
                </a:solidFill>
              </a:rPr>
              <a:t> </a:t>
            </a:r>
            <a:r>
              <a:rPr lang="en-US" altLang="de-DE" sz="1000">
                <a:solidFill>
                  <a:srgbClr val="000000"/>
                </a:solidFill>
              </a:rPr>
              <a:t>Medin S</a:t>
            </a:r>
            <a:r>
              <a:rPr lang="ru-RU" altLang="de-DE" sz="1000">
                <a:solidFill>
                  <a:srgbClr val="000000"/>
                </a:solidFill>
              </a:rPr>
              <a:t>.</a:t>
            </a:r>
            <a:r>
              <a:rPr lang="en-US" altLang="de-DE" sz="1000">
                <a:solidFill>
                  <a:srgbClr val="000000"/>
                </a:solidFill>
              </a:rPr>
              <a:t>A</a:t>
            </a:r>
            <a:r>
              <a:rPr lang="ru-RU" altLang="de-DE" sz="1000">
                <a:solidFill>
                  <a:srgbClr val="000000"/>
                </a:solidFill>
              </a:rPr>
              <a:t>.</a:t>
            </a:r>
            <a:r>
              <a:rPr lang="en-US" altLang="de-DE" sz="1000">
                <a:solidFill>
                  <a:srgbClr val="000000"/>
                </a:solidFill>
              </a:rPr>
              <a:t> et al</a:t>
            </a:r>
            <a:endParaRPr lang="ru-RU" altLang="de-DE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45825" y="116633"/>
            <a:ext cx="8061887" cy="610040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prstClr val="black"/>
                </a:solidFill>
                <a:latin typeface="Calibri" pitchFamily="34" charset="0"/>
              </a:rPr>
              <a:t>Fast ignition with heavy ions: assembled configuration</a:t>
            </a:r>
            <a:endParaRPr lang="en-GB" altLang="de-DE" sz="28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333625" y="4330700"/>
            <a:ext cx="503962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smtClean="0">
                <a:solidFill>
                  <a:prstClr val="black"/>
                </a:solidFill>
                <a:latin typeface="Calibri" pitchFamily="34" charset="0"/>
              </a:rPr>
              <a:t>t = 0</a:t>
            </a:r>
            <a:endParaRPr lang="en-GB" altLang="de-DE" sz="14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950082" y="4330700"/>
            <a:ext cx="845401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smtClean="0">
                <a:solidFill>
                  <a:prstClr val="black"/>
                </a:solidFill>
                <a:latin typeface="Calibri" pitchFamily="34" charset="0"/>
              </a:rPr>
              <a:t>t = 0.2 ns</a:t>
            </a:r>
            <a:endParaRPr lang="en-GB" altLang="de-DE" sz="14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47727" y="4851400"/>
            <a:ext cx="7458075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i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Fuel parameters in the assembled state:      </a:t>
            </a:r>
            <a:r>
              <a:rPr lang="en-US" altLang="de-DE" sz="1400" i="1" baseline="-25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DT</a:t>
            </a:r>
            <a:r>
              <a:rPr lang="en-US" altLang="de-DE" sz="1400" i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= 100 g/cc,  </a:t>
            </a:r>
            <a:r>
              <a:rPr lang="en-US" altLang="de-DE" sz="1400" i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R</a:t>
            </a:r>
            <a:r>
              <a:rPr lang="en-US" altLang="de-DE" sz="1400" i="1" baseline="-25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DT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= 50 m,   (</a:t>
            </a:r>
            <a:r>
              <a:rPr lang="en-US" altLang="de-DE" sz="1400" i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</a:t>
            </a:r>
            <a:r>
              <a:rPr lang="en-US" altLang="de-DE" sz="1400" i="1" dirty="0" smtClean="0">
                <a:solidFill>
                  <a:prstClr val="black"/>
                </a:solidFill>
                <a:latin typeface="Calibri" pitchFamily="34" charset="0"/>
              </a:rPr>
              <a:t>R)</a:t>
            </a:r>
            <a:r>
              <a:rPr lang="en-US" altLang="de-DE" sz="1400" i="1" baseline="-25000" dirty="0" smtClean="0">
                <a:solidFill>
                  <a:prstClr val="black"/>
                </a:solidFill>
                <a:latin typeface="Calibri" pitchFamily="34" charset="0"/>
              </a:rPr>
              <a:t>DT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 = 0.5 g/cm</a:t>
            </a:r>
            <a:r>
              <a:rPr lang="en-US" altLang="de-DE" sz="1400" baseline="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GB" altLang="de-DE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67545" y="5505464"/>
            <a:ext cx="7977956" cy="6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600" dirty="0" smtClean="0">
                <a:solidFill>
                  <a:srgbClr val="A50021"/>
                </a:solidFill>
                <a:latin typeface="Calibri" pitchFamily="34" charset="0"/>
              </a:rPr>
              <a:t>2-D hydro simulations </a:t>
            </a:r>
            <a:r>
              <a:rPr lang="en-US" altLang="de-DE" sz="1600" dirty="0" smtClean="0">
                <a:solidFill>
                  <a:prstClr val="black"/>
                </a:solidFill>
                <a:latin typeface="Calibri" pitchFamily="34" charset="0"/>
              </a:rPr>
              <a:t>(ITEP + VNIIEF) </a:t>
            </a:r>
            <a:r>
              <a:rPr lang="en-US" altLang="de-DE" sz="1600" dirty="0" smtClean="0">
                <a:solidFill>
                  <a:srgbClr val="A50021"/>
                </a:solidFill>
                <a:latin typeface="Calibri" pitchFamily="34" charset="0"/>
              </a:rPr>
              <a:t>have</a:t>
            </a:r>
            <a:r>
              <a:rPr lang="en-US" altLang="de-DE" sz="16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de-DE" sz="1600" dirty="0" smtClean="0">
                <a:solidFill>
                  <a:srgbClr val="A50021"/>
                </a:solidFill>
                <a:latin typeface="Calibri" pitchFamily="34" charset="0"/>
              </a:rPr>
              <a:t>demonstrated that the above fuel configuration is ignited by the proposed  ion pulse, and the burn wave does propagate along the  DT cylinder.</a:t>
            </a:r>
            <a:endParaRPr lang="en-GB" altLang="de-DE" sz="1600" dirty="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765182" y="904888"/>
            <a:ext cx="7585075" cy="5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Font typeface="Wingdings 3" pitchFamily="18" charset="2"/>
              <a:buNone/>
            </a:pP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With a heavy ion energy  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≥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 0.5 GeV/u,  we are compelled to use cylindrical targets because of relatively long ( 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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 6 g/cm</a:t>
            </a:r>
            <a:r>
              <a:rPr lang="en-US" altLang="de-DE" sz="1400" baseline="30000" dirty="0" smtClean="0">
                <a:solidFill>
                  <a:prstClr val="black"/>
                </a:solidFill>
                <a:latin typeface="Calibri" pitchFamily="34" charset="0"/>
              </a:rPr>
              <a:t>2 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) ranges of such ions in matter.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50895" y="1555750"/>
            <a:ext cx="7742237" cy="8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The 400 kJ ion pulse duration of 200 </a:t>
            </a:r>
            <a:r>
              <a:rPr lang="en-US" altLang="de-DE" sz="1400" dirty="0" err="1" smtClean="0">
                <a:solidFill>
                  <a:prstClr val="black"/>
                </a:solidFill>
                <a:latin typeface="Calibri" pitchFamily="34" charset="0"/>
              </a:rPr>
              <a:t>ps</a:t>
            </a:r>
            <a:r>
              <a:rPr lang="en-US" altLang="de-DE" sz="1400" dirty="0" smtClean="0">
                <a:solidFill>
                  <a:prstClr val="black"/>
                </a:solidFill>
                <a:latin typeface="Calibri" pitchFamily="34" charset="0"/>
              </a:rPr>
              <a:t>  is still about a factor 4 longer than the envisioned laser ignitor pulse. For compensation, it is proposed to use a massive tamper of heavy metal around the compressed fuel:</a:t>
            </a:r>
            <a:endParaRPr lang="ru-RU" altLang="de-DE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660807" y="2243139"/>
            <a:ext cx="1993344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smtClean="0">
                <a:solidFill>
                  <a:prstClr val="black"/>
                </a:solidFill>
                <a:latin typeface="Calibri" pitchFamily="34" charset="0"/>
              </a:rPr>
              <a:t>Assembled configuration</a:t>
            </a:r>
            <a:endParaRPr lang="ru-RU" altLang="de-DE" sz="14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933364" y="2243139"/>
            <a:ext cx="2369986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lang="en-US" altLang="de-DE" sz="1400" smtClean="0">
                <a:solidFill>
                  <a:prstClr val="black"/>
                </a:solidFill>
                <a:latin typeface="Calibri" pitchFamily="34" charset="0"/>
              </a:rPr>
              <a:t>Ignition and burn propagation</a:t>
            </a:r>
            <a:endParaRPr lang="ru-RU" altLang="de-DE" sz="140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3980" name="Picture 12" descr="w_sl1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2728918"/>
            <a:ext cx="78692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6" y="6265877"/>
            <a:ext cx="716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85725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pole tekstowe 7"/>
          <p:cNvSpPr txBox="1">
            <a:spLocks noChangeArrowheads="1"/>
          </p:cNvSpPr>
          <p:nvPr/>
        </p:nvSpPr>
        <p:spPr bwMode="auto">
          <a:xfrm>
            <a:off x="179395" y="885825"/>
            <a:ext cx="8771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New accelerator systems entered the construction phase in Darmstadt</a:t>
            </a:r>
          </a:p>
        </p:txBody>
      </p:sp>
      <p:sp>
        <p:nvSpPr>
          <p:cNvPr id="11" name="Objaśnienie prostokątne 10"/>
          <p:cNvSpPr/>
          <p:nvPr/>
        </p:nvSpPr>
        <p:spPr>
          <a:xfrm>
            <a:off x="714377" y="4214827"/>
            <a:ext cx="2200275" cy="428625"/>
          </a:xfrm>
          <a:prstGeom prst="wedgeRectCallout">
            <a:avLst>
              <a:gd name="adj1" fmla="val 80156"/>
              <a:gd name="adj2" fmla="val -165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High-Energy Storage Ring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HESR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2" name="Objaśnienie prostokątne 11"/>
          <p:cNvSpPr/>
          <p:nvPr/>
        </p:nvSpPr>
        <p:spPr>
          <a:xfrm>
            <a:off x="4643438" y="1285889"/>
            <a:ext cx="1914525" cy="500063"/>
          </a:xfrm>
          <a:prstGeom prst="wedgeRectCallout">
            <a:avLst>
              <a:gd name="adj1" fmla="val 92445"/>
              <a:gd name="adj2" fmla="val 8688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Synchrotron</a:t>
            </a:r>
            <a:r>
              <a:rPr lang="pl-PL" sz="1200" b="1" dirty="0">
                <a:solidFill>
                  <a:srgbClr val="000000"/>
                </a:solidFill>
              </a:rPr>
              <a:t>s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SIS100</a:t>
            </a:r>
            <a:r>
              <a:rPr lang="pl-PL" sz="1200" b="1" dirty="0">
                <a:solidFill>
                  <a:srgbClr val="FF0000"/>
                </a:solidFill>
              </a:rPr>
              <a:t> SIS300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" name="Objaśnienie prostokątne 12"/>
          <p:cNvSpPr/>
          <p:nvPr/>
        </p:nvSpPr>
        <p:spPr>
          <a:xfrm>
            <a:off x="3214695" y="1928813"/>
            <a:ext cx="1214437" cy="285750"/>
          </a:xfrm>
          <a:prstGeom prst="wedgeRectCallout">
            <a:avLst>
              <a:gd name="adj1" fmla="val -52179"/>
              <a:gd name="adj2" fmla="val 23681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FF0000"/>
                </a:solidFill>
              </a:rPr>
              <a:t>p - LINAC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Objaśnienie prostokątne 13"/>
          <p:cNvSpPr/>
          <p:nvPr/>
        </p:nvSpPr>
        <p:spPr>
          <a:xfrm>
            <a:off x="1428757" y="5072077"/>
            <a:ext cx="1700213" cy="428625"/>
          </a:xfrm>
          <a:prstGeom prst="wedgeRectCallout">
            <a:avLst>
              <a:gd name="adj1" fmla="val 140433"/>
              <a:gd name="adj2" fmla="val -103976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Collector Ring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 CR</a:t>
            </a:r>
          </a:p>
        </p:txBody>
      </p:sp>
      <p:sp>
        <p:nvSpPr>
          <p:cNvPr id="15" name="Objaśnienie prostokątne 14"/>
          <p:cNvSpPr/>
          <p:nvPr/>
        </p:nvSpPr>
        <p:spPr>
          <a:xfrm>
            <a:off x="6286501" y="5857889"/>
            <a:ext cx="2643188" cy="500063"/>
          </a:xfrm>
          <a:prstGeom prst="wedgeRectCallout">
            <a:avLst>
              <a:gd name="adj1" fmla="val -67145"/>
              <a:gd name="adj2" fmla="val -106008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New Experimental</a:t>
            </a:r>
            <a:r>
              <a:rPr lang="pl-PL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Storage Ring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NESR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Objaśnienie prostokątne 15"/>
          <p:cNvSpPr/>
          <p:nvPr/>
        </p:nvSpPr>
        <p:spPr>
          <a:xfrm>
            <a:off x="7143750" y="4214813"/>
            <a:ext cx="1714500" cy="857250"/>
          </a:xfrm>
          <a:prstGeom prst="wedgeRectCallout">
            <a:avLst>
              <a:gd name="adj1" fmla="val -103293"/>
              <a:gd name="adj2" fmla="val -9506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Superconducting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large-acceptance Fragment Separator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Super-FRS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7" name="Objaśnienie prostokątne 16"/>
          <p:cNvSpPr/>
          <p:nvPr/>
        </p:nvSpPr>
        <p:spPr>
          <a:xfrm>
            <a:off x="1357314" y="5857889"/>
            <a:ext cx="2214562" cy="428625"/>
          </a:xfrm>
          <a:prstGeom prst="wedgeRectCallout">
            <a:avLst>
              <a:gd name="adj1" fmla="val 96964"/>
              <a:gd name="adj2" fmla="val -160688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Recycled Exp</a:t>
            </a:r>
            <a:r>
              <a:rPr lang="pl-PL" sz="1200" b="1" dirty="0">
                <a:solidFill>
                  <a:srgbClr val="000000"/>
                </a:solidFill>
              </a:rPr>
              <a:t>. </a:t>
            </a:r>
            <a:r>
              <a:rPr lang="en-US" sz="1200" b="1" dirty="0">
                <a:solidFill>
                  <a:srgbClr val="000000"/>
                </a:solidFill>
              </a:rPr>
              <a:t>Storage Ring</a:t>
            </a:r>
            <a:r>
              <a:rPr lang="pl-PL" sz="1200" b="1" dirty="0">
                <a:solidFill>
                  <a:srgbClr val="000000"/>
                </a:solidFill>
              </a:rPr>
              <a:t>  </a:t>
            </a:r>
            <a:r>
              <a:rPr lang="en-US" sz="1200" b="1" dirty="0">
                <a:solidFill>
                  <a:srgbClr val="FF0000"/>
                </a:solidFill>
              </a:rPr>
              <a:t>RESR</a:t>
            </a:r>
          </a:p>
        </p:txBody>
      </p:sp>
      <p:sp>
        <p:nvSpPr>
          <p:cNvPr id="20" name="Objaśnienie prostokątne 19"/>
          <p:cNvSpPr/>
          <p:nvPr/>
        </p:nvSpPr>
        <p:spPr>
          <a:xfrm>
            <a:off x="7019932" y="3284538"/>
            <a:ext cx="1439863" cy="360362"/>
          </a:xfrm>
          <a:prstGeom prst="wedgeRectCallout">
            <a:avLst>
              <a:gd name="adj1" fmla="val -104049"/>
              <a:gd name="adj2" fmla="val 645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ＭＳ Ｐゴシック" pitchFamily="-80" charset="-128"/>
              </a:rPr>
              <a:t>Rare Isotope 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ＭＳ Ｐゴシック" pitchFamily="-80" charset="-128"/>
              </a:rPr>
              <a:t>Production Target</a:t>
            </a:r>
          </a:p>
        </p:txBody>
      </p:sp>
      <p:sp>
        <p:nvSpPr>
          <p:cNvPr id="21" name="Objaśnienie prostokątne 20"/>
          <p:cNvSpPr/>
          <p:nvPr/>
        </p:nvSpPr>
        <p:spPr>
          <a:xfrm>
            <a:off x="6732588" y="3716338"/>
            <a:ext cx="1439862" cy="360362"/>
          </a:xfrm>
          <a:prstGeom prst="wedgeRectCallout">
            <a:avLst>
              <a:gd name="adj1" fmla="val -155750"/>
              <a:gd name="adj2" fmla="val 11173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ea typeface="ＭＳ Ｐゴシック" pitchFamily="-80" charset="-128"/>
              </a:rPr>
              <a:t>Antiproton </a:t>
            </a:r>
          </a:p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ea typeface="ＭＳ Ｐゴシック" pitchFamily="-80" charset="-128"/>
              </a:rPr>
              <a:t>Production Target</a:t>
            </a:r>
          </a:p>
        </p:txBody>
      </p:sp>
      <p:pic>
        <p:nvPicPr>
          <p:cNvPr id="15258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7" y="2"/>
            <a:ext cx="15716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7205663" y="2565400"/>
            <a:ext cx="668337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811839" y="2565400"/>
            <a:ext cx="523875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91" name="TextBox 6"/>
          <p:cNvSpPr txBox="1">
            <a:spLocks noChangeArrowheads="1"/>
          </p:cNvSpPr>
          <p:nvPr/>
        </p:nvSpPr>
        <p:spPr bwMode="auto">
          <a:xfrm>
            <a:off x="6443670" y="2379664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ヒラギノ角ゴ Pro W3"/>
                <a:cs typeface="ヒラギノ角ゴ Pro W3"/>
              </a:rPr>
              <a:t>300m</a:t>
            </a:r>
            <a:endParaRPr lang="ru-RU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9042" name="Прямоугольник 1"/>
          <p:cNvSpPr>
            <a:spLocks noChangeArrowheads="1"/>
          </p:cNvSpPr>
          <p:nvPr/>
        </p:nvSpPr>
        <p:spPr bwMode="auto">
          <a:xfrm>
            <a:off x="34926" y="106363"/>
            <a:ext cx="7308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Facility for Antiproton and Ions Research </a:t>
            </a:r>
            <a:r>
              <a:rPr lang="en-US" sz="24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20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 the light tower of the ESFRI Roadmap</a:t>
            </a:r>
            <a:endParaRPr lang="ru-RU" sz="2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259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B. Sharkov</a:t>
            </a:r>
          </a:p>
        </p:txBody>
      </p:sp>
      <p:sp>
        <p:nvSpPr>
          <p:cNvPr id="15259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3382FA-5D9B-47F2-9DC1-42647BDECB62}" type="slidenum">
              <a:rPr lang="de-DE" smtClean="0"/>
              <a:pPr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4632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6"/>
          <p:cNvSpPr>
            <a:spLocks noGrp="1"/>
          </p:cNvSpPr>
          <p:nvPr>
            <p:ph type="title"/>
          </p:nvPr>
        </p:nvSpPr>
        <p:spPr>
          <a:xfrm>
            <a:off x="-107950" y="14302"/>
            <a:ext cx="7772400" cy="1362075"/>
          </a:xfrm>
        </p:spPr>
        <p:txBody>
          <a:bodyPr/>
          <a:lstStyle/>
          <a:p>
            <a:r>
              <a:rPr lang="en-GB" altLang="ru-RU" sz="3600" dirty="0" smtClean="0"/>
              <a:t>The 4 Scientific Pillars of FAIR</a:t>
            </a:r>
          </a:p>
        </p:txBody>
      </p:sp>
      <p:sp>
        <p:nvSpPr>
          <p:cNvPr id="243715" name="Text Placeholder 7"/>
          <p:cNvSpPr>
            <a:spLocks noGrp="1"/>
          </p:cNvSpPr>
          <p:nvPr>
            <p:ph type="body" idx="1"/>
          </p:nvPr>
        </p:nvSpPr>
        <p:spPr>
          <a:xfrm>
            <a:off x="296870" y="2168533"/>
            <a:ext cx="8512175" cy="2995613"/>
          </a:xfrm>
        </p:spPr>
        <p:txBody>
          <a:bodyPr/>
          <a:lstStyle/>
          <a:p>
            <a:r>
              <a:rPr lang="en-GB" altLang="ru-RU" sz="2400" b="1" dirty="0" smtClean="0">
                <a:solidFill>
                  <a:srgbClr val="0000B2"/>
                </a:solidFill>
              </a:rPr>
              <a:t>APPA</a:t>
            </a:r>
            <a:r>
              <a:rPr lang="en-GB" altLang="ru-RU" sz="2400" dirty="0" smtClean="0">
                <a:solidFill>
                  <a:srgbClr val="0000B2"/>
                </a:solidFill>
              </a:rPr>
              <a:t>:       Atomic, </a:t>
            </a:r>
            <a:r>
              <a:rPr lang="en-GB" altLang="ru-RU" sz="2400" b="1" dirty="0" smtClean="0">
                <a:solidFill>
                  <a:srgbClr val="0000B2"/>
                </a:solidFill>
              </a:rPr>
              <a:t>Plasma Physics </a:t>
            </a:r>
            <a:r>
              <a:rPr lang="en-GB" altLang="ru-RU" sz="2400" dirty="0" smtClean="0">
                <a:solidFill>
                  <a:srgbClr val="0000B2"/>
                </a:solidFill>
              </a:rPr>
              <a:t>and Applications</a:t>
            </a:r>
          </a:p>
          <a:p>
            <a:r>
              <a:rPr lang="en-GB" altLang="ru-RU" sz="2400" b="1" dirty="0" smtClean="0">
                <a:solidFill>
                  <a:srgbClr val="0000B2"/>
                </a:solidFill>
              </a:rPr>
              <a:t>CBM</a:t>
            </a:r>
            <a:r>
              <a:rPr lang="en-GB" altLang="ru-RU" sz="2400" dirty="0" smtClean="0">
                <a:solidFill>
                  <a:srgbClr val="0000B2"/>
                </a:solidFill>
              </a:rPr>
              <a:t>:         Compressed Baryonic Matter</a:t>
            </a:r>
          </a:p>
          <a:p>
            <a:r>
              <a:rPr lang="en-GB" altLang="ru-RU" sz="2400" b="1" dirty="0" smtClean="0">
                <a:solidFill>
                  <a:srgbClr val="0000B2"/>
                </a:solidFill>
              </a:rPr>
              <a:t>NUSTAR</a:t>
            </a:r>
            <a:r>
              <a:rPr lang="en-GB" altLang="ru-RU" sz="2400" dirty="0" smtClean="0">
                <a:solidFill>
                  <a:srgbClr val="0000B2"/>
                </a:solidFill>
              </a:rPr>
              <a:t>:  </a:t>
            </a:r>
            <a:r>
              <a:rPr lang="en-US" altLang="ru-RU" sz="2400" dirty="0" smtClean="0">
                <a:solidFill>
                  <a:srgbClr val="0000B2"/>
                </a:solidFill>
              </a:rPr>
              <a:t>Nuclear Structure, Astrophysics and Reactions</a:t>
            </a:r>
            <a:endParaRPr lang="en-GB" altLang="ru-RU" sz="2400" dirty="0" smtClean="0">
              <a:solidFill>
                <a:srgbClr val="0000B2"/>
              </a:solidFill>
            </a:endParaRPr>
          </a:p>
          <a:p>
            <a:r>
              <a:rPr lang="en-GB" altLang="ru-RU" sz="2400" b="1" dirty="0" smtClean="0">
                <a:solidFill>
                  <a:srgbClr val="0000B2"/>
                </a:solidFill>
              </a:rPr>
              <a:t>PANDA</a:t>
            </a:r>
            <a:r>
              <a:rPr lang="en-GB" altLang="ru-RU" sz="2400" dirty="0" smtClean="0">
                <a:solidFill>
                  <a:srgbClr val="0000B2"/>
                </a:solidFill>
              </a:rPr>
              <a:t>:    </a:t>
            </a:r>
            <a:r>
              <a:rPr lang="en-US" altLang="ru-RU" sz="2400" dirty="0" smtClean="0">
                <a:solidFill>
                  <a:srgbClr val="0000B2"/>
                </a:solidFill>
              </a:rPr>
              <a:t>Antiproton Annihilations at Darmstadt</a:t>
            </a:r>
          </a:p>
          <a:p>
            <a:endParaRPr lang="en-US" altLang="ru-RU" dirty="0" smtClean="0">
              <a:solidFill>
                <a:srgbClr val="0000B2"/>
              </a:solidFill>
            </a:endParaRPr>
          </a:p>
          <a:p>
            <a:endParaRPr lang="en-US" altLang="ru-RU" dirty="0" smtClean="0">
              <a:solidFill>
                <a:srgbClr val="0000B2"/>
              </a:solidFill>
            </a:endParaRPr>
          </a:p>
          <a:p>
            <a:endParaRPr lang="en-US" altLang="ru-RU" dirty="0" smtClean="0">
              <a:solidFill>
                <a:srgbClr val="0000B2"/>
              </a:solidFill>
            </a:endParaRPr>
          </a:p>
          <a:p>
            <a:r>
              <a:rPr lang="de-DE" altLang="ru-RU" b="1" dirty="0" smtClean="0">
                <a:solidFill>
                  <a:srgbClr val="004379"/>
                </a:solidFill>
                <a:cs typeface="Arial" pitchFamily="34" charset="0"/>
              </a:rPr>
              <a:t>In total: 2500 – 3000 Users</a:t>
            </a:r>
          </a:p>
          <a:p>
            <a:r>
              <a:rPr lang="de-DE" altLang="ru-RU" b="1" dirty="0" err="1" smtClean="0">
                <a:solidFill>
                  <a:srgbClr val="004379"/>
                </a:solidFill>
                <a:cs typeface="Arial" pitchFamily="34" charset="0"/>
              </a:rPr>
              <a:t>from</a:t>
            </a:r>
            <a:r>
              <a:rPr lang="de-DE" altLang="ru-RU" b="1" dirty="0" smtClean="0">
                <a:solidFill>
                  <a:srgbClr val="004379"/>
                </a:solidFill>
                <a:cs typeface="Arial" pitchFamily="34" charset="0"/>
              </a:rPr>
              <a:t> 49 countries</a:t>
            </a:r>
            <a:endParaRPr lang="ru-RU" alt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7EC7C-5A5F-4F6C-A78E-88A146749095}" type="slidenum">
              <a:rPr lang="en-GB"/>
              <a:pPr>
                <a:defRPr/>
              </a:pPr>
              <a:t>14</a:t>
            </a:fld>
            <a:endParaRPr lang="en-GB"/>
          </a:p>
        </p:txBody>
      </p:sp>
      <p:pic>
        <p:nvPicPr>
          <p:cNvPr id="2437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45" y="3500438"/>
            <a:ext cx="441642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9"/>
          <p:cNvSpPr/>
          <p:nvPr/>
        </p:nvSpPr>
        <p:spPr>
          <a:xfrm>
            <a:off x="373063" y="6309320"/>
            <a:ext cx="8642350" cy="4619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33375" lvl="1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defRPr/>
            </a:pP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Scientific program is competitive and world class </a:t>
            </a:r>
          </a:p>
        </p:txBody>
      </p:sp>
    </p:spTree>
    <p:extLst>
      <p:ext uri="{BB962C8B-B14F-4D97-AF65-F5344CB8AC3E}">
        <p14:creationId xmlns:p14="http://schemas.microsoft.com/office/powerpoint/2010/main" val="41472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/>
          </p:cNvSpPr>
          <p:nvPr/>
        </p:nvSpPr>
        <p:spPr bwMode="auto">
          <a:xfrm>
            <a:off x="4357695" y="6607175"/>
            <a:ext cx="1417637" cy="84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5757870" y="6607175"/>
            <a:ext cx="14176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7161220" y="6607175"/>
            <a:ext cx="1417637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2" y="6524625"/>
            <a:ext cx="915352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5757870" y="6691313"/>
            <a:ext cx="28225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>
            <a:off x="4357695" y="6775450"/>
            <a:ext cx="1417637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68616" name="Rectangle 8"/>
          <p:cNvSpPr>
            <a:spLocks/>
          </p:cNvSpPr>
          <p:nvPr/>
        </p:nvSpPr>
        <p:spPr bwMode="auto">
          <a:xfrm>
            <a:off x="2" y="873125"/>
            <a:ext cx="915352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800" smtClean="0">
              <a:solidFill>
                <a:srgbClr val="000000"/>
              </a:solidFill>
            </a:endParaRP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106370" y="0"/>
            <a:ext cx="90376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>
              <a:defRPr/>
            </a:pPr>
            <a:r>
              <a:rPr lang="en-US" sz="2700">
                <a:solidFill>
                  <a:srgbClr val="0059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High Energy Density experiments of HEDgeHOB collaboration</a:t>
            </a:r>
          </a:p>
        </p:txBody>
      </p:sp>
      <p:sp>
        <p:nvSpPr>
          <p:cNvPr id="68618" name="Rectangle 10"/>
          <p:cNvSpPr>
            <a:spLocks/>
          </p:cNvSpPr>
          <p:nvPr/>
        </p:nvSpPr>
        <p:spPr bwMode="auto">
          <a:xfrm>
            <a:off x="71438" y="6630988"/>
            <a:ext cx="4411662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200" smtClean="0">
                <a:cs typeface="Arial" pitchFamily="34" charset="0"/>
                <a:sym typeface="Arial" pitchFamily="34" charset="0"/>
              </a:rPr>
              <a:t>   Vladimir Fortov</a:t>
            </a:r>
          </a:p>
        </p:txBody>
      </p:sp>
      <p:sp>
        <p:nvSpPr>
          <p:cNvPr id="68619" name="Rectangle 11"/>
          <p:cNvSpPr>
            <a:spLocks/>
          </p:cNvSpPr>
          <p:nvPr/>
        </p:nvSpPr>
        <p:spPr bwMode="auto">
          <a:xfrm>
            <a:off x="73032" y="1120775"/>
            <a:ext cx="4411663" cy="6873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200" b="1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HIHEX</a:t>
            </a:r>
            <a:r>
              <a:rPr lang="en-US" altLang="ru-RU" sz="2200" smtClean="0">
                <a:solidFill>
                  <a:srgbClr val="333333"/>
                </a:solidFill>
                <a:sym typeface="Arial" pitchFamily="34" charset="0"/>
              </a:rPr>
              <a:t/>
            </a:r>
            <a:br>
              <a:rPr lang="en-US" altLang="ru-RU" sz="2200" smtClean="0">
                <a:solidFill>
                  <a:srgbClr val="333333"/>
                </a:solidFill>
                <a:sym typeface="Arial" pitchFamily="34" charset="0"/>
              </a:rPr>
            </a:br>
            <a:r>
              <a:rPr lang="en-US" altLang="ru-RU" sz="2200" i="1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Heavy Ion Heating and Expansion</a:t>
            </a:r>
          </a:p>
        </p:txBody>
      </p:sp>
      <p:pic>
        <p:nvPicPr>
          <p:cNvPr id="68620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7" y="2384425"/>
            <a:ext cx="13573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Rectangle 13"/>
          <p:cNvSpPr>
            <a:spLocks/>
          </p:cNvSpPr>
          <p:nvPr/>
        </p:nvSpPr>
        <p:spPr bwMode="auto">
          <a:xfrm>
            <a:off x="133351" y="4714889"/>
            <a:ext cx="40909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700" dirty="0" smtClean="0">
                <a:solidFill>
                  <a:srgbClr val="800000"/>
                </a:solidFill>
                <a:cs typeface="Arial" pitchFamily="34" charset="0"/>
                <a:sym typeface="Arial" pitchFamily="34" charset="0"/>
              </a:rPr>
              <a:t>Numerous high-entropy HED states:</a:t>
            </a:r>
            <a:r>
              <a:rPr lang="en-US" altLang="ru-RU" sz="1700" dirty="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en-US" altLang="ru-RU" sz="1700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altLang="ru-RU" sz="1700" dirty="0" smtClean="0">
                <a:solidFill>
                  <a:srgbClr val="000000"/>
                </a:solidFill>
                <a:sym typeface="Arial" pitchFamily="34" charset="0"/>
              </a:rPr>
              <a:t>EOS and transport properties of e.g., non-ideal plasmas, WDM and critical point regions for various materials</a:t>
            </a:r>
          </a:p>
        </p:txBody>
      </p:sp>
      <p:sp>
        <p:nvSpPr>
          <p:cNvPr id="68622" name="Rectangle 14"/>
          <p:cNvSpPr>
            <a:spLocks/>
          </p:cNvSpPr>
          <p:nvPr/>
        </p:nvSpPr>
        <p:spPr bwMode="auto">
          <a:xfrm>
            <a:off x="4633913" y="1125552"/>
            <a:ext cx="4411662" cy="687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200" b="1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LAPLAS</a:t>
            </a:r>
            <a:r>
              <a:rPr lang="en-US" altLang="ru-RU" sz="2200" smtClean="0">
                <a:solidFill>
                  <a:srgbClr val="333333"/>
                </a:solidFill>
                <a:sym typeface="Arial" pitchFamily="34" charset="0"/>
              </a:rPr>
              <a:t/>
            </a:r>
            <a:br>
              <a:rPr lang="en-US" altLang="ru-RU" sz="2200" smtClean="0">
                <a:solidFill>
                  <a:srgbClr val="333333"/>
                </a:solidFill>
                <a:sym typeface="Arial" pitchFamily="34" charset="0"/>
              </a:rPr>
            </a:br>
            <a:r>
              <a:rPr lang="en-US" altLang="ru-RU" sz="2200" i="1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Laboratory Planetary Sciences</a:t>
            </a:r>
          </a:p>
        </p:txBody>
      </p:sp>
      <p:pic>
        <p:nvPicPr>
          <p:cNvPr id="68623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209800"/>
            <a:ext cx="226853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Rectangle 16"/>
          <p:cNvSpPr>
            <a:spLocks/>
          </p:cNvSpPr>
          <p:nvPr/>
        </p:nvSpPr>
        <p:spPr bwMode="auto">
          <a:xfrm>
            <a:off x="1724026" y="2214563"/>
            <a:ext cx="26431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196850"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ts val="1050"/>
              </a:spcBef>
              <a:spcAft>
                <a:spcPct val="0"/>
              </a:spcAft>
              <a:buClr>
                <a:srgbClr val="333333"/>
              </a:buClr>
              <a:buSzPct val="108000"/>
              <a:buFont typeface="Wingdings" pitchFamily="2" charset="2"/>
              <a:buChar char="§"/>
            </a:pPr>
            <a:r>
              <a:rPr lang="en-US" altLang="ru-RU" sz="1800" dirty="0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uniform quasi-isochoric heating of a large-volume dense target, isentropic expansion in 1D plane or cylindrical geometry</a:t>
            </a:r>
            <a:br>
              <a:rPr lang="en-US" altLang="ru-RU" sz="1800" dirty="0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</a:br>
            <a:endParaRPr lang="en-US" altLang="ru-RU" sz="1800" dirty="0" smtClean="0">
              <a:solidFill>
                <a:srgbClr val="333333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8625" name="Rectangle 17"/>
          <p:cNvSpPr>
            <a:spLocks/>
          </p:cNvSpPr>
          <p:nvPr/>
        </p:nvSpPr>
        <p:spPr bwMode="auto">
          <a:xfrm>
            <a:off x="6732590" y="2214563"/>
            <a:ext cx="22685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196850"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4375" algn="l"/>
                <a:tab pos="1374775" algn="l"/>
                <a:tab pos="2017713" algn="l"/>
                <a:tab pos="2678113" algn="l"/>
                <a:tab pos="3340100" algn="l"/>
                <a:tab pos="4000500" algn="l"/>
                <a:tab pos="4652963" algn="l"/>
                <a:tab pos="5303838" algn="l"/>
                <a:tab pos="5348288" algn="l"/>
              </a:tabLs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ts val="1050"/>
              </a:spcBef>
              <a:spcAft>
                <a:spcPct val="0"/>
              </a:spcAft>
              <a:buClr>
                <a:srgbClr val="333333"/>
              </a:buClr>
              <a:buSzPct val="108000"/>
              <a:buFont typeface="Wingdings" pitchFamily="2" charset="2"/>
              <a:buChar char="§"/>
            </a:pPr>
            <a:r>
              <a:rPr lang="en-US" altLang="ru-RU" sz="1800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  <a:t>hollow (ring-shaped) beam heats a heavy tamper shell cylindrical implosion and low-entropy compression</a:t>
            </a:r>
            <a:br>
              <a:rPr lang="en-US" altLang="ru-RU" sz="1800" smtClean="0">
                <a:solidFill>
                  <a:srgbClr val="333333"/>
                </a:solidFill>
                <a:cs typeface="Arial" pitchFamily="34" charset="0"/>
                <a:sym typeface="Arial" pitchFamily="34" charset="0"/>
              </a:rPr>
            </a:br>
            <a:endParaRPr lang="en-US" altLang="ru-RU" sz="1800" smtClean="0">
              <a:solidFill>
                <a:srgbClr val="333333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8626" name="Rectangle 18"/>
          <p:cNvSpPr>
            <a:spLocks/>
          </p:cNvSpPr>
          <p:nvPr/>
        </p:nvSpPr>
        <p:spPr bwMode="auto">
          <a:xfrm>
            <a:off x="4660907" y="4714889"/>
            <a:ext cx="42068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700" smtClean="0">
                <a:solidFill>
                  <a:srgbClr val="800000"/>
                </a:solidFill>
                <a:cs typeface="Arial" pitchFamily="34" charset="0"/>
                <a:sym typeface="Arial" pitchFamily="34" charset="0"/>
              </a:rPr>
              <a:t>Mbar pressures @ moderate temperatures:</a:t>
            </a:r>
            <a:r>
              <a:rPr lang="en-US" altLang="ru-RU" sz="170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en-US" altLang="ru-RU" sz="170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altLang="ru-RU" sz="1700" smtClean="0">
                <a:solidFill>
                  <a:srgbClr val="000000"/>
                </a:solidFill>
                <a:sym typeface="Arial" pitchFamily="34" charset="0"/>
              </a:rPr>
              <a:t>high-density HED states, e.g. hydrogen metallization problem, interior of Jupiter and Saturn</a:t>
            </a:r>
          </a:p>
        </p:txBody>
      </p:sp>
    </p:spTree>
    <p:extLst>
      <p:ext uri="{BB962C8B-B14F-4D97-AF65-F5344CB8AC3E}">
        <p14:creationId xmlns:p14="http://schemas.microsoft.com/office/powerpoint/2010/main" val="273009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 LAPLAS [</a:t>
            </a:r>
            <a:r>
              <a:rPr lang="en-US" altLang="de-DE" dirty="0" err="1" smtClean="0"/>
              <a:t>LAboratory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PLAnetary</a:t>
            </a:r>
            <a:r>
              <a:rPr lang="en-US" altLang="de-DE" dirty="0" smtClean="0"/>
              <a:t> Sciences]</a:t>
            </a:r>
            <a:br>
              <a:rPr lang="en-US" altLang="de-DE" dirty="0" smtClean="0"/>
            </a:br>
            <a:endParaRPr lang="ru-RU" altLang="de-DE" dirty="0" smtClean="0"/>
          </a:p>
        </p:txBody>
      </p:sp>
      <p:sp>
        <p:nvSpPr>
          <p:cNvPr id="245763" name="Содержимое 2"/>
          <p:cNvSpPr>
            <a:spLocks noGrp="1"/>
          </p:cNvSpPr>
          <p:nvPr>
            <p:ph idx="1"/>
          </p:nvPr>
        </p:nvSpPr>
        <p:spPr>
          <a:xfrm>
            <a:off x="285751" y="928688"/>
            <a:ext cx="8605838" cy="52562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de-DE" sz="2000" dirty="0" smtClean="0"/>
              <a:t>Experimental Scheme: Low entropy compression of a test material like H, D</a:t>
            </a:r>
            <a:r>
              <a:rPr lang="en-US" altLang="de-DE" sz="1400" dirty="0" smtClean="0"/>
              <a:t>2 </a:t>
            </a:r>
            <a:r>
              <a:rPr lang="en-US" altLang="de-DE" sz="2000" dirty="0" smtClean="0"/>
              <a:t>or H</a:t>
            </a:r>
            <a:r>
              <a:rPr lang="en-US" altLang="de-DE" sz="1400" dirty="0" smtClean="0"/>
              <a:t>2</a:t>
            </a:r>
            <a:r>
              <a:rPr lang="en-US" altLang="de-DE" sz="2000" dirty="0" smtClean="0"/>
              <a:t>O, in a multilayered cylindrical target </a:t>
            </a:r>
          </a:p>
          <a:p>
            <a:pPr algn="ctr">
              <a:buFont typeface="Wingdings" pitchFamily="2" charset="2"/>
              <a:buNone/>
            </a:pPr>
            <a:r>
              <a:rPr lang="en-US" altLang="de-DE" sz="2000" dirty="0" smtClean="0"/>
              <a:t>[Hydrogen Metallization , Planetary Interiors]</a:t>
            </a:r>
          </a:p>
          <a:p>
            <a:pPr>
              <a:buFont typeface="Wingdings" pitchFamily="2" charset="2"/>
              <a:buNone/>
            </a:pPr>
            <a:r>
              <a:rPr lang="en-US" altLang="de-DE" sz="1200" i="1" dirty="0" smtClean="0"/>
              <a:t>N.A. Tahir et al., PRE 64 (2001) 016202; High Energy Density </a:t>
            </a:r>
            <a:r>
              <a:rPr lang="en-US" altLang="de-DE" sz="1200" i="1" dirty="0" err="1" smtClean="0"/>
              <a:t>Phsics</a:t>
            </a:r>
            <a:r>
              <a:rPr lang="en-US" altLang="de-DE" sz="1200" i="1" dirty="0" smtClean="0"/>
              <a:t> 2 (2006) 21;</a:t>
            </a:r>
          </a:p>
          <a:p>
            <a:pPr>
              <a:buFont typeface="Wingdings" pitchFamily="2" charset="2"/>
              <a:buNone/>
            </a:pPr>
            <a:r>
              <a:rPr lang="fr-FR" altLang="de-DE" sz="1200" i="1" dirty="0" smtClean="0"/>
              <a:t>A.R. Piriz et al, PRE 66 (2002) 056403.</a:t>
            </a:r>
          </a:p>
          <a:p>
            <a:pPr>
              <a:buFont typeface="Wingdings" pitchFamily="2" charset="2"/>
              <a:buNone/>
            </a:pPr>
            <a:endParaRPr lang="en-US" altLang="de-DE" sz="1600" i="1" dirty="0" smtClean="0"/>
          </a:p>
          <a:p>
            <a:pPr>
              <a:buFont typeface="Wingdings" pitchFamily="2" charset="2"/>
              <a:buNone/>
            </a:pPr>
            <a:endParaRPr lang="en-US" altLang="de-DE" sz="2000" dirty="0" smtClean="0"/>
          </a:p>
          <a:p>
            <a:pPr>
              <a:buFont typeface="Wingdings" pitchFamily="2" charset="2"/>
              <a:buNone/>
            </a:pPr>
            <a:endParaRPr lang="en-US" altLang="de-DE" sz="2000" dirty="0" smtClean="0"/>
          </a:p>
          <a:p>
            <a:pPr>
              <a:buFont typeface="Wingdings" pitchFamily="2" charset="2"/>
              <a:buNone/>
            </a:pPr>
            <a:endParaRPr lang="en-US" altLang="de-DE" sz="2000" dirty="0" smtClean="0"/>
          </a:p>
          <a:p>
            <a:pPr>
              <a:buFont typeface="Wingdings" pitchFamily="2" charset="2"/>
              <a:buNone/>
            </a:pPr>
            <a:endParaRPr lang="en-US" altLang="de-DE" sz="2000" dirty="0" smtClean="0"/>
          </a:p>
          <a:p>
            <a:pPr>
              <a:buFont typeface="Wingdings" pitchFamily="2" charset="2"/>
              <a:buNone/>
            </a:pPr>
            <a:r>
              <a:rPr lang="en-US" altLang="de-DE" sz="20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de-DE" sz="1800" dirty="0" smtClean="0"/>
              <a:t>Hollow Beam                                   </a:t>
            </a:r>
            <a:r>
              <a:rPr lang="en-US" altLang="de-DE" sz="2000" dirty="0" smtClean="0">
                <a:solidFill>
                  <a:srgbClr val="C00000"/>
                </a:solidFill>
              </a:rPr>
              <a:t>Au or </a:t>
            </a:r>
            <a:r>
              <a:rPr lang="en-US" altLang="de-DE" sz="2000" dirty="0" err="1" smtClean="0">
                <a:solidFill>
                  <a:srgbClr val="C00000"/>
                </a:solidFill>
              </a:rPr>
              <a:t>Pb</a:t>
            </a:r>
            <a:r>
              <a:rPr lang="en-US" altLang="de-DE" sz="2000" dirty="0" smtClean="0">
                <a:solidFill>
                  <a:srgbClr val="C00000"/>
                </a:solidFill>
              </a:rPr>
              <a:t> </a:t>
            </a:r>
            <a:r>
              <a:rPr lang="en-US" altLang="de-DE" sz="1800" dirty="0" smtClean="0"/>
              <a:t>                       Circular beam</a:t>
            </a:r>
          </a:p>
          <a:p>
            <a:pPr>
              <a:buFont typeface="Wingdings" pitchFamily="2" charset="2"/>
              <a:buNone/>
            </a:pPr>
            <a:r>
              <a:rPr lang="en-US" altLang="de-DE" sz="1800" dirty="0" smtClean="0"/>
              <a:t>Shock reverberates between the cylinder axis                     Very high densities, high</a:t>
            </a:r>
          </a:p>
          <a:p>
            <a:pPr>
              <a:buFont typeface="Wingdings" pitchFamily="2" charset="2"/>
              <a:buNone/>
            </a:pPr>
            <a:r>
              <a:rPr lang="en-US" altLang="de-DE" sz="1800" dirty="0" smtClean="0"/>
              <a:t>and the hydrogen-outer shell interface.                          pressure, higher temperature</a:t>
            </a:r>
          </a:p>
          <a:p>
            <a:pPr>
              <a:buFont typeface="Wingdings" pitchFamily="2" charset="2"/>
              <a:buNone/>
            </a:pPr>
            <a:endParaRPr lang="en-US" altLang="de-DE" sz="1800" dirty="0" smtClean="0"/>
          </a:p>
          <a:p>
            <a:pPr>
              <a:buNone/>
            </a:pPr>
            <a:r>
              <a:rPr lang="en-US" altLang="de-DE" sz="1800" dirty="0" smtClean="0"/>
              <a:t>Very high </a:t>
            </a:r>
            <a:r>
              <a:rPr lang="sv-SE" altLang="de-DE" sz="1800" i="1" dirty="0"/>
              <a:t>ƥ </a:t>
            </a:r>
            <a:r>
              <a:rPr lang="en-US" altLang="de-DE" sz="1800" dirty="0" smtClean="0"/>
              <a:t>(23 g/cc), ultra high P (30Mbar) ,</a:t>
            </a:r>
            <a:r>
              <a:rPr lang="sv-SE" altLang="de-DE" sz="1800" dirty="0" smtClean="0"/>
              <a:t>                    </a:t>
            </a:r>
            <a:r>
              <a:rPr lang="sv-SE" altLang="de-DE" sz="1800" i="1" dirty="0" smtClean="0"/>
              <a:t>ƥ</a:t>
            </a:r>
            <a:r>
              <a:rPr lang="sv-SE" altLang="de-DE" sz="1800" dirty="0" smtClean="0"/>
              <a:t>= 1.2 g/cc, P = 11 Mbar,</a:t>
            </a:r>
          </a:p>
          <a:p>
            <a:pPr>
              <a:buFont typeface="Wingdings" pitchFamily="2" charset="2"/>
              <a:buNone/>
            </a:pPr>
            <a:r>
              <a:rPr lang="en-US" altLang="de-DE" sz="1800" dirty="0" smtClean="0"/>
              <a:t>low T (of the order of 10 </a:t>
            </a:r>
            <a:r>
              <a:rPr lang="en-US" altLang="de-DE" sz="1800" dirty="0" err="1" smtClean="0"/>
              <a:t>kK</a:t>
            </a:r>
            <a:r>
              <a:rPr lang="en-US" altLang="de-DE" sz="1800" dirty="0" smtClean="0"/>
              <a:t>).                                                      T = 5 </a:t>
            </a:r>
            <a:r>
              <a:rPr lang="en-US" altLang="de-DE" sz="1800" dirty="0" err="1" smtClean="0"/>
              <a:t>ev</a:t>
            </a:r>
            <a:endParaRPr lang="en-US" altLang="de-DE" sz="1800" dirty="0" smtClean="0"/>
          </a:p>
          <a:p>
            <a:pPr>
              <a:buFont typeface="Wingdings" pitchFamily="2" charset="2"/>
              <a:buNone/>
            </a:pPr>
            <a:endParaRPr lang="en-US" altLang="de-DE" sz="1800" dirty="0" smtClean="0"/>
          </a:p>
          <a:p>
            <a:pPr>
              <a:buFont typeface="Wingdings" pitchFamily="2" charset="2"/>
              <a:buNone/>
            </a:pPr>
            <a:r>
              <a:rPr lang="en-US" altLang="de-DE" sz="2000" dirty="0" smtClean="0"/>
              <a:t>								</a:t>
            </a:r>
          </a:p>
          <a:p>
            <a:pPr>
              <a:buFont typeface="Wingdings" pitchFamily="2" charset="2"/>
              <a:buNone/>
            </a:pPr>
            <a:endParaRPr lang="en-US" altLang="de-DE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Sharkov</a:t>
            </a: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B8DB41-CACD-4022-B4BE-546516F2FCC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2457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52"/>
            <a:ext cx="25923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2" y="2714625"/>
            <a:ext cx="38528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7" y="2295525"/>
            <a:ext cx="3962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21" y="1412780"/>
            <a:ext cx="890736" cy="66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3" descr="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9" y="1374889"/>
            <a:ext cx="660797" cy="66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 descr="solar-system-montage-480-3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" y="2306645"/>
            <a:ext cx="3425647" cy="25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3"/>
          <p:cNvSpPr txBox="1">
            <a:spLocks noChangeArrowheads="1"/>
          </p:cNvSpPr>
          <p:nvPr/>
        </p:nvSpPr>
        <p:spPr bwMode="auto">
          <a:xfrm>
            <a:off x="107949" y="495300"/>
            <a:ext cx="4752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2400" b="1" dirty="0" smtClean="0">
                <a:solidFill>
                  <a:srgbClr val="000099"/>
                </a:solidFill>
              </a:rPr>
              <a:t>JINR NICA/MPD</a:t>
            </a:r>
            <a:endParaRPr lang="ru-RU" altLang="de-DE" sz="2400" b="1" dirty="0" smtClean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i="1" dirty="0" err="1" smtClean="0">
                <a:solidFill>
                  <a:srgbClr val="FF0000"/>
                </a:solidFill>
                <a:ea typeface="MS PGothic" pitchFamily="34" charset="-128"/>
              </a:rPr>
              <a:t>N</a:t>
            </a:r>
            <a:r>
              <a:rPr lang="en-US" altLang="ja-JP" sz="1800" b="1" i="1" dirty="0" err="1" smtClean="0">
                <a:solidFill>
                  <a:srgbClr val="000000"/>
                </a:solidFill>
                <a:ea typeface="MS PGothic" pitchFamily="34" charset="-128"/>
              </a:rPr>
              <a:t>uclotron</a:t>
            </a:r>
            <a:r>
              <a:rPr lang="en-US" altLang="ja-JP" sz="1800" b="1" i="1" dirty="0" smtClean="0">
                <a:solidFill>
                  <a:srgbClr val="000000"/>
                </a:solidFill>
                <a:ea typeface="MS PGothic" pitchFamily="34" charset="-128"/>
              </a:rPr>
              <a:t>-based </a:t>
            </a:r>
            <a:r>
              <a:rPr lang="en-US" altLang="ja-JP" sz="1800" b="1" i="1" dirty="0" smtClean="0">
                <a:solidFill>
                  <a:srgbClr val="FF0000"/>
                </a:solidFill>
                <a:ea typeface="MS PGothic" pitchFamily="34" charset="-128"/>
              </a:rPr>
              <a:t>I</a:t>
            </a:r>
            <a:r>
              <a:rPr lang="en-US" altLang="ja-JP" sz="1800" b="1" i="1" dirty="0" smtClean="0">
                <a:solidFill>
                  <a:srgbClr val="000000"/>
                </a:solidFill>
                <a:ea typeface="MS PGothic" pitchFamily="34" charset="-128"/>
              </a:rPr>
              <a:t>on </a:t>
            </a:r>
            <a:r>
              <a:rPr lang="en-US" altLang="ja-JP" sz="1800" b="1" i="1" dirty="0" smtClean="0">
                <a:solidFill>
                  <a:srgbClr val="FF0000"/>
                </a:solidFill>
                <a:ea typeface="MS PGothic" pitchFamily="34" charset="-128"/>
              </a:rPr>
              <a:t>C</a:t>
            </a:r>
            <a:r>
              <a:rPr lang="en-US" altLang="ja-JP" sz="1800" b="1" i="1" dirty="0" smtClean="0">
                <a:solidFill>
                  <a:srgbClr val="000000"/>
                </a:solidFill>
                <a:ea typeface="MS PGothic" pitchFamily="34" charset="-128"/>
              </a:rPr>
              <a:t>ollider </a:t>
            </a:r>
            <a:r>
              <a:rPr lang="en-US" altLang="ja-JP" sz="1800" b="1" i="1" dirty="0" err="1" smtClean="0">
                <a:solidFill>
                  <a:srgbClr val="000000"/>
                </a:solidFill>
                <a:ea typeface="MS PGothic" pitchFamily="34" charset="-128"/>
              </a:rPr>
              <a:t>f</a:t>
            </a:r>
            <a:r>
              <a:rPr lang="en-US" altLang="ja-JP" sz="1800" b="1" i="1" dirty="0" err="1" smtClean="0">
                <a:solidFill>
                  <a:srgbClr val="FF0000"/>
                </a:solidFill>
                <a:ea typeface="MS PGothic" pitchFamily="34" charset="-128"/>
              </a:rPr>
              <a:t>A</a:t>
            </a:r>
            <a:r>
              <a:rPr lang="en-US" altLang="ja-JP" sz="1800" b="1" i="1" dirty="0" err="1" smtClean="0">
                <a:solidFill>
                  <a:srgbClr val="000000"/>
                </a:solidFill>
                <a:ea typeface="MS PGothic" pitchFamily="34" charset="-128"/>
              </a:rPr>
              <a:t>cility</a:t>
            </a:r>
            <a:endParaRPr lang="ru-RU" altLang="de-DE" sz="1800" dirty="0" smtClean="0">
              <a:solidFill>
                <a:srgbClr val="000000"/>
              </a:solidFill>
            </a:endParaRPr>
          </a:p>
        </p:txBody>
      </p:sp>
      <p:pic>
        <p:nvPicPr>
          <p:cNvPr id="357379" name="Picture 4" descr="GSI_sc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10" y="1227138"/>
            <a:ext cx="4319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0" name="Text Box 5"/>
          <p:cNvSpPr txBox="1">
            <a:spLocks noChangeArrowheads="1"/>
          </p:cNvSpPr>
          <p:nvPr/>
        </p:nvSpPr>
        <p:spPr bwMode="auto">
          <a:xfrm>
            <a:off x="4716463" y="735013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2400" b="1" smtClean="0">
                <a:solidFill>
                  <a:srgbClr val="000099"/>
                </a:solidFill>
              </a:rPr>
              <a:t> FAIR/CBM</a:t>
            </a:r>
            <a:endParaRPr lang="ru-RU" altLang="de-DE" sz="1800" smtClean="0">
              <a:solidFill>
                <a:srgbClr val="000000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588125" y="4293056"/>
            <a:ext cx="2555876" cy="170508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ru-RU" sz="2000" b="1" baseline="-25000" dirty="0" err="1">
                <a:solidFill>
                  <a:srgbClr val="FFFFFF"/>
                </a:solidFill>
              </a:rPr>
              <a:t>lab</a:t>
            </a:r>
            <a:r>
              <a:rPr lang="ru-RU" sz="2000" b="1" baseline="-25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~ 34 </a:t>
            </a:r>
            <a:r>
              <a:rPr lang="ru-RU" sz="2000" b="1" dirty="0" err="1">
                <a:solidFill>
                  <a:srgbClr val="FFFFFF"/>
                </a:solidFill>
              </a:rPr>
              <a:t>GeV</a:t>
            </a:r>
            <a:r>
              <a:rPr lang="ru-RU" sz="2000" b="1" dirty="0">
                <a:solidFill>
                  <a:srgbClr val="FFFFFF"/>
                </a:solidFill>
              </a:rPr>
              <a:t>/</a:t>
            </a:r>
            <a:r>
              <a:rPr lang="ru-RU" sz="2000" b="1" dirty="0" err="1">
                <a:solidFill>
                  <a:srgbClr val="FFFFFF"/>
                </a:solidFill>
              </a:rPr>
              <a:t>n</a:t>
            </a:r>
            <a:endParaRPr lang="en-US" sz="20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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sNN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8.5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r>
              <a:rPr lang="ru-RU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CC"/>
                </a:solidFill>
              </a:rPr>
              <a:t>Particle intensity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CC"/>
                </a:solidFill>
              </a:rPr>
              <a:t>(for U) up to 10</a:t>
            </a:r>
            <a:r>
              <a:rPr lang="en-US" baseline="30000" dirty="0">
                <a:solidFill>
                  <a:srgbClr val="FFFFCC"/>
                </a:solidFill>
              </a:rPr>
              <a:t>11 </a:t>
            </a:r>
            <a:r>
              <a:rPr lang="en-US" dirty="0" err="1">
                <a:solidFill>
                  <a:srgbClr val="FFFFCC"/>
                </a:solidFill>
              </a:rPr>
              <a:t>ppp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600325" cy="15382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ru-RU" sz="2000" b="1" baseline="-25000" dirty="0" err="1">
                <a:solidFill>
                  <a:srgbClr val="FFFFFF"/>
                </a:solidFill>
              </a:rPr>
              <a:t>lab</a:t>
            </a:r>
            <a:r>
              <a:rPr lang="ru-RU" sz="2000" b="1" baseline="-25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&lt; 6</a:t>
            </a:r>
            <a:r>
              <a:rPr lang="ru-RU" sz="2000" b="1" dirty="0">
                <a:solidFill>
                  <a:srgbClr val="FFFFFF"/>
                </a:solidFill>
              </a:rPr>
              <a:t>0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GeV</a:t>
            </a:r>
            <a:r>
              <a:rPr lang="en-US" sz="2000" b="1" dirty="0">
                <a:solidFill>
                  <a:srgbClr val="FFFFFF"/>
                </a:solidFill>
              </a:rPr>
              <a:t>/n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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sNN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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11.0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FFFFCC"/>
                </a:solidFill>
              </a:rPr>
              <a:t>Average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luminosity</a:t>
            </a:r>
            <a:endParaRPr lang="en-US" dirty="0">
              <a:solidFill>
                <a:srgbClr val="FFFF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CC"/>
                </a:solidFill>
              </a:rPr>
              <a:t>10</a:t>
            </a:r>
            <a:r>
              <a:rPr lang="ru-RU" baseline="30000" dirty="0">
                <a:solidFill>
                  <a:srgbClr val="FFFFCC"/>
                </a:solidFill>
              </a:rPr>
              <a:t>27</a:t>
            </a:r>
            <a:r>
              <a:rPr lang="ru-RU" dirty="0">
                <a:solidFill>
                  <a:srgbClr val="FFFFCC"/>
                </a:solidFill>
              </a:rPr>
              <a:t>sm</a:t>
            </a:r>
            <a:r>
              <a:rPr lang="en-US" baseline="30000" dirty="0">
                <a:solidFill>
                  <a:srgbClr val="FFFFCC"/>
                </a:solidFill>
              </a:rPr>
              <a:t>-</a:t>
            </a:r>
            <a:r>
              <a:rPr lang="ru-RU" baseline="30000" dirty="0">
                <a:solidFill>
                  <a:srgbClr val="FFFFCC"/>
                </a:solidFill>
              </a:rPr>
              <a:t>2</a:t>
            </a:r>
            <a:r>
              <a:rPr lang="ru-RU" dirty="0">
                <a:solidFill>
                  <a:srgbClr val="FFFFCC"/>
                </a:solidFill>
              </a:rPr>
              <a:t>s</a:t>
            </a:r>
            <a:r>
              <a:rPr lang="ru-RU" baseline="30000" dirty="0">
                <a:solidFill>
                  <a:srgbClr val="FFFFCC"/>
                </a:solidFill>
              </a:rPr>
              <a:t>-1</a:t>
            </a:r>
            <a:r>
              <a:rPr lang="ru-RU" dirty="0">
                <a:solidFill>
                  <a:srgbClr val="FFFFCC"/>
                </a:solidFill>
              </a:rPr>
              <a:t> </a:t>
            </a:r>
            <a:r>
              <a:rPr lang="ru-RU" dirty="0" err="1">
                <a:solidFill>
                  <a:srgbClr val="FFFFCC"/>
                </a:solidFill>
              </a:rPr>
              <a:t>Au</a:t>
            </a:r>
            <a:r>
              <a:rPr lang="en-US" dirty="0">
                <a:solidFill>
                  <a:srgbClr val="FFFFCC"/>
                </a:solidFill>
              </a:rPr>
              <a:t> x Au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357383" name="Text Box 12"/>
          <p:cNvSpPr txBox="1">
            <a:spLocks noChangeArrowheads="1"/>
          </p:cNvSpPr>
          <p:nvPr/>
        </p:nvSpPr>
        <p:spPr bwMode="auto">
          <a:xfrm>
            <a:off x="0" y="-15875"/>
            <a:ext cx="9144000" cy="46166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2400" b="1" dirty="0" smtClean="0">
                <a:solidFill>
                  <a:srgbClr val="FFFFFF"/>
                </a:solidFill>
              </a:rPr>
              <a:t>FAIR + NICA : extreme state of nuclear matter</a:t>
            </a:r>
            <a:endParaRPr lang="ru-RU" altLang="de-DE" sz="2000" b="1" dirty="0" smtClean="0">
              <a:solidFill>
                <a:srgbClr val="FFFFFF"/>
              </a:solidFill>
            </a:endParaRPr>
          </a:p>
        </p:txBody>
      </p:sp>
      <p:pic>
        <p:nvPicPr>
          <p:cNvPr id="357385" name="Рисунок 13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329532"/>
            <a:ext cx="4554807" cy="2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 descr="phases-nica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20" y="2990507"/>
            <a:ext cx="3867520" cy="38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89761" y="6023106"/>
            <a:ext cx="588199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Complimentary research program  FAIR - NICA</a:t>
            </a:r>
            <a:endParaRPr lang="de-DE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 !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49" y="476672"/>
            <a:ext cx="595499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Laser – plasma interaction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15" y="1916846"/>
            <a:ext cx="68278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The inverse </a:t>
            </a:r>
            <a:r>
              <a:rPr lang="en-GB" sz="2000" dirty="0" err="1">
                <a:solidFill>
                  <a:prstClr val="black"/>
                </a:solidFill>
              </a:rPr>
              <a:t>Bremsstralung</a:t>
            </a:r>
            <a:r>
              <a:rPr lang="en-GB" sz="2000" dirty="0">
                <a:solidFill>
                  <a:prstClr val="black"/>
                </a:solidFill>
              </a:rPr>
              <a:t> absorption coefficient is given by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r>
              <a:rPr lang="en-GB" sz="2000" dirty="0">
                <a:solidFill>
                  <a:prstClr val="black"/>
                </a:solidFill>
              </a:rPr>
              <a:t>where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is the electron-ion collision frequency ,  </a:t>
            </a:r>
            <a:r>
              <a:rPr lang="en-GB" sz="2000" i="1" dirty="0" err="1">
                <a:solidFill>
                  <a:prstClr val="black"/>
                </a:solidFill>
              </a:rPr>
              <a:t>T</a:t>
            </a:r>
            <a:r>
              <a:rPr lang="en-GB" sz="2000" i="1" baseline="-25000" dirty="0" err="1">
                <a:solidFill>
                  <a:prstClr val="black"/>
                </a:solidFill>
              </a:rPr>
              <a:t>e</a:t>
            </a:r>
            <a:r>
              <a:rPr lang="en-GB" sz="2000" dirty="0">
                <a:solidFill>
                  <a:prstClr val="black"/>
                </a:solidFill>
              </a:rPr>
              <a:t> is the temperature</a:t>
            </a:r>
          </a:p>
          <a:p>
            <a:r>
              <a:rPr lang="en-GB" sz="2000" dirty="0">
                <a:solidFill>
                  <a:prstClr val="black"/>
                </a:solidFill>
              </a:rPr>
              <a:t>of the plasma electrons, </a:t>
            </a:r>
            <a:r>
              <a:rPr lang="en-GB" sz="2000" i="1" dirty="0">
                <a:solidFill>
                  <a:prstClr val="black"/>
                </a:solidFill>
              </a:rPr>
              <a:t>Z</a:t>
            </a:r>
            <a:r>
              <a:rPr lang="en-GB" sz="2000" dirty="0">
                <a:solidFill>
                  <a:prstClr val="black"/>
                </a:solidFill>
              </a:rPr>
              <a:t> is the ion charge state, </a:t>
            </a:r>
            <a:r>
              <a:rPr lang="en-GB" sz="2000" i="1" dirty="0">
                <a:solidFill>
                  <a:prstClr val="black"/>
                </a:solidFill>
              </a:rPr>
              <a:t>e</a:t>
            </a:r>
            <a:r>
              <a:rPr lang="en-GB" sz="2000" dirty="0">
                <a:solidFill>
                  <a:prstClr val="black"/>
                </a:solidFill>
              </a:rPr>
              <a:t> and </a:t>
            </a:r>
            <a:r>
              <a:rPr lang="en-GB" sz="2000" i="1" dirty="0">
                <a:solidFill>
                  <a:prstClr val="black"/>
                </a:solidFill>
              </a:rPr>
              <a:t>m</a:t>
            </a:r>
            <a:r>
              <a:rPr lang="en-GB" sz="2000" i="1" baseline="-25000" dirty="0">
                <a:solidFill>
                  <a:prstClr val="black"/>
                </a:solidFill>
              </a:rPr>
              <a:t>e</a:t>
            </a:r>
          </a:p>
          <a:p>
            <a:r>
              <a:rPr lang="en-GB" sz="2000" dirty="0">
                <a:solidFill>
                  <a:prstClr val="black"/>
                </a:solidFill>
              </a:rPr>
              <a:t>are the charge and mass of the electron, respectively.  </a:t>
            </a:r>
            <a:r>
              <a:rPr lang="ru-RU" sz="2000" i="1" dirty="0">
                <a:solidFill>
                  <a:prstClr val="black"/>
                </a:solidFill>
              </a:rPr>
              <a:t>Λ</a:t>
            </a:r>
            <a:r>
              <a:rPr lang="de-DE" sz="2000" i="1" baseline="-25000" dirty="0">
                <a:solidFill>
                  <a:prstClr val="black"/>
                </a:solidFill>
              </a:rPr>
              <a:t>ei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is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the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Coulomb logarithm (</a:t>
            </a:r>
            <a:r>
              <a:rPr lang="en-GB" sz="2000" i="1" dirty="0" err="1">
                <a:solidFill>
                  <a:prstClr val="black"/>
                </a:solidFill>
              </a:rPr>
              <a:t>Λ</a:t>
            </a:r>
            <a:r>
              <a:rPr lang="en-GB" sz="2000" i="1" baseline="-25000" dirty="0" err="1">
                <a:solidFill>
                  <a:prstClr val="black"/>
                </a:solidFill>
              </a:rPr>
              <a:t>ei</a:t>
            </a:r>
            <a:r>
              <a:rPr lang="en-GB" sz="2000" i="1" baseline="-25000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 ≈ 8 - 10),                                        is the </a:t>
            </a:r>
          </a:p>
          <a:p>
            <a:r>
              <a:rPr lang="en-GB" sz="2000" dirty="0">
                <a:solidFill>
                  <a:prstClr val="black"/>
                </a:solidFill>
              </a:rPr>
              <a:t>critical electron density, </a:t>
            </a:r>
            <a:r>
              <a:rPr lang="en-GB" sz="2000" i="1" dirty="0">
                <a:solidFill>
                  <a:prstClr val="black"/>
                </a:solidFill>
              </a:rPr>
              <a:t>c</a:t>
            </a:r>
            <a:r>
              <a:rPr lang="en-GB" sz="2000" dirty="0">
                <a:solidFill>
                  <a:prstClr val="black"/>
                </a:solidFill>
              </a:rPr>
              <a:t> is the speed of light,                      is the</a:t>
            </a:r>
          </a:p>
          <a:p>
            <a:r>
              <a:rPr lang="en-GB" sz="2000" dirty="0">
                <a:solidFill>
                  <a:prstClr val="black"/>
                </a:solidFill>
              </a:rPr>
              <a:t>scale length of the </a:t>
            </a:r>
            <a:r>
              <a:rPr lang="en-GB" sz="2000" dirty="0" err="1">
                <a:solidFill>
                  <a:prstClr val="black"/>
                </a:solidFill>
              </a:rPr>
              <a:t>underdense</a:t>
            </a:r>
            <a:r>
              <a:rPr lang="en-GB" sz="2000" dirty="0">
                <a:solidFill>
                  <a:prstClr val="black"/>
                </a:solidFill>
              </a:rPr>
              <a:t> plasma region,     is the plasma</a:t>
            </a:r>
          </a:p>
          <a:p>
            <a:r>
              <a:rPr lang="en-GB" sz="2000" dirty="0">
                <a:solidFill>
                  <a:prstClr val="black"/>
                </a:solidFill>
              </a:rPr>
              <a:t>velocity, and        is the laser pulse duration.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19696"/>
            <a:ext cx="1956816" cy="537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14" y="3205265"/>
            <a:ext cx="3124200" cy="746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8" y="5013176"/>
            <a:ext cx="1938528" cy="280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7" y="5748151"/>
            <a:ext cx="126492" cy="11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7" y="5345166"/>
            <a:ext cx="1016508" cy="211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6021288"/>
            <a:ext cx="233172" cy="14630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26777" y="1206130"/>
            <a:ext cx="395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J (W/cm2)  =  10E12 – 10E14 W/cm2</a:t>
            </a:r>
            <a:endParaRPr lang="de-DE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46"/>
            <a:ext cx="7772400" cy="1470025"/>
          </a:xfrm>
        </p:spPr>
        <p:txBody>
          <a:bodyPr/>
          <a:lstStyle/>
          <a:p>
            <a:r>
              <a:rPr lang="en-US" dirty="0" smtClean="0"/>
              <a:t>Charge state distribution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Sharkov</a:t>
            </a: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856D1F-BC03-41C2-B5C2-203D44BD7A3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7904"/>
              </p:ext>
            </p:extLst>
          </p:nvPr>
        </p:nvGraphicFramePr>
        <p:xfrm>
          <a:off x="288812" y="1052736"/>
          <a:ext cx="8566377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Слайд" r:id="rId4" imgW="6094299" imgH="3427542" progId="PowerPoint.Slide.12">
                  <p:embed/>
                </p:oleObj>
              </mc:Choice>
              <mc:Fallback>
                <p:oleObj name="Слайд" r:id="rId4" imgW="6094299" imgH="342754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12" y="1052736"/>
                        <a:ext cx="8566377" cy="4824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3496" y="57332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In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case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thermal </a:t>
            </a:r>
            <a:r>
              <a:rPr lang="de-DE" dirty="0" err="1">
                <a:solidFill>
                  <a:srgbClr val="000000"/>
                </a:solidFill>
              </a:rPr>
              <a:t>equilibrium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Saha </a:t>
            </a:r>
            <a:r>
              <a:rPr lang="de-DE" dirty="0" err="1">
                <a:solidFill>
                  <a:srgbClr val="000000"/>
                </a:solidFill>
              </a:rPr>
              <a:t>eqaution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determines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relative 		</a:t>
            </a:r>
            <a:r>
              <a:rPr lang="de-DE" dirty="0" err="1">
                <a:solidFill>
                  <a:srgbClr val="000000"/>
                </a:solidFill>
              </a:rPr>
              <a:t>abundance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charge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states</a:t>
            </a:r>
            <a:r>
              <a:rPr lang="de-DE" dirty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772400" cy="86518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Laser Plasma Ion Source –at ITEP and at CERN</a:t>
            </a:r>
          </a:p>
        </p:txBody>
      </p:sp>
      <p:pic>
        <p:nvPicPr>
          <p:cNvPr id="105475" name="Picture 3" descr="LIS-Layou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9138"/>
            <a:ext cx="7345362" cy="4868862"/>
          </a:xfrm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8174038" cy="954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10253F"/>
                </a:solidFill>
              </a:rPr>
              <a:t>Capable of delivering </a:t>
            </a:r>
            <a:r>
              <a:rPr lang="en-US" altLang="de-DE" dirty="0" err="1">
                <a:solidFill>
                  <a:srgbClr val="10253F"/>
                </a:solidFill>
              </a:rPr>
              <a:t>Pb</a:t>
            </a:r>
            <a:r>
              <a:rPr lang="en-US" altLang="de-DE" dirty="0">
                <a:solidFill>
                  <a:srgbClr val="10253F"/>
                </a:solidFill>
              </a:rPr>
              <a:t>, In, </a:t>
            </a:r>
            <a:r>
              <a:rPr lang="en-US" altLang="de-DE" dirty="0" err="1">
                <a:solidFill>
                  <a:srgbClr val="10253F"/>
                </a:solidFill>
              </a:rPr>
              <a:t>Nb</a:t>
            </a:r>
            <a:r>
              <a:rPr lang="en-US" altLang="de-DE" dirty="0">
                <a:solidFill>
                  <a:srgbClr val="10253F"/>
                </a:solidFill>
              </a:rPr>
              <a:t>… ions with rep-rate 1 Hz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10253F"/>
                </a:solidFill>
              </a:rPr>
              <a:t>For </a:t>
            </a:r>
            <a:r>
              <a:rPr lang="en-US" altLang="de-DE" dirty="0" err="1">
                <a:solidFill>
                  <a:srgbClr val="10253F"/>
                </a:solidFill>
              </a:rPr>
              <a:t>Pb</a:t>
            </a:r>
            <a:r>
              <a:rPr lang="en-US" altLang="de-DE" dirty="0">
                <a:solidFill>
                  <a:srgbClr val="10253F"/>
                </a:solidFill>
              </a:rPr>
              <a:t> 25+ : 7,7 mA / 3.5 </a:t>
            </a:r>
            <a:r>
              <a:rPr lang="en-US" altLang="de-DE" dirty="0" err="1">
                <a:solidFill>
                  <a:srgbClr val="10253F"/>
                </a:solidFill>
              </a:rPr>
              <a:t>mks</a:t>
            </a:r>
            <a:r>
              <a:rPr lang="en-US" altLang="de-DE" dirty="0">
                <a:solidFill>
                  <a:srgbClr val="10253F"/>
                </a:solidFill>
              </a:rPr>
              <a:t> , 0.6 10 E10 ions measured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10253F"/>
                </a:solidFill>
              </a:rPr>
              <a:t>		</a:t>
            </a:r>
            <a:r>
              <a:rPr lang="en-US" altLang="de-DE" sz="2000" dirty="0">
                <a:solidFill>
                  <a:srgbClr val="10253F"/>
                </a:solidFill>
              </a:rPr>
              <a:t>emittance – 0.2 mm </a:t>
            </a:r>
            <a:r>
              <a:rPr lang="en-US" altLang="de-DE" sz="2000" dirty="0" err="1">
                <a:solidFill>
                  <a:srgbClr val="10253F"/>
                </a:solidFill>
              </a:rPr>
              <a:t>mrad</a:t>
            </a:r>
            <a:r>
              <a:rPr lang="en-US" altLang="de-DE" sz="2000" dirty="0">
                <a:solidFill>
                  <a:srgbClr val="10253F"/>
                </a:solidFill>
              </a:rPr>
              <a:t> (normalized)</a:t>
            </a:r>
          </a:p>
        </p:txBody>
      </p:sp>
      <p:pic>
        <p:nvPicPr>
          <p:cNvPr id="5" name="Picture 9" descr="star_itep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7" y="2000264"/>
            <a:ext cx="701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16646"/>
            <a:ext cx="7772400" cy="1470025"/>
          </a:xfrm>
        </p:spPr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limitation</a:t>
            </a:r>
            <a:r>
              <a:rPr lang="de-DE" dirty="0" smtClean="0"/>
              <a:t> in linear </a:t>
            </a:r>
            <a:r>
              <a:rPr lang="de-DE" dirty="0" err="1" smtClean="0"/>
              <a:t>accelerators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372" y="5125007"/>
            <a:ext cx="6400800" cy="1296144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Alfred </a:t>
            </a:r>
            <a:r>
              <a:rPr lang="en-US" sz="2000" dirty="0" err="1" smtClean="0">
                <a:solidFill>
                  <a:schemeClr val="tx1"/>
                </a:solidFill>
              </a:rPr>
              <a:t>Maschke</a:t>
            </a:r>
            <a:r>
              <a:rPr lang="en-US" sz="2000" dirty="0" smtClean="0">
                <a:solidFill>
                  <a:schemeClr val="tx1"/>
                </a:solidFill>
              </a:rPr>
              <a:t> (BNL 1979) : </a:t>
            </a:r>
            <a:r>
              <a:rPr lang="en-US" sz="2000" dirty="0">
                <a:solidFill>
                  <a:schemeClr val="tx1"/>
                </a:solidFill>
              </a:rPr>
              <a:t>ion current space charge limit for any quadrupole-focusing </a:t>
            </a:r>
            <a:r>
              <a:rPr lang="en-US" sz="2000" dirty="0" smtClean="0">
                <a:solidFill>
                  <a:schemeClr val="tx1"/>
                </a:solidFill>
              </a:rPr>
              <a:t>system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Sharkov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856D1F-BC03-41C2-B5C2-203D44BD7A3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/>
          <a:stretch>
            <a:fillRect/>
          </a:stretch>
        </p:blipFill>
        <p:spPr bwMode="auto">
          <a:xfrm>
            <a:off x="6476377" y="3429000"/>
            <a:ext cx="2126384" cy="27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" y="4437126"/>
            <a:ext cx="3586290" cy="61801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2" y="1052736"/>
            <a:ext cx="64665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20080"/>
          </a:xfrm>
        </p:spPr>
        <p:txBody>
          <a:bodyPr/>
          <a:lstStyle/>
          <a:p>
            <a:r>
              <a:rPr lang="en-US" dirty="0" err="1"/>
              <a:t>Liouville’s</a:t>
            </a:r>
            <a:r>
              <a:rPr lang="en-US" dirty="0"/>
              <a:t> Theorem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Sharkov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C6BF9C-CF2D-477C-BBE8-C6AD83ECF37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787998" y="458114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Liouvielle’s</a:t>
            </a:r>
            <a:r>
              <a:rPr lang="en-US" b="1" dirty="0">
                <a:solidFill>
                  <a:srgbClr val="000000"/>
                </a:solidFill>
              </a:rPr>
              <a:t> theorem </a:t>
            </a:r>
            <a:r>
              <a:rPr lang="en-US" dirty="0">
                <a:solidFill>
                  <a:srgbClr val="000000"/>
                </a:solidFill>
              </a:rPr>
              <a:t>for an ensemble of non-interacting particles states that the 6D volume occupied by a given number of particles remains invariant: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56820"/>
            <a:ext cx="3631692" cy="562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581" y="594929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i.e. in an ideal accelerator system (only linear fields) the normalized emittance remains constant from the source to the target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06028" y="1139756"/>
            <a:ext cx="824440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 large number of particles in a beam can be described by one point in 6D phase space per particle </a:t>
            </a:r>
            <a:r>
              <a:rPr lang="en-US" dirty="0">
                <a:solidFill>
                  <a:srgbClr val="000000"/>
                </a:solidFill>
              </a:rPr>
              <a:t>given by its coordinates and momenta (</a:t>
            </a:r>
            <a:r>
              <a:rPr lang="en-US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en-US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i, </a:t>
            </a:r>
            <a:r>
              <a:rPr lang="en-US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).</a:t>
            </a:r>
            <a:r>
              <a:rPr lang="en-US" alt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system of ensemble of particles can be described as  a density which is a function of the position in phase space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8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" name="Рисунок 1" descr="\bgroup\color{black}$ \rho(q_i,p_i)$\e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34" y="2564904"/>
            <a:ext cx="10509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13" y="3358740"/>
            <a:ext cx="874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Liouville's</a:t>
            </a:r>
            <a:r>
              <a:rPr lang="en-US" alt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theorem states that the density of particles in phase space is a</a:t>
            </a:r>
            <a:r>
              <a:rPr lang="en-US" altLang="ru-RU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constant :</a:t>
            </a:r>
            <a:endParaRPr lang="ru-RU" altLang="ru-RU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" name="Рисунок 2" descr="\bgroup\color{black}$ {d\rho\over dt}=0$\e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72" y="3890009"/>
            <a:ext cx="914400" cy="6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52400" y="4019564"/>
            <a:ext cx="8991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de-DE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Intense Heavy Ion Beams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 	large volume of sample (N mm3)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 fairly uniform physical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 high entropy @ high densities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 extended life time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	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1" i="1" u="sng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 : high entropy states of matter  - without shocks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000" b="1" i="1" u="sng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09600" y="228614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Intense beams of energetic heavy ions are an excellent tool to create and investigate extreme states of matter in reproducible experimental </a:t>
            </a:r>
            <a:r>
              <a:rPr kumimoji="0" lang="en-US" alt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conditions</a:t>
            </a:r>
            <a:endParaRPr kumimoji="0" lang="en-US" altLang="de-DE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52"/>
            <a:ext cx="4038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1429" name="Object 2"/>
          <p:cNvGraphicFramePr>
            <a:graphicFrameLocks noChangeAspect="1"/>
          </p:cNvGraphicFramePr>
          <p:nvPr>
            <p:extLst/>
          </p:nvPr>
        </p:nvGraphicFramePr>
        <p:xfrm>
          <a:off x="18853" y="1844838"/>
          <a:ext cx="39957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765300" imgH="508000" progId="">
                  <p:embed/>
                </p:oleObj>
              </mc:Choice>
              <mc:Fallback>
                <p:oleObj name="Equation" r:id="rId4" imgW="1765300" imgH="508000" progId="">
                  <p:embed/>
                  <p:pic>
                    <p:nvPicPr>
                      <p:cNvPr id="2314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3" y="1844838"/>
                        <a:ext cx="3995738" cy="11382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3"/>
          <p:cNvGraphicFramePr>
            <a:graphicFrameLocks noChangeAspect="1"/>
          </p:cNvGraphicFramePr>
          <p:nvPr/>
        </p:nvGraphicFramePr>
        <p:xfrm>
          <a:off x="3924307" y="2205038"/>
          <a:ext cx="9382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68140" imgH="215806" progId="">
                  <p:embed/>
                </p:oleObj>
              </mc:Choice>
              <mc:Fallback>
                <p:oleObj name="Equation" r:id="rId6" imgW="368140" imgH="215806" progId="">
                  <p:embed/>
                  <p:pic>
                    <p:nvPicPr>
                      <p:cNvPr id="2314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7" y="2205038"/>
                        <a:ext cx="938213" cy="4302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4"/>
          <p:cNvGraphicFramePr>
            <a:graphicFrameLocks noChangeAspect="1"/>
          </p:cNvGraphicFramePr>
          <p:nvPr/>
        </p:nvGraphicFramePr>
        <p:xfrm>
          <a:off x="323850" y="2852738"/>
          <a:ext cx="32400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269449" imgH="469696" progId="">
                  <p:embed/>
                </p:oleObj>
              </mc:Choice>
              <mc:Fallback>
                <p:oleObj name="Equation" r:id="rId8" imgW="1269449" imgH="469696" progId="">
                  <p:embed/>
                  <p:pic>
                    <p:nvPicPr>
                      <p:cNvPr id="2314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32400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624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Accumulation of an intense heavy-ion beam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45" y="1125538"/>
            <a:ext cx="8605837" cy="136735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non-</a:t>
            </a:r>
            <a:r>
              <a:rPr lang="en-US" b="1" dirty="0" err="1" smtClean="0"/>
              <a:t>Liouvillian</a:t>
            </a:r>
            <a:r>
              <a:rPr lang="en-US" b="1" dirty="0" smtClean="0"/>
              <a:t> </a:t>
            </a:r>
            <a:r>
              <a:rPr lang="en-US" b="1" dirty="0"/>
              <a:t>atomic or molecular processes could be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used to enhance dramatically the final beam quality for driving a </a:t>
            </a:r>
            <a:r>
              <a:rPr lang="en-US" b="1" dirty="0" smtClean="0"/>
              <a:t>target.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Sharkov</a:t>
            </a: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8E5A2F-D1A8-471A-80DF-1A4AFFAC3D2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00526" y="2360646"/>
            <a:ext cx="902041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The first possibility is the stacking of a beam </a:t>
            </a:r>
            <a:r>
              <a:rPr lang="en-US" b="1" u="sng" dirty="0">
                <a:solidFill>
                  <a:srgbClr val="000000"/>
                </a:solidFill>
              </a:rPr>
              <a:t>from a LINAC  </a:t>
            </a:r>
            <a:r>
              <a:rPr lang="en-US" b="1" dirty="0">
                <a:solidFill>
                  <a:srgbClr val="000000"/>
                </a:solidFill>
              </a:rPr>
              <a:t>into a </a:t>
            </a:r>
            <a:r>
              <a:rPr lang="en-US" b="1" u="sng" dirty="0">
                <a:solidFill>
                  <a:srgbClr val="000000"/>
                </a:solidFill>
              </a:rPr>
              <a:t>ring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</a:rPr>
              <a:t>	                                                           (</a:t>
            </a:r>
            <a:r>
              <a:rPr lang="en-US" i="1" dirty="0">
                <a:solidFill>
                  <a:srgbClr val="000000"/>
                </a:solidFill>
              </a:rPr>
              <a:t>either a storage ring or a synchrotron</a:t>
            </a:r>
            <a:r>
              <a:rPr lang="en-US" b="1" dirty="0">
                <a:solidFill>
                  <a:srgbClr val="000000"/>
                </a:solidFill>
              </a:rPr>
              <a:t>).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  Use of photoionization of Bi1</a:t>
            </a:r>
            <a:r>
              <a:rPr lang="en-US" sz="1600" i="1" dirty="0">
                <a:solidFill>
                  <a:srgbClr val="000000"/>
                </a:solidFill>
              </a:rPr>
              <a:t>+ </a:t>
            </a:r>
            <a:r>
              <a:rPr lang="en-US" sz="1600" dirty="0">
                <a:solidFill>
                  <a:srgbClr val="000000"/>
                </a:solidFill>
              </a:rPr>
              <a:t>at this stage was suggested by Carlo Rubbia,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  but would require high-power far-UV lasers.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The second possibility is stacking of many pulses accelerated in a </a:t>
            </a:r>
            <a:r>
              <a:rPr lang="en-US" b="1" u="sng" dirty="0">
                <a:solidFill>
                  <a:srgbClr val="000000"/>
                </a:solidFill>
              </a:rPr>
              <a:t>synchrotron </a:t>
            </a:r>
          </a:p>
          <a:p>
            <a:r>
              <a:rPr lang="en-US" b="1" dirty="0">
                <a:solidFill>
                  <a:srgbClr val="000000"/>
                </a:solidFill>
              </a:rPr>
              <a:t>						                  into a </a:t>
            </a:r>
            <a:r>
              <a:rPr lang="en-US" b="1" u="sng" dirty="0">
                <a:solidFill>
                  <a:srgbClr val="000000"/>
                </a:solidFill>
              </a:rPr>
              <a:t>storage ring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03644" y="328580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   </a:t>
            </a:r>
            <a:r>
              <a:rPr lang="en-US" sz="1400" i="1" dirty="0">
                <a:solidFill>
                  <a:srgbClr val="000000"/>
                </a:solidFill>
              </a:rPr>
              <a:t>C. Rubbia, </a:t>
            </a:r>
            <a:r>
              <a:rPr lang="en-US" sz="1400" i="1" dirty="0" err="1">
                <a:solidFill>
                  <a:srgbClr val="000000"/>
                </a:solidFill>
              </a:rPr>
              <a:t>Nucl</a:t>
            </a:r>
            <a:r>
              <a:rPr lang="en-US" sz="1400" i="1" dirty="0">
                <a:solidFill>
                  <a:srgbClr val="000000"/>
                </a:solidFill>
              </a:rPr>
              <a:t>. Instr. and Meth. A 278 (1989) 253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643" y="5373216"/>
            <a:ext cx="4847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D.G. </a:t>
            </a:r>
            <a:r>
              <a:rPr lang="en-US" sz="1400" dirty="0" err="1">
                <a:solidFill>
                  <a:srgbClr val="000000"/>
                </a:solidFill>
              </a:rPr>
              <a:t>Koshkarev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B.Yu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Sharkov</a:t>
            </a:r>
            <a:r>
              <a:rPr lang="en-US" sz="1400" dirty="0">
                <a:solidFill>
                  <a:srgbClr val="000000"/>
                </a:solidFill>
              </a:rPr>
              <a:t>, R.C. Arnold -  </a:t>
            </a:r>
            <a:r>
              <a:rPr lang="en-US" sz="1400" dirty="0" err="1">
                <a:solidFill>
                  <a:srgbClr val="000000"/>
                </a:solidFill>
              </a:rPr>
              <a:t>Nucl.Instr</a:t>
            </a:r>
            <a:r>
              <a:rPr lang="en-US" sz="1400" dirty="0">
                <a:solidFill>
                  <a:srgbClr val="000000"/>
                </a:solidFill>
              </a:rPr>
              <a:t> and Meth. in Physics Res. A 415 (1998) 296</a:t>
            </a:r>
            <a:r>
              <a:rPr lang="en-US" sz="1400" i="1" dirty="0">
                <a:solidFill>
                  <a:srgbClr val="000000"/>
                </a:solidFill>
              </a:rPr>
              <a:t>-</a:t>
            </a:r>
            <a:r>
              <a:rPr lang="en-US" sz="1400" dirty="0">
                <a:solidFill>
                  <a:srgbClr val="000000"/>
                </a:solidFill>
              </a:rPr>
              <a:t>304.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9" name="Picture 5" descr="Рисунок_TW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487030"/>
            <a:ext cx="2880320" cy="21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311275"/>
          </a:xfrm>
        </p:spPr>
        <p:txBody>
          <a:bodyPr/>
          <a:lstStyle/>
          <a:p>
            <a:pPr eaLnBrk="1" hangingPunct="1"/>
            <a:r>
              <a:rPr lang="en-US" altLang="de-DE" sz="3200" b="1" dirty="0" smtClean="0"/>
              <a:t>Non-</a:t>
            </a:r>
            <a:r>
              <a:rPr lang="en-US" altLang="de-DE" sz="3200" b="1" dirty="0" err="1" smtClean="0"/>
              <a:t>Liouvillian</a:t>
            </a:r>
            <a:r>
              <a:rPr lang="en-US" altLang="de-DE" sz="3200" b="1" dirty="0" smtClean="0"/>
              <a:t> Injection into the storage ring @ ITEP</a:t>
            </a:r>
          </a:p>
        </p:txBody>
      </p:sp>
      <p:pic>
        <p:nvPicPr>
          <p:cNvPr id="103427" name="Picture 3" descr="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953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144713" y="1455752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095500" y="15049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3430" name="Picture 6" descr="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35438"/>
            <a:ext cx="35052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258888" y="4221163"/>
            <a:ext cx="9144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400">
                <a:solidFill>
                  <a:srgbClr val="FFFFFF"/>
                </a:solidFill>
                <a:latin typeface="Times New Roman" pitchFamily="18" charset="0"/>
              </a:rPr>
              <a:t>C</a:t>
            </a:r>
            <a:r>
              <a:rPr lang="en-US" altLang="de-DE" sz="2400" baseline="30000">
                <a:solidFill>
                  <a:srgbClr val="FFFFFF"/>
                </a:solidFill>
                <a:latin typeface="Times New Roman" pitchFamily="18" charset="0"/>
              </a:rPr>
              <a:t>4+</a:t>
            </a:r>
            <a:endParaRPr lang="en-US" altLang="de-DE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276600" y="5181614"/>
            <a:ext cx="7620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400" dirty="0">
                <a:solidFill>
                  <a:srgbClr val="FFFFFF"/>
                </a:solidFill>
                <a:latin typeface="Times New Roman" pitchFamily="18" charset="0"/>
              </a:rPr>
              <a:t>C</a:t>
            </a:r>
            <a:r>
              <a:rPr lang="en-US" altLang="de-DE" sz="2400" baseline="30000" dirty="0">
                <a:solidFill>
                  <a:srgbClr val="FFFFFF"/>
                </a:solidFill>
                <a:latin typeface="Times New Roman" pitchFamily="18" charset="0"/>
              </a:rPr>
              <a:t>6+</a:t>
            </a:r>
            <a:endParaRPr lang="en-US" altLang="de-DE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553200" y="4953000"/>
            <a:ext cx="1447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rgbClr val="FFFFFF"/>
                </a:solidFill>
                <a:latin typeface="Symbol" pitchFamily="18" charset="2"/>
              </a:rPr>
              <a:t>t ~  </a:t>
            </a:r>
            <a:r>
              <a:rPr lang="ru-RU" altLang="de-DE" sz="2000" dirty="0">
                <a:solidFill>
                  <a:srgbClr val="FFFFFF"/>
                </a:solidFill>
                <a:latin typeface="Times New Roman" pitchFamily="18" charset="0"/>
              </a:rPr>
              <a:t>7</a:t>
            </a:r>
            <a:r>
              <a:rPr lang="en-US" altLang="de-DE" sz="2000" dirty="0">
                <a:solidFill>
                  <a:srgbClr val="FFFFFF"/>
                </a:solidFill>
                <a:latin typeface="Times New Roman" pitchFamily="18" charset="0"/>
              </a:rPr>
              <a:t>,5 min</a:t>
            </a:r>
            <a:endParaRPr lang="en-US" altLang="de-DE" sz="2000" dirty="0">
              <a:solidFill>
                <a:srgbClr val="FFFFFF"/>
              </a:solidFill>
              <a:latin typeface="Symbol" pitchFamily="18" charset="2"/>
            </a:endParaRPr>
          </a:p>
        </p:txBody>
      </p:sp>
      <p:pic>
        <p:nvPicPr>
          <p:cNvPr id="103434" name="Picture 10" descr="Ук-У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14"/>
            <a:ext cx="91440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0" y="1066807"/>
            <a:ext cx="1981200" cy="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>
                <a:solidFill>
                  <a:srgbClr val="C0504D"/>
                </a:solidFill>
                <a:latin typeface="Calibri" pitchFamily="34" charset="0"/>
              </a:rPr>
              <a:t>Accumulator ring U-10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4572000" y="3505204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000" b="1">
                <a:solidFill>
                  <a:srgbClr val="C0504D"/>
                </a:solidFill>
                <a:latin typeface="Calibri" pitchFamily="34" charset="0"/>
              </a:rPr>
              <a:t>Booster ring UK</a:t>
            </a:r>
          </a:p>
        </p:txBody>
      </p:sp>
    </p:spTree>
    <p:extLst>
      <p:ext uri="{BB962C8B-B14F-4D97-AF65-F5344CB8AC3E}">
        <p14:creationId xmlns:p14="http://schemas.microsoft.com/office/powerpoint/2010/main" val="2997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,75"/>
  <p:tag name="ORIGINALWIDTH" val="963"/>
  <p:tag name="LATEXADDIN" val="\documentclass{article}&#10;\usepackage{amsmath}&#10;\pagestyle{empty}&#10;\begin{document}&#10;&#10;\begin{equation*}&#10;K_{ab} = \frac{\upsilon_{ei}(n_{cr}) L_h} {c}&#10;\end{equation*}&#10;&#10;&#10;\end{document}"/>
  <p:tag name="IGUANATEXSIZE" val="20"/>
  <p:tag name="IGUANATEXCURSOR" val="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7,5"/>
  <p:tag name="ORIGINALWIDTH" val="1537,5"/>
  <p:tag name="LATEXADDIN" val="\documentclass{article}&#10;\usepackage{amsmath}&#10;\pagestyle{empty}&#10;\begin{document}&#10;&#10;\begin{equation*}&#10;\upsilon_{ei}(n_{cr}) = \frac{4(2\pi)^{\frac{1}{2}} Ze^4 \Lambda_{ei}n_{cr}} &#10;{3m_{e}^{\frac{1}{2}}(kT_e)^{\frac{3}{2}}}&#10;\end{equation*}&#10;&#10;&#10;\end{document}"/>
  <p:tag name="IGUANATEXSIZE" val="20"/>
  <p:tag name="IGUANATEXCURSOR" val="2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954"/>
  <p:tag name="LATEXADDIN" val="\documentclass{article}&#10;\usepackage{amsmath}&#10;\pagestyle{empty}&#10;\begin{document}&#10;&#10;$n_{cr} = \omega_{L}^2 m_e / 4\pi e^2 $&#10;&#10;&#10;\end{document}"/>
  <p:tag name="IGUANATEXSIZE" val="20"/>
  <p:tag name="IGUANATEXCURSOR" val="1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"/>
  <p:tag name="ORIGINALWIDTH" val="62,25"/>
  <p:tag name="LATEXADDIN" val="\documentclass{article}&#10;\usepackage{amsmath}&#10;\pagestyle{empty}&#10;\begin{document}&#10;&#10;$\upsilon$&#10;&#10;&#10;\end{document}"/>
  <p:tag name="IGUANATEXSIZE" val="20"/>
  <p:tag name="IGUANATEXCURSOR" val="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5"/>
  <p:tag name="ORIGINALWIDTH" val="500,25"/>
  <p:tag name="LATEXADDIN" val="\documentclass{article}&#10;\usepackage{amsmath}&#10;\pagestyle{empty}&#10;\begin{document}&#10;&#10;&#10;$L_h \approx \upsilon \tau_L $&#10;&#10;\end{document}"/>
  <p:tag name="IGUANATEXSIZE" val="20"/>
  <p:tag name="IGUANATEXCURSOR" val="1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"/>
  <p:tag name="ORIGINALWIDTH" val="114,75"/>
  <p:tag name="LATEXADDIN" val="\documentclass{article}&#10;\usepackage{amsmath}&#10;\pagestyle{empty}&#10;\begin{document}&#10;&#10;$ \tau_L $&#10;&#10;&#10;\end{document}"/>
  <p:tag name="IGUANATEXSIZE" val="20"/>
  <p:tag name="IGUANATEXCURSOR" val="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,75"/>
  <p:tag name="ORIGINALWIDTH" val="1501,5"/>
  <p:tag name="LATEXADDIN" val="\documentclass{article}&#10;\usepackage{amsmath}&#10;\pagestyle{empty}&#10;\begin{document}&#10;&#10;\begin{equation*}&#10;J[\mbox{mA/cm$^2$}]\sim \mbox{const} \frac{A}{Z}\left( \beta \gamma \right)^3&#10;\end{equation*} &#10;&#10;&#10;\end{document}"/>
  <p:tag name="IGUANATEXSIZE" val="20"/>
  <p:tag name="IGUANATEXCURSOR" val="1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,75"/>
  <p:tag name="ORIGINALWIDTH" val="1787,25"/>
  <p:tag name="LATEXADDIN" val="\documentclass{article}&#10;\usepackage{amsmath}&#10;\pagestyle{empty}&#10;\begin{document}&#10;&#10;\begin{equation*}&#10;\int \int dp_x\,dp_y\,dp_z\,dx\,dy\,dz = \mbox{const}&#10;\end{equation*} &#10;&#10;&#10;&#10;\end{document}"/>
  <p:tag name="IGUANATEXSIZE" val="20"/>
  <p:tag name="IGUANATEXCURSOR" val="17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desig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1182</Words>
  <Application>Microsoft Office PowerPoint</Application>
  <PresentationFormat>Экран (4:3)</PresentationFormat>
  <Paragraphs>190</Paragraphs>
  <Slides>18</Slides>
  <Notes>5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43" baseType="lpstr">
      <vt:lpstr>MS PGothic</vt:lpstr>
      <vt:lpstr>MS PGothic</vt:lpstr>
      <vt:lpstr>Arial</vt:lpstr>
      <vt:lpstr>Arial Narrow</vt:lpstr>
      <vt:lpstr>Arial Rounded MT Bold</vt:lpstr>
      <vt:lpstr>Calibri</vt:lpstr>
      <vt:lpstr>Symbol</vt:lpstr>
      <vt:lpstr>Times</vt:lpstr>
      <vt:lpstr>Times New Roman</vt:lpstr>
      <vt:lpstr>Wingdings</vt:lpstr>
      <vt:lpstr>Wingdings 3</vt:lpstr>
      <vt:lpstr>ヒラギノ角ゴ Pro W3</vt:lpstr>
      <vt:lpstr>Larissa</vt:lpstr>
      <vt:lpstr>8_Benutzerdefiniertes Design</vt:lpstr>
      <vt:lpstr>2_Тема Office</vt:lpstr>
      <vt:lpstr>11_Benutzerdefiniertes Design</vt:lpstr>
      <vt:lpstr>3_Тема Office</vt:lpstr>
      <vt:lpstr>Template_FAIR_Power_Point</vt:lpstr>
      <vt:lpstr>2_Standarddesign</vt:lpstr>
      <vt:lpstr>9_Benutzerdefiniertes Design</vt:lpstr>
      <vt:lpstr>2_Default Design</vt:lpstr>
      <vt:lpstr>1_Larissa</vt:lpstr>
      <vt:lpstr>4_Default Design</vt:lpstr>
      <vt:lpstr>Слайд</vt:lpstr>
      <vt:lpstr>Equation</vt:lpstr>
      <vt:lpstr>AE Budapest 2017</vt:lpstr>
      <vt:lpstr>Laser – plasma interaction</vt:lpstr>
      <vt:lpstr>Charge state distribution</vt:lpstr>
      <vt:lpstr>Laser Plasma Ion Source –at ITEP and at CERN</vt:lpstr>
      <vt:lpstr>Current limitation in linear accelerators</vt:lpstr>
      <vt:lpstr>Liouville’s Theorem</vt:lpstr>
      <vt:lpstr>Презентация PowerPoint</vt:lpstr>
      <vt:lpstr>Accumulation of an intense heavy-ion beam</vt:lpstr>
      <vt:lpstr>Non-Liouvillian Injection into the storage ring @ ITEP</vt:lpstr>
      <vt:lpstr>Non-Liouvillian stacking process</vt:lpstr>
      <vt:lpstr>   HI IFE Concept     Ground plan for HIF power plant  B.Y. Sharkov BY, N.N. Alexeev, M.M. Basko et al., Nuclear Fusion 45(2005) S291-S297.</vt:lpstr>
      <vt:lpstr>Презентация PowerPoint</vt:lpstr>
      <vt:lpstr>Презентация PowerPoint</vt:lpstr>
      <vt:lpstr>The 4 Scientific Pillars of FAIR</vt:lpstr>
      <vt:lpstr>Презентация PowerPoint</vt:lpstr>
      <vt:lpstr> LAPLAS [LAboratory PLAnetary Sciences] </vt:lpstr>
      <vt:lpstr>Презентация PowerPoint</vt:lpstr>
      <vt:lpstr>Thank you for attention !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 Budapest</dc:title>
  <dc:creator>Sharkov, Boris Prof.</dc:creator>
  <cp:lastModifiedBy>Windows User</cp:lastModifiedBy>
  <cp:revision>15</cp:revision>
  <dcterms:created xsi:type="dcterms:W3CDTF">2017-08-17T10:20:26Z</dcterms:created>
  <dcterms:modified xsi:type="dcterms:W3CDTF">2017-08-30T08:59:49Z</dcterms:modified>
</cp:coreProperties>
</file>