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372" r:id="rId4"/>
    <p:sldId id="373" r:id="rId5"/>
    <p:sldId id="385" r:id="rId6"/>
    <p:sldId id="374" r:id="rId7"/>
    <p:sldId id="378" r:id="rId8"/>
    <p:sldId id="379" r:id="rId9"/>
    <p:sldId id="380" r:id="rId10"/>
    <p:sldId id="384" r:id="rId11"/>
    <p:sldId id="382" r:id="rId12"/>
    <p:sldId id="388" r:id="rId13"/>
    <p:sldId id="386" r:id="rId14"/>
    <p:sldId id="381" r:id="rId15"/>
    <p:sldId id="383" r:id="rId16"/>
    <p:sldId id="387" r:id="rId17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FF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7" autoAdjust="0"/>
    <p:restoredTop sz="94660"/>
  </p:normalViewPr>
  <p:slideViewPr>
    <p:cSldViewPr>
      <p:cViewPr varScale="1">
        <p:scale>
          <a:sx n="116" d="100"/>
          <a:sy n="116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AA9433-0FD8-457C-827E-0BAB399B6889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6384A32-3773-4911-B829-22A0AE0A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pPr>
              <a:defRPr/>
            </a:pPr>
            <a:fld id="{19C3A137-14F4-410A-8425-F4A0A18293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935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6151-BF12-457C-8FCD-D8D3ABABB37F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065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A137-14F4-410A-8425-F4A0A1829313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51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A137-14F4-410A-8425-F4A0A182931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04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3A137-14F4-410A-8425-F4A0A182931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56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BAE15-21AA-4846-8A25-511425B122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256A-02D2-4C62-B847-A56D8D2700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ABE2-E7B0-4477-BBFD-48788DF7C5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4067-FA2D-4822-803E-B1ED9A1169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2DD1-5C37-44F5-8688-E50C25D23B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62D3-D29E-42DC-8FFB-C32ADBE5D7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5117-4361-4862-80BA-A4B141EFA3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D8A3-7551-40A3-A365-CAFC864817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C555-8933-4C87-B5BB-AF2CE97E08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25AC-38F3-4DE1-9FBB-969D1560BD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458C-D139-4EBC-A779-71981A298C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931D-0163-4207-A3A2-2AC5522016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4F7B-A0F8-4FDE-B1AE-8DA2CEDE3D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2CD1-8C30-4E5B-97DD-B2DB93666D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CA15-4DC1-4555-B94C-1ADCCC03AF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A067B649-C662-4A4E-9909-CD38CF1E7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file:///D:\d\Szakma\Abrak(vegyes)\Nanotech\coil2.avi" TargetMode="External"/><Relationship Id="rId7" Type="http://schemas.openxmlformats.org/officeDocument/2006/relationships/image" Target="../media/image18.png"/><Relationship Id="rId2" Type="http://schemas.microsoft.com/office/2007/relationships/media" Target="file:///D:\d\Szakma\Abrak(vegyes)\Nanotech\coil2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84784"/>
            <a:ext cx="7772400" cy="1296987"/>
          </a:xfrm>
        </p:spPr>
        <p:txBody>
          <a:bodyPr/>
          <a:lstStyle/>
          <a:p>
            <a:pPr eaLnBrk="1" hangingPunct="1"/>
            <a:r>
              <a:rPr lang="en-US" sz="3600" dirty="0"/>
              <a:t>FROM ION BEAM TECHNIQUES TO </a:t>
            </a:r>
            <a:r>
              <a:rPr lang="en-US" sz="3600" dirty="0" smtClean="0"/>
              <a:t>NANOSTRUCTURES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92600"/>
            <a:ext cx="7161213" cy="1327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József</a:t>
            </a:r>
            <a:r>
              <a:rPr lang="en-US" sz="2800" dirty="0" smtClean="0"/>
              <a:t> </a:t>
            </a:r>
            <a:r>
              <a:rPr lang="en-US" sz="2800" dirty="0" err="1" smtClean="0"/>
              <a:t>Gyulai</a:t>
            </a:r>
            <a:endParaRPr 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Professor Emeritus</a:t>
            </a:r>
          </a:p>
          <a:p>
            <a:pPr eaLnBrk="1" hangingPunct="1">
              <a:lnSpc>
                <a:spcPct val="70000"/>
              </a:lnSpc>
            </a:pPr>
            <a:r>
              <a:rPr lang="hu-HU" sz="2000" dirty="0" err="1" smtClean="0"/>
              <a:t>Energy</a:t>
            </a:r>
            <a:r>
              <a:rPr lang="hu-HU" sz="2000" dirty="0" smtClean="0"/>
              <a:t> Res. Centre, </a:t>
            </a:r>
            <a:r>
              <a:rPr lang="en-US" sz="2000" dirty="0" smtClean="0"/>
              <a:t>Inst. Tech. Phys.&amp; </a:t>
            </a:r>
            <a:r>
              <a:rPr lang="en-US" sz="2000" dirty="0" err="1" smtClean="0"/>
              <a:t>Matl</a:t>
            </a:r>
            <a:r>
              <a:rPr lang="en-US" sz="2000" dirty="0" smtClean="0"/>
              <a:t>. Sci.</a:t>
            </a:r>
            <a:r>
              <a:rPr lang="hu-HU" sz="2000" dirty="0" smtClean="0"/>
              <a:t>, MFA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Chair </a:t>
            </a:r>
            <a:r>
              <a:rPr lang="en-US" sz="2000" dirty="0"/>
              <a:t>Electronic Devices, BME-BUTE,</a:t>
            </a:r>
          </a:p>
          <a:p>
            <a:pPr eaLnBrk="1" hangingPunct="1">
              <a:lnSpc>
                <a:spcPct val="70000"/>
              </a:lnSpc>
            </a:pPr>
            <a:endParaRPr lang="en-US" sz="2000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sz="2800" dirty="0" smtClean="0"/>
              <a:t>The NSF-</a:t>
            </a:r>
            <a:r>
              <a:rPr lang="hu-HU" sz="2800" dirty="0" smtClean="0"/>
              <a:t>CR</a:t>
            </a:r>
            <a:r>
              <a:rPr lang="en-US" sz="2800" dirty="0" smtClean="0"/>
              <a:t>I</a:t>
            </a:r>
            <a:r>
              <a:rPr lang="hu-HU" sz="2800" dirty="0" smtClean="0"/>
              <a:t>P (KFKI)</a:t>
            </a:r>
            <a:r>
              <a:rPr lang="en-US" sz="2800" dirty="0" smtClean="0"/>
              <a:t> program resulting in 32 joint papers in </a:t>
            </a:r>
            <a:r>
              <a:rPr lang="hu-HU" sz="2800" dirty="0" err="1" smtClean="0"/>
              <a:t>first</a:t>
            </a:r>
            <a:r>
              <a:rPr lang="hu-HU" sz="2800" dirty="0" smtClean="0"/>
              <a:t> </a:t>
            </a:r>
            <a:r>
              <a:rPr lang="en-US" sz="2800" dirty="0" smtClean="0"/>
              <a:t>years</a:t>
            </a:r>
            <a:r>
              <a:rPr lang="hu-HU" sz="2800" dirty="0" smtClean="0"/>
              <a:t>. R</a:t>
            </a:r>
            <a:r>
              <a:rPr lang="en-US" sz="2800" dirty="0" err="1" smtClean="0"/>
              <a:t>ight</a:t>
            </a:r>
            <a:r>
              <a:rPr lang="hu-HU" sz="2800" dirty="0" smtClean="0"/>
              <a:t>: </a:t>
            </a:r>
            <a:r>
              <a:rPr lang="en-US" sz="2800" dirty="0" smtClean="0"/>
              <a:t>Westerners involved </a:t>
            </a:r>
            <a:endParaRPr lang="en-US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86436"/>
            <a:ext cx="3330425" cy="462516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7638"/>
            <a:ext cx="3441662" cy="4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US" sz="2400" dirty="0" smtClean="0"/>
              <a:t>My years, 1988-2000, with Prof. H. </a:t>
            </a:r>
            <a:r>
              <a:rPr lang="en-US" sz="2400" dirty="0" err="1" smtClean="0"/>
              <a:t>Ryssel</a:t>
            </a:r>
            <a:r>
              <a:rPr lang="en-US" sz="2400" dirty="0" smtClean="0"/>
              <a:t>, at and with </a:t>
            </a:r>
            <a:r>
              <a:rPr lang="en-US" sz="2400" dirty="0" err="1" smtClean="0"/>
              <a:t>FhG</a:t>
            </a:r>
            <a:r>
              <a:rPr lang="en-US" sz="2400" dirty="0" smtClean="0"/>
              <a:t>-Inst.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Integrierte</a:t>
            </a:r>
            <a:r>
              <a:rPr lang="en-US" sz="2400" dirty="0" smtClean="0"/>
              <a:t> </a:t>
            </a:r>
            <a:r>
              <a:rPr lang="en-US" sz="2400" dirty="0" err="1" smtClean="0"/>
              <a:t>Schaltungen</a:t>
            </a:r>
            <a:r>
              <a:rPr lang="en-US" sz="2400" dirty="0" smtClean="0"/>
              <a:t>-B, Erlangen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067533" cy="4525963"/>
          </a:xfrm>
        </p:spPr>
        <p:txBody>
          <a:bodyPr/>
          <a:lstStyle/>
          <a:p>
            <a:r>
              <a:rPr lang="hu-HU" sz="2400" dirty="0" smtClean="0"/>
              <a:t>Being ”</a:t>
            </a:r>
            <a:r>
              <a:rPr lang="hu-HU" sz="2400" dirty="0" err="1" smtClean="0"/>
              <a:t>Zweitgutachter</a:t>
            </a:r>
            <a:r>
              <a:rPr lang="hu-HU" sz="2400" dirty="0" smtClean="0"/>
              <a:t>” of </a:t>
            </a:r>
            <a:r>
              <a:rPr lang="hu-HU" sz="2400" dirty="0" err="1" smtClean="0"/>
              <a:t>seven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students</a:t>
            </a:r>
            <a:r>
              <a:rPr lang="hu-HU" sz="2400" dirty="0" smtClean="0"/>
              <a:t> </a:t>
            </a:r>
            <a:r>
              <a:rPr lang="hu-HU" sz="2400" dirty="0" err="1" smtClean="0"/>
              <a:t>there</a:t>
            </a:r>
            <a:endParaRPr lang="hu-HU" sz="2400" dirty="0" smtClean="0"/>
          </a:p>
          <a:p>
            <a:r>
              <a:rPr lang="hu-HU" sz="2400" dirty="0" err="1" smtClean="0"/>
              <a:t>One</a:t>
            </a:r>
            <a:r>
              <a:rPr lang="hu-HU" sz="2400" dirty="0" smtClean="0"/>
              <a:t> </a:t>
            </a:r>
            <a:r>
              <a:rPr lang="hu-HU" sz="2400" dirty="0" err="1" smtClean="0"/>
              <a:t>example</a:t>
            </a:r>
            <a:r>
              <a:rPr lang="hu-HU" sz="2400" dirty="0" smtClean="0"/>
              <a:t>: </a:t>
            </a:r>
            <a:r>
              <a:rPr lang="en-US" sz="2400" dirty="0"/>
              <a:t>To success of </a:t>
            </a:r>
            <a:r>
              <a:rPr lang="en-US" sz="2400" dirty="0" smtClean="0"/>
              <a:t>implantation </a:t>
            </a:r>
            <a:r>
              <a:rPr lang="en-US" sz="2400" dirty="0"/>
              <a:t>“Defect engineering” developed as science on verge of solid state physics and </a:t>
            </a:r>
            <a:r>
              <a:rPr lang="en-US" sz="2400" dirty="0" smtClean="0"/>
              <a:t>engineering</a:t>
            </a:r>
            <a:endParaRPr lang="hu-HU" sz="2400" dirty="0" smtClean="0"/>
          </a:p>
          <a:p>
            <a:r>
              <a:rPr lang="en-US" sz="2400" dirty="0" smtClean="0"/>
              <a:t>Because of forward peaking character </a:t>
            </a:r>
            <a:r>
              <a:rPr lang="hu-HU" sz="2400" dirty="0" smtClean="0"/>
              <a:t>                          </a:t>
            </a:r>
            <a:r>
              <a:rPr lang="en-US" sz="2400" dirty="0" smtClean="0"/>
              <a:t>of </a:t>
            </a:r>
            <a:r>
              <a:rPr lang="en-US" sz="2400" dirty="0" smtClean="0"/>
              <a:t>implantation, type of damage </a:t>
            </a:r>
            <a:r>
              <a:rPr lang="en-US" sz="2400" dirty="0" smtClean="0"/>
              <a:t>closer</a:t>
            </a:r>
            <a:r>
              <a:rPr lang="hu-HU" sz="2400" dirty="0" smtClean="0"/>
              <a:t>                         </a:t>
            </a:r>
            <a:r>
              <a:rPr lang="en-US" sz="2400" dirty="0" smtClean="0"/>
              <a:t> </a:t>
            </a:r>
            <a:r>
              <a:rPr lang="en-US" sz="2400" dirty="0" smtClean="0"/>
              <a:t>to surface </a:t>
            </a:r>
            <a:r>
              <a:rPr lang="en-US" sz="2400" dirty="0" smtClean="0"/>
              <a:t>is</a:t>
            </a:r>
            <a:r>
              <a:rPr lang="hu-HU" sz="2400" dirty="0" smtClean="0"/>
              <a:t> </a:t>
            </a:r>
            <a:r>
              <a:rPr lang="en-US" sz="2400" dirty="0" smtClean="0"/>
              <a:t>vacancy </a:t>
            </a:r>
            <a:r>
              <a:rPr lang="en-US" sz="2400" dirty="0" smtClean="0"/>
              <a:t>rich, deeper </a:t>
            </a:r>
            <a:r>
              <a:rPr lang="hu-HU" sz="2400" dirty="0" smtClean="0"/>
              <a:t>                           </a:t>
            </a:r>
            <a:r>
              <a:rPr lang="en-US" sz="2400" dirty="0" smtClean="0"/>
              <a:t>interstitial </a:t>
            </a:r>
            <a:r>
              <a:rPr lang="en-US" sz="2400" dirty="0" smtClean="0"/>
              <a:t>rich</a:t>
            </a:r>
          </a:p>
          <a:p>
            <a:r>
              <a:rPr lang="en-US" sz="2400" dirty="0" smtClean="0"/>
              <a:t>Using multiple energy non-doping </a:t>
            </a:r>
            <a:r>
              <a:rPr lang="hu-HU" sz="2400" dirty="0" smtClean="0"/>
              <a:t>                </a:t>
            </a:r>
            <a:r>
              <a:rPr lang="en-US" sz="2400" dirty="0" smtClean="0"/>
              <a:t>implantation</a:t>
            </a:r>
            <a:r>
              <a:rPr lang="en-US" sz="2400" dirty="0" smtClean="0"/>
              <a:t>, a layer can be </a:t>
            </a:r>
            <a:r>
              <a:rPr lang="en-US" sz="2400" dirty="0" smtClean="0"/>
              <a:t>produced</a:t>
            </a:r>
            <a:r>
              <a:rPr lang="en-US" sz="2400" dirty="0" smtClean="0"/>
              <a:t>, </a:t>
            </a:r>
            <a:r>
              <a:rPr lang="en-US" sz="2400" dirty="0" smtClean="0"/>
              <a:t>where</a:t>
            </a:r>
            <a:r>
              <a:rPr lang="hu-HU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 smtClean="0"/>
              <a:t>relations are more balanced and conditions for defect reordering are </a:t>
            </a:r>
            <a:r>
              <a:rPr lang="en-US" sz="2400" dirty="0" err="1" smtClean="0"/>
              <a:t>favourable</a:t>
            </a:r>
            <a:r>
              <a:rPr lang="en-US" sz="2400" dirty="0" smtClean="0"/>
              <a:t> (</a:t>
            </a:r>
            <a:r>
              <a:rPr lang="en-US" sz="1600" dirty="0" smtClean="0"/>
              <a:t>JG at </a:t>
            </a:r>
            <a:r>
              <a:rPr lang="en-US" sz="1600" dirty="0" err="1" smtClean="0"/>
              <a:t>FhG</a:t>
            </a:r>
            <a:r>
              <a:rPr lang="en-US" sz="1600" dirty="0" smtClean="0"/>
              <a:t> IIS-B: C. </a:t>
            </a:r>
            <a:r>
              <a:rPr lang="en-US" sz="1600" dirty="0" err="1" smtClean="0"/>
              <a:t>Dehm</a:t>
            </a:r>
            <a:r>
              <a:rPr lang="en-US" sz="1600" dirty="0" smtClean="0"/>
              <a:t>, J. </a:t>
            </a:r>
            <a:r>
              <a:rPr lang="en-US" sz="1600" dirty="0" err="1" smtClean="0"/>
              <a:t>Gyulai</a:t>
            </a:r>
            <a:r>
              <a:rPr lang="en-US" sz="1600" dirty="0" smtClean="0"/>
              <a:t>, and H. </a:t>
            </a:r>
            <a:r>
              <a:rPr lang="en-US" sz="1600" dirty="0" err="1" smtClean="0"/>
              <a:t>Ryssel</a:t>
            </a:r>
            <a:r>
              <a:rPr lang="en-US" sz="1600" dirty="0" smtClean="0"/>
              <a:t>, Appl. Phys. Lett. 60 (1992) 1214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756991" cy="224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/>
          <a:lstStyle/>
          <a:p>
            <a:r>
              <a:rPr lang="hu-HU" sz="3200" dirty="0" smtClean="0"/>
              <a:t>The KFKI, </a:t>
            </a:r>
            <a:r>
              <a:rPr lang="hu-HU" sz="3200" dirty="0" err="1" smtClean="0"/>
              <a:t>now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MFA </a:t>
            </a:r>
            <a:r>
              <a:rPr lang="hu-HU" sz="3200" dirty="0" err="1" smtClean="0"/>
              <a:t>semiconductor</a:t>
            </a:r>
            <a:r>
              <a:rPr lang="hu-HU" sz="3200" dirty="0" smtClean="0"/>
              <a:t> </a:t>
            </a:r>
            <a:r>
              <a:rPr lang="hu-HU" sz="3200" dirty="0" err="1" smtClean="0"/>
              <a:t>group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hu-HU" sz="2200" dirty="0" smtClean="0"/>
          </a:p>
          <a:p>
            <a:r>
              <a:rPr lang="en-US" sz="2200" dirty="0" smtClean="0"/>
              <a:t>Already from the late eighties we’ve switched to </a:t>
            </a:r>
            <a:r>
              <a:rPr lang="en-US" sz="2200" dirty="0" err="1" smtClean="0"/>
              <a:t>sensorics</a:t>
            </a:r>
            <a:r>
              <a:rPr lang="en-US" sz="2200" dirty="0" smtClean="0"/>
              <a:t> as a field, where our full, though limited capability semiconductor line allowed us to reach noticeable and applicable results. </a:t>
            </a:r>
            <a:endParaRPr lang="hu-HU" sz="2200" dirty="0" smtClean="0"/>
          </a:p>
          <a:p>
            <a:r>
              <a:rPr lang="en-US" sz="2200" dirty="0" smtClean="0"/>
              <a:t>Today, especially, in the field of Micro- and Electromechanical Systems, MEMS, e.g., lab-on-chip type novelties (I. </a:t>
            </a:r>
            <a:r>
              <a:rPr lang="en-US" sz="2200" dirty="0" err="1" smtClean="0"/>
              <a:t>Barsony</a:t>
            </a:r>
            <a:r>
              <a:rPr lang="en-US" sz="2200" dirty="0" smtClean="0"/>
              <a:t>, P. </a:t>
            </a:r>
            <a:r>
              <a:rPr lang="en-US" sz="2200" dirty="0" err="1" smtClean="0"/>
              <a:t>Fürjes</a:t>
            </a:r>
            <a:r>
              <a:rPr lang="en-US" sz="2200" dirty="0" smtClean="0"/>
              <a:t>, Cs. </a:t>
            </a:r>
            <a:r>
              <a:rPr lang="en-US" sz="2200" dirty="0" err="1" smtClean="0"/>
              <a:t>Dücsö</a:t>
            </a:r>
            <a:r>
              <a:rPr lang="en-US" sz="2200" dirty="0" smtClean="0"/>
              <a:t>, M. </a:t>
            </a:r>
            <a:r>
              <a:rPr lang="en-US" sz="2200" dirty="0" err="1" smtClean="0"/>
              <a:t>Serényi</a:t>
            </a:r>
            <a:r>
              <a:rPr lang="en-US" sz="2200" dirty="0" smtClean="0"/>
              <a:t>, et al.).</a:t>
            </a:r>
          </a:p>
          <a:p>
            <a:r>
              <a:rPr lang="en-US" sz="2200" dirty="0" smtClean="0"/>
              <a:t>A strong electron microscopy group with long tradition is partner in numerous EU projects and also supporter of local research (P. </a:t>
            </a:r>
            <a:r>
              <a:rPr lang="en-US" sz="2200" dirty="0" err="1" smtClean="0"/>
              <a:t>Barna</a:t>
            </a:r>
            <a:r>
              <a:rPr lang="en-US" sz="2200" dirty="0" smtClean="0"/>
              <a:t>, A. </a:t>
            </a:r>
            <a:r>
              <a:rPr lang="en-US" sz="2200" dirty="0" err="1" smtClean="0"/>
              <a:t>Barna</a:t>
            </a:r>
            <a:r>
              <a:rPr lang="en-US" sz="2200" dirty="0" smtClean="0"/>
              <a:t>, G. </a:t>
            </a:r>
            <a:r>
              <a:rPr lang="en-US" sz="2200" dirty="0" err="1" smtClean="0"/>
              <a:t>Radnoczi</a:t>
            </a:r>
            <a:r>
              <a:rPr lang="en-US" sz="2200" dirty="0" smtClean="0"/>
              <a:t>, J. </a:t>
            </a:r>
            <a:r>
              <a:rPr lang="en-US" sz="2200" dirty="0" err="1" smtClean="0"/>
              <a:t>Labar</a:t>
            </a:r>
            <a:r>
              <a:rPr lang="en-US" sz="2200" dirty="0" smtClean="0"/>
              <a:t>, B. </a:t>
            </a:r>
            <a:r>
              <a:rPr lang="en-US" sz="2200" dirty="0" err="1" smtClean="0"/>
              <a:t>Pecz</a:t>
            </a:r>
            <a:r>
              <a:rPr lang="en-US" sz="2200" dirty="0" smtClean="0"/>
              <a:t>, et al.)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753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3200" dirty="0" smtClean="0"/>
              <a:t>The Budapest RBS – IBA Group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525963"/>
          </a:xfrm>
        </p:spPr>
        <p:txBody>
          <a:bodyPr/>
          <a:lstStyle/>
          <a:p>
            <a:r>
              <a:rPr lang="en-US" sz="2400" dirty="0" smtClean="0"/>
              <a:t>Working on its own, numerous methods, SW solutions were developed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group</a:t>
            </a:r>
            <a:r>
              <a:rPr lang="en-US" sz="2400" dirty="0" smtClean="0"/>
              <a:t> improving capabilities of Ion Beam Analysis, IBA – RBS simulation, PIXE simulation, influence of multiple scattering, etc. (E. </a:t>
            </a:r>
            <a:r>
              <a:rPr lang="en-US" sz="2400" dirty="0" err="1" smtClean="0"/>
              <a:t>Kotai</a:t>
            </a:r>
            <a:r>
              <a:rPr lang="en-US" sz="2400" dirty="0" smtClean="0"/>
              <a:t>, †F. </a:t>
            </a:r>
            <a:r>
              <a:rPr lang="en-US" sz="2400" dirty="0" err="1" smtClean="0"/>
              <a:t>Pászti</a:t>
            </a:r>
            <a:r>
              <a:rPr lang="en-US" sz="2400" dirty="0" smtClean="0"/>
              <a:t>, G. </a:t>
            </a:r>
            <a:r>
              <a:rPr lang="en-US" sz="2400" dirty="0" err="1" smtClean="0"/>
              <a:t>Vizkelethy</a:t>
            </a:r>
            <a:r>
              <a:rPr lang="en-US" sz="2400" dirty="0" smtClean="0"/>
              <a:t>, E. </a:t>
            </a:r>
            <a:r>
              <a:rPr lang="en-US" sz="2400" dirty="0" err="1" smtClean="0"/>
              <a:t>Szilágyi</a:t>
            </a:r>
            <a:r>
              <a:rPr lang="en-US" sz="2400" dirty="0" smtClean="0"/>
              <a:t>, G. </a:t>
            </a:r>
            <a:r>
              <a:rPr lang="en-US" sz="2400" dirty="0" err="1" smtClean="0"/>
              <a:t>Battistig</a:t>
            </a:r>
            <a:r>
              <a:rPr lang="en-US" sz="2400" dirty="0" smtClean="0"/>
              <a:t>, et al.), </a:t>
            </a:r>
            <a:r>
              <a:rPr lang="hu-HU" sz="2400" dirty="0" smtClean="0"/>
              <a:t>(</a:t>
            </a:r>
            <a:r>
              <a:rPr lang="hu-HU" sz="2400" dirty="0" err="1" smtClean="0"/>
              <a:t>longest</a:t>
            </a:r>
            <a:r>
              <a:rPr lang="hu-HU" sz="2400" dirty="0" smtClean="0"/>
              <a:t> </a:t>
            </a:r>
            <a:r>
              <a:rPr lang="hu-HU" sz="2400" dirty="0" err="1" smtClean="0"/>
              <a:t>supported</a:t>
            </a:r>
            <a:r>
              <a:rPr lang="hu-HU" sz="2400" dirty="0" smtClean="0"/>
              <a:t>)</a:t>
            </a:r>
            <a:r>
              <a:rPr lang="en-US" sz="2400" dirty="0" smtClean="0"/>
              <a:t> cooperation with CNRS </a:t>
            </a:r>
            <a:r>
              <a:rPr lang="en-US" sz="2400" dirty="0" err="1" smtClean="0"/>
              <a:t>Groupe</a:t>
            </a:r>
            <a:r>
              <a:rPr lang="en-US" sz="2400" dirty="0" smtClean="0"/>
              <a:t> des Phys. </a:t>
            </a:r>
            <a:r>
              <a:rPr lang="hu-HU" sz="2400" dirty="0" smtClean="0"/>
              <a:t>d</a:t>
            </a:r>
            <a:r>
              <a:rPr lang="en-US" sz="2400" dirty="0" smtClean="0"/>
              <a:t>e</a:t>
            </a:r>
            <a:r>
              <a:rPr lang="hu-HU" sz="2400" dirty="0" smtClean="0"/>
              <a:t>s</a:t>
            </a:r>
            <a:r>
              <a:rPr lang="en-US" sz="2400" dirty="0" smtClean="0"/>
              <a:t> Solid</a:t>
            </a:r>
            <a:r>
              <a:rPr lang="hu-HU" sz="2400" dirty="0" smtClean="0"/>
              <a:t>e</a:t>
            </a:r>
            <a:r>
              <a:rPr lang="en-US" sz="2400" dirty="0" smtClean="0"/>
              <a:t>s, Paris VII, G. </a:t>
            </a:r>
            <a:r>
              <a:rPr lang="en-US" sz="2400" dirty="0" err="1" smtClean="0"/>
              <a:t>Amsel</a:t>
            </a:r>
            <a:r>
              <a:rPr lang="en-US" sz="2400" dirty="0" smtClean="0"/>
              <a:t>, I. </a:t>
            </a:r>
            <a:r>
              <a:rPr lang="en-US" sz="2400" dirty="0" err="1" smtClean="0"/>
              <a:t>Vickridge</a:t>
            </a:r>
            <a:r>
              <a:rPr lang="en-US" sz="2400" dirty="0" smtClean="0"/>
              <a:t>, e</a:t>
            </a:r>
            <a:r>
              <a:rPr lang="hu-HU" sz="2400" dirty="0" smtClean="0"/>
              <a:t>t </a:t>
            </a:r>
            <a:r>
              <a:rPr lang="hu-HU" sz="2400" dirty="0" err="1" smtClean="0"/>
              <a:t>al</a:t>
            </a:r>
            <a:r>
              <a:rPr lang="en-US" sz="2400" dirty="0" smtClean="0"/>
              <a:t>.</a:t>
            </a:r>
            <a:r>
              <a:rPr lang="hu-HU" sz="2400" dirty="0" smtClean="0"/>
              <a:t> (JG, E. Szilágyi, G. </a:t>
            </a:r>
            <a:r>
              <a:rPr lang="hu-HU" sz="2400" dirty="0" err="1" smtClean="0"/>
              <a:t>Vizkelethy</a:t>
            </a:r>
            <a:r>
              <a:rPr lang="hu-HU" sz="2400" dirty="0" smtClean="0"/>
              <a:t>, </a:t>
            </a:r>
            <a:r>
              <a:rPr lang="hu-HU" sz="2400" dirty="0" err="1" smtClean="0"/>
              <a:t>G.Battistig</a:t>
            </a:r>
            <a:r>
              <a:rPr lang="hu-HU" sz="2400" dirty="0" smtClean="0"/>
              <a:t>, </a:t>
            </a:r>
            <a:r>
              <a:rPr lang="en-US" sz="2400" dirty="0" smtClean="0"/>
              <a:t>†</a:t>
            </a:r>
            <a:r>
              <a:rPr lang="hu-HU" sz="2400" dirty="0" smtClean="0"/>
              <a:t>É. Vázsonyi, et </a:t>
            </a:r>
            <a:r>
              <a:rPr lang="hu-HU" sz="2400" dirty="0" err="1" smtClean="0"/>
              <a:t>al</a:t>
            </a:r>
            <a:r>
              <a:rPr lang="hu-HU" sz="2400" dirty="0" smtClean="0"/>
              <a:t>.)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Cooperation with </a:t>
            </a:r>
            <a:r>
              <a:rPr lang="en-US" sz="2400" dirty="0" err="1" smtClean="0"/>
              <a:t>Sevilla</a:t>
            </a:r>
            <a:r>
              <a:rPr lang="en-US" sz="2400" dirty="0" smtClean="0"/>
              <a:t>, Lisbon, with M. </a:t>
            </a:r>
            <a:r>
              <a:rPr lang="en-US" sz="2400" dirty="0" err="1" smtClean="0"/>
              <a:t>Takai</a:t>
            </a:r>
            <a:r>
              <a:rPr lang="en-US" sz="2400" dirty="0" smtClean="0"/>
              <a:t>, Osaka University (T. </a:t>
            </a:r>
            <a:r>
              <a:rPr lang="en-US" sz="2400" dirty="0" err="1" smtClean="0"/>
              <a:t>Lohner</a:t>
            </a:r>
            <a:r>
              <a:rPr lang="en-US" sz="2400" dirty="0" smtClean="0"/>
              <a:t>, †F. </a:t>
            </a:r>
            <a:r>
              <a:rPr lang="en-US" sz="2400" dirty="0" err="1" smtClean="0"/>
              <a:t>Pászti</a:t>
            </a:r>
            <a:r>
              <a:rPr lang="en-US" sz="2400" dirty="0" smtClean="0"/>
              <a:t>, JG), also contributed to gain reputation in IBA</a:t>
            </a:r>
            <a:r>
              <a:rPr lang="hu-HU" sz="2400" dirty="0" smtClean="0"/>
              <a:t> </a:t>
            </a:r>
            <a:r>
              <a:rPr lang="hu-HU" sz="2400" dirty="0" err="1" smtClean="0"/>
              <a:t>community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144"/>
            <a:ext cx="8229600" cy="634082"/>
          </a:xfrm>
        </p:spPr>
        <p:txBody>
          <a:bodyPr/>
          <a:lstStyle/>
          <a:p>
            <a:r>
              <a:rPr lang="hu-HU" sz="3600" dirty="0" err="1" smtClean="0"/>
              <a:t>Toward</a:t>
            </a:r>
            <a:r>
              <a:rPr lang="hu-HU" sz="3600" dirty="0" smtClean="0"/>
              <a:t> </a:t>
            </a:r>
            <a:r>
              <a:rPr lang="hu-HU" sz="3600" dirty="0" err="1" smtClean="0"/>
              <a:t>nanoscience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Budapest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680" y="803563"/>
            <a:ext cx="5614487" cy="5458078"/>
          </a:xfrm>
        </p:spPr>
        <p:txBody>
          <a:bodyPr/>
          <a:lstStyle/>
          <a:p>
            <a:r>
              <a:rPr lang="hu-HU" sz="2400" dirty="0" err="1" smtClean="0"/>
              <a:t>Scanning</a:t>
            </a:r>
            <a:r>
              <a:rPr lang="hu-HU" sz="2400" dirty="0" smtClean="0"/>
              <a:t> </a:t>
            </a:r>
            <a:r>
              <a:rPr lang="hu-HU" sz="2400" dirty="0" err="1" smtClean="0"/>
              <a:t>probe</a:t>
            </a:r>
            <a:r>
              <a:rPr lang="hu-HU" sz="2400" dirty="0" smtClean="0"/>
              <a:t> </a:t>
            </a:r>
            <a:r>
              <a:rPr lang="hu-HU" sz="2400" dirty="0" err="1" smtClean="0"/>
              <a:t>measurement</a:t>
            </a:r>
            <a:r>
              <a:rPr lang="hu-HU" sz="2400" dirty="0" smtClean="0"/>
              <a:t> </a:t>
            </a:r>
            <a:r>
              <a:rPr lang="hu-HU" sz="2400" dirty="0"/>
              <a:t>of </a:t>
            </a:r>
            <a:r>
              <a:rPr lang="hu-HU" sz="2400" dirty="0" err="1"/>
              <a:t>last</a:t>
            </a:r>
            <a:r>
              <a:rPr lang="hu-HU" sz="2400" dirty="0"/>
              <a:t> </a:t>
            </a:r>
            <a:r>
              <a:rPr lang="hu-HU" sz="2400" dirty="0" err="1" smtClean="0"/>
              <a:t>jumps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swift</a:t>
            </a:r>
            <a:r>
              <a:rPr lang="hu-HU" sz="2400" dirty="0" smtClean="0"/>
              <a:t> ion </a:t>
            </a:r>
            <a:r>
              <a:rPr lang="hu-HU" sz="2400" dirty="0" err="1" smtClean="0"/>
              <a:t>damage</a:t>
            </a:r>
            <a:r>
              <a:rPr lang="hu-HU" sz="2400" dirty="0" smtClean="0"/>
              <a:t> (</a:t>
            </a:r>
            <a:r>
              <a:rPr lang="hu-HU" sz="1600" dirty="0"/>
              <a:t>L.P. </a:t>
            </a:r>
            <a:r>
              <a:rPr lang="hu-HU" sz="1600" dirty="0" smtClean="0"/>
              <a:t>Biró, J</a:t>
            </a:r>
            <a:r>
              <a:rPr lang="hu-HU" sz="1600" dirty="0"/>
              <a:t>. Gyulai, </a:t>
            </a:r>
            <a:r>
              <a:rPr lang="hu-HU" sz="1600" dirty="0" smtClean="0"/>
              <a:t>and K</a:t>
            </a:r>
            <a:r>
              <a:rPr lang="hu-HU" sz="1600" dirty="0"/>
              <a:t>. </a:t>
            </a:r>
            <a:r>
              <a:rPr lang="hu-HU" sz="1600" dirty="0" err="1"/>
              <a:t>Havancsák</a:t>
            </a:r>
            <a:r>
              <a:rPr lang="hu-HU" sz="1600" dirty="0"/>
              <a:t>, </a:t>
            </a:r>
            <a:r>
              <a:rPr lang="hu-HU" sz="1600" dirty="0" err="1"/>
              <a:t>A.Yu</a:t>
            </a:r>
            <a:r>
              <a:rPr lang="hu-HU" sz="1600" dirty="0"/>
              <a:t>. </a:t>
            </a:r>
            <a:r>
              <a:rPr lang="hu-HU" sz="1600" dirty="0" err="1"/>
              <a:t>Didyk</a:t>
            </a:r>
            <a:r>
              <a:rPr lang="hu-HU" sz="1600" dirty="0"/>
              <a:t>, </a:t>
            </a:r>
            <a:r>
              <a:rPr lang="hu-HU" sz="1600" dirty="0" err="1" smtClean="0"/>
              <a:t>S.Bogen</a:t>
            </a:r>
            <a:r>
              <a:rPr lang="hu-HU" sz="1600" smtClean="0"/>
              <a:t>, </a:t>
            </a:r>
            <a:r>
              <a:rPr lang="hu-HU" sz="1600" dirty="0"/>
              <a:t>and </a:t>
            </a:r>
            <a:r>
              <a:rPr lang="hu-HU" sz="1600" dirty="0" err="1"/>
              <a:t>L.Frey</a:t>
            </a:r>
            <a:r>
              <a:rPr lang="hu-HU" sz="1600" dirty="0"/>
              <a:t>: </a:t>
            </a:r>
            <a:r>
              <a:rPr lang="hu-HU" sz="1600" dirty="0" err="1"/>
              <a:t>Use</a:t>
            </a:r>
            <a:r>
              <a:rPr lang="hu-HU" sz="1600" dirty="0"/>
              <a:t> of </a:t>
            </a:r>
            <a:r>
              <a:rPr lang="hu-HU" sz="1600" dirty="0" err="1"/>
              <a:t>atomic-force</a:t>
            </a:r>
            <a:r>
              <a:rPr lang="hu-HU" sz="1600" dirty="0"/>
              <a:t> </a:t>
            </a:r>
            <a:r>
              <a:rPr lang="hu-HU" sz="1600" dirty="0" err="1"/>
              <a:t>microscopy</a:t>
            </a:r>
            <a:r>
              <a:rPr lang="hu-HU" sz="1600" dirty="0"/>
              <a:t> and of a parallel </a:t>
            </a:r>
            <a:r>
              <a:rPr lang="hu-HU" sz="1600" dirty="0" err="1"/>
              <a:t>irradiation</a:t>
            </a:r>
            <a:r>
              <a:rPr lang="hu-HU" sz="1600" dirty="0"/>
              <a:t> </a:t>
            </a:r>
            <a:r>
              <a:rPr lang="hu-HU" sz="1600" dirty="0" err="1"/>
              <a:t>geometry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in-depth</a:t>
            </a:r>
            <a:r>
              <a:rPr lang="hu-HU" sz="1600" dirty="0"/>
              <a:t> </a:t>
            </a:r>
            <a:r>
              <a:rPr lang="hu-HU" sz="1600" dirty="0" err="1"/>
              <a:t>characterization</a:t>
            </a:r>
            <a:r>
              <a:rPr lang="hu-HU" sz="1600" dirty="0"/>
              <a:t> of </a:t>
            </a:r>
            <a:r>
              <a:rPr lang="hu-HU" sz="1600" dirty="0" err="1"/>
              <a:t>damage</a:t>
            </a:r>
            <a:r>
              <a:rPr lang="hu-HU" sz="1600" dirty="0"/>
              <a:t> </a:t>
            </a:r>
            <a:r>
              <a:rPr lang="hu-HU" sz="1600" dirty="0" err="1"/>
              <a:t>produced</a:t>
            </a:r>
            <a:r>
              <a:rPr lang="hu-HU" sz="1600" dirty="0"/>
              <a:t>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swift</a:t>
            </a:r>
            <a:r>
              <a:rPr lang="hu-HU" sz="1600" dirty="0"/>
              <a:t> </a:t>
            </a:r>
            <a:r>
              <a:rPr lang="hu-HU" sz="1600" dirty="0" err="1"/>
              <a:t>Kr</a:t>
            </a:r>
            <a:r>
              <a:rPr lang="hu-HU" sz="1600" dirty="0"/>
              <a:t> </a:t>
            </a:r>
            <a:r>
              <a:rPr lang="hu-HU" sz="1600" dirty="0" err="1"/>
              <a:t>ions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silicon</a:t>
            </a:r>
            <a:r>
              <a:rPr lang="hu-HU" sz="1600" dirty="0"/>
              <a:t>. </a:t>
            </a:r>
            <a:r>
              <a:rPr lang="hu-HU" sz="1600" dirty="0" err="1"/>
              <a:t>Phys</a:t>
            </a:r>
            <a:r>
              <a:rPr lang="hu-HU" sz="1600" dirty="0"/>
              <a:t>. </a:t>
            </a:r>
            <a:r>
              <a:rPr lang="hu-HU" sz="1600" dirty="0" err="1"/>
              <a:t>Rev.B</a:t>
            </a:r>
            <a:r>
              <a:rPr lang="hu-HU" sz="1600" dirty="0"/>
              <a:t>, 54(1996)11853-11856</a:t>
            </a:r>
            <a:r>
              <a:rPr lang="hu-HU" sz="1600" dirty="0" smtClean="0"/>
              <a:t>), </a:t>
            </a:r>
          </a:p>
          <a:p>
            <a:r>
              <a:rPr lang="en-US" sz="2400" dirty="0" smtClean="0"/>
              <a:t>Discovery of carbon nanotube (CNT) condensation from plasma of swift (&gt;200 MeV) ion impact crater </a:t>
            </a:r>
            <a:r>
              <a:rPr lang="en-US" sz="1600" dirty="0" smtClean="0"/>
              <a:t>(with L.P. Biró and K. </a:t>
            </a:r>
            <a:r>
              <a:rPr lang="en-US" sz="1600" dirty="0" err="1" smtClean="0"/>
              <a:t>Havancsak</a:t>
            </a:r>
            <a:r>
              <a:rPr lang="en-US" sz="1600" dirty="0" smtClean="0"/>
              <a:t>, PR B,  52 (1995)</a:t>
            </a:r>
            <a:r>
              <a:rPr lang="hu-HU" sz="1600" dirty="0" smtClean="0"/>
              <a:t> </a:t>
            </a:r>
            <a:r>
              <a:rPr lang="en-US" sz="1600" dirty="0" smtClean="0"/>
              <a:t>2047)</a:t>
            </a:r>
          </a:p>
          <a:p>
            <a:r>
              <a:rPr lang="en-US" sz="2400" dirty="0" smtClean="0"/>
              <a:t>With heavy ions (</a:t>
            </a:r>
            <a:r>
              <a:rPr lang="en-US" sz="2400" dirty="0" err="1" smtClean="0"/>
              <a:t>Xe</a:t>
            </a:r>
            <a:r>
              <a:rPr lang="en-US" sz="2400" dirty="0" smtClean="0"/>
              <a:t>) single wall (SW), light ion (Ne) multiwall MWCNT forms – showing influence of plasma density and </a:t>
            </a:r>
            <a:r>
              <a:rPr lang="hu-HU" sz="2400" dirty="0" smtClean="0"/>
              <a:t>of </a:t>
            </a:r>
            <a:r>
              <a:rPr lang="en-US" sz="2400" dirty="0" smtClean="0"/>
              <a:t>cooling rate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10104"/>
            <a:ext cx="2601682" cy="21428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9" y="1242217"/>
            <a:ext cx="2386608" cy="23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Forms of </a:t>
            </a:r>
            <a:r>
              <a:rPr lang="hu-HU" sz="3200" dirty="0" err="1" smtClean="0"/>
              <a:t>nanostructures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124200" y="1470667"/>
            <a:ext cx="2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Forms of </a:t>
            </a:r>
            <a:r>
              <a:rPr lang="hu-HU" sz="2400" dirty="0" err="1"/>
              <a:t>nanostructures</a:t>
            </a:r>
            <a:r>
              <a:rPr lang="hu-HU" sz="2400" dirty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incorporating</a:t>
            </a:r>
            <a:r>
              <a:rPr lang="hu-HU" sz="2400" dirty="0" smtClean="0"/>
              <a:t> 5- and 7-atom </a:t>
            </a:r>
            <a:r>
              <a:rPr lang="hu-HU" sz="2400" dirty="0" err="1" smtClean="0"/>
              <a:t>rings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5576" y="4089847"/>
            <a:ext cx="3160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58023"/>
              </p:ext>
            </p:extLst>
          </p:nvPr>
        </p:nvGraphicFramePr>
        <p:xfrm>
          <a:off x="6323719" y="1470667"/>
          <a:ext cx="21971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Document" r:id="rId5" imgW="2476440" imgH="2233440" progId="Word.Document.8">
                  <p:embed/>
                </p:oleObj>
              </mc:Choice>
              <mc:Fallback>
                <p:oleObj name="Document" r:id="rId5" imgW="2476440" imgH="2233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719" y="1470667"/>
                        <a:ext cx="21971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il2.avi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515" y="1123658"/>
            <a:ext cx="2519301" cy="1889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182908" y="2579133"/>
            <a:ext cx="28869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 Nagy, R. </a:t>
            </a:r>
            <a:r>
              <a:rPr kumimoji="0" lang="en-US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Ehlich</a:t>
            </a:r>
            <a:r>
              <a:rPr kumimoji="0" lang="en-US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L.P. Biró, and J. </a:t>
            </a:r>
            <a:r>
              <a:rPr kumimoji="0" lang="en-US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Gyulai</a:t>
            </a:r>
            <a:r>
              <a:rPr kumimoji="0" lang="en-US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hu-HU" altLang="hu-HU" sz="1600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kumimoji="0" lang="en-US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-branching of single walled nanotubes, 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Appl. Phys. A 70(2000)481-483 </a:t>
            </a:r>
            <a:endParaRPr kumimoji="0" lang="en-US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9" y="3504896"/>
            <a:ext cx="2109683" cy="28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7200" y="4089847"/>
            <a:ext cx="5698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Biró-</a:t>
            </a:r>
            <a:r>
              <a:rPr lang="en-US" sz="2400" dirty="0" err="1" smtClean="0"/>
              <a:t>Tapasztó</a:t>
            </a:r>
            <a:r>
              <a:rPr lang="en-US" sz="2400" dirty="0" smtClean="0"/>
              <a:t> group today focuses on 2D-materials (graphene, Mo-</a:t>
            </a:r>
            <a:r>
              <a:rPr lang="hu-HU" sz="2400" dirty="0" smtClean="0"/>
              <a:t>di</a:t>
            </a:r>
            <a:r>
              <a:rPr lang="en-US" sz="2400" dirty="0" err="1" smtClean="0"/>
              <a:t>sulphide</a:t>
            </a:r>
            <a:r>
              <a:rPr lang="en-US" sz="2400" dirty="0" smtClean="0"/>
              <a:t>, </a:t>
            </a:r>
            <a:r>
              <a:rPr lang="en-US" sz="2400" dirty="0" err="1" smtClean="0"/>
              <a:t>bionanostructures</a:t>
            </a:r>
            <a:r>
              <a:rPr lang="en-US" sz="2400" dirty="0" smtClean="0"/>
              <a:t>, structuring</a:t>
            </a:r>
            <a:r>
              <a:rPr lang="hu-HU" sz="2400" dirty="0" smtClean="0"/>
              <a:t>,</a:t>
            </a:r>
            <a:r>
              <a:rPr lang="en-US" sz="2400" dirty="0" smtClean="0"/>
              <a:t> lithography), etc., </a:t>
            </a:r>
            <a:r>
              <a:rPr lang="hu-HU" sz="2400" dirty="0" err="1" smtClean="0"/>
              <a:t>visit</a:t>
            </a:r>
            <a:r>
              <a:rPr lang="hu-HU" sz="2400" dirty="0" smtClean="0"/>
              <a:t> </a:t>
            </a:r>
            <a:r>
              <a:rPr lang="en-US" sz="2400" dirty="0" smtClean="0"/>
              <a:t>www.nanotechnology.hu, </a:t>
            </a:r>
          </a:p>
          <a:p>
            <a:r>
              <a:rPr lang="hu-HU" sz="2400" dirty="0" err="1" smtClean="0"/>
              <a:t>E.g</a:t>
            </a:r>
            <a:r>
              <a:rPr lang="hu-HU" sz="2400" dirty="0" smtClean="0"/>
              <a:t>., </a:t>
            </a:r>
            <a:r>
              <a:rPr lang="hu-HU" sz="2400" dirty="0" err="1" smtClean="0"/>
              <a:t>L.Tapasztó</a:t>
            </a:r>
            <a:r>
              <a:rPr lang="hu-HU" sz="2400" dirty="0" smtClean="0"/>
              <a:t>, G. Dobrik, P.</a:t>
            </a:r>
            <a:r>
              <a:rPr lang="hu-HU" sz="2400" baseline="0" dirty="0" smtClean="0"/>
              <a:t> </a:t>
            </a:r>
            <a:r>
              <a:rPr lang="hu-HU" sz="2400" dirty="0" err="1" smtClean="0"/>
              <a:t>Lambin</a:t>
            </a:r>
            <a:r>
              <a:rPr lang="hu-HU" sz="2400" dirty="0" smtClean="0"/>
              <a:t>, L.P. Biró: </a:t>
            </a:r>
            <a:r>
              <a:rPr lang="hu-HU" sz="2400" dirty="0" err="1" smtClean="0"/>
              <a:t>Nature</a:t>
            </a:r>
            <a:r>
              <a:rPr lang="hu-HU" sz="2400" dirty="0" smtClean="0"/>
              <a:t> </a:t>
            </a:r>
            <a:r>
              <a:rPr lang="hu-HU" sz="2400" dirty="0" err="1"/>
              <a:t>Nanotechnology</a:t>
            </a:r>
            <a:r>
              <a:rPr lang="hu-HU" sz="2400" dirty="0"/>
              <a:t> </a:t>
            </a:r>
            <a:r>
              <a:rPr lang="hu-HU" sz="2400" b="1" dirty="0"/>
              <a:t>3</a:t>
            </a:r>
            <a:r>
              <a:rPr lang="hu-HU" sz="2400" dirty="0"/>
              <a:t>, </a:t>
            </a:r>
            <a:r>
              <a:rPr lang="hu-HU" sz="2400" dirty="0" smtClean="0"/>
              <a:t>397(2008)</a:t>
            </a:r>
          </a:p>
          <a:p>
            <a:endParaRPr lang="en-US" sz="2400" dirty="0" smtClean="0"/>
          </a:p>
          <a:p>
            <a:r>
              <a:rPr lang="hu-HU" sz="2400" b="1" dirty="0" err="1" smtClean="0"/>
              <a:t>This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conference</a:t>
            </a:r>
            <a:r>
              <a:rPr lang="hu-HU" sz="2400" b="1" dirty="0" smtClean="0"/>
              <a:t>: </a:t>
            </a:r>
            <a:r>
              <a:rPr lang="en-US" sz="2400" b="1" dirty="0" err="1" smtClean="0"/>
              <a:t>Burgen</a:t>
            </a:r>
            <a:r>
              <a:rPr lang="en-US" sz="2400" b="1" dirty="0" smtClean="0"/>
              <a:t> Scholar talk of P. </a:t>
            </a:r>
            <a:r>
              <a:rPr lang="en-US" sz="2400" b="1" dirty="0" err="1" smtClean="0"/>
              <a:t>Vancso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60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ctrTitle" idx="4294967295"/>
          </p:nvPr>
        </p:nvSpPr>
        <p:spPr>
          <a:xfrm>
            <a:off x="457200" y="2204864"/>
            <a:ext cx="7772400" cy="1470025"/>
          </a:xfrm>
        </p:spPr>
        <p:txBody>
          <a:bodyPr/>
          <a:lstStyle/>
          <a:p>
            <a:r>
              <a:rPr lang="en-GB" sz="3200" dirty="0" smtClean="0"/>
              <a:t>Let me truly appreciate those colleagues, who helped and proposed me to become member of this prestigious Academy – the honour is shared among members of groups to whom my long career was bound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856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At the dawn of integrating transistors on a single chip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360" y="1406887"/>
            <a:ext cx="8435280" cy="4525963"/>
          </a:xfrm>
        </p:spPr>
        <p:txBody>
          <a:bodyPr/>
          <a:lstStyle/>
          <a:p>
            <a:r>
              <a:rPr lang="en-US" dirty="0" smtClean="0"/>
              <a:t>– as Gordon Moore predicted and to </a:t>
            </a:r>
            <a:r>
              <a:rPr lang="en-US" dirty="0" smtClean="0">
                <a:solidFill>
                  <a:srgbClr val="FF0000"/>
                </a:solidFill>
              </a:rPr>
              <a:t>fortune of academics</a:t>
            </a:r>
            <a:r>
              <a:rPr lang="en-US" dirty="0" smtClean="0"/>
              <a:t> – there was an open chance to apply ideas from solid state physics and chemistry. </a:t>
            </a:r>
          </a:p>
          <a:p>
            <a:r>
              <a:rPr lang="en-US" dirty="0" smtClean="0"/>
              <a:t>At next development stage, atomic scale precision of preparation techniques became critical – more engineering, less academics. </a:t>
            </a:r>
          </a:p>
          <a:p>
            <a:r>
              <a:rPr lang="en-US" dirty="0" smtClean="0"/>
              <a:t>Today, again physics is coming, but at level of quantum physics, atomic magnetism. 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0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</a:t>
            </a:r>
            <a:r>
              <a:rPr lang="en-US" dirty="0" smtClean="0"/>
              <a:t>y encounter </a:t>
            </a:r>
            <a:r>
              <a:rPr lang="en-US" dirty="0"/>
              <a:t>with ion beam </a:t>
            </a:r>
            <a:r>
              <a:rPr lang="en-US" dirty="0" smtClean="0"/>
              <a:t>techniques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en-US" dirty="0" smtClean="0"/>
              <a:t>Being ’best time and best place’ occurred at Caltech as post-doc in the group of Prof. J.W. Mayer from 1969 on, for more than a decade. </a:t>
            </a:r>
          </a:p>
          <a:p>
            <a:r>
              <a:rPr lang="en-US" dirty="0" smtClean="0"/>
              <a:t>My first contribution was finding out how depth-dependent chemical composition can be extracted from Rutherford Backscattering and Channeling spectra (RBS+C).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7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658813"/>
          </a:xfrm>
        </p:spPr>
        <p:txBody>
          <a:bodyPr/>
          <a:lstStyle/>
          <a:p>
            <a:r>
              <a:rPr lang="hu-HU" altLang="hu-HU" sz="2800" dirty="0" err="1" smtClean="0">
                <a:latin typeface="Arial" panose="020B0604020202020204" pitchFamily="34" charset="0"/>
              </a:rPr>
              <a:t>This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earned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my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acceptance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in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Mayer’s</a:t>
            </a:r>
            <a:r>
              <a:rPr lang="hu-HU" altLang="hu-HU" sz="2800" dirty="0" smtClean="0">
                <a:latin typeface="Arial" panose="020B0604020202020204" pitchFamily="34" charset="0"/>
              </a:rPr>
              <a:t> </a:t>
            </a:r>
            <a:r>
              <a:rPr lang="hu-HU" altLang="hu-HU" sz="2800" dirty="0" err="1" smtClean="0">
                <a:latin typeface="Arial" panose="020B0604020202020204" pitchFamily="34" charset="0"/>
              </a:rPr>
              <a:t>group</a:t>
            </a:r>
            <a:endParaRPr lang="hu-HU" altLang="hu-HU" sz="2800" dirty="0" smtClean="0">
              <a:latin typeface="Arial" panose="020B0604020202020204" pitchFamily="34" charset="0"/>
            </a:endParaRPr>
          </a:p>
        </p:txBody>
      </p:sp>
      <p:pic>
        <p:nvPicPr>
          <p:cNvPr id="3379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765175"/>
            <a:ext cx="5257800" cy="2043113"/>
          </a:xfrm>
          <a:noFill/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48974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116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3200" dirty="0" err="1" smtClean="0"/>
              <a:t>Why</a:t>
            </a:r>
            <a:r>
              <a:rPr lang="hu-HU" sz="3200" dirty="0" smtClean="0"/>
              <a:t> ”</a:t>
            </a:r>
            <a:r>
              <a:rPr lang="hu-HU" sz="3200" dirty="0" err="1" smtClean="0"/>
              <a:t>best</a:t>
            </a:r>
            <a:r>
              <a:rPr lang="hu-HU" sz="3200" dirty="0" smtClean="0"/>
              <a:t> </a:t>
            </a:r>
            <a:r>
              <a:rPr lang="hu-HU" sz="3200" dirty="0" err="1" smtClean="0"/>
              <a:t>place</a:t>
            </a:r>
            <a:r>
              <a:rPr lang="hu-HU" sz="3200" dirty="0" smtClean="0"/>
              <a:t>”?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824536"/>
          </a:xfrm>
        </p:spPr>
        <p:txBody>
          <a:bodyPr/>
          <a:lstStyle/>
          <a:p>
            <a:r>
              <a:rPr lang="en-US" sz="2200" dirty="0" smtClean="0"/>
              <a:t>Co-author, Val Rodriguez, of Fairchild Development, an earlier Caltech PhD, came to visit us in fall 1969, and I got the task to explain him what we can measure and think on RBS and future of ion implantation, a too early patent of W. Shockley.</a:t>
            </a:r>
          </a:p>
          <a:p>
            <a:r>
              <a:rPr lang="en-US" sz="2200" dirty="0" smtClean="0"/>
              <a:t>It was just one year after Intel left the ’mother company’ and Fairchild was not yet aware of loosing all positions to Intel in the field of semiconductors, </a:t>
            </a:r>
          </a:p>
          <a:p>
            <a:r>
              <a:rPr lang="en-US" sz="2200" dirty="0" smtClean="0"/>
              <a:t>so it was Val who supported my work with up-to-date problems of industry and ’world’s first’ samples (11 papers in one year!)</a:t>
            </a:r>
          </a:p>
          <a:p>
            <a:r>
              <a:rPr lang="en-US" sz="2200" dirty="0" smtClean="0"/>
              <a:t>Intel, in its start-up phase, has not valued usefulness of implantation at all (personal discussions, 1970); this slowly changed from 1975, when R.D. Pashley, our fresh Caltech PhD, later inventor of flash memory, got a job at Intel; today</a:t>
            </a:r>
          </a:p>
          <a:p>
            <a:r>
              <a:rPr lang="en-US" sz="2200" dirty="0" smtClean="0"/>
              <a:t>over 20 implantation steps in production of a processor</a:t>
            </a:r>
            <a:endParaRPr lang="en-US" sz="2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98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778" y="404560"/>
            <a:ext cx="7772400" cy="658813"/>
          </a:xfrm>
        </p:spPr>
        <p:txBody>
          <a:bodyPr/>
          <a:lstStyle/>
          <a:p>
            <a:r>
              <a:rPr lang="en-US" altLang="hu-HU" sz="2400" dirty="0" smtClean="0">
                <a:latin typeface="Arial" panose="020B0604020202020204" pitchFamily="34" charset="0"/>
              </a:rPr>
              <a:t>We were adding tricks to RBS: based on that </a:t>
            </a:r>
            <a:r>
              <a:rPr lang="en-US" altLang="hu-HU" sz="2400" dirty="0" err="1" smtClean="0">
                <a:latin typeface="Arial" panose="020B0604020202020204" pitchFamily="34" charset="0"/>
              </a:rPr>
              <a:t>dechanneling</a:t>
            </a:r>
            <a:r>
              <a:rPr lang="en-US" altLang="hu-HU" sz="2400" dirty="0" smtClean="0">
                <a:latin typeface="Arial" panose="020B0604020202020204" pitchFamily="34" charset="0"/>
              </a:rPr>
              <a:t> being very sensitive to defects, e.g., with etching – area of a dislocation network was deduced</a:t>
            </a:r>
            <a:endParaRPr lang="en-US" altLang="hu-HU" sz="2400" dirty="0" smtClean="0">
              <a:latin typeface="Arial" panose="020B0604020202020204" pitchFamily="34" charset="0"/>
            </a:endParaRPr>
          </a:p>
        </p:txBody>
      </p:sp>
      <p:pic>
        <p:nvPicPr>
          <p:cNvPr id="368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361730"/>
            <a:ext cx="3235325" cy="4114800"/>
          </a:xfrm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67923"/>
            <a:ext cx="17319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79" y="3135933"/>
            <a:ext cx="2664045" cy="30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44960" y="5547224"/>
            <a:ext cx="493515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W.F. </a:t>
            </a:r>
            <a:r>
              <a:rPr lang="hu-HU" sz="2000" dirty="0" err="1"/>
              <a:t>Tseng</a:t>
            </a:r>
            <a:r>
              <a:rPr lang="hu-HU" sz="2000" dirty="0"/>
              <a:t>, J. Gyulai, S.S. </a:t>
            </a:r>
            <a:r>
              <a:rPr lang="hu-HU" sz="2000" dirty="0" err="1"/>
              <a:t>Lau</a:t>
            </a:r>
            <a:r>
              <a:rPr lang="hu-HU" sz="2000" dirty="0"/>
              <a:t>, J. Roth, T. </a:t>
            </a:r>
            <a:r>
              <a:rPr lang="hu-HU" sz="2000" dirty="0" err="1"/>
              <a:t>Koji</a:t>
            </a:r>
            <a:r>
              <a:rPr lang="hu-HU" sz="2000" dirty="0"/>
              <a:t>, J.W. Mayer: </a:t>
            </a:r>
            <a:r>
              <a:rPr lang="hu-HU" sz="2000" dirty="0" err="1" smtClean="0"/>
              <a:t>Nucl</a:t>
            </a:r>
            <a:r>
              <a:rPr lang="hu-HU" sz="2000" dirty="0"/>
              <a:t>. </a:t>
            </a:r>
            <a:r>
              <a:rPr lang="hu-HU" sz="2000" dirty="0" err="1"/>
              <a:t>Instr</a:t>
            </a:r>
            <a:r>
              <a:rPr lang="hu-HU" sz="2000" dirty="0"/>
              <a:t>. </a:t>
            </a:r>
            <a:r>
              <a:rPr lang="hu-HU" sz="2000" dirty="0" err="1"/>
              <a:t>Meth</a:t>
            </a:r>
            <a:r>
              <a:rPr lang="hu-HU" sz="2000" dirty="0"/>
              <a:t>. </a:t>
            </a:r>
            <a:r>
              <a:rPr lang="hu-HU" sz="2000" u="sng" dirty="0"/>
              <a:t>149</a:t>
            </a:r>
            <a:r>
              <a:rPr lang="hu-HU" sz="2000" dirty="0"/>
              <a:t>, 615 (1978)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4331767" y="1467923"/>
            <a:ext cx="1882771" cy="1431674"/>
            <a:chOff x="2311" y="1679"/>
            <a:chExt cx="1802" cy="143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1679"/>
              <a:ext cx="1802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47" y="2496"/>
              <a:ext cx="21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hu-HU" altLang="hu-HU" sz="1800" dirty="0" smtClean="0">
                  <a:solidFill>
                    <a:schemeClr val="tx1"/>
                  </a:solidFill>
                </a:rPr>
                <a:t>[</a:t>
              </a:r>
              <a:endParaRPr lang="hu-HU" altLang="hu-HU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5037448" y="2960607"/>
            <a:ext cx="471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/>
              <a:t>110]</a:t>
            </a:r>
          </a:p>
        </p:txBody>
      </p:sp>
      <p:cxnSp>
        <p:nvCxnSpPr>
          <p:cNvPr id="8" name="Egyenes összekötő nyíllal 7"/>
          <p:cNvCxnSpPr/>
          <p:nvPr/>
        </p:nvCxnSpPr>
        <p:spPr bwMode="auto">
          <a:xfrm flipH="1">
            <a:off x="3124200" y="1361730"/>
            <a:ext cx="151656" cy="2355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976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sz="3200" dirty="0" smtClean="0"/>
              <a:t>My life after joining my family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03112"/>
            <a:ext cx="8363272" cy="4525963"/>
          </a:xfrm>
        </p:spPr>
        <p:txBody>
          <a:bodyPr/>
          <a:lstStyle/>
          <a:p>
            <a:r>
              <a:rPr lang="en-US" sz="2600" dirty="0" smtClean="0"/>
              <a:t>Back to Hungary in 1970, organization of a new facility on ion implantation in semi-conductors and on nuclear analytical techniques was the task of a new group at the ‘that-time’ </a:t>
            </a:r>
            <a:r>
              <a:rPr lang="en-US" sz="2600" b="1" dirty="0" smtClean="0"/>
              <a:t>C</a:t>
            </a:r>
            <a:r>
              <a:rPr lang="en-US" sz="2600" dirty="0" smtClean="0"/>
              <a:t>entral </a:t>
            </a:r>
            <a:r>
              <a:rPr lang="en-US" sz="2600" b="1" dirty="0" smtClean="0"/>
              <a:t>R</a:t>
            </a:r>
            <a:r>
              <a:rPr lang="en-US" sz="2600" dirty="0" smtClean="0"/>
              <a:t>es. </a:t>
            </a:r>
            <a:r>
              <a:rPr lang="en-US" sz="2600" b="1" dirty="0" smtClean="0"/>
              <a:t>I</a:t>
            </a:r>
            <a:r>
              <a:rPr lang="en-US" sz="2600" dirty="0" smtClean="0"/>
              <a:t>nst. of </a:t>
            </a:r>
            <a:r>
              <a:rPr lang="en-US" sz="2600" b="1" dirty="0" smtClean="0"/>
              <a:t>P</a:t>
            </a:r>
            <a:r>
              <a:rPr lang="en-US" sz="2600" dirty="0" smtClean="0"/>
              <a:t>hys., KFKI, where I’ve been invited to join. </a:t>
            </a:r>
          </a:p>
          <a:p>
            <a:r>
              <a:rPr lang="en-US" sz="2600" dirty="0" smtClean="0"/>
              <a:t>From 1974 on, an NSF-supported Caltech-KFKI exchange program, maybe the first with an Eastern bloc country, involving Mayer’s and </a:t>
            </a:r>
            <a:r>
              <a:rPr lang="en-US" sz="2600" dirty="0" err="1" smtClean="0"/>
              <a:t>Gyulai’s</a:t>
            </a:r>
            <a:r>
              <a:rPr lang="en-US" sz="2600" dirty="0" smtClean="0"/>
              <a:t> group made the Budapest group accepted in international community</a:t>
            </a:r>
            <a:endParaRPr lang="en-US" sz="2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3200" dirty="0" smtClean="0"/>
              <a:t>Our first two equipment for implantation </a:t>
            </a:r>
            <a:endParaRPr lang="en-US" sz="3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257986" cy="28083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2996057"/>
            <a:ext cx="4245864" cy="324916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536" y="3894002"/>
            <a:ext cx="403473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Kurchatov</a:t>
            </a:r>
            <a:r>
              <a:rPr lang="en-US" sz="2800" dirty="0" smtClean="0"/>
              <a:t> mass separator ILU-2 at KFKI (above); </a:t>
            </a:r>
          </a:p>
          <a:p>
            <a:r>
              <a:rPr lang="en-US" sz="2000" dirty="0" smtClean="0"/>
              <a:t>High current ion source</a:t>
            </a:r>
            <a:r>
              <a:rPr lang="en-US" sz="2000" baseline="0" dirty="0" smtClean="0"/>
              <a:t> </a:t>
            </a:r>
            <a:r>
              <a:rPr lang="en-US" sz="2000" dirty="0" smtClean="0"/>
              <a:t>was</a:t>
            </a:r>
            <a:r>
              <a:rPr lang="en-US" sz="2000" baseline="0" dirty="0" smtClean="0"/>
              <a:t> </a:t>
            </a:r>
            <a:r>
              <a:rPr lang="en-US" sz="2000" dirty="0" smtClean="0"/>
              <a:t>designed</a:t>
            </a:r>
            <a:r>
              <a:rPr lang="en-US" sz="2000" baseline="0" dirty="0" smtClean="0"/>
              <a:t> </a:t>
            </a:r>
            <a:r>
              <a:rPr lang="en-US" sz="2000" dirty="0" smtClean="0"/>
              <a:t>by M. von </a:t>
            </a:r>
            <a:r>
              <a:rPr lang="en-US" sz="2000" dirty="0" err="1" smtClean="0"/>
              <a:t>Ardenne</a:t>
            </a:r>
            <a:r>
              <a:rPr lang="en-US" sz="2000" dirty="0" smtClean="0"/>
              <a:t> (as a ’POW’ in the Soviet Union)</a:t>
            </a:r>
          </a:p>
          <a:p>
            <a:endParaRPr lang="en-US" sz="2800" dirty="0" smtClean="0"/>
          </a:p>
          <a:p>
            <a:r>
              <a:rPr lang="en-US" sz="2800" dirty="0" smtClean="0"/>
              <a:t>Our home made 150 kV implanter, SAFI, E. </a:t>
            </a:r>
            <a:r>
              <a:rPr lang="en-US" sz="2800" dirty="0" err="1" smtClean="0"/>
              <a:t>Pasztor’s</a:t>
            </a:r>
            <a:r>
              <a:rPr lang="en-US" sz="2800" dirty="0" smtClean="0"/>
              <a:t> group (right)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2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/>
          <a:lstStyle/>
          <a:p>
            <a:r>
              <a:rPr lang="en-US" sz="3200" dirty="0" smtClean="0"/>
              <a:t>Main contributions of the NSF-supported “Mayer-</a:t>
            </a:r>
            <a:r>
              <a:rPr lang="en-US" sz="3200" dirty="0" err="1" smtClean="0"/>
              <a:t>Gyulai</a:t>
            </a:r>
            <a:r>
              <a:rPr lang="en-US" sz="3200" dirty="0" smtClean="0"/>
              <a:t>” group</a:t>
            </a:r>
            <a:endParaRPr lang="en-US" sz="3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81669" y="1360819"/>
            <a:ext cx="5685062" cy="4392488"/>
          </a:xfrm>
        </p:spPr>
        <p:txBody>
          <a:bodyPr/>
          <a:lstStyle/>
          <a:p>
            <a:pPr marL="342000" indent="-342000">
              <a:spcBef>
                <a:spcPts val="0"/>
              </a:spcBef>
            </a:pPr>
            <a:r>
              <a:rPr lang="en-US" sz="2000" dirty="0" smtClean="0"/>
              <a:t>Proving that as substrate (100)-oriented silicon is preferential not only for oxide quality, but also for better reordering of implantation defects – contribution to paradigm change of silicon crystal industry   </a:t>
            </a:r>
            <a:r>
              <a:rPr lang="en-US" sz="2400" dirty="0" smtClean="0"/>
              <a:t>(</a:t>
            </a:r>
            <a:r>
              <a:rPr lang="hu-HU" sz="1600" dirty="0" smtClean="0"/>
              <a:t>H. Müller, W.K. </a:t>
            </a:r>
            <a:r>
              <a:rPr lang="hu-HU" sz="1600" dirty="0" err="1" smtClean="0"/>
              <a:t>Chu</a:t>
            </a:r>
            <a:r>
              <a:rPr lang="hu-HU" sz="1600" dirty="0" smtClean="0"/>
              <a:t>, J. Gyulai, J.W. Mayer, T.W. </a:t>
            </a:r>
            <a:r>
              <a:rPr lang="hu-HU" sz="1600" dirty="0" err="1" smtClean="0"/>
              <a:t>Sigmon</a:t>
            </a:r>
            <a:r>
              <a:rPr lang="hu-HU" sz="1600" dirty="0" smtClean="0"/>
              <a:t>, </a:t>
            </a:r>
            <a:r>
              <a:rPr lang="hu-HU" sz="1600" dirty="0" err="1" smtClean="0"/>
              <a:t>T.R.Cass</a:t>
            </a:r>
            <a:r>
              <a:rPr lang="hu-HU" sz="1600" dirty="0" smtClean="0"/>
              <a:t>: APL </a:t>
            </a:r>
            <a:r>
              <a:rPr lang="hu-HU" sz="1600" u="sng" dirty="0" smtClean="0"/>
              <a:t>26</a:t>
            </a:r>
            <a:r>
              <a:rPr lang="hu-HU" sz="1600" dirty="0" smtClean="0"/>
              <a:t>, 292 (1975)</a:t>
            </a:r>
            <a:r>
              <a:rPr lang="hu-HU" sz="2400" dirty="0" smtClean="0"/>
              <a:t>) </a:t>
            </a:r>
          </a:p>
          <a:p>
            <a:pPr marL="342000" indent="-342000">
              <a:spcBef>
                <a:spcPts val="0"/>
              </a:spcBef>
            </a:pPr>
            <a:endParaRPr lang="hu-HU" sz="2000" dirty="0" smtClean="0"/>
          </a:p>
          <a:p>
            <a:pPr marL="342000" indent="-342000">
              <a:spcBef>
                <a:spcPts val="0"/>
              </a:spcBef>
            </a:pPr>
            <a:r>
              <a:rPr lang="en-US" sz="2000" dirty="0" smtClean="0"/>
              <a:t>The “Pre-</a:t>
            </a:r>
            <a:r>
              <a:rPr lang="en-US" sz="2000" dirty="0" err="1" smtClean="0"/>
              <a:t>amorphization</a:t>
            </a:r>
            <a:r>
              <a:rPr lang="en-US" sz="2000" dirty="0" smtClean="0"/>
              <a:t>” technique, curing most negative effects of implantation, </a:t>
            </a:r>
            <a:r>
              <a:rPr lang="hu-HU" sz="2000" dirty="0" err="1" smtClean="0"/>
              <a:t>proved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be </a:t>
            </a:r>
            <a:r>
              <a:rPr lang="en-US" sz="2000" dirty="0" smtClean="0"/>
              <a:t>crucial for implantation to become industrial practice</a:t>
            </a:r>
            <a:r>
              <a:rPr lang="hu-HU" sz="2000" dirty="0" smtClean="0"/>
              <a:t>;</a:t>
            </a:r>
            <a:r>
              <a:rPr lang="hu-HU" sz="1800" dirty="0" smtClean="0"/>
              <a:t>1) a</a:t>
            </a:r>
            <a:r>
              <a:rPr lang="en-US" sz="1800" dirty="0" err="1" smtClean="0"/>
              <a:t>morphi</a:t>
            </a:r>
            <a:r>
              <a:rPr lang="hu-HU" sz="1800" dirty="0" smtClean="0"/>
              <a:t>z</a:t>
            </a:r>
            <a:r>
              <a:rPr lang="en-US" sz="1800" dirty="0" err="1" smtClean="0"/>
              <a:t>ation</a:t>
            </a:r>
            <a:r>
              <a:rPr lang="en-US" sz="1800" dirty="0" smtClean="0"/>
              <a:t> with Si</a:t>
            </a:r>
            <a:r>
              <a:rPr lang="hu-HU" sz="1800" dirty="0" smtClean="0"/>
              <a:t>/</a:t>
            </a:r>
            <a:r>
              <a:rPr lang="hu-HU" sz="1800" dirty="0" err="1" smtClean="0"/>
              <a:t>Ge</a:t>
            </a:r>
            <a:r>
              <a:rPr lang="en-US" sz="1800" dirty="0" smtClean="0"/>
              <a:t> ions, </a:t>
            </a:r>
            <a:r>
              <a:rPr lang="hu-HU" sz="1800" dirty="0" smtClean="0"/>
              <a:t>2) </a:t>
            </a:r>
            <a:r>
              <a:rPr lang="en-US" sz="1800" dirty="0" smtClean="0"/>
              <a:t>implantation of dopant, </a:t>
            </a:r>
            <a:r>
              <a:rPr lang="hu-HU" sz="1800" dirty="0" smtClean="0"/>
              <a:t>3) </a:t>
            </a:r>
            <a:r>
              <a:rPr lang="en-US" sz="1800" dirty="0" smtClean="0"/>
              <a:t>proper anneal;</a:t>
            </a:r>
            <a:r>
              <a:rPr lang="en-US" sz="1600" dirty="0" smtClean="0"/>
              <a:t> main </a:t>
            </a:r>
            <a:r>
              <a:rPr lang="en-US" sz="1600" dirty="0" err="1" smtClean="0"/>
              <a:t>contributo</a:t>
            </a:r>
            <a:r>
              <a:rPr lang="hu-HU" sz="1600" dirty="0" smtClean="0"/>
              <a:t>r</a:t>
            </a:r>
            <a:r>
              <a:rPr lang="en-US" sz="1600" dirty="0" smtClean="0"/>
              <a:t> our  L. </a:t>
            </a:r>
            <a:r>
              <a:rPr lang="en-US" sz="1600" dirty="0" err="1" smtClean="0"/>
              <a:t>Csepregi</a:t>
            </a:r>
            <a:r>
              <a:rPr lang="hu-HU" sz="1600" dirty="0" smtClean="0"/>
              <a:t>,</a:t>
            </a:r>
            <a:r>
              <a:rPr lang="en-US" sz="1600" dirty="0" smtClean="0"/>
              <a:t> e</a:t>
            </a:r>
            <a:r>
              <a:rPr lang="hu-HU" sz="1600" dirty="0" smtClean="0"/>
              <a:t>.g</a:t>
            </a:r>
            <a:r>
              <a:rPr lang="en-US" sz="1600" dirty="0" smtClean="0"/>
              <a:t>., JAP 48, 4234, 1978</a:t>
            </a:r>
            <a:endParaRPr lang="en-US" sz="24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3rd September, 2017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Academia Europaea Inaugural Session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36773"/>
            <a:ext cx="2168639" cy="282206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46" y="627683"/>
            <a:ext cx="2160240" cy="29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1519</Words>
  <Application>Microsoft Office PowerPoint</Application>
  <PresentationFormat>Diavetítés a képernyőre (4:3 oldalarány)</PresentationFormat>
  <Paragraphs>98</Paragraphs>
  <Slides>16</Slides>
  <Notes>4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Alapértelmezett terv</vt:lpstr>
      <vt:lpstr>Document</vt:lpstr>
      <vt:lpstr>FROM ION BEAM TECHNIQUES TO NANOSTRUCTURES  </vt:lpstr>
      <vt:lpstr>At the dawn of integrating transistors on a single chip</vt:lpstr>
      <vt:lpstr>My encounter with ion beam techniques</vt:lpstr>
      <vt:lpstr>This earned my acceptance in Mayer’s group</vt:lpstr>
      <vt:lpstr>Why ”best place”?</vt:lpstr>
      <vt:lpstr>We were adding tricks to RBS: based on that dechanneling being very sensitive to defects, e.g., with etching – area of a dislocation network was deduced</vt:lpstr>
      <vt:lpstr>My life after joining my family</vt:lpstr>
      <vt:lpstr>Our first two equipment for implantation </vt:lpstr>
      <vt:lpstr>Main contributions of the NSF-supported “Mayer-Gyulai” group</vt:lpstr>
      <vt:lpstr>The NSF-CRIP (KFKI) program resulting in 32 joint papers in first years. Right: Westerners involved </vt:lpstr>
      <vt:lpstr>My years, 1988-2000, with Prof. H. Ryssel, at and with FhG-Inst. für Integrierte Schaltungen-B, Erlangen </vt:lpstr>
      <vt:lpstr>The KFKI, now the MFA semiconductor group</vt:lpstr>
      <vt:lpstr>The Budapest RBS – IBA Group </vt:lpstr>
      <vt:lpstr>Toward nanoscience in Budapest </vt:lpstr>
      <vt:lpstr>Forms of nanostructures </vt:lpstr>
      <vt:lpstr>Let me truly appreciate those colleagues, who helped and proposed me to become member of this prestigious Academy – the honour is shared among members of groups to whom my long career was bound. </vt:lpstr>
    </vt:vector>
  </TitlesOfParts>
  <Company>MTA MFA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the Moor…</dc:title>
  <dc:creator>Gyulai József</dc:creator>
  <cp:lastModifiedBy>gyulai1</cp:lastModifiedBy>
  <cp:revision>238</cp:revision>
  <dcterms:created xsi:type="dcterms:W3CDTF">2013-04-05T19:58:53Z</dcterms:created>
  <dcterms:modified xsi:type="dcterms:W3CDTF">2017-08-30T19:27:42Z</dcterms:modified>
</cp:coreProperties>
</file>