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61" r:id="rId2"/>
    <p:sldId id="385" r:id="rId3"/>
    <p:sldId id="403" r:id="rId4"/>
    <p:sldId id="411" r:id="rId5"/>
    <p:sldId id="412" r:id="rId6"/>
    <p:sldId id="408" r:id="rId7"/>
    <p:sldId id="404" r:id="rId8"/>
    <p:sldId id="418" r:id="rId9"/>
    <p:sldId id="405" r:id="rId10"/>
    <p:sldId id="410" r:id="rId11"/>
    <p:sldId id="409" r:id="rId12"/>
    <p:sldId id="419" r:id="rId13"/>
    <p:sldId id="406" r:id="rId14"/>
    <p:sldId id="420" r:id="rId15"/>
    <p:sldId id="414" r:id="rId16"/>
    <p:sldId id="421" r:id="rId17"/>
  </p:sldIdLst>
  <p:sldSz cx="9144000" cy="6858000" type="screen4x3"/>
  <p:notesSz cx="7099300" cy="10223500"/>
  <p:embeddedFontLst>
    <p:embeddedFont>
      <p:font typeface="Lucida Sans Unicode" panose="020B0602030504020204" pitchFamily="34" charset="0"/>
      <p:regular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Gill Sans MT" panose="020B0502020104020203" pitchFamily="34" charset="-18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  <p:embeddedFont>
      <p:font typeface="Arial Unicode MS" panose="020B0604020202020204" pitchFamily="34" charset="-128"/>
      <p:regular r:id="rId3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DD137B"/>
    <a:srgbClr val="6688AF"/>
    <a:srgbClr val="546366"/>
    <a:srgbClr val="986E3B"/>
    <a:srgbClr val="777D81"/>
    <a:srgbClr val="72706E"/>
    <a:srgbClr val="D42E12"/>
    <a:srgbClr val="002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387" autoAdjust="0"/>
  </p:normalViewPr>
  <p:slideViewPr>
    <p:cSldViewPr>
      <p:cViewPr varScale="1">
        <p:scale>
          <a:sx n="74" d="100"/>
          <a:sy n="74" d="100"/>
        </p:scale>
        <p:origin x="-8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6163"/>
            <a:ext cx="56800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Mintaszöveg szerkesztése</a:t>
            </a:r>
          </a:p>
          <a:p>
            <a:pPr lvl="1"/>
            <a:r>
              <a:rPr lang="en-US" noProof="0" smtClean="0"/>
              <a:t>Második szint</a:t>
            </a:r>
          </a:p>
          <a:p>
            <a:pPr lvl="2"/>
            <a:r>
              <a:rPr lang="en-US" noProof="0" smtClean="0"/>
              <a:t>Harmadik szint</a:t>
            </a:r>
          </a:p>
          <a:p>
            <a:pPr lvl="3"/>
            <a:r>
              <a:rPr lang="en-US" noProof="0" smtClean="0"/>
              <a:t>Negyedik szint</a:t>
            </a:r>
          </a:p>
          <a:p>
            <a:pPr lvl="4"/>
            <a:r>
              <a:rPr lang="en-US" noProof="0" smtClean="0"/>
              <a:t>Ötödik szint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07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107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0B6DF8C-22A9-45C4-9FC0-43EFE121B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36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dirty="0" smtClean="0"/>
          </a:p>
        </p:txBody>
      </p:sp>
      <p:sp>
        <p:nvSpPr>
          <p:cNvPr id="1229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0C7BF-8690-40CC-9AF5-4B1B5BFA3CE5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09612" y="4856162"/>
            <a:ext cx="5680199" cy="4600499"/>
          </a:xfrm>
          <a:prstGeom prst="rect">
            <a:avLst/>
          </a:prstGeom>
          <a:noFill/>
          <a:ln>
            <a:noFill/>
          </a:ln>
        </p:spPr>
        <p:txBody>
          <a:bodyPr lIns="98975" tIns="49475" rIns="98975" bIns="49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4021137" y="9710738"/>
            <a:ext cx="3076500" cy="511199"/>
          </a:xfrm>
          <a:prstGeom prst="rect">
            <a:avLst/>
          </a:prstGeom>
          <a:noFill/>
          <a:ln>
            <a:noFill/>
          </a:ln>
        </p:spPr>
        <p:txBody>
          <a:bodyPr lIns="98975" tIns="49475" rIns="98975" bIns="49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0906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A61896-73AD-4BF3-9D1B-350C8ECBA130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1" y="761293"/>
            <a:ext cx="5078520" cy="380430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9933" tIns="46765" rIns="89933" bIns="46765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25236"/>
            <a:ext cx="6041879" cy="284617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1" y="761293"/>
            <a:ext cx="5078520" cy="380430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9933" tIns="46765" rIns="89933" bIns="46765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25236"/>
            <a:ext cx="6041879" cy="284617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709613" y="4856162"/>
            <a:ext cx="5680199" cy="4600499"/>
          </a:xfrm>
          <a:prstGeom prst="rect">
            <a:avLst/>
          </a:prstGeom>
          <a:noFill/>
          <a:ln>
            <a:noFill/>
          </a:ln>
        </p:spPr>
        <p:txBody>
          <a:bodyPr lIns="98965" tIns="49470" rIns="98965" bIns="49470" anchor="t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4021138" y="9710739"/>
            <a:ext cx="3076500" cy="511198"/>
          </a:xfrm>
          <a:prstGeom prst="rect">
            <a:avLst/>
          </a:prstGeom>
          <a:noFill/>
          <a:ln>
            <a:noFill/>
          </a:ln>
        </p:spPr>
        <p:txBody>
          <a:bodyPr lIns="98965" tIns="49470" rIns="98965" bIns="49470" anchor="b" anchorCtr="0">
            <a:noAutofit/>
          </a:bodyPr>
          <a:lstStyle/>
          <a:p>
            <a:pPr>
              <a:buSzPct val="25000"/>
            </a:pPr>
            <a:r>
              <a:rPr lang="hu-H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232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09612" y="4856162"/>
            <a:ext cx="5680199" cy="4600499"/>
          </a:xfrm>
          <a:prstGeom prst="rect">
            <a:avLst/>
          </a:prstGeom>
          <a:noFill/>
          <a:ln>
            <a:noFill/>
          </a:ln>
        </p:spPr>
        <p:txBody>
          <a:bodyPr lIns="98975" tIns="49475" rIns="98975" bIns="49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4021137" y="9710738"/>
            <a:ext cx="3076500" cy="511199"/>
          </a:xfrm>
          <a:prstGeom prst="rect">
            <a:avLst/>
          </a:prstGeom>
          <a:noFill/>
          <a:ln>
            <a:noFill/>
          </a:ln>
        </p:spPr>
        <p:txBody>
          <a:bodyPr lIns="98975" tIns="49475" rIns="98975" bIns="49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7077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09613" y="4856162"/>
            <a:ext cx="5680199" cy="4600499"/>
          </a:xfrm>
          <a:prstGeom prst="rect">
            <a:avLst/>
          </a:prstGeom>
          <a:noFill/>
          <a:ln>
            <a:noFill/>
          </a:ln>
        </p:spPr>
        <p:txBody>
          <a:bodyPr lIns="98965" tIns="49470" rIns="98965" bIns="49470" anchor="t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4021138" y="9710739"/>
            <a:ext cx="3076500" cy="511198"/>
          </a:xfrm>
          <a:prstGeom prst="rect">
            <a:avLst/>
          </a:prstGeom>
          <a:noFill/>
          <a:ln>
            <a:noFill/>
          </a:ln>
        </p:spPr>
        <p:txBody>
          <a:bodyPr lIns="98965" tIns="49470" rIns="98965" bIns="49470" anchor="b" anchorCtr="0">
            <a:noAutofit/>
          </a:bodyPr>
          <a:lstStyle/>
          <a:p>
            <a:pPr>
              <a:buSzPct val="25000"/>
            </a:pPr>
            <a:r>
              <a:rPr lang="hu-H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6688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709612" y="4856162"/>
            <a:ext cx="5680199" cy="4600499"/>
          </a:xfrm>
          <a:prstGeom prst="rect">
            <a:avLst/>
          </a:prstGeom>
          <a:noFill/>
          <a:ln>
            <a:noFill/>
          </a:ln>
        </p:spPr>
        <p:txBody>
          <a:bodyPr lIns="98975" tIns="49475" rIns="98975" bIns="49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4021137" y="9710738"/>
            <a:ext cx="3076500" cy="511199"/>
          </a:xfrm>
          <a:prstGeom prst="rect">
            <a:avLst/>
          </a:prstGeom>
          <a:noFill/>
          <a:ln>
            <a:noFill/>
          </a:ln>
        </p:spPr>
        <p:txBody>
          <a:bodyPr lIns="98975" tIns="49475" rIns="98975" bIns="49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8786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709614" y="4856163"/>
            <a:ext cx="5680075" cy="4600574"/>
          </a:xfrm>
          <a:prstGeom prst="rect">
            <a:avLst/>
          </a:prstGeom>
          <a:noFill/>
          <a:ln>
            <a:noFill/>
          </a:ln>
        </p:spPr>
        <p:txBody>
          <a:bodyPr lIns="98965" tIns="49470" rIns="98965" bIns="49470" anchor="t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4021136" y="9710739"/>
            <a:ext cx="3076575" cy="511174"/>
          </a:xfrm>
          <a:prstGeom prst="rect">
            <a:avLst/>
          </a:prstGeom>
          <a:noFill/>
          <a:ln>
            <a:noFill/>
          </a:ln>
        </p:spPr>
        <p:txBody>
          <a:bodyPr lIns="98965" tIns="49470" rIns="98965" bIns="49470" anchor="b" anchorCtr="0">
            <a:noAutofit/>
          </a:bodyPr>
          <a:lstStyle/>
          <a:p>
            <a:pPr>
              <a:buSzPct val="25000"/>
            </a:pPr>
            <a:r>
              <a:rPr lang="hu-H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48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FFFF00"/>
                </a:solidFill>
                <a:latin typeface="+mn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rgbClr val="DD137B"/>
                </a:solidFill>
              </a:defRPr>
            </a:lvl3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301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60000">
              <a:srgbClr val="181CC7"/>
            </a:gs>
            <a:gs pos="78000">
              <a:srgbClr val="7005D4"/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287338"/>
            <a:ext cx="75580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Mintacím</a:t>
            </a:r>
            <a:r>
              <a:rPr lang="en-US" dirty="0" smtClean="0"/>
              <a:t> </a:t>
            </a:r>
            <a:r>
              <a:rPr lang="en-US" dirty="0" err="1" smtClean="0"/>
              <a:t>szerkesztése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438275"/>
            <a:ext cx="7773988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Mintaszöveg</a:t>
            </a:r>
            <a:r>
              <a:rPr lang="en-US" dirty="0" smtClean="0"/>
              <a:t> </a:t>
            </a:r>
            <a:r>
              <a:rPr lang="en-US" dirty="0" err="1" smtClean="0"/>
              <a:t>szerkesztése</a:t>
            </a:r>
            <a:endParaRPr lang="hu-HU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Clr>
          <a:srgbClr val="DD137B"/>
        </a:buClr>
        <a:buNone/>
        <a:defRPr sz="22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sz="2000">
          <a:solidFill>
            <a:srgbClr val="DD137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E6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8"/>
          <p:cNvSpPr txBox="1">
            <a:spLocks noChangeArrowheads="1"/>
          </p:cNvSpPr>
          <p:nvPr/>
        </p:nvSpPr>
        <p:spPr bwMode="auto">
          <a:xfrm>
            <a:off x="0" y="0"/>
            <a:ext cx="9144000" cy="135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600" b="1" kern="0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</a:t>
            </a:r>
            <a:r>
              <a:rPr lang="hu-HU" sz="3600" b="1" kern="0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A centrális határeloszlás tétel</a:t>
            </a:r>
          </a:p>
          <a:p>
            <a:pPr algn="ctr">
              <a:defRPr/>
            </a:pPr>
            <a:r>
              <a:rPr lang="hu-HU" sz="3600" b="1" kern="0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és általánosításai</a:t>
            </a:r>
            <a:endParaRPr lang="hu-HU" sz="2400" b="1" kern="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-5052" y="1772816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2000" dirty="0" smtClean="0">
                <a:latin typeface="+mn-lt"/>
                <a:cs typeface="Arial" pitchFamily="34" charset="0"/>
              </a:rPr>
              <a:t>Csörgő T.</a:t>
            </a:r>
          </a:p>
          <a:p>
            <a:pPr algn="ctr">
              <a:defRPr/>
            </a:pPr>
            <a:r>
              <a:rPr lang="hu-HU" sz="2000" dirty="0" smtClean="0">
                <a:latin typeface="+mn-lt"/>
                <a:cs typeface="Arial" pitchFamily="34" charset="0"/>
              </a:rPr>
              <a:t>MTA Wigner FK, Budapest és EKE KRC, Gyöngyös</a:t>
            </a:r>
            <a:r>
              <a:rPr lang="hu-HU" sz="1400" dirty="0" smtClean="0">
                <a:solidFill>
                  <a:srgbClr val="FFFF00"/>
                </a:solidFill>
                <a:latin typeface="+mn-lt"/>
              </a:rPr>
              <a:t> </a:t>
            </a:r>
          </a:p>
        </p:txBody>
      </p:sp>
      <p:grpSp>
        <p:nvGrpSpPr>
          <p:cNvPr id="27" name="Csoportba foglalás 26"/>
          <p:cNvGrpSpPr/>
          <p:nvPr/>
        </p:nvGrpSpPr>
        <p:grpSpPr>
          <a:xfrm>
            <a:off x="3131840" y="3212976"/>
            <a:ext cx="2880360" cy="3096344"/>
            <a:chOff x="3131840" y="3212976"/>
            <a:chExt cx="2880360" cy="3096344"/>
          </a:xfrm>
        </p:grpSpPr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991" y="3501008"/>
              <a:ext cx="2446019" cy="2348159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5" name="Fánk 4"/>
            <p:cNvSpPr>
              <a:spLocks noChangeAspect="1"/>
            </p:cNvSpPr>
            <p:nvPr/>
          </p:nvSpPr>
          <p:spPr>
            <a:xfrm>
              <a:off x="3131840" y="3212976"/>
              <a:ext cx="2880360" cy="2880360"/>
            </a:xfrm>
            <a:prstGeom prst="donut">
              <a:avLst>
                <a:gd name="adj" fmla="val 13775"/>
              </a:avLst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12" name="Szövegdoboz 11"/>
            <p:cNvSpPr txBox="1">
              <a:spLocks noChangeAspect="1"/>
            </p:cNvSpPr>
            <p:nvPr/>
          </p:nvSpPr>
          <p:spPr>
            <a:xfrm>
              <a:off x="3594665" y="4612301"/>
              <a:ext cx="1964665" cy="1296124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1263901"/>
                </a:avLst>
              </a:prstTxWarp>
              <a:spAutoFit/>
            </a:bodyPr>
            <a:lstStyle/>
            <a:p>
              <a:pPr algn="ctr"/>
              <a:r>
                <a:rPr lang="hu-HU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Visznek, 2017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Szövegdoboz 25"/>
            <p:cNvSpPr txBox="1"/>
            <p:nvPr/>
          </p:nvSpPr>
          <p:spPr>
            <a:xfrm>
              <a:off x="3312403" y="3501008"/>
              <a:ext cx="2519194" cy="280831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2387087"/>
                </a:avLst>
              </a:prstTxWarp>
              <a:spAutoFit/>
            </a:bodyPr>
            <a:lstStyle/>
            <a:p>
              <a:pPr algn="ctr"/>
              <a:r>
                <a:rPr lang="hu-HU" sz="2400" b="1" dirty="0" smtClean="0">
                  <a:solidFill>
                    <a:schemeClr val="bg1"/>
                  </a:solidFill>
                </a:rPr>
                <a:t>10. </a:t>
              </a:r>
              <a:r>
                <a:rPr lang="hu-HU" sz="2400" b="1" dirty="0" err="1" smtClean="0">
                  <a:solidFill>
                    <a:schemeClr val="bg1"/>
                  </a:solidFill>
                </a:rPr>
                <a:t>BerzeTÖK</a:t>
              </a:r>
              <a:r>
                <a:rPr lang="hu-HU" sz="2400" b="1" dirty="0" smtClean="0">
                  <a:solidFill>
                    <a:schemeClr val="bg1"/>
                  </a:solidFill>
                </a:rPr>
                <a:t> Tábor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zöveg helye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3815" y="1295400"/>
                <a:ext cx="8640960" cy="99208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hu-HU" dirty="0" smtClean="0">
                    <a:solidFill>
                      <a:schemeClr val="tx1"/>
                    </a:solidFill>
                  </a:rPr>
                  <a:t>HA</a:t>
                </a:r>
                <a:r>
                  <a:rPr lang="hu-HU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u-HU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hu-HU" dirty="0" smtClean="0">
                    <a:solidFill>
                      <a:schemeClr val="tx1"/>
                    </a:solidFill>
                  </a:rPr>
                  <a:t> = 2 , </a:t>
                </a:r>
                <a:endParaRPr lang="hu-HU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r>
                  <a:rPr lang="hu-HU" dirty="0" smtClean="0"/>
                  <a:t>ÚJ POLINOMRENDSZER</a:t>
                </a:r>
                <a:r>
                  <a:rPr lang="hu-HU" dirty="0" smtClean="0"/>
                  <a:t> </a:t>
                </a:r>
                <a:r>
                  <a:rPr lang="hu-HU" dirty="0" smtClean="0"/>
                  <a:t>(t ≥ 0</a:t>
                </a:r>
                <a:r>
                  <a:rPr lang="hu-HU" dirty="0" smtClean="0"/>
                  <a:t>) </a:t>
                </a:r>
                <a:r>
                  <a:rPr lang="hu-HU" dirty="0" err="1" smtClean="0"/>
                  <a:t>FÉL-Gauss</a:t>
                </a:r>
                <a:r>
                  <a:rPr lang="hu-HU" dirty="0" smtClean="0"/>
                  <a:t>:</a:t>
                </a:r>
                <a:endParaRPr lang="hu-HU" dirty="0"/>
              </a:p>
            </p:txBody>
          </p:sp>
        </mc:Choice>
        <mc:Fallback>
          <p:sp>
            <p:nvSpPr>
              <p:cNvPr id="3" name="Szöveg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3815" y="1295400"/>
                <a:ext cx="8640960" cy="992088"/>
              </a:xfrm>
              <a:blipFill rotWithShape="1">
                <a:blip r:embed="rId2"/>
                <a:stretch>
                  <a:fillRect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ia számának helye 4"/>
          <p:cNvSpPr>
            <a:spLocks noGrp="1"/>
          </p:cNvSpPr>
          <p:nvPr>
            <p:ph type="sldNum" idx="4294967295"/>
          </p:nvPr>
        </p:nvSpPr>
        <p:spPr>
          <a:xfrm>
            <a:off x="7740650" y="6477000"/>
            <a:ext cx="792162" cy="360363"/>
          </a:xfrm>
          <a:prstGeom prst="rect">
            <a:avLst/>
          </a:prstGeom>
        </p:spPr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074" y="2368424"/>
            <a:ext cx="6338184" cy="2203576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93815" y="4626114"/>
            <a:ext cx="8956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Provides</a:t>
            </a:r>
            <a:r>
              <a:rPr lang="hu-H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hu-HU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  <a:r>
              <a:rPr lang="hu-H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expansion</a:t>
            </a:r>
            <a:r>
              <a:rPr lang="hu-H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around</a:t>
            </a:r>
            <a:r>
              <a:rPr lang="hu-H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hu-H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Gaussian </a:t>
            </a:r>
            <a:r>
              <a:rPr lang="hu-HU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shape</a:t>
            </a:r>
            <a:endParaRPr lang="hu-H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hu-HU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hu-H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</a:t>
            </a:r>
            <a:r>
              <a:rPr lang="hu-HU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defined</a:t>
            </a:r>
            <a:r>
              <a:rPr lang="hu-H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hu-H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hu-H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non-negative</a:t>
            </a:r>
            <a:r>
              <a:rPr lang="hu-H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values</a:t>
            </a:r>
            <a:r>
              <a:rPr lang="hu-H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hu-HU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hu-H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</a:t>
            </a:r>
            <a:r>
              <a:rPr lang="hu-H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hu-H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hape 97"/>
          <p:cNvSpPr txBox="1"/>
          <p:nvPr/>
        </p:nvSpPr>
        <p:spPr>
          <a:xfrm>
            <a:off x="152400" y="6238950"/>
            <a:ext cx="8777699" cy="466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sz="1800" dirty="0" err="1" smtClean="0">
                <a:solidFill>
                  <a:schemeClr val="lt1"/>
                </a:solidFill>
              </a:rPr>
              <a:t>arXiv</a:t>
            </a:r>
            <a:r>
              <a:rPr lang="hu-HU" sz="1800" dirty="0" smtClean="0">
                <a:solidFill>
                  <a:schemeClr val="lt1"/>
                </a:solidFill>
              </a:rPr>
              <a:t>:1604.05513 [</a:t>
            </a:r>
            <a:r>
              <a:rPr lang="hu-HU" sz="1800" dirty="0" err="1" smtClean="0">
                <a:solidFill>
                  <a:schemeClr val="lt1"/>
                </a:solidFill>
              </a:rPr>
              <a:t>physics.data-an</a:t>
            </a:r>
            <a:r>
              <a:rPr lang="hu-HU" sz="1800" dirty="0" smtClean="0">
                <a:solidFill>
                  <a:schemeClr val="lt1"/>
                </a:solidFill>
              </a:rPr>
              <a:t>]</a:t>
            </a:r>
            <a:endParaRPr lang="hu-HU" sz="1800" dirty="0">
              <a:solidFill>
                <a:schemeClr val="lt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07504" y="5334000"/>
            <a:ext cx="8956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Edgeworth</a:t>
            </a:r>
            <a:r>
              <a:rPr lang="hu-HU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expansion</a:t>
            </a:r>
            <a:r>
              <a:rPr lang="hu-HU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</a:t>
            </a:r>
            <a:r>
              <a:rPr lang="hu-HU" sz="2000" b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</a:t>
            </a:r>
            <a:r>
              <a:rPr lang="hu-HU" sz="2000" b="1" dirty="0" smtClean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hu-HU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hu-H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hu-H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hu-HU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around</a:t>
            </a:r>
            <a:r>
              <a:rPr lang="hu-H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two-sided</a:t>
            </a:r>
            <a:r>
              <a:rPr lang="hu-H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Gaussian, </a:t>
            </a:r>
            <a:r>
              <a:rPr lang="hu-HU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including</a:t>
            </a:r>
            <a:r>
              <a:rPr lang="hu-H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hu-H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hu-HU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non-negative</a:t>
            </a:r>
            <a:r>
              <a:rPr lang="hu-H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values</a:t>
            </a:r>
            <a:r>
              <a:rPr lang="hu-H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hu-HU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hu-H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hu-HU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lso</a:t>
            </a:r>
            <a:r>
              <a:rPr lang="hu-H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hu-H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Shape 69"/>
          <p:cNvSpPr txBox="1"/>
          <p:nvPr/>
        </p:nvSpPr>
        <p:spPr>
          <a:xfrm>
            <a:off x="-10885" y="297001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hu-HU" sz="3200" b="1" i="0" u="none" strike="noStrike" cap="none" baseline="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32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Gauss</a:t>
            </a:r>
            <a:r>
              <a:rPr lang="hu-HU" sz="3200" b="1" i="0" u="none" strike="noStrike" cap="none" baseline="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32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w(t), de </a:t>
            </a:r>
            <a:r>
              <a:rPr lang="hu-HU" sz="3200" dirty="0"/>
              <a:t>t ≥ 0</a:t>
            </a:r>
            <a:endParaRPr lang="hu-HU" sz="3200" b="1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SzPct val="25000"/>
            </a:pPr>
            <a:r>
              <a:rPr lang="hu-HU" sz="32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32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ÚJ </a:t>
            </a:r>
            <a:r>
              <a:rPr lang="hu-HU" sz="32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SORFEJTÉS</a:t>
            </a:r>
            <a:endParaRPr lang="hu-HU" sz="32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318835" y="6400800"/>
            <a:ext cx="50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10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44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zöveg helye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3814" y="1371600"/>
                <a:ext cx="8870673" cy="11430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ctr">
                  <a:buNone/>
                </a:pPr>
                <a:r>
                  <a:rPr lang="hu-HU" sz="2800" dirty="0" smtClean="0">
                    <a:solidFill>
                      <a:schemeClr val="tx1"/>
                    </a:solidFill>
                  </a:rPr>
                  <a:t>Ha </a:t>
                </a:r>
                <a14:m>
                  <m:oMath xmlns:m="http://schemas.openxmlformats.org/officeDocument/2006/math">
                    <m:r>
                      <a:rPr lang="hu-HU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hu-HU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800" dirty="0" smtClean="0">
                    <a:solidFill>
                      <a:schemeClr val="tx1"/>
                    </a:solidFill>
                  </a:rPr>
                  <a:t>= 1, </a:t>
                </a:r>
              </a:p>
              <a:p>
                <a:pPr marL="0" indent="0" algn="ctr">
                  <a:buNone/>
                </a:pPr>
                <a:r>
                  <a:rPr lang="hu-HU" sz="2800" dirty="0" smtClean="0"/>
                  <a:t> </a:t>
                </a:r>
                <a:r>
                  <a:rPr lang="hu-HU" sz="2800" dirty="0" smtClean="0"/>
                  <a:t>1 </a:t>
                </a:r>
                <a:r>
                  <a:rPr lang="hu-HU" sz="2800" dirty="0" smtClean="0"/>
                  <a:t>dimenzióban </a:t>
                </a:r>
                <a:endParaRPr lang="hu-HU" sz="2800" dirty="0" smtClean="0"/>
              </a:p>
              <a:p>
                <a:pPr marL="0" indent="0" algn="ctr">
                  <a:buNone/>
                </a:pPr>
                <a:r>
                  <a:rPr lang="hu-HU" sz="2800" dirty="0" err="1" smtClean="0"/>
                  <a:t>Laguerre</a:t>
                </a:r>
                <a:r>
                  <a:rPr lang="hu-HU" sz="2800" dirty="0" smtClean="0"/>
                  <a:t> </a:t>
                </a:r>
                <a:r>
                  <a:rPr lang="hu-HU" sz="2800" dirty="0" smtClean="0"/>
                  <a:t>polinomok </a:t>
                </a:r>
                <a:endParaRPr lang="hu-HU" sz="2800" dirty="0"/>
              </a:p>
            </p:txBody>
          </p:sp>
        </mc:Choice>
        <mc:Fallback>
          <p:sp>
            <p:nvSpPr>
              <p:cNvPr id="3" name="Szöveg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3814" y="1371600"/>
                <a:ext cx="8870673" cy="1143000"/>
              </a:xfrm>
              <a:blipFill rotWithShape="1">
                <a:blip r:embed="rId2"/>
                <a:stretch>
                  <a:fillRect t="-11170"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ia számának helye 4"/>
          <p:cNvSpPr>
            <a:spLocks noGrp="1"/>
          </p:cNvSpPr>
          <p:nvPr>
            <p:ph type="sldNum" idx="4294967295"/>
          </p:nvPr>
        </p:nvSpPr>
        <p:spPr>
          <a:xfrm>
            <a:off x="7740650" y="6477000"/>
            <a:ext cx="792162" cy="360363"/>
          </a:xfrm>
          <a:prstGeom prst="rect">
            <a:avLst/>
          </a:prstGeom>
        </p:spPr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42" y="2618904"/>
            <a:ext cx="4725721" cy="1602184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93815" y="4479503"/>
            <a:ext cx="8956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Ebben az esetben: </a:t>
            </a:r>
            <a:r>
              <a:rPr lang="hu-HU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Laguerre</a:t>
            </a:r>
            <a:r>
              <a:rPr lang="hu-H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sorfejtés</a:t>
            </a:r>
            <a:r>
              <a:rPr lang="hu-H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lehetősége</a:t>
            </a:r>
            <a:endParaRPr lang="hu-HU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hape 69"/>
          <p:cNvSpPr txBox="1"/>
          <p:nvPr/>
        </p:nvSpPr>
        <p:spPr>
          <a:xfrm>
            <a:off x="-10885" y="116632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hu-HU" sz="3200" b="1" i="0" u="none" strike="noStrike" cap="none" baseline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3200" b="1" i="0" u="none" strike="noStrike" cap="none" baseline="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EXPONENCIÁLIS </a:t>
            </a:r>
            <a:r>
              <a:rPr lang="hu-HU" sz="32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w(t</a:t>
            </a:r>
            <a:r>
              <a:rPr lang="hu-HU" sz="32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lang="hu-HU" sz="3200" dirty="0" err="1"/>
              <a:t>t</a:t>
            </a:r>
            <a:r>
              <a:rPr lang="hu-HU" sz="3200" dirty="0"/>
              <a:t> ≥ </a:t>
            </a:r>
            <a:r>
              <a:rPr lang="hu-HU" sz="3200" dirty="0" smtClean="0"/>
              <a:t>0</a:t>
            </a:r>
            <a:r>
              <a:rPr lang="hu-HU" sz="32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hu-HU" sz="3200" b="1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SzPct val="25000"/>
            </a:pPr>
            <a:r>
              <a:rPr lang="hu-HU" sz="32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32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LAGUERRE </a:t>
            </a:r>
            <a:r>
              <a:rPr lang="hu-HU" sz="32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SORFEJTÉS</a:t>
            </a:r>
            <a:endParaRPr lang="hu-HU" sz="32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hape 97"/>
          <p:cNvSpPr txBox="1"/>
          <p:nvPr/>
        </p:nvSpPr>
        <p:spPr>
          <a:xfrm>
            <a:off x="152400" y="6238950"/>
            <a:ext cx="8777699" cy="466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sz="1800" dirty="0" err="1" smtClean="0">
                <a:solidFill>
                  <a:schemeClr val="lt1"/>
                </a:solidFill>
              </a:rPr>
              <a:t>arXiv</a:t>
            </a:r>
            <a:r>
              <a:rPr lang="hu-HU" sz="1800" dirty="0" smtClean="0">
                <a:solidFill>
                  <a:schemeClr val="lt1"/>
                </a:solidFill>
              </a:rPr>
              <a:t>:1604.05513 [</a:t>
            </a:r>
            <a:r>
              <a:rPr lang="hu-HU" sz="1800" dirty="0" err="1" smtClean="0">
                <a:solidFill>
                  <a:schemeClr val="lt1"/>
                </a:solidFill>
              </a:rPr>
              <a:t>physics.data-an</a:t>
            </a:r>
            <a:r>
              <a:rPr lang="hu-HU" sz="1800" dirty="0" smtClean="0">
                <a:solidFill>
                  <a:schemeClr val="lt1"/>
                </a:solidFill>
              </a:rPr>
              <a:t>]</a:t>
            </a:r>
            <a:endParaRPr lang="hu-HU" sz="1800" dirty="0">
              <a:solidFill>
                <a:schemeClr val="lt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318835" y="6400800"/>
            <a:ext cx="50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11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00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0" y="-77240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2400" b="1" i="0" u="none" strike="noStrike" cap="none" baseline="0" dirty="0">
                <a:solidFill>
                  <a:srgbClr val="FFFF00"/>
                </a:solidFill>
              </a:rPr>
              <a:t>  </a:t>
            </a:r>
            <a:r>
              <a:rPr lang="hu-HU" sz="2400" b="1" dirty="0" smtClean="0">
                <a:solidFill>
                  <a:srgbClr val="FFFF00"/>
                </a:solidFill>
              </a:rPr>
              <a:t>PÉLDA</a:t>
            </a:r>
            <a:r>
              <a:rPr lang="hu-HU" sz="2400" b="1" i="0" u="none" strike="noStrike" cap="none" dirty="0" smtClean="0">
                <a:solidFill>
                  <a:srgbClr val="FFFF00"/>
                </a:solidFill>
              </a:rPr>
              <a:t> </a:t>
            </a:r>
            <a:r>
              <a:rPr lang="hu-HU" sz="2400" b="1" dirty="0" smtClean="0">
                <a:solidFill>
                  <a:srgbClr val="FFFF00"/>
                </a:solidFill>
              </a:rPr>
              <a:t>LAGUERRE </a:t>
            </a:r>
            <a:r>
              <a:rPr lang="hu-HU" sz="2400" b="1" dirty="0" smtClean="0">
                <a:solidFill>
                  <a:srgbClr val="FFFF00"/>
                </a:solidFill>
              </a:rPr>
              <a:t>SORFEJTÉSRE</a:t>
            </a:r>
            <a:endParaRPr lang="hu-HU" sz="2400" b="1" dirty="0">
              <a:solidFill>
                <a:srgbClr val="FFFF00"/>
              </a:solidFill>
            </a:endParaRP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625" y="495300"/>
            <a:ext cx="7524750" cy="60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697600" y="5206425"/>
            <a:ext cx="8338896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dirty="0">
                <a:solidFill>
                  <a:schemeClr val="lt1"/>
                </a:solidFill>
              </a:rPr>
              <a:t>T. Csörgő and S: Hegyi, </a:t>
            </a:r>
            <a:r>
              <a:rPr lang="hu-HU" dirty="0" err="1">
                <a:solidFill>
                  <a:schemeClr val="lt1"/>
                </a:solidFill>
              </a:rPr>
              <a:t>hep-ph</a:t>
            </a:r>
            <a:r>
              <a:rPr lang="hu-HU" dirty="0">
                <a:solidFill>
                  <a:schemeClr val="lt1"/>
                </a:solidFill>
              </a:rPr>
              <a:t>/9912220, T. Csörgő, </a:t>
            </a:r>
            <a:r>
              <a:rPr lang="hu-HU" dirty="0" err="1">
                <a:solidFill>
                  <a:schemeClr val="lt1"/>
                </a:solidFill>
              </a:rPr>
              <a:t>hep-ph</a:t>
            </a:r>
            <a:r>
              <a:rPr lang="hu-HU" dirty="0">
                <a:solidFill>
                  <a:schemeClr val="lt1"/>
                </a:solidFill>
              </a:rPr>
              <a:t>/001233</a:t>
            </a:r>
          </a:p>
        </p:txBody>
      </p:sp>
    </p:spTree>
    <p:extLst>
      <p:ext uri="{BB962C8B-B14F-4D97-AF65-F5344CB8AC3E}">
        <p14:creationId xmlns:p14="http://schemas.microsoft.com/office/powerpoint/2010/main" val="15220484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/>
        </p:nvSpPr>
        <p:spPr>
          <a:xfrm>
            <a:off x="0" y="-77240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hu-HU" sz="3000" b="1" i="0" u="none" strike="noStrike" cap="none" baseline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hu-HU" sz="3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EXPONENTIAL </a:t>
            </a:r>
            <a:r>
              <a:rPr lang="hu-HU" sz="3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w(t|</a:t>
            </a:r>
            <a:r>
              <a:rPr lang="hu-HU" sz="3200" b="1" dirty="0" smtClean="0">
                <a:solidFill>
                  <a:srgbClr val="FFFF00"/>
                </a:solidFill>
                <a:latin typeface="Symbol" panose="05050102010706020507" pitchFamily="18" charset="2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hu-HU" sz="3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=1): LAGUERRE</a:t>
            </a:r>
            <a:endParaRPr lang="hu-HU" sz="30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5" name="Shape 75"/>
          <p:cNvSpPr txBox="1"/>
          <p:nvPr/>
        </p:nvSpPr>
        <p:spPr>
          <a:xfrm>
            <a:off x="190050" y="188640"/>
            <a:ext cx="407715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buNone/>
            </a:pPr>
            <a:r>
              <a:rPr lang="hu-HU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Model-independent</a:t>
            </a:r>
            <a:r>
              <a:rPr lang="hu-H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</a:t>
            </a:r>
            <a:r>
              <a:rPr lang="hu-H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experimentally</a:t>
            </a:r>
            <a:r>
              <a:rPr lang="hu-H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tested:</a:t>
            </a:r>
          </a:p>
          <a:p>
            <a:pPr marL="0" lvl="1" indent="-273050" rtl="0">
              <a:lnSpc>
                <a:spcPct val="115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hu-HU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hu-HU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exponential</a:t>
            </a:r>
            <a:endParaRPr lang="hu-H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-273050" rtl="0">
              <a:lnSpc>
                <a:spcPct val="115000"/>
              </a:lnSpc>
              <a:buClr>
                <a:schemeClr val="lt1"/>
              </a:buClr>
              <a:buSzPct val="100000"/>
              <a:buFont typeface="Verdana"/>
              <a:buChar char="●"/>
            </a:pPr>
            <a:r>
              <a:rPr lang="hu-HU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 </a:t>
            </a:r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QR </a:t>
            </a:r>
            <a:r>
              <a:rPr lang="hu-HU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dimensionless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lvl="1" indent="-273050" rtl="0">
              <a:lnSpc>
                <a:spcPct val="115000"/>
              </a:lnSpc>
              <a:buClr>
                <a:schemeClr val="lt1"/>
              </a:buClr>
              <a:buSzPct val="100000"/>
              <a:buFont typeface="Verdana"/>
              <a:buChar char="●"/>
            </a:pPr>
            <a:r>
              <a:rPr lang="hu-HU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hu-HU" sz="2000" baseline="-25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(t) </a:t>
            </a:r>
            <a:r>
              <a:rPr lang="hu-HU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Laguerre</a:t>
            </a:r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polynomials</a:t>
            </a:r>
            <a:endParaRPr lang="hu-H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rtl="0">
              <a:lnSpc>
                <a:spcPct val="115000"/>
              </a:lnSpc>
              <a:spcBef>
                <a:spcPts val="400"/>
              </a:spcBef>
              <a:buNone/>
            </a:pP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6" name="Shape 76"/>
          <p:cNvSpPr txBox="1"/>
          <p:nvPr/>
        </p:nvSpPr>
        <p:spPr>
          <a:xfrm>
            <a:off x="183670" y="4191000"/>
            <a:ext cx="5515672" cy="1819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buNone/>
            </a:pPr>
            <a:r>
              <a:rPr lang="hu-HU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Laguerre</a:t>
            </a:r>
            <a:r>
              <a:rPr lang="hu-H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expansion</a:t>
            </a:r>
            <a:r>
              <a:rPr lang="hu-H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successful</a:t>
            </a:r>
            <a:r>
              <a:rPr lang="hu-H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</a:t>
            </a:r>
            <a:endParaRPr lang="hu-H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-269875" rtl="0">
              <a:lnSpc>
                <a:spcPct val="115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NA22, UA1 </a:t>
            </a:r>
            <a:r>
              <a:rPr lang="hu-HU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</a:t>
            </a:r>
            <a:endParaRPr lang="hu-H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-269875" rtl="0">
              <a:lnSpc>
                <a:spcPct val="115000"/>
              </a:lnSpc>
              <a:buClr>
                <a:schemeClr val="lt1"/>
              </a:buClr>
              <a:buSzPct val="100000"/>
              <a:buFont typeface="Verdana"/>
              <a:buChar char="●"/>
            </a:pPr>
            <a:r>
              <a:rPr lang="hu-HU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convergence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criteria</a:t>
            </a:r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hu-HU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satisfied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lvl="1" indent="-269875" rtl="0">
              <a:lnSpc>
                <a:spcPct val="115000"/>
              </a:lnSpc>
              <a:buClr>
                <a:schemeClr val="lt1"/>
              </a:buClr>
              <a:buSzPct val="100000"/>
              <a:buFont typeface="Verdana"/>
              <a:buChar char="●"/>
            </a:pPr>
            <a:r>
              <a:rPr lang="hu-HU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intercept</a:t>
            </a:r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dirty="0" smtClean="0">
                <a:latin typeface="Symbol" panose="05050102010706020507" pitchFamily="18" charset="2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hu-HU" sz="20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</a:t>
            </a:r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 1</a:t>
            </a:r>
            <a:endParaRPr lang="hu-H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958" y="2638425"/>
            <a:ext cx="4359369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4318835" y="6400800"/>
            <a:ext cx="50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13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3558545"/>
            <a:ext cx="8858250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23592" y="5574041"/>
            <a:ext cx="6310858" cy="882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8325" y="4475805"/>
            <a:ext cx="3286125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7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57700" y="609600"/>
            <a:ext cx="447675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7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15175" y="2641285"/>
            <a:ext cx="1819275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33323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216024" y="1196752"/>
            <a:ext cx="4860032" cy="15841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hu-HU" sz="2000" b="1" dirty="0" smtClean="0">
                <a:solidFill>
                  <a:srgbClr val="FFFF00"/>
                </a:solidFill>
              </a:rPr>
              <a:t>MODELL-FÜGGELTEN MÓDSZER:</a:t>
            </a:r>
            <a:endParaRPr lang="hu-HU" sz="2000" b="1" dirty="0">
              <a:solidFill>
                <a:srgbClr val="FFFF00"/>
              </a:solidFill>
            </a:endParaRP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2040" y="1927785"/>
            <a:ext cx="3591889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2040" y="2924944"/>
            <a:ext cx="4024135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2040" y="4149080"/>
            <a:ext cx="4100335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69"/>
          <p:cNvSpPr txBox="1"/>
          <p:nvPr/>
        </p:nvSpPr>
        <p:spPr>
          <a:xfrm>
            <a:off x="-10885" y="71105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hu-HU" sz="2800" b="1" i="0" u="none" strike="noStrike" cap="none" baseline="0" dirty="0">
                <a:solidFill>
                  <a:srgbClr val="FFFF00"/>
                </a:solidFill>
              </a:rPr>
              <a:t> </a:t>
            </a:r>
            <a:r>
              <a:rPr lang="hu-HU" sz="2800" b="1" dirty="0" smtClean="0">
                <a:solidFill>
                  <a:srgbClr val="FFFF00"/>
                </a:solidFill>
              </a:rPr>
              <a:t>NYÚJTOTT EXPONENCIÁLIS</a:t>
            </a:r>
            <a:r>
              <a:rPr lang="hu-HU" sz="2800" b="1" i="0" u="none" strike="noStrike" cap="none" baseline="0" dirty="0" smtClean="0">
                <a:solidFill>
                  <a:srgbClr val="FFFF00"/>
                </a:solidFill>
              </a:rPr>
              <a:t> </a:t>
            </a:r>
            <a:r>
              <a:rPr lang="hu-HU" sz="2800" b="1" dirty="0" smtClean="0">
                <a:solidFill>
                  <a:srgbClr val="FFFF00"/>
                </a:solidFill>
              </a:rPr>
              <a:t>w(t): </a:t>
            </a:r>
            <a:endParaRPr lang="hu-HU" sz="2800" b="1" dirty="0" smtClean="0">
              <a:solidFill>
                <a:srgbClr val="FFFF00"/>
              </a:solidFill>
            </a:endParaRPr>
          </a:p>
          <a:p>
            <a:pPr algn="ctr">
              <a:buSzPct val="25000"/>
            </a:pPr>
            <a:r>
              <a:rPr lang="hu-HU" sz="2800" b="1" dirty="0" smtClean="0">
                <a:solidFill>
                  <a:srgbClr val="FFFF00"/>
                </a:solidFill>
              </a:rPr>
              <a:t>LEVY SORFEJTÉSEK</a:t>
            </a:r>
            <a:endParaRPr lang="hu-HU" sz="2800" b="1" dirty="0">
              <a:solidFill>
                <a:srgbClr val="FFFF00"/>
              </a:solidFill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2123728" y="1052736"/>
            <a:ext cx="4972050" cy="350870"/>
            <a:chOff x="4054971" y="1850571"/>
            <a:chExt cx="4972050" cy="35087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46" b="2174"/>
            <a:stretch/>
          </p:blipFill>
          <p:spPr bwMode="auto">
            <a:xfrm>
              <a:off x="4054971" y="1850571"/>
              <a:ext cx="1381125" cy="350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40"/>
            <a:stretch/>
          </p:blipFill>
          <p:spPr bwMode="auto">
            <a:xfrm>
              <a:off x="5436096" y="1850571"/>
              <a:ext cx="3590925" cy="350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Shape 92"/>
          <p:cNvSpPr txBox="1"/>
          <p:nvPr/>
        </p:nvSpPr>
        <p:spPr>
          <a:xfrm>
            <a:off x="288032" y="1988840"/>
            <a:ext cx="4860032" cy="38884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hu-H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7305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Levy</a:t>
            </a:r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hu-HU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stretched</a:t>
            </a:r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exponential</a:t>
            </a:r>
            <a:endParaRPr lang="hu-H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7305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generalizes</a:t>
            </a:r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exponentials</a:t>
            </a:r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hu-HU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Gaussians</a:t>
            </a:r>
            <a:endParaRPr lang="hu-H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7305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Verdana"/>
              <a:buChar char="●"/>
            </a:pPr>
            <a:r>
              <a:rPr lang="hu-HU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ubiquoutous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nature</a:t>
            </a:r>
            <a:endParaRPr lang="hu-H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7305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Verdana"/>
              <a:buChar char="●"/>
            </a:pPr>
            <a:r>
              <a:rPr lang="hu-HU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far </a:t>
            </a:r>
            <a:r>
              <a:rPr lang="hu-HU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hu-HU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Levy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285750" indent="-27305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Verdana"/>
              <a:buChar char="●"/>
            </a:pPr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</a:t>
            </a:r>
            <a:r>
              <a:rPr lang="hu-HU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hu-HU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polynomials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hu-HU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orthonormal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Levy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weight</a:t>
            </a:r>
            <a:endParaRPr lang="hu-H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rtl="0">
              <a:lnSpc>
                <a:spcPct val="115000"/>
              </a:lnSpc>
              <a:spcBef>
                <a:spcPts val="400"/>
              </a:spcBef>
              <a:buNone/>
            </a:pP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5121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idx="4294967295"/>
          </p:nvPr>
        </p:nvSpPr>
        <p:spPr>
          <a:xfrm>
            <a:off x="7740650" y="6477000"/>
            <a:ext cx="792162" cy="360363"/>
          </a:xfrm>
          <a:prstGeom prst="rect">
            <a:avLst/>
          </a:prstGeom>
        </p:spPr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/>
          </a:p>
        </p:txBody>
      </p:sp>
      <p:sp>
        <p:nvSpPr>
          <p:cNvPr id="8" name="Shape 97"/>
          <p:cNvSpPr txBox="1"/>
          <p:nvPr/>
        </p:nvSpPr>
        <p:spPr>
          <a:xfrm>
            <a:off x="152400" y="6315150"/>
            <a:ext cx="8777699" cy="466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sz="1800" dirty="0" err="1" smtClean="0">
                <a:solidFill>
                  <a:schemeClr val="lt1"/>
                </a:solidFill>
              </a:rPr>
              <a:t>arXiv</a:t>
            </a:r>
            <a:r>
              <a:rPr lang="hu-HU" sz="1800" dirty="0" smtClean="0">
                <a:solidFill>
                  <a:schemeClr val="lt1"/>
                </a:solidFill>
              </a:rPr>
              <a:t>:1604.05513 [</a:t>
            </a:r>
            <a:r>
              <a:rPr lang="hu-HU" sz="1800" dirty="0" err="1" smtClean="0">
                <a:solidFill>
                  <a:schemeClr val="lt1"/>
                </a:solidFill>
              </a:rPr>
              <a:t>physics.data-an</a:t>
            </a:r>
            <a:r>
              <a:rPr lang="hu-HU" sz="1800" dirty="0" smtClean="0">
                <a:solidFill>
                  <a:schemeClr val="lt1"/>
                </a:solidFill>
              </a:rPr>
              <a:t>]</a:t>
            </a:r>
            <a:endParaRPr lang="hu-HU" sz="1800" dirty="0">
              <a:solidFill>
                <a:schemeClr val="lt1"/>
              </a:solidFill>
            </a:endParaRPr>
          </a:p>
        </p:txBody>
      </p:sp>
      <p:sp>
        <p:nvSpPr>
          <p:cNvPr id="10" name="Shape 69"/>
          <p:cNvSpPr txBox="1"/>
          <p:nvPr/>
        </p:nvSpPr>
        <p:spPr>
          <a:xfrm>
            <a:off x="-10885" y="144601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hu-HU" sz="32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LEVY </a:t>
            </a:r>
            <a:r>
              <a:rPr lang="hu-HU" sz="32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POLINOMOK ALAKJA</a:t>
            </a:r>
            <a:endParaRPr lang="hu-HU" sz="32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0022"/>
            <a:ext cx="6010677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05852"/>
            <a:ext cx="3893820" cy="64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44824"/>
            <a:ext cx="2206943" cy="68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4318835" y="6400800"/>
            <a:ext cx="50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15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1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idx="4294967295"/>
          </p:nvPr>
        </p:nvSpPr>
        <p:spPr>
          <a:xfrm>
            <a:off x="7740650" y="6477000"/>
            <a:ext cx="792162" cy="360363"/>
          </a:xfrm>
          <a:prstGeom prst="rect">
            <a:avLst/>
          </a:prstGeom>
        </p:spPr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244" y="1755304"/>
            <a:ext cx="4096033" cy="4112096"/>
          </a:xfrm>
          <a:prstGeom prst="rect">
            <a:avLst/>
          </a:prstGeom>
        </p:spPr>
      </p:pic>
      <p:sp>
        <p:nvSpPr>
          <p:cNvPr id="8" name="Shape 25"/>
          <p:cNvSpPr txBox="1"/>
          <p:nvPr/>
        </p:nvSpPr>
        <p:spPr>
          <a:xfrm>
            <a:off x="4819197" y="5843155"/>
            <a:ext cx="4176465" cy="60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SzPct val="25000"/>
            </a:pPr>
            <a:r>
              <a:rPr lang="hu-HU" sz="1800" b="0" i="0" u="none" strike="noStrike" cap="none" baseline="0" dirty="0" smtClean="0">
                <a:solidFill>
                  <a:schemeClr val="lt1"/>
                </a:solidFill>
                <a:sym typeface="Arial"/>
              </a:rPr>
              <a:t>T</a:t>
            </a:r>
            <a:r>
              <a:rPr lang="hu-HU" sz="1800" b="0" i="0" u="none" strike="noStrike" cap="none" baseline="0" dirty="0">
                <a:solidFill>
                  <a:schemeClr val="lt1"/>
                </a:solidFill>
                <a:sym typeface="Arial"/>
              </a:rPr>
              <a:t>. </a:t>
            </a:r>
            <a:r>
              <a:rPr lang="hu-HU" sz="1800" b="0" i="0" u="none" strike="noStrike" cap="none" baseline="0" dirty="0" smtClean="0">
                <a:solidFill>
                  <a:schemeClr val="lt1"/>
                </a:solidFill>
                <a:sym typeface="Arial"/>
              </a:rPr>
              <a:t>Csörgő</a:t>
            </a:r>
            <a:r>
              <a:rPr lang="hu-HU" sz="1800" dirty="0" smtClean="0">
                <a:solidFill>
                  <a:schemeClr val="lt1"/>
                </a:solidFill>
              </a:rPr>
              <a:t>, </a:t>
            </a:r>
            <a:r>
              <a:rPr lang="hu-HU" sz="1800" dirty="0">
                <a:solidFill>
                  <a:schemeClr val="lt1"/>
                </a:solidFill>
              </a:rPr>
              <a:t>T. </a:t>
            </a:r>
            <a:r>
              <a:rPr lang="hu-HU" sz="1800" dirty="0" smtClean="0">
                <a:solidFill>
                  <a:schemeClr val="lt1"/>
                </a:solidFill>
              </a:rPr>
              <a:t>Novák </a:t>
            </a:r>
            <a:r>
              <a:rPr lang="hu-HU" sz="1800" dirty="0">
                <a:solidFill>
                  <a:schemeClr val="lt1"/>
                </a:solidFill>
              </a:rPr>
              <a:t>and </a:t>
            </a:r>
            <a:r>
              <a:rPr lang="hu-HU" sz="1800" b="0" i="0" u="none" strike="noStrike" cap="none" baseline="0" dirty="0" smtClean="0">
                <a:solidFill>
                  <a:schemeClr val="lt1"/>
                </a:solidFill>
                <a:sym typeface="Arial"/>
              </a:rPr>
              <a:t>A. </a:t>
            </a:r>
            <a:r>
              <a:rPr lang="hu-HU" sz="1800" b="0" i="0" u="none" strike="noStrike" cap="none" baseline="0" dirty="0" err="1" smtClean="0">
                <a:solidFill>
                  <a:schemeClr val="lt1"/>
                </a:solidFill>
                <a:sym typeface="Arial"/>
              </a:rPr>
              <a:t>Ster</a:t>
            </a:r>
            <a:endParaRPr lang="hu-HU" sz="1800" baseline="30000" dirty="0" smtClean="0">
              <a:solidFill>
                <a:schemeClr val="lt1"/>
              </a:solidFill>
            </a:endParaRPr>
          </a:p>
          <a:p>
            <a:pPr marL="0" marR="0" lvl="0" indent="0" algn="r" rtl="0">
              <a:buSzPct val="25000"/>
              <a:buNone/>
            </a:pPr>
            <a:r>
              <a:rPr lang="hu-HU" sz="1800" dirty="0" err="1" smtClean="0">
                <a:solidFill>
                  <a:srgbClr val="00B0F0"/>
                </a:solidFill>
              </a:rPr>
              <a:t>in</a:t>
            </a:r>
            <a:r>
              <a:rPr lang="hu-HU" sz="1800" dirty="0" smtClean="0">
                <a:solidFill>
                  <a:srgbClr val="00B0F0"/>
                </a:solidFill>
              </a:rPr>
              <a:t> </a:t>
            </a:r>
            <a:r>
              <a:rPr lang="hu-HU" sz="1800" dirty="0" err="1" smtClean="0">
                <a:solidFill>
                  <a:srgbClr val="00B0F0"/>
                </a:solidFill>
              </a:rPr>
              <a:t>preparation</a:t>
            </a:r>
            <a:endParaRPr lang="hu-HU" sz="1800" b="0" i="0" u="none" strike="noStrike" cap="none" dirty="0" smtClean="0">
              <a:solidFill>
                <a:srgbClr val="00B0F0"/>
              </a:solidFill>
              <a:sym typeface="Arial"/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873851" y="871041"/>
            <a:ext cx="7396298" cy="757759"/>
            <a:chOff x="532351" y="871041"/>
            <a:chExt cx="7396298" cy="757759"/>
          </a:xfrm>
        </p:grpSpPr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2351" y="871041"/>
              <a:ext cx="1231337" cy="554102"/>
            </a:xfrm>
            <a:prstGeom prst="rect">
              <a:avLst/>
            </a:prstGeom>
          </p:spPr>
        </p:pic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7744" y="871041"/>
              <a:ext cx="5660905" cy="757759"/>
            </a:xfrm>
            <a:prstGeom prst="rect">
              <a:avLst/>
            </a:prstGeom>
          </p:spPr>
        </p:pic>
      </p:grpSp>
      <p:sp>
        <p:nvSpPr>
          <p:cNvPr id="11" name="Shape 69"/>
          <p:cNvSpPr txBox="1"/>
          <p:nvPr/>
        </p:nvSpPr>
        <p:spPr>
          <a:xfrm>
            <a:off x="-10885" y="-903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hu-HU" sz="3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MODELL FÜGGETLEN </a:t>
            </a:r>
            <a:r>
              <a:rPr lang="hu-HU" sz="3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LEVY </a:t>
            </a:r>
            <a:r>
              <a:rPr lang="hu-HU" sz="3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SORFEJTÉS</a:t>
            </a:r>
            <a:endParaRPr lang="hu-HU" sz="30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Shape 25"/>
          <p:cNvSpPr txBox="1"/>
          <p:nvPr/>
        </p:nvSpPr>
        <p:spPr>
          <a:xfrm>
            <a:off x="228600" y="5912230"/>
            <a:ext cx="4176465" cy="7171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SzPct val="25000"/>
            </a:pPr>
            <a:r>
              <a:rPr lang="hu-HU" dirty="0" smtClean="0">
                <a:solidFill>
                  <a:schemeClr val="lt1"/>
                </a:solidFill>
                <a:sym typeface="Arial"/>
              </a:rPr>
              <a:t>J. </a:t>
            </a:r>
            <a:r>
              <a:rPr lang="hu-HU" dirty="0" err="1" smtClean="0">
                <a:solidFill>
                  <a:schemeClr val="lt1"/>
                </a:solidFill>
                <a:sym typeface="Arial"/>
              </a:rPr>
              <a:t>Chwastowski</a:t>
            </a:r>
            <a:r>
              <a:rPr lang="hu-HU" dirty="0" smtClean="0">
                <a:solidFill>
                  <a:schemeClr val="lt1"/>
                </a:solidFill>
                <a:sym typeface="Arial"/>
              </a:rPr>
              <a:t>, </a:t>
            </a:r>
            <a:r>
              <a:rPr lang="hu-HU" dirty="0" err="1" smtClean="0">
                <a:solidFill>
                  <a:schemeClr val="lt1"/>
                </a:solidFill>
                <a:sym typeface="Arial"/>
              </a:rPr>
              <a:t>Trento</a:t>
            </a:r>
            <a:r>
              <a:rPr lang="hu-HU" dirty="0" smtClean="0">
                <a:solidFill>
                  <a:schemeClr val="lt1"/>
                </a:solidFill>
                <a:sym typeface="Arial"/>
              </a:rPr>
              <a:t>, 2016:</a:t>
            </a:r>
            <a:endParaRPr lang="hu-HU" sz="1800" baseline="30000" dirty="0" smtClean="0">
              <a:solidFill>
                <a:schemeClr val="lt1"/>
              </a:solidFill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dirty="0" smtClean="0">
                <a:solidFill>
                  <a:srgbClr val="00B0F0"/>
                </a:solidFill>
                <a:sym typeface="Arial"/>
              </a:rPr>
              <a:t>Elvi lehetőség a proton jellemzésére?</a:t>
            </a:r>
            <a:endParaRPr lang="hu-HU" sz="1800" b="0" i="0" u="none" strike="noStrike" cap="none" dirty="0" smtClean="0">
              <a:solidFill>
                <a:srgbClr val="00B0F0"/>
              </a:solidFill>
              <a:sym typeface="Arial"/>
            </a:endParaRPr>
          </a:p>
        </p:txBody>
      </p:sp>
      <p:sp>
        <p:nvSpPr>
          <p:cNvPr id="13" name="Shape 97"/>
          <p:cNvSpPr txBox="1"/>
          <p:nvPr/>
        </p:nvSpPr>
        <p:spPr>
          <a:xfrm>
            <a:off x="228600" y="6324600"/>
            <a:ext cx="8777699" cy="466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hu-HU" sz="1800" dirty="0" err="1" smtClean="0">
                <a:solidFill>
                  <a:schemeClr val="lt1"/>
                </a:solidFill>
              </a:rPr>
              <a:t>arXiv</a:t>
            </a:r>
            <a:r>
              <a:rPr lang="hu-HU" sz="1800" dirty="0" smtClean="0">
                <a:solidFill>
                  <a:schemeClr val="lt1"/>
                </a:solidFill>
              </a:rPr>
              <a:t>:1604.05513 [</a:t>
            </a:r>
            <a:r>
              <a:rPr lang="hu-HU" sz="1800" dirty="0" err="1" smtClean="0">
                <a:solidFill>
                  <a:schemeClr val="lt1"/>
                </a:solidFill>
              </a:rPr>
              <a:t>physics.data-an</a:t>
            </a:r>
            <a:r>
              <a:rPr lang="hu-HU" sz="1800" dirty="0" smtClean="0">
                <a:solidFill>
                  <a:schemeClr val="lt1"/>
                </a:solidFill>
              </a:rPr>
              <a:t>]</a:t>
            </a:r>
            <a:endParaRPr lang="hu-HU" sz="1800" dirty="0">
              <a:solidFill>
                <a:schemeClr val="lt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318835" y="6400800"/>
            <a:ext cx="50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16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59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Cím 1"/>
          <p:cNvSpPr>
            <a:spLocks noGrp="1"/>
          </p:cNvSpPr>
          <p:nvPr>
            <p:ph type="title"/>
          </p:nvPr>
        </p:nvSpPr>
        <p:spPr>
          <a:xfrm>
            <a:off x="0" y="7989"/>
            <a:ext cx="9144000" cy="719137"/>
          </a:xfrm>
        </p:spPr>
        <p:txBody>
          <a:bodyPr/>
          <a:lstStyle/>
          <a:p>
            <a:pPr algn="ctr" eaLnBrk="1" hangingPunct="1"/>
            <a:r>
              <a:rPr lang="hu-HU" sz="3000" dirty="0" smtClean="0"/>
              <a:t>MOTIVÁCIÓ: ADATOK ELEMZÉSE</a:t>
            </a:r>
            <a:endParaRPr lang="hu-HU" sz="3000" dirty="0" smtClean="0"/>
          </a:p>
        </p:txBody>
      </p:sp>
      <p:sp>
        <p:nvSpPr>
          <p:cNvPr id="9" name="Szabadkézi sokszög 8"/>
          <p:cNvSpPr/>
          <p:nvPr/>
        </p:nvSpPr>
        <p:spPr>
          <a:xfrm>
            <a:off x="261911" y="3140968"/>
            <a:ext cx="4320480" cy="22489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R="0" lvl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Kincses Dani:</a:t>
            </a:r>
            <a:r>
              <a:rPr lang="hu-HU" sz="14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        … az Ősanyag nyomában</a:t>
            </a:r>
          </a:p>
          <a:p>
            <a:pPr marR="0" lvl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1400" b="1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R="0" lvl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Értelmezési </a:t>
            </a:r>
            <a:r>
              <a:rPr lang="hu-HU" sz="14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tartomány: </a:t>
            </a:r>
            <a:r>
              <a:rPr lang="hu-HU" sz="14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            d </a:t>
            </a:r>
            <a:r>
              <a:rPr lang="hu-HU" sz="14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távolság</a:t>
            </a:r>
            <a:endParaRPr lang="hu-HU" sz="14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R="0" lvl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 mérésben: 		    - ∞ &lt; d &lt; ∞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 </a:t>
            </a:r>
            <a:r>
              <a:rPr lang="hu-HU" sz="14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ploton</a:t>
            </a:r>
            <a:r>
              <a:rPr lang="hu-HU" sz="14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        		      	</a:t>
            </a:r>
            <a:r>
              <a:rPr lang="hu-HU" sz="14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0 ≤ d </a:t>
            </a:r>
            <a:r>
              <a:rPr lang="hu-HU" sz="14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&lt; </a:t>
            </a:r>
            <a:r>
              <a:rPr lang="hu-HU" sz="14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∞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Az illesztett görbén: </a:t>
            </a:r>
            <a:r>
              <a:rPr lang="hu-HU" sz="14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	</a:t>
            </a:r>
            <a:r>
              <a:rPr lang="hu-HU" sz="14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      0 </a:t>
            </a:r>
            <a:r>
              <a:rPr lang="hu-HU" sz="14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≤ d &lt; </a:t>
            </a:r>
            <a:r>
              <a:rPr lang="hu-HU" sz="14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∞</a:t>
            </a:r>
            <a:endParaRPr lang="hu-HU" sz="14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R="0" lvl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14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R="0" lvl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Hozzárendelés</a:t>
            </a:r>
            <a:r>
              <a:rPr lang="hu-HU" sz="14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</a:t>
            </a:r>
          </a:p>
          <a:p>
            <a:pPr marR="0" lvl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adatok</a:t>
            </a:r>
            <a:endParaRPr lang="hu-HU" sz="14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R="0" lvl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Fél-Gauss (vagy harang) görbe</a:t>
            </a:r>
            <a:endParaRPr lang="hu-HU" sz="14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6" name="ZMassMuonPlot.pdf" descr="ZMassMuonPlot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8813" y="745595"/>
            <a:ext cx="4347683" cy="2323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3042005" cy="241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abadkézi sokszög 9"/>
          <p:cNvSpPr/>
          <p:nvPr/>
        </p:nvSpPr>
        <p:spPr>
          <a:xfrm>
            <a:off x="4716016" y="3140968"/>
            <a:ext cx="4320480" cy="22489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R="0" lvl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Kupás Vendi:</a:t>
            </a:r>
            <a:r>
              <a:rPr lang="hu-HU" sz="14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        … a </a:t>
            </a:r>
            <a:r>
              <a:rPr lang="hu-HU" sz="14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Z-bozon</a:t>
            </a:r>
            <a:r>
              <a:rPr lang="hu-HU" sz="14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nyomában</a:t>
            </a:r>
          </a:p>
          <a:p>
            <a:pPr marR="0" lvl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1400" b="1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R="0" lvl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Értelmezési </a:t>
            </a:r>
            <a:r>
              <a:rPr lang="hu-HU" sz="14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tartomány: </a:t>
            </a:r>
            <a:r>
              <a:rPr lang="hu-HU" sz="14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            m </a:t>
            </a:r>
            <a:r>
              <a:rPr lang="hu-HU" sz="14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tömeg</a:t>
            </a:r>
            <a:endParaRPr lang="hu-HU" sz="14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hangingPunct="0">
              <a:spcBef>
                <a:spcPts val="0"/>
              </a:spcBef>
              <a:spcAft>
                <a:spcPts val="0"/>
              </a:spcAft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 mérésben</a:t>
            </a:r>
            <a:r>
              <a:rPr lang="hu-HU" sz="14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  </a:t>
            </a:r>
            <a:r>
              <a:rPr lang="hu-HU" sz="14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		  0 </a:t>
            </a:r>
            <a:r>
              <a:rPr lang="hu-HU" sz="14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≤ m</a:t>
            </a:r>
            <a:r>
              <a:rPr lang="hu-HU" sz="14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4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&lt; </a:t>
            </a:r>
            <a:r>
              <a:rPr lang="hu-HU" sz="14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∞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 </a:t>
            </a:r>
            <a:r>
              <a:rPr lang="hu-HU" sz="14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ploton</a:t>
            </a:r>
            <a:r>
              <a:rPr lang="hu-HU" sz="14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        		2</a:t>
            </a:r>
            <a:r>
              <a:rPr lang="hu-HU" sz="14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0 ≤ m </a:t>
            </a:r>
            <a:r>
              <a:rPr lang="hu-HU" sz="14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&lt; </a:t>
            </a:r>
            <a:r>
              <a:rPr lang="hu-HU" sz="14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120</a:t>
            </a:r>
          </a:p>
          <a:p>
            <a:pPr lvl="0" hangingPunct="0">
              <a:spcBef>
                <a:spcPts val="0"/>
              </a:spcBef>
              <a:spcAft>
                <a:spcPts val="0"/>
              </a:spcAft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Az illesztett görbén:  - ∞ </a:t>
            </a:r>
            <a:r>
              <a:rPr lang="hu-HU" sz="14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&lt; </a:t>
            </a:r>
            <a:r>
              <a:rPr lang="hu-HU" sz="14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 </a:t>
            </a:r>
            <a:r>
              <a:rPr lang="hu-HU" sz="14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&lt; </a:t>
            </a:r>
            <a:r>
              <a:rPr lang="hu-HU" sz="14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∞</a:t>
            </a:r>
            <a:endParaRPr lang="hu-HU" sz="14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R="0" lvl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14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R="0" lvl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Hozzárendelés</a:t>
            </a:r>
            <a:r>
              <a:rPr lang="hu-HU" sz="14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</a:t>
            </a:r>
          </a:p>
          <a:p>
            <a:pPr marR="0" lvl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adatok</a:t>
            </a:r>
            <a:endParaRPr lang="hu-HU" sz="14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R="0" lvl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Gauss (vagy harang) görbe</a:t>
            </a:r>
            <a:endParaRPr lang="hu-HU" sz="14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1" name="Szabadkézi sokszög 10"/>
          <p:cNvSpPr/>
          <p:nvPr/>
        </p:nvSpPr>
        <p:spPr>
          <a:xfrm>
            <a:off x="251520" y="5733256"/>
            <a:ext cx="4320480" cy="3715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R="0" lvl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Első közelítésnek : OK, de ...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endParaRPr lang="hu-HU" b="1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2" name="Szabadkézi sokszög 11"/>
          <p:cNvSpPr/>
          <p:nvPr/>
        </p:nvSpPr>
        <p:spPr>
          <a:xfrm>
            <a:off x="251520" y="6165304"/>
            <a:ext cx="4320480" cy="3715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R="0" lvl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Pontosabb elemzés: Nem Gauss </a:t>
            </a:r>
            <a:endParaRPr lang="hu-HU" b="1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3" name="Szabadkézi sokszög 12"/>
          <p:cNvSpPr/>
          <p:nvPr/>
        </p:nvSpPr>
        <p:spPr>
          <a:xfrm>
            <a:off x="4716016" y="5733256"/>
            <a:ext cx="4320480" cy="3715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R="0" lvl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Pontosabb elemzés: Nem Gauss </a:t>
            </a:r>
            <a:endParaRPr lang="hu-HU" b="1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4" name="Szabadkézi sokszög 13"/>
          <p:cNvSpPr/>
          <p:nvPr/>
        </p:nvSpPr>
        <p:spPr>
          <a:xfrm>
            <a:off x="4716016" y="6165304"/>
            <a:ext cx="4320480" cy="3715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R="0" lvl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Miért? Mi a jelentősége?</a:t>
            </a:r>
            <a:endParaRPr lang="hu-HU" b="1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8308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44624"/>
            <a:ext cx="9144000" cy="717375"/>
            <a:chOff x="0" y="-31576"/>
            <a:chExt cx="9144000" cy="717375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-31576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28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Diffrakció </a:t>
              </a:r>
              <a:r>
                <a:rPr lang="hu-HU" sz="28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– </a:t>
              </a:r>
              <a:r>
                <a:rPr lang="hu-HU" sz="2800" b="1" dirty="0" err="1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Hofstadter</a:t>
              </a:r>
              <a:r>
                <a:rPr lang="hu-HU" sz="28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, Nobel (1961)</a:t>
              </a:r>
            </a:p>
          </p:txBody>
        </p:sp>
      </p:grpSp>
      <p:sp>
        <p:nvSpPr>
          <p:cNvPr id="5" name="Szabadkézi sokszög 4"/>
          <p:cNvSpPr/>
          <p:nvPr/>
        </p:nvSpPr>
        <p:spPr>
          <a:xfrm>
            <a:off x="380880" y="5612041"/>
            <a:ext cx="8382240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en-US" sz="2000" b="0" i="0" u="none" strike="noStrike" baseline="0" dirty="0" err="1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Diffra</a:t>
            </a:r>
            <a:r>
              <a:rPr lang="hu-HU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k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</a:t>
            </a:r>
            <a:r>
              <a:rPr lang="hu-HU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ív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(rugalmas) </a:t>
            </a:r>
            <a:r>
              <a:rPr lang="en-US" sz="2000" b="0" i="0" u="none" strike="noStrike" baseline="0" dirty="0" err="1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ele</a:t>
            </a:r>
            <a:r>
              <a:rPr lang="hu-HU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k</a:t>
            </a:r>
            <a:r>
              <a:rPr lang="en-US" sz="2000" b="0" i="0" u="none" strike="noStrike" baseline="0" dirty="0" err="1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tron</a:t>
            </a:r>
            <a:r>
              <a:rPr lang="hu-HU" sz="2000" b="0" i="0" u="none" strike="noStrike" baseline="0" dirty="0" err="1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-szórás</a:t>
            </a:r>
            <a:r>
              <a:rPr lang="hu-HU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különböző</a:t>
            </a:r>
            <a:r>
              <a:rPr lang="hu-HU" sz="20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atommagokon,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és a gömb alakú atommagok sűrűségeloszlása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endParaRPr lang="hu-HU" sz="2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grpSp>
        <p:nvGrpSpPr>
          <p:cNvPr id="9" name="Csoportba foglalás 8"/>
          <p:cNvGrpSpPr/>
          <p:nvPr/>
        </p:nvGrpSpPr>
        <p:grpSpPr>
          <a:xfrm>
            <a:off x="164358" y="716973"/>
            <a:ext cx="8837226" cy="4786345"/>
            <a:chOff x="164358" y="786738"/>
            <a:chExt cx="8837226" cy="4786345"/>
          </a:xfrm>
        </p:grpSpPr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164358" y="786738"/>
              <a:ext cx="4126550" cy="4775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4303434" y="786738"/>
              <a:ext cx="4698150" cy="47863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Szövegdoboz 7"/>
          <p:cNvSpPr txBox="1"/>
          <p:nvPr/>
        </p:nvSpPr>
        <p:spPr>
          <a:xfrm>
            <a:off x="4425710" y="6400800"/>
            <a:ext cx="292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3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9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pp RUGALMAS SZÓRÁS TOTEM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@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LHC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Téglalap 4"/>
          <p:cNvSpPr/>
          <p:nvPr/>
        </p:nvSpPr>
        <p:spPr>
          <a:xfrm>
            <a:off x="267056" y="5816025"/>
            <a:ext cx="8638583" cy="83099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TOTEM</a:t>
            </a:r>
            <a:r>
              <a:rPr lang="hu-H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hu-HU" sz="16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arxiv</a:t>
            </a:r>
            <a:r>
              <a:rPr lang="hu-H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:1503.08111, </a:t>
            </a:r>
            <a:r>
              <a:rPr lang="hu-H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fenti </a:t>
            </a:r>
            <a:r>
              <a:rPr lang="hu-HU" sz="16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kumuláns</a:t>
            </a:r>
            <a:r>
              <a:rPr lang="hu-H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sorfejtés, 8 </a:t>
            </a:r>
            <a:r>
              <a:rPr lang="hu-HU" sz="16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TeV-es</a:t>
            </a:r>
            <a:r>
              <a:rPr lang="hu-H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energián</a:t>
            </a:r>
            <a:r>
              <a:rPr lang="hu-H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algn="ctr"/>
            <a:r>
              <a:rPr lang="hu-HU" sz="16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hu-HU" sz="1600" baseline="-25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hu-H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1 </a:t>
            </a:r>
            <a:r>
              <a:rPr lang="hu-H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illesztés</a:t>
            </a:r>
            <a:r>
              <a:rPr lang="hu-H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(exponenciális) </a:t>
            </a:r>
            <a:r>
              <a:rPr lang="hu-H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hu-H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izárva </a:t>
            </a:r>
          </a:p>
          <a:p>
            <a:pPr algn="ctr"/>
            <a:r>
              <a:rPr lang="hu-H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(véletlen mérési eset valószínűsége &lt;&lt; 0.1 %</a:t>
            </a:r>
            <a:endParaRPr lang="hu-H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11" y="631314"/>
            <a:ext cx="8634489" cy="386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65" y="4606179"/>
            <a:ext cx="3630070" cy="108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4318835" y="6400800"/>
            <a:ext cx="50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4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2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idx="4294967295"/>
          </p:nvPr>
        </p:nvSpPr>
        <p:spPr>
          <a:xfrm>
            <a:off x="7740650" y="6477000"/>
            <a:ext cx="792162" cy="360363"/>
          </a:xfrm>
          <a:prstGeom prst="rect">
            <a:avLst/>
          </a:prstGeom>
        </p:spPr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742" y="753568"/>
            <a:ext cx="6134517" cy="5875832"/>
          </a:xfrm>
          <a:prstGeom prst="rect">
            <a:avLst/>
          </a:prstGeom>
        </p:spPr>
      </p:pic>
      <p:sp>
        <p:nvSpPr>
          <p:cNvPr id="6" name="Shape 69"/>
          <p:cNvSpPr txBox="1"/>
          <p:nvPr/>
        </p:nvSpPr>
        <p:spPr>
          <a:xfrm>
            <a:off x="-10885" y="-903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hu-HU" sz="3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ILLESZTÉS NAGY</a:t>
            </a:r>
            <a:r>
              <a:rPr lang="hu-HU" sz="3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3000" b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hu-HU" sz="3000" b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hu-HU" sz="3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ESETÉN „ELSZÁLL”</a:t>
            </a:r>
            <a:endParaRPr lang="hu-HU" sz="30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509515" y="6400800"/>
            <a:ext cx="50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5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8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idx="4294967295"/>
          </p:nvPr>
        </p:nvSpPr>
        <p:spPr>
          <a:xfrm>
            <a:off x="7740650" y="6477000"/>
            <a:ext cx="792162" cy="360363"/>
          </a:xfrm>
          <a:prstGeom prst="rect">
            <a:avLst/>
          </a:prstGeom>
        </p:spPr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244" y="1755304"/>
            <a:ext cx="4096033" cy="4112096"/>
          </a:xfrm>
          <a:prstGeom prst="rect">
            <a:avLst/>
          </a:prstGeom>
        </p:spPr>
      </p:pic>
      <p:sp>
        <p:nvSpPr>
          <p:cNvPr id="8" name="Shape 25"/>
          <p:cNvSpPr txBox="1"/>
          <p:nvPr/>
        </p:nvSpPr>
        <p:spPr>
          <a:xfrm>
            <a:off x="4819197" y="5843155"/>
            <a:ext cx="4176465" cy="60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SzPct val="25000"/>
            </a:pPr>
            <a:r>
              <a:rPr lang="hu-HU" sz="1800" b="0" i="0" u="none" strike="noStrike" cap="none" baseline="0" dirty="0" smtClean="0">
                <a:solidFill>
                  <a:schemeClr val="lt1"/>
                </a:solidFill>
                <a:sym typeface="Arial"/>
              </a:rPr>
              <a:t>T</a:t>
            </a:r>
            <a:r>
              <a:rPr lang="hu-HU" sz="1800" b="0" i="0" u="none" strike="noStrike" cap="none" baseline="0" dirty="0">
                <a:solidFill>
                  <a:schemeClr val="lt1"/>
                </a:solidFill>
                <a:sym typeface="Arial"/>
              </a:rPr>
              <a:t>. </a:t>
            </a:r>
            <a:r>
              <a:rPr lang="hu-HU" sz="1800" b="0" i="0" u="none" strike="noStrike" cap="none" baseline="0" dirty="0" smtClean="0">
                <a:solidFill>
                  <a:schemeClr val="lt1"/>
                </a:solidFill>
                <a:sym typeface="Arial"/>
              </a:rPr>
              <a:t>Csörgő</a:t>
            </a:r>
            <a:r>
              <a:rPr lang="hu-HU" sz="1800" dirty="0" smtClean="0">
                <a:solidFill>
                  <a:schemeClr val="lt1"/>
                </a:solidFill>
              </a:rPr>
              <a:t>, </a:t>
            </a:r>
            <a:r>
              <a:rPr lang="hu-HU" sz="1800" dirty="0">
                <a:solidFill>
                  <a:schemeClr val="lt1"/>
                </a:solidFill>
              </a:rPr>
              <a:t>T. </a:t>
            </a:r>
            <a:r>
              <a:rPr lang="hu-HU" sz="1800" dirty="0" smtClean="0">
                <a:solidFill>
                  <a:schemeClr val="lt1"/>
                </a:solidFill>
              </a:rPr>
              <a:t>Novák </a:t>
            </a:r>
            <a:r>
              <a:rPr lang="hu-HU" sz="1800" dirty="0">
                <a:solidFill>
                  <a:schemeClr val="lt1"/>
                </a:solidFill>
              </a:rPr>
              <a:t>and </a:t>
            </a:r>
            <a:r>
              <a:rPr lang="hu-HU" sz="1800" b="0" i="0" u="none" strike="noStrike" cap="none" baseline="0" dirty="0" smtClean="0">
                <a:solidFill>
                  <a:schemeClr val="lt1"/>
                </a:solidFill>
                <a:sym typeface="Arial"/>
              </a:rPr>
              <a:t>A. </a:t>
            </a:r>
            <a:r>
              <a:rPr lang="hu-HU" sz="1800" b="0" i="0" u="none" strike="noStrike" cap="none" baseline="0" dirty="0" err="1" smtClean="0">
                <a:solidFill>
                  <a:schemeClr val="lt1"/>
                </a:solidFill>
                <a:sym typeface="Arial"/>
              </a:rPr>
              <a:t>Ster</a:t>
            </a:r>
            <a:endParaRPr lang="hu-HU" sz="1800" baseline="30000" dirty="0" smtClean="0">
              <a:solidFill>
                <a:schemeClr val="lt1"/>
              </a:solidFill>
            </a:endParaRPr>
          </a:p>
          <a:p>
            <a:pPr marL="0" marR="0" lvl="0" indent="0" algn="r" rtl="0">
              <a:buSzPct val="25000"/>
              <a:buNone/>
            </a:pPr>
            <a:r>
              <a:rPr lang="hu-HU" sz="1800" dirty="0" err="1" smtClean="0">
                <a:solidFill>
                  <a:srgbClr val="00B0F0"/>
                </a:solidFill>
              </a:rPr>
              <a:t>in</a:t>
            </a:r>
            <a:r>
              <a:rPr lang="hu-HU" sz="1800" dirty="0" smtClean="0">
                <a:solidFill>
                  <a:srgbClr val="00B0F0"/>
                </a:solidFill>
              </a:rPr>
              <a:t> </a:t>
            </a:r>
            <a:r>
              <a:rPr lang="hu-HU" sz="1800" dirty="0" err="1" smtClean="0">
                <a:solidFill>
                  <a:srgbClr val="00B0F0"/>
                </a:solidFill>
              </a:rPr>
              <a:t>preparation</a:t>
            </a:r>
            <a:endParaRPr lang="hu-HU" sz="1800" b="0" i="0" u="none" strike="noStrike" cap="none" dirty="0" smtClean="0">
              <a:solidFill>
                <a:srgbClr val="00B0F0"/>
              </a:solidFill>
              <a:sym typeface="Arial"/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873851" y="871041"/>
            <a:ext cx="7396298" cy="757759"/>
            <a:chOff x="532351" y="871041"/>
            <a:chExt cx="7396298" cy="757759"/>
          </a:xfrm>
        </p:grpSpPr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2351" y="871041"/>
              <a:ext cx="1231337" cy="554102"/>
            </a:xfrm>
            <a:prstGeom prst="rect">
              <a:avLst/>
            </a:prstGeom>
          </p:spPr>
        </p:pic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7744" y="871041"/>
              <a:ext cx="5660905" cy="757759"/>
            </a:xfrm>
            <a:prstGeom prst="rect">
              <a:avLst/>
            </a:prstGeom>
          </p:spPr>
        </p:pic>
      </p:grpSp>
      <p:sp>
        <p:nvSpPr>
          <p:cNvPr id="11" name="Shape 69"/>
          <p:cNvSpPr txBox="1"/>
          <p:nvPr/>
        </p:nvSpPr>
        <p:spPr>
          <a:xfrm>
            <a:off x="-10885" y="-903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hu-HU" sz="3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MODELL FÜGGETLEN </a:t>
            </a:r>
            <a:r>
              <a:rPr lang="hu-HU" sz="3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LEVY </a:t>
            </a:r>
            <a:r>
              <a:rPr lang="hu-HU" sz="3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SORFEJTÉS</a:t>
            </a:r>
            <a:endParaRPr lang="hu-HU" sz="30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Shape 25"/>
          <p:cNvSpPr txBox="1"/>
          <p:nvPr/>
        </p:nvSpPr>
        <p:spPr>
          <a:xfrm>
            <a:off x="228600" y="5912230"/>
            <a:ext cx="4176465" cy="7171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SzPct val="25000"/>
            </a:pPr>
            <a:r>
              <a:rPr lang="hu-HU" dirty="0" smtClean="0">
                <a:solidFill>
                  <a:schemeClr val="lt1"/>
                </a:solidFill>
                <a:sym typeface="Arial"/>
              </a:rPr>
              <a:t>J. </a:t>
            </a:r>
            <a:r>
              <a:rPr lang="hu-HU" dirty="0" err="1" smtClean="0">
                <a:solidFill>
                  <a:schemeClr val="lt1"/>
                </a:solidFill>
                <a:sym typeface="Arial"/>
              </a:rPr>
              <a:t>Chwastowski</a:t>
            </a:r>
            <a:r>
              <a:rPr lang="hu-HU" dirty="0" smtClean="0">
                <a:solidFill>
                  <a:schemeClr val="lt1"/>
                </a:solidFill>
                <a:sym typeface="Arial"/>
              </a:rPr>
              <a:t>, </a:t>
            </a:r>
            <a:r>
              <a:rPr lang="hu-HU" dirty="0" err="1" smtClean="0">
                <a:solidFill>
                  <a:schemeClr val="lt1"/>
                </a:solidFill>
                <a:sym typeface="Arial"/>
              </a:rPr>
              <a:t>Trento</a:t>
            </a:r>
            <a:r>
              <a:rPr lang="hu-HU" dirty="0" smtClean="0">
                <a:solidFill>
                  <a:schemeClr val="lt1"/>
                </a:solidFill>
                <a:sym typeface="Arial"/>
              </a:rPr>
              <a:t>, 2016:</a:t>
            </a:r>
            <a:endParaRPr lang="hu-HU" sz="1800" baseline="30000" dirty="0" smtClean="0">
              <a:solidFill>
                <a:schemeClr val="lt1"/>
              </a:solidFill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dirty="0" smtClean="0">
                <a:solidFill>
                  <a:srgbClr val="00B0F0"/>
                </a:solidFill>
                <a:sym typeface="Arial"/>
              </a:rPr>
              <a:t>Elvi lehetőség a proton jellemzésére?</a:t>
            </a:r>
            <a:endParaRPr lang="hu-HU" sz="1800" b="0" i="0" u="none" strike="noStrike" cap="none" dirty="0" smtClean="0">
              <a:solidFill>
                <a:srgbClr val="00B0F0"/>
              </a:solidFill>
              <a:sym typeface="Arial"/>
            </a:endParaRPr>
          </a:p>
        </p:txBody>
      </p:sp>
      <p:sp>
        <p:nvSpPr>
          <p:cNvPr id="13" name="Shape 97"/>
          <p:cNvSpPr txBox="1"/>
          <p:nvPr/>
        </p:nvSpPr>
        <p:spPr>
          <a:xfrm>
            <a:off x="228600" y="6324600"/>
            <a:ext cx="8777699" cy="466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hu-HU" sz="1800" dirty="0" err="1" smtClean="0">
                <a:solidFill>
                  <a:schemeClr val="lt1"/>
                </a:solidFill>
              </a:rPr>
              <a:t>arXiv</a:t>
            </a:r>
            <a:r>
              <a:rPr lang="hu-HU" sz="1800" dirty="0" smtClean="0">
                <a:solidFill>
                  <a:schemeClr val="lt1"/>
                </a:solidFill>
              </a:rPr>
              <a:t>:1604.05513 [</a:t>
            </a:r>
            <a:r>
              <a:rPr lang="hu-HU" sz="1800" dirty="0" err="1" smtClean="0">
                <a:solidFill>
                  <a:schemeClr val="lt1"/>
                </a:solidFill>
              </a:rPr>
              <a:t>physics.data-an</a:t>
            </a:r>
            <a:r>
              <a:rPr lang="hu-HU" sz="1800" dirty="0" smtClean="0">
                <a:solidFill>
                  <a:schemeClr val="lt1"/>
                </a:solidFill>
              </a:rPr>
              <a:t>]</a:t>
            </a:r>
            <a:endParaRPr lang="hu-HU" sz="1800" dirty="0">
              <a:solidFill>
                <a:schemeClr val="lt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318835" y="6400800"/>
            <a:ext cx="50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6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09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/>
        </p:nvSpPr>
        <p:spPr>
          <a:xfrm>
            <a:off x="0" y="-1040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3200" b="1" cap="all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Modell-független alak Analízis</a:t>
            </a:r>
            <a:endParaRPr lang="hu-HU" sz="3200" b="1" cap="all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7" name="Shape 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7550" y="3095625"/>
            <a:ext cx="5734050" cy="239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/>
          <p:nvPr/>
        </p:nvSpPr>
        <p:spPr>
          <a:xfrm>
            <a:off x="0" y="620688"/>
            <a:ext cx="9144000" cy="17049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hu-HU" sz="16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Modell-független módszer, eredetileg korrelációs függvények elemzésére</a:t>
            </a:r>
            <a:endParaRPr lang="hu-HU" sz="16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34290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adatok</a:t>
            </a:r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hu-HU" sz="1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onstanshoz tartanak  a mérési változó</a:t>
            </a:r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nagy értékére</a:t>
            </a:r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hu-HU" sz="1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u-H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34290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adatokban</a:t>
            </a:r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nem-triviális szerkezet látszik, eltolás után</a:t>
            </a:r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ennek </a:t>
            </a:r>
          </a:p>
          <a:p>
            <a:pPr marL="114300" lv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</a:pPr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„közepe” legyen a 0 (nem a széleken van az érdekes szerkezet).</a:t>
            </a:r>
            <a:endParaRPr lang="hu-HU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9" name="Shape 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9000" y="5562600"/>
            <a:ext cx="1752600" cy="3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38"/>
          <p:cNvSpPr txBox="1"/>
          <p:nvPr/>
        </p:nvSpPr>
        <p:spPr>
          <a:xfrm>
            <a:off x="35496" y="2492896"/>
            <a:ext cx="3222054" cy="32505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endParaRPr lang="hu-HU" sz="1800" b="1" dirty="0" smtClean="0">
              <a:solidFill>
                <a:srgbClr val="FFFF00"/>
              </a:solidFill>
            </a:endParaRPr>
          </a:p>
          <a:p>
            <a:pPr lvl="0">
              <a:lnSpc>
                <a:spcPct val="115000"/>
              </a:lnSpc>
            </a:pPr>
            <a:endParaRPr lang="hu-HU" sz="1800" b="1" dirty="0">
              <a:solidFill>
                <a:srgbClr val="FFFF00"/>
              </a:solidFill>
            </a:endParaRPr>
          </a:p>
          <a:p>
            <a:pPr lvl="0">
              <a:lnSpc>
                <a:spcPct val="115000"/>
              </a:lnSpc>
            </a:pPr>
            <a:r>
              <a:rPr lang="hu-HU" sz="16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Modell-független, de kísérletileg tesztelhető:</a:t>
            </a:r>
            <a:endParaRPr lang="hu-HU" sz="16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34290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16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 </a:t>
            </a:r>
            <a:r>
              <a:rPr lang="hu-HU" sz="16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Q </a:t>
            </a:r>
            <a:r>
              <a:rPr lang="hu-HU" sz="16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</a:p>
          <a:p>
            <a:pPr marL="457200" indent="-34290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Dimenziótlan</a:t>
            </a:r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skálaváltzó</a:t>
            </a:r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u-HU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34290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Közelítő formája (ránézés)</a:t>
            </a:r>
            <a:r>
              <a:rPr lang="hu-HU" sz="1600" b="1" dirty="0" smtClean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600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w(t</a:t>
            </a:r>
            <a:r>
              <a:rPr lang="hu-HU" sz="16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457200" indent="-34290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16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Tekintsük </a:t>
            </a:r>
            <a:r>
              <a:rPr lang="hu-HU" sz="16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6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hu-HU" sz="16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hu-HU" sz="16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hu-HU" sz="16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hu-HU" sz="1600" b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-t</a:t>
            </a:r>
            <a:r>
              <a:rPr lang="hu-HU" sz="16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absztrakt súlyfüggvénynek</a:t>
            </a:r>
            <a:endParaRPr lang="hu-HU" sz="16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34290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Keressük meg a </a:t>
            </a:r>
            <a:r>
              <a:rPr lang="hu-HU" sz="16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független irányokat</a:t>
            </a:r>
            <a:endParaRPr lang="hu-HU" sz="1800" dirty="0">
              <a:solidFill>
                <a:srgbClr val="FFFF00"/>
              </a:solidFill>
            </a:endParaRPr>
          </a:p>
          <a:p>
            <a:pPr marL="457200" lvl="0" indent="-34290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endParaRPr lang="hu-HU" sz="1800" dirty="0">
              <a:solidFill>
                <a:srgbClr val="00CC00"/>
              </a:solidFill>
            </a:endParaRPr>
          </a:p>
        </p:txBody>
      </p:sp>
      <p:sp>
        <p:nvSpPr>
          <p:cNvPr id="9" name="Élőláb helye 3"/>
          <p:cNvSpPr txBox="1">
            <a:spLocks/>
          </p:cNvSpPr>
          <p:nvPr/>
        </p:nvSpPr>
        <p:spPr>
          <a:xfrm>
            <a:off x="214649" y="6348214"/>
            <a:ext cx="5909926" cy="360363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hu-HU" b="1" dirty="0" smtClean="0">
                <a:solidFill>
                  <a:srgbClr val="FFFF00"/>
                </a:solidFill>
              </a:rPr>
              <a:t>T. Csörgő and S: Hegyi, </a:t>
            </a:r>
            <a:r>
              <a:rPr lang="hu-HU" b="1" dirty="0" err="1" smtClean="0">
                <a:solidFill>
                  <a:srgbClr val="FFFF00"/>
                </a:solidFill>
              </a:rPr>
              <a:t>hep-ph</a:t>
            </a:r>
            <a:r>
              <a:rPr lang="hu-HU" b="1" dirty="0" smtClean="0">
                <a:solidFill>
                  <a:srgbClr val="FFFF00"/>
                </a:solidFill>
              </a:rPr>
              <a:t>/9912220, T. Csörgő, </a:t>
            </a:r>
            <a:r>
              <a:rPr lang="hu-HU" b="1" dirty="0" err="1" smtClean="0">
                <a:solidFill>
                  <a:srgbClr val="FFFF00"/>
                </a:solidFill>
              </a:rPr>
              <a:t>hep-ph</a:t>
            </a:r>
            <a:r>
              <a:rPr lang="hu-HU" b="1" dirty="0" smtClean="0">
                <a:solidFill>
                  <a:srgbClr val="FFFF00"/>
                </a:solidFill>
              </a:rPr>
              <a:t>/001233</a:t>
            </a:r>
            <a:endParaRPr lang="hu-H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4609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/>
        </p:nvSpPr>
        <p:spPr>
          <a:xfrm>
            <a:off x="227580" y="2924944"/>
            <a:ext cx="8664900" cy="264604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hu-HU" sz="2000" b="1" dirty="0" smtClean="0">
                <a:solidFill>
                  <a:schemeClr val="bg1"/>
                </a:solidFill>
              </a:rPr>
              <a:t>Modell-független ÉS kísérletileg tesztelhető:</a:t>
            </a:r>
            <a:endParaRPr sz="1800" b="1" dirty="0">
              <a:solidFill>
                <a:schemeClr val="bg1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1800" dirty="0" smtClean="0">
                <a:solidFill>
                  <a:schemeClr val="bg1"/>
                </a:solidFill>
              </a:rPr>
              <a:t>módszer </a:t>
            </a:r>
            <a:r>
              <a:rPr lang="hu-HU" dirty="0" smtClean="0">
                <a:solidFill>
                  <a:schemeClr val="bg1"/>
                </a:solidFill>
              </a:rPr>
              <a:t>bármilyen közelítő</a:t>
            </a:r>
            <a:r>
              <a:rPr lang="hu-HU" sz="1800" dirty="0" smtClean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alakú</a:t>
            </a:r>
            <a:r>
              <a:rPr lang="hu-HU" sz="1800" dirty="0" smtClean="0">
                <a:solidFill>
                  <a:schemeClr val="bg1"/>
                </a:solidFill>
              </a:rPr>
              <a:t> </a:t>
            </a:r>
            <a:r>
              <a:rPr lang="hu-HU" sz="1800" i="1" dirty="0">
                <a:solidFill>
                  <a:schemeClr val="bg1"/>
                </a:solidFill>
              </a:rPr>
              <a:t>w</a:t>
            </a:r>
            <a:r>
              <a:rPr lang="hu-HU" sz="1800" dirty="0">
                <a:solidFill>
                  <a:schemeClr val="bg1"/>
                </a:solidFill>
              </a:rPr>
              <a:t>(</a:t>
            </a:r>
            <a:r>
              <a:rPr lang="hu-HU" sz="1800" i="1" dirty="0">
                <a:solidFill>
                  <a:schemeClr val="bg1"/>
                </a:solidFill>
              </a:rPr>
              <a:t>t</a:t>
            </a:r>
            <a:r>
              <a:rPr lang="hu-HU" sz="1800" dirty="0" smtClean="0">
                <a:solidFill>
                  <a:schemeClr val="bg1"/>
                </a:solidFill>
              </a:rPr>
              <a:t>)</a:t>
            </a:r>
            <a:r>
              <a:rPr lang="hu-HU" sz="1800" dirty="0" err="1" smtClean="0">
                <a:solidFill>
                  <a:schemeClr val="bg1"/>
                </a:solidFill>
              </a:rPr>
              <a:t>-re</a:t>
            </a:r>
            <a:endParaRPr lang="hu-HU" sz="1800" dirty="0" smtClean="0">
              <a:solidFill>
                <a:schemeClr val="bg1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dirty="0" smtClean="0">
                <a:solidFill>
                  <a:schemeClr val="bg1"/>
                </a:solidFill>
              </a:rPr>
              <a:t>a </a:t>
            </a:r>
            <a:r>
              <a:rPr lang="hu-HU" dirty="0" err="1" smtClean="0">
                <a:solidFill>
                  <a:schemeClr val="bg1"/>
                </a:solidFill>
              </a:rPr>
              <a:t>g</a:t>
            </a:r>
            <a:r>
              <a:rPr lang="hu-HU" baseline="-25000" dirty="0" err="1" smtClean="0">
                <a:solidFill>
                  <a:schemeClr val="bg1"/>
                </a:solidFill>
              </a:rPr>
              <a:t>n</a:t>
            </a:r>
            <a:r>
              <a:rPr lang="hu-HU" dirty="0" smtClean="0">
                <a:solidFill>
                  <a:schemeClr val="bg1"/>
                </a:solidFill>
              </a:rPr>
              <a:t> együtthatók illeszthetőek az adatokhoz</a:t>
            </a:r>
          </a:p>
          <a:p>
            <a:pPr marL="457200" lvl="0" indent="-342900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dirty="0" smtClean="0">
                <a:solidFill>
                  <a:schemeClr val="bg1"/>
                </a:solidFill>
              </a:rPr>
              <a:t>a </a:t>
            </a:r>
            <a:r>
              <a:rPr lang="hu-HU" dirty="0" err="1" smtClean="0">
                <a:solidFill>
                  <a:schemeClr val="bg1"/>
                </a:solidFill>
              </a:rPr>
              <a:t>h</a:t>
            </a:r>
            <a:r>
              <a:rPr lang="hu-HU" baseline="-25000" dirty="0" err="1" smtClean="0">
                <a:solidFill>
                  <a:schemeClr val="bg1"/>
                </a:solidFill>
              </a:rPr>
              <a:t>n</a:t>
            </a:r>
            <a:r>
              <a:rPr lang="hu-HU" dirty="0" smtClean="0">
                <a:solidFill>
                  <a:schemeClr val="bg1"/>
                </a:solidFill>
              </a:rPr>
              <a:t>(t) a t változó n-ed rendű polinomja, a w(t)</a:t>
            </a:r>
            <a:r>
              <a:rPr lang="hu-HU" dirty="0" err="1" smtClean="0">
                <a:solidFill>
                  <a:schemeClr val="bg1"/>
                </a:solidFill>
              </a:rPr>
              <a:t>-ből</a:t>
            </a:r>
            <a:r>
              <a:rPr lang="hu-HU" dirty="0" smtClean="0">
                <a:solidFill>
                  <a:schemeClr val="bg1"/>
                </a:solidFill>
              </a:rPr>
              <a:t> egyértelműen megkapható</a:t>
            </a:r>
            <a:endParaRPr sz="1800" dirty="0">
              <a:solidFill>
                <a:schemeClr val="bg1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dirty="0" smtClean="0">
                <a:solidFill>
                  <a:schemeClr val="bg1"/>
                </a:solidFill>
              </a:rPr>
              <a:t>Matematikai feltételek, amik</a:t>
            </a:r>
            <a:r>
              <a:rPr lang="hu-HU" sz="1800" dirty="0" smtClean="0">
                <a:solidFill>
                  <a:schemeClr val="bg1"/>
                </a:solidFill>
              </a:rPr>
              <a:t> tesztelhetőek az adatokon</a:t>
            </a:r>
            <a:endParaRPr lang="hu-HU" sz="1800" dirty="0">
              <a:solidFill>
                <a:schemeClr val="bg1"/>
              </a:solidFill>
            </a:endParaRPr>
          </a:p>
        </p:txBody>
      </p:sp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7400" y="5715000"/>
            <a:ext cx="2962275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8400" y="1828800"/>
            <a:ext cx="4676775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3200" y="685800"/>
            <a:ext cx="3790950" cy="10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34"/>
          <p:cNvSpPr txBox="1"/>
          <p:nvPr/>
        </p:nvSpPr>
        <p:spPr>
          <a:xfrm>
            <a:off x="0" y="-1040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3200" b="1" cap="all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Modell-független alak Analízis 2</a:t>
            </a:r>
            <a:endParaRPr lang="hu-HU" sz="3200" b="1" cap="all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958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/>
        </p:nvSpPr>
        <p:spPr>
          <a:xfrm>
            <a:off x="0" y="-1040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hu-HU" sz="3000" b="1" i="0" u="none" strike="noStrike" cap="none" baseline="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hu-HU" sz="3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GAUSS </a:t>
            </a:r>
            <a:r>
              <a:rPr lang="hu-HU" sz="3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w(t|</a:t>
            </a:r>
            <a:r>
              <a:rPr lang="hu-HU" sz="3200" b="1" dirty="0" smtClean="0">
                <a:solidFill>
                  <a:srgbClr val="FFFF00"/>
                </a:solidFill>
                <a:latin typeface="Symbol" panose="05050102010706020507" pitchFamily="18" charset="2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hu-HU" sz="3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=2</a:t>
            </a:r>
            <a:r>
              <a:rPr lang="hu-HU" sz="3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KÖRÜLI SORFEJTÉS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771525"/>
            <a:ext cx="5829300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4224770"/>
            <a:ext cx="7077075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800" y="3122035"/>
            <a:ext cx="512445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304800" y="5346611"/>
            <a:ext cx="8458200" cy="16107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hu-HU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HERMITE POLINOMOK – HIDROGÉN ATOM ALAPÁLLAPOTAIT IS</a:t>
            </a:r>
            <a:endParaRPr lang="hu-HU" sz="18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34290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ALKALMAZÁS: </a:t>
            </a:r>
            <a:r>
              <a:rPr lang="hu-HU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NA22, L3, STAR, PHENIX, ALICE, CMS  (</a:t>
            </a:r>
            <a:r>
              <a:rPr lang="hu-HU" sz="1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LHCb</a:t>
            </a:r>
            <a:r>
              <a:rPr lang="hu-HU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hu-HU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2" name="Shape 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29250" y="2827549"/>
            <a:ext cx="3152775" cy="17049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641070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Gill Sans M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11111</TotalTime>
  <Words>610</Words>
  <Application>Microsoft Office PowerPoint</Application>
  <PresentationFormat>Diavetítés a képernyőre (4:3 oldalarány)</PresentationFormat>
  <Paragraphs>170</Paragraphs>
  <Slides>16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8" baseType="lpstr">
      <vt:lpstr>Arial</vt:lpstr>
      <vt:lpstr>Courier New</vt:lpstr>
      <vt:lpstr>Lucida Sans Unicode</vt:lpstr>
      <vt:lpstr>Tahoma</vt:lpstr>
      <vt:lpstr>Times New Roman</vt:lpstr>
      <vt:lpstr>Wingdings</vt:lpstr>
      <vt:lpstr>Gill Sans MT</vt:lpstr>
      <vt:lpstr>Verdana</vt:lpstr>
      <vt:lpstr>Cambria Math</vt:lpstr>
      <vt:lpstr>Arial Unicode MS</vt:lpstr>
      <vt:lpstr>Symbol</vt:lpstr>
      <vt:lpstr>Alapértelmezett terv</vt:lpstr>
      <vt:lpstr>PowerPoint bemutató</vt:lpstr>
      <vt:lpstr>MOTIVÁCIÓ: ADATOK ELEMZÉSE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Visualia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Simeron</dc:creator>
  <cp:lastModifiedBy>Csörgő.Tamás</cp:lastModifiedBy>
  <cp:revision>253</cp:revision>
  <dcterms:created xsi:type="dcterms:W3CDTF">2008-05-04T21:48:21Z</dcterms:created>
  <dcterms:modified xsi:type="dcterms:W3CDTF">2017-07-05T08:26:17Z</dcterms:modified>
</cp:coreProperties>
</file>