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0"/>
  </p:notesMasterIdLst>
  <p:sldIdLst>
    <p:sldId id="263" r:id="rId2"/>
    <p:sldId id="264" r:id="rId3"/>
    <p:sldId id="281" r:id="rId4"/>
    <p:sldId id="278" r:id="rId5"/>
    <p:sldId id="279" r:id="rId6"/>
    <p:sldId id="282" r:id="rId7"/>
    <p:sldId id="287" r:id="rId8"/>
    <p:sldId id="289" r:id="rId9"/>
    <p:sldId id="331" r:id="rId10"/>
    <p:sldId id="305" r:id="rId11"/>
    <p:sldId id="290" r:id="rId12"/>
    <p:sldId id="291" r:id="rId13"/>
    <p:sldId id="292" r:id="rId14"/>
    <p:sldId id="294" r:id="rId15"/>
    <p:sldId id="297" r:id="rId16"/>
    <p:sldId id="309" r:id="rId17"/>
    <p:sldId id="266" r:id="rId18"/>
    <p:sldId id="310" r:id="rId19"/>
    <p:sldId id="307" r:id="rId20"/>
    <p:sldId id="308" r:id="rId21"/>
    <p:sldId id="312" r:id="rId22"/>
    <p:sldId id="257" r:id="rId23"/>
    <p:sldId id="313" r:id="rId24"/>
    <p:sldId id="277" r:id="rId25"/>
    <p:sldId id="275" r:id="rId26"/>
    <p:sldId id="321" r:id="rId27"/>
    <p:sldId id="283" r:id="rId28"/>
    <p:sldId id="323" r:id="rId29"/>
    <p:sldId id="322" r:id="rId30"/>
    <p:sldId id="324" r:id="rId31"/>
    <p:sldId id="339" r:id="rId32"/>
    <p:sldId id="340" r:id="rId33"/>
    <p:sldId id="341" r:id="rId34"/>
    <p:sldId id="376" r:id="rId35"/>
    <p:sldId id="377" r:id="rId36"/>
    <p:sldId id="378" r:id="rId37"/>
    <p:sldId id="379" r:id="rId38"/>
    <p:sldId id="347" r:id="rId39"/>
    <p:sldId id="380" r:id="rId40"/>
    <p:sldId id="381" r:id="rId41"/>
    <p:sldId id="348" r:id="rId42"/>
    <p:sldId id="350" r:id="rId43"/>
    <p:sldId id="351" r:id="rId44"/>
    <p:sldId id="382" r:id="rId45"/>
    <p:sldId id="383" r:id="rId46"/>
    <p:sldId id="384" r:id="rId47"/>
    <p:sldId id="385" r:id="rId48"/>
    <p:sldId id="386" r:id="rId49"/>
    <p:sldId id="388" r:id="rId50"/>
    <p:sldId id="389" r:id="rId51"/>
    <p:sldId id="390" r:id="rId52"/>
    <p:sldId id="391" r:id="rId53"/>
    <p:sldId id="403" r:id="rId54"/>
    <p:sldId id="356" r:id="rId55"/>
    <p:sldId id="357" r:id="rId56"/>
    <p:sldId id="373" r:id="rId57"/>
    <p:sldId id="332" r:id="rId58"/>
    <p:sldId id="402" r:id="rId59"/>
    <p:sldId id="375" r:id="rId60"/>
    <p:sldId id="374" r:id="rId61"/>
    <p:sldId id="392" r:id="rId62"/>
    <p:sldId id="393" r:id="rId63"/>
    <p:sldId id="394" r:id="rId64"/>
    <p:sldId id="395" r:id="rId65"/>
    <p:sldId id="396" r:id="rId66"/>
    <p:sldId id="397" r:id="rId67"/>
    <p:sldId id="398" r:id="rId68"/>
    <p:sldId id="399" r:id="rId69"/>
    <p:sldId id="400" r:id="rId70"/>
    <p:sldId id="401" r:id="rId71"/>
    <p:sldId id="404" r:id="rId72"/>
    <p:sldId id="405" r:id="rId73"/>
    <p:sldId id="406" r:id="rId74"/>
    <p:sldId id="407" r:id="rId75"/>
    <p:sldId id="408" r:id="rId76"/>
    <p:sldId id="409" r:id="rId77"/>
    <p:sldId id="410" r:id="rId78"/>
    <p:sldId id="411" r:id="rId7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94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ozgai\Documents\MTA%20CSFK%20FGI\Seuso%20Kutat&#225;si%20Projekt\VIZSG&#193;LATOK\HORDOZHAT&#211;%20%20XRF%20M&#201;R&#201;SEK\XRF%20DATA\SP01.xls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ozgai\Desktop\geonap\diagramok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Mozgai\Documents\BiPb%20vs%20Ag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ozgai\Documents\MTA%20CSFK%20FGI\Konferenci&#225;k,%20el&#337;ad&#225;sok,%20r&#246;vidkurzusok\2016\ISA2016\PIXE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ozgai\Desktop\geonap\diagramok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2"/>
          <c:order val="0"/>
          <c:tx>
            <c:v>Seuso tál</c:v>
          </c:tx>
          <c:spPr>
            <a:ln w="28575">
              <a:noFill/>
            </a:ln>
          </c:spPr>
          <c:marker>
            <c:symbol val="triangle"/>
            <c:size val="7"/>
            <c:spPr>
              <a:solidFill>
                <a:srgbClr val="FFC000"/>
              </a:solidFill>
              <a:ln>
                <a:noFill/>
              </a:ln>
            </c:spPr>
          </c:marker>
          <c:xVal>
            <c:numRef>
              <c:f>alapfém!$E$2:$E$128</c:f>
              <c:numCache>
                <c:formatCode>0.00</c:formatCode>
                <c:ptCount val="127"/>
                <c:pt idx="0">
                  <c:v>96.210999999999999</c:v>
                </c:pt>
                <c:pt idx="1">
                  <c:v>96.932000000000002</c:v>
                </c:pt>
                <c:pt idx="2">
                  <c:v>96.272000000000006</c:v>
                </c:pt>
                <c:pt idx="3">
                  <c:v>96.28</c:v>
                </c:pt>
                <c:pt idx="4">
                  <c:v>96.287000000000006</c:v>
                </c:pt>
                <c:pt idx="5">
                  <c:v>96.039000000000001</c:v>
                </c:pt>
                <c:pt idx="6">
                  <c:v>96.347999999999999</c:v>
                </c:pt>
                <c:pt idx="7">
                  <c:v>96.025000000000006</c:v>
                </c:pt>
                <c:pt idx="8">
                  <c:v>96.19</c:v>
                </c:pt>
                <c:pt idx="9">
                  <c:v>96.272999999999996</c:v>
                </c:pt>
                <c:pt idx="10">
                  <c:v>96.224999999999994</c:v>
                </c:pt>
                <c:pt idx="11">
                  <c:v>96.325999999999993</c:v>
                </c:pt>
                <c:pt idx="12">
                  <c:v>96.325000000000003</c:v>
                </c:pt>
                <c:pt idx="13">
                  <c:v>96.322000000000003</c:v>
                </c:pt>
                <c:pt idx="14">
                  <c:v>95.736000000000004</c:v>
                </c:pt>
                <c:pt idx="15">
                  <c:v>96.513999999999996</c:v>
                </c:pt>
                <c:pt idx="16">
                  <c:v>96.323999999999998</c:v>
                </c:pt>
                <c:pt idx="17">
                  <c:v>96.277000000000001</c:v>
                </c:pt>
                <c:pt idx="18">
                  <c:v>96.341999999999999</c:v>
                </c:pt>
                <c:pt idx="19">
                  <c:v>96.515000000000001</c:v>
                </c:pt>
                <c:pt idx="20">
                  <c:v>97.427999999999997</c:v>
                </c:pt>
                <c:pt idx="21">
                  <c:v>96.334000000000003</c:v>
                </c:pt>
                <c:pt idx="22">
                  <c:v>96.266000000000005</c:v>
                </c:pt>
                <c:pt idx="23">
                  <c:v>96.287000000000006</c:v>
                </c:pt>
                <c:pt idx="24">
                  <c:v>96.251999999999995</c:v>
                </c:pt>
                <c:pt idx="25">
                  <c:v>97.61</c:v>
                </c:pt>
                <c:pt idx="26">
                  <c:v>96.27</c:v>
                </c:pt>
                <c:pt idx="27">
                  <c:v>97.001999999999995</c:v>
                </c:pt>
                <c:pt idx="28">
                  <c:v>96.381</c:v>
                </c:pt>
                <c:pt idx="29">
                  <c:v>96.361000000000004</c:v>
                </c:pt>
                <c:pt idx="30">
                  <c:v>96.278000000000006</c:v>
                </c:pt>
                <c:pt idx="31">
                  <c:v>96.305000000000007</c:v>
                </c:pt>
                <c:pt idx="32">
                  <c:v>96.153000000000006</c:v>
                </c:pt>
                <c:pt idx="33">
                  <c:v>96.244</c:v>
                </c:pt>
                <c:pt idx="34">
                  <c:v>96.769000000000005</c:v>
                </c:pt>
                <c:pt idx="35">
                  <c:v>96.403999999999996</c:v>
                </c:pt>
                <c:pt idx="36">
                  <c:v>95.567999999999998</c:v>
                </c:pt>
                <c:pt idx="37">
                  <c:v>95.614000000000004</c:v>
                </c:pt>
                <c:pt idx="38">
                  <c:v>96.343999999999994</c:v>
                </c:pt>
                <c:pt idx="39">
                  <c:v>96.617000000000004</c:v>
                </c:pt>
                <c:pt idx="40">
                  <c:v>96.349000000000004</c:v>
                </c:pt>
                <c:pt idx="41">
                  <c:v>96.224999999999994</c:v>
                </c:pt>
                <c:pt idx="42">
                  <c:v>96.331000000000003</c:v>
                </c:pt>
                <c:pt idx="43">
                  <c:v>96.441999999999993</c:v>
                </c:pt>
                <c:pt idx="44">
                  <c:v>96.341999999999999</c:v>
                </c:pt>
                <c:pt idx="45">
                  <c:v>96.489000000000004</c:v>
                </c:pt>
                <c:pt idx="46">
                  <c:v>96.430999999999997</c:v>
                </c:pt>
                <c:pt idx="47">
                  <c:v>96.382999999999996</c:v>
                </c:pt>
                <c:pt idx="48">
                  <c:v>96.697999999999993</c:v>
                </c:pt>
                <c:pt idx="49">
                  <c:v>96.522000000000006</c:v>
                </c:pt>
                <c:pt idx="50">
                  <c:v>96.727000000000004</c:v>
                </c:pt>
                <c:pt idx="51">
                  <c:v>96.311000000000007</c:v>
                </c:pt>
                <c:pt idx="52">
                  <c:v>93.105000000000004</c:v>
                </c:pt>
                <c:pt idx="53">
                  <c:v>96.162999999999997</c:v>
                </c:pt>
                <c:pt idx="54">
                  <c:v>96.5</c:v>
                </c:pt>
                <c:pt idx="55">
                  <c:v>96.316999999999993</c:v>
                </c:pt>
                <c:pt idx="56">
                  <c:v>96.460999999999999</c:v>
                </c:pt>
                <c:pt idx="57">
                  <c:v>96.352000000000004</c:v>
                </c:pt>
                <c:pt idx="58">
                  <c:v>97.225999999999999</c:v>
                </c:pt>
                <c:pt idx="59">
                  <c:v>96.965999999999994</c:v>
                </c:pt>
                <c:pt idx="60">
                  <c:v>96.956999999999994</c:v>
                </c:pt>
                <c:pt idx="61">
                  <c:v>97.956999999999994</c:v>
                </c:pt>
                <c:pt idx="62">
                  <c:v>97.652000000000001</c:v>
                </c:pt>
                <c:pt idx="63">
                  <c:v>97.019000000000005</c:v>
                </c:pt>
                <c:pt idx="64">
                  <c:v>97.591999999999999</c:v>
                </c:pt>
                <c:pt idx="65">
                  <c:v>97.058999999999997</c:v>
                </c:pt>
                <c:pt idx="66">
                  <c:v>97.813999999999993</c:v>
                </c:pt>
                <c:pt idx="67">
                  <c:v>97.147000000000006</c:v>
                </c:pt>
                <c:pt idx="68">
                  <c:v>96.838999999999999</c:v>
                </c:pt>
                <c:pt idx="69">
                  <c:v>95.557000000000002</c:v>
                </c:pt>
                <c:pt idx="70">
                  <c:v>96.317999999999998</c:v>
                </c:pt>
                <c:pt idx="71">
                  <c:v>98.21</c:v>
                </c:pt>
                <c:pt idx="72">
                  <c:v>97.841999999999999</c:v>
                </c:pt>
                <c:pt idx="73">
                  <c:v>97.933999999999997</c:v>
                </c:pt>
                <c:pt idx="74">
                  <c:v>97.835999999999999</c:v>
                </c:pt>
                <c:pt idx="75">
                  <c:v>97.841999999999999</c:v>
                </c:pt>
                <c:pt idx="76">
                  <c:v>97.067999999999998</c:v>
                </c:pt>
                <c:pt idx="77">
                  <c:v>97.11</c:v>
                </c:pt>
                <c:pt idx="78">
                  <c:v>97.141000000000005</c:v>
                </c:pt>
                <c:pt idx="79">
                  <c:v>96.813999999999993</c:v>
                </c:pt>
                <c:pt idx="80">
                  <c:v>97.328000000000003</c:v>
                </c:pt>
                <c:pt idx="81">
                  <c:v>96.872</c:v>
                </c:pt>
                <c:pt idx="82">
                  <c:v>97.948999999999998</c:v>
                </c:pt>
                <c:pt idx="83">
                  <c:v>97.873000000000005</c:v>
                </c:pt>
                <c:pt idx="84">
                  <c:v>98.06</c:v>
                </c:pt>
                <c:pt idx="85">
                  <c:v>97.51</c:v>
                </c:pt>
                <c:pt idx="86">
                  <c:v>96.004999999999995</c:v>
                </c:pt>
                <c:pt idx="87">
                  <c:v>97.251999999999995</c:v>
                </c:pt>
                <c:pt idx="88">
                  <c:v>97.53</c:v>
                </c:pt>
                <c:pt idx="89">
                  <c:v>96.825000000000003</c:v>
                </c:pt>
                <c:pt idx="90">
                  <c:v>97.355999999999995</c:v>
                </c:pt>
                <c:pt idx="91">
                  <c:v>97.25</c:v>
                </c:pt>
                <c:pt idx="92">
                  <c:v>97.444999999999993</c:v>
                </c:pt>
                <c:pt idx="93">
                  <c:v>97.566999999999993</c:v>
                </c:pt>
                <c:pt idx="94">
                  <c:v>97.808000000000007</c:v>
                </c:pt>
                <c:pt idx="95">
                  <c:v>97.884</c:v>
                </c:pt>
                <c:pt idx="96">
                  <c:v>97.44</c:v>
                </c:pt>
                <c:pt idx="97">
                  <c:v>97.986999999999995</c:v>
                </c:pt>
                <c:pt idx="98">
                  <c:v>98.138000000000005</c:v>
                </c:pt>
                <c:pt idx="99">
                  <c:v>97.191999999999993</c:v>
                </c:pt>
                <c:pt idx="100">
                  <c:v>97.753</c:v>
                </c:pt>
                <c:pt idx="101">
                  <c:v>96.637</c:v>
                </c:pt>
                <c:pt idx="102">
                  <c:v>96.956000000000003</c:v>
                </c:pt>
                <c:pt idx="103">
                  <c:v>96.742999999999995</c:v>
                </c:pt>
                <c:pt idx="104">
                  <c:v>95.638000000000005</c:v>
                </c:pt>
                <c:pt idx="105">
                  <c:v>96.203999999999994</c:v>
                </c:pt>
                <c:pt idx="106">
                  <c:v>96.700999999999993</c:v>
                </c:pt>
                <c:pt idx="107">
                  <c:v>93.463999999999999</c:v>
                </c:pt>
                <c:pt idx="108">
                  <c:v>93.066000000000003</c:v>
                </c:pt>
                <c:pt idx="109">
                  <c:v>96.29</c:v>
                </c:pt>
                <c:pt idx="110">
                  <c:v>96.495000000000005</c:v>
                </c:pt>
                <c:pt idx="111">
                  <c:v>96.001999999999995</c:v>
                </c:pt>
                <c:pt idx="112">
                  <c:v>93.325000000000003</c:v>
                </c:pt>
                <c:pt idx="113">
                  <c:v>96.396000000000001</c:v>
                </c:pt>
                <c:pt idx="114">
                  <c:v>96.522999999999996</c:v>
                </c:pt>
                <c:pt idx="115">
                  <c:v>92.203999999999994</c:v>
                </c:pt>
                <c:pt idx="116">
                  <c:v>91.480999999999995</c:v>
                </c:pt>
                <c:pt idx="117">
                  <c:v>95.7</c:v>
                </c:pt>
                <c:pt idx="118">
                  <c:v>95.647000000000006</c:v>
                </c:pt>
                <c:pt idx="119">
                  <c:v>94.775000000000006</c:v>
                </c:pt>
                <c:pt idx="120">
                  <c:v>91.343999999999994</c:v>
                </c:pt>
                <c:pt idx="121">
                  <c:v>92.972999999999999</c:v>
                </c:pt>
                <c:pt idx="122">
                  <c:v>94.76</c:v>
                </c:pt>
                <c:pt idx="123">
                  <c:v>95.069000000000003</c:v>
                </c:pt>
                <c:pt idx="124">
                  <c:v>94.275999999999996</c:v>
                </c:pt>
                <c:pt idx="125">
                  <c:v>94.733999999999995</c:v>
                </c:pt>
                <c:pt idx="126">
                  <c:v>95.876000000000005</c:v>
                </c:pt>
              </c:numCache>
            </c:numRef>
          </c:xVal>
          <c:yVal>
            <c:numRef>
              <c:f>alapfém!$J$2:$J$128</c:f>
              <c:numCache>
                <c:formatCode>0.000</c:formatCode>
                <c:ptCount val="127"/>
                <c:pt idx="0">
                  <c:v>2.3079999999999998</c:v>
                </c:pt>
                <c:pt idx="1">
                  <c:v>1.702</c:v>
                </c:pt>
                <c:pt idx="2">
                  <c:v>2.2360000000000002</c:v>
                </c:pt>
                <c:pt idx="3">
                  <c:v>2.2690000000000001</c:v>
                </c:pt>
                <c:pt idx="4">
                  <c:v>2.2490000000000001</c:v>
                </c:pt>
                <c:pt idx="5">
                  <c:v>2.2799999999999998</c:v>
                </c:pt>
                <c:pt idx="6">
                  <c:v>2.2200000000000002</c:v>
                </c:pt>
                <c:pt idx="7">
                  <c:v>2.294</c:v>
                </c:pt>
                <c:pt idx="8">
                  <c:v>2.327</c:v>
                </c:pt>
                <c:pt idx="9">
                  <c:v>2.2869999999999999</c:v>
                </c:pt>
                <c:pt idx="10">
                  <c:v>2.2749999999999999</c:v>
                </c:pt>
                <c:pt idx="11">
                  <c:v>2.2349999999999999</c:v>
                </c:pt>
                <c:pt idx="12">
                  <c:v>2.238</c:v>
                </c:pt>
                <c:pt idx="13">
                  <c:v>2.2519999999999998</c:v>
                </c:pt>
                <c:pt idx="14">
                  <c:v>2.8530000000000002</c:v>
                </c:pt>
                <c:pt idx="15">
                  <c:v>2.0430000000000001</c:v>
                </c:pt>
                <c:pt idx="16">
                  <c:v>2.2469999999999999</c:v>
                </c:pt>
                <c:pt idx="17">
                  <c:v>2.266</c:v>
                </c:pt>
                <c:pt idx="18">
                  <c:v>2.23</c:v>
                </c:pt>
                <c:pt idx="19">
                  <c:v>2.0539999999999998</c:v>
                </c:pt>
                <c:pt idx="20">
                  <c:v>1.2789999999999999</c:v>
                </c:pt>
                <c:pt idx="21">
                  <c:v>2.2509999999999999</c:v>
                </c:pt>
                <c:pt idx="22">
                  <c:v>2.2709999999999999</c:v>
                </c:pt>
                <c:pt idx="23">
                  <c:v>2.2490000000000001</c:v>
                </c:pt>
                <c:pt idx="24">
                  <c:v>2.2799999999999998</c:v>
                </c:pt>
                <c:pt idx="25">
                  <c:v>1.1020000000000001</c:v>
                </c:pt>
                <c:pt idx="26">
                  <c:v>2.278</c:v>
                </c:pt>
                <c:pt idx="27">
                  <c:v>1.591</c:v>
                </c:pt>
                <c:pt idx="28">
                  <c:v>2.1539999999999999</c:v>
                </c:pt>
                <c:pt idx="29">
                  <c:v>2.206</c:v>
                </c:pt>
                <c:pt idx="30">
                  <c:v>2.2770000000000001</c:v>
                </c:pt>
                <c:pt idx="31">
                  <c:v>2.2509999999999999</c:v>
                </c:pt>
                <c:pt idx="32">
                  <c:v>2.399</c:v>
                </c:pt>
                <c:pt idx="33">
                  <c:v>2.2799999999999998</c:v>
                </c:pt>
                <c:pt idx="34">
                  <c:v>1.8049999999999999</c:v>
                </c:pt>
                <c:pt idx="35">
                  <c:v>2.1720000000000002</c:v>
                </c:pt>
                <c:pt idx="36">
                  <c:v>2.2959999999999998</c:v>
                </c:pt>
                <c:pt idx="37">
                  <c:v>2.2280000000000002</c:v>
                </c:pt>
                <c:pt idx="38">
                  <c:v>2.2909999999999999</c:v>
                </c:pt>
                <c:pt idx="39">
                  <c:v>2.0870000000000002</c:v>
                </c:pt>
                <c:pt idx="40">
                  <c:v>2.2730000000000001</c:v>
                </c:pt>
                <c:pt idx="41">
                  <c:v>2.367</c:v>
                </c:pt>
                <c:pt idx="42">
                  <c:v>2.2599999999999998</c:v>
                </c:pt>
                <c:pt idx="43">
                  <c:v>2.2130000000000001</c:v>
                </c:pt>
                <c:pt idx="44">
                  <c:v>2.262</c:v>
                </c:pt>
                <c:pt idx="45">
                  <c:v>2.1779999999999999</c:v>
                </c:pt>
                <c:pt idx="46">
                  <c:v>2.1880000000000002</c:v>
                </c:pt>
                <c:pt idx="47">
                  <c:v>2.2469999999999999</c:v>
                </c:pt>
                <c:pt idx="48">
                  <c:v>1.5489999999999999</c:v>
                </c:pt>
                <c:pt idx="49">
                  <c:v>1.706</c:v>
                </c:pt>
                <c:pt idx="50">
                  <c:v>1.738</c:v>
                </c:pt>
                <c:pt idx="51">
                  <c:v>1.8819999999999999</c:v>
                </c:pt>
                <c:pt idx="52">
                  <c:v>5.5469999999999997</c:v>
                </c:pt>
                <c:pt idx="53">
                  <c:v>2.2890000000000001</c:v>
                </c:pt>
                <c:pt idx="54">
                  <c:v>2.0910000000000002</c:v>
                </c:pt>
                <c:pt idx="55">
                  <c:v>2.2229999999999999</c:v>
                </c:pt>
                <c:pt idx="56">
                  <c:v>2.145</c:v>
                </c:pt>
                <c:pt idx="57">
                  <c:v>2.1960000000000002</c:v>
                </c:pt>
                <c:pt idx="58">
                  <c:v>1.5249999999999999</c:v>
                </c:pt>
                <c:pt idx="59">
                  <c:v>1.7849999999999999</c:v>
                </c:pt>
                <c:pt idx="60">
                  <c:v>1.5069999999999999</c:v>
                </c:pt>
                <c:pt idx="61">
                  <c:v>0.629</c:v>
                </c:pt>
                <c:pt idx="62">
                  <c:v>0.92700000000000005</c:v>
                </c:pt>
                <c:pt idx="63">
                  <c:v>1.028</c:v>
                </c:pt>
                <c:pt idx="64">
                  <c:v>1.0720000000000001</c:v>
                </c:pt>
                <c:pt idx="65">
                  <c:v>1.7649999999999999</c:v>
                </c:pt>
                <c:pt idx="66">
                  <c:v>0.90700000000000003</c:v>
                </c:pt>
                <c:pt idx="67">
                  <c:v>1.53</c:v>
                </c:pt>
                <c:pt idx="68">
                  <c:v>1.681</c:v>
                </c:pt>
                <c:pt idx="69">
                  <c:v>3.0139999999999998</c:v>
                </c:pt>
                <c:pt idx="70">
                  <c:v>2.3610000000000002</c:v>
                </c:pt>
                <c:pt idx="71">
                  <c:v>0.59399999999999997</c:v>
                </c:pt>
                <c:pt idx="72">
                  <c:v>0.86599999999999999</c:v>
                </c:pt>
                <c:pt idx="73">
                  <c:v>0.42699999999999999</c:v>
                </c:pt>
                <c:pt idx="74">
                  <c:v>0.68200000000000005</c:v>
                </c:pt>
                <c:pt idx="75">
                  <c:v>0.873</c:v>
                </c:pt>
                <c:pt idx="76">
                  <c:v>1.456</c:v>
                </c:pt>
                <c:pt idx="77">
                  <c:v>1.6120000000000001</c:v>
                </c:pt>
                <c:pt idx="78">
                  <c:v>1.611</c:v>
                </c:pt>
                <c:pt idx="79">
                  <c:v>1.78</c:v>
                </c:pt>
                <c:pt idx="80">
                  <c:v>1.5149999999999999</c:v>
                </c:pt>
                <c:pt idx="81">
                  <c:v>1.833</c:v>
                </c:pt>
                <c:pt idx="82">
                  <c:v>0.63400000000000001</c:v>
                </c:pt>
                <c:pt idx="83">
                  <c:v>0.71599999999999997</c:v>
                </c:pt>
                <c:pt idx="84">
                  <c:v>0.73599999999999999</c:v>
                </c:pt>
                <c:pt idx="85">
                  <c:v>0.56399999999999995</c:v>
                </c:pt>
                <c:pt idx="86">
                  <c:v>2.63</c:v>
                </c:pt>
                <c:pt idx="87">
                  <c:v>1.194</c:v>
                </c:pt>
                <c:pt idx="88">
                  <c:v>0.997</c:v>
                </c:pt>
                <c:pt idx="89">
                  <c:v>1.946</c:v>
                </c:pt>
                <c:pt idx="90">
                  <c:v>1.484</c:v>
                </c:pt>
                <c:pt idx="91">
                  <c:v>1.3260000000000001</c:v>
                </c:pt>
                <c:pt idx="92">
                  <c:v>1.173</c:v>
                </c:pt>
                <c:pt idx="93">
                  <c:v>1.127</c:v>
                </c:pt>
                <c:pt idx="94">
                  <c:v>0.78700000000000003</c:v>
                </c:pt>
                <c:pt idx="95">
                  <c:v>0.91300000000000003</c:v>
                </c:pt>
                <c:pt idx="96">
                  <c:v>1.149</c:v>
                </c:pt>
                <c:pt idx="97">
                  <c:v>0.78200000000000003</c:v>
                </c:pt>
                <c:pt idx="98">
                  <c:v>0.443</c:v>
                </c:pt>
                <c:pt idx="99">
                  <c:v>0.93100000000000005</c:v>
                </c:pt>
                <c:pt idx="100">
                  <c:v>0.88600000000000001</c:v>
                </c:pt>
                <c:pt idx="101">
                  <c:v>2.032</c:v>
                </c:pt>
                <c:pt idx="102">
                  <c:v>1.831</c:v>
                </c:pt>
                <c:pt idx="103">
                  <c:v>1.8089999999999999</c:v>
                </c:pt>
                <c:pt idx="104">
                  <c:v>2.718</c:v>
                </c:pt>
                <c:pt idx="105">
                  <c:v>2.4700000000000002</c:v>
                </c:pt>
                <c:pt idx="106">
                  <c:v>1.167</c:v>
                </c:pt>
                <c:pt idx="107">
                  <c:v>1.5129999999999999</c:v>
                </c:pt>
                <c:pt idx="108">
                  <c:v>1.4550000000000001</c:v>
                </c:pt>
                <c:pt idx="109">
                  <c:v>2.2749999999999999</c:v>
                </c:pt>
                <c:pt idx="110">
                  <c:v>2.15</c:v>
                </c:pt>
                <c:pt idx="111">
                  <c:v>2.59</c:v>
                </c:pt>
                <c:pt idx="112">
                  <c:v>1.452</c:v>
                </c:pt>
                <c:pt idx="113">
                  <c:v>2.222</c:v>
                </c:pt>
                <c:pt idx="114">
                  <c:v>2.048</c:v>
                </c:pt>
                <c:pt idx="115">
                  <c:v>2.0390000000000001</c:v>
                </c:pt>
                <c:pt idx="116">
                  <c:v>1.6659999999999999</c:v>
                </c:pt>
                <c:pt idx="117">
                  <c:v>2.6869999999999998</c:v>
                </c:pt>
                <c:pt idx="118">
                  <c:v>2.1909999999999998</c:v>
                </c:pt>
                <c:pt idx="119">
                  <c:v>2.3839999999999999</c:v>
                </c:pt>
                <c:pt idx="120">
                  <c:v>1.792</c:v>
                </c:pt>
                <c:pt idx="121">
                  <c:v>3.2869999999999999</c:v>
                </c:pt>
                <c:pt idx="122">
                  <c:v>2.0710000000000002</c:v>
                </c:pt>
                <c:pt idx="123">
                  <c:v>2.0049999999999999</c:v>
                </c:pt>
                <c:pt idx="124">
                  <c:v>1.907</c:v>
                </c:pt>
                <c:pt idx="125">
                  <c:v>2.1579999999999999</c:v>
                </c:pt>
                <c:pt idx="126">
                  <c:v>2.1800000000000002</c:v>
                </c:pt>
              </c:numCache>
            </c:numRef>
          </c:yVal>
          <c:smooth val="0"/>
        </c:ser>
        <c:ser>
          <c:idx val="0"/>
          <c:order val="1"/>
          <c:tx>
            <c:v>Mosdótál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C00000"/>
              </a:solidFill>
              <a:ln>
                <a:noFill/>
              </a:ln>
            </c:spPr>
          </c:marker>
          <c:xVal>
            <c:numRef>
              <c:f>'C:\Users\Mozgai\Documents\MTA CSFK FGI\Seuso Kutatási Projekt\VIZSGÁLATOK\HORDOZHATÓ  XRF MÉRÉSEK\XRF DATA\[B_13.xls]alapfém'!$E$2:$E$64</c:f>
              <c:numCache>
                <c:formatCode>General</c:formatCode>
                <c:ptCount val="63"/>
                <c:pt idx="0">
                  <c:v>95.25</c:v>
                </c:pt>
                <c:pt idx="1">
                  <c:v>95.412999999999997</c:v>
                </c:pt>
                <c:pt idx="2">
                  <c:v>95.3</c:v>
                </c:pt>
                <c:pt idx="3">
                  <c:v>95.210999999999999</c:v>
                </c:pt>
                <c:pt idx="4">
                  <c:v>95.405000000000001</c:v>
                </c:pt>
                <c:pt idx="5">
                  <c:v>95.272999999999996</c:v>
                </c:pt>
                <c:pt idx="6">
                  <c:v>95.216999999999999</c:v>
                </c:pt>
                <c:pt idx="7">
                  <c:v>95.247</c:v>
                </c:pt>
                <c:pt idx="8">
                  <c:v>95.599000000000004</c:v>
                </c:pt>
                <c:pt idx="9">
                  <c:v>95.471000000000004</c:v>
                </c:pt>
                <c:pt idx="10">
                  <c:v>95.548000000000002</c:v>
                </c:pt>
                <c:pt idx="11">
                  <c:v>95.393000000000001</c:v>
                </c:pt>
                <c:pt idx="12">
                  <c:v>95.382999999999996</c:v>
                </c:pt>
                <c:pt idx="13">
                  <c:v>95.198999999999998</c:v>
                </c:pt>
                <c:pt idx="14">
                  <c:v>95.331000000000003</c:v>
                </c:pt>
                <c:pt idx="15">
                  <c:v>95.283000000000001</c:v>
                </c:pt>
                <c:pt idx="16">
                  <c:v>95.405000000000001</c:v>
                </c:pt>
                <c:pt idx="17">
                  <c:v>95.313999999999993</c:v>
                </c:pt>
                <c:pt idx="18">
                  <c:v>95.254999999999995</c:v>
                </c:pt>
                <c:pt idx="19">
                  <c:v>95.290999999999997</c:v>
                </c:pt>
                <c:pt idx="20">
                  <c:v>95.120999999999995</c:v>
                </c:pt>
                <c:pt idx="21">
                  <c:v>95.346999999999994</c:v>
                </c:pt>
                <c:pt idx="22">
                  <c:v>95.251999999999995</c:v>
                </c:pt>
                <c:pt idx="23">
                  <c:v>95.366</c:v>
                </c:pt>
                <c:pt idx="24">
                  <c:v>95.47</c:v>
                </c:pt>
                <c:pt idx="25">
                  <c:v>95.426000000000002</c:v>
                </c:pt>
                <c:pt idx="26">
                  <c:v>95.247</c:v>
                </c:pt>
                <c:pt idx="27">
                  <c:v>95.218000000000004</c:v>
                </c:pt>
                <c:pt idx="28">
                  <c:v>95.221000000000004</c:v>
                </c:pt>
                <c:pt idx="29">
                  <c:v>95.370999999999995</c:v>
                </c:pt>
                <c:pt idx="30">
                  <c:v>95.462000000000003</c:v>
                </c:pt>
                <c:pt idx="31">
                  <c:v>95.284999999999997</c:v>
                </c:pt>
                <c:pt idx="32">
                  <c:v>95.293000000000006</c:v>
                </c:pt>
                <c:pt idx="33">
                  <c:v>95.295000000000002</c:v>
                </c:pt>
                <c:pt idx="34">
                  <c:v>95.453999999999994</c:v>
                </c:pt>
                <c:pt idx="35">
                  <c:v>95.340999999999994</c:v>
                </c:pt>
                <c:pt idx="36">
                  <c:v>95.528999999999996</c:v>
                </c:pt>
                <c:pt idx="37">
                  <c:v>95.433999999999997</c:v>
                </c:pt>
                <c:pt idx="38">
                  <c:v>94.902000000000001</c:v>
                </c:pt>
                <c:pt idx="39">
                  <c:v>95.349000000000004</c:v>
                </c:pt>
                <c:pt idx="40">
                  <c:v>95.221000000000004</c:v>
                </c:pt>
                <c:pt idx="41">
                  <c:v>95.524000000000001</c:v>
                </c:pt>
                <c:pt idx="42">
                  <c:v>95.262</c:v>
                </c:pt>
                <c:pt idx="43">
                  <c:v>95.673000000000002</c:v>
                </c:pt>
                <c:pt idx="44">
                  <c:v>95.35</c:v>
                </c:pt>
                <c:pt idx="45">
                  <c:v>95.78</c:v>
                </c:pt>
                <c:pt idx="46">
                  <c:v>95.356999999999999</c:v>
                </c:pt>
                <c:pt idx="47">
                  <c:v>95.06</c:v>
                </c:pt>
                <c:pt idx="48">
                  <c:v>95.227000000000004</c:v>
                </c:pt>
                <c:pt idx="49">
                  <c:v>95.48</c:v>
                </c:pt>
                <c:pt idx="50">
                  <c:v>95.938000000000002</c:v>
                </c:pt>
                <c:pt idx="51">
                  <c:v>95.373999999999995</c:v>
                </c:pt>
                <c:pt idx="52">
                  <c:v>95.427999999999997</c:v>
                </c:pt>
                <c:pt idx="53">
                  <c:v>95.218999999999994</c:v>
                </c:pt>
                <c:pt idx="54">
                  <c:v>95.106999999999999</c:v>
                </c:pt>
                <c:pt idx="55">
                  <c:v>97.058000000000007</c:v>
                </c:pt>
                <c:pt idx="56">
                  <c:v>97.528999999999996</c:v>
                </c:pt>
                <c:pt idx="57">
                  <c:v>97.605999999999995</c:v>
                </c:pt>
                <c:pt idx="58">
                  <c:v>97.367999999999995</c:v>
                </c:pt>
                <c:pt idx="59">
                  <c:v>97.332999999999998</c:v>
                </c:pt>
                <c:pt idx="60">
                  <c:v>97.646000000000001</c:v>
                </c:pt>
                <c:pt idx="61">
                  <c:v>97.828000000000003</c:v>
                </c:pt>
                <c:pt idx="62">
                  <c:v>97.697000000000003</c:v>
                </c:pt>
              </c:numCache>
            </c:numRef>
          </c:xVal>
          <c:yVal>
            <c:numRef>
              <c:f>'C:\Users\Mozgai\Documents\MTA CSFK FGI\Seuso Kutatási Projekt\VIZSGÁLATOK\HORDOZHATÓ  XRF MÉRÉSEK\XRF DATA\[B_13.xls]alapfém'!$J$2:$J$64</c:f>
              <c:numCache>
                <c:formatCode>General</c:formatCode>
                <c:ptCount val="63"/>
                <c:pt idx="0">
                  <c:v>3.2989999999999999</c:v>
                </c:pt>
                <c:pt idx="1">
                  <c:v>3.2080000000000002</c:v>
                </c:pt>
                <c:pt idx="2">
                  <c:v>3.3540000000000001</c:v>
                </c:pt>
                <c:pt idx="3">
                  <c:v>3.4119999999999999</c:v>
                </c:pt>
                <c:pt idx="4">
                  <c:v>3.1219999999999999</c:v>
                </c:pt>
                <c:pt idx="5">
                  <c:v>3.2559999999999998</c:v>
                </c:pt>
                <c:pt idx="6">
                  <c:v>3.383</c:v>
                </c:pt>
                <c:pt idx="7">
                  <c:v>3.3420000000000001</c:v>
                </c:pt>
                <c:pt idx="8">
                  <c:v>3.052</c:v>
                </c:pt>
                <c:pt idx="9">
                  <c:v>3.1640000000000001</c:v>
                </c:pt>
                <c:pt idx="10">
                  <c:v>3.0760000000000001</c:v>
                </c:pt>
                <c:pt idx="11">
                  <c:v>3.2410000000000001</c:v>
                </c:pt>
                <c:pt idx="12">
                  <c:v>3.2610000000000001</c:v>
                </c:pt>
                <c:pt idx="13">
                  <c:v>3.464</c:v>
                </c:pt>
                <c:pt idx="14">
                  <c:v>3.37</c:v>
                </c:pt>
                <c:pt idx="15">
                  <c:v>3.3690000000000002</c:v>
                </c:pt>
                <c:pt idx="16">
                  <c:v>3.2679999999999998</c:v>
                </c:pt>
                <c:pt idx="17">
                  <c:v>3.339</c:v>
                </c:pt>
                <c:pt idx="18">
                  <c:v>3.2450000000000001</c:v>
                </c:pt>
                <c:pt idx="19">
                  <c:v>3.1880000000000002</c:v>
                </c:pt>
                <c:pt idx="20">
                  <c:v>3.4409999999999998</c:v>
                </c:pt>
                <c:pt idx="21">
                  <c:v>3.198</c:v>
                </c:pt>
                <c:pt idx="22">
                  <c:v>3.347</c:v>
                </c:pt>
                <c:pt idx="23">
                  <c:v>3.2189999999999999</c:v>
                </c:pt>
                <c:pt idx="24">
                  <c:v>3.05</c:v>
                </c:pt>
                <c:pt idx="25">
                  <c:v>3.0590000000000002</c:v>
                </c:pt>
                <c:pt idx="26">
                  <c:v>3.2240000000000002</c:v>
                </c:pt>
                <c:pt idx="27">
                  <c:v>3.4220000000000002</c:v>
                </c:pt>
                <c:pt idx="28">
                  <c:v>3.4449999999999998</c:v>
                </c:pt>
                <c:pt idx="29">
                  <c:v>3.234</c:v>
                </c:pt>
                <c:pt idx="30">
                  <c:v>3.2120000000000002</c:v>
                </c:pt>
                <c:pt idx="31">
                  <c:v>3.3540000000000001</c:v>
                </c:pt>
                <c:pt idx="32">
                  <c:v>3.1680000000000001</c:v>
                </c:pt>
                <c:pt idx="33">
                  <c:v>3.2029999999999998</c:v>
                </c:pt>
                <c:pt idx="34">
                  <c:v>3.1720000000000002</c:v>
                </c:pt>
                <c:pt idx="35">
                  <c:v>3.109</c:v>
                </c:pt>
                <c:pt idx="36">
                  <c:v>2.9980000000000002</c:v>
                </c:pt>
                <c:pt idx="37">
                  <c:v>3.0870000000000002</c:v>
                </c:pt>
                <c:pt idx="38">
                  <c:v>3.4049999999999998</c:v>
                </c:pt>
                <c:pt idx="39">
                  <c:v>3.1339999999999999</c:v>
                </c:pt>
                <c:pt idx="40">
                  <c:v>3.1850000000000001</c:v>
                </c:pt>
                <c:pt idx="41">
                  <c:v>3.0169999999999999</c:v>
                </c:pt>
                <c:pt idx="42">
                  <c:v>3.278</c:v>
                </c:pt>
                <c:pt idx="43">
                  <c:v>2.6749999999999998</c:v>
                </c:pt>
                <c:pt idx="44">
                  <c:v>3.0670000000000002</c:v>
                </c:pt>
                <c:pt idx="45">
                  <c:v>2.7120000000000002</c:v>
                </c:pt>
                <c:pt idx="46">
                  <c:v>3.3580000000000001</c:v>
                </c:pt>
                <c:pt idx="47">
                  <c:v>3.472</c:v>
                </c:pt>
                <c:pt idx="48">
                  <c:v>3.3</c:v>
                </c:pt>
                <c:pt idx="49">
                  <c:v>2.9489999999999998</c:v>
                </c:pt>
                <c:pt idx="50">
                  <c:v>2.6030000000000002</c:v>
                </c:pt>
                <c:pt idx="51">
                  <c:v>3.173</c:v>
                </c:pt>
                <c:pt idx="52">
                  <c:v>3.1440000000000001</c:v>
                </c:pt>
                <c:pt idx="53">
                  <c:v>3.3069999999999999</c:v>
                </c:pt>
                <c:pt idx="54">
                  <c:v>3.3109999999999999</c:v>
                </c:pt>
                <c:pt idx="55">
                  <c:v>1.673</c:v>
                </c:pt>
                <c:pt idx="56">
                  <c:v>1.242</c:v>
                </c:pt>
                <c:pt idx="57">
                  <c:v>1.2749999999999999</c:v>
                </c:pt>
                <c:pt idx="58">
                  <c:v>1.5089999999999999</c:v>
                </c:pt>
                <c:pt idx="59">
                  <c:v>1.512</c:v>
                </c:pt>
                <c:pt idx="60">
                  <c:v>1.0920000000000001</c:v>
                </c:pt>
                <c:pt idx="61">
                  <c:v>1.05</c:v>
                </c:pt>
                <c:pt idx="62">
                  <c:v>1.0169999999999999</c:v>
                </c:pt>
              </c:numCache>
            </c:numRef>
          </c:yVal>
          <c:smooth val="0"/>
        </c:ser>
        <c:ser>
          <c:idx val="4"/>
          <c:order val="2"/>
          <c:tx>
            <c:v>Geometrikus tál</c:v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rgbClr val="0070C0"/>
              </a:solidFill>
              <a:ln>
                <a:noFill/>
              </a:ln>
            </c:spPr>
          </c:marker>
          <c:xVal>
            <c:numRef>
              <c:f>'C:\Users\Mozgai\Documents\MTA CSFK FGI\Seuso Kutatási Projekt\VIZSGÁLATOK\HORDOZHATÓ  XRF MÉRÉSEK\XRF DATA\[GP04.xls]alapfém'!$E$2:$E$110</c:f>
              <c:numCache>
                <c:formatCode>General</c:formatCode>
                <c:ptCount val="109"/>
                <c:pt idx="0">
                  <c:v>96.11</c:v>
                </c:pt>
                <c:pt idx="1">
                  <c:v>96.122</c:v>
                </c:pt>
                <c:pt idx="2">
                  <c:v>95.918999999999997</c:v>
                </c:pt>
                <c:pt idx="3">
                  <c:v>96.14</c:v>
                </c:pt>
                <c:pt idx="4">
                  <c:v>96.177999999999997</c:v>
                </c:pt>
                <c:pt idx="5">
                  <c:v>96.241</c:v>
                </c:pt>
                <c:pt idx="6">
                  <c:v>96.159000000000006</c:v>
                </c:pt>
                <c:pt idx="7">
                  <c:v>96.103999999999999</c:v>
                </c:pt>
                <c:pt idx="8">
                  <c:v>96.117999999999995</c:v>
                </c:pt>
                <c:pt idx="9">
                  <c:v>96.18</c:v>
                </c:pt>
                <c:pt idx="10">
                  <c:v>96.01</c:v>
                </c:pt>
                <c:pt idx="11">
                  <c:v>96.085999999999999</c:v>
                </c:pt>
                <c:pt idx="12">
                  <c:v>96.16</c:v>
                </c:pt>
                <c:pt idx="13">
                  <c:v>96.13</c:v>
                </c:pt>
                <c:pt idx="14">
                  <c:v>95.938999999999993</c:v>
                </c:pt>
                <c:pt idx="15">
                  <c:v>96.05</c:v>
                </c:pt>
                <c:pt idx="16">
                  <c:v>96.129000000000005</c:v>
                </c:pt>
                <c:pt idx="17">
                  <c:v>95.843000000000004</c:v>
                </c:pt>
                <c:pt idx="18">
                  <c:v>95.808999999999997</c:v>
                </c:pt>
                <c:pt idx="19">
                  <c:v>95.938999999999993</c:v>
                </c:pt>
                <c:pt idx="20">
                  <c:v>96.058999999999997</c:v>
                </c:pt>
                <c:pt idx="21">
                  <c:v>95.790999999999997</c:v>
                </c:pt>
                <c:pt idx="22">
                  <c:v>96.114000000000004</c:v>
                </c:pt>
                <c:pt idx="23">
                  <c:v>96.13</c:v>
                </c:pt>
                <c:pt idx="24">
                  <c:v>96.096000000000004</c:v>
                </c:pt>
                <c:pt idx="25">
                  <c:v>96.094999999999999</c:v>
                </c:pt>
                <c:pt idx="26">
                  <c:v>96.114000000000004</c:v>
                </c:pt>
                <c:pt idx="27">
                  <c:v>95.896000000000001</c:v>
                </c:pt>
                <c:pt idx="28">
                  <c:v>96.22</c:v>
                </c:pt>
                <c:pt idx="29">
                  <c:v>96.072999999999993</c:v>
                </c:pt>
                <c:pt idx="30">
                  <c:v>96.114000000000004</c:v>
                </c:pt>
                <c:pt idx="31">
                  <c:v>96.162000000000006</c:v>
                </c:pt>
                <c:pt idx="32">
                  <c:v>96.144000000000005</c:v>
                </c:pt>
                <c:pt idx="33">
                  <c:v>96.061999999999998</c:v>
                </c:pt>
                <c:pt idx="34">
                  <c:v>95.784000000000006</c:v>
                </c:pt>
                <c:pt idx="35">
                  <c:v>96.025000000000006</c:v>
                </c:pt>
                <c:pt idx="36">
                  <c:v>96.063000000000002</c:v>
                </c:pt>
                <c:pt idx="37">
                  <c:v>96.072000000000003</c:v>
                </c:pt>
                <c:pt idx="38">
                  <c:v>96.152000000000001</c:v>
                </c:pt>
                <c:pt idx="39">
                  <c:v>95.930999999999997</c:v>
                </c:pt>
                <c:pt idx="40">
                  <c:v>96.004999999999995</c:v>
                </c:pt>
                <c:pt idx="41">
                  <c:v>96.141000000000005</c:v>
                </c:pt>
                <c:pt idx="42">
                  <c:v>95.872</c:v>
                </c:pt>
                <c:pt idx="43">
                  <c:v>96.146000000000001</c:v>
                </c:pt>
                <c:pt idx="44">
                  <c:v>96.308000000000007</c:v>
                </c:pt>
                <c:pt idx="45">
                  <c:v>96.027000000000001</c:v>
                </c:pt>
                <c:pt idx="46">
                  <c:v>96.13</c:v>
                </c:pt>
                <c:pt idx="47">
                  <c:v>96.162000000000006</c:v>
                </c:pt>
                <c:pt idx="48">
                  <c:v>96.102999999999994</c:v>
                </c:pt>
                <c:pt idx="49">
                  <c:v>96.100999999999999</c:v>
                </c:pt>
                <c:pt idx="50">
                  <c:v>96.07</c:v>
                </c:pt>
                <c:pt idx="51">
                  <c:v>96.129000000000005</c:v>
                </c:pt>
                <c:pt idx="52">
                  <c:v>96.11</c:v>
                </c:pt>
                <c:pt idx="53">
                  <c:v>96.045000000000002</c:v>
                </c:pt>
                <c:pt idx="54">
                  <c:v>96.091999999999999</c:v>
                </c:pt>
                <c:pt idx="55">
                  <c:v>96.084000000000003</c:v>
                </c:pt>
                <c:pt idx="56">
                  <c:v>96.123000000000005</c:v>
                </c:pt>
                <c:pt idx="57">
                  <c:v>96.081000000000003</c:v>
                </c:pt>
                <c:pt idx="58">
                  <c:v>96.125</c:v>
                </c:pt>
                <c:pt idx="59">
                  <c:v>96.162999999999997</c:v>
                </c:pt>
                <c:pt idx="60">
                  <c:v>96.236999999999995</c:v>
                </c:pt>
                <c:pt idx="61">
                  <c:v>96.147000000000006</c:v>
                </c:pt>
                <c:pt idx="62">
                  <c:v>96.144000000000005</c:v>
                </c:pt>
                <c:pt idx="63">
                  <c:v>96.096999999999994</c:v>
                </c:pt>
                <c:pt idx="64">
                  <c:v>95.968000000000004</c:v>
                </c:pt>
                <c:pt idx="65">
                  <c:v>96.087999999999994</c:v>
                </c:pt>
                <c:pt idx="66">
                  <c:v>96.108999999999995</c:v>
                </c:pt>
                <c:pt idx="67">
                  <c:v>96.093000000000004</c:v>
                </c:pt>
                <c:pt idx="68">
                  <c:v>96.296000000000006</c:v>
                </c:pt>
                <c:pt idx="69">
                  <c:v>96.284999999999997</c:v>
                </c:pt>
                <c:pt idx="70">
                  <c:v>96.206999999999994</c:v>
                </c:pt>
                <c:pt idx="71">
                  <c:v>96.399000000000001</c:v>
                </c:pt>
                <c:pt idx="72">
                  <c:v>96.644999999999996</c:v>
                </c:pt>
                <c:pt idx="73">
                  <c:v>96.954999999999998</c:v>
                </c:pt>
                <c:pt idx="74">
                  <c:v>96.99</c:v>
                </c:pt>
                <c:pt idx="75">
                  <c:v>96.436000000000007</c:v>
                </c:pt>
                <c:pt idx="76">
                  <c:v>96.326999999999998</c:v>
                </c:pt>
                <c:pt idx="77">
                  <c:v>96.304000000000002</c:v>
                </c:pt>
                <c:pt idx="78">
                  <c:v>96.096999999999994</c:v>
                </c:pt>
                <c:pt idx="79">
                  <c:v>96.224000000000004</c:v>
                </c:pt>
                <c:pt idx="80">
                  <c:v>96.171999999999997</c:v>
                </c:pt>
                <c:pt idx="81">
                  <c:v>96.206999999999994</c:v>
                </c:pt>
                <c:pt idx="82">
                  <c:v>96.429000000000002</c:v>
                </c:pt>
                <c:pt idx="83">
                  <c:v>96.4</c:v>
                </c:pt>
                <c:pt idx="84">
                  <c:v>96.798000000000002</c:v>
                </c:pt>
                <c:pt idx="85">
                  <c:v>96.763999999999996</c:v>
                </c:pt>
                <c:pt idx="86">
                  <c:v>96.947999999999993</c:v>
                </c:pt>
                <c:pt idx="87">
                  <c:v>96.43</c:v>
                </c:pt>
                <c:pt idx="88">
                  <c:v>96.305000000000007</c:v>
                </c:pt>
                <c:pt idx="89">
                  <c:v>96.230999999999995</c:v>
                </c:pt>
                <c:pt idx="90">
                  <c:v>96.195999999999998</c:v>
                </c:pt>
                <c:pt idx="91">
                  <c:v>97.018000000000001</c:v>
                </c:pt>
                <c:pt idx="92">
                  <c:v>96.873999999999995</c:v>
                </c:pt>
                <c:pt idx="93">
                  <c:v>96.337999999999994</c:v>
                </c:pt>
                <c:pt idx="94">
                  <c:v>96.257999999999996</c:v>
                </c:pt>
                <c:pt idx="95">
                  <c:v>96.396000000000001</c:v>
                </c:pt>
                <c:pt idx="96">
                  <c:v>96.819000000000003</c:v>
                </c:pt>
                <c:pt idx="97">
                  <c:v>97.292000000000002</c:v>
                </c:pt>
                <c:pt idx="98">
                  <c:v>96.355000000000004</c:v>
                </c:pt>
                <c:pt idx="99">
                  <c:v>96.301000000000002</c:v>
                </c:pt>
                <c:pt idx="100">
                  <c:v>96.522999999999996</c:v>
                </c:pt>
                <c:pt idx="101">
                  <c:v>96.331000000000003</c:v>
                </c:pt>
                <c:pt idx="102">
                  <c:v>96.281000000000006</c:v>
                </c:pt>
                <c:pt idx="103">
                  <c:v>96.378</c:v>
                </c:pt>
                <c:pt idx="104">
                  <c:v>96.54</c:v>
                </c:pt>
                <c:pt idx="105">
                  <c:v>96.293000000000006</c:v>
                </c:pt>
                <c:pt idx="106">
                  <c:v>96.712999999999994</c:v>
                </c:pt>
                <c:pt idx="107">
                  <c:v>96.385000000000005</c:v>
                </c:pt>
                <c:pt idx="108">
                  <c:v>96.372</c:v>
                </c:pt>
              </c:numCache>
            </c:numRef>
          </c:xVal>
          <c:yVal>
            <c:numRef>
              <c:f>'C:\Users\Mozgai\Documents\MTA CSFK FGI\Seuso Kutatási Projekt\VIZSGÁLATOK\HORDOZHATÓ  XRF MÉRÉSEK\XRF DATA\[GP04.xls]alapfém'!$J$2:$J$110</c:f>
              <c:numCache>
                <c:formatCode>General</c:formatCode>
                <c:ptCount val="109"/>
                <c:pt idx="0">
                  <c:v>2.72</c:v>
                </c:pt>
                <c:pt idx="1">
                  <c:v>2.7080000000000002</c:v>
                </c:pt>
                <c:pt idx="2">
                  <c:v>2.7250000000000001</c:v>
                </c:pt>
                <c:pt idx="3">
                  <c:v>2.7410000000000001</c:v>
                </c:pt>
                <c:pt idx="4">
                  <c:v>2.4489999999999998</c:v>
                </c:pt>
                <c:pt idx="5">
                  <c:v>2.3719999999999999</c:v>
                </c:pt>
                <c:pt idx="6">
                  <c:v>2.75</c:v>
                </c:pt>
                <c:pt idx="7">
                  <c:v>2.7290000000000001</c:v>
                </c:pt>
                <c:pt idx="8">
                  <c:v>2.7029999999999998</c:v>
                </c:pt>
                <c:pt idx="9">
                  <c:v>2.72</c:v>
                </c:pt>
                <c:pt idx="10">
                  <c:v>2.8340000000000001</c:v>
                </c:pt>
                <c:pt idx="11">
                  <c:v>2.7330000000000001</c:v>
                </c:pt>
                <c:pt idx="12">
                  <c:v>2.7120000000000002</c:v>
                </c:pt>
                <c:pt idx="13">
                  <c:v>2.72</c:v>
                </c:pt>
                <c:pt idx="14">
                  <c:v>2.3809999999999998</c:v>
                </c:pt>
                <c:pt idx="15">
                  <c:v>2.5190000000000001</c:v>
                </c:pt>
                <c:pt idx="16">
                  <c:v>2.7240000000000002</c:v>
                </c:pt>
                <c:pt idx="17">
                  <c:v>2.7389999999999999</c:v>
                </c:pt>
                <c:pt idx="18">
                  <c:v>2.7240000000000002</c:v>
                </c:pt>
                <c:pt idx="19">
                  <c:v>2.7080000000000002</c:v>
                </c:pt>
                <c:pt idx="20">
                  <c:v>2.7909999999999999</c:v>
                </c:pt>
                <c:pt idx="21">
                  <c:v>2.7469999999999999</c:v>
                </c:pt>
                <c:pt idx="22">
                  <c:v>2.7629999999999999</c:v>
                </c:pt>
                <c:pt idx="23">
                  <c:v>2.742</c:v>
                </c:pt>
                <c:pt idx="24">
                  <c:v>2.7069999999999999</c:v>
                </c:pt>
                <c:pt idx="25">
                  <c:v>2.7690000000000001</c:v>
                </c:pt>
                <c:pt idx="26">
                  <c:v>2.7370000000000001</c:v>
                </c:pt>
                <c:pt idx="27">
                  <c:v>2.714</c:v>
                </c:pt>
                <c:pt idx="28">
                  <c:v>2.5750000000000002</c:v>
                </c:pt>
                <c:pt idx="29">
                  <c:v>2.762</c:v>
                </c:pt>
                <c:pt idx="30">
                  <c:v>2.7709999999999999</c:v>
                </c:pt>
                <c:pt idx="31">
                  <c:v>2.7029999999999998</c:v>
                </c:pt>
                <c:pt idx="32">
                  <c:v>2.742</c:v>
                </c:pt>
                <c:pt idx="33">
                  <c:v>2.6920000000000002</c:v>
                </c:pt>
                <c:pt idx="34">
                  <c:v>2.7490000000000001</c:v>
                </c:pt>
                <c:pt idx="35">
                  <c:v>2.7679999999999998</c:v>
                </c:pt>
                <c:pt idx="36">
                  <c:v>2.798</c:v>
                </c:pt>
                <c:pt idx="37">
                  <c:v>2.7469999999999999</c:v>
                </c:pt>
                <c:pt idx="38">
                  <c:v>2.7410000000000001</c:v>
                </c:pt>
                <c:pt idx="39">
                  <c:v>2.7050000000000001</c:v>
                </c:pt>
                <c:pt idx="40">
                  <c:v>2.7290000000000001</c:v>
                </c:pt>
                <c:pt idx="41">
                  <c:v>2.7480000000000002</c:v>
                </c:pt>
                <c:pt idx="42">
                  <c:v>2.742</c:v>
                </c:pt>
                <c:pt idx="43">
                  <c:v>2.7269999999999999</c:v>
                </c:pt>
                <c:pt idx="44">
                  <c:v>2.577</c:v>
                </c:pt>
                <c:pt idx="45">
                  <c:v>2.742</c:v>
                </c:pt>
                <c:pt idx="46">
                  <c:v>2.7450000000000001</c:v>
                </c:pt>
                <c:pt idx="47">
                  <c:v>2.7349999999999999</c:v>
                </c:pt>
                <c:pt idx="48">
                  <c:v>2.7789999999999999</c:v>
                </c:pt>
                <c:pt idx="49">
                  <c:v>2.75</c:v>
                </c:pt>
                <c:pt idx="50">
                  <c:v>2.7509999999999999</c:v>
                </c:pt>
                <c:pt idx="51">
                  <c:v>2.7189999999999999</c:v>
                </c:pt>
                <c:pt idx="52">
                  <c:v>2.71</c:v>
                </c:pt>
                <c:pt idx="53">
                  <c:v>2.7490000000000001</c:v>
                </c:pt>
                <c:pt idx="54">
                  <c:v>2.746</c:v>
                </c:pt>
                <c:pt idx="55">
                  <c:v>2.7690000000000001</c:v>
                </c:pt>
                <c:pt idx="56">
                  <c:v>2.76</c:v>
                </c:pt>
                <c:pt idx="57">
                  <c:v>2.7709999999999999</c:v>
                </c:pt>
                <c:pt idx="58">
                  <c:v>2.7450000000000001</c:v>
                </c:pt>
                <c:pt idx="59">
                  <c:v>2.7250000000000001</c:v>
                </c:pt>
                <c:pt idx="60">
                  <c:v>2.6139999999999999</c:v>
                </c:pt>
                <c:pt idx="61">
                  <c:v>2.6970000000000001</c:v>
                </c:pt>
                <c:pt idx="62">
                  <c:v>2.7469999999999999</c:v>
                </c:pt>
                <c:pt idx="63">
                  <c:v>2.7480000000000002</c:v>
                </c:pt>
                <c:pt idx="64">
                  <c:v>2.7160000000000002</c:v>
                </c:pt>
                <c:pt idx="65">
                  <c:v>2.7469999999999999</c:v>
                </c:pt>
                <c:pt idx="66">
                  <c:v>2.7269999999999999</c:v>
                </c:pt>
                <c:pt idx="67">
                  <c:v>2.7309999999999999</c:v>
                </c:pt>
                <c:pt idx="68">
                  <c:v>2.609</c:v>
                </c:pt>
                <c:pt idx="69">
                  <c:v>2.6429999999999998</c:v>
                </c:pt>
                <c:pt idx="70">
                  <c:v>2.6930000000000001</c:v>
                </c:pt>
                <c:pt idx="71">
                  <c:v>2.512</c:v>
                </c:pt>
                <c:pt idx="72">
                  <c:v>2.347</c:v>
                </c:pt>
                <c:pt idx="73">
                  <c:v>2.069</c:v>
                </c:pt>
                <c:pt idx="74">
                  <c:v>2.0510000000000002</c:v>
                </c:pt>
                <c:pt idx="75">
                  <c:v>2.4590000000000001</c:v>
                </c:pt>
                <c:pt idx="76">
                  <c:v>2.5920000000000001</c:v>
                </c:pt>
                <c:pt idx="77">
                  <c:v>2.6</c:v>
                </c:pt>
                <c:pt idx="78">
                  <c:v>2.7450000000000001</c:v>
                </c:pt>
                <c:pt idx="79">
                  <c:v>2.6520000000000001</c:v>
                </c:pt>
                <c:pt idx="80">
                  <c:v>2.7290000000000001</c:v>
                </c:pt>
                <c:pt idx="81">
                  <c:v>2.6150000000000002</c:v>
                </c:pt>
                <c:pt idx="82">
                  <c:v>2.4169999999999998</c:v>
                </c:pt>
                <c:pt idx="83">
                  <c:v>2.5099999999999998</c:v>
                </c:pt>
                <c:pt idx="84">
                  <c:v>2.12</c:v>
                </c:pt>
                <c:pt idx="85">
                  <c:v>2.1669999999999998</c:v>
                </c:pt>
                <c:pt idx="86">
                  <c:v>2.0489999999999999</c:v>
                </c:pt>
                <c:pt idx="87">
                  <c:v>2.4780000000000002</c:v>
                </c:pt>
                <c:pt idx="88">
                  <c:v>2.609</c:v>
                </c:pt>
                <c:pt idx="89">
                  <c:v>2.617</c:v>
                </c:pt>
                <c:pt idx="90">
                  <c:v>2.6589999999999998</c:v>
                </c:pt>
                <c:pt idx="91">
                  <c:v>2.0720000000000001</c:v>
                </c:pt>
                <c:pt idx="92">
                  <c:v>2.1579999999999999</c:v>
                </c:pt>
                <c:pt idx="93">
                  <c:v>2.6110000000000002</c:v>
                </c:pt>
                <c:pt idx="94">
                  <c:v>2.6989999999999998</c:v>
                </c:pt>
                <c:pt idx="95">
                  <c:v>2.5960000000000001</c:v>
                </c:pt>
                <c:pt idx="96">
                  <c:v>2.2010000000000001</c:v>
                </c:pt>
                <c:pt idx="97">
                  <c:v>1.792</c:v>
                </c:pt>
                <c:pt idx="98">
                  <c:v>2.6120000000000001</c:v>
                </c:pt>
                <c:pt idx="99">
                  <c:v>2.6360000000000001</c:v>
                </c:pt>
                <c:pt idx="100">
                  <c:v>2.4630000000000001</c:v>
                </c:pt>
                <c:pt idx="101">
                  <c:v>2.6059999999999999</c:v>
                </c:pt>
                <c:pt idx="102">
                  <c:v>2.6429999999999998</c:v>
                </c:pt>
                <c:pt idx="103">
                  <c:v>2.5720000000000001</c:v>
                </c:pt>
                <c:pt idx="104">
                  <c:v>2.419</c:v>
                </c:pt>
                <c:pt idx="105">
                  <c:v>2.68</c:v>
                </c:pt>
                <c:pt idx="106">
                  <c:v>2.3330000000000002</c:v>
                </c:pt>
                <c:pt idx="107">
                  <c:v>2.589</c:v>
                </c:pt>
                <c:pt idx="108">
                  <c:v>2.5960000000000001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2084416"/>
        <c:axId val="92084992"/>
      </c:scatterChart>
      <c:valAx>
        <c:axId val="92084416"/>
        <c:scaling>
          <c:orientation val="minMax"/>
          <c:max val="100"/>
          <c:min val="86"/>
        </c:scaling>
        <c:delete val="0"/>
        <c:axPos val="b"/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hu-HU" sz="14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Ag (tömeg%)</a:t>
                </a:r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spPr>
          <a:ln w="19050">
            <a:solidFill>
              <a:schemeClr val="tx1">
                <a:lumMod val="75000"/>
                <a:lumOff val="25000"/>
              </a:schemeClr>
            </a:solidFill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92084992"/>
        <c:crosses val="autoZero"/>
        <c:crossBetween val="midCat"/>
      </c:valAx>
      <c:valAx>
        <c:axId val="92084992"/>
        <c:scaling>
          <c:orientation val="minMax"/>
          <c:max val="12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Calibri"/>
                    <a:cs typeface="Calibri"/>
                  </a:defRPr>
                </a:pPr>
                <a:r>
                  <a:rPr lang="hu-HU" sz="1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Cu (tömeg%)</a:t>
                </a:r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spPr>
          <a:ln w="19050">
            <a:solidFill>
              <a:schemeClr val="tx1">
                <a:lumMod val="75000"/>
                <a:lumOff val="25000"/>
              </a:schemeClr>
            </a:solidFill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92084416"/>
        <c:crosses val="autoZero"/>
        <c:crossBetween val="midCat"/>
      </c:valAx>
    </c:plotArea>
    <c:legend>
      <c:legendPos val="r"/>
      <c:layout/>
      <c:overlay val="0"/>
      <c:txPr>
        <a:bodyPr/>
        <a:lstStyle/>
        <a:p>
          <a:pPr>
            <a:defRPr sz="1400" b="1">
              <a:solidFill>
                <a:schemeClr val="tx1">
                  <a:lumMod val="75000"/>
                  <a:lumOff val="25000"/>
                </a:schemeClr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Dionüszosz kancsó</a:t>
            </a:r>
            <a:endParaRPr lang="hu-H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layout/>
      <c:overlay val="1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test</c:v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rgbClr val="C00000"/>
              </a:solidFill>
              <a:ln>
                <a:noFill/>
              </a:ln>
            </c:spPr>
          </c:marker>
          <c:xVal>
            <c:numRef>
              <c:f>'C:\Users\Mozgai\Documents\MTA CSFK FGI\Seuso Kutatási Projekt\VIZSGÁLATOK\HORDOZHATÓ  XRF MÉRÉSEK\XRF DATA\[DE06.xlsx]alapfém'!$E$3:$E$63</c:f>
              <c:numCache>
                <c:formatCode>General</c:formatCode>
                <c:ptCount val="61"/>
                <c:pt idx="0">
                  <c:v>97.724000000000004</c:v>
                </c:pt>
                <c:pt idx="1">
                  <c:v>97.515000000000001</c:v>
                </c:pt>
                <c:pt idx="2">
                  <c:v>97.798000000000002</c:v>
                </c:pt>
                <c:pt idx="3">
                  <c:v>97.501999999999995</c:v>
                </c:pt>
                <c:pt idx="4">
                  <c:v>97.314999999999998</c:v>
                </c:pt>
                <c:pt idx="5">
                  <c:v>97.123999999999995</c:v>
                </c:pt>
                <c:pt idx="6">
                  <c:v>97.411000000000001</c:v>
                </c:pt>
                <c:pt idx="7">
                  <c:v>97.215999999999994</c:v>
                </c:pt>
                <c:pt idx="8">
                  <c:v>97.569000000000003</c:v>
                </c:pt>
                <c:pt idx="9">
                  <c:v>97.03</c:v>
                </c:pt>
                <c:pt idx="10">
                  <c:v>97.210999999999999</c:v>
                </c:pt>
                <c:pt idx="11">
                  <c:v>97.433999999999997</c:v>
                </c:pt>
                <c:pt idx="12">
                  <c:v>96.686000000000007</c:v>
                </c:pt>
                <c:pt idx="13">
                  <c:v>97.4</c:v>
                </c:pt>
                <c:pt idx="14">
                  <c:v>97.337999999999994</c:v>
                </c:pt>
                <c:pt idx="15">
                  <c:v>96.936000000000007</c:v>
                </c:pt>
                <c:pt idx="16">
                  <c:v>96.82</c:v>
                </c:pt>
                <c:pt idx="17">
                  <c:v>97.28</c:v>
                </c:pt>
                <c:pt idx="18">
                  <c:v>97.271000000000001</c:v>
                </c:pt>
                <c:pt idx="19">
                  <c:v>97.174000000000007</c:v>
                </c:pt>
                <c:pt idx="20">
                  <c:v>97.427000000000007</c:v>
                </c:pt>
                <c:pt idx="21">
                  <c:v>97.536000000000001</c:v>
                </c:pt>
                <c:pt idx="22">
                  <c:v>97.457999999999998</c:v>
                </c:pt>
                <c:pt idx="23">
                  <c:v>97.706000000000003</c:v>
                </c:pt>
                <c:pt idx="24">
                  <c:v>98.001999999999995</c:v>
                </c:pt>
                <c:pt idx="25">
                  <c:v>97.688999999999993</c:v>
                </c:pt>
                <c:pt idx="26">
                  <c:v>97.769000000000005</c:v>
                </c:pt>
                <c:pt idx="27">
                  <c:v>97.031999999999996</c:v>
                </c:pt>
                <c:pt idx="28">
                  <c:v>97.582999999999998</c:v>
                </c:pt>
                <c:pt idx="29">
                  <c:v>97.228999999999999</c:v>
                </c:pt>
                <c:pt idx="30">
                  <c:v>97.582999999999998</c:v>
                </c:pt>
                <c:pt idx="31">
                  <c:v>97.466999999999999</c:v>
                </c:pt>
                <c:pt idx="32">
                  <c:v>97.728999999999999</c:v>
                </c:pt>
                <c:pt idx="33">
                  <c:v>97.488</c:v>
                </c:pt>
                <c:pt idx="34">
                  <c:v>97.102999999999994</c:v>
                </c:pt>
                <c:pt idx="35">
                  <c:v>97.41</c:v>
                </c:pt>
                <c:pt idx="36">
                  <c:v>97.524000000000001</c:v>
                </c:pt>
                <c:pt idx="37">
                  <c:v>97.111000000000004</c:v>
                </c:pt>
                <c:pt idx="38">
                  <c:v>97.44</c:v>
                </c:pt>
                <c:pt idx="39">
                  <c:v>97.332999999999998</c:v>
                </c:pt>
                <c:pt idx="40">
                  <c:v>97.242000000000004</c:v>
                </c:pt>
                <c:pt idx="41">
                  <c:v>97.194000000000003</c:v>
                </c:pt>
                <c:pt idx="42">
                  <c:v>97.233000000000004</c:v>
                </c:pt>
                <c:pt idx="43">
                  <c:v>97.349000000000004</c:v>
                </c:pt>
                <c:pt idx="44">
                  <c:v>96.935000000000002</c:v>
                </c:pt>
                <c:pt idx="45">
                  <c:v>96.587999999999994</c:v>
                </c:pt>
                <c:pt idx="46">
                  <c:v>97.863</c:v>
                </c:pt>
                <c:pt idx="47">
                  <c:v>97.328999999999994</c:v>
                </c:pt>
                <c:pt idx="48">
                  <c:v>97.063999999999993</c:v>
                </c:pt>
                <c:pt idx="49">
                  <c:v>97.444000000000003</c:v>
                </c:pt>
                <c:pt idx="50">
                  <c:v>97.206999999999994</c:v>
                </c:pt>
                <c:pt idx="51">
                  <c:v>97.376999999999995</c:v>
                </c:pt>
                <c:pt idx="52">
                  <c:v>97.41</c:v>
                </c:pt>
                <c:pt idx="53">
                  <c:v>97.120999999999995</c:v>
                </c:pt>
                <c:pt idx="54">
                  <c:v>97.606999999999999</c:v>
                </c:pt>
                <c:pt idx="55">
                  <c:v>97.257999999999996</c:v>
                </c:pt>
                <c:pt idx="56">
                  <c:v>97.242999999999995</c:v>
                </c:pt>
                <c:pt idx="57">
                  <c:v>97.509</c:v>
                </c:pt>
                <c:pt idx="58">
                  <c:v>97.322000000000003</c:v>
                </c:pt>
                <c:pt idx="59">
                  <c:v>97.668000000000006</c:v>
                </c:pt>
                <c:pt idx="60">
                  <c:v>97.021000000000001</c:v>
                </c:pt>
              </c:numCache>
            </c:numRef>
          </c:xVal>
          <c:yVal>
            <c:numRef>
              <c:f>'C:\Users\Mozgai\Documents\MTA CSFK FGI\Seuso Kutatási Projekt\VIZSGÁLATOK\HORDOZHATÓ  XRF MÉRÉSEK\XRF DATA\[DE06.xlsx]alapfém'!$J$3:$J$63</c:f>
              <c:numCache>
                <c:formatCode>General</c:formatCode>
                <c:ptCount val="61"/>
                <c:pt idx="0">
                  <c:v>1.2869999999999999</c:v>
                </c:pt>
                <c:pt idx="1">
                  <c:v>1.464</c:v>
                </c:pt>
                <c:pt idx="2">
                  <c:v>1.216</c:v>
                </c:pt>
                <c:pt idx="3">
                  <c:v>1.5069999999999999</c:v>
                </c:pt>
                <c:pt idx="4">
                  <c:v>1.615</c:v>
                </c:pt>
                <c:pt idx="5">
                  <c:v>1.655</c:v>
                </c:pt>
                <c:pt idx="6">
                  <c:v>1.591</c:v>
                </c:pt>
                <c:pt idx="7">
                  <c:v>1.571</c:v>
                </c:pt>
                <c:pt idx="8">
                  <c:v>1.29</c:v>
                </c:pt>
                <c:pt idx="9">
                  <c:v>1.665</c:v>
                </c:pt>
                <c:pt idx="10">
                  <c:v>1.7529999999999999</c:v>
                </c:pt>
                <c:pt idx="11">
                  <c:v>1.4850000000000001</c:v>
                </c:pt>
                <c:pt idx="12">
                  <c:v>1.53</c:v>
                </c:pt>
                <c:pt idx="13">
                  <c:v>1.6339999999999999</c:v>
                </c:pt>
                <c:pt idx="14">
                  <c:v>1.649</c:v>
                </c:pt>
                <c:pt idx="15">
                  <c:v>1.81</c:v>
                </c:pt>
                <c:pt idx="16">
                  <c:v>1.7849999999999999</c:v>
                </c:pt>
                <c:pt idx="17">
                  <c:v>1.6910000000000001</c:v>
                </c:pt>
                <c:pt idx="18">
                  <c:v>1.69</c:v>
                </c:pt>
                <c:pt idx="19">
                  <c:v>1.722</c:v>
                </c:pt>
                <c:pt idx="20">
                  <c:v>1.649</c:v>
                </c:pt>
                <c:pt idx="21">
                  <c:v>1.6080000000000001</c:v>
                </c:pt>
                <c:pt idx="22">
                  <c:v>1.5860000000000001</c:v>
                </c:pt>
                <c:pt idx="23">
                  <c:v>1.3140000000000001</c:v>
                </c:pt>
                <c:pt idx="24">
                  <c:v>1.087</c:v>
                </c:pt>
                <c:pt idx="25">
                  <c:v>1.345</c:v>
                </c:pt>
                <c:pt idx="26">
                  <c:v>1.323</c:v>
                </c:pt>
                <c:pt idx="27">
                  <c:v>1.7430000000000001</c:v>
                </c:pt>
                <c:pt idx="28">
                  <c:v>1.52</c:v>
                </c:pt>
                <c:pt idx="29">
                  <c:v>1.75</c:v>
                </c:pt>
                <c:pt idx="30">
                  <c:v>1.508</c:v>
                </c:pt>
                <c:pt idx="31">
                  <c:v>1.605</c:v>
                </c:pt>
                <c:pt idx="32">
                  <c:v>1.405</c:v>
                </c:pt>
                <c:pt idx="33">
                  <c:v>1.538</c:v>
                </c:pt>
                <c:pt idx="34">
                  <c:v>1.7569999999999999</c:v>
                </c:pt>
                <c:pt idx="35">
                  <c:v>1.478</c:v>
                </c:pt>
                <c:pt idx="36">
                  <c:v>1.591</c:v>
                </c:pt>
                <c:pt idx="37">
                  <c:v>1.782</c:v>
                </c:pt>
                <c:pt idx="38">
                  <c:v>1.48</c:v>
                </c:pt>
                <c:pt idx="39">
                  <c:v>1.57</c:v>
                </c:pt>
                <c:pt idx="40">
                  <c:v>1.7769999999999999</c:v>
                </c:pt>
                <c:pt idx="41">
                  <c:v>1.6459999999999999</c:v>
                </c:pt>
                <c:pt idx="42">
                  <c:v>1.77</c:v>
                </c:pt>
                <c:pt idx="43">
                  <c:v>1.7450000000000001</c:v>
                </c:pt>
                <c:pt idx="44">
                  <c:v>1.821</c:v>
                </c:pt>
                <c:pt idx="45">
                  <c:v>1.7370000000000001</c:v>
                </c:pt>
                <c:pt idx="46">
                  <c:v>1.2829999999999999</c:v>
                </c:pt>
                <c:pt idx="47">
                  <c:v>1.5349999999999999</c:v>
                </c:pt>
                <c:pt idx="48">
                  <c:v>1.764</c:v>
                </c:pt>
                <c:pt idx="49">
                  <c:v>1.64</c:v>
                </c:pt>
                <c:pt idx="50">
                  <c:v>1.8049999999999999</c:v>
                </c:pt>
                <c:pt idx="51">
                  <c:v>1.478</c:v>
                </c:pt>
                <c:pt idx="52">
                  <c:v>1.6850000000000001</c:v>
                </c:pt>
                <c:pt idx="53">
                  <c:v>1.6739999999999999</c:v>
                </c:pt>
                <c:pt idx="54">
                  <c:v>1.4319999999999999</c:v>
                </c:pt>
                <c:pt idx="55">
                  <c:v>1.704</c:v>
                </c:pt>
                <c:pt idx="56">
                  <c:v>1.72</c:v>
                </c:pt>
                <c:pt idx="57">
                  <c:v>1.6080000000000001</c:v>
                </c:pt>
                <c:pt idx="58">
                  <c:v>1.712</c:v>
                </c:pt>
                <c:pt idx="59">
                  <c:v>1.375</c:v>
                </c:pt>
                <c:pt idx="60">
                  <c:v>1.7549999999999999</c:v>
                </c:pt>
              </c:numCache>
            </c:numRef>
          </c:yVal>
          <c:smooth val="0"/>
        </c:ser>
        <c:ser>
          <c:idx val="5"/>
          <c:order val="1"/>
          <c:tx>
            <c:v>talp</c:v>
          </c:tx>
          <c:spPr>
            <a:ln w="28575">
              <a:noFill/>
            </a:ln>
          </c:spPr>
          <c:marker>
            <c:symbol val="diamond"/>
            <c:size val="8"/>
            <c:spPr>
              <a:solidFill>
                <a:srgbClr val="FFC000"/>
              </a:solidFill>
              <a:ln>
                <a:noFill/>
              </a:ln>
            </c:spPr>
          </c:marker>
          <c:xVal>
            <c:numRef>
              <c:f>'C:\Users\Mozgai\Documents\MTA CSFK FGI\Seuso Kutatási Projekt\VIZSGÁLATOK\HORDOZHATÓ  XRF MÉRÉSEK\XRF DATA\[DE06.xlsx]alapfém'!$E$83:$E$90</c:f>
              <c:numCache>
                <c:formatCode>General</c:formatCode>
                <c:ptCount val="8"/>
                <c:pt idx="0">
                  <c:v>97.546000000000006</c:v>
                </c:pt>
                <c:pt idx="1">
                  <c:v>97.363</c:v>
                </c:pt>
                <c:pt idx="2">
                  <c:v>97.4</c:v>
                </c:pt>
                <c:pt idx="3">
                  <c:v>97.6</c:v>
                </c:pt>
                <c:pt idx="4">
                  <c:v>97.2</c:v>
                </c:pt>
                <c:pt idx="5">
                  <c:v>97.8</c:v>
                </c:pt>
                <c:pt idx="6">
                  <c:v>97.6</c:v>
                </c:pt>
                <c:pt idx="7">
                  <c:v>97.5</c:v>
                </c:pt>
              </c:numCache>
            </c:numRef>
          </c:xVal>
          <c:yVal>
            <c:numRef>
              <c:f>'C:\Users\Mozgai\Documents\MTA CSFK FGI\Seuso Kutatási Projekt\VIZSGÁLATOK\HORDOZHATÓ  XRF MÉRÉSEK\XRF DATA\[DE06.xlsx]alapfém'!$J$83:$J$90</c:f>
              <c:numCache>
                <c:formatCode>General</c:formatCode>
                <c:ptCount val="8"/>
                <c:pt idx="0">
                  <c:v>1.4610000000000001</c:v>
                </c:pt>
                <c:pt idx="1">
                  <c:v>1.629</c:v>
                </c:pt>
                <c:pt idx="2">
                  <c:v>1.57</c:v>
                </c:pt>
                <c:pt idx="3">
                  <c:v>1.44</c:v>
                </c:pt>
                <c:pt idx="4">
                  <c:v>1.77</c:v>
                </c:pt>
                <c:pt idx="5">
                  <c:v>1.26</c:v>
                </c:pt>
                <c:pt idx="6">
                  <c:v>1.48</c:v>
                </c:pt>
                <c:pt idx="7">
                  <c:v>1.46</c:v>
                </c:pt>
              </c:numCache>
            </c:numRef>
          </c:yVal>
          <c:smooth val="0"/>
        </c:ser>
        <c:ser>
          <c:idx val="4"/>
          <c:order val="2"/>
          <c:tx>
            <c:v>oktagonális perem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92D050"/>
              </a:solidFill>
              <a:ln>
                <a:noFill/>
              </a:ln>
            </c:spPr>
          </c:marker>
          <c:xVal>
            <c:numRef>
              <c:f>'C:\Users\Mozgai\Documents\MTA CSFK FGI\Seuso Kutatási Projekt\VIZSGÁLATOK\HORDOZHATÓ  XRF MÉRÉSEK\XRF DATA\[DE06.xlsx]alapfém'!$E$76:$E$81</c:f>
              <c:numCache>
                <c:formatCode>General</c:formatCode>
                <c:ptCount val="6"/>
                <c:pt idx="0">
                  <c:v>95.6</c:v>
                </c:pt>
                <c:pt idx="1">
                  <c:v>96.3</c:v>
                </c:pt>
                <c:pt idx="2">
                  <c:v>96.4</c:v>
                </c:pt>
                <c:pt idx="3">
                  <c:v>96.2</c:v>
                </c:pt>
                <c:pt idx="4">
                  <c:v>96.2</c:v>
                </c:pt>
                <c:pt idx="5">
                  <c:v>96.2</c:v>
                </c:pt>
              </c:numCache>
            </c:numRef>
          </c:xVal>
          <c:yVal>
            <c:numRef>
              <c:f>'C:\Users\Mozgai\Documents\MTA CSFK FGI\Seuso Kutatási Projekt\VIZSGÁLATOK\HORDOZHATÓ  XRF MÉRÉSEK\XRF DATA\[DE06.xlsx]alapfém'!$J$76:$J$81</c:f>
              <c:numCache>
                <c:formatCode>General</c:formatCode>
                <c:ptCount val="6"/>
                <c:pt idx="0">
                  <c:v>2.57</c:v>
                </c:pt>
                <c:pt idx="1">
                  <c:v>2.46</c:v>
                </c:pt>
                <c:pt idx="2">
                  <c:v>2.31</c:v>
                </c:pt>
                <c:pt idx="3">
                  <c:v>2.54</c:v>
                </c:pt>
                <c:pt idx="4">
                  <c:v>2.59</c:v>
                </c:pt>
                <c:pt idx="5">
                  <c:v>2.64</c:v>
                </c:pt>
              </c:numCache>
            </c:numRef>
          </c:yVal>
          <c:smooth val="0"/>
        </c:ser>
        <c:ser>
          <c:idx val="2"/>
          <c:order val="3"/>
          <c:tx>
            <c:v>fül</c:v>
          </c:tx>
          <c:spPr>
            <a:ln w="28575">
              <a:noFill/>
            </a:ln>
          </c:spPr>
          <c:marker>
            <c:symbol val="triangle"/>
            <c:size val="7"/>
            <c:spPr>
              <a:solidFill>
                <a:srgbClr val="0070C0"/>
              </a:solidFill>
              <a:ln>
                <a:noFill/>
              </a:ln>
            </c:spPr>
          </c:marker>
          <c:xVal>
            <c:numRef>
              <c:f>'C:\Users\Mozgai\Documents\MTA CSFK FGI\Seuso Kutatási Projekt\VIZSGÁLATOK\HORDOZHATÓ  XRF MÉRÉSEK\XRF DATA\[DE06.xlsx]alapfém'!$E$69:$E$74</c:f>
              <c:numCache>
                <c:formatCode>General</c:formatCode>
                <c:ptCount val="6"/>
                <c:pt idx="0">
                  <c:v>94.584999999999994</c:v>
                </c:pt>
                <c:pt idx="1">
                  <c:v>95.634</c:v>
                </c:pt>
                <c:pt idx="2">
                  <c:v>94.015000000000001</c:v>
                </c:pt>
                <c:pt idx="3">
                  <c:v>93.986999999999995</c:v>
                </c:pt>
                <c:pt idx="4">
                  <c:v>93.203999999999994</c:v>
                </c:pt>
                <c:pt idx="5">
                  <c:v>94.655000000000001</c:v>
                </c:pt>
              </c:numCache>
            </c:numRef>
          </c:xVal>
          <c:yVal>
            <c:numRef>
              <c:f>'C:\Users\Mozgai\Documents\MTA CSFK FGI\Seuso Kutatási Projekt\VIZSGÁLATOK\HORDOZHATÓ  XRF MÉRÉSEK\XRF DATA\[DE06.xlsx]alapfém'!$J$69:$J$74</c:f>
              <c:numCache>
                <c:formatCode>General</c:formatCode>
                <c:ptCount val="6"/>
                <c:pt idx="0">
                  <c:v>3.8479999999999999</c:v>
                </c:pt>
                <c:pt idx="1">
                  <c:v>2.718</c:v>
                </c:pt>
                <c:pt idx="2">
                  <c:v>4.1849999999999996</c:v>
                </c:pt>
                <c:pt idx="3">
                  <c:v>4.2880000000000003</c:v>
                </c:pt>
                <c:pt idx="4">
                  <c:v>3.9260000000000002</c:v>
                </c:pt>
                <c:pt idx="5">
                  <c:v>3.444</c:v>
                </c:pt>
              </c:numCache>
            </c:numRef>
          </c:yVal>
          <c:smooth val="0"/>
        </c:ser>
        <c:ser>
          <c:idx val="1"/>
          <c:order val="4"/>
          <c:tx>
            <c:v>ujjtámasz</c:v>
          </c:tx>
          <c:spPr>
            <a:ln w="28575">
              <a:noFill/>
            </a:ln>
          </c:spPr>
          <c:marker>
            <c:symbol val="star"/>
            <c:size val="7"/>
            <c:spPr>
              <a:noFill/>
              <a:ln w="19050">
                <a:solidFill>
                  <a:schemeClr val="tx1"/>
                </a:solidFill>
              </a:ln>
            </c:spPr>
          </c:marker>
          <c:xVal>
            <c:numRef>
              <c:f>'C:\Users\Mozgai\Documents\MTA CSFK FGI\Seuso Kutatási Projekt\VIZSGÁLATOK\HORDOZHATÓ  XRF MÉRÉSEK\XRF DATA\[DE06.xlsx]alapfém'!$E$65:$E$67</c:f>
              <c:numCache>
                <c:formatCode>General</c:formatCode>
                <c:ptCount val="3"/>
                <c:pt idx="0">
                  <c:v>94.230999999999995</c:v>
                </c:pt>
                <c:pt idx="1">
                  <c:v>94.983000000000004</c:v>
                </c:pt>
                <c:pt idx="2">
                  <c:v>93.971000000000004</c:v>
                </c:pt>
              </c:numCache>
            </c:numRef>
          </c:xVal>
          <c:yVal>
            <c:numRef>
              <c:f>'C:\Users\Mozgai\Documents\MTA CSFK FGI\Seuso Kutatási Projekt\VIZSGÁLATOK\HORDOZHATÓ  XRF MÉRÉSEK\XRF DATA\[DE06.xlsx]alapfém'!$J$65:$J$67</c:f>
              <c:numCache>
                <c:formatCode>General</c:formatCode>
                <c:ptCount val="3"/>
                <c:pt idx="0">
                  <c:v>4.1479999999999997</c:v>
                </c:pt>
                <c:pt idx="1">
                  <c:v>3.16</c:v>
                </c:pt>
                <c:pt idx="2">
                  <c:v>4.2130000000000001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790720"/>
        <c:axId val="47513600"/>
      </c:scatterChart>
      <c:valAx>
        <c:axId val="34790720"/>
        <c:scaling>
          <c:orientation val="minMax"/>
          <c:max val="100"/>
          <c:min val="86"/>
        </c:scaling>
        <c:delete val="0"/>
        <c:axPos val="b"/>
        <c:title>
          <c:tx>
            <c:rich>
              <a:bodyPr/>
              <a:lstStyle/>
              <a:p>
                <a:pPr>
                  <a:defRPr sz="14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r>
                  <a:rPr lang="hu-HU" sz="14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Ag</a:t>
                </a:r>
                <a:r>
                  <a:rPr lang="hu-HU" sz="14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(tömeg%)</a:t>
                </a:r>
                <a:endParaRPr lang="hu-HU" sz="14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ysClr val="windowText" lastClr="000000">
                <a:lumMod val="75000"/>
                <a:lumOff val="25000"/>
              </a:sysClr>
            </a:solidFill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7513600"/>
        <c:crosses val="autoZero"/>
        <c:crossBetween val="midCat"/>
      </c:valAx>
      <c:valAx>
        <c:axId val="47513600"/>
        <c:scaling>
          <c:orientation val="minMax"/>
          <c:max val="12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r>
                  <a:rPr lang="hu-HU" sz="14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Cu (tömeg%)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ysClr val="windowText" lastClr="000000">
                <a:lumMod val="75000"/>
                <a:lumOff val="25000"/>
              </a:sysClr>
            </a:solidFill>
          </a:ln>
        </c:spPr>
        <c:txPr>
          <a:bodyPr/>
          <a:lstStyle/>
          <a:p>
            <a:pPr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en-US"/>
          </a:p>
        </c:txPr>
        <c:crossAx val="34790720"/>
        <c:crosses val="autoZero"/>
        <c:crossBetween val="midCat"/>
      </c:valAx>
    </c:plotArea>
    <c:legend>
      <c:legendPos val="b"/>
      <c:layout/>
      <c:overlay val="0"/>
      <c:txPr>
        <a:bodyPr/>
        <a:lstStyle/>
        <a:p>
          <a:pPr>
            <a:defRPr sz="1400" b="1">
              <a:solidFill>
                <a:schemeClr val="tx1">
                  <a:lumMod val="75000"/>
                  <a:lumOff val="25000"/>
                </a:schemeClr>
              </a:solidFill>
            </a:defRPr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Geometrikus B kancsó</a:t>
            </a:r>
            <a:endParaRPr lang="hu-H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layout/>
      <c:overlay val="1"/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v>test</c:v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rgbClr val="C00000"/>
              </a:solidFill>
              <a:ln>
                <a:noFill/>
              </a:ln>
            </c:spPr>
          </c:marker>
          <c:xVal>
            <c:numRef>
              <c:f>'C:\Users\Mozgai\Documents\MTA CSFK FGI\Seuso Kutatási Projekt\VIZSGÁLATOK\HORDOZHATÓ  XRF MÉRÉSEK\XRF DATA\[GE_12.xlsx]alapfém'!$E$15:$E$76</c:f>
              <c:numCache>
                <c:formatCode>General</c:formatCode>
                <c:ptCount val="62"/>
                <c:pt idx="0">
                  <c:v>96.004999999999995</c:v>
                </c:pt>
                <c:pt idx="1">
                  <c:v>96.411000000000001</c:v>
                </c:pt>
                <c:pt idx="2">
                  <c:v>96.302999999999997</c:v>
                </c:pt>
                <c:pt idx="3">
                  <c:v>96.427000000000007</c:v>
                </c:pt>
                <c:pt idx="4">
                  <c:v>96.331999999999994</c:v>
                </c:pt>
                <c:pt idx="5">
                  <c:v>96.248999999999995</c:v>
                </c:pt>
                <c:pt idx="6">
                  <c:v>96.268000000000001</c:v>
                </c:pt>
                <c:pt idx="7">
                  <c:v>95.757000000000005</c:v>
                </c:pt>
                <c:pt idx="8">
                  <c:v>96.295000000000002</c:v>
                </c:pt>
                <c:pt idx="9">
                  <c:v>96.435000000000002</c:v>
                </c:pt>
                <c:pt idx="10">
                  <c:v>96.524000000000001</c:v>
                </c:pt>
                <c:pt idx="11">
                  <c:v>96.070999999999998</c:v>
                </c:pt>
                <c:pt idx="12">
                  <c:v>96.164000000000001</c:v>
                </c:pt>
                <c:pt idx="13">
                  <c:v>96.429000000000002</c:v>
                </c:pt>
                <c:pt idx="14">
                  <c:v>96.102999999999994</c:v>
                </c:pt>
                <c:pt idx="15">
                  <c:v>95.244</c:v>
                </c:pt>
                <c:pt idx="16">
                  <c:v>96.253</c:v>
                </c:pt>
                <c:pt idx="17">
                  <c:v>96.274000000000001</c:v>
                </c:pt>
                <c:pt idx="18">
                  <c:v>96.531000000000006</c:v>
                </c:pt>
                <c:pt idx="19">
                  <c:v>96.111999999999995</c:v>
                </c:pt>
                <c:pt idx="20">
                  <c:v>96.725999999999999</c:v>
                </c:pt>
                <c:pt idx="21">
                  <c:v>96.21</c:v>
                </c:pt>
                <c:pt idx="22">
                  <c:v>96.191999999999993</c:v>
                </c:pt>
                <c:pt idx="23">
                  <c:v>96.084000000000003</c:v>
                </c:pt>
                <c:pt idx="24">
                  <c:v>96.245999999999995</c:v>
                </c:pt>
                <c:pt idx="25">
                  <c:v>96.367999999999995</c:v>
                </c:pt>
                <c:pt idx="26">
                  <c:v>96.227000000000004</c:v>
                </c:pt>
                <c:pt idx="27">
                  <c:v>96.024000000000001</c:v>
                </c:pt>
                <c:pt idx="28">
                  <c:v>96.623999999999995</c:v>
                </c:pt>
                <c:pt idx="29">
                  <c:v>96.063000000000002</c:v>
                </c:pt>
                <c:pt idx="30">
                  <c:v>95.971999999999994</c:v>
                </c:pt>
                <c:pt idx="31">
                  <c:v>96.171000000000006</c:v>
                </c:pt>
                <c:pt idx="32">
                  <c:v>96.304000000000002</c:v>
                </c:pt>
                <c:pt idx="33">
                  <c:v>96.744</c:v>
                </c:pt>
                <c:pt idx="34">
                  <c:v>96.918000000000006</c:v>
                </c:pt>
                <c:pt idx="35">
                  <c:v>96.313000000000002</c:v>
                </c:pt>
                <c:pt idx="36">
                  <c:v>97.072000000000003</c:v>
                </c:pt>
                <c:pt idx="37">
                  <c:v>96.741</c:v>
                </c:pt>
                <c:pt idx="38">
                  <c:v>96.489000000000004</c:v>
                </c:pt>
                <c:pt idx="39">
                  <c:v>96.14</c:v>
                </c:pt>
                <c:pt idx="40">
                  <c:v>96.465999999999994</c:v>
                </c:pt>
                <c:pt idx="41">
                  <c:v>96.183999999999997</c:v>
                </c:pt>
                <c:pt idx="42">
                  <c:v>96.558000000000007</c:v>
                </c:pt>
                <c:pt idx="43">
                  <c:v>96.716999999999999</c:v>
                </c:pt>
                <c:pt idx="44">
                  <c:v>96.216999999999999</c:v>
                </c:pt>
                <c:pt idx="45">
                  <c:v>96.513999999999996</c:v>
                </c:pt>
                <c:pt idx="46">
                  <c:v>96.456999999999994</c:v>
                </c:pt>
                <c:pt idx="47">
                  <c:v>96.093000000000004</c:v>
                </c:pt>
                <c:pt idx="48">
                  <c:v>96.789000000000001</c:v>
                </c:pt>
                <c:pt idx="49">
                  <c:v>96.213999999999999</c:v>
                </c:pt>
                <c:pt idx="50">
                  <c:v>96.748999999999995</c:v>
                </c:pt>
                <c:pt idx="51">
                  <c:v>97.033000000000001</c:v>
                </c:pt>
                <c:pt idx="52">
                  <c:v>96.144999999999996</c:v>
                </c:pt>
                <c:pt idx="53">
                  <c:v>96.772999999999996</c:v>
                </c:pt>
                <c:pt idx="54">
                  <c:v>96.349000000000004</c:v>
                </c:pt>
                <c:pt idx="55">
                  <c:v>96.188000000000002</c:v>
                </c:pt>
                <c:pt idx="56">
                  <c:v>96.543000000000006</c:v>
                </c:pt>
                <c:pt idx="57">
                  <c:v>96.304000000000002</c:v>
                </c:pt>
                <c:pt idx="58">
                  <c:v>96.25</c:v>
                </c:pt>
                <c:pt idx="59">
                  <c:v>96.064999999999998</c:v>
                </c:pt>
                <c:pt idx="60">
                  <c:v>96.051000000000002</c:v>
                </c:pt>
                <c:pt idx="61">
                  <c:v>96.025000000000006</c:v>
                </c:pt>
              </c:numCache>
            </c:numRef>
          </c:xVal>
          <c:yVal>
            <c:numRef>
              <c:f>'C:\Users\Mozgai\Documents\MTA CSFK FGI\Seuso Kutatási Projekt\VIZSGÁLATOK\HORDOZHATÓ  XRF MÉRÉSEK\XRF DATA\[GE_12.xlsx]alapfém'!$J$15:$J$76</c:f>
              <c:numCache>
                <c:formatCode>General</c:formatCode>
                <c:ptCount val="62"/>
                <c:pt idx="0">
                  <c:v>2.645</c:v>
                </c:pt>
                <c:pt idx="1">
                  <c:v>2.3159999999999998</c:v>
                </c:pt>
                <c:pt idx="2">
                  <c:v>2.444</c:v>
                </c:pt>
                <c:pt idx="3">
                  <c:v>2.3540000000000001</c:v>
                </c:pt>
                <c:pt idx="4">
                  <c:v>2.4180000000000001</c:v>
                </c:pt>
                <c:pt idx="5">
                  <c:v>2.5059999999999998</c:v>
                </c:pt>
                <c:pt idx="6">
                  <c:v>2.516</c:v>
                </c:pt>
                <c:pt idx="7">
                  <c:v>2.855</c:v>
                </c:pt>
                <c:pt idx="8">
                  <c:v>2.419</c:v>
                </c:pt>
                <c:pt idx="9">
                  <c:v>2.2879999999999998</c:v>
                </c:pt>
                <c:pt idx="10">
                  <c:v>2.206</c:v>
                </c:pt>
                <c:pt idx="11">
                  <c:v>2.5720000000000001</c:v>
                </c:pt>
                <c:pt idx="12">
                  <c:v>2.4670000000000001</c:v>
                </c:pt>
                <c:pt idx="13">
                  <c:v>2.387</c:v>
                </c:pt>
                <c:pt idx="14">
                  <c:v>2.5179999999999998</c:v>
                </c:pt>
                <c:pt idx="15">
                  <c:v>3.177</c:v>
                </c:pt>
                <c:pt idx="16">
                  <c:v>2.5179999999999998</c:v>
                </c:pt>
                <c:pt idx="17">
                  <c:v>2.452</c:v>
                </c:pt>
                <c:pt idx="18">
                  <c:v>2.0059999999999998</c:v>
                </c:pt>
                <c:pt idx="19">
                  <c:v>2.5960000000000001</c:v>
                </c:pt>
                <c:pt idx="20">
                  <c:v>2.06</c:v>
                </c:pt>
                <c:pt idx="21">
                  <c:v>2.5230000000000001</c:v>
                </c:pt>
                <c:pt idx="22">
                  <c:v>2.488</c:v>
                </c:pt>
                <c:pt idx="23">
                  <c:v>2.6680000000000001</c:v>
                </c:pt>
                <c:pt idx="24">
                  <c:v>2.3559999999999999</c:v>
                </c:pt>
                <c:pt idx="25">
                  <c:v>2.3769999999999998</c:v>
                </c:pt>
                <c:pt idx="26">
                  <c:v>2.4620000000000002</c:v>
                </c:pt>
                <c:pt idx="27">
                  <c:v>2.6280000000000001</c:v>
                </c:pt>
                <c:pt idx="28">
                  <c:v>2.073</c:v>
                </c:pt>
                <c:pt idx="29">
                  <c:v>2.5510000000000002</c:v>
                </c:pt>
                <c:pt idx="30">
                  <c:v>2.68</c:v>
                </c:pt>
                <c:pt idx="31">
                  <c:v>2.5219999999999998</c:v>
                </c:pt>
                <c:pt idx="32">
                  <c:v>2.3540000000000001</c:v>
                </c:pt>
                <c:pt idx="33">
                  <c:v>2.0619999999999998</c:v>
                </c:pt>
                <c:pt idx="34">
                  <c:v>1.609</c:v>
                </c:pt>
                <c:pt idx="35">
                  <c:v>2.1280000000000001</c:v>
                </c:pt>
                <c:pt idx="36">
                  <c:v>1.6040000000000001</c:v>
                </c:pt>
                <c:pt idx="37">
                  <c:v>1.893</c:v>
                </c:pt>
                <c:pt idx="38">
                  <c:v>2.1309999999999998</c:v>
                </c:pt>
                <c:pt idx="39">
                  <c:v>2.484</c:v>
                </c:pt>
                <c:pt idx="40">
                  <c:v>2.294</c:v>
                </c:pt>
                <c:pt idx="41">
                  <c:v>2.484</c:v>
                </c:pt>
                <c:pt idx="42">
                  <c:v>1.964</c:v>
                </c:pt>
                <c:pt idx="43">
                  <c:v>1.972</c:v>
                </c:pt>
                <c:pt idx="44">
                  <c:v>2.363</c:v>
                </c:pt>
                <c:pt idx="45">
                  <c:v>2.0550000000000002</c:v>
                </c:pt>
                <c:pt idx="46">
                  <c:v>2.141</c:v>
                </c:pt>
                <c:pt idx="47">
                  <c:v>2.5190000000000001</c:v>
                </c:pt>
                <c:pt idx="48">
                  <c:v>1.9850000000000001</c:v>
                </c:pt>
                <c:pt idx="49">
                  <c:v>2.4510000000000001</c:v>
                </c:pt>
                <c:pt idx="50">
                  <c:v>1.946</c:v>
                </c:pt>
                <c:pt idx="51">
                  <c:v>1.6759999999999999</c:v>
                </c:pt>
                <c:pt idx="52">
                  <c:v>2.5209999999999999</c:v>
                </c:pt>
                <c:pt idx="53">
                  <c:v>1.97</c:v>
                </c:pt>
                <c:pt idx="54">
                  <c:v>2.3740000000000001</c:v>
                </c:pt>
                <c:pt idx="55">
                  <c:v>2.5009999999999999</c:v>
                </c:pt>
                <c:pt idx="56">
                  <c:v>2.081</c:v>
                </c:pt>
                <c:pt idx="57">
                  <c:v>2.4279999999999999</c:v>
                </c:pt>
                <c:pt idx="58">
                  <c:v>2.4380000000000002</c:v>
                </c:pt>
                <c:pt idx="59">
                  <c:v>2.629</c:v>
                </c:pt>
                <c:pt idx="60">
                  <c:v>2.5859999999999999</c:v>
                </c:pt>
                <c:pt idx="61">
                  <c:v>2.5329999999999999</c:v>
                </c:pt>
              </c:numCache>
            </c:numRef>
          </c:yVal>
          <c:smooth val="0"/>
        </c:ser>
        <c:ser>
          <c:idx val="0"/>
          <c:order val="1"/>
          <c:tx>
            <c:v>talp</c:v>
          </c:tx>
          <c:spPr>
            <a:ln w="28575">
              <a:noFill/>
            </a:ln>
          </c:spPr>
          <c:marker>
            <c:symbol val="diamond"/>
            <c:size val="8"/>
            <c:spPr>
              <a:solidFill>
                <a:srgbClr val="FFC000"/>
              </a:solidFill>
              <a:ln>
                <a:noFill/>
              </a:ln>
            </c:spPr>
          </c:marker>
          <c:xVal>
            <c:numRef>
              <c:f>'C:\Users\Mozgai\Documents\MTA CSFK FGI\Seuso Kutatási Projekt\VIZSGÁLATOK\HORDOZHATÓ  XRF MÉRÉSEK\XRF DATA\[GE_12.xlsx]alapfém'!$E$3:$E$13</c:f>
              <c:numCache>
                <c:formatCode>General</c:formatCode>
                <c:ptCount val="11"/>
                <c:pt idx="0">
                  <c:v>88.067999999999998</c:v>
                </c:pt>
                <c:pt idx="1">
                  <c:v>91.715999999999994</c:v>
                </c:pt>
                <c:pt idx="2">
                  <c:v>91.94</c:v>
                </c:pt>
                <c:pt idx="3">
                  <c:v>93.135000000000005</c:v>
                </c:pt>
                <c:pt idx="4">
                  <c:v>91.802000000000007</c:v>
                </c:pt>
                <c:pt idx="5">
                  <c:v>94.012</c:v>
                </c:pt>
                <c:pt idx="6">
                  <c:v>93.885999999999996</c:v>
                </c:pt>
                <c:pt idx="7">
                  <c:v>89.364999999999995</c:v>
                </c:pt>
                <c:pt idx="8">
                  <c:v>79.644000000000005</c:v>
                </c:pt>
                <c:pt idx="9">
                  <c:v>91.073999999999998</c:v>
                </c:pt>
                <c:pt idx="10">
                  <c:v>87.858999999999995</c:v>
                </c:pt>
              </c:numCache>
            </c:numRef>
          </c:xVal>
          <c:yVal>
            <c:numRef>
              <c:f>'C:\Users\Mozgai\Documents\MTA CSFK FGI\Seuso Kutatási Projekt\VIZSGÁLATOK\HORDOZHATÓ  XRF MÉRÉSEK\XRF DATA\[GE_12.xlsx]alapfém'!$J$3:$J$13</c:f>
              <c:numCache>
                <c:formatCode>General</c:formatCode>
                <c:ptCount val="11"/>
                <c:pt idx="0">
                  <c:v>10.561</c:v>
                </c:pt>
                <c:pt idx="1">
                  <c:v>6.9610000000000003</c:v>
                </c:pt>
                <c:pt idx="2">
                  <c:v>6.81</c:v>
                </c:pt>
                <c:pt idx="3">
                  <c:v>5.5570000000000004</c:v>
                </c:pt>
                <c:pt idx="4">
                  <c:v>6.8449999999999998</c:v>
                </c:pt>
                <c:pt idx="5">
                  <c:v>4.4859999999999998</c:v>
                </c:pt>
                <c:pt idx="6">
                  <c:v>4.7889999999999997</c:v>
                </c:pt>
                <c:pt idx="7">
                  <c:v>9.109</c:v>
                </c:pt>
                <c:pt idx="8">
                  <c:v>18.616</c:v>
                </c:pt>
                <c:pt idx="9">
                  <c:v>7.4509999999999996</c:v>
                </c:pt>
                <c:pt idx="10">
                  <c:v>10.525</c:v>
                </c:pt>
              </c:numCache>
            </c:numRef>
          </c:yVal>
          <c:smooth val="0"/>
        </c:ser>
        <c:ser>
          <c:idx val="3"/>
          <c:order val="2"/>
          <c:tx>
            <c:v>felső gyöngyös perem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92D050"/>
              </a:solidFill>
              <a:ln w="19050">
                <a:noFill/>
              </a:ln>
            </c:spPr>
          </c:marker>
          <c:xVal>
            <c:numRef>
              <c:f>'C:\Users\Mozgai\Documents\MTA CSFK FGI\Seuso Kutatási Projekt\VIZSGÁLATOK\HORDOZHATÓ  XRF MÉRÉSEK\XRF DATA\[GE_12.xlsx]alapfém'!$E$78:$E$82</c:f>
              <c:numCache>
                <c:formatCode>General</c:formatCode>
                <c:ptCount val="5"/>
                <c:pt idx="0">
                  <c:v>91.248999999999995</c:v>
                </c:pt>
                <c:pt idx="1">
                  <c:v>93.751999999999995</c:v>
                </c:pt>
                <c:pt idx="2">
                  <c:v>90.245999999999995</c:v>
                </c:pt>
                <c:pt idx="3">
                  <c:v>93.694999999999993</c:v>
                </c:pt>
                <c:pt idx="4">
                  <c:v>95.578000000000003</c:v>
                </c:pt>
              </c:numCache>
            </c:numRef>
          </c:xVal>
          <c:yVal>
            <c:numRef>
              <c:f>'C:\Users\Mozgai\Documents\MTA CSFK FGI\Seuso Kutatási Projekt\VIZSGÁLATOK\HORDOZHATÓ  XRF MÉRÉSEK\XRF DATA\[GE_12.xlsx]alapfém'!$J$78:$J$82</c:f>
              <c:numCache>
                <c:formatCode>General</c:formatCode>
                <c:ptCount val="5"/>
                <c:pt idx="0">
                  <c:v>7.0640000000000001</c:v>
                </c:pt>
                <c:pt idx="1">
                  <c:v>4.4470000000000001</c:v>
                </c:pt>
                <c:pt idx="2">
                  <c:v>6.8369999999999997</c:v>
                </c:pt>
                <c:pt idx="3">
                  <c:v>4.798</c:v>
                </c:pt>
                <c:pt idx="4">
                  <c:v>1.98</c:v>
                </c:pt>
              </c:numCache>
            </c:numRef>
          </c:yVal>
          <c:smooth val="0"/>
        </c:ser>
        <c:ser>
          <c:idx val="4"/>
          <c:order val="3"/>
          <c:tx>
            <c:v>fül</c:v>
          </c:tx>
          <c:spPr>
            <a:ln w="28575">
              <a:noFill/>
            </a:ln>
          </c:spPr>
          <c:marker>
            <c:symbol val="triangle"/>
            <c:size val="7"/>
            <c:spPr>
              <a:solidFill>
                <a:srgbClr val="0070C0"/>
              </a:solidFill>
              <a:ln>
                <a:noFill/>
              </a:ln>
            </c:spPr>
          </c:marker>
          <c:xVal>
            <c:numRef>
              <c:f>'C:\Users\Mozgai\Documents\MTA CSFK FGI\Seuso Kutatási Projekt\VIZSGÁLATOK\HORDOZHATÓ  XRF MÉRÉSEK\XRF DATA\[GE_12.xlsx]alapfém'!$E$84:$E$94</c:f>
              <c:numCache>
                <c:formatCode>General</c:formatCode>
                <c:ptCount val="11"/>
                <c:pt idx="0">
                  <c:v>93.981999999999999</c:v>
                </c:pt>
                <c:pt idx="1">
                  <c:v>93.843000000000004</c:v>
                </c:pt>
                <c:pt idx="2">
                  <c:v>93.626999999999995</c:v>
                </c:pt>
                <c:pt idx="3">
                  <c:v>94.486000000000004</c:v>
                </c:pt>
                <c:pt idx="4">
                  <c:v>94.105000000000004</c:v>
                </c:pt>
                <c:pt idx="5">
                  <c:v>94.573999999999998</c:v>
                </c:pt>
                <c:pt idx="6">
                  <c:v>94.022999999999996</c:v>
                </c:pt>
                <c:pt idx="7">
                  <c:v>93.700999999999993</c:v>
                </c:pt>
                <c:pt idx="8">
                  <c:v>92.400999999999996</c:v>
                </c:pt>
                <c:pt idx="9">
                  <c:v>92.635000000000005</c:v>
                </c:pt>
                <c:pt idx="10">
                  <c:v>92.879000000000005</c:v>
                </c:pt>
              </c:numCache>
            </c:numRef>
          </c:xVal>
          <c:yVal>
            <c:numRef>
              <c:f>'C:\Users\Mozgai\Documents\MTA CSFK FGI\Seuso Kutatási Projekt\VIZSGÁLATOK\HORDOZHATÓ  XRF MÉRÉSEK\XRF DATA\[GE_12.xlsx]alapfém'!$J$84:$J$94</c:f>
              <c:numCache>
                <c:formatCode>General</c:formatCode>
                <c:ptCount val="11"/>
                <c:pt idx="0">
                  <c:v>4.4020000000000001</c:v>
                </c:pt>
                <c:pt idx="1">
                  <c:v>4.55</c:v>
                </c:pt>
                <c:pt idx="2">
                  <c:v>4.4429999999999996</c:v>
                </c:pt>
                <c:pt idx="3">
                  <c:v>4.0469999999999997</c:v>
                </c:pt>
                <c:pt idx="4">
                  <c:v>4.1589999999999998</c:v>
                </c:pt>
                <c:pt idx="5">
                  <c:v>3.6829999999999998</c:v>
                </c:pt>
                <c:pt idx="6">
                  <c:v>4.4290000000000003</c:v>
                </c:pt>
                <c:pt idx="7">
                  <c:v>4.6630000000000003</c:v>
                </c:pt>
                <c:pt idx="8">
                  <c:v>5.9130000000000003</c:v>
                </c:pt>
                <c:pt idx="9">
                  <c:v>5.7439999999999998</c:v>
                </c:pt>
                <c:pt idx="10">
                  <c:v>5.4530000000000003</c:v>
                </c:pt>
              </c:numCache>
            </c:numRef>
          </c:yVal>
          <c:smooth val="0"/>
        </c:ser>
        <c:ser>
          <c:idx val="5"/>
          <c:order val="4"/>
          <c:tx>
            <c:v>ujjtámasz</c:v>
          </c:tx>
          <c:spPr>
            <a:ln w="28575">
              <a:noFill/>
            </a:ln>
          </c:spPr>
          <c:marker>
            <c:symbol val="star"/>
            <c:size val="7"/>
            <c:spPr>
              <a:noFill/>
              <a:ln w="19050">
                <a:solidFill>
                  <a:schemeClr val="tx1"/>
                </a:solidFill>
              </a:ln>
            </c:spPr>
          </c:marker>
          <c:xVal>
            <c:numRef>
              <c:f>'C:\Users\Mozgai\Documents\MTA CSFK FGI\Seuso Kutatási Projekt\VIZSGÁLATOK\HORDOZHATÓ  XRF MÉRÉSEK\XRF DATA\[GE_12.xlsx]alapfém'!$E$96:$E$98</c:f>
              <c:numCache>
                <c:formatCode>General</c:formatCode>
                <c:ptCount val="3"/>
                <c:pt idx="0">
                  <c:v>93.49</c:v>
                </c:pt>
                <c:pt idx="1">
                  <c:v>93.62</c:v>
                </c:pt>
                <c:pt idx="2">
                  <c:v>94.838999999999999</c:v>
                </c:pt>
              </c:numCache>
            </c:numRef>
          </c:xVal>
          <c:yVal>
            <c:numRef>
              <c:f>'C:\Users\Mozgai\Documents\MTA CSFK FGI\Seuso Kutatási Projekt\VIZSGÁLATOK\HORDOZHATÓ  XRF MÉRÉSEK\XRF DATA\[GE_12.xlsx]alapfém'!$J$96:$J$98</c:f>
              <c:numCache>
                <c:formatCode>General</c:formatCode>
                <c:ptCount val="3"/>
                <c:pt idx="0">
                  <c:v>4.6020000000000003</c:v>
                </c:pt>
                <c:pt idx="1">
                  <c:v>4.3170000000000002</c:v>
                </c:pt>
                <c:pt idx="2">
                  <c:v>3.4390000000000001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517056"/>
        <c:axId val="47517632"/>
      </c:scatterChart>
      <c:valAx>
        <c:axId val="47517056"/>
        <c:scaling>
          <c:orientation val="minMax"/>
          <c:max val="100"/>
          <c:min val="86"/>
        </c:scaling>
        <c:delete val="0"/>
        <c:axPos val="b"/>
        <c:title>
          <c:tx>
            <c:rich>
              <a:bodyPr/>
              <a:lstStyle/>
              <a:p>
                <a:pPr>
                  <a:defRPr sz="14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r>
                  <a:rPr lang="hu-HU" sz="14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Ag (tömeg%)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ysClr val="windowText" lastClr="000000">
                <a:lumMod val="75000"/>
                <a:lumOff val="25000"/>
              </a:sysClr>
            </a:solidFill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7517632"/>
        <c:crosses val="autoZero"/>
        <c:crossBetween val="midCat"/>
      </c:valAx>
      <c:valAx>
        <c:axId val="47517632"/>
        <c:scaling>
          <c:orientation val="minMax"/>
          <c:max val="12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r>
                  <a:rPr lang="hu-HU" sz="14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Cu (tömeg%)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ysClr val="windowText" lastClr="000000">
                <a:lumMod val="75000"/>
                <a:lumOff val="25000"/>
              </a:sysClr>
            </a:solidFill>
          </a:ln>
        </c:spPr>
        <c:txPr>
          <a:bodyPr/>
          <a:lstStyle/>
          <a:p>
            <a:pPr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en-US"/>
          </a:p>
        </c:txPr>
        <c:crossAx val="47517056"/>
        <c:crosses val="autoZero"/>
        <c:crossBetween val="midCat"/>
      </c:valAx>
    </c:plotArea>
    <c:legend>
      <c:legendPos val="b"/>
      <c:layout/>
      <c:overlay val="0"/>
      <c:txPr>
        <a:bodyPr/>
        <a:lstStyle/>
        <a:p>
          <a:pPr>
            <a:defRPr sz="1400" b="1">
              <a:solidFill>
                <a:schemeClr val="tx1">
                  <a:lumMod val="75000"/>
                  <a:lumOff val="25000"/>
                </a:schemeClr>
              </a:solidFill>
            </a:defRPr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3"/>
          <c:order val="2"/>
          <c:tx>
            <c:v>Seuso tál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[2]alapfém!$E$2:$E$128</c:f>
              <c:numCache>
                <c:formatCode>General</c:formatCode>
                <c:ptCount val="127"/>
                <c:pt idx="0">
                  <c:v>96.210999999999999</c:v>
                </c:pt>
                <c:pt idx="1">
                  <c:v>96.932000000000002</c:v>
                </c:pt>
                <c:pt idx="2">
                  <c:v>96.272000000000006</c:v>
                </c:pt>
                <c:pt idx="3">
                  <c:v>96.28</c:v>
                </c:pt>
                <c:pt idx="4">
                  <c:v>96.287000000000006</c:v>
                </c:pt>
                <c:pt idx="5">
                  <c:v>96.039000000000001</c:v>
                </c:pt>
                <c:pt idx="6">
                  <c:v>96.347999999999999</c:v>
                </c:pt>
                <c:pt idx="7">
                  <c:v>96.025000000000006</c:v>
                </c:pt>
                <c:pt idx="8">
                  <c:v>96.19</c:v>
                </c:pt>
                <c:pt idx="9">
                  <c:v>96.272999999999996</c:v>
                </c:pt>
                <c:pt idx="10">
                  <c:v>96.224999999999994</c:v>
                </c:pt>
                <c:pt idx="11">
                  <c:v>96.325999999999993</c:v>
                </c:pt>
                <c:pt idx="12">
                  <c:v>96.325000000000003</c:v>
                </c:pt>
                <c:pt idx="13">
                  <c:v>96.322000000000003</c:v>
                </c:pt>
                <c:pt idx="14">
                  <c:v>95.736000000000004</c:v>
                </c:pt>
                <c:pt idx="15">
                  <c:v>96.513999999999996</c:v>
                </c:pt>
                <c:pt idx="16">
                  <c:v>96.323999999999998</c:v>
                </c:pt>
                <c:pt idx="17">
                  <c:v>96.277000000000001</c:v>
                </c:pt>
                <c:pt idx="18">
                  <c:v>96.341999999999999</c:v>
                </c:pt>
                <c:pt idx="19">
                  <c:v>96.515000000000001</c:v>
                </c:pt>
                <c:pt idx="20">
                  <c:v>97.427999999999997</c:v>
                </c:pt>
                <c:pt idx="21">
                  <c:v>96.334000000000003</c:v>
                </c:pt>
                <c:pt idx="22">
                  <c:v>96.266000000000005</c:v>
                </c:pt>
                <c:pt idx="23">
                  <c:v>96.287000000000006</c:v>
                </c:pt>
                <c:pt idx="24">
                  <c:v>96.251999999999995</c:v>
                </c:pt>
                <c:pt idx="25">
                  <c:v>97.61</c:v>
                </c:pt>
                <c:pt idx="26">
                  <c:v>96.27</c:v>
                </c:pt>
                <c:pt idx="27">
                  <c:v>97.001999999999995</c:v>
                </c:pt>
                <c:pt idx="28">
                  <c:v>96.381</c:v>
                </c:pt>
                <c:pt idx="29">
                  <c:v>96.361000000000004</c:v>
                </c:pt>
                <c:pt idx="30">
                  <c:v>96.278000000000006</c:v>
                </c:pt>
                <c:pt idx="31">
                  <c:v>96.305000000000007</c:v>
                </c:pt>
                <c:pt idx="32">
                  <c:v>96.153000000000006</c:v>
                </c:pt>
                <c:pt idx="33">
                  <c:v>96.244</c:v>
                </c:pt>
                <c:pt idx="34">
                  <c:v>96.769000000000005</c:v>
                </c:pt>
                <c:pt idx="35">
                  <c:v>96.403999999999996</c:v>
                </c:pt>
                <c:pt idx="36">
                  <c:v>95.567999999999998</c:v>
                </c:pt>
                <c:pt idx="37">
                  <c:v>95.614000000000004</c:v>
                </c:pt>
                <c:pt idx="38">
                  <c:v>96.343999999999994</c:v>
                </c:pt>
                <c:pt idx="39">
                  <c:v>96.617000000000004</c:v>
                </c:pt>
                <c:pt idx="40">
                  <c:v>96.349000000000004</c:v>
                </c:pt>
                <c:pt idx="41">
                  <c:v>96.224999999999994</c:v>
                </c:pt>
                <c:pt idx="42">
                  <c:v>96.331000000000003</c:v>
                </c:pt>
                <c:pt idx="43">
                  <c:v>96.441999999999993</c:v>
                </c:pt>
                <c:pt idx="44">
                  <c:v>96.341999999999999</c:v>
                </c:pt>
                <c:pt idx="45">
                  <c:v>96.489000000000004</c:v>
                </c:pt>
                <c:pt idx="46">
                  <c:v>96.430999999999997</c:v>
                </c:pt>
                <c:pt idx="47">
                  <c:v>96.382999999999996</c:v>
                </c:pt>
                <c:pt idx="48">
                  <c:v>96.697999999999993</c:v>
                </c:pt>
                <c:pt idx="49">
                  <c:v>96.522000000000006</c:v>
                </c:pt>
                <c:pt idx="50">
                  <c:v>96.727000000000004</c:v>
                </c:pt>
                <c:pt idx="51">
                  <c:v>96.311000000000007</c:v>
                </c:pt>
                <c:pt idx="52">
                  <c:v>93.105000000000004</c:v>
                </c:pt>
                <c:pt idx="53">
                  <c:v>96.162999999999997</c:v>
                </c:pt>
                <c:pt idx="54">
                  <c:v>96.5</c:v>
                </c:pt>
                <c:pt idx="55">
                  <c:v>96.316999999999993</c:v>
                </c:pt>
                <c:pt idx="56">
                  <c:v>96.460999999999999</c:v>
                </c:pt>
                <c:pt idx="57">
                  <c:v>96.352000000000004</c:v>
                </c:pt>
                <c:pt idx="58">
                  <c:v>97.225999999999999</c:v>
                </c:pt>
                <c:pt idx="59">
                  <c:v>96.965999999999994</c:v>
                </c:pt>
                <c:pt idx="60">
                  <c:v>96.956999999999994</c:v>
                </c:pt>
                <c:pt idx="61">
                  <c:v>97.956999999999994</c:v>
                </c:pt>
                <c:pt idx="62">
                  <c:v>97.652000000000001</c:v>
                </c:pt>
                <c:pt idx="63">
                  <c:v>97.019000000000005</c:v>
                </c:pt>
                <c:pt idx="64">
                  <c:v>97.591999999999999</c:v>
                </c:pt>
                <c:pt idx="65">
                  <c:v>97.058999999999997</c:v>
                </c:pt>
                <c:pt idx="66">
                  <c:v>97.813999999999993</c:v>
                </c:pt>
                <c:pt idx="67">
                  <c:v>97.147000000000006</c:v>
                </c:pt>
                <c:pt idx="68">
                  <c:v>96.838999999999999</c:v>
                </c:pt>
                <c:pt idx="69">
                  <c:v>95.557000000000002</c:v>
                </c:pt>
                <c:pt idx="70">
                  <c:v>96.317999999999998</c:v>
                </c:pt>
                <c:pt idx="71">
                  <c:v>98.21</c:v>
                </c:pt>
                <c:pt idx="72">
                  <c:v>97.841999999999999</c:v>
                </c:pt>
                <c:pt idx="73">
                  <c:v>97.933999999999997</c:v>
                </c:pt>
                <c:pt idx="74">
                  <c:v>97.835999999999999</c:v>
                </c:pt>
                <c:pt idx="75">
                  <c:v>97.841999999999999</c:v>
                </c:pt>
                <c:pt idx="76">
                  <c:v>97.067999999999998</c:v>
                </c:pt>
                <c:pt idx="77">
                  <c:v>97.11</c:v>
                </c:pt>
                <c:pt idx="78">
                  <c:v>97.141000000000005</c:v>
                </c:pt>
                <c:pt idx="79">
                  <c:v>96.813999999999993</c:v>
                </c:pt>
                <c:pt idx="80">
                  <c:v>97.328000000000003</c:v>
                </c:pt>
                <c:pt idx="81">
                  <c:v>96.872</c:v>
                </c:pt>
                <c:pt idx="82">
                  <c:v>97.948999999999998</c:v>
                </c:pt>
                <c:pt idx="83">
                  <c:v>97.873000000000005</c:v>
                </c:pt>
                <c:pt idx="84">
                  <c:v>98.06</c:v>
                </c:pt>
                <c:pt idx="85">
                  <c:v>97.51</c:v>
                </c:pt>
                <c:pt idx="86">
                  <c:v>96.004999999999995</c:v>
                </c:pt>
                <c:pt idx="87">
                  <c:v>97.251999999999995</c:v>
                </c:pt>
                <c:pt idx="88">
                  <c:v>97.53</c:v>
                </c:pt>
                <c:pt idx="89">
                  <c:v>96.825000000000003</c:v>
                </c:pt>
                <c:pt idx="90">
                  <c:v>97.355999999999995</c:v>
                </c:pt>
                <c:pt idx="91">
                  <c:v>97.25</c:v>
                </c:pt>
                <c:pt idx="92">
                  <c:v>97.444999999999993</c:v>
                </c:pt>
                <c:pt idx="93">
                  <c:v>97.566999999999993</c:v>
                </c:pt>
                <c:pt idx="94">
                  <c:v>97.808000000000007</c:v>
                </c:pt>
                <c:pt idx="95">
                  <c:v>97.884</c:v>
                </c:pt>
                <c:pt idx="96">
                  <c:v>97.44</c:v>
                </c:pt>
                <c:pt idx="97">
                  <c:v>97.986999999999995</c:v>
                </c:pt>
                <c:pt idx="98">
                  <c:v>98.138000000000005</c:v>
                </c:pt>
                <c:pt idx="99">
                  <c:v>97.191999999999993</c:v>
                </c:pt>
                <c:pt idx="100">
                  <c:v>97.753</c:v>
                </c:pt>
                <c:pt idx="101">
                  <c:v>96.637</c:v>
                </c:pt>
                <c:pt idx="102">
                  <c:v>96.956000000000003</c:v>
                </c:pt>
                <c:pt idx="103">
                  <c:v>96.742999999999995</c:v>
                </c:pt>
                <c:pt idx="104">
                  <c:v>95.638000000000005</c:v>
                </c:pt>
                <c:pt idx="105">
                  <c:v>96.203999999999994</c:v>
                </c:pt>
                <c:pt idx="106">
                  <c:v>96.700999999999993</c:v>
                </c:pt>
                <c:pt idx="107">
                  <c:v>93.463999999999999</c:v>
                </c:pt>
                <c:pt idx="108">
                  <c:v>93.066000000000003</c:v>
                </c:pt>
                <c:pt idx="109">
                  <c:v>96.29</c:v>
                </c:pt>
                <c:pt idx="110">
                  <c:v>96.495000000000005</c:v>
                </c:pt>
                <c:pt idx="111">
                  <c:v>96.001999999999995</c:v>
                </c:pt>
                <c:pt idx="112">
                  <c:v>93.325000000000003</c:v>
                </c:pt>
                <c:pt idx="113">
                  <c:v>96.396000000000001</c:v>
                </c:pt>
                <c:pt idx="114">
                  <c:v>96.522999999999996</c:v>
                </c:pt>
                <c:pt idx="115">
                  <c:v>92.203999999999994</c:v>
                </c:pt>
                <c:pt idx="116">
                  <c:v>91.480999999999995</c:v>
                </c:pt>
                <c:pt idx="117">
                  <c:v>95.7</c:v>
                </c:pt>
                <c:pt idx="118">
                  <c:v>95.647000000000006</c:v>
                </c:pt>
                <c:pt idx="119">
                  <c:v>94.775000000000006</c:v>
                </c:pt>
                <c:pt idx="120">
                  <c:v>91.343999999999994</c:v>
                </c:pt>
                <c:pt idx="121">
                  <c:v>92.972999999999999</c:v>
                </c:pt>
                <c:pt idx="122">
                  <c:v>94.76</c:v>
                </c:pt>
                <c:pt idx="123">
                  <c:v>95.069000000000003</c:v>
                </c:pt>
                <c:pt idx="124">
                  <c:v>94.275999999999996</c:v>
                </c:pt>
                <c:pt idx="125">
                  <c:v>94.733999999999995</c:v>
                </c:pt>
                <c:pt idx="126">
                  <c:v>95.876000000000005</c:v>
                </c:pt>
              </c:numCache>
            </c:numRef>
          </c:xVal>
          <c:yVal>
            <c:numRef>
              <c:f>[2]alapfém!$H$2:$H$128</c:f>
              <c:numCache>
                <c:formatCode>General</c:formatCode>
                <c:ptCount val="127"/>
                <c:pt idx="0">
                  <c:v>0.66</c:v>
                </c:pt>
                <c:pt idx="1">
                  <c:v>0.63100000000000001</c:v>
                </c:pt>
                <c:pt idx="2">
                  <c:v>0.64700000000000002</c:v>
                </c:pt>
                <c:pt idx="3">
                  <c:v>0.63</c:v>
                </c:pt>
                <c:pt idx="4">
                  <c:v>0.63</c:v>
                </c:pt>
                <c:pt idx="5">
                  <c:v>0.61899999999999999</c:v>
                </c:pt>
                <c:pt idx="6">
                  <c:v>0.64700000000000002</c:v>
                </c:pt>
                <c:pt idx="7">
                  <c:v>0.65500000000000003</c:v>
                </c:pt>
                <c:pt idx="8">
                  <c:v>0.65800000000000003</c:v>
                </c:pt>
                <c:pt idx="9">
                  <c:v>0.629</c:v>
                </c:pt>
                <c:pt idx="10">
                  <c:v>0.63300000000000001</c:v>
                </c:pt>
                <c:pt idx="11">
                  <c:v>0.64900000000000002</c:v>
                </c:pt>
                <c:pt idx="12">
                  <c:v>0.628</c:v>
                </c:pt>
                <c:pt idx="13">
                  <c:v>0.63800000000000001</c:v>
                </c:pt>
                <c:pt idx="14">
                  <c:v>0.63900000000000001</c:v>
                </c:pt>
                <c:pt idx="15">
                  <c:v>0.67300000000000004</c:v>
                </c:pt>
                <c:pt idx="16">
                  <c:v>0.625</c:v>
                </c:pt>
                <c:pt idx="17">
                  <c:v>0.64600000000000002</c:v>
                </c:pt>
                <c:pt idx="18">
                  <c:v>0.65900000000000003</c:v>
                </c:pt>
                <c:pt idx="19">
                  <c:v>0.65100000000000002</c:v>
                </c:pt>
                <c:pt idx="20">
                  <c:v>0.65500000000000003</c:v>
                </c:pt>
                <c:pt idx="21">
                  <c:v>0.63500000000000001</c:v>
                </c:pt>
                <c:pt idx="22">
                  <c:v>0.63300000000000001</c:v>
                </c:pt>
                <c:pt idx="23">
                  <c:v>0.63800000000000001</c:v>
                </c:pt>
                <c:pt idx="24">
                  <c:v>0.63800000000000001</c:v>
                </c:pt>
                <c:pt idx="25">
                  <c:v>0.82299999999999995</c:v>
                </c:pt>
                <c:pt idx="26">
                  <c:v>0.63600000000000001</c:v>
                </c:pt>
                <c:pt idx="27">
                  <c:v>0.71199999999999997</c:v>
                </c:pt>
                <c:pt idx="28">
                  <c:v>0.64500000000000002</c:v>
                </c:pt>
                <c:pt idx="29">
                  <c:v>0.64600000000000002</c:v>
                </c:pt>
                <c:pt idx="30">
                  <c:v>0.64500000000000002</c:v>
                </c:pt>
                <c:pt idx="31">
                  <c:v>0.64600000000000002</c:v>
                </c:pt>
                <c:pt idx="32">
                  <c:v>0.65800000000000003</c:v>
                </c:pt>
                <c:pt idx="33">
                  <c:v>0.63400000000000001</c:v>
                </c:pt>
                <c:pt idx="34">
                  <c:v>0.66900000000000004</c:v>
                </c:pt>
                <c:pt idx="35">
                  <c:v>0.63900000000000001</c:v>
                </c:pt>
                <c:pt idx="36">
                  <c:v>0.63200000000000001</c:v>
                </c:pt>
                <c:pt idx="37">
                  <c:v>0.625</c:v>
                </c:pt>
                <c:pt idx="38">
                  <c:v>0.63400000000000001</c:v>
                </c:pt>
                <c:pt idx="39">
                  <c:v>0.65700000000000003</c:v>
                </c:pt>
                <c:pt idx="40">
                  <c:v>0.63500000000000001</c:v>
                </c:pt>
                <c:pt idx="41">
                  <c:v>0.63500000000000001</c:v>
                </c:pt>
                <c:pt idx="42">
                  <c:v>0.64700000000000002</c:v>
                </c:pt>
                <c:pt idx="43">
                  <c:v>0.64500000000000002</c:v>
                </c:pt>
                <c:pt idx="44">
                  <c:v>0.67500000000000004</c:v>
                </c:pt>
                <c:pt idx="45">
                  <c:v>0.64100000000000001</c:v>
                </c:pt>
                <c:pt idx="46">
                  <c:v>0.63600000000000001</c:v>
                </c:pt>
                <c:pt idx="47">
                  <c:v>0.627</c:v>
                </c:pt>
                <c:pt idx="48">
                  <c:v>1.0669999999999999</c:v>
                </c:pt>
                <c:pt idx="49">
                  <c:v>0.86899999999999999</c:v>
                </c:pt>
                <c:pt idx="50">
                  <c:v>0.74399999999999999</c:v>
                </c:pt>
                <c:pt idx="51">
                  <c:v>0.79600000000000004</c:v>
                </c:pt>
                <c:pt idx="52">
                  <c:v>0.629</c:v>
                </c:pt>
                <c:pt idx="53">
                  <c:v>0.69299999999999995</c:v>
                </c:pt>
                <c:pt idx="54">
                  <c:v>0.64600000000000002</c:v>
                </c:pt>
                <c:pt idx="55">
                  <c:v>0.68200000000000005</c:v>
                </c:pt>
                <c:pt idx="56">
                  <c:v>0.65</c:v>
                </c:pt>
                <c:pt idx="57">
                  <c:v>0.65800000000000003</c:v>
                </c:pt>
                <c:pt idx="58">
                  <c:v>0.755</c:v>
                </c:pt>
                <c:pt idx="59">
                  <c:v>0.69699999999999995</c:v>
                </c:pt>
                <c:pt idx="60">
                  <c:v>0.67800000000000005</c:v>
                </c:pt>
                <c:pt idx="61">
                  <c:v>0.83199999999999996</c:v>
                </c:pt>
                <c:pt idx="62">
                  <c:v>0.82599999999999996</c:v>
                </c:pt>
                <c:pt idx="63">
                  <c:v>0.72899999999999998</c:v>
                </c:pt>
                <c:pt idx="64">
                  <c:v>0.69799999999999995</c:v>
                </c:pt>
                <c:pt idx="65">
                  <c:v>0.77800000000000002</c:v>
                </c:pt>
                <c:pt idx="66">
                  <c:v>0.67700000000000005</c:v>
                </c:pt>
                <c:pt idx="67">
                  <c:v>0.72399999999999998</c:v>
                </c:pt>
                <c:pt idx="68">
                  <c:v>0.88500000000000001</c:v>
                </c:pt>
                <c:pt idx="69">
                  <c:v>0.85099999999999998</c:v>
                </c:pt>
                <c:pt idx="70">
                  <c:v>0.76400000000000001</c:v>
                </c:pt>
                <c:pt idx="71">
                  <c:v>0.77200000000000002</c:v>
                </c:pt>
                <c:pt idx="72">
                  <c:v>0.69899999999999995</c:v>
                </c:pt>
                <c:pt idx="73">
                  <c:v>0.98799999999999999</c:v>
                </c:pt>
                <c:pt idx="74">
                  <c:v>0.91100000000000003</c:v>
                </c:pt>
                <c:pt idx="75">
                  <c:v>0.70499999999999996</c:v>
                </c:pt>
                <c:pt idx="76">
                  <c:v>0.70599999999999996</c:v>
                </c:pt>
                <c:pt idx="77">
                  <c:v>0.70599999999999996</c:v>
                </c:pt>
                <c:pt idx="78">
                  <c:v>0.69199999999999995</c:v>
                </c:pt>
                <c:pt idx="79">
                  <c:v>0.67800000000000005</c:v>
                </c:pt>
                <c:pt idx="80">
                  <c:v>0.69599999999999995</c:v>
                </c:pt>
                <c:pt idx="81">
                  <c:v>0.77</c:v>
                </c:pt>
                <c:pt idx="82">
                  <c:v>0.89400000000000002</c:v>
                </c:pt>
                <c:pt idx="83">
                  <c:v>0.77700000000000002</c:v>
                </c:pt>
                <c:pt idx="84">
                  <c:v>0.77100000000000002</c:v>
                </c:pt>
                <c:pt idx="85">
                  <c:v>0.60799999999999998</c:v>
                </c:pt>
                <c:pt idx="86">
                  <c:v>0.68799999999999994</c:v>
                </c:pt>
                <c:pt idx="87">
                  <c:v>0.71599999999999997</c:v>
                </c:pt>
                <c:pt idx="88">
                  <c:v>0.71599999999999997</c:v>
                </c:pt>
                <c:pt idx="89">
                  <c:v>0.66900000000000004</c:v>
                </c:pt>
                <c:pt idx="90">
                  <c:v>0.70099999999999996</c:v>
                </c:pt>
                <c:pt idx="91">
                  <c:v>0.67900000000000005</c:v>
                </c:pt>
                <c:pt idx="92">
                  <c:v>0.70199999999999996</c:v>
                </c:pt>
                <c:pt idx="93">
                  <c:v>0.70299999999999996</c:v>
                </c:pt>
                <c:pt idx="94">
                  <c:v>0.753</c:v>
                </c:pt>
                <c:pt idx="95">
                  <c:v>0.67100000000000004</c:v>
                </c:pt>
                <c:pt idx="96">
                  <c:v>0.70099999999999996</c:v>
                </c:pt>
                <c:pt idx="97">
                  <c:v>0.755</c:v>
                </c:pt>
                <c:pt idx="98">
                  <c:v>0.879</c:v>
                </c:pt>
                <c:pt idx="99">
                  <c:v>0.73799999999999999</c:v>
                </c:pt>
                <c:pt idx="100">
                  <c:v>0.72699999999999998</c:v>
                </c:pt>
                <c:pt idx="101">
                  <c:v>0.74199999999999999</c:v>
                </c:pt>
                <c:pt idx="102">
                  <c:v>0.70699999999999996</c:v>
                </c:pt>
                <c:pt idx="103">
                  <c:v>0.66200000000000003</c:v>
                </c:pt>
                <c:pt idx="104">
                  <c:v>0.69599999999999995</c:v>
                </c:pt>
                <c:pt idx="105">
                  <c:v>0.73199999999999998</c:v>
                </c:pt>
                <c:pt idx="106">
                  <c:v>1.458</c:v>
                </c:pt>
                <c:pt idx="107">
                  <c:v>4.3449999999999998</c:v>
                </c:pt>
                <c:pt idx="108">
                  <c:v>4.4219999999999997</c:v>
                </c:pt>
                <c:pt idx="109">
                  <c:v>0.65900000000000003</c:v>
                </c:pt>
                <c:pt idx="110">
                  <c:v>0.63400000000000001</c:v>
                </c:pt>
                <c:pt idx="111">
                  <c:v>0.68300000000000005</c:v>
                </c:pt>
                <c:pt idx="112">
                  <c:v>4.5350000000000001</c:v>
                </c:pt>
                <c:pt idx="113">
                  <c:v>0.67800000000000005</c:v>
                </c:pt>
                <c:pt idx="114">
                  <c:v>0.68200000000000005</c:v>
                </c:pt>
                <c:pt idx="115">
                  <c:v>4.9279999999999999</c:v>
                </c:pt>
                <c:pt idx="116">
                  <c:v>5.6559999999999997</c:v>
                </c:pt>
                <c:pt idx="117">
                  <c:v>0.82</c:v>
                </c:pt>
                <c:pt idx="118">
                  <c:v>1.3779999999999999</c:v>
                </c:pt>
                <c:pt idx="119">
                  <c:v>2.0179999999999998</c:v>
                </c:pt>
                <c:pt idx="120">
                  <c:v>6.093</c:v>
                </c:pt>
                <c:pt idx="121">
                  <c:v>2.903</c:v>
                </c:pt>
                <c:pt idx="122">
                  <c:v>2.4140000000000001</c:v>
                </c:pt>
                <c:pt idx="123">
                  <c:v>2.181</c:v>
                </c:pt>
                <c:pt idx="124">
                  <c:v>2.964</c:v>
                </c:pt>
                <c:pt idx="125">
                  <c:v>2.3279999999999998</c:v>
                </c:pt>
                <c:pt idx="126">
                  <c:v>1.2030000000000001</c:v>
                </c:pt>
              </c:numCache>
            </c:numRef>
          </c:yVal>
          <c:smooth val="0"/>
        </c:ser>
        <c:ser>
          <c:idx val="4"/>
          <c:order val="3"/>
          <c:tx>
            <c:v>Geometrikus tál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chemeClr val="accent6"/>
              </a:solidFill>
              <a:ln>
                <a:noFill/>
              </a:ln>
            </c:spPr>
          </c:marker>
          <c:xVal>
            <c:numRef>
              <c:f>[3]alapfém!$E$2:$E$110</c:f>
              <c:numCache>
                <c:formatCode>General</c:formatCode>
                <c:ptCount val="109"/>
                <c:pt idx="0">
                  <c:v>96.11</c:v>
                </c:pt>
                <c:pt idx="1">
                  <c:v>96.122</c:v>
                </c:pt>
                <c:pt idx="2">
                  <c:v>95.918999999999997</c:v>
                </c:pt>
                <c:pt idx="3">
                  <c:v>96.14</c:v>
                </c:pt>
                <c:pt idx="4">
                  <c:v>96.177999999999997</c:v>
                </c:pt>
                <c:pt idx="5">
                  <c:v>96.241</c:v>
                </c:pt>
                <c:pt idx="6">
                  <c:v>96.159000000000006</c:v>
                </c:pt>
                <c:pt idx="7">
                  <c:v>96.103999999999999</c:v>
                </c:pt>
                <c:pt idx="8">
                  <c:v>96.117999999999995</c:v>
                </c:pt>
                <c:pt idx="9">
                  <c:v>96.18</c:v>
                </c:pt>
                <c:pt idx="10">
                  <c:v>96.01</c:v>
                </c:pt>
                <c:pt idx="11">
                  <c:v>96.085999999999999</c:v>
                </c:pt>
                <c:pt idx="12">
                  <c:v>96.16</c:v>
                </c:pt>
                <c:pt idx="13">
                  <c:v>96.13</c:v>
                </c:pt>
                <c:pt idx="14">
                  <c:v>95.938999999999993</c:v>
                </c:pt>
                <c:pt idx="15">
                  <c:v>96.05</c:v>
                </c:pt>
                <c:pt idx="16">
                  <c:v>96.129000000000005</c:v>
                </c:pt>
                <c:pt idx="17">
                  <c:v>95.843000000000004</c:v>
                </c:pt>
                <c:pt idx="18">
                  <c:v>95.808999999999997</c:v>
                </c:pt>
                <c:pt idx="19">
                  <c:v>95.938999999999993</c:v>
                </c:pt>
                <c:pt idx="20">
                  <c:v>96.058999999999997</c:v>
                </c:pt>
                <c:pt idx="21">
                  <c:v>95.790999999999997</c:v>
                </c:pt>
                <c:pt idx="22">
                  <c:v>96.114000000000004</c:v>
                </c:pt>
                <c:pt idx="23">
                  <c:v>96.13</c:v>
                </c:pt>
                <c:pt idx="24">
                  <c:v>96.096000000000004</c:v>
                </c:pt>
                <c:pt idx="25">
                  <c:v>96.094999999999999</c:v>
                </c:pt>
                <c:pt idx="26">
                  <c:v>96.114000000000004</c:v>
                </c:pt>
                <c:pt idx="27">
                  <c:v>95.896000000000001</c:v>
                </c:pt>
                <c:pt idx="28">
                  <c:v>96.22</c:v>
                </c:pt>
                <c:pt idx="29">
                  <c:v>96.072999999999993</c:v>
                </c:pt>
                <c:pt idx="30">
                  <c:v>96.114000000000004</c:v>
                </c:pt>
                <c:pt idx="31">
                  <c:v>96.162000000000006</c:v>
                </c:pt>
                <c:pt idx="32">
                  <c:v>96.144000000000005</c:v>
                </c:pt>
                <c:pt idx="33">
                  <c:v>96.061999999999998</c:v>
                </c:pt>
                <c:pt idx="34">
                  <c:v>95.784000000000006</c:v>
                </c:pt>
                <c:pt idx="35">
                  <c:v>96.025000000000006</c:v>
                </c:pt>
                <c:pt idx="36">
                  <c:v>96.063000000000002</c:v>
                </c:pt>
                <c:pt idx="37">
                  <c:v>96.072000000000003</c:v>
                </c:pt>
                <c:pt idx="38">
                  <c:v>96.152000000000001</c:v>
                </c:pt>
                <c:pt idx="39">
                  <c:v>95.930999999999997</c:v>
                </c:pt>
                <c:pt idx="40">
                  <c:v>96.004999999999995</c:v>
                </c:pt>
                <c:pt idx="41">
                  <c:v>96.141000000000005</c:v>
                </c:pt>
                <c:pt idx="42">
                  <c:v>95.872</c:v>
                </c:pt>
                <c:pt idx="43">
                  <c:v>96.146000000000001</c:v>
                </c:pt>
                <c:pt idx="44">
                  <c:v>96.308000000000007</c:v>
                </c:pt>
                <c:pt idx="45">
                  <c:v>96.027000000000001</c:v>
                </c:pt>
                <c:pt idx="46">
                  <c:v>96.13</c:v>
                </c:pt>
                <c:pt idx="47">
                  <c:v>96.162000000000006</c:v>
                </c:pt>
                <c:pt idx="48">
                  <c:v>96.102999999999994</c:v>
                </c:pt>
                <c:pt idx="49">
                  <c:v>96.100999999999999</c:v>
                </c:pt>
                <c:pt idx="50">
                  <c:v>96.07</c:v>
                </c:pt>
                <c:pt idx="51">
                  <c:v>96.129000000000005</c:v>
                </c:pt>
                <c:pt idx="52">
                  <c:v>96.11</c:v>
                </c:pt>
                <c:pt idx="53">
                  <c:v>96.045000000000002</c:v>
                </c:pt>
                <c:pt idx="54">
                  <c:v>96.091999999999999</c:v>
                </c:pt>
                <c:pt idx="55">
                  <c:v>96.084000000000003</c:v>
                </c:pt>
                <c:pt idx="56">
                  <c:v>96.123000000000005</c:v>
                </c:pt>
                <c:pt idx="57">
                  <c:v>96.081000000000003</c:v>
                </c:pt>
                <c:pt idx="58">
                  <c:v>96.125</c:v>
                </c:pt>
                <c:pt idx="59">
                  <c:v>96.162999999999997</c:v>
                </c:pt>
                <c:pt idx="60">
                  <c:v>96.236999999999995</c:v>
                </c:pt>
                <c:pt idx="61">
                  <c:v>96.147000000000006</c:v>
                </c:pt>
                <c:pt idx="62">
                  <c:v>96.144000000000005</c:v>
                </c:pt>
                <c:pt idx="63">
                  <c:v>96.096999999999994</c:v>
                </c:pt>
                <c:pt idx="64">
                  <c:v>95.968000000000004</c:v>
                </c:pt>
                <c:pt idx="65">
                  <c:v>96.087999999999994</c:v>
                </c:pt>
                <c:pt idx="66">
                  <c:v>96.108999999999995</c:v>
                </c:pt>
                <c:pt idx="67">
                  <c:v>96.093000000000004</c:v>
                </c:pt>
                <c:pt idx="68">
                  <c:v>96.296000000000006</c:v>
                </c:pt>
                <c:pt idx="69">
                  <c:v>96.284999999999997</c:v>
                </c:pt>
                <c:pt idx="70">
                  <c:v>96.206999999999994</c:v>
                </c:pt>
                <c:pt idx="71">
                  <c:v>96.399000000000001</c:v>
                </c:pt>
                <c:pt idx="72">
                  <c:v>96.644999999999996</c:v>
                </c:pt>
                <c:pt idx="73">
                  <c:v>96.954999999999998</c:v>
                </c:pt>
                <c:pt idx="74">
                  <c:v>96.99</c:v>
                </c:pt>
                <c:pt idx="75">
                  <c:v>96.436000000000007</c:v>
                </c:pt>
                <c:pt idx="76">
                  <c:v>96.326999999999998</c:v>
                </c:pt>
                <c:pt idx="77">
                  <c:v>96.304000000000002</c:v>
                </c:pt>
                <c:pt idx="78">
                  <c:v>96.096999999999994</c:v>
                </c:pt>
                <c:pt idx="79">
                  <c:v>96.224000000000004</c:v>
                </c:pt>
                <c:pt idx="80">
                  <c:v>96.171999999999997</c:v>
                </c:pt>
                <c:pt idx="81">
                  <c:v>96.206999999999994</c:v>
                </c:pt>
                <c:pt idx="82">
                  <c:v>96.429000000000002</c:v>
                </c:pt>
                <c:pt idx="83">
                  <c:v>96.4</c:v>
                </c:pt>
                <c:pt idx="84">
                  <c:v>96.798000000000002</c:v>
                </c:pt>
                <c:pt idx="85">
                  <c:v>96.763999999999996</c:v>
                </c:pt>
                <c:pt idx="86">
                  <c:v>96.947999999999993</c:v>
                </c:pt>
                <c:pt idx="87">
                  <c:v>96.43</c:v>
                </c:pt>
                <c:pt idx="88">
                  <c:v>96.305000000000007</c:v>
                </c:pt>
                <c:pt idx="89">
                  <c:v>96.230999999999995</c:v>
                </c:pt>
                <c:pt idx="90">
                  <c:v>96.195999999999998</c:v>
                </c:pt>
                <c:pt idx="91">
                  <c:v>97.018000000000001</c:v>
                </c:pt>
                <c:pt idx="92">
                  <c:v>96.873999999999995</c:v>
                </c:pt>
                <c:pt idx="93">
                  <c:v>96.337999999999994</c:v>
                </c:pt>
                <c:pt idx="94">
                  <c:v>96.257999999999996</c:v>
                </c:pt>
                <c:pt idx="95">
                  <c:v>96.396000000000001</c:v>
                </c:pt>
                <c:pt idx="96">
                  <c:v>96.819000000000003</c:v>
                </c:pt>
                <c:pt idx="97">
                  <c:v>97.292000000000002</c:v>
                </c:pt>
                <c:pt idx="98">
                  <c:v>96.355000000000004</c:v>
                </c:pt>
                <c:pt idx="99">
                  <c:v>96.301000000000002</c:v>
                </c:pt>
                <c:pt idx="100">
                  <c:v>96.522999999999996</c:v>
                </c:pt>
                <c:pt idx="101">
                  <c:v>96.331000000000003</c:v>
                </c:pt>
                <c:pt idx="102">
                  <c:v>96.281000000000006</c:v>
                </c:pt>
                <c:pt idx="103">
                  <c:v>96.378</c:v>
                </c:pt>
                <c:pt idx="104">
                  <c:v>96.54</c:v>
                </c:pt>
                <c:pt idx="105">
                  <c:v>96.293000000000006</c:v>
                </c:pt>
                <c:pt idx="106">
                  <c:v>96.712999999999994</c:v>
                </c:pt>
                <c:pt idx="107">
                  <c:v>96.385000000000005</c:v>
                </c:pt>
                <c:pt idx="108">
                  <c:v>96.372</c:v>
                </c:pt>
              </c:numCache>
            </c:numRef>
          </c:xVal>
          <c:yVal>
            <c:numRef>
              <c:f>[3]alapfém!$H$2:$H$110</c:f>
              <c:numCache>
                <c:formatCode>General</c:formatCode>
                <c:ptCount val="109"/>
                <c:pt idx="0">
                  <c:v>0.54</c:v>
                </c:pt>
                <c:pt idx="1">
                  <c:v>0.54</c:v>
                </c:pt>
                <c:pt idx="2">
                  <c:v>0.54200000000000004</c:v>
                </c:pt>
                <c:pt idx="3">
                  <c:v>0.52600000000000002</c:v>
                </c:pt>
                <c:pt idx="4">
                  <c:v>0.625</c:v>
                </c:pt>
                <c:pt idx="5">
                  <c:v>0.64400000000000002</c:v>
                </c:pt>
                <c:pt idx="6">
                  <c:v>0.54</c:v>
                </c:pt>
                <c:pt idx="7">
                  <c:v>0.54500000000000004</c:v>
                </c:pt>
                <c:pt idx="8">
                  <c:v>0.52900000000000003</c:v>
                </c:pt>
                <c:pt idx="9">
                  <c:v>0.51800000000000002</c:v>
                </c:pt>
                <c:pt idx="10">
                  <c:v>0.56000000000000005</c:v>
                </c:pt>
                <c:pt idx="11">
                  <c:v>0.54400000000000004</c:v>
                </c:pt>
                <c:pt idx="12">
                  <c:v>0.53400000000000003</c:v>
                </c:pt>
                <c:pt idx="13">
                  <c:v>0.53500000000000003</c:v>
                </c:pt>
                <c:pt idx="14">
                  <c:v>0.64100000000000001</c:v>
                </c:pt>
                <c:pt idx="15">
                  <c:v>0.61899999999999999</c:v>
                </c:pt>
                <c:pt idx="16">
                  <c:v>0.53300000000000003</c:v>
                </c:pt>
                <c:pt idx="17">
                  <c:v>0.53800000000000003</c:v>
                </c:pt>
                <c:pt idx="18">
                  <c:v>0.55200000000000005</c:v>
                </c:pt>
                <c:pt idx="19">
                  <c:v>0.53300000000000003</c:v>
                </c:pt>
                <c:pt idx="20">
                  <c:v>0.56200000000000006</c:v>
                </c:pt>
                <c:pt idx="21">
                  <c:v>0.53700000000000003</c:v>
                </c:pt>
                <c:pt idx="22">
                  <c:v>0.53600000000000003</c:v>
                </c:pt>
                <c:pt idx="23">
                  <c:v>0.53300000000000003</c:v>
                </c:pt>
                <c:pt idx="24">
                  <c:v>0.54200000000000004</c:v>
                </c:pt>
                <c:pt idx="25">
                  <c:v>0.52900000000000003</c:v>
                </c:pt>
                <c:pt idx="26">
                  <c:v>0.53900000000000003</c:v>
                </c:pt>
                <c:pt idx="27">
                  <c:v>0.55000000000000004</c:v>
                </c:pt>
                <c:pt idx="28">
                  <c:v>0.55600000000000005</c:v>
                </c:pt>
                <c:pt idx="29">
                  <c:v>0.53100000000000003</c:v>
                </c:pt>
                <c:pt idx="30">
                  <c:v>0.52800000000000002</c:v>
                </c:pt>
                <c:pt idx="31">
                  <c:v>0.53300000000000003</c:v>
                </c:pt>
                <c:pt idx="32">
                  <c:v>0.53700000000000003</c:v>
                </c:pt>
                <c:pt idx="33">
                  <c:v>0.53500000000000003</c:v>
                </c:pt>
                <c:pt idx="34">
                  <c:v>0.54100000000000004</c:v>
                </c:pt>
                <c:pt idx="35">
                  <c:v>0.53200000000000003</c:v>
                </c:pt>
                <c:pt idx="36">
                  <c:v>0.53200000000000003</c:v>
                </c:pt>
                <c:pt idx="37">
                  <c:v>0.53600000000000003</c:v>
                </c:pt>
                <c:pt idx="38">
                  <c:v>0.51400000000000001</c:v>
                </c:pt>
                <c:pt idx="39">
                  <c:v>0.53200000000000003</c:v>
                </c:pt>
                <c:pt idx="40">
                  <c:v>0.53900000000000003</c:v>
                </c:pt>
                <c:pt idx="41">
                  <c:v>0.52800000000000002</c:v>
                </c:pt>
                <c:pt idx="42">
                  <c:v>0.53600000000000003</c:v>
                </c:pt>
                <c:pt idx="43">
                  <c:v>0.53400000000000003</c:v>
                </c:pt>
                <c:pt idx="44">
                  <c:v>0.55700000000000005</c:v>
                </c:pt>
                <c:pt idx="45">
                  <c:v>0.52900000000000003</c:v>
                </c:pt>
                <c:pt idx="46">
                  <c:v>0.52700000000000002</c:v>
                </c:pt>
                <c:pt idx="47">
                  <c:v>0.53700000000000003</c:v>
                </c:pt>
                <c:pt idx="48">
                  <c:v>0.54</c:v>
                </c:pt>
                <c:pt idx="49">
                  <c:v>0.51600000000000001</c:v>
                </c:pt>
                <c:pt idx="50">
                  <c:v>0.52400000000000002</c:v>
                </c:pt>
                <c:pt idx="51">
                  <c:v>0.51700000000000002</c:v>
                </c:pt>
                <c:pt idx="52">
                  <c:v>0.52500000000000002</c:v>
                </c:pt>
                <c:pt idx="53">
                  <c:v>0.53400000000000003</c:v>
                </c:pt>
                <c:pt idx="54">
                  <c:v>0.53800000000000003</c:v>
                </c:pt>
                <c:pt idx="55">
                  <c:v>0.53900000000000003</c:v>
                </c:pt>
                <c:pt idx="56">
                  <c:v>0.52800000000000002</c:v>
                </c:pt>
                <c:pt idx="57">
                  <c:v>0.54800000000000004</c:v>
                </c:pt>
                <c:pt idx="58">
                  <c:v>0.54300000000000004</c:v>
                </c:pt>
                <c:pt idx="59">
                  <c:v>0.53900000000000003</c:v>
                </c:pt>
                <c:pt idx="60">
                  <c:v>0.56699999999999995</c:v>
                </c:pt>
                <c:pt idx="61">
                  <c:v>0.53300000000000003</c:v>
                </c:pt>
                <c:pt idx="62">
                  <c:v>0.52200000000000002</c:v>
                </c:pt>
                <c:pt idx="63">
                  <c:v>0.54400000000000004</c:v>
                </c:pt>
                <c:pt idx="64">
                  <c:v>0.52200000000000002</c:v>
                </c:pt>
                <c:pt idx="65">
                  <c:v>0.53800000000000003</c:v>
                </c:pt>
                <c:pt idx="66">
                  <c:v>0.53500000000000003</c:v>
                </c:pt>
                <c:pt idx="67">
                  <c:v>0.53700000000000003</c:v>
                </c:pt>
                <c:pt idx="68">
                  <c:v>0.53200000000000003</c:v>
                </c:pt>
                <c:pt idx="69">
                  <c:v>0.53800000000000003</c:v>
                </c:pt>
                <c:pt idx="70">
                  <c:v>0.55500000000000005</c:v>
                </c:pt>
                <c:pt idx="71">
                  <c:v>0.52700000000000002</c:v>
                </c:pt>
                <c:pt idx="72">
                  <c:v>0.54300000000000004</c:v>
                </c:pt>
                <c:pt idx="73">
                  <c:v>0.56599999999999995</c:v>
                </c:pt>
                <c:pt idx="74">
                  <c:v>0.55200000000000005</c:v>
                </c:pt>
                <c:pt idx="75">
                  <c:v>0.53700000000000003</c:v>
                </c:pt>
                <c:pt idx="76">
                  <c:v>0.54400000000000004</c:v>
                </c:pt>
                <c:pt idx="77">
                  <c:v>0.54</c:v>
                </c:pt>
                <c:pt idx="78">
                  <c:v>0.54300000000000004</c:v>
                </c:pt>
                <c:pt idx="79">
                  <c:v>0.55500000000000005</c:v>
                </c:pt>
                <c:pt idx="80">
                  <c:v>0.53500000000000003</c:v>
                </c:pt>
                <c:pt idx="81">
                  <c:v>0.56699999999999995</c:v>
                </c:pt>
                <c:pt idx="82">
                  <c:v>0.55500000000000005</c:v>
                </c:pt>
                <c:pt idx="83">
                  <c:v>0.55000000000000004</c:v>
                </c:pt>
                <c:pt idx="84">
                  <c:v>0.56599999999999995</c:v>
                </c:pt>
                <c:pt idx="85">
                  <c:v>0.56999999999999995</c:v>
                </c:pt>
                <c:pt idx="86">
                  <c:v>0.55900000000000005</c:v>
                </c:pt>
                <c:pt idx="87">
                  <c:v>0.57299999999999995</c:v>
                </c:pt>
                <c:pt idx="88">
                  <c:v>0.54</c:v>
                </c:pt>
                <c:pt idx="89">
                  <c:v>0.54500000000000004</c:v>
                </c:pt>
                <c:pt idx="90">
                  <c:v>0.53400000000000003</c:v>
                </c:pt>
                <c:pt idx="91">
                  <c:v>0.54500000000000004</c:v>
                </c:pt>
                <c:pt idx="92">
                  <c:v>0.55100000000000005</c:v>
                </c:pt>
                <c:pt idx="93">
                  <c:v>0.53800000000000003</c:v>
                </c:pt>
                <c:pt idx="94">
                  <c:v>0.52500000000000002</c:v>
                </c:pt>
                <c:pt idx="95">
                  <c:v>0.54600000000000004</c:v>
                </c:pt>
                <c:pt idx="96">
                  <c:v>0.55900000000000005</c:v>
                </c:pt>
                <c:pt idx="97">
                  <c:v>0.57099999999999995</c:v>
                </c:pt>
                <c:pt idx="98">
                  <c:v>0.53800000000000003</c:v>
                </c:pt>
                <c:pt idx="99">
                  <c:v>0.55000000000000004</c:v>
                </c:pt>
                <c:pt idx="100">
                  <c:v>0.55500000000000005</c:v>
                </c:pt>
                <c:pt idx="101">
                  <c:v>0.53700000000000003</c:v>
                </c:pt>
                <c:pt idx="102">
                  <c:v>0.53900000000000003</c:v>
                </c:pt>
                <c:pt idx="103">
                  <c:v>0.54500000000000004</c:v>
                </c:pt>
                <c:pt idx="104">
                  <c:v>0.55400000000000005</c:v>
                </c:pt>
                <c:pt idx="105">
                  <c:v>0.54100000000000004</c:v>
                </c:pt>
                <c:pt idx="106">
                  <c:v>0.54</c:v>
                </c:pt>
                <c:pt idx="107">
                  <c:v>0.53500000000000003</c:v>
                </c:pt>
                <c:pt idx="108">
                  <c:v>0.54100000000000004</c:v>
                </c:pt>
              </c:numCache>
            </c:numRef>
          </c:yVal>
          <c:smooth val="0"/>
        </c:ser>
        <c:ser>
          <c:idx val="5"/>
          <c:order val="4"/>
          <c:tx>
            <c:v>Mosdótál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chemeClr val="tx1"/>
              </a:solidFill>
              <a:ln>
                <a:noFill/>
              </a:ln>
            </c:spPr>
          </c:marker>
          <c:xVal>
            <c:numRef>
              <c:f>[4]alapfém!$E$2:$E$64</c:f>
              <c:numCache>
                <c:formatCode>General</c:formatCode>
                <c:ptCount val="63"/>
                <c:pt idx="0">
                  <c:v>95.25</c:v>
                </c:pt>
                <c:pt idx="1">
                  <c:v>95.412999999999997</c:v>
                </c:pt>
                <c:pt idx="2">
                  <c:v>95.3</c:v>
                </c:pt>
                <c:pt idx="3">
                  <c:v>95.210999999999999</c:v>
                </c:pt>
                <c:pt idx="4">
                  <c:v>95.405000000000001</c:v>
                </c:pt>
                <c:pt idx="5">
                  <c:v>95.272999999999996</c:v>
                </c:pt>
                <c:pt idx="6">
                  <c:v>95.216999999999999</c:v>
                </c:pt>
                <c:pt idx="7">
                  <c:v>95.247</c:v>
                </c:pt>
                <c:pt idx="8">
                  <c:v>95.599000000000004</c:v>
                </c:pt>
                <c:pt idx="9">
                  <c:v>95.471000000000004</c:v>
                </c:pt>
                <c:pt idx="10">
                  <c:v>95.548000000000002</c:v>
                </c:pt>
                <c:pt idx="11">
                  <c:v>95.393000000000001</c:v>
                </c:pt>
                <c:pt idx="12">
                  <c:v>95.382999999999996</c:v>
                </c:pt>
                <c:pt idx="13">
                  <c:v>95.198999999999998</c:v>
                </c:pt>
                <c:pt idx="14">
                  <c:v>95.331000000000003</c:v>
                </c:pt>
                <c:pt idx="15">
                  <c:v>95.283000000000001</c:v>
                </c:pt>
                <c:pt idx="16">
                  <c:v>95.405000000000001</c:v>
                </c:pt>
                <c:pt idx="17">
                  <c:v>95.313999999999993</c:v>
                </c:pt>
                <c:pt idx="18">
                  <c:v>95.254999999999995</c:v>
                </c:pt>
                <c:pt idx="19">
                  <c:v>95.290999999999997</c:v>
                </c:pt>
                <c:pt idx="20">
                  <c:v>95.120999999999995</c:v>
                </c:pt>
                <c:pt idx="21">
                  <c:v>95.346999999999994</c:v>
                </c:pt>
                <c:pt idx="22">
                  <c:v>95.251999999999995</c:v>
                </c:pt>
                <c:pt idx="23">
                  <c:v>95.366</c:v>
                </c:pt>
                <c:pt idx="24">
                  <c:v>95.47</c:v>
                </c:pt>
                <c:pt idx="25">
                  <c:v>95.426000000000002</c:v>
                </c:pt>
                <c:pt idx="26">
                  <c:v>95.247</c:v>
                </c:pt>
                <c:pt idx="27">
                  <c:v>95.218000000000004</c:v>
                </c:pt>
                <c:pt idx="28">
                  <c:v>95.221000000000004</c:v>
                </c:pt>
                <c:pt idx="29">
                  <c:v>95.370999999999995</c:v>
                </c:pt>
                <c:pt idx="30">
                  <c:v>95.462000000000003</c:v>
                </c:pt>
                <c:pt idx="31">
                  <c:v>95.284999999999997</c:v>
                </c:pt>
                <c:pt idx="32">
                  <c:v>95.293000000000006</c:v>
                </c:pt>
                <c:pt idx="33">
                  <c:v>95.295000000000002</c:v>
                </c:pt>
                <c:pt idx="34">
                  <c:v>95.453999999999994</c:v>
                </c:pt>
                <c:pt idx="35">
                  <c:v>95.340999999999994</c:v>
                </c:pt>
                <c:pt idx="36">
                  <c:v>95.528999999999996</c:v>
                </c:pt>
                <c:pt idx="37">
                  <c:v>95.433999999999997</c:v>
                </c:pt>
                <c:pt idx="38">
                  <c:v>94.902000000000001</c:v>
                </c:pt>
                <c:pt idx="39">
                  <c:v>95.349000000000004</c:v>
                </c:pt>
                <c:pt idx="40">
                  <c:v>95.221000000000004</c:v>
                </c:pt>
                <c:pt idx="41">
                  <c:v>95.524000000000001</c:v>
                </c:pt>
                <c:pt idx="42">
                  <c:v>95.262</c:v>
                </c:pt>
                <c:pt idx="43">
                  <c:v>95.673000000000002</c:v>
                </c:pt>
                <c:pt idx="44">
                  <c:v>95.35</c:v>
                </c:pt>
                <c:pt idx="45">
                  <c:v>95.78</c:v>
                </c:pt>
                <c:pt idx="46">
                  <c:v>95.356999999999999</c:v>
                </c:pt>
                <c:pt idx="47">
                  <c:v>95.06</c:v>
                </c:pt>
                <c:pt idx="48">
                  <c:v>95.227000000000004</c:v>
                </c:pt>
                <c:pt idx="49">
                  <c:v>95.48</c:v>
                </c:pt>
                <c:pt idx="50">
                  <c:v>95.938000000000002</c:v>
                </c:pt>
                <c:pt idx="51">
                  <c:v>95.373999999999995</c:v>
                </c:pt>
                <c:pt idx="52">
                  <c:v>95.427999999999997</c:v>
                </c:pt>
                <c:pt idx="53">
                  <c:v>95.218999999999994</c:v>
                </c:pt>
                <c:pt idx="54">
                  <c:v>95.106999999999999</c:v>
                </c:pt>
                <c:pt idx="55">
                  <c:v>97.058000000000007</c:v>
                </c:pt>
                <c:pt idx="56">
                  <c:v>97.528999999999996</c:v>
                </c:pt>
                <c:pt idx="57">
                  <c:v>97.605999999999995</c:v>
                </c:pt>
                <c:pt idx="58">
                  <c:v>97.367999999999995</c:v>
                </c:pt>
                <c:pt idx="59">
                  <c:v>97.332999999999998</c:v>
                </c:pt>
                <c:pt idx="60">
                  <c:v>97.646000000000001</c:v>
                </c:pt>
                <c:pt idx="61">
                  <c:v>97.828000000000003</c:v>
                </c:pt>
                <c:pt idx="62">
                  <c:v>97.697000000000003</c:v>
                </c:pt>
              </c:numCache>
            </c:numRef>
          </c:xVal>
          <c:yVal>
            <c:numRef>
              <c:f>[4]alapfém!$H$2:$H$64</c:f>
              <c:numCache>
                <c:formatCode>General</c:formatCode>
                <c:ptCount val="63"/>
                <c:pt idx="0">
                  <c:v>0.94099999999999995</c:v>
                </c:pt>
                <c:pt idx="1">
                  <c:v>0.89100000000000001</c:v>
                </c:pt>
                <c:pt idx="2">
                  <c:v>0.88200000000000001</c:v>
                </c:pt>
                <c:pt idx="3">
                  <c:v>0.873</c:v>
                </c:pt>
                <c:pt idx="4">
                  <c:v>0.96299999999999997</c:v>
                </c:pt>
                <c:pt idx="5">
                  <c:v>0.94199999999999995</c:v>
                </c:pt>
                <c:pt idx="6">
                  <c:v>0.90600000000000003</c:v>
                </c:pt>
                <c:pt idx="7">
                  <c:v>0.86799999999999999</c:v>
                </c:pt>
                <c:pt idx="8">
                  <c:v>0.877</c:v>
                </c:pt>
                <c:pt idx="9">
                  <c:v>0.90700000000000003</c:v>
                </c:pt>
                <c:pt idx="10">
                  <c:v>0.88500000000000001</c:v>
                </c:pt>
                <c:pt idx="11">
                  <c:v>0.86099999999999999</c:v>
                </c:pt>
                <c:pt idx="12">
                  <c:v>0.91</c:v>
                </c:pt>
                <c:pt idx="13">
                  <c:v>0.83899999999999997</c:v>
                </c:pt>
                <c:pt idx="14">
                  <c:v>0.84899999999999998</c:v>
                </c:pt>
                <c:pt idx="15">
                  <c:v>0.84099999999999997</c:v>
                </c:pt>
                <c:pt idx="16">
                  <c:v>0.86899999999999999</c:v>
                </c:pt>
                <c:pt idx="17">
                  <c:v>0.86399999999999999</c:v>
                </c:pt>
                <c:pt idx="18">
                  <c:v>1.0209999999999999</c:v>
                </c:pt>
                <c:pt idx="19">
                  <c:v>0.92300000000000004</c:v>
                </c:pt>
                <c:pt idx="20">
                  <c:v>0.86899999999999999</c:v>
                </c:pt>
                <c:pt idx="21">
                  <c:v>0.91500000000000004</c:v>
                </c:pt>
                <c:pt idx="22">
                  <c:v>0.89800000000000002</c:v>
                </c:pt>
                <c:pt idx="23">
                  <c:v>0.88200000000000001</c:v>
                </c:pt>
                <c:pt idx="24">
                  <c:v>0.96099999999999997</c:v>
                </c:pt>
                <c:pt idx="25">
                  <c:v>0.95099999999999996</c:v>
                </c:pt>
                <c:pt idx="26">
                  <c:v>0.95499999999999996</c:v>
                </c:pt>
                <c:pt idx="27">
                  <c:v>0.86099999999999999</c:v>
                </c:pt>
                <c:pt idx="28">
                  <c:v>0.86699999999999999</c:v>
                </c:pt>
                <c:pt idx="29">
                  <c:v>0.88700000000000001</c:v>
                </c:pt>
                <c:pt idx="30">
                  <c:v>0.86</c:v>
                </c:pt>
                <c:pt idx="31">
                  <c:v>0.86799999999999999</c:v>
                </c:pt>
                <c:pt idx="32">
                  <c:v>0.96099999999999997</c:v>
                </c:pt>
                <c:pt idx="33">
                  <c:v>0.92200000000000004</c:v>
                </c:pt>
                <c:pt idx="34">
                  <c:v>0.83199999999999996</c:v>
                </c:pt>
                <c:pt idx="35">
                  <c:v>0.89900000000000002</c:v>
                </c:pt>
                <c:pt idx="36">
                  <c:v>0.92100000000000004</c:v>
                </c:pt>
                <c:pt idx="37">
                  <c:v>0.89</c:v>
                </c:pt>
                <c:pt idx="38">
                  <c:v>0.97899999999999998</c:v>
                </c:pt>
                <c:pt idx="39">
                  <c:v>0.90900000000000003</c:v>
                </c:pt>
                <c:pt idx="40">
                  <c:v>0.996</c:v>
                </c:pt>
                <c:pt idx="41">
                  <c:v>0.86</c:v>
                </c:pt>
                <c:pt idx="42">
                  <c:v>0.88300000000000001</c:v>
                </c:pt>
                <c:pt idx="43">
                  <c:v>1.052</c:v>
                </c:pt>
                <c:pt idx="44">
                  <c:v>1.073</c:v>
                </c:pt>
                <c:pt idx="45">
                  <c:v>0.98</c:v>
                </c:pt>
                <c:pt idx="46">
                  <c:v>0.8</c:v>
                </c:pt>
                <c:pt idx="47">
                  <c:v>0.86199999999999999</c:v>
                </c:pt>
                <c:pt idx="48">
                  <c:v>0.81499999999999995</c:v>
                </c:pt>
                <c:pt idx="49">
                  <c:v>0.95099999999999996</c:v>
                </c:pt>
                <c:pt idx="50">
                  <c:v>0.95199999999999996</c:v>
                </c:pt>
                <c:pt idx="51">
                  <c:v>0.91400000000000003</c:v>
                </c:pt>
                <c:pt idx="52">
                  <c:v>0.872</c:v>
                </c:pt>
                <c:pt idx="53">
                  <c:v>0.89900000000000002</c:v>
                </c:pt>
                <c:pt idx="54">
                  <c:v>0.874</c:v>
                </c:pt>
                <c:pt idx="55">
                  <c:v>0.89100000000000001</c:v>
                </c:pt>
                <c:pt idx="56">
                  <c:v>0.89900000000000002</c:v>
                </c:pt>
                <c:pt idx="57">
                  <c:v>0.89300000000000002</c:v>
                </c:pt>
                <c:pt idx="58">
                  <c:v>0.87</c:v>
                </c:pt>
                <c:pt idx="59">
                  <c:v>0.88800000000000001</c:v>
                </c:pt>
                <c:pt idx="60">
                  <c:v>0.90100000000000002</c:v>
                </c:pt>
                <c:pt idx="61">
                  <c:v>0.91400000000000003</c:v>
                </c:pt>
                <c:pt idx="62">
                  <c:v>0.90700000000000003</c:v>
                </c:pt>
              </c:numCache>
            </c:numRef>
          </c:yVal>
          <c:smooth val="0"/>
        </c:ser>
        <c:ser>
          <c:idx val="6"/>
          <c:order val="5"/>
          <c:tx>
            <c:v>Illatszeres doboz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FFFF00"/>
              </a:solidFill>
              <a:ln>
                <a:noFill/>
              </a:ln>
            </c:spPr>
          </c:marker>
          <c:xVal>
            <c:numRef>
              <c:f>[5]alapfém!$E$3:$E$44</c:f>
              <c:numCache>
                <c:formatCode>General</c:formatCode>
                <c:ptCount val="42"/>
                <c:pt idx="0">
                  <c:v>95.777000000000001</c:v>
                </c:pt>
                <c:pt idx="1">
                  <c:v>95.052999999999997</c:v>
                </c:pt>
                <c:pt idx="2">
                  <c:v>95.17</c:v>
                </c:pt>
                <c:pt idx="3">
                  <c:v>95.828999999999994</c:v>
                </c:pt>
                <c:pt idx="4">
                  <c:v>95.548000000000002</c:v>
                </c:pt>
                <c:pt idx="5">
                  <c:v>94.932000000000002</c:v>
                </c:pt>
                <c:pt idx="6">
                  <c:v>94.983000000000004</c:v>
                </c:pt>
                <c:pt idx="7">
                  <c:v>94.814999999999998</c:v>
                </c:pt>
                <c:pt idx="8">
                  <c:v>95.522999999999996</c:v>
                </c:pt>
                <c:pt idx="9">
                  <c:v>95.075999999999993</c:v>
                </c:pt>
                <c:pt idx="10">
                  <c:v>95.382000000000005</c:v>
                </c:pt>
                <c:pt idx="11">
                  <c:v>95.567999999999998</c:v>
                </c:pt>
                <c:pt idx="12">
                  <c:v>95.457999999999998</c:v>
                </c:pt>
                <c:pt idx="13">
                  <c:v>94.923000000000002</c:v>
                </c:pt>
                <c:pt idx="14">
                  <c:v>95.72</c:v>
                </c:pt>
                <c:pt idx="15">
                  <c:v>95.460999999999999</c:v>
                </c:pt>
                <c:pt idx="16">
                  <c:v>95.411000000000001</c:v>
                </c:pt>
                <c:pt idx="17">
                  <c:v>95.781000000000006</c:v>
                </c:pt>
                <c:pt idx="18">
                  <c:v>95.742999999999995</c:v>
                </c:pt>
                <c:pt idx="19">
                  <c:v>94.908000000000001</c:v>
                </c:pt>
                <c:pt idx="20">
                  <c:v>96.019000000000005</c:v>
                </c:pt>
                <c:pt idx="21">
                  <c:v>96.108999999999995</c:v>
                </c:pt>
                <c:pt idx="22">
                  <c:v>95.078000000000003</c:v>
                </c:pt>
                <c:pt idx="23">
                  <c:v>96.614999999999995</c:v>
                </c:pt>
                <c:pt idx="24">
                  <c:v>94.932000000000002</c:v>
                </c:pt>
                <c:pt idx="25">
                  <c:v>94.805999999999997</c:v>
                </c:pt>
                <c:pt idx="26">
                  <c:v>95.272999999999996</c:v>
                </c:pt>
                <c:pt idx="27">
                  <c:v>95.813000000000002</c:v>
                </c:pt>
                <c:pt idx="28">
                  <c:v>96.144999999999996</c:v>
                </c:pt>
                <c:pt idx="29">
                  <c:v>93.465000000000003</c:v>
                </c:pt>
                <c:pt idx="30">
                  <c:v>95.26</c:v>
                </c:pt>
                <c:pt idx="31">
                  <c:v>95.528999999999996</c:v>
                </c:pt>
                <c:pt idx="32">
                  <c:v>95.236000000000004</c:v>
                </c:pt>
                <c:pt idx="33">
                  <c:v>95.34</c:v>
                </c:pt>
                <c:pt idx="34">
                  <c:v>94.936999999999998</c:v>
                </c:pt>
                <c:pt idx="35">
                  <c:v>95.179000000000002</c:v>
                </c:pt>
                <c:pt idx="36">
                  <c:v>95.234999999999999</c:v>
                </c:pt>
                <c:pt idx="37">
                  <c:v>94.838999999999999</c:v>
                </c:pt>
                <c:pt idx="38">
                  <c:v>95.281000000000006</c:v>
                </c:pt>
                <c:pt idx="39">
                  <c:v>94.975999999999999</c:v>
                </c:pt>
                <c:pt idx="40">
                  <c:v>95.424000000000007</c:v>
                </c:pt>
                <c:pt idx="41">
                  <c:v>95.628</c:v>
                </c:pt>
              </c:numCache>
            </c:numRef>
          </c:xVal>
          <c:yVal>
            <c:numRef>
              <c:f>[5]alapfém!$H$3:$H$44</c:f>
              <c:numCache>
                <c:formatCode>General</c:formatCode>
                <c:ptCount val="42"/>
                <c:pt idx="0">
                  <c:v>0.84899999999999998</c:v>
                </c:pt>
                <c:pt idx="1">
                  <c:v>0.77</c:v>
                </c:pt>
                <c:pt idx="2">
                  <c:v>0.79100000000000004</c:v>
                </c:pt>
                <c:pt idx="3">
                  <c:v>0.88500000000000001</c:v>
                </c:pt>
                <c:pt idx="4">
                  <c:v>0.85199999999999998</c:v>
                </c:pt>
                <c:pt idx="5">
                  <c:v>0.80800000000000005</c:v>
                </c:pt>
                <c:pt idx="6">
                  <c:v>0.747</c:v>
                </c:pt>
                <c:pt idx="7">
                  <c:v>0.82699999999999996</c:v>
                </c:pt>
                <c:pt idx="8">
                  <c:v>0.9</c:v>
                </c:pt>
                <c:pt idx="9">
                  <c:v>0.79400000000000004</c:v>
                </c:pt>
                <c:pt idx="10">
                  <c:v>0.89200000000000002</c:v>
                </c:pt>
                <c:pt idx="11">
                  <c:v>0.83699999999999997</c:v>
                </c:pt>
                <c:pt idx="12">
                  <c:v>0.90300000000000002</c:v>
                </c:pt>
                <c:pt idx="13">
                  <c:v>0.83</c:v>
                </c:pt>
                <c:pt idx="14">
                  <c:v>0.88700000000000001</c:v>
                </c:pt>
                <c:pt idx="15">
                  <c:v>0.873</c:v>
                </c:pt>
                <c:pt idx="16">
                  <c:v>0.88100000000000001</c:v>
                </c:pt>
                <c:pt idx="17">
                  <c:v>0.88700000000000001</c:v>
                </c:pt>
                <c:pt idx="18">
                  <c:v>0.98799999999999999</c:v>
                </c:pt>
                <c:pt idx="19">
                  <c:v>0.94599999999999995</c:v>
                </c:pt>
                <c:pt idx="20">
                  <c:v>1.034</c:v>
                </c:pt>
                <c:pt idx="21">
                  <c:v>1.238</c:v>
                </c:pt>
                <c:pt idx="22">
                  <c:v>0.96199999999999997</c:v>
                </c:pt>
                <c:pt idx="23">
                  <c:v>0.97799999999999998</c:v>
                </c:pt>
                <c:pt idx="24">
                  <c:v>0.83399999999999996</c:v>
                </c:pt>
                <c:pt idx="25">
                  <c:v>1.0840000000000001</c:v>
                </c:pt>
                <c:pt idx="26">
                  <c:v>1.1819999999999999</c:v>
                </c:pt>
                <c:pt idx="27">
                  <c:v>1.151</c:v>
                </c:pt>
                <c:pt idx="28">
                  <c:v>1.2</c:v>
                </c:pt>
                <c:pt idx="29">
                  <c:v>0.86599999999999999</c:v>
                </c:pt>
                <c:pt idx="30">
                  <c:v>0.84699999999999998</c:v>
                </c:pt>
                <c:pt idx="31">
                  <c:v>0.83699999999999997</c:v>
                </c:pt>
                <c:pt idx="32">
                  <c:v>0.84299999999999997</c:v>
                </c:pt>
                <c:pt idx="33">
                  <c:v>0.94399999999999995</c:v>
                </c:pt>
                <c:pt idx="34">
                  <c:v>0.86199999999999999</c:v>
                </c:pt>
                <c:pt idx="35">
                  <c:v>0.96799999999999997</c:v>
                </c:pt>
                <c:pt idx="36">
                  <c:v>0.85399999999999998</c:v>
                </c:pt>
                <c:pt idx="37">
                  <c:v>0.81299999999999994</c:v>
                </c:pt>
                <c:pt idx="38">
                  <c:v>0.83199999999999996</c:v>
                </c:pt>
                <c:pt idx="39">
                  <c:v>0.82499999999999996</c:v>
                </c:pt>
                <c:pt idx="40">
                  <c:v>0.84599999999999997</c:v>
                </c:pt>
                <c:pt idx="41">
                  <c:v>0.82699999999999996</c:v>
                </c:pt>
              </c:numCache>
            </c:numRef>
          </c:yVal>
          <c:smooth val="0"/>
        </c:ser>
        <c:ser>
          <c:idx val="7"/>
          <c:order val="6"/>
          <c:tx>
            <c:v>alj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FFFF00"/>
              </a:solidFill>
              <a:ln>
                <a:noFill/>
              </a:ln>
            </c:spPr>
          </c:marker>
          <c:xVal>
            <c:numRef>
              <c:f>[5]alapfém!$E$50:$E$112</c:f>
              <c:numCache>
                <c:formatCode>General</c:formatCode>
                <c:ptCount val="63"/>
                <c:pt idx="0">
                  <c:v>95.042000000000002</c:v>
                </c:pt>
                <c:pt idx="1">
                  <c:v>94.831000000000003</c:v>
                </c:pt>
                <c:pt idx="2">
                  <c:v>95.647999999999996</c:v>
                </c:pt>
                <c:pt idx="3">
                  <c:v>94.902000000000001</c:v>
                </c:pt>
                <c:pt idx="4">
                  <c:v>95.096999999999994</c:v>
                </c:pt>
                <c:pt idx="5">
                  <c:v>95.457999999999998</c:v>
                </c:pt>
                <c:pt idx="6">
                  <c:v>95.46</c:v>
                </c:pt>
                <c:pt idx="7">
                  <c:v>95.132999999999996</c:v>
                </c:pt>
                <c:pt idx="8">
                  <c:v>95.367999999999995</c:v>
                </c:pt>
                <c:pt idx="9">
                  <c:v>95.272000000000006</c:v>
                </c:pt>
                <c:pt idx="10">
                  <c:v>97.111999999999995</c:v>
                </c:pt>
                <c:pt idx="11">
                  <c:v>97.753</c:v>
                </c:pt>
                <c:pt idx="12">
                  <c:v>96.903000000000006</c:v>
                </c:pt>
                <c:pt idx="13">
                  <c:v>95.835999999999999</c:v>
                </c:pt>
                <c:pt idx="14">
                  <c:v>95.337000000000003</c:v>
                </c:pt>
                <c:pt idx="15">
                  <c:v>95.242000000000004</c:v>
                </c:pt>
                <c:pt idx="16">
                  <c:v>94.98</c:v>
                </c:pt>
                <c:pt idx="17">
                  <c:v>95.301000000000002</c:v>
                </c:pt>
                <c:pt idx="18">
                  <c:v>95.262</c:v>
                </c:pt>
                <c:pt idx="19">
                  <c:v>95.436000000000007</c:v>
                </c:pt>
                <c:pt idx="20">
                  <c:v>95.578000000000003</c:v>
                </c:pt>
                <c:pt idx="21">
                  <c:v>95.147999999999996</c:v>
                </c:pt>
                <c:pt idx="22">
                  <c:v>95.093000000000004</c:v>
                </c:pt>
                <c:pt idx="23">
                  <c:v>94.903999999999996</c:v>
                </c:pt>
                <c:pt idx="24">
                  <c:v>95.01</c:v>
                </c:pt>
                <c:pt idx="25">
                  <c:v>95.174999999999997</c:v>
                </c:pt>
                <c:pt idx="26">
                  <c:v>95.135999999999996</c:v>
                </c:pt>
                <c:pt idx="27">
                  <c:v>95.628</c:v>
                </c:pt>
                <c:pt idx="28">
                  <c:v>94.899000000000001</c:v>
                </c:pt>
                <c:pt idx="29">
                  <c:v>94.923000000000002</c:v>
                </c:pt>
                <c:pt idx="30">
                  <c:v>95.233999999999995</c:v>
                </c:pt>
                <c:pt idx="31">
                  <c:v>96.031999999999996</c:v>
                </c:pt>
                <c:pt idx="32">
                  <c:v>95.783000000000001</c:v>
                </c:pt>
                <c:pt idx="33">
                  <c:v>95.694000000000003</c:v>
                </c:pt>
                <c:pt idx="34">
                  <c:v>96.010999999999996</c:v>
                </c:pt>
                <c:pt idx="35">
                  <c:v>95.213999999999999</c:v>
                </c:pt>
                <c:pt idx="36">
                  <c:v>95.784000000000006</c:v>
                </c:pt>
                <c:pt idx="37">
                  <c:v>95.578999999999994</c:v>
                </c:pt>
                <c:pt idx="38">
                  <c:v>95.658000000000001</c:v>
                </c:pt>
                <c:pt idx="39">
                  <c:v>95.578000000000003</c:v>
                </c:pt>
                <c:pt idx="40">
                  <c:v>95.289000000000001</c:v>
                </c:pt>
                <c:pt idx="41">
                  <c:v>95.626000000000005</c:v>
                </c:pt>
                <c:pt idx="42">
                  <c:v>94.97</c:v>
                </c:pt>
                <c:pt idx="43">
                  <c:v>95.245999999999995</c:v>
                </c:pt>
                <c:pt idx="44">
                  <c:v>95.093999999999994</c:v>
                </c:pt>
                <c:pt idx="45">
                  <c:v>95.06</c:v>
                </c:pt>
                <c:pt idx="46">
                  <c:v>97.51</c:v>
                </c:pt>
                <c:pt idx="47">
                  <c:v>97.531000000000006</c:v>
                </c:pt>
                <c:pt idx="48">
                  <c:v>97.36</c:v>
                </c:pt>
                <c:pt idx="49">
                  <c:v>97.319000000000003</c:v>
                </c:pt>
                <c:pt idx="50">
                  <c:v>97.397000000000006</c:v>
                </c:pt>
                <c:pt idx="51">
                  <c:v>96.879000000000005</c:v>
                </c:pt>
                <c:pt idx="52">
                  <c:v>97.364999999999995</c:v>
                </c:pt>
                <c:pt idx="53">
                  <c:v>97.174999999999997</c:v>
                </c:pt>
                <c:pt idx="54">
                  <c:v>96.893000000000001</c:v>
                </c:pt>
                <c:pt idx="55">
                  <c:v>96.863</c:v>
                </c:pt>
                <c:pt idx="56">
                  <c:v>96.966999999999999</c:v>
                </c:pt>
                <c:pt idx="57">
                  <c:v>97.423000000000002</c:v>
                </c:pt>
                <c:pt idx="58">
                  <c:v>97.132000000000005</c:v>
                </c:pt>
                <c:pt idx="59">
                  <c:v>96.893000000000001</c:v>
                </c:pt>
                <c:pt idx="60">
                  <c:v>97.343999999999994</c:v>
                </c:pt>
                <c:pt idx="61">
                  <c:v>97.308999999999997</c:v>
                </c:pt>
                <c:pt idx="62">
                  <c:v>97.186000000000007</c:v>
                </c:pt>
              </c:numCache>
            </c:numRef>
          </c:xVal>
          <c:yVal>
            <c:numRef>
              <c:f>[5]alapfém!$H$50:$H$112</c:f>
              <c:numCache>
                <c:formatCode>General</c:formatCode>
                <c:ptCount val="63"/>
                <c:pt idx="0">
                  <c:v>0.90500000000000003</c:v>
                </c:pt>
                <c:pt idx="1">
                  <c:v>0.91900000000000004</c:v>
                </c:pt>
                <c:pt idx="2">
                  <c:v>0.85699999999999998</c:v>
                </c:pt>
                <c:pt idx="3">
                  <c:v>0.80900000000000005</c:v>
                </c:pt>
                <c:pt idx="4">
                  <c:v>0.80800000000000005</c:v>
                </c:pt>
                <c:pt idx="5">
                  <c:v>0.83699999999999997</c:v>
                </c:pt>
                <c:pt idx="6">
                  <c:v>0.84699999999999998</c:v>
                </c:pt>
                <c:pt idx="7">
                  <c:v>0.83399999999999996</c:v>
                </c:pt>
                <c:pt idx="8">
                  <c:v>0.85899999999999999</c:v>
                </c:pt>
                <c:pt idx="9">
                  <c:v>0.84599999999999997</c:v>
                </c:pt>
                <c:pt idx="10">
                  <c:v>1.278</c:v>
                </c:pt>
                <c:pt idx="11">
                  <c:v>1.0900000000000001</c:v>
                </c:pt>
                <c:pt idx="12">
                  <c:v>1.296</c:v>
                </c:pt>
                <c:pt idx="13">
                  <c:v>0.89</c:v>
                </c:pt>
                <c:pt idx="14">
                  <c:v>0.98299999999999998</c:v>
                </c:pt>
                <c:pt idx="15">
                  <c:v>0.871</c:v>
                </c:pt>
                <c:pt idx="16">
                  <c:v>1.0900000000000001</c:v>
                </c:pt>
                <c:pt idx="17">
                  <c:v>0.96899999999999997</c:v>
                </c:pt>
                <c:pt idx="18">
                  <c:v>0.98499999999999999</c:v>
                </c:pt>
                <c:pt idx="19">
                  <c:v>1.0149999999999999</c:v>
                </c:pt>
                <c:pt idx="20">
                  <c:v>0.91400000000000003</c:v>
                </c:pt>
                <c:pt idx="21">
                  <c:v>0.95599999999999996</c:v>
                </c:pt>
                <c:pt idx="22">
                  <c:v>0.92900000000000005</c:v>
                </c:pt>
                <c:pt idx="23">
                  <c:v>1</c:v>
                </c:pt>
                <c:pt idx="24">
                  <c:v>0.96299999999999997</c:v>
                </c:pt>
                <c:pt idx="25">
                  <c:v>0.94399999999999995</c:v>
                </c:pt>
                <c:pt idx="26">
                  <c:v>0.91200000000000003</c:v>
                </c:pt>
                <c:pt idx="27">
                  <c:v>0.83</c:v>
                </c:pt>
                <c:pt idx="28">
                  <c:v>0.93300000000000005</c:v>
                </c:pt>
                <c:pt idx="29">
                  <c:v>0.90600000000000003</c:v>
                </c:pt>
                <c:pt idx="30">
                  <c:v>1.0069999999999999</c:v>
                </c:pt>
                <c:pt idx="31">
                  <c:v>1.2010000000000001</c:v>
                </c:pt>
                <c:pt idx="32">
                  <c:v>1.06</c:v>
                </c:pt>
                <c:pt idx="33">
                  <c:v>1.1930000000000001</c:v>
                </c:pt>
                <c:pt idx="34">
                  <c:v>1.0129999999999999</c:v>
                </c:pt>
                <c:pt idx="35">
                  <c:v>0.91900000000000004</c:v>
                </c:pt>
                <c:pt idx="36">
                  <c:v>0.94499999999999995</c:v>
                </c:pt>
                <c:pt idx="37">
                  <c:v>0.94199999999999995</c:v>
                </c:pt>
                <c:pt idx="38">
                  <c:v>0.96399999999999997</c:v>
                </c:pt>
                <c:pt idx="39">
                  <c:v>1.1459999999999999</c:v>
                </c:pt>
                <c:pt idx="40">
                  <c:v>0.92900000000000005</c:v>
                </c:pt>
                <c:pt idx="41">
                  <c:v>1.0580000000000001</c:v>
                </c:pt>
                <c:pt idx="42">
                  <c:v>0.89200000000000002</c:v>
                </c:pt>
                <c:pt idx="43">
                  <c:v>0.97699999999999998</c:v>
                </c:pt>
                <c:pt idx="44">
                  <c:v>0.995</c:v>
                </c:pt>
                <c:pt idx="45">
                  <c:v>0.89400000000000002</c:v>
                </c:pt>
                <c:pt idx="46">
                  <c:v>1.038</c:v>
                </c:pt>
                <c:pt idx="47">
                  <c:v>1.018</c:v>
                </c:pt>
                <c:pt idx="48">
                  <c:v>1.032</c:v>
                </c:pt>
                <c:pt idx="49">
                  <c:v>0.998</c:v>
                </c:pt>
                <c:pt idx="50">
                  <c:v>1.0589999999999999</c:v>
                </c:pt>
                <c:pt idx="51">
                  <c:v>0.94899999999999995</c:v>
                </c:pt>
                <c:pt idx="52">
                  <c:v>1.02</c:v>
                </c:pt>
                <c:pt idx="53">
                  <c:v>0.996</c:v>
                </c:pt>
                <c:pt idx="54">
                  <c:v>0.97199999999999998</c:v>
                </c:pt>
                <c:pt idx="55">
                  <c:v>0.96799999999999997</c:v>
                </c:pt>
                <c:pt idx="56">
                  <c:v>0.97199999999999998</c:v>
                </c:pt>
                <c:pt idx="57">
                  <c:v>0.98499999999999999</c:v>
                </c:pt>
                <c:pt idx="58">
                  <c:v>0.98399999999999999</c:v>
                </c:pt>
                <c:pt idx="59">
                  <c:v>0.97599999999999998</c:v>
                </c:pt>
                <c:pt idx="60">
                  <c:v>0.97899999999999998</c:v>
                </c:pt>
                <c:pt idx="61">
                  <c:v>0.95799999999999996</c:v>
                </c:pt>
                <c:pt idx="62">
                  <c:v>0.96299999999999997</c:v>
                </c:pt>
              </c:numCache>
            </c:numRef>
          </c:yVal>
          <c:smooth val="0"/>
        </c:ser>
        <c:ser>
          <c:idx val="8"/>
          <c:order val="7"/>
          <c:tx>
            <c:v>perforált lemez</c:v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rgbClr val="FFFF00"/>
              </a:solidFill>
              <a:ln>
                <a:noFill/>
              </a:ln>
            </c:spPr>
          </c:marker>
          <c:xVal>
            <c:numRef>
              <c:f>[5]alapfém!$E$114:$E$125</c:f>
              <c:numCache>
                <c:formatCode>General</c:formatCode>
                <c:ptCount val="12"/>
                <c:pt idx="0">
                  <c:v>93.45</c:v>
                </c:pt>
                <c:pt idx="1">
                  <c:v>93.795000000000002</c:v>
                </c:pt>
                <c:pt idx="2">
                  <c:v>93.799000000000007</c:v>
                </c:pt>
                <c:pt idx="3">
                  <c:v>93.658000000000001</c:v>
                </c:pt>
                <c:pt idx="4">
                  <c:v>93.575999999999993</c:v>
                </c:pt>
                <c:pt idx="5">
                  <c:v>93.783000000000001</c:v>
                </c:pt>
                <c:pt idx="6">
                  <c:v>93.664000000000001</c:v>
                </c:pt>
                <c:pt idx="7">
                  <c:v>93.572000000000003</c:v>
                </c:pt>
                <c:pt idx="8">
                  <c:v>93.442999999999998</c:v>
                </c:pt>
                <c:pt idx="9">
                  <c:v>93.694999999999993</c:v>
                </c:pt>
                <c:pt idx="10">
                  <c:v>93.540999999999997</c:v>
                </c:pt>
                <c:pt idx="11">
                  <c:v>93.837000000000003</c:v>
                </c:pt>
              </c:numCache>
            </c:numRef>
          </c:xVal>
          <c:yVal>
            <c:numRef>
              <c:f>[5]alapfém!$H$114:$H$125</c:f>
              <c:numCache>
                <c:formatCode>General</c:formatCode>
                <c:ptCount val="12"/>
                <c:pt idx="0">
                  <c:v>0.80600000000000005</c:v>
                </c:pt>
                <c:pt idx="1">
                  <c:v>0.81799999999999995</c:v>
                </c:pt>
                <c:pt idx="2">
                  <c:v>0.81399999999999995</c:v>
                </c:pt>
                <c:pt idx="3">
                  <c:v>0.82299999999999995</c:v>
                </c:pt>
                <c:pt idx="4">
                  <c:v>0.81599999999999995</c:v>
                </c:pt>
                <c:pt idx="5">
                  <c:v>0.81200000000000006</c:v>
                </c:pt>
                <c:pt idx="6">
                  <c:v>0.83799999999999997</c:v>
                </c:pt>
                <c:pt idx="7">
                  <c:v>0.80600000000000005</c:v>
                </c:pt>
                <c:pt idx="8">
                  <c:v>0.81599999999999995</c:v>
                </c:pt>
                <c:pt idx="9">
                  <c:v>0.82299999999999995</c:v>
                </c:pt>
                <c:pt idx="10">
                  <c:v>0.84</c:v>
                </c:pt>
                <c:pt idx="11">
                  <c:v>0.81200000000000006</c:v>
                </c:pt>
              </c:numCache>
            </c:numRef>
          </c:yVal>
          <c:smooth val="0"/>
        </c:ser>
        <c:ser>
          <c:idx val="9"/>
          <c:order val="8"/>
          <c:tx>
            <c:v>kancsótest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92D050"/>
              </a:solidFill>
              <a:ln>
                <a:noFill/>
              </a:ln>
            </c:spPr>
          </c:marker>
          <c:xVal>
            <c:numRef>
              <c:f>[6]alapfém!$E$3:$E$65</c:f>
              <c:numCache>
                <c:formatCode>General</c:formatCode>
                <c:ptCount val="63"/>
                <c:pt idx="0">
                  <c:v>97.724000000000004</c:v>
                </c:pt>
                <c:pt idx="1">
                  <c:v>97.515000000000001</c:v>
                </c:pt>
                <c:pt idx="2">
                  <c:v>97.798000000000002</c:v>
                </c:pt>
                <c:pt idx="3">
                  <c:v>97.501999999999995</c:v>
                </c:pt>
                <c:pt idx="4">
                  <c:v>97.314999999999998</c:v>
                </c:pt>
                <c:pt idx="5">
                  <c:v>97.123999999999995</c:v>
                </c:pt>
                <c:pt idx="6">
                  <c:v>97.411000000000001</c:v>
                </c:pt>
                <c:pt idx="7">
                  <c:v>97.215999999999994</c:v>
                </c:pt>
                <c:pt idx="8">
                  <c:v>97.569000000000003</c:v>
                </c:pt>
                <c:pt idx="9">
                  <c:v>97.03</c:v>
                </c:pt>
                <c:pt idx="10">
                  <c:v>97.210999999999999</c:v>
                </c:pt>
                <c:pt idx="11">
                  <c:v>97.433999999999997</c:v>
                </c:pt>
                <c:pt idx="12">
                  <c:v>96.686000000000007</c:v>
                </c:pt>
                <c:pt idx="13">
                  <c:v>97.4</c:v>
                </c:pt>
                <c:pt idx="14">
                  <c:v>97.337999999999994</c:v>
                </c:pt>
                <c:pt idx="15">
                  <c:v>96.936000000000007</c:v>
                </c:pt>
                <c:pt idx="16">
                  <c:v>96.82</c:v>
                </c:pt>
                <c:pt idx="17">
                  <c:v>97.28</c:v>
                </c:pt>
                <c:pt idx="18">
                  <c:v>97.271000000000001</c:v>
                </c:pt>
                <c:pt idx="19">
                  <c:v>97.174000000000007</c:v>
                </c:pt>
                <c:pt idx="20">
                  <c:v>97.427000000000007</c:v>
                </c:pt>
                <c:pt idx="21">
                  <c:v>97.536000000000001</c:v>
                </c:pt>
                <c:pt idx="22">
                  <c:v>97.457999999999998</c:v>
                </c:pt>
                <c:pt idx="23">
                  <c:v>97.706000000000003</c:v>
                </c:pt>
                <c:pt idx="24">
                  <c:v>98.001999999999995</c:v>
                </c:pt>
                <c:pt idx="25">
                  <c:v>97.688999999999993</c:v>
                </c:pt>
                <c:pt idx="26">
                  <c:v>97.769000000000005</c:v>
                </c:pt>
                <c:pt idx="27">
                  <c:v>97.031999999999996</c:v>
                </c:pt>
                <c:pt idx="28">
                  <c:v>97.582999999999998</c:v>
                </c:pt>
                <c:pt idx="29">
                  <c:v>97.228999999999999</c:v>
                </c:pt>
                <c:pt idx="30">
                  <c:v>97.582999999999998</c:v>
                </c:pt>
                <c:pt idx="31">
                  <c:v>97.466999999999999</c:v>
                </c:pt>
                <c:pt idx="32">
                  <c:v>97.728999999999999</c:v>
                </c:pt>
                <c:pt idx="33">
                  <c:v>97.488</c:v>
                </c:pt>
                <c:pt idx="34">
                  <c:v>97.102999999999994</c:v>
                </c:pt>
                <c:pt idx="35">
                  <c:v>97.41</c:v>
                </c:pt>
                <c:pt idx="36">
                  <c:v>97.524000000000001</c:v>
                </c:pt>
                <c:pt idx="37">
                  <c:v>97.111000000000004</c:v>
                </c:pt>
                <c:pt idx="38">
                  <c:v>97.44</c:v>
                </c:pt>
                <c:pt idx="39">
                  <c:v>97.332999999999998</c:v>
                </c:pt>
                <c:pt idx="40">
                  <c:v>97.242000000000004</c:v>
                </c:pt>
                <c:pt idx="41">
                  <c:v>97.194000000000003</c:v>
                </c:pt>
                <c:pt idx="42">
                  <c:v>97.233000000000004</c:v>
                </c:pt>
                <c:pt idx="43">
                  <c:v>97.349000000000004</c:v>
                </c:pt>
                <c:pt idx="44">
                  <c:v>96.935000000000002</c:v>
                </c:pt>
                <c:pt idx="45">
                  <c:v>96.587999999999994</c:v>
                </c:pt>
                <c:pt idx="46">
                  <c:v>97.863</c:v>
                </c:pt>
                <c:pt idx="47">
                  <c:v>97.328999999999994</c:v>
                </c:pt>
                <c:pt idx="48">
                  <c:v>97.063999999999993</c:v>
                </c:pt>
                <c:pt idx="49">
                  <c:v>97.444000000000003</c:v>
                </c:pt>
                <c:pt idx="50">
                  <c:v>97.206999999999994</c:v>
                </c:pt>
                <c:pt idx="51">
                  <c:v>97.376999999999995</c:v>
                </c:pt>
                <c:pt idx="52">
                  <c:v>97.41</c:v>
                </c:pt>
                <c:pt idx="53">
                  <c:v>97.120999999999995</c:v>
                </c:pt>
                <c:pt idx="54">
                  <c:v>97.606999999999999</c:v>
                </c:pt>
                <c:pt idx="55">
                  <c:v>97.257999999999996</c:v>
                </c:pt>
                <c:pt idx="56">
                  <c:v>97.242999999999995</c:v>
                </c:pt>
                <c:pt idx="57">
                  <c:v>97.509</c:v>
                </c:pt>
                <c:pt idx="58">
                  <c:v>97.322000000000003</c:v>
                </c:pt>
                <c:pt idx="59">
                  <c:v>97.668000000000006</c:v>
                </c:pt>
                <c:pt idx="60">
                  <c:v>97.021000000000001</c:v>
                </c:pt>
                <c:pt idx="61">
                  <c:v>97.546000000000006</c:v>
                </c:pt>
                <c:pt idx="62">
                  <c:v>97.363</c:v>
                </c:pt>
              </c:numCache>
            </c:numRef>
          </c:xVal>
          <c:yVal>
            <c:numRef>
              <c:f>[6]alapfém!$H$3:$H$65</c:f>
              <c:numCache>
                <c:formatCode>General</c:formatCode>
                <c:ptCount val="63"/>
                <c:pt idx="0">
                  <c:v>0.54700000000000004</c:v>
                </c:pt>
                <c:pt idx="1">
                  <c:v>0.505</c:v>
                </c:pt>
                <c:pt idx="2">
                  <c:v>0.54200000000000004</c:v>
                </c:pt>
                <c:pt idx="3">
                  <c:v>0.50600000000000001</c:v>
                </c:pt>
                <c:pt idx="4">
                  <c:v>0.46300000000000002</c:v>
                </c:pt>
                <c:pt idx="5">
                  <c:v>0.499</c:v>
                </c:pt>
                <c:pt idx="6">
                  <c:v>0.45400000000000001</c:v>
                </c:pt>
                <c:pt idx="7">
                  <c:v>0.63300000000000001</c:v>
                </c:pt>
                <c:pt idx="8">
                  <c:v>0.62</c:v>
                </c:pt>
                <c:pt idx="9">
                  <c:v>0.68899999999999995</c:v>
                </c:pt>
                <c:pt idx="10">
                  <c:v>0.503</c:v>
                </c:pt>
                <c:pt idx="11">
                  <c:v>0.54800000000000004</c:v>
                </c:pt>
                <c:pt idx="12">
                  <c:v>1.232</c:v>
                </c:pt>
                <c:pt idx="13">
                  <c:v>0.40600000000000003</c:v>
                </c:pt>
                <c:pt idx="14">
                  <c:v>0.41299999999999998</c:v>
                </c:pt>
                <c:pt idx="15">
                  <c:v>0.67700000000000005</c:v>
                </c:pt>
                <c:pt idx="16">
                  <c:v>0.8</c:v>
                </c:pt>
                <c:pt idx="17">
                  <c:v>0.48</c:v>
                </c:pt>
                <c:pt idx="18">
                  <c:v>0.42199999999999999</c:v>
                </c:pt>
                <c:pt idx="19">
                  <c:v>0.503</c:v>
                </c:pt>
                <c:pt idx="20">
                  <c:v>0.45500000000000002</c:v>
                </c:pt>
                <c:pt idx="21">
                  <c:v>0.42199999999999999</c:v>
                </c:pt>
                <c:pt idx="22">
                  <c:v>0.44</c:v>
                </c:pt>
                <c:pt idx="23">
                  <c:v>0.58599999999999997</c:v>
                </c:pt>
                <c:pt idx="24">
                  <c:v>0.45800000000000002</c:v>
                </c:pt>
                <c:pt idx="25">
                  <c:v>0.55200000000000005</c:v>
                </c:pt>
                <c:pt idx="26">
                  <c:v>0.434</c:v>
                </c:pt>
                <c:pt idx="27">
                  <c:v>0.63400000000000001</c:v>
                </c:pt>
                <c:pt idx="28">
                  <c:v>0.44</c:v>
                </c:pt>
                <c:pt idx="29">
                  <c:v>0.51600000000000001</c:v>
                </c:pt>
                <c:pt idx="30">
                  <c:v>0.42799999999999999</c:v>
                </c:pt>
                <c:pt idx="31">
                  <c:v>0.44900000000000001</c:v>
                </c:pt>
                <c:pt idx="32">
                  <c:v>0.42199999999999999</c:v>
                </c:pt>
                <c:pt idx="33">
                  <c:v>0.436</c:v>
                </c:pt>
                <c:pt idx="34">
                  <c:v>0.56999999999999995</c:v>
                </c:pt>
                <c:pt idx="35">
                  <c:v>0.67200000000000004</c:v>
                </c:pt>
                <c:pt idx="36">
                  <c:v>0.434</c:v>
                </c:pt>
                <c:pt idx="37">
                  <c:v>0.52300000000000002</c:v>
                </c:pt>
                <c:pt idx="38">
                  <c:v>0.57599999999999996</c:v>
                </c:pt>
                <c:pt idx="39">
                  <c:v>0.59099999999999997</c:v>
                </c:pt>
                <c:pt idx="40">
                  <c:v>0.439</c:v>
                </c:pt>
                <c:pt idx="41">
                  <c:v>0.69399999999999995</c:v>
                </c:pt>
                <c:pt idx="42">
                  <c:v>0.45400000000000001</c:v>
                </c:pt>
                <c:pt idx="43">
                  <c:v>0.41799999999999998</c:v>
                </c:pt>
                <c:pt idx="44">
                  <c:v>0.62</c:v>
                </c:pt>
                <c:pt idx="45">
                  <c:v>0.9</c:v>
                </c:pt>
                <c:pt idx="46">
                  <c:v>0.46</c:v>
                </c:pt>
                <c:pt idx="47">
                  <c:v>0.68200000000000005</c:v>
                </c:pt>
                <c:pt idx="48">
                  <c:v>0.53100000000000003</c:v>
                </c:pt>
                <c:pt idx="49">
                  <c:v>0.44400000000000001</c:v>
                </c:pt>
                <c:pt idx="50">
                  <c:v>0.46300000000000002</c:v>
                </c:pt>
                <c:pt idx="51">
                  <c:v>0.65</c:v>
                </c:pt>
                <c:pt idx="52">
                  <c:v>0.45500000000000002</c:v>
                </c:pt>
                <c:pt idx="53">
                  <c:v>0.73</c:v>
                </c:pt>
                <c:pt idx="54">
                  <c:v>0.53800000000000003</c:v>
                </c:pt>
                <c:pt idx="55">
                  <c:v>0.51400000000000001</c:v>
                </c:pt>
                <c:pt idx="56">
                  <c:v>0.48</c:v>
                </c:pt>
                <c:pt idx="57">
                  <c:v>0.44700000000000001</c:v>
                </c:pt>
                <c:pt idx="58">
                  <c:v>0.47899999999999998</c:v>
                </c:pt>
                <c:pt idx="59">
                  <c:v>0.55100000000000005</c:v>
                </c:pt>
                <c:pt idx="60">
                  <c:v>0.54800000000000004</c:v>
                </c:pt>
                <c:pt idx="61">
                  <c:v>0.47099999999999997</c:v>
                </c:pt>
                <c:pt idx="62">
                  <c:v>0.44900000000000001</c:v>
                </c:pt>
              </c:numCache>
            </c:numRef>
          </c:yVal>
          <c:smooth val="0"/>
        </c:ser>
        <c:ser>
          <c:idx val="10"/>
          <c:order val="9"/>
          <c:tx>
            <c:v>Dionüszosz kancsó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92D050"/>
              </a:solidFill>
              <a:ln>
                <a:noFill/>
              </a:ln>
            </c:spPr>
          </c:marker>
          <c:xVal>
            <c:numRef>
              <c:f>[6]alapfém!$E$67:$E$69</c:f>
              <c:numCache>
                <c:formatCode>General</c:formatCode>
                <c:ptCount val="3"/>
                <c:pt idx="0">
                  <c:v>94.230999999999995</c:v>
                </c:pt>
                <c:pt idx="1">
                  <c:v>94.983000000000004</c:v>
                </c:pt>
                <c:pt idx="2">
                  <c:v>93.971000000000004</c:v>
                </c:pt>
              </c:numCache>
            </c:numRef>
          </c:xVal>
          <c:yVal>
            <c:numRef>
              <c:f>[6]alapfém!$H$67:$H$69</c:f>
              <c:numCache>
                <c:formatCode>General</c:formatCode>
                <c:ptCount val="3"/>
                <c:pt idx="0">
                  <c:v>0.47099999999999997</c:v>
                </c:pt>
                <c:pt idx="1">
                  <c:v>0.63200000000000001</c:v>
                </c:pt>
                <c:pt idx="2">
                  <c:v>0.56499999999999995</c:v>
                </c:pt>
              </c:numCache>
            </c:numRef>
          </c:yVal>
          <c:smooth val="0"/>
        </c:ser>
        <c:ser>
          <c:idx val="11"/>
          <c:order val="10"/>
          <c:tx>
            <c:v>fül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92D050"/>
              </a:solidFill>
              <a:ln>
                <a:noFill/>
              </a:ln>
            </c:spPr>
          </c:marker>
          <c:xVal>
            <c:numRef>
              <c:f>[6]alapfém!$E$71:$E$76</c:f>
              <c:numCache>
                <c:formatCode>General</c:formatCode>
                <c:ptCount val="6"/>
                <c:pt idx="0">
                  <c:v>94.584999999999994</c:v>
                </c:pt>
                <c:pt idx="1">
                  <c:v>95.634</c:v>
                </c:pt>
                <c:pt idx="2">
                  <c:v>94.015000000000001</c:v>
                </c:pt>
                <c:pt idx="3">
                  <c:v>93.986999999999995</c:v>
                </c:pt>
                <c:pt idx="4">
                  <c:v>93.203999999999994</c:v>
                </c:pt>
                <c:pt idx="5">
                  <c:v>94.655000000000001</c:v>
                </c:pt>
              </c:numCache>
            </c:numRef>
          </c:xVal>
          <c:yVal>
            <c:numRef>
              <c:f>[6]alapfém!$H$71:$H$76</c:f>
              <c:numCache>
                <c:formatCode>General</c:formatCode>
                <c:ptCount val="6"/>
                <c:pt idx="0">
                  <c:v>0.48299999999999998</c:v>
                </c:pt>
                <c:pt idx="1">
                  <c:v>0.52700000000000002</c:v>
                </c:pt>
                <c:pt idx="2">
                  <c:v>0.51700000000000002</c:v>
                </c:pt>
                <c:pt idx="3">
                  <c:v>0.50900000000000001</c:v>
                </c:pt>
                <c:pt idx="4">
                  <c:v>0.65900000000000003</c:v>
                </c:pt>
                <c:pt idx="5">
                  <c:v>0.69899999999999995</c:v>
                </c:pt>
              </c:numCache>
            </c:numRef>
          </c:yVal>
          <c:smooth val="0"/>
        </c:ser>
        <c:ser>
          <c:idx val="12"/>
          <c:order val="11"/>
          <c:tx>
            <c:v>kancsótest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00B0F0"/>
              </a:solidFill>
              <a:ln>
                <a:noFill/>
              </a:ln>
            </c:spPr>
          </c:marker>
          <c:xVal>
            <c:numRef>
              <c:f>[7]alapfém!$E$3:$E$68</c:f>
              <c:numCache>
                <c:formatCode>General</c:formatCode>
                <c:ptCount val="66"/>
                <c:pt idx="0">
                  <c:v>96.805000000000007</c:v>
                </c:pt>
                <c:pt idx="1">
                  <c:v>96.980999999999995</c:v>
                </c:pt>
                <c:pt idx="2">
                  <c:v>96.799000000000007</c:v>
                </c:pt>
                <c:pt idx="3">
                  <c:v>96.988</c:v>
                </c:pt>
                <c:pt idx="4">
                  <c:v>96.876999999999995</c:v>
                </c:pt>
                <c:pt idx="5">
                  <c:v>96.968999999999994</c:v>
                </c:pt>
                <c:pt idx="6">
                  <c:v>96.87</c:v>
                </c:pt>
                <c:pt idx="7">
                  <c:v>96.742999999999995</c:v>
                </c:pt>
                <c:pt idx="8">
                  <c:v>96.736000000000004</c:v>
                </c:pt>
                <c:pt idx="9">
                  <c:v>96.900999999999996</c:v>
                </c:pt>
                <c:pt idx="10">
                  <c:v>96.677000000000007</c:v>
                </c:pt>
                <c:pt idx="11">
                  <c:v>96.998999999999995</c:v>
                </c:pt>
                <c:pt idx="12">
                  <c:v>96.938000000000002</c:v>
                </c:pt>
                <c:pt idx="13">
                  <c:v>96.721999999999994</c:v>
                </c:pt>
                <c:pt idx="14">
                  <c:v>96.944999999999993</c:v>
                </c:pt>
                <c:pt idx="15">
                  <c:v>96.727000000000004</c:v>
                </c:pt>
                <c:pt idx="16">
                  <c:v>96.903000000000006</c:v>
                </c:pt>
                <c:pt idx="17">
                  <c:v>96.712000000000003</c:v>
                </c:pt>
                <c:pt idx="18">
                  <c:v>96.811999999999998</c:v>
                </c:pt>
                <c:pt idx="19">
                  <c:v>97.022999999999996</c:v>
                </c:pt>
                <c:pt idx="20">
                  <c:v>96.912000000000006</c:v>
                </c:pt>
                <c:pt idx="21">
                  <c:v>96.813000000000002</c:v>
                </c:pt>
                <c:pt idx="22">
                  <c:v>96.84</c:v>
                </c:pt>
                <c:pt idx="23">
                  <c:v>96.828999999999994</c:v>
                </c:pt>
                <c:pt idx="24">
                  <c:v>96.79</c:v>
                </c:pt>
                <c:pt idx="25">
                  <c:v>96.908000000000001</c:v>
                </c:pt>
                <c:pt idx="26">
                  <c:v>96.650999999999996</c:v>
                </c:pt>
                <c:pt idx="27">
                  <c:v>97.006</c:v>
                </c:pt>
                <c:pt idx="28">
                  <c:v>97.161000000000001</c:v>
                </c:pt>
                <c:pt idx="29">
                  <c:v>96.894999999999996</c:v>
                </c:pt>
                <c:pt idx="30">
                  <c:v>93.884</c:v>
                </c:pt>
                <c:pt idx="31">
                  <c:v>95.765000000000001</c:v>
                </c:pt>
                <c:pt idx="32">
                  <c:v>96.808000000000007</c:v>
                </c:pt>
                <c:pt idx="33">
                  <c:v>96.852999999999994</c:v>
                </c:pt>
                <c:pt idx="34">
                  <c:v>96.787999999999997</c:v>
                </c:pt>
                <c:pt idx="35">
                  <c:v>97.043000000000006</c:v>
                </c:pt>
                <c:pt idx="36">
                  <c:v>97.096000000000004</c:v>
                </c:pt>
                <c:pt idx="37">
                  <c:v>96.799000000000007</c:v>
                </c:pt>
                <c:pt idx="38">
                  <c:v>96.783000000000001</c:v>
                </c:pt>
                <c:pt idx="39">
                  <c:v>96.747</c:v>
                </c:pt>
                <c:pt idx="40">
                  <c:v>95.691999999999993</c:v>
                </c:pt>
                <c:pt idx="41">
                  <c:v>96.852000000000004</c:v>
                </c:pt>
                <c:pt idx="42">
                  <c:v>97.024000000000001</c:v>
                </c:pt>
                <c:pt idx="43">
                  <c:v>96.863</c:v>
                </c:pt>
                <c:pt idx="44">
                  <c:v>97.099000000000004</c:v>
                </c:pt>
                <c:pt idx="45">
                  <c:v>96.896000000000001</c:v>
                </c:pt>
                <c:pt idx="46">
                  <c:v>96.981999999999999</c:v>
                </c:pt>
                <c:pt idx="47">
                  <c:v>97.224999999999994</c:v>
                </c:pt>
                <c:pt idx="48">
                  <c:v>97.042000000000002</c:v>
                </c:pt>
                <c:pt idx="49">
                  <c:v>96.82</c:v>
                </c:pt>
                <c:pt idx="50">
                  <c:v>96.855999999999995</c:v>
                </c:pt>
                <c:pt idx="51">
                  <c:v>96.878</c:v>
                </c:pt>
                <c:pt idx="52">
                  <c:v>96.998999999999995</c:v>
                </c:pt>
                <c:pt idx="53">
                  <c:v>96.85</c:v>
                </c:pt>
                <c:pt idx="54">
                  <c:v>96.707999999999998</c:v>
                </c:pt>
                <c:pt idx="55">
                  <c:v>95.611999999999995</c:v>
                </c:pt>
                <c:pt idx="56">
                  <c:v>96.585999999999999</c:v>
                </c:pt>
                <c:pt idx="57">
                  <c:v>96.268000000000001</c:v>
                </c:pt>
                <c:pt idx="58">
                  <c:v>96.751999999999995</c:v>
                </c:pt>
                <c:pt idx="59">
                  <c:v>96.631</c:v>
                </c:pt>
                <c:pt idx="60">
                  <c:v>96.805000000000007</c:v>
                </c:pt>
                <c:pt idx="61">
                  <c:v>97.801000000000002</c:v>
                </c:pt>
                <c:pt idx="62">
                  <c:v>96.775999999999996</c:v>
                </c:pt>
                <c:pt idx="63">
                  <c:v>97.192999999999998</c:v>
                </c:pt>
                <c:pt idx="64">
                  <c:v>97.481999999999999</c:v>
                </c:pt>
                <c:pt idx="65">
                  <c:v>96.116</c:v>
                </c:pt>
              </c:numCache>
            </c:numRef>
          </c:xVal>
          <c:yVal>
            <c:numRef>
              <c:f>[7]alapfém!$H$3:$H$68</c:f>
              <c:numCache>
                <c:formatCode>General</c:formatCode>
                <c:ptCount val="66"/>
                <c:pt idx="0">
                  <c:v>0.81200000000000006</c:v>
                </c:pt>
                <c:pt idx="1">
                  <c:v>0.877</c:v>
                </c:pt>
                <c:pt idx="2">
                  <c:v>0.86</c:v>
                </c:pt>
                <c:pt idx="3">
                  <c:v>0.83299999999999996</c:v>
                </c:pt>
                <c:pt idx="4">
                  <c:v>0.79</c:v>
                </c:pt>
                <c:pt idx="5">
                  <c:v>0.77800000000000002</c:v>
                </c:pt>
                <c:pt idx="6">
                  <c:v>0.80700000000000005</c:v>
                </c:pt>
                <c:pt idx="7">
                  <c:v>0.79400000000000004</c:v>
                </c:pt>
                <c:pt idx="8">
                  <c:v>0.84299999999999997</c:v>
                </c:pt>
                <c:pt idx="9">
                  <c:v>0.79800000000000004</c:v>
                </c:pt>
                <c:pt idx="10">
                  <c:v>0.83799999999999997</c:v>
                </c:pt>
                <c:pt idx="11">
                  <c:v>0.78800000000000003</c:v>
                </c:pt>
                <c:pt idx="12">
                  <c:v>0.753</c:v>
                </c:pt>
                <c:pt idx="13">
                  <c:v>0.83199999999999996</c:v>
                </c:pt>
                <c:pt idx="14">
                  <c:v>0.80200000000000005</c:v>
                </c:pt>
                <c:pt idx="15">
                  <c:v>0.82899999999999996</c:v>
                </c:pt>
                <c:pt idx="16">
                  <c:v>0.83099999999999996</c:v>
                </c:pt>
                <c:pt idx="17">
                  <c:v>0.88900000000000001</c:v>
                </c:pt>
                <c:pt idx="18">
                  <c:v>0.79600000000000004</c:v>
                </c:pt>
                <c:pt idx="19">
                  <c:v>0.77100000000000002</c:v>
                </c:pt>
                <c:pt idx="20">
                  <c:v>0.79100000000000004</c:v>
                </c:pt>
                <c:pt idx="21">
                  <c:v>0.77700000000000002</c:v>
                </c:pt>
                <c:pt idx="22">
                  <c:v>0.77400000000000002</c:v>
                </c:pt>
                <c:pt idx="23">
                  <c:v>0.75700000000000001</c:v>
                </c:pt>
                <c:pt idx="24">
                  <c:v>0.876</c:v>
                </c:pt>
                <c:pt idx="25">
                  <c:v>0.79300000000000004</c:v>
                </c:pt>
                <c:pt idx="26">
                  <c:v>0.82499999999999996</c:v>
                </c:pt>
                <c:pt idx="27">
                  <c:v>0.79700000000000004</c:v>
                </c:pt>
                <c:pt idx="28">
                  <c:v>0.77500000000000002</c:v>
                </c:pt>
                <c:pt idx="29">
                  <c:v>0.75800000000000001</c:v>
                </c:pt>
                <c:pt idx="30">
                  <c:v>1.103</c:v>
                </c:pt>
                <c:pt idx="31">
                  <c:v>0.88600000000000001</c:v>
                </c:pt>
                <c:pt idx="32">
                  <c:v>0.89700000000000002</c:v>
                </c:pt>
                <c:pt idx="33">
                  <c:v>0.876</c:v>
                </c:pt>
                <c:pt idx="34">
                  <c:v>0.82499999999999996</c:v>
                </c:pt>
                <c:pt idx="35">
                  <c:v>0.83399999999999996</c:v>
                </c:pt>
                <c:pt idx="36">
                  <c:v>0.81899999999999995</c:v>
                </c:pt>
                <c:pt idx="37">
                  <c:v>0.80600000000000005</c:v>
                </c:pt>
                <c:pt idx="38">
                  <c:v>0.80900000000000005</c:v>
                </c:pt>
                <c:pt idx="39">
                  <c:v>0.88800000000000001</c:v>
                </c:pt>
                <c:pt idx="40">
                  <c:v>0.84499999999999997</c:v>
                </c:pt>
                <c:pt idx="41">
                  <c:v>0.79100000000000004</c:v>
                </c:pt>
                <c:pt idx="42">
                  <c:v>0.79100000000000004</c:v>
                </c:pt>
                <c:pt idx="43">
                  <c:v>0.78</c:v>
                </c:pt>
                <c:pt idx="44">
                  <c:v>0.80600000000000005</c:v>
                </c:pt>
                <c:pt idx="45">
                  <c:v>0.79200000000000004</c:v>
                </c:pt>
                <c:pt idx="46">
                  <c:v>0.77500000000000002</c:v>
                </c:pt>
                <c:pt idx="47">
                  <c:v>0.749</c:v>
                </c:pt>
                <c:pt idx="48">
                  <c:v>0.73</c:v>
                </c:pt>
                <c:pt idx="49">
                  <c:v>0.83099999999999996</c:v>
                </c:pt>
                <c:pt idx="50">
                  <c:v>0.85799999999999998</c:v>
                </c:pt>
                <c:pt idx="51">
                  <c:v>0.81399999999999995</c:v>
                </c:pt>
                <c:pt idx="52">
                  <c:v>0.80600000000000005</c:v>
                </c:pt>
                <c:pt idx="53">
                  <c:v>0.82199999999999995</c:v>
                </c:pt>
                <c:pt idx="54">
                  <c:v>0.81699999999999995</c:v>
                </c:pt>
                <c:pt idx="55">
                  <c:v>0.85899999999999999</c:v>
                </c:pt>
                <c:pt idx="56">
                  <c:v>0.996</c:v>
                </c:pt>
                <c:pt idx="57">
                  <c:v>0.86599999999999999</c:v>
                </c:pt>
                <c:pt idx="58">
                  <c:v>0.83799999999999997</c:v>
                </c:pt>
                <c:pt idx="59">
                  <c:v>0.93400000000000005</c:v>
                </c:pt>
                <c:pt idx="60">
                  <c:v>0.81299999999999994</c:v>
                </c:pt>
                <c:pt idx="61">
                  <c:v>0.85599999999999998</c:v>
                </c:pt>
                <c:pt idx="62">
                  <c:v>0.82299999999999995</c:v>
                </c:pt>
                <c:pt idx="63">
                  <c:v>0.77900000000000003</c:v>
                </c:pt>
                <c:pt idx="64">
                  <c:v>0.80300000000000005</c:v>
                </c:pt>
                <c:pt idx="65">
                  <c:v>0.88400000000000001</c:v>
                </c:pt>
              </c:numCache>
            </c:numRef>
          </c:yVal>
          <c:smooth val="0"/>
        </c:ser>
        <c:ser>
          <c:idx val="13"/>
          <c:order val="12"/>
          <c:tx>
            <c:v>fül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00B0F0"/>
              </a:solidFill>
              <a:ln>
                <a:noFill/>
              </a:ln>
            </c:spPr>
          </c:marker>
          <c:xVal>
            <c:numRef>
              <c:f>[7]alapfém!$E$70:$E$76</c:f>
              <c:numCache>
                <c:formatCode>General</c:formatCode>
                <c:ptCount val="7"/>
                <c:pt idx="0">
                  <c:v>92.923000000000002</c:v>
                </c:pt>
                <c:pt idx="1">
                  <c:v>92.344999999999999</c:v>
                </c:pt>
                <c:pt idx="2">
                  <c:v>93.811999999999998</c:v>
                </c:pt>
                <c:pt idx="3">
                  <c:v>93.245000000000005</c:v>
                </c:pt>
                <c:pt idx="4">
                  <c:v>94.700999999999993</c:v>
                </c:pt>
                <c:pt idx="5">
                  <c:v>93.820999999999998</c:v>
                </c:pt>
                <c:pt idx="6">
                  <c:v>94.375</c:v>
                </c:pt>
              </c:numCache>
            </c:numRef>
          </c:xVal>
          <c:yVal>
            <c:numRef>
              <c:f>[7]alapfém!$H$70:$H$76</c:f>
              <c:numCache>
                <c:formatCode>General</c:formatCode>
                <c:ptCount val="7"/>
                <c:pt idx="0">
                  <c:v>0.78600000000000003</c:v>
                </c:pt>
                <c:pt idx="1">
                  <c:v>0.75900000000000001</c:v>
                </c:pt>
                <c:pt idx="2">
                  <c:v>0.83</c:v>
                </c:pt>
                <c:pt idx="3">
                  <c:v>0.79800000000000004</c:v>
                </c:pt>
                <c:pt idx="4">
                  <c:v>0.754</c:v>
                </c:pt>
                <c:pt idx="5">
                  <c:v>0.79600000000000004</c:v>
                </c:pt>
                <c:pt idx="6">
                  <c:v>0.78800000000000003</c:v>
                </c:pt>
              </c:numCache>
            </c:numRef>
          </c:yVal>
          <c:smooth val="0"/>
        </c:ser>
        <c:ser>
          <c:idx val="14"/>
          <c:order val="13"/>
          <c:tx>
            <c:v>kancsószáj</c:v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rgbClr val="00B0F0"/>
              </a:solidFill>
              <a:ln>
                <a:noFill/>
              </a:ln>
            </c:spPr>
          </c:marker>
          <c:xVal>
            <c:numRef>
              <c:f>[7]alapfém!$E$78:$E$81</c:f>
              <c:numCache>
                <c:formatCode>General</c:formatCode>
                <c:ptCount val="4"/>
                <c:pt idx="0">
                  <c:v>96.759</c:v>
                </c:pt>
                <c:pt idx="1">
                  <c:v>96.674999999999997</c:v>
                </c:pt>
                <c:pt idx="2">
                  <c:v>96.843999999999994</c:v>
                </c:pt>
                <c:pt idx="3">
                  <c:v>96.471999999999994</c:v>
                </c:pt>
              </c:numCache>
            </c:numRef>
          </c:xVal>
          <c:yVal>
            <c:numRef>
              <c:f>[7]alapfém!$H$78:$H$81</c:f>
              <c:numCache>
                <c:formatCode>General</c:formatCode>
                <c:ptCount val="4"/>
                <c:pt idx="0">
                  <c:v>0.77100000000000002</c:v>
                </c:pt>
                <c:pt idx="1">
                  <c:v>0.81299999999999994</c:v>
                </c:pt>
                <c:pt idx="2">
                  <c:v>0.76600000000000001</c:v>
                </c:pt>
                <c:pt idx="3">
                  <c:v>0.86499999999999999</c:v>
                </c:pt>
              </c:numCache>
            </c:numRef>
          </c:yVal>
          <c:smooth val="0"/>
        </c:ser>
        <c:ser>
          <c:idx val="15"/>
          <c:order val="14"/>
          <c:tx>
            <c:v>Geometrikus A kancsó</c:v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rgbClr val="00B0F0"/>
              </a:solidFill>
              <a:ln>
                <a:noFill/>
              </a:ln>
            </c:spPr>
          </c:marker>
          <c:xVal>
            <c:numRef>
              <c:f>[7]alapfém!$E$83:$E$86</c:f>
              <c:numCache>
                <c:formatCode>General</c:formatCode>
                <c:ptCount val="4"/>
                <c:pt idx="0">
                  <c:v>95.162000000000006</c:v>
                </c:pt>
                <c:pt idx="1">
                  <c:v>92.962999999999994</c:v>
                </c:pt>
                <c:pt idx="2">
                  <c:v>93.932000000000002</c:v>
                </c:pt>
                <c:pt idx="3">
                  <c:v>93.093000000000004</c:v>
                </c:pt>
              </c:numCache>
            </c:numRef>
          </c:xVal>
          <c:yVal>
            <c:numRef>
              <c:f>[7]alapfém!$H$83:$H$86</c:f>
              <c:numCache>
                <c:formatCode>General</c:formatCode>
                <c:ptCount val="4"/>
                <c:pt idx="0">
                  <c:v>0.88600000000000001</c:v>
                </c:pt>
                <c:pt idx="1">
                  <c:v>0.84799999999999998</c:v>
                </c:pt>
                <c:pt idx="2">
                  <c:v>0.79800000000000004</c:v>
                </c:pt>
                <c:pt idx="3">
                  <c:v>0.94</c:v>
                </c:pt>
              </c:numCache>
            </c:numRef>
          </c:yVal>
          <c:smooth val="0"/>
        </c:ser>
        <c:ser>
          <c:idx val="16"/>
          <c:order val="15"/>
          <c:tx>
            <c:v>talp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00B0F0"/>
              </a:solidFill>
              <a:ln>
                <a:noFill/>
              </a:ln>
            </c:spPr>
          </c:marker>
          <c:xVal>
            <c:numRef>
              <c:f>[7]alapfém!$E$88:$E$101</c:f>
              <c:numCache>
                <c:formatCode>General</c:formatCode>
                <c:ptCount val="14"/>
                <c:pt idx="0">
                  <c:v>95.087999999999994</c:v>
                </c:pt>
                <c:pt idx="1">
                  <c:v>95.128</c:v>
                </c:pt>
                <c:pt idx="2">
                  <c:v>94.856999999999999</c:v>
                </c:pt>
                <c:pt idx="3">
                  <c:v>94.486999999999995</c:v>
                </c:pt>
                <c:pt idx="4">
                  <c:v>94.834000000000003</c:v>
                </c:pt>
                <c:pt idx="5">
                  <c:v>94.921000000000006</c:v>
                </c:pt>
                <c:pt idx="6">
                  <c:v>96.016999999999996</c:v>
                </c:pt>
                <c:pt idx="7">
                  <c:v>95.194000000000003</c:v>
                </c:pt>
                <c:pt idx="8">
                  <c:v>96.957999999999998</c:v>
                </c:pt>
                <c:pt idx="9">
                  <c:v>97.120999999999995</c:v>
                </c:pt>
                <c:pt idx="10">
                  <c:v>96.233999999999995</c:v>
                </c:pt>
                <c:pt idx="11">
                  <c:v>94.456999999999994</c:v>
                </c:pt>
                <c:pt idx="12">
                  <c:v>95.545000000000002</c:v>
                </c:pt>
                <c:pt idx="13">
                  <c:v>94.605000000000004</c:v>
                </c:pt>
              </c:numCache>
            </c:numRef>
          </c:xVal>
          <c:yVal>
            <c:numRef>
              <c:f>[7]alapfém!$H$88:$H$101</c:f>
              <c:numCache>
                <c:formatCode>General</c:formatCode>
                <c:ptCount val="14"/>
                <c:pt idx="0">
                  <c:v>0.83899999999999997</c:v>
                </c:pt>
                <c:pt idx="1">
                  <c:v>0.89</c:v>
                </c:pt>
                <c:pt idx="2">
                  <c:v>0.84499999999999997</c:v>
                </c:pt>
                <c:pt idx="3">
                  <c:v>0.84099999999999997</c:v>
                </c:pt>
                <c:pt idx="4">
                  <c:v>0.86899999999999999</c:v>
                </c:pt>
                <c:pt idx="5">
                  <c:v>0.92900000000000005</c:v>
                </c:pt>
                <c:pt idx="6">
                  <c:v>0.748</c:v>
                </c:pt>
                <c:pt idx="7">
                  <c:v>0.88800000000000001</c:v>
                </c:pt>
                <c:pt idx="8">
                  <c:v>0.90100000000000002</c:v>
                </c:pt>
                <c:pt idx="9">
                  <c:v>0.92300000000000004</c:v>
                </c:pt>
                <c:pt idx="10">
                  <c:v>1.0569999999999999</c:v>
                </c:pt>
                <c:pt idx="11">
                  <c:v>0.77800000000000002</c:v>
                </c:pt>
                <c:pt idx="12">
                  <c:v>0.84499999999999997</c:v>
                </c:pt>
                <c:pt idx="13">
                  <c:v>0.84899999999999998</c:v>
                </c:pt>
              </c:numCache>
            </c:numRef>
          </c:yVal>
          <c:smooth val="0"/>
        </c:ser>
        <c:ser>
          <c:idx val="0"/>
          <c:order val="0"/>
          <c:tx>
            <c:v>Geometrikus B kancsó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7030A0"/>
              </a:solidFill>
              <a:ln>
                <a:noFill/>
              </a:ln>
            </c:spPr>
          </c:marker>
          <c:xVal>
            <c:numRef>
              <c:f>[8]alapfém!$E$3:$E$13</c:f>
              <c:numCache>
                <c:formatCode>General</c:formatCode>
                <c:ptCount val="11"/>
                <c:pt idx="0">
                  <c:v>88.067999999999998</c:v>
                </c:pt>
                <c:pt idx="1">
                  <c:v>91.715999999999994</c:v>
                </c:pt>
                <c:pt idx="2">
                  <c:v>91.94</c:v>
                </c:pt>
                <c:pt idx="3">
                  <c:v>93.135000000000005</c:v>
                </c:pt>
                <c:pt idx="4">
                  <c:v>91.802000000000007</c:v>
                </c:pt>
                <c:pt idx="5">
                  <c:v>94.012</c:v>
                </c:pt>
                <c:pt idx="6">
                  <c:v>93.885999999999996</c:v>
                </c:pt>
                <c:pt idx="7">
                  <c:v>89.364999999999995</c:v>
                </c:pt>
                <c:pt idx="8">
                  <c:v>79.644000000000005</c:v>
                </c:pt>
                <c:pt idx="9">
                  <c:v>91.073999999999998</c:v>
                </c:pt>
                <c:pt idx="10">
                  <c:v>87.858999999999995</c:v>
                </c:pt>
              </c:numCache>
            </c:numRef>
          </c:xVal>
          <c:yVal>
            <c:numRef>
              <c:f>[8]alapfém!$H$3:$H$13</c:f>
              <c:numCache>
                <c:formatCode>General</c:formatCode>
                <c:ptCount val="11"/>
                <c:pt idx="0">
                  <c:v>0.84799999999999998</c:v>
                </c:pt>
                <c:pt idx="1">
                  <c:v>0.86299999999999999</c:v>
                </c:pt>
                <c:pt idx="2">
                  <c:v>0.83599999999999997</c:v>
                </c:pt>
                <c:pt idx="3">
                  <c:v>0.86099999999999999</c:v>
                </c:pt>
                <c:pt idx="4">
                  <c:v>0.871</c:v>
                </c:pt>
                <c:pt idx="5">
                  <c:v>0.98</c:v>
                </c:pt>
                <c:pt idx="6">
                  <c:v>0.94299999999999995</c:v>
                </c:pt>
                <c:pt idx="7">
                  <c:v>0.92600000000000005</c:v>
                </c:pt>
                <c:pt idx="8">
                  <c:v>0.875</c:v>
                </c:pt>
                <c:pt idx="9">
                  <c:v>0.95199999999999996</c:v>
                </c:pt>
                <c:pt idx="10">
                  <c:v>0.91900000000000004</c:v>
                </c:pt>
              </c:numCache>
            </c:numRef>
          </c:yVal>
          <c:smooth val="0"/>
        </c:ser>
        <c:ser>
          <c:idx val="1"/>
          <c:order val="1"/>
          <c:tx>
            <c:v>kancsótest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7030A0"/>
              </a:solidFill>
              <a:ln>
                <a:noFill/>
              </a:ln>
            </c:spPr>
          </c:marker>
          <c:xVal>
            <c:numRef>
              <c:f>[8]alapfém!$E$15:$E$72</c:f>
              <c:numCache>
                <c:formatCode>General</c:formatCode>
                <c:ptCount val="58"/>
                <c:pt idx="0">
                  <c:v>96.004999999999995</c:v>
                </c:pt>
                <c:pt idx="1">
                  <c:v>96.411000000000001</c:v>
                </c:pt>
                <c:pt idx="2">
                  <c:v>96.302999999999997</c:v>
                </c:pt>
                <c:pt idx="3">
                  <c:v>96.427000000000007</c:v>
                </c:pt>
                <c:pt idx="4">
                  <c:v>96.331999999999994</c:v>
                </c:pt>
                <c:pt idx="5">
                  <c:v>96.248999999999995</c:v>
                </c:pt>
                <c:pt idx="6">
                  <c:v>96.268000000000001</c:v>
                </c:pt>
                <c:pt idx="7">
                  <c:v>95.757000000000005</c:v>
                </c:pt>
                <c:pt idx="8">
                  <c:v>96.295000000000002</c:v>
                </c:pt>
                <c:pt idx="9">
                  <c:v>96.435000000000002</c:v>
                </c:pt>
                <c:pt idx="10">
                  <c:v>96.524000000000001</c:v>
                </c:pt>
                <c:pt idx="11">
                  <c:v>96.070999999999998</c:v>
                </c:pt>
                <c:pt idx="12">
                  <c:v>96.164000000000001</c:v>
                </c:pt>
                <c:pt idx="13">
                  <c:v>96.429000000000002</c:v>
                </c:pt>
                <c:pt idx="14">
                  <c:v>96.102999999999994</c:v>
                </c:pt>
                <c:pt idx="15">
                  <c:v>95.244</c:v>
                </c:pt>
                <c:pt idx="16">
                  <c:v>96.253</c:v>
                </c:pt>
                <c:pt idx="17">
                  <c:v>96.274000000000001</c:v>
                </c:pt>
                <c:pt idx="18">
                  <c:v>96.531000000000006</c:v>
                </c:pt>
                <c:pt idx="19">
                  <c:v>96.111999999999995</c:v>
                </c:pt>
                <c:pt idx="20">
                  <c:v>96.725999999999999</c:v>
                </c:pt>
                <c:pt idx="21">
                  <c:v>96.21</c:v>
                </c:pt>
                <c:pt idx="22">
                  <c:v>96.191999999999993</c:v>
                </c:pt>
                <c:pt idx="23">
                  <c:v>96.084000000000003</c:v>
                </c:pt>
                <c:pt idx="24">
                  <c:v>96.245999999999995</c:v>
                </c:pt>
                <c:pt idx="25">
                  <c:v>96.367999999999995</c:v>
                </c:pt>
                <c:pt idx="26">
                  <c:v>96.227000000000004</c:v>
                </c:pt>
                <c:pt idx="27">
                  <c:v>96.024000000000001</c:v>
                </c:pt>
                <c:pt idx="28">
                  <c:v>96.623999999999995</c:v>
                </c:pt>
                <c:pt idx="29">
                  <c:v>96.063000000000002</c:v>
                </c:pt>
                <c:pt idx="30">
                  <c:v>95.971999999999994</c:v>
                </c:pt>
                <c:pt idx="31">
                  <c:v>96.171000000000006</c:v>
                </c:pt>
                <c:pt idx="32">
                  <c:v>96.304000000000002</c:v>
                </c:pt>
                <c:pt idx="33">
                  <c:v>96.744</c:v>
                </c:pt>
                <c:pt idx="34">
                  <c:v>96.918000000000006</c:v>
                </c:pt>
                <c:pt idx="35">
                  <c:v>96.313000000000002</c:v>
                </c:pt>
                <c:pt idx="36">
                  <c:v>97.072000000000003</c:v>
                </c:pt>
                <c:pt idx="37">
                  <c:v>96.741</c:v>
                </c:pt>
                <c:pt idx="38">
                  <c:v>96.489000000000004</c:v>
                </c:pt>
                <c:pt idx="39">
                  <c:v>96.14</c:v>
                </c:pt>
                <c:pt idx="40">
                  <c:v>96.465999999999994</c:v>
                </c:pt>
                <c:pt idx="41">
                  <c:v>96.183999999999997</c:v>
                </c:pt>
                <c:pt idx="42">
                  <c:v>96.558000000000007</c:v>
                </c:pt>
                <c:pt idx="43">
                  <c:v>96.716999999999999</c:v>
                </c:pt>
                <c:pt idx="44">
                  <c:v>96.216999999999999</c:v>
                </c:pt>
                <c:pt idx="45">
                  <c:v>96.513999999999996</c:v>
                </c:pt>
                <c:pt idx="46">
                  <c:v>96.456999999999994</c:v>
                </c:pt>
                <c:pt idx="47">
                  <c:v>96.093000000000004</c:v>
                </c:pt>
                <c:pt idx="48">
                  <c:v>96.789000000000001</c:v>
                </c:pt>
                <c:pt idx="49">
                  <c:v>96.213999999999999</c:v>
                </c:pt>
                <c:pt idx="50">
                  <c:v>96.748999999999995</c:v>
                </c:pt>
                <c:pt idx="51">
                  <c:v>97.033000000000001</c:v>
                </c:pt>
                <c:pt idx="52">
                  <c:v>96.144999999999996</c:v>
                </c:pt>
                <c:pt idx="53">
                  <c:v>96.772999999999996</c:v>
                </c:pt>
                <c:pt idx="54">
                  <c:v>96.349000000000004</c:v>
                </c:pt>
                <c:pt idx="55">
                  <c:v>96.188000000000002</c:v>
                </c:pt>
                <c:pt idx="56">
                  <c:v>96.543000000000006</c:v>
                </c:pt>
                <c:pt idx="57">
                  <c:v>96.304000000000002</c:v>
                </c:pt>
              </c:numCache>
            </c:numRef>
          </c:xVal>
          <c:yVal>
            <c:numRef>
              <c:f>[8]alapfém!$H$15:$H$72</c:f>
              <c:numCache>
                <c:formatCode>General</c:formatCode>
                <c:ptCount val="58"/>
                <c:pt idx="0">
                  <c:v>0.89900000000000002</c:v>
                </c:pt>
                <c:pt idx="1">
                  <c:v>0.89500000000000002</c:v>
                </c:pt>
                <c:pt idx="2">
                  <c:v>0.88300000000000001</c:v>
                </c:pt>
                <c:pt idx="3">
                  <c:v>0.84</c:v>
                </c:pt>
                <c:pt idx="4">
                  <c:v>0.875</c:v>
                </c:pt>
                <c:pt idx="5">
                  <c:v>0.86599999999999999</c:v>
                </c:pt>
                <c:pt idx="6">
                  <c:v>0.83599999999999997</c:v>
                </c:pt>
                <c:pt idx="7">
                  <c:v>0.94399999999999995</c:v>
                </c:pt>
                <c:pt idx="8">
                  <c:v>0.91100000000000003</c:v>
                </c:pt>
                <c:pt idx="9">
                  <c:v>0.91200000000000003</c:v>
                </c:pt>
                <c:pt idx="10">
                  <c:v>0.90800000000000003</c:v>
                </c:pt>
                <c:pt idx="11">
                  <c:v>0.96099999999999997</c:v>
                </c:pt>
                <c:pt idx="12">
                  <c:v>0.98699999999999999</c:v>
                </c:pt>
                <c:pt idx="13">
                  <c:v>0.82799999999999996</c:v>
                </c:pt>
                <c:pt idx="14">
                  <c:v>1.0089999999999999</c:v>
                </c:pt>
                <c:pt idx="15">
                  <c:v>1.0109999999999999</c:v>
                </c:pt>
                <c:pt idx="16">
                  <c:v>0.86099999999999999</c:v>
                </c:pt>
                <c:pt idx="17">
                  <c:v>0.88700000000000001</c:v>
                </c:pt>
                <c:pt idx="18">
                  <c:v>0.91500000000000004</c:v>
                </c:pt>
                <c:pt idx="19">
                  <c:v>0.89700000000000002</c:v>
                </c:pt>
                <c:pt idx="20">
                  <c:v>0.88600000000000001</c:v>
                </c:pt>
                <c:pt idx="21">
                  <c:v>0.88500000000000001</c:v>
                </c:pt>
                <c:pt idx="22">
                  <c:v>0.92400000000000004</c:v>
                </c:pt>
                <c:pt idx="23">
                  <c:v>0.85599999999999998</c:v>
                </c:pt>
                <c:pt idx="24">
                  <c:v>0.96099999999999997</c:v>
                </c:pt>
                <c:pt idx="25">
                  <c:v>0.877</c:v>
                </c:pt>
                <c:pt idx="26">
                  <c:v>0.89800000000000002</c:v>
                </c:pt>
                <c:pt idx="27">
                  <c:v>0.92300000000000004</c:v>
                </c:pt>
                <c:pt idx="28">
                  <c:v>0.91</c:v>
                </c:pt>
                <c:pt idx="29">
                  <c:v>0.95499999999999996</c:v>
                </c:pt>
                <c:pt idx="30">
                  <c:v>0.92700000000000005</c:v>
                </c:pt>
                <c:pt idx="31">
                  <c:v>0.92400000000000004</c:v>
                </c:pt>
                <c:pt idx="32">
                  <c:v>0.92700000000000005</c:v>
                </c:pt>
                <c:pt idx="33">
                  <c:v>0.871</c:v>
                </c:pt>
                <c:pt idx="34">
                  <c:v>1.0860000000000001</c:v>
                </c:pt>
                <c:pt idx="35">
                  <c:v>1.0640000000000001</c:v>
                </c:pt>
                <c:pt idx="36">
                  <c:v>1.0309999999999999</c:v>
                </c:pt>
                <c:pt idx="37">
                  <c:v>1.04</c:v>
                </c:pt>
                <c:pt idx="38">
                  <c:v>1.002</c:v>
                </c:pt>
                <c:pt idx="39">
                  <c:v>0.97199999999999998</c:v>
                </c:pt>
                <c:pt idx="40">
                  <c:v>0.876</c:v>
                </c:pt>
                <c:pt idx="41">
                  <c:v>0.92400000000000004</c:v>
                </c:pt>
                <c:pt idx="42">
                  <c:v>1.032</c:v>
                </c:pt>
                <c:pt idx="43">
                  <c:v>0.94899999999999995</c:v>
                </c:pt>
                <c:pt idx="44">
                  <c:v>1.0129999999999999</c:v>
                </c:pt>
                <c:pt idx="45">
                  <c:v>0.97</c:v>
                </c:pt>
                <c:pt idx="46">
                  <c:v>1.042</c:v>
                </c:pt>
                <c:pt idx="47">
                  <c:v>0.97499999999999998</c:v>
                </c:pt>
                <c:pt idx="48">
                  <c:v>0.9</c:v>
                </c:pt>
                <c:pt idx="49">
                  <c:v>0.92600000000000005</c:v>
                </c:pt>
                <c:pt idx="50">
                  <c:v>0.91800000000000004</c:v>
                </c:pt>
                <c:pt idx="51">
                  <c:v>0.95799999999999996</c:v>
                </c:pt>
                <c:pt idx="52">
                  <c:v>0.90900000000000003</c:v>
                </c:pt>
                <c:pt idx="53">
                  <c:v>0.92500000000000004</c:v>
                </c:pt>
                <c:pt idx="54">
                  <c:v>0.89600000000000002</c:v>
                </c:pt>
                <c:pt idx="55">
                  <c:v>0.90600000000000003</c:v>
                </c:pt>
                <c:pt idx="56">
                  <c:v>1.0129999999999999</c:v>
                </c:pt>
                <c:pt idx="57">
                  <c:v>0.873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529920"/>
        <c:axId val="109530496"/>
      </c:scatterChart>
      <c:valAx>
        <c:axId val="109529920"/>
        <c:scaling>
          <c:orientation val="minMax"/>
          <c:max val="100"/>
          <c:min val="86"/>
        </c:scaling>
        <c:delete val="0"/>
        <c:axPos val="b"/>
        <c:title>
          <c:tx>
            <c:rich>
              <a:bodyPr/>
              <a:lstStyle/>
              <a:p>
                <a:pPr>
                  <a:defRPr sz="16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r>
                  <a:rPr lang="hu-HU" sz="16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Ag (tömeg%)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tx1">
                <a:lumMod val="75000"/>
                <a:lumOff val="25000"/>
              </a:schemeClr>
            </a:solidFill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/>
                <a:cs typeface="Calibri"/>
              </a:defRPr>
            </a:pPr>
            <a:endParaRPr lang="en-US"/>
          </a:p>
        </c:txPr>
        <c:crossAx val="109530496"/>
        <c:crosses val="autoZero"/>
        <c:crossBetween val="midCat"/>
      </c:valAx>
      <c:valAx>
        <c:axId val="109530496"/>
        <c:scaling>
          <c:orientation val="minMax"/>
          <c:max val="7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r>
                  <a:rPr lang="hu-HU" sz="16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Au (tömeg%)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tx1">
                <a:lumMod val="75000"/>
                <a:lumOff val="25000"/>
              </a:schemeClr>
            </a:solidFill>
          </a:ln>
        </c:spPr>
        <c:txPr>
          <a:bodyPr/>
          <a:lstStyle/>
          <a:p>
            <a:pPr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en-US"/>
          </a:p>
        </c:txPr>
        <c:crossAx val="109529920"/>
        <c:crosses val="autoZero"/>
        <c:crossBetween val="midCat"/>
      </c:valAx>
    </c:plotArea>
    <c:legend>
      <c:legendPos val="r"/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egendEntry>
        <c:idx val="13"/>
        <c:delete val="1"/>
      </c:legendEntry>
      <c:legendEntry>
        <c:idx val="15"/>
        <c:delete val="1"/>
      </c:legendEntry>
      <c:layout/>
      <c:overlay val="0"/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Illatszeres doboz 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FFFF00"/>
              </a:solidFill>
              <a:ln>
                <a:noFill/>
              </a:ln>
            </c:spPr>
          </c:marker>
          <c:xVal>
            <c:numRef>
              <c:f>'C:\Users\Mozgai\Documents\MTA CSFK FGI\SEUSO\VIZSGÁLATOK\HORDOZHATÓ  XRF MÉRÉSEK\XRF DATA\[TC_15.xls]alapfém'!$E$3:$E$44</c:f>
              <c:numCache>
                <c:formatCode>General</c:formatCode>
                <c:ptCount val="42"/>
                <c:pt idx="0">
                  <c:v>95.777000000000001</c:v>
                </c:pt>
                <c:pt idx="1">
                  <c:v>95.052999999999997</c:v>
                </c:pt>
                <c:pt idx="2">
                  <c:v>95.17</c:v>
                </c:pt>
                <c:pt idx="3">
                  <c:v>95.828999999999994</c:v>
                </c:pt>
                <c:pt idx="4">
                  <c:v>95.548000000000002</c:v>
                </c:pt>
                <c:pt idx="5">
                  <c:v>94.932000000000002</c:v>
                </c:pt>
                <c:pt idx="6">
                  <c:v>94.983000000000004</c:v>
                </c:pt>
                <c:pt idx="7">
                  <c:v>94.814999999999998</c:v>
                </c:pt>
                <c:pt idx="8">
                  <c:v>95.522999999999996</c:v>
                </c:pt>
                <c:pt idx="9">
                  <c:v>95.075999999999993</c:v>
                </c:pt>
                <c:pt idx="10">
                  <c:v>95.382000000000005</c:v>
                </c:pt>
                <c:pt idx="11">
                  <c:v>95.567999999999998</c:v>
                </c:pt>
                <c:pt idx="12">
                  <c:v>95.457999999999998</c:v>
                </c:pt>
                <c:pt idx="13">
                  <c:v>94.923000000000002</c:v>
                </c:pt>
                <c:pt idx="14">
                  <c:v>95.72</c:v>
                </c:pt>
                <c:pt idx="15">
                  <c:v>95.460999999999999</c:v>
                </c:pt>
                <c:pt idx="16">
                  <c:v>95.411000000000001</c:v>
                </c:pt>
                <c:pt idx="17">
                  <c:v>95.781000000000006</c:v>
                </c:pt>
                <c:pt idx="18">
                  <c:v>95.742999999999995</c:v>
                </c:pt>
                <c:pt idx="19">
                  <c:v>94.908000000000001</c:v>
                </c:pt>
                <c:pt idx="20">
                  <c:v>96.019000000000005</c:v>
                </c:pt>
                <c:pt idx="21">
                  <c:v>96.108999999999995</c:v>
                </c:pt>
                <c:pt idx="22">
                  <c:v>95.078000000000003</c:v>
                </c:pt>
                <c:pt idx="23">
                  <c:v>96.614999999999995</c:v>
                </c:pt>
                <c:pt idx="24">
                  <c:v>94.932000000000002</c:v>
                </c:pt>
                <c:pt idx="25">
                  <c:v>94.805999999999997</c:v>
                </c:pt>
                <c:pt idx="26">
                  <c:v>95.272999999999996</c:v>
                </c:pt>
                <c:pt idx="27">
                  <c:v>95.813000000000002</c:v>
                </c:pt>
                <c:pt idx="28">
                  <c:v>96.144999999999996</c:v>
                </c:pt>
                <c:pt idx="29">
                  <c:v>93.465000000000003</c:v>
                </c:pt>
                <c:pt idx="30">
                  <c:v>95.26</c:v>
                </c:pt>
                <c:pt idx="31">
                  <c:v>95.528999999999996</c:v>
                </c:pt>
                <c:pt idx="32">
                  <c:v>95.236000000000004</c:v>
                </c:pt>
                <c:pt idx="33">
                  <c:v>95.34</c:v>
                </c:pt>
                <c:pt idx="34">
                  <c:v>94.936999999999998</c:v>
                </c:pt>
                <c:pt idx="35">
                  <c:v>95.179000000000002</c:v>
                </c:pt>
                <c:pt idx="36">
                  <c:v>95.234999999999999</c:v>
                </c:pt>
                <c:pt idx="37">
                  <c:v>94.838999999999999</c:v>
                </c:pt>
                <c:pt idx="38">
                  <c:v>95.281000000000006</c:v>
                </c:pt>
                <c:pt idx="39">
                  <c:v>94.975999999999999</c:v>
                </c:pt>
                <c:pt idx="40">
                  <c:v>95.424000000000007</c:v>
                </c:pt>
                <c:pt idx="41">
                  <c:v>95.628</c:v>
                </c:pt>
              </c:numCache>
            </c:numRef>
          </c:xVal>
          <c:yVal>
            <c:numRef>
              <c:f>'C:\Users\Mozgai\Documents\MTA CSFK FGI\SEUSO\VIZSGÁLATOK\HORDOZHATÓ  XRF MÉRÉSEK\XRF DATA\[TC_15.xls]alapfém'!$M$3:$M$44</c:f>
              <c:numCache>
                <c:formatCode>General</c:formatCode>
                <c:ptCount val="42"/>
                <c:pt idx="0">
                  <c:v>0.3015463917525773</c:v>
                </c:pt>
                <c:pt idx="1">
                  <c:v>0.28953229398663699</c:v>
                </c:pt>
                <c:pt idx="2">
                  <c:v>0.2857142857142857</c:v>
                </c:pt>
                <c:pt idx="3">
                  <c:v>0.30582524271844663</c:v>
                </c:pt>
                <c:pt idx="4">
                  <c:v>0.2744186046511628</c:v>
                </c:pt>
                <c:pt idx="5">
                  <c:v>0.2817204301075269</c:v>
                </c:pt>
                <c:pt idx="6">
                  <c:v>0.26096491228070173</c:v>
                </c:pt>
                <c:pt idx="7">
                  <c:v>0.27122153209109734</c:v>
                </c:pt>
                <c:pt idx="8">
                  <c:v>0.30249999999999999</c:v>
                </c:pt>
                <c:pt idx="9">
                  <c:v>0.28947368421052633</c:v>
                </c:pt>
                <c:pt idx="10">
                  <c:v>0.25707547169811323</c:v>
                </c:pt>
                <c:pt idx="11">
                  <c:v>0.26328502415458938</c:v>
                </c:pt>
                <c:pt idx="12">
                  <c:v>0.28504672897196259</c:v>
                </c:pt>
                <c:pt idx="13">
                  <c:v>0.25576519916142559</c:v>
                </c:pt>
                <c:pt idx="14">
                  <c:v>0.28535980148883372</c:v>
                </c:pt>
                <c:pt idx="15">
                  <c:v>0.26845637583892618</c:v>
                </c:pt>
                <c:pt idx="16">
                  <c:v>0.28222222222222221</c:v>
                </c:pt>
                <c:pt idx="17">
                  <c:v>0.26225490196078433</c:v>
                </c:pt>
                <c:pt idx="18">
                  <c:v>0.26749999999999996</c:v>
                </c:pt>
                <c:pt idx="19">
                  <c:v>0.27702702702702703</c:v>
                </c:pt>
                <c:pt idx="20">
                  <c:v>0.27840909090909094</c:v>
                </c:pt>
                <c:pt idx="21">
                  <c:v>0.24376731301939059</c:v>
                </c:pt>
                <c:pt idx="22">
                  <c:v>0.21002386634844869</c:v>
                </c:pt>
                <c:pt idx="23">
                  <c:v>0.28807947019867547</c:v>
                </c:pt>
                <c:pt idx="24">
                  <c:v>0.27526881720430108</c:v>
                </c:pt>
                <c:pt idx="25">
                  <c:v>0.27330508474576276</c:v>
                </c:pt>
                <c:pt idx="26">
                  <c:v>0.27610208816705334</c:v>
                </c:pt>
                <c:pt idx="27">
                  <c:v>0.31301939058171746</c:v>
                </c:pt>
                <c:pt idx="28">
                  <c:v>0.25626740947075211</c:v>
                </c:pt>
                <c:pt idx="29">
                  <c:v>4.5695634434924519E-2</c:v>
                </c:pt>
                <c:pt idx="30">
                  <c:v>0.25829383886255924</c:v>
                </c:pt>
                <c:pt idx="31">
                  <c:v>0.26041666666666669</c:v>
                </c:pt>
                <c:pt idx="32">
                  <c:v>0.25277161862527714</c:v>
                </c:pt>
                <c:pt idx="33">
                  <c:v>0.28375286041189929</c:v>
                </c:pt>
                <c:pt idx="34">
                  <c:v>0.2811158798283262</c:v>
                </c:pt>
                <c:pt idx="35">
                  <c:v>0.25217391304347825</c:v>
                </c:pt>
                <c:pt idx="36">
                  <c:v>0.28888888888888892</c:v>
                </c:pt>
                <c:pt idx="37">
                  <c:v>0.20299145299145299</c:v>
                </c:pt>
                <c:pt idx="38">
                  <c:v>0.32500000000000001</c:v>
                </c:pt>
                <c:pt idx="39">
                  <c:v>0.2473572938689218</c:v>
                </c:pt>
                <c:pt idx="40">
                  <c:v>0.27884615384615385</c:v>
                </c:pt>
                <c:pt idx="41">
                  <c:v>0.14553990610328638</c:v>
                </c:pt>
              </c:numCache>
            </c:numRef>
          </c:yVal>
          <c:smooth val="0"/>
        </c:ser>
        <c:ser>
          <c:idx val="1"/>
          <c:order val="1"/>
          <c:tx>
            <c:v>Illatszeres doboz (alj)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FFFF00"/>
              </a:solidFill>
              <a:ln>
                <a:noFill/>
              </a:ln>
            </c:spPr>
          </c:marker>
          <c:xVal>
            <c:numRef>
              <c:f>'C:\Users\Mozgai\Documents\MTA CSFK FGI\SEUSO\VIZSGÁLATOK\HORDOZHATÓ  XRF MÉRÉSEK\XRF DATA\[TC_15.xls]alapfém'!$E$46:$E$112</c:f>
              <c:numCache>
                <c:formatCode>General</c:formatCode>
                <c:ptCount val="67"/>
                <c:pt idx="0">
                  <c:v>95.516000000000005</c:v>
                </c:pt>
                <c:pt idx="1">
                  <c:v>96.120999999999995</c:v>
                </c:pt>
                <c:pt idx="2">
                  <c:v>95.108999999999995</c:v>
                </c:pt>
                <c:pt idx="4">
                  <c:v>95.042000000000002</c:v>
                </c:pt>
                <c:pt idx="5">
                  <c:v>94.831000000000003</c:v>
                </c:pt>
                <c:pt idx="6">
                  <c:v>95.647999999999996</c:v>
                </c:pt>
                <c:pt idx="7">
                  <c:v>94.902000000000001</c:v>
                </c:pt>
                <c:pt idx="8">
                  <c:v>95.096999999999994</c:v>
                </c:pt>
                <c:pt idx="9">
                  <c:v>95.457999999999998</c:v>
                </c:pt>
                <c:pt idx="10">
                  <c:v>95.46</c:v>
                </c:pt>
                <c:pt idx="11">
                  <c:v>95.132999999999996</c:v>
                </c:pt>
                <c:pt idx="12">
                  <c:v>95.367999999999995</c:v>
                </c:pt>
                <c:pt idx="13">
                  <c:v>95.272000000000006</c:v>
                </c:pt>
                <c:pt idx="14">
                  <c:v>97.111999999999995</c:v>
                </c:pt>
                <c:pt idx="15">
                  <c:v>97.753</c:v>
                </c:pt>
                <c:pt idx="16">
                  <c:v>96.903000000000006</c:v>
                </c:pt>
                <c:pt idx="17">
                  <c:v>95.835999999999999</c:v>
                </c:pt>
                <c:pt idx="18">
                  <c:v>95.337000000000003</c:v>
                </c:pt>
                <c:pt idx="19">
                  <c:v>95.242000000000004</c:v>
                </c:pt>
                <c:pt idx="20">
                  <c:v>94.98</c:v>
                </c:pt>
                <c:pt idx="21">
                  <c:v>95.301000000000002</c:v>
                </c:pt>
                <c:pt idx="22">
                  <c:v>95.262</c:v>
                </c:pt>
                <c:pt idx="23">
                  <c:v>95.436000000000007</c:v>
                </c:pt>
                <c:pt idx="24">
                  <c:v>95.578000000000003</c:v>
                </c:pt>
                <c:pt idx="25">
                  <c:v>95.147999999999996</c:v>
                </c:pt>
                <c:pt idx="26">
                  <c:v>95.093000000000004</c:v>
                </c:pt>
                <c:pt idx="27">
                  <c:v>94.903999999999996</c:v>
                </c:pt>
                <c:pt idx="28">
                  <c:v>95.01</c:v>
                </c:pt>
                <c:pt idx="29">
                  <c:v>95.174999999999997</c:v>
                </c:pt>
                <c:pt idx="30">
                  <c:v>95.135999999999996</c:v>
                </c:pt>
                <c:pt idx="31">
                  <c:v>95.628</c:v>
                </c:pt>
                <c:pt idx="32">
                  <c:v>94.899000000000001</c:v>
                </c:pt>
                <c:pt idx="33">
                  <c:v>94.923000000000002</c:v>
                </c:pt>
                <c:pt idx="34">
                  <c:v>95.233999999999995</c:v>
                </c:pt>
                <c:pt idx="35">
                  <c:v>96.031999999999996</c:v>
                </c:pt>
                <c:pt idx="36">
                  <c:v>95.783000000000001</c:v>
                </c:pt>
                <c:pt idx="37">
                  <c:v>95.694000000000003</c:v>
                </c:pt>
                <c:pt idx="38">
                  <c:v>96.010999999999996</c:v>
                </c:pt>
                <c:pt idx="39">
                  <c:v>95.213999999999999</c:v>
                </c:pt>
                <c:pt idx="40">
                  <c:v>95.784000000000006</c:v>
                </c:pt>
                <c:pt idx="41">
                  <c:v>95.578999999999994</c:v>
                </c:pt>
                <c:pt idx="42">
                  <c:v>95.658000000000001</c:v>
                </c:pt>
                <c:pt idx="43">
                  <c:v>95.578000000000003</c:v>
                </c:pt>
                <c:pt idx="44">
                  <c:v>95.289000000000001</c:v>
                </c:pt>
                <c:pt idx="45">
                  <c:v>95.626000000000005</c:v>
                </c:pt>
                <c:pt idx="46">
                  <c:v>94.97</c:v>
                </c:pt>
                <c:pt idx="47">
                  <c:v>95.245999999999995</c:v>
                </c:pt>
                <c:pt idx="48">
                  <c:v>95.093999999999994</c:v>
                </c:pt>
                <c:pt idx="49">
                  <c:v>95.06</c:v>
                </c:pt>
                <c:pt idx="50">
                  <c:v>97.51</c:v>
                </c:pt>
                <c:pt idx="51">
                  <c:v>97.531000000000006</c:v>
                </c:pt>
                <c:pt idx="52">
                  <c:v>97.36</c:v>
                </c:pt>
                <c:pt idx="53">
                  <c:v>97.319000000000003</c:v>
                </c:pt>
                <c:pt idx="54">
                  <c:v>97.397000000000006</c:v>
                </c:pt>
                <c:pt idx="55">
                  <c:v>96.879000000000005</c:v>
                </c:pt>
                <c:pt idx="56">
                  <c:v>97.364999999999995</c:v>
                </c:pt>
                <c:pt idx="57">
                  <c:v>97.174999999999997</c:v>
                </c:pt>
                <c:pt idx="58">
                  <c:v>96.893000000000001</c:v>
                </c:pt>
                <c:pt idx="59">
                  <c:v>96.863</c:v>
                </c:pt>
                <c:pt idx="60">
                  <c:v>96.966999999999999</c:v>
                </c:pt>
                <c:pt idx="61">
                  <c:v>97.423000000000002</c:v>
                </c:pt>
                <c:pt idx="62">
                  <c:v>97.132000000000005</c:v>
                </c:pt>
                <c:pt idx="63">
                  <c:v>96.893000000000001</c:v>
                </c:pt>
                <c:pt idx="64">
                  <c:v>97.343999999999994</c:v>
                </c:pt>
                <c:pt idx="65">
                  <c:v>97.308999999999997</c:v>
                </c:pt>
                <c:pt idx="66">
                  <c:v>97.186000000000007</c:v>
                </c:pt>
              </c:numCache>
            </c:numRef>
          </c:xVal>
          <c:yVal>
            <c:numRef>
              <c:f>'C:\Users\Mozgai\Documents\MTA CSFK FGI\SEUSO\VIZSGÁLATOK\HORDOZHATÓ  XRF MÉRÉSEK\XRF DATA\[TC_15.xls]alapfém'!$M$46:$M$112</c:f>
              <c:numCache>
                <c:formatCode>General</c:formatCode>
                <c:ptCount val="67"/>
                <c:pt idx="0">
                  <c:v>0.23631840796019898</c:v>
                </c:pt>
                <c:pt idx="1">
                  <c:v>0.23440453686200377</c:v>
                </c:pt>
                <c:pt idx="2">
                  <c:v>0.14432989690721648</c:v>
                </c:pt>
                <c:pt idx="4">
                  <c:v>0.27526881720430108</c:v>
                </c:pt>
                <c:pt idx="5">
                  <c:v>0.24896265560165975</c:v>
                </c:pt>
                <c:pt idx="6">
                  <c:v>0.2978723404255319</c:v>
                </c:pt>
                <c:pt idx="7">
                  <c:v>0.25902335456475584</c:v>
                </c:pt>
                <c:pt idx="8">
                  <c:v>0.23861171366594358</c:v>
                </c:pt>
                <c:pt idx="9">
                  <c:v>0.27073170731707319</c:v>
                </c:pt>
                <c:pt idx="10">
                  <c:v>0.26097560975609757</c:v>
                </c:pt>
                <c:pt idx="11">
                  <c:v>0.26757369614512472</c:v>
                </c:pt>
                <c:pt idx="12">
                  <c:v>0.30188679245283018</c:v>
                </c:pt>
                <c:pt idx="13">
                  <c:v>0.20995670995670995</c:v>
                </c:pt>
                <c:pt idx="14">
                  <c:v>0.28417266187050355</c:v>
                </c:pt>
                <c:pt idx="15">
                  <c:v>0.35632183908045978</c:v>
                </c:pt>
                <c:pt idx="16">
                  <c:v>0.34177215189873417</c:v>
                </c:pt>
                <c:pt idx="17">
                  <c:v>0.2608695652173913</c:v>
                </c:pt>
                <c:pt idx="18">
                  <c:v>0.11702127659574468</c:v>
                </c:pt>
                <c:pt idx="19">
                  <c:v>0.13870246085011184</c:v>
                </c:pt>
                <c:pt idx="20">
                  <c:v>0.14912280701754385</c:v>
                </c:pt>
                <c:pt idx="21">
                  <c:v>0.13926940639269406</c:v>
                </c:pt>
                <c:pt idx="22">
                  <c:v>0.13242009132420093</c:v>
                </c:pt>
                <c:pt idx="23">
                  <c:v>0.1184510250569476</c:v>
                </c:pt>
                <c:pt idx="24">
                  <c:v>0.20142180094786732</c:v>
                </c:pt>
                <c:pt idx="25">
                  <c:v>0.12606837606837606</c:v>
                </c:pt>
                <c:pt idx="26">
                  <c:v>0.13574660633484162</c:v>
                </c:pt>
                <c:pt idx="27">
                  <c:v>0.11663066954643628</c:v>
                </c:pt>
                <c:pt idx="28">
                  <c:v>0.12362030905077262</c:v>
                </c:pt>
                <c:pt idx="29">
                  <c:v>0.12888888888888889</c:v>
                </c:pt>
                <c:pt idx="30">
                  <c:v>0.1334792122538293</c:v>
                </c:pt>
                <c:pt idx="31">
                  <c:v>0.15158924205378974</c:v>
                </c:pt>
                <c:pt idx="32">
                  <c:v>0.10566037735849056</c:v>
                </c:pt>
                <c:pt idx="33">
                  <c:v>0.1101123595505618</c:v>
                </c:pt>
                <c:pt idx="34">
                  <c:v>0.12328767123287671</c:v>
                </c:pt>
                <c:pt idx="35">
                  <c:v>0.14516129032258066</c:v>
                </c:pt>
                <c:pt idx="36">
                  <c:v>0.11868686868686869</c:v>
                </c:pt>
                <c:pt idx="37">
                  <c:v>0.10126582278481013</c:v>
                </c:pt>
                <c:pt idx="38">
                  <c:v>0.14133333333333334</c:v>
                </c:pt>
                <c:pt idx="39">
                  <c:v>0.11581291759465479</c:v>
                </c:pt>
                <c:pt idx="40">
                  <c:v>0.12652068126520682</c:v>
                </c:pt>
                <c:pt idx="41">
                  <c:v>0.12264150943396226</c:v>
                </c:pt>
                <c:pt idx="42">
                  <c:v>0.12585812356979406</c:v>
                </c:pt>
                <c:pt idx="43">
                  <c:v>0.12028301886792453</c:v>
                </c:pt>
                <c:pt idx="44">
                  <c:v>0.11471861471861471</c:v>
                </c:pt>
                <c:pt idx="45">
                  <c:v>0.13817330210772832</c:v>
                </c:pt>
                <c:pt idx="46">
                  <c:v>0.13118279569892471</c:v>
                </c:pt>
                <c:pt idx="47">
                  <c:v>0.13733905579399142</c:v>
                </c:pt>
                <c:pt idx="48">
                  <c:v>0.11159737417943107</c:v>
                </c:pt>
                <c:pt idx="49">
                  <c:v>0.12205567451820128</c:v>
                </c:pt>
                <c:pt idx="50">
                  <c:v>0.14522821576763487</c:v>
                </c:pt>
                <c:pt idx="51">
                  <c:v>0.15</c:v>
                </c:pt>
                <c:pt idx="52">
                  <c:v>0.1598360655737705</c:v>
                </c:pt>
                <c:pt idx="53">
                  <c:v>0.14462809917355374</c:v>
                </c:pt>
                <c:pt idx="54">
                  <c:v>0.15481171548117154</c:v>
                </c:pt>
                <c:pt idx="55">
                  <c:v>0.12307692307692307</c:v>
                </c:pt>
                <c:pt idx="56">
                  <c:v>0.1687763713080169</c:v>
                </c:pt>
                <c:pt idx="57">
                  <c:v>0.15384615384615383</c:v>
                </c:pt>
                <c:pt idx="58">
                  <c:v>0.16551724137931037</c:v>
                </c:pt>
                <c:pt idx="59">
                  <c:v>0.15611814345991562</c:v>
                </c:pt>
                <c:pt idx="60">
                  <c:v>0.16245487364620936</c:v>
                </c:pt>
                <c:pt idx="61">
                  <c:v>0.17567567567567569</c:v>
                </c:pt>
                <c:pt idx="62">
                  <c:v>0.12837837837837837</c:v>
                </c:pt>
                <c:pt idx="63">
                  <c:v>0.14189189189189191</c:v>
                </c:pt>
                <c:pt idx="64">
                  <c:v>0.15037593984962405</c:v>
                </c:pt>
                <c:pt idx="65">
                  <c:v>0.13157894736842105</c:v>
                </c:pt>
                <c:pt idx="66">
                  <c:v>0.16734693877551021</c:v>
                </c:pt>
              </c:numCache>
            </c:numRef>
          </c:yVal>
          <c:smooth val="0"/>
        </c:ser>
        <c:ser>
          <c:idx val="2"/>
          <c:order val="2"/>
          <c:tx>
            <c:v>Illatszeres doboz (perforált lemez)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FFFF00"/>
              </a:solidFill>
              <a:ln>
                <a:noFill/>
              </a:ln>
            </c:spPr>
          </c:marker>
          <c:xVal>
            <c:numRef>
              <c:f>'C:\Users\Mozgai\Documents\MTA CSFK FGI\SEUSO\VIZSGÁLATOK\HORDOZHATÓ  XRF MÉRÉSEK\XRF DATA\[TC_15.xls]alapfém'!$E$114:$E$125</c:f>
              <c:numCache>
                <c:formatCode>General</c:formatCode>
                <c:ptCount val="12"/>
                <c:pt idx="0">
                  <c:v>93.45</c:v>
                </c:pt>
                <c:pt idx="1">
                  <c:v>93.795000000000002</c:v>
                </c:pt>
                <c:pt idx="2">
                  <c:v>93.799000000000007</c:v>
                </c:pt>
                <c:pt idx="3">
                  <c:v>93.658000000000001</c:v>
                </c:pt>
                <c:pt idx="4">
                  <c:v>93.575999999999993</c:v>
                </c:pt>
                <c:pt idx="5">
                  <c:v>93.783000000000001</c:v>
                </c:pt>
                <c:pt idx="6">
                  <c:v>93.664000000000001</c:v>
                </c:pt>
                <c:pt idx="7">
                  <c:v>93.572000000000003</c:v>
                </c:pt>
                <c:pt idx="8">
                  <c:v>93.442999999999998</c:v>
                </c:pt>
                <c:pt idx="9">
                  <c:v>93.694999999999993</c:v>
                </c:pt>
                <c:pt idx="10">
                  <c:v>93.540999999999997</c:v>
                </c:pt>
                <c:pt idx="11">
                  <c:v>93.837000000000003</c:v>
                </c:pt>
              </c:numCache>
            </c:numRef>
          </c:xVal>
          <c:yVal>
            <c:numRef>
              <c:f>'C:\Users\Mozgai\Documents\MTA CSFK FGI\SEUSO\VIZSGÁLATOK\HORDOZHATÓ  XRF MÉRÉSEK\XRF DATA\[TC_15.xls]alapfém'!$M$114:$M$125</c:f>
              <c:numCache>
                <c:formatCode>General</c:formatCode>
                <c:ptCount val="12"/>
                <c:pt idx="0">
                  <c:v>0.21103448275862069</c:v>
                </c:pt>
                <c:pt idx="1">
                  <c:v>0.20314735336194564</c:v>
                </c:pt>
                <c:pt idx="2">
                  <c:v>0.20699708454810492</c:v>
                </c:pt>
                <c:pt idx="3">
                  <c:v>0.20815752461322082</c:v>
                </c:pt>
                <c:pt idx="4">
                  <c:v>0.20671140939597316</c:v>
                </c:pt>
                <c:pt idx="5">
                  <c:v>0.19943422913719944</c:v>
                </c:pt>
                <c:pt idx="6">
                  <c:v>0.20534458509142053</c:v>
                </c:pt>
                <c:pt idx="7">
                  <c:v>0.20087976539589442</c:v>
                </c:pt>
                <c:pt idx="8">
                  <c:v>0.19455782312925168</c:v>
                </c:pt>
                <c:pt idx="9">
                  <c:v>0.18884120171673821</c:v>
                </c:pt>
                <c:pt idx="10">
                  <c:v>0.20000000000000004</c:v>
                </c:pt>
                <c:pt idx="11">
                  <c:v>0.20592592592592593</c:v>
                </c:pt>
              </c:numCache>
            </c:numRef>
          </c:yVal>
          <c:smooth val="0"/>
        </c:ser>
        <c:ser>
          <c:idx val="4"/>
          <c:order val="3"/>
          <c:tx>
            <c:v>Mosdótál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chemeClr val="tx1"/>
              </a:solidFill>
              <a:ln>
                <a:noFill/>
              </a:ln>
            </c:spPr>
          </c:marker>
          <c:xVal>
            <c:numRef>
              <c:f>'C:\Users\Mozgai\Documents\MTA CSFK FGI\SEUSO\VIZSGÁLATOK\HORDOZHATÓ  XRF MÉRÉSEK\XRF DATA\[B_13.xls]alapfém'!$E$2:$E$64</c:f>
              <c:numCache>
                <c:formatCode>General</c:formatCode>
                <c:ptCount val="63"/>
                <c:pt idx="0">
                  <c:v>95.25</c:v>
                </c:pt>
                <c:pt idx="1">
                  <c:v>95.412999999999997</c:v>
                </c:pt>
                <c:pt idx="2">
                  <c:v>95.3</c:v>
                </c:pt>
                <c:pt idx="3">
                  <c:v>95.210999999999999</c:v>
                </c:pt>
                <c:pt idx="4">
                  <c:v>95.405000000000001</c:v>
                </c:pt>
                <c:pt idx="5">
                  <c:v>95.272999999999996</c:v>
                </c:pt>
                <c:pt idx="6">
                  <c:v>95.216999999999999</c:v>
                </c:pt>
                <c:pt idx="7">
                  <c:v>95.247</c:v>
                </c:pt>
                <c:pt idx="8">
                  <c:v>95.599000000000004</c:v>
                </c:pt>
                <c:pt idx="9">
                  <c:v>95.471000000000004</c:v>
                </c:pt>
                <c:pt idx="10">
                  <c:v>95.548000000000002</c:v>
                </c:pt>
                <c:pt idx="11">
                  <c:v>95.393000000000001</c:v>
                </c:pt>
                <c:pt idx="12">
                  <c:v>95.382999999999996</c:v>
                </c:pt>
                <c:pt idx="13">
                  <c:v>95.198999999999998</c:v>
                </c:pt>
                <c:pt idx="14">
                  <c:v>95.331000000000003</c:v>
                </c:pt>
                <c:pt idx="15">
                  <c:v>95.283000000000001</c:v>
                </c:pt>
                <c:pt idx="16">
                  <c:v>95.405000000000001</c:v>
                </c:pt>
                <c:pt idx="17">
                  <c:v>95.313999999999993</c:v>
                </c:pt>
                <c:pt idx="18">
                  <c:v>95.254999999999995</c:v>
                </c:pt>
                <c:pt idx="19">
                  <c:v>95.290999999999997</c:v>
                </c:pt>
                <c:pt idx="20">
                  <c:v>95.120999999999995</c:v>
                </c:pt>
                <c:pt idx="21">
                  <c:v>95.346999999999994</c:v>
                </c:pt>
                <c:pt idx="22">
                  <c:v>95.251999999999995</c:v>
                </c:pt>
                <c:pt idx="23">
                  <c:v>95.366</c:v>
                </c:pt>
                <c:pt idx="24">
                  <c:v>95.47</c:v>
                </c:pt>
                <c:pt idx="25">
                  <c:v>95.426000000000002</c:v>
                </c:pt>
                <c:pt idx="26">
                  <c:v>95.247</c:v>
                </c:pt>
                <c:pt idx="27">
                  <c:v>95.218000000000004</c:v>
                </c:pt>
                <c:pt idx="28">
                  <c:v>95.221000000000004</c:v>
                </c:pt>
                <c:pt idx="29">
                  <c:v>95.370999999999995</c:v>
                </c:pt>
                <c:pt idx="30">
                  <c:v>95.462000000000003</c:v>
                </c:pt>
                <c:pt idx="31">
                  <c:v>95.284999999999997</c:v>
                </c:pt>
                <c:pt idx="32">
                  <c:v>95.293000000000006</c:v>
                </c:pt>
                <c:pt idx="33">
                  <c:v>95.295000000000002</c:v>
                </c:pt>
                <c:pt idx="34">
                  <c:v>95.453999999999994</c:v>
                </c:pt>
                <c:pt idx="35">
                  <c:v>95.340999999999994</c:v>
                </c:pt>
                <c:pt idx="36">
                  <c:v>95.528999999999996</c:v>
                </c:pt>
                <c:pt idx="37">
                  <c:v>95.433999999999997</c:v>
                </c:pt>
                <c:pt idx="38">
                  <c:v>94.902000000000001</c:v>
                </c:pt>
                <c:pt idx="39">
                  <c:v>95.349000000000004</c:v>
                </c:pt>
                <c:pt idx="40">
                  <c:v>95.221000000000004</c:v>
                </c:pt>
                <c:pt idx="41">
                  <c:v>95.524000000000001</c:v>
                </c:pt>
                <c:pt idx="42">
                  <c:v>95.262</c:v>
                </c:pt>
                <c:pt idx="43">
                  <c:v>95.673000000000002</c:v>
                </c:pt>
                <c:pt idx="44">
                  <c:v>95.35</c:v>
                </c:pt>
                <c:pt idx="45">
                  <c:v>95.78</c:v>
                </c:pt>
                <c:pt idx="46">
                  <c:v>95.356999999999999</c:v>
                </c:pt>
                <c:pt idx="47">
                  <c:v>95.06</c:v>
                </c:pt>
                <c:pt idx="48">
                  <c:v>95.227000000000004</c:v>
                </c:pt>
                <c:pt idx="49">
                  <c:v>95.48</c:v>
                </c:pt>
                <c:pt idx="50">
                  <c:v>95.938000000000002</c:v>
                </c:pt>
                <c:pt idx="51">
                  <c:v>95.373999999999995</c:v>
                </c:pt>
                <c:pt idx="52">
                  <c:v>95.427999999999997</c:v>
                </c:pt>
                <c:pt idx="53">
                  <c:v>95.218999999999994</c:v>
                </c:pt>
                <c:pt idx="54">
                  <c:v>95.106999999999999</c:v>
                </c:pt>
                <c:pt idx="55">
                  <c:v>97.058000000000007</c:v>
                </c:pt>
                <c:pt idx="56">
                  <c:v>97.528999999999996</c:v>
                </c:pt>
                <c:pt idx="57">
                  <c:v>97.605999999999995</c:v>
                </c:pt>
                <c:pt idx="58">
                  <c:v>97.367999999999995</c:v>
                </c:pt>
                <c:pt idx="59">
                  <c:v>97.332999999999998</c:v>
                </c:pt>
                <c:pt idx="60">
                  <c:v>97.646000000000001</c:v>
                </c:pt>
                <c:pt idx="61">
                  <c:v>97.828000000000003</c:v>
                </c:pt>
                <c:pt idx="62">
                  <c:v>97.697000000000003</c:v>
                </c:pt>
              </c:numCache>
            </c:numRef>
          </c:xVal>
          <c:yVal>
            <c:numRef>
              <c:f>'C:\Users\Mozgai\Documents\MTA CSFK FGI\SEUSO\VIZSGÁLATOK\HORDOZHATÓ  XRF MÉRÉSEK\XRF DATA\[B_13.xls]alapfém'!$M$2:$M$64</c:f>
              <c:numCache>
                <c:formatCode>General</c:formatCode>
                <c:ptCount val="63"/>
                <c:pt idx="0">
                  <c:v>0.1211340206185567</c:v>
                </c:pt>
                <c:pt idx="1">
                  <c:v>0.12435233160621761</c:v>
                </c:pt>
                <c:pt idx="2">
                  <c:v>0.12469437652811736</c:v>
                </c:pt>
                <c:pt idx="3">
                  <c:v>0.12121212121212122</c:v>
                </c:pt>
                <c:pt idx="4">
                  <c:v>0.1407035175879397</c:v>
                </c:pt>
                <c:pt idx="5">
                  <c:v>0.11779448621553884</c:v>
                </c:pt>
                <c:pt idx="6">
                  <c:v>0.13231552162849872</c:v>
                </c:pt>
                <c:pt idx="7">
                  <c:v>0.12814070351758791</c:v>
                </c:pt>
                <c:pt idx="8">
                  <c:v>0.12</c:v>
                </c:pt>
                <c:pt idx="9">
                  <c:v>0.12090680100755667</c:v>
                </c:pt>
                <c:pt idx="10">
                  <c:v>0.11855670103092783</c:v>
                </c:pt>
                <c:pt idx="11">
                  <c:v>0.12658227848101267</c:v>
                </c:pt>
                <c:pt idx="12">
                  <c:v>0.13043478260869565</c:v>
                </c:pt>
                <c:pt idx="13">
                  <c:v>0.11499999999999999</c:v>
                </c:pt>
                <c:pt idx="14">
                  <c:v>0.10969387755102039</c:v>
                </c:pt>
                <c:pt idx="15">
                  <c:v>0.13118811881188117</c:v>
                </c:pt>
                <c:pt idx="16">
                  <c:v>0.13917525773195877</c:v>
                </c:pt>
                <c:pt idx="17">
                  <c:v>0.12307692307692307</c:v>
                </c:pt>
                <c:pt idx="18">
                  <c:v>0.13192612137203166</c:v>
                </c:pt>
                <c:pt idx="19">
                  <c:v>0.12311557788944723</c:v>
                </c:pt>
                <c:pt idx="20">
                  <c:v>0.14390243902439023</c:v>
                </c:pt>
                <c:pt idx="21">
                  <c:v>0.13810741687979539</c:v>
                </c:pt>
                <c:pt idx="22">
                  <c:v>0.125</c:v>
                </c:pt>
                <c:pt idx="23">
                  <c:v>0.13802083333333331</c:v>
                </c:pt>
                <c:pt idx="24">
                  <c:v>0.12403100775193798</c:v>
                </c:pt>
                <c:pt idx="25">
                  <c:v>0.11838790931989925</c:v>
                </c:pt>
                <c:pt idx="26">
                  <c:v>0.13838120104438642</c:v>
                </c:pt>
                <c:pt idx="27">
                  <c:v>0.13020833333333334</c:v>
                </c:pt>
                <c:pt idx="28">
                  <c:v>0.13157894736842105</c:v>
                </c:pt>
                <c:pt idx="29">
                  <c:v>0.13407821229050279</c:v>
                </c:pt>
                <c:pt idx="30">
                  <c:v>0.11924119241192412</c:v>
                </c:pt>
                <c:pt idx="31">
                  <c:v>0.14054054054054055</c:v>
                </c:pt>
                <c:pt idx="32">
                  <c:v>0.15364583333333331</c:v>
                </c:pt>
                <c:pt idx="33">
                  <c:v>0.13110539845758354</c:v>
                </c:pt>
                <c:pt idx="34">
                  <c:v>0.12634408602150538</c:v>
                </c:pt>
                <c:pt idx="35">
                  <c:v>0.13246753246753246</c:v>
                </c:pt>
                <c:pt idx="36">
                  <c:v>0.13202247191011238</c:v>
                </c:pt>
                <c:pt idx="37">
                  <c:v>0.13550135501355015</c:v>
                </c:pt>
                <c:pt idx="38">
                  <c:v>0.11989795918367346</c:v>
                </c:pt>
                <c:pt idx="39">
                  <c:v>0.1229946524064171</c:v>
                </c:pt>
                <c:pt idx="40">
                  <c:v>0.13402061855670103</c:v>
                </c:pt>
                <c:pt idx="41">
                  <c:v>0.13661202185792351</c:v>
                </c:pt>
                <c:pt idx="42">
                  <c:v>0.12977099236641221</c:v>
                </c:pt>
                <c:pt idx="43">
                  <c:v>0.15116279069767444</c:v>
                </c:pt>
                <c:pt idx="44">
                  <c:v>0.12928759894459102</c:v>
                </c:pt>
                <c:pt idx="45">
                  <c:v>0.14647887323943662</c:v>
                </c:pt>
                <c:pt idx="46">
                  <c:v>0.13684210526315788</c:v>
                </c:pt>
                <c:pt idx="47">
                  <c:v>0.15</c:v>
                </c:pt>
                <c:pt idx="48">
                  <c:v>0.14550264550264549</c:v>
                </c:pt>
                <c:pt idx="49">
                  <c:v>0.17534246575342466</c:v>
                </c:pt>
                <c:pt idx="50">
                  <c:v>0.14868804664723029</c:v>
                </c:pt>
                <c:pt idx="51">
                  <c:v>0.13577023498694515</c:v>
                </c:pt>
                <c:pt idx="52">
                  <c:v>0.13436692506459946</c:v>
                </c:pt>
                <c:pt idx="53">
                  <c:v>0.14898989898989898</c:v>
                </c:pt>
                <c:pt idx="54">
                  <c:v>0.1313131313131313</c:v>
                </c:pt>
                <c:pt idx="55">
                  <c:v>0.13826366559485528</c:v>
                </c:pt>
                <c:pt idx="56">
                  <c:v>0.16205533596837945</c:v>
                </c:pt>
                <c:pt idx="57">
                  <c:v>0.19026548672566371</c:v>
                </c:pt>
                <c:pt idx="58">
                  <c:v>0.16666666666666669</c:v>
                </c:pt>
                <c:pt idx="59">
                  <c:v>0.14981273408239701</c:v>
                </c:pt>
                <c:pt idx="60">
                  <c:v>0.13877551020408163</c:v>
                </c:pt>
                <c:pt idx="61">
                  <c:v>0.15458937198067635</c:v>
                </c:pt>
                <c:pt idx="62">
                  <c:v>0.17098445595854922</c:v>
                </c:pt>
              </c:numCache>
            </c:numRef>
          </c:yVal>
          <c:smooth val="0"/>
        </c:ser>
        <c:ser>
          <c:idx val="6"/>
          <c:order val="4"/>
          <c:tx>
            <c:v>Dionüszosz kancsó 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92D050"/>
              </a:solidFill>
              <a:ln>
                <a:noFill/>
              </a:ln>
            </c:spPr>
          </c:marker>
          <c:xVal>
            <c:numRef>
              <c:f>'C:\Users\Mozgai\Documents\MTA CSFK FGI\SEUSO\VIZSGÁLATOK\HORDOZHATÓ  XRF MÉRÉSEK\XRF DATA\[DE06.xls]alapfém'!$E$3:$E$65</c:f>
              <c:numCache>
                <c:formatCode>General</c:formatCode>
                <c:ptCount val="63"/>
                <c:pt idx="0">
                  <c:v>97.724000000000004</c:v>
                </c:pt>
                <c:pt idx="1">
                  <c:v>97.515000000000001</c:v>
                </c:pt>
                <c:pt idx="2">
                  <c:v>97.798000000000002</c:v>
                </c:pt>
                <c:pt idx="3">
                  <c:v>97.501999999999995</c:v>
                </c:pt>
                <c:pt idx="4">
                  <c:v>97.314999999999998</c:v>
                </c:pt>
                <c:pt idx="5">
                  <c:v>97.123999999999995</c:v>
                </c:pt>
                <c:pt idx="6">
                  <c:v>97.411000000000001</c:v>
                </c:pt>
                <c:pt idx="7">
                  <c:v>97.215999999999994</c:v>
                </c:pt>
                <c:pt idx="8">
                  <c:v>97.569000000000003</c:v>
                </c:pt>
                <c:pt idx="9">
                  <c:v>97.03</c:v>
                </c:pt>
                <c:pt idx="10">
                  <c:v>97.210999999999999</c:v>
                </c:pt>
                <c:pt idx="11">
                  <c:v>97.433999999999997</c:v>
                </c:pt>
                <c:pt idx="12">
                  <c:v>96.686000000000007</c:v>
                </c:pt>
                <c:pt idx="13">
                  <c:v>97.4</c:v>
                </c:pt>
                <c:pt idx="14">
                  <c:v>97.337999999999994</c:v>
                </c:pt>
                <c:pt idx="15">
                  <c:v>96.936000000000007</c:v>
                </c:pt>
                <c:pt idx="16">
                  <c:v>96.82</c:v>
                </c:pt>
                <c:pt idx="17">
                  <c:v>97.28</c:v>
                </c:pt>
                <c:pt idx="18">
                  <c:v>97.271000000000001</c:v>
                </c:pt>
                <c:pt idx="19">
                  <c:v>97.174000000000007</c:v>
                </c:pt>
                <c:pt idx="20">
                  <c:v>97.427000000000007</c:v>
                </c:pt>
                <c:pt idx="21">
                  <c:v>97.536000000000001</c:v>
                </c:pt>
                <c:pt idx="22">
                  <c:v>97.457999999999998</c:v>
                </c:pt>
                <c:pt idx="23">
                  <c:v>97.706000000000003</c:v>
                </c:pt>
                <c:pt idx="24">
                  <c:v>98.001999999999995</c:v>
                </c:pt>
                <c:pt idx="25">
                  <c:v>97.688999999999993</c:v>
                </c:pt>
                <c:pt idx="26">
                  <c:v>97.769000000000005</c:v>
                </c:pt>
                <c:pt idx="27">
                  <c:v>97.031999999999996</c:v>
                </c:pt>
                <c:pt idx="28">
                  <c:v>97.582999999999998</c:v>
                </c:pt>
                <c:pt idx="29">
                  <c:v>97.228999999999999</c:v>
                </c:pt>
                <c:pt idx="30">
                  <c:v>97.582999999999998</c:v>
                </c:pt>
                <c:pt idx="31">
                  <c:v>97.466999999999999</c:v>
                </c:pt>
                <c:pt idx="32">
                  <c:v>97.728999999999999</c:v>
                </c:pt>
                <c:pt idx="33">
                  <c:v>97.488</c:v>
                </c:pt>
                <c:pt idx="34">
                  <c:v>97.102999999999994</c:v>
                </c:pt>
                <c:pt idx="35">
                  <c:v>97.41</c:v>
                </c:pt>
                <c:pt idx="36">
                  <c:v>97.524000000000001</c:v>
                </c:pt>
                <c:pt idx="37">
                  <c:v>97.111000000000004</c:v>
                </c:pt>
                <c:pt idx="38">
                  <c:v>97.44</c:v>
                </c:pt>
                <c:pt idx="39">
                  <c:v>97.332999999999998</c:v>
                </c:pt>
                <c:pt idx="40">
                  <c:v>97.242000000000004</c:v>
                </c:pt>
                <c:pt idx="41">
                  <c:v>97.194000000000003</c:v>
                </c:pt>
                <c:pt idx="42">
                  <c:v>97.233000000000004</c:v>
                </c:pt>
                <c:pt idx="43">
                  <c:v>97.349000000000004</c:v>
                </c:pt>
                <c:pt idx="44">
                  <c:v>96.935000000000002</c:v>
                </c:pt>
                <c:pt idx="45">
                  <c:v>96.587999999999994</c:v>
                </c:pt>
                <c:pt idx="46">
                  <c:v>97.863</c:v>
                </c:pt>
                <c:pt idx="47">
                  <c:v>97.328999999999994</c:v>
                </c:pt>
                <c:pt idx="48">
                  <c:v>97.063999999999993</c:v>
                </c:pt>
                <c:pt idx="49">
                  <c:v>97.444000000000003</c:v>
                </c:pt>
                <c:pt idx="50">
                  <c:v>97.206999999999994</c:v>
                </c:pt>
                <c:pt idx="51">
                  <c:v>97.376999999999995</c:v>
                </c:pt>
                <c:pt idx="52">
                  <c:v>97.41</c:v>
                </c:pt>
                <c:pt idx="53">
                  <c:v>97.120999999999995</c:v>
                </c:pt>
                <c:pt idx="54">
                  <c:v>97.606999999999999</c:v>
                </c:pt>
                <c:pt idx="55">
                  <c:v>97.257999999999996</c:v>
                </c:pt>
                <c:pt idx="56">
                  <c:v>97.242999999999995</c:v>
                </c:pt>
                <c:pt idx="57">
                  <c:v>97.509</c:v>
                </c:pt>
                <c:pt idx="58">
                  <c:v>97.322000000000003</c:v>
                </c:pt>
                <c:pt idx="59">
                  <c:v>97.668000000000006</c:v>
                </c:pt>
                <c:pt idx="60">
                  <c:v>97.021000000000001</c:v>
                </c:pt>
                <c:pt idx="61">
                  <c:v>97.546000000000006</c:v>
                </c:pt>
                <c:pt idx="62">
                  <c:v>97.363</c:v>
                </c:pt>
              </c:numCache>
            </c:numRef>
          </c:xVal>
          <c:yVal>
            <c:numRef>
              <c:f>'C:\Users\Mozgai\Documents\MTA CSFK FGI\SEUSO\VIZSGÁLATOK\HORDOZHATÓ  XRF MÉRÉSEK\XRF DATA\[DE06.xls]alapfém'!$M$3:$M$65</c:f>
              <c:numCache>
                <c:formatCode>General</c:formatCode>
                <c:ptCount val="63"/>
                <c:pt idx="0">
                  <c:v>1.40625</c:v>
                </c:pt>
                <c:pt idx="1">
                  <c:v>1.4485294117647058</c:v>
                </c:pt>
                <c:pt idx="2">
                  <c:v>1.3106060606060606</c:v>
                </c:pt>
                <c:pt idx="3">
                  <c:v>1.3537414965986396</c:v>
                </c:pt>
                <c:pt idx="4">
                  <c:v>1.1313131313131313</c:v>
                </c:pt>
                <c:pt idx="5">
                  <c:v>0.53753753753753752</c:v>
                </c:pt>
                <c:pt idx="6">
                  <c:v>1.2011173184357542</c:v>
                </c:pt>
                <c:pt idx="7">
                  <c:v>1.6390977443609021</c:v>
                </c:pt>
                <c:pt idx="8">
                  <c:v>1.5365853658536586</c:v>
                </c:pt>
                <c:pt idx="9">
                  <c:v>0.89265536723163852</c:v>
                </c:pt>
                <c:pt idx="10">
                  <c:v>1.2295081967213115</c:v>
                </c:pt>
                <c:pt idx="11">
                  <c:v>1.5286624203821655</c:v>
                </c:pt>
                <c:pt idx="12">
                  <c:v>0.86956521739130443</c:v>
                </c:pt>
                <c:pt idx="13">
                  <c:v>1.1791907514450868</c:v>
                </c:pt>
                <c:pt idx="14">
                  <c:v>1.0872093023255816</c:v>
                </c:pt>
                <c:pt idx="15">
                  <c:v>0.97175141242937846</c:v>
                </c:pt>
                <c:pt idx="16">
                  <c:v>0.93908629441624358</c:v>
                </c:pt>
                <c:pt idx="17">
                  <c:v>1.3597560975609755</c:v>
                </c:pt>
                <c:pt idx="18">
                  <c:v>0.87431693989071047</c:v>
                </c:pt>
                <c:pt idx="19">
                  <c:v>1.1085714285714288</c:v>
                </c:pt>
                <c:pt idx="20">
                  <c:v>1.3918918918918919</c:v>
                </c:pt>
                <c:pt idx="21">
                  <c:v>1.418439716312057</c:v>
                </c:pt>
                <c:pt idx="22">
                  <c:v>1.3181818181818181</c:v>
                </c:pt>
                <c:pt idx="23">
                  <c:v>1.448</c:v>
                </c:pt>
                <c:pt idx="24">
                  <c:v>1.2121212121212122</c:v>
                </c:pt>
                <c:pt idx="25">
                  <c:v>1.390625</c:v>
                </c:pt>
                <c:pt idx="26">
                  <c:v>1.2238805970149254</c:v>
                </c:pt>
                <c:pt idx="27">
                  <c:v>1.0402684563758389</c:v>
                </c:pt>
                <c:pt idx="28">
                  <c:v>1.3840579710144927</c:v>
                </c:pt>
                <c:pt idx="29">
                  <c:v>1.2124999999999999</c:v>
                </c:pt>
                <c:pt idx="30">
                  <c:v>1.4246575342465753</c:v>
                </c:pt>
                <c:pt idx="31">
                  <c:v>1.5109489051094889</c:v>
                </c:pt>
                <c:pt idx="32">
                  <c:v>1.5259259259259257</c:v>
                </c:pt>
                <c:pt idx="33">
                  <c:v>1.2965517241379312</c:v>
                </c:pt>
                <c:pt idx="34">
                  <c:v>1.3558282208588956</c:v>
                </c:pt>
                <c:pt idx="35">
                  <c:v>1.3846153846153846</c:v>
                </c:pt>
                <c:pt idx="36">
                  <c:v>1.3513513513513515</c:v>
                </c:pt>
                <c:pt idx="37">
                  <c:v>1.4355828220858895</c:v>
                </c:pt>
                <c:pt idx="38">
                  <c:v>1.4657534246575343</c:v>
                </c:pt>
                <c:pt idx="39">
                  <c:v>1.5241379310344829</c:v>
                </c:pt>
                <c:pt idx="40">
                  <c:v>1.4223602484472049</c:v>
                </c:pt>
                <c:pt idx="41">
                  <c:v>1.4295774647887327</c:v>
                </c:pt>
                <c:pt idx="42">
                  <c:v>1.2976190476190474</c:v>
                </c:pt>
                <c:pt idx="43">
                  <c:v>1.2962962962962963</c:v>
                </c:pt>
                <c:pt idx="44">
                  <c:v>1.3652694610778442</c:v>
                </c:pt>
                <c:pt idx="45">
                  <c:v>1.2383720930232558</c:v>
                </c:pt>
                <c:pt idx="46">
                  <c:v>1.5</c:v>
                </c:pt>
                <c:pt idx="47">
                  <c:v>1.5354330708661417</c:v>
                </c:pt>
                <c:pt idx="48">
                  <c:v>1.3352941176470587</c:v>
                </c:pt>
                <c:pt idx="49">
                  <c:v>1.3943661971830987</c:v>
                </c:pt>
                <c:pt idx="50">
                  <c:v>1.3271604938271604</c:v>
                </c:pt>
                <c:pt idx="51">
                  <c:v>1.5</c:v>
                </c:pt>
                <c:pt idx="52">
                  <c:v>1.3355263157894739</c:v>
                </c:pt>
                <c:pt idx="53">
                  <c:v>1.32</c:v>
                </c:pt>
                <c:pt idx="54">
                  <c:v>1.5338983050847459</c:v>
                </c:pt>
                <c:pt idx="55">
                  <c:v>1.635036496350365</c:v>
                </c:pt>
                <c:pt idx="56">
                  <c:v>1.2716049382716048</c:v>
                </c:pt>
                <c:pt idx="57">
                  <c:v>1.4027777777777779</c:v>
                </c:pt>
                <c:pt idx="58">
                  <c:v>1.4459459459459461</c:v>
                </c:pt>
                <c:pt idx="59">
                  <c:v>1.4568965517241379</c:v>
                </c:pt>
                <c:pt idx="60">
                  <c:v>1.4589041095890412</c:v>
                </c:pt>
                <c:pt idx="61">
                  <c:v>0.86224489795918369</c:v>
                </c:pt>
                <c:pt idx="62">
                  <c:v>0.96208530805687209</c:v>
                </c:pt>
              </c:numCache>
            </c:numRef>
          </c:yVal>
          <c:smooth val="0"/>
        </c:ser>
        <c:ser>
          <c:idx val="7"/>
          <c:order val="5"/>
          <c:tx>
            <c:v>Dionüszosz kancsó (ujjtámasz)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92D050"/>
              </a:solidFill>
              <a:ln>
                <a:noFill/>
              </a:ln>
            </c:spPr>
          </c:marker>
          <c:xVal>
            <c:numRef>
              <c:f>'C:\Users\Mozgai\Documents\MTA CSFK FGI\SEUSO\VIZSGÁLATOK\HORDOZHATÓ  XRF MÉRÉSEK\XRF DATA\[DE06.xls]alapfém'!$E$67:$E$69</c:f>
              <c:numCache>
                <c:formatCode>General</c:formatCode>
                <c:ptCount val="3"/>
                <c:pt idx="0">
                  <c:v>94.230999999999995</c:v>
                </c:pt>
                <c:pt idx="1">
                  <c:v>94.983000000000004</c:v>
                </c:pt>
                <c:pt idx="2">
                  <c:v>93.971000000000004</c:v>
                </c:pt>
              </c:numCache>
            </c:numRef>
          </c:xVal>
          <c:yVal>
            <c:numRef>
              <c:f>'C:\Users\Mozgai\Documents\MTA CSFK FGI\SEUSO\VIZSGÁLATOK\HORDOZHATÓ  XRF MÉRÉSEK\XRF DATA\[DE06.xls]alapfém'!$M$67:$M$69</c:f>
              <c:numCache>
                <c:formatCode>General</c:formatCode>
                <c:ptCount val="3"/>
                <c:pt idx="0">
                  <c:v>1.127049180327869</c:v>
                </c:pt>
                <c:pt idx="1">
                  <c:v>1.047945205479452</c:v>
                </c:pt>
                <c:pt idx="2">
                  <c:v>1.1357142857142857</c:v>
                </c:pt>
              </c:numCache>
            </c:numRef>
          </c:yVal>
          <c:smooth val="0"/>
        </c:ser>
        <c:ser>
          <c:idx val="8"/>
          <c:order val="6"/>
          <c:tx>
            <c:v>Dionüszosz kancsó (fül)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92D050"/>
              </a:solidFill>
              <a:ln>
                <a:noFill/>
              </a:ln>
            </c:spPr>
          </c:marker>
          <c:xVal>
            <c:numRef>
              <c:f>'C:\Users\Mozgai\Documents\MTA CSFK FGI\SEUSO\VIZSGÁLATOK\HORDOZHATÓ  XRF MÉRÉSEK\XRF DATA\[DE06.xls]alapfém'!$E$71:$E$76</c:f>
              <c:numCache>
                <c:formatCode>General</c:formatCode>
                <c:ptCount val="6"/>
                <c:pt idx="0">
                  <c:v>94.584999999999994</c:v>
                </c:pt>
                <c:pt idx="1">
                  <c:v>95.634</c:v>
                </c:pt>
                <c:pt idx="2">
                  <c:v>94.015000000000001</c:v>
                </c:pt>
                <c:pt idx="3">
                  <c:v>93.986999999999995</c:v>
                </c:pt>
                <c:pt idx="4">
                  <c:v>93.203999999999994</c:v>
                </c:pt>
                <c:pt idx="5">
                  <c:v>94.655000000000001</c:v>
                </c:pt>
              </c:numCache>
            </c:numRef>
          </c:xVal>
          <c:yVal>
            <c:numRef>
              <c:f>'C:\Users\Mozgai\Documents\MTA CSFK FGI\SEUSO\VIZSGÁLATOK\HORDOZHATÓ  XRF MÉRÉSEK\XRF DATA\[DE06.xls]alapfém'!$M$71:$M$76</c:f>
              <c:numCache>
                <c:formatCode>General</c:formatCode>
                <c:ptCount val="6"/>
                <c:pt idx="0">
                  <c:v>1.1255605381165918</c:v>
                </c:pt>
                <c:pt idx="1">
                  <c:v>1.1185770750988142</c:v>
                </c:pt>
                <c:pt idx="2">
                  <c:v>1.1333333333333333</c:v>
                </c:pt>
                <c:pt idx="3">
                  <c:v>1.0830039525691699</c:v>
                </c:pt>
                <c:pt idx="4">
                  <c:v>0.28839285714285712</c:v>
                </c:pt>
                <c:pt idx="5">
                  <c:v>1.2016806722689075</c:v>
                </c:pt>
              </c:numCache>
            </c:numRef>
          </c:yVal>
          <c:smooth val="0"/>
        </c:ser>
        <c:ser>
          <c:idx val="10"/>
          <c:order val="7"/>
          <c:tx>
            <c:v>Geometrikus tál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chemeClr val="accent6"/>
              </a:solidFill>
              <a:ln>
                <a:noFill/>
              </a:ln>
            </c:spPr>
          </c:marker>
          <c:xVal>
            <c:numRef>
              <c:f>'C:\Users\Mozgai\Documents\MTA CSFK FGI\SEUSO\VIZSGÁLATOK\HORDOZHATÓ  XRF MÉRÉSEK\XRF DATA\[GP04.xls]alapfém'!$E$2:$E$110</c:f>
              <c:numCache>
                <c:formatCode>General</c:formatCode>
                <c:ptCount val="109"/>
                <c:pt idx="0">
                  <c:v>96.11</c:v>
                </c:pt>
                <c:pt idx="1">
                  <c:v>96.122</c:v>
                </c:pt>
                <c:pt idx="2">
                  <c:v>95.918999999999997</c:v>
                </c:pt>
                <c:pt idx="3">
                  <c:v>96.14</c:v>
                </c:pt>
                <c:pt idx="4">
                  <c:v>96.177999999999997</c:v>
                </c:pt>
                <c:pt idx="5">
                  <c:v>96.241</c:v>
                </c:pt>
                <c:pt idx="6">
                  <c:v>96.159000000000006</c:v>
                </c:pt>
                <c:pt idx="7">
                  <c:v>96.103999999999999</c:v>
                </c:pt>
                <c:pt idx="8">
                  <c:v>96.117999999999995</c:v>
                </c:pt>
                <c:pt idx="9">
                  <c:v>96.18</c:v>
                </c:pt>
                <c:pt idx="10">
                  <c:v>96.01</c:v>
                </c:pt>
                <c:pt idx="11">
                  <c:v>96.085999999999999</c:v>
                </c:pt>
                <c:pt idx="12">
                  <c:v>96.16</c:v>
                </c:pt>
                <c:pt idx="13">
                  <c:v>96.13</c:v>
                </c:pt>
                <c:pt idx="14">
                  <c:v>95.938999999999993</c:v>
                </c:pt>
                <c:pt idx="15">
                  <c:v>96.05</c:v>
                </c:pt>
                <c:pt idx="16">
                  <c:v>96.129000000000005</c:v>
                </c:pt>
                <c:pt idx="17">
                  <c:v>95.843000000000004</c:v>
                </c:pt>
                <c:pt idx="18">
                  <c:v>95.808999999999997</c:v>
                </c:pt>
                <c:pt idx="19">
                  <c:v>95.938999999999993</c:v>
                </c:pt>
                <c:pt idx="20">
                  <c:v>96.058999999999997</c:v>
                </c:pt>
                <c:pt idx="21">
                  <c:v>95.790999999999997</c:v>
                </c:pt>
                <c:pt idx="22">
                  <c:v>96.114000000000004</c:v>
                </c:pt>
                <c:pt idx="23">
                  <c:v>96.13</c:v>
                </c:pt>
                <c:pt idx="24">
                  <c:v>96.096000000000004</c:v>
                </c:pt>
                <c:pt idx="25">
                  <c:v>96.094999999999999</c:v>
                </c:pt>
                <c:pt idx="26">
                  <c:v>96.114000000000004</c:v>
                </c:pt>
                <c:pt idx="27">
                  <c:v>95.896000000000001</c:v>
                </c:pt>
                <c:pt idx="28">
                  <c:v>96.22</c:v>
                </c:pt>
                <c:pt idx="29">
                  <c:v>96.072999999999993</c:v>
                </c:pt>
                <c:pt idx="30">
                  <c:v>96.114000000000004</c:v>
                </c:pt>
                <c:pt idx="31">
                  <c:v>96.162000000000006</c:v>
                </c:pt>
                <c:pt idx="32">
                  <c:v>96.144000000000005</c:v>
                </c:pt>
                <c:pt idx="33">
                  <c:v>96.061999999999998</c:v>
                </c:pt>
                <c:pt idx="34">
                  <c:v>95.784000000000006</c:v>
                </c:pt>
                <c:pt idx="35">
                  <c:v>96.025000000000006</c:v>
                </c:pt>
                <c:pt idx="36">
                  <c:v>96.063000000000002</c:v>
                </c:pt>
                <c:pt idx="37">
                  <c:v>96.072000000000003</c:v>
                </c:pt>
                <c:pt idx="38">
                  <c:v>96.152000000000001</c:v>
                </c:pt>
                <c:pt idx="39">
                  <c:v>95.930999999999997</c:v>
                </c:pt>
                <c:pt idx="40">
                  <c:v>96.004999999999995</c:v>
                </c:pt>
                <c:pt idx="41">
                  <c:v>96.141000000000005</c:v>
                </c:pt>
                <c:pt idx="42">
                  <c:v>95.872</c:v>
                </c:pt>
                <c:pt idx="43">
                  <c:v>96.146000000000001</c:v>
                </c:pt>
                <c:pt idx="44">
                  <c:v>96.308000000000007</c:v>
                </c:pt>
                <c:pt idx="45">
                  <c:v>96.027000000000001</c:v>
                </c:pt>
                <c:pt idx="46">
                  <c:v>96.13</c:v>
                </c:pt>
                <c:pt idx="47">
                  <c:v>96.162000000000006</c:v>
                </c:pt>
                <c:pt idx="48">
                  <c:v>96.102999999999994</c:v>
                </c:pt>
                <c:pt idx="49">
                  <c:v>96.100999999999999</c:v>
                </c:pt>
                <c:pt idx="50">
                  <c:v>96.07</c:v>
                </c:pt>
                <c:pt idx="51">
                  <c:v>96.129000000000005</c:v>
                </c:pt>
                <c:pt idx="52">
                  <c:v>96.11</c:v>
                </c:pt>
                <c:pt idx="53">
                  <c:v>96.045000000000002</c:v>
                </c:pt>
                <c:pt idx="54">
                  <c:v>96.091999999999999</c:v>
                </c:pt>
                <c:pt idx="55">
                  <c:v>96.084000000000003</c:v>
                </c:pt>
                <c:pt idx="56">
                  <c:v>96.123000000000005</c:v>
                </c:pt>
                <c:pt idx="57">
                  <c:v>96.081000000000003</c:v>
                </c:pt>
                <c:pt idx="58">
                  <c:v>96.125</c:v>
                </c:pt>
                <c:pt idx="59">
                  <c:v>96.162999999999997</c:v>
                </c:pt>
                <c:pt idx="60">
                  <c:v>96.236999999999995</c:v>
                </c:pt>
                <c:pt idx="61">
                  <c:v>96.147000000000006</c:v>
                </c:pt>
                <c:pt idx="62">
                  <c:v>96.144000000000005</c:v>
                </c:pt>
                <c:pt idx="63">
                  <c:v>96.096999999999994</c:v>
                </c:pt>
                <c:pt idx="64">
                  <c:v>95.968000000000004</c:v>
                </c:pt>
                <c:pt idx="65">
                  <c:v>96.087999999999994</c:v>
                </c:pt>
                <c:pt idx="66">
                  <c:v>96.108999999999995</c:v>
                </c:pt>
                <c:pt idx="67">
                  <c:v>96.093000000000004</c:v>
                </c:pt>
                <c:pt idx="68">
                  <c:v>96.296000000000006</c:v>
                </c:pt>
                <c:pt idx="69">
                  <c:v>96.284999999999997</c:v>
                </c:pt>
                <c:pt idx="70">
                  <c:v>96.206999999999994</c:v>
                </c:pt>
                <c:pt idx="71">
                  <c:v>96.399000000000001</c:v>
                </c:pt>
                <c:pt idx="72">
                  <c:v>96.644999999999996</c:v>
                </c:pt>
                <c:pt idx="73">
                  <c:v>96.954999999999998</c:v>
                </c:pt>
                <c:pt idx="74">
                  <c:v>96.99</c:v>
                </c:pt>
                <c:pt idx="75">
                  <c:v>96.436000000000007</c:v>
                </c:pt>
                <c:pt idx="76">
                  <c:v>96.326999999999998</c:v>
                </c:pt>
                <c:pt idx="77">
                  <c:v>96.304000000000002</c:v>
                </c:pt>
                <c:pt idx="78">
                  <c:v>96.096999999999994</c:v>
                </c:pt>
                <c:pt idx="79">
                  <c:v>96.224000000000004</c:v>
                </c:pt>
                <c:pt idx="80">
                  <c:v>96.171999999999997</c:v>
                </c:pt>
                <c:pt idx="81">
                  <c:v>96.206999999999994</c:v>
                </c:pt>
                <c:pt idx="82">
                  <c:v>96.429000000000002</c:v>
                </c:pt>
                <c:pt idx="83">
                  <c:v>96.4</c:v>
                </c:pt>
                <c:pt idx="84">
                  <c:v>96.798000000000002</c:v>
                </c:pt>
                <c:pt idx="85">
                  <c:v>96.763999999999996</c:v>
                </c:pt>
                <c:pt idx="86">
                  <c:v>96.947999999999993</c:v>
                </c:pt>
                <c:pt idx="87">
                  <c:v>96.43</c:v>
                </c:pt>
                <c:pt idx="88">
                  <c:v>96.305000000000007</c:v>
                </c:pt>
                <c:pt idx="89">
                  <c:v>96.230999999999995</c:v>
                </c:pt>
                <c:pt idx="90">
                  <c:v>96.195999999999998</c:v>
                </c:pt>
                <c:pt idx="91">
                  <c:v>97.018000000000001</c:v>
                </c:pt>
                <c:pt idx="92">
                  <c:v>96.873999999999995</c:v>
                </c:pt>
                <c:pt idx="93">
                  <c:v>96.337999999999994</c:v>
                </c:pt>
                <c:pt idx="94">
                  <c:v>96.257999999999996</c:v>
                </c:pt>
                <c:pt idx="95">
                  <c:v>96.396000000000001</c:v>
                </c:pt>
                <c:pt idx="96">
                  <c:v>96.819000000000003</c:v>
                </c:pt>
                <c:pt idx="97">
                  <c:v>97.292000000000002</c:v>
                </c:pt>
                <c:pt idx="98">
                  <c:v>96.355000000000004</c:v>
                </c:pt>
                <c:pt idx="99">
                  <c:v>96.301000000000002</c:v>
                </c:pt>
                <c:pt idx="100">
                  <c:v>96.522999999999996</c:v>
                </c:pt>
                <c:pt idx="101">
                  <c:v>96.331000000000003</c:v>
                </c:pt>
                <c:pt idx="102">
                  <c:v>96.281000000000006</c:v>
                </c:pt>
                <c:pt idx="103">
                  <c:v>96.378</c:v>
                </c:pt>
                <c:pt idx="104">
                  <c:v>96.54</c:v>
                </c:pt>
                <c:pt idx="105">
                  <c:v>96.293000000000006</c:v>
                </c:pt>
                <c:pt idx="106">
                  <c:v>96.712999999999994</c:v>
                </c:pt>
                <c:pt idx="107">
                  <c:v>96.385000000000005</c:v>
                </c:pt>
                <c:pt idx="108">
                  <c:v>96.372</c:v>
                </c:pt>
              </c:numCache>
            </c:numRef>
          </c:xVal>
          <c:yVal>
            <c:numRef>
              <c:f>'C:\Users\Mozgai\Documents\MTA CSFK FGI\SEUSO\VIZSGÁLATOK\HORDOZHATÓ  XRF MÉRÉSEK\XRF DATA\[GP04.xls]alapfém'!$M$2:$M$110</c:f>
              <c:numCache>
                <c:formatCode>General</c:formatCode>
                <c:ptCount val="109"/>
                <c:pt idx="0">
                  <c:v>2.823529411764706E-2</c:v>
                </c:pt>
                <c:pt idx="1">
                  <c:v>0</c:v>
                </c:pt>
                <c:pt idx="2">
                  <c:v>2.9197080291970805E-2</c:v>
                </c:pt>
                <c:pt idx="3">
                  <c:v>0</c:v>
                </c:pt>
                <c:pt idx="4">
                  <c:v>4.5454545454545449E-2</c:v>
                </c:pt>
                <c:pt idx="5">
                  <c:v>0</c:v>
                </c:pt>
                <c:pt idx="6">
                  <c:v>0</c:v>
                </c:pt>
                <c:pt idx="7">
                  <c:v>2.8037383177570093E-2</c:v>
                </c:pt>
                <c:pt idx="8">
                  <c:v>3.8095238095238099E-2</c:v>
                </c:pt>
                <c:pt idx="9">
                  <c:v>2.7586206896551724E-2</c:v>
                </c:pt>
                <c:pt idx="10">
                  <c:v>2.2573363431151242E-2</c:v>
                </c:pt>
                <c:pt idx="11">
                  <c:v>3.0092592592592591E-2</c:v>
                </c:pt>
                <c:pt idx="12">
                  <c:v>3.2786885245901641E-2</c:v>
                </c:pt>
                <c:pt idx="13">
                  <c:v>0</c:v>
                </c:pt>
                <c:pt idx="14">
                  <c:v>3.398058252427185E-2</c:v>
                </c:pt>
                <c:pt idx="15">
                  <c:v>0</c:v>
                </c:pt>
                <c:pt idx="16">
                  <c:v>2.7649769585253458E-2</c:v>
                </c:pt>
                <c:pt idx="17">
                  <c:v>2.9213483146067414E-2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2.771362586605081E-2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2.823529411764706E-2</c:v>
                </c:pt>
                <c:pt idx="26">
                  <c:v>2.8037383177570093E-2</c:v>
                </c:pt>
                <c:pt idx="27">
                  <c:v>0</c:v>
                </c:pt>
                <c:pt idx="28">
                  <c:v>2.777777777777778E-2</c:v>
                </c:pt>
                <c:pt idx="29">
                  <c:v>0</c:v>
                </c:pt>
                <c:pt idx="30">
                  <c:v>0</c:v>
                </c:pt>
                <c:pt idx="31">
                  <c:v>2.771362586605081E-2</c:v>
                </c:pt>
                <c:pt idx="32">
                  <c:v>2.2988505747126436E-2</c:v>
                </c:pt>
                <c:pt idx="33">
                  <c:v>0</c:v>
                </c:pt>
                <c:pt idx="34">
                  <c:v>0</c:v>
                </c:pt>
                <c:pt idx="35">
                  <c:v>2.3201856148491882E-2</c:v>
                </c:pt>
                <c:pt idx="36">
                  <c:v>2.5404157043879907E-2</c:v>
                </c:pt>
                <c:pt idx="37">
                  <c:v>4.1570438799076209E-2</c:v>
                </c:pt>
                <c:pt idx="38">
                  <c:v>3.0092592592592591E-2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3.7647058823529415E-2</c:v>
                </c:pt>
                <c:pt idx="43">
                  <c:v>2.5462962962962962E-2</c:v>
                </c:pt>
                <c:pt idx="44">
                  <c:v>2.8169014084507043E-2</c:v>
                </c:pt>
                <c:pt idx="45">
                  <c:v>2.5761124121779857E-2</c:v>
                </c:pt>
                <c:pt idx="46">
                  <c:v>2.7586206896551724E-2</c:v>
                </c:pt>
                <c:pt idx="47">
                  <c:v>0</c:v>
                </c:pt>
                <c:pt idx="48">
                  <c:v>2.5821596244131453E-2</c:v>
                </c:pt>
                <c:pt idx="49">
                  <c:v>0</c:v>
                </c:pt>
                <c:pt idx="50">
                  <c:v>2.3255813953488372E-2</c:v>
                </c:pt>
                <c:pt idx="51">
                  <c:v>0</c:v>
                </c:pt>
                <c:pt idx="52">
                  <c:v>2.5056947608200455E-2</c:v>
                </c:pt>
                <c:pt idx="53">
                  <c:v>3.2863849765258218E-2</c:v>
                </c:pt>
                <c:pt idx="54">
                  <c:v>2.4830699774266364E-2</c:v>
                </c:pt>
                <c:pt idx="55">
                  <c:v>3.0516431924882629E-2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2.7210884353741496E-2</c:v>
                </c:pt>
                <c:pt idx="62">
                  <c:v>0</c:v>
                </c:pt>
                <c:pt idx="63">
                  <c:v>0</c:v>
                </c:pt>
                <c:pt idx="64">
                  <c:v>2.6506024096385541E-2</c:v>
                </c:pt>
                <c:pt idx="65">
                  <c:v>0</c:v>
                </c:pt>
                <c:pt idx="66">
                  <c:v>2.7906976744186046E-2</c:v>
                </c:pt>
                <c:pt idx="67">
                  <c:v>2.5882352941176471E-2</c:v>
                </c:pt>
                <c:pt idx="68">
                  <c:v>0</c:v>
                </c:pt>
                <c:pt idx="69">
                  <c:v>0</c:v>
                </c:pt>
                <c:pt idx="70">
                  <c:v>3.4739454094292806E-2</c:v>
                </c:pt>
                <c:pt idx="71">
                  <c:v>0</c:v>
                </c:pt>
                <c:pt idx="72">
                  <c:v>4.2071197411003236E-2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2.891566265060241E-2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5.3140096618357488E-2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2.7918781725888322E-2</c:v>
                </c:pt>
                <c:pt idx="89">
                  <c:v>0</c:v>
                </c:pt>
                <c:pt idx="90">
                  <c:v>2.4390243902439025E-2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4.2372881355932208E-2</c:v>
                </c:pt>
                <c:pt idx="97">
                  <c:v>0</c:v>
                </c:pt>
                <c:pt idx="98">
                  <c:v>3.2338308457711441E-2</c:v>
                </c:pt>
                <c:pt idx="99">
                  <c:v>2.9629629629629627E-2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3.3333333333333333E-2</c:v>
                </c:pt>
                <c:pt idx="106">
                  <c:v>0</c:v>
                </c:pt>
                <c:pt idx="107">
                  <c:v>2.5773195876288658E-2</c:v>
                </c:pt>
                <c:pt idx="108">
                  <c:v>0</c:v>
                </c:pt>
              </c:numCache>
            </c:numRef>
          </c:yVal>
          <c:smooth val="0"/>
        </c:ser>
        <c:ser>
          <c:idx val="12"/>
          <c:order val="8"/>
          <c:tx>
            <c:v>Geoemetrikus A kancsó 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00B0F0"/>
              </a:solidFill>
              <a:ln>
                <a:noFill/>
              </a:ln>
            </c:spPr>
          </c:marker>
          <c:xVal>
            <c:numRef>
              <c:f>'C:\Users\Mozgai\Documents\MTA CSFK FGI\SEUSO\VIZSGÁLATOK\HORDOZHATÓ  XRF MÉRÉSEK\XRF DATA\[GE_11.xlsx]alapfém'!$E$3:$E$68</c:f>
              <c:numCache>
                <c:formatCode>General</c:formatCode>
                <c:ptCount val="66"/>
                <c:pt idx="0">
                  <c:v>96.805000000000007</c:v>
                </c:pt>
                <c:pt idx="1">
                  <c:v>96.980999999999995</c:v>
                </c:pt>
                <c:pt idx="2">
                  <c:v>96.799000000000007</c:v>
                </c:pt>
                <c:pt idx="3">
                  <c:v>96.988</c:v>
                </c:pt>
                <c:pt idx="4">
                  <c:v>96.876999999999995</c:v>
                </c:pt>
                <c:pt idx="5">
                  <c:v>96.968999999999994</c:v>
                </c:pt>
                <c:pt idx="6">
                  <c:v>96.87</c:v>
                </c:pt>
                <c:pt idx="7">
                  <c:v>96.742999999999995</c:v>
                </c:pt>
                <c:pt idx="8">
                  <c:v>96.736000000000004</c:v>
                </c:pt>
                <c:pt idx="9">
                  <c:v>96.900999999999996</c:v>
                </c:pt>
                <c:pt idx="10">
                  <c:v>96.677000000000007</c:v>
                </c:pt>
                <c:pt idx="11">
                  <c:v>96.998999999999995</c:v>
                </c:pt>
                <c:pt idx="12">
                  <c:v>96.938000000000002</c:v>
                </c:pt>
                <c:pt idx="13">
                  <c:v>96.721999999999994</c:v>
                </c:pt>
                <c:pt idx="14">
                  <c:v>96.944999999999993</c:v>
                </c:pt>
                <c:pt idx="15">
                  <c:v>96.727000000000004</c:v>
                </c:pt>
                <c:pt idx="16">
                  <c:v>96.903000000000006</c:v>
                </c:pt>
                <c:pt idx="17">
                  <c:v>96.712000000000003</c:v>
                </c:pt>
                <c:pt idx="18">
                  <c:v>96.811999999999998</c:v>
                </c:pt>
                <c:pt idx="19">
                  <c:v>97.022999999999996</c:v>
                </c:pt>
                <c:pt idx="20">
                  <c:v>96.912000000000006</c:v>
                </c:pt>
                <c:pt idx="21">
                  <c:v>96.813000000000002</c:v>
                </c:pt>
                <c:pt idx="22">
                  <c:v>96.84</c:v>
                </c:pt>
                <c:pt idx="23">
                  <c:v>96.828999999999994</c:v>
                </c:pt>
                <c:pt idx="24">
                  <c:v>96.79</c:v>
                </c:pt>
                <c:pt idx="25">
                  <c:v>96.908000000000001</c:v>
                </c:pt>
                <c:pt idx="26">
                  <c:v>96.650999999999996</c:v>
                </c:pt>
                <c:pt idx="27">
                  <c:v>97.006</c:v>
                </c:pt>
                <c:pt idx="28">
                  <c:v>97.161000000000001</c:v>
                </c:pt>
                <c:pt idx="29">
                  <c:v>96.894999999999996</c:v>
                </c:pt>
                <c:pt idx="30">
                  <c:v>93.884</c:v>
                </c:pt>
                <c:pt idx="31">
                  <c:v>95.765000000000001</c:v>
                </c:pt>
                <c:pt idx="32">
                  <c:v>96.808000000000007</c:v>
                </c:pt>
                <c:pt idx="33">
                  <c:v>96.852999999999994</c:v>
                </c:pt>
                <c:pt idx="34">
                  <c:v>96.787999999999997</c:v>
                </c:pt>
                <c:pt idx="35">
                  <c:v>97.043000000000006</c:v>
                </c:pt>
                <c:pt idx="36">
                  <c:v>97.096000000000004</c:v>
                </c:pt>
                <c:pt idx="37">
                  <c:v>96.799000000000007</c:v>
                </c:pt>
                <c:pt idx="38">
                  <c:v>96.783000000000001</c:v>
                </c:pt>
                <c:pt idx="39">
                  <c:v>96.747</c:v>
                </c:pt>
                <c:pt idx="40">
                  <c:v>95.691999999999993</c:v>
                </c:pt>
                <c:pt idx="41">
                  <c:v>96.852000000000004</c:v>
                </c:pt>
                <c:pt idx="42">
                  <c:v>97.024000000000001</c:v>
                </c:pt>
                <c:pt idx="43">
                  <c:v>96.863</c:v>
                </c:pt>
                <c:pt idx="44">
                  <c:v>97.099000000000004</c:v>
                </c:pt>
                <c:pt idx="45">
                  <c:v>96.896000000000001</c:v>
                </c:pt>
                <c:pt idx="46">
                  <c:v>96.981999999999999</c:v>
                </c:pt>
                <c:pt idx="47">
                  <c:v>97.224999999999994</c:v>
                </c:pt>
                <c:pt idx="48">
                  <c:v>97.042000000000002</c:v>
                </c:pt>
                <c:pt idx="49">
                  <c:v>96.82</c:v>
                </c:pt>
                <c:pt idx="50">
                  <c:v>96.855999999999995</c:v>
                </c:pt>
                <c:pt idx="51">
                  <c:v>96.878</c:v>
                </c:pt>
                <c:pt idx="52">
                  <c:v>96.998999999999995</c:v>
                </c:pt>
                <c:pt idx="53">
                  <c:v>96.85</c:v>
                </c:pt>
                <c:pt idx="54">
                  <c:v>96.707999999999998</c:v>
                </c:pt>
                <c:pt idx="55">
                  <c:v>95.611999999999995</c:v>
                </c:pt>
                <c:pt idx="56">
                  <c:v>96.585999999999999</c:v>
                </c:pt>
                <c:pt idx="57">
                  <c:v>96.268000000000001</c:v>
                </c:pt>
                <c:pt idx="58">
                  <c:v>96.751999999999995</c:v>
                </c:pt>
                <c:pt idx="59">
                  <c:v>96.631</c:v>
                </c:pt>
                <c:pt idx="60">
                  <c:v>96.805000000000007</c:v>
                </c:pt>
                <c:pt idx="61">
                  <c:v>97.801000000000002</c:v>
                </c:pt>
                <c:pt idx="62">
                  <c:v>96.775999999999996</c:v>
                </c:pt>
                <c:pt idx="63">
                  <c:v>97.192999999999998</c:v>
                </c:pt>
                <c:pt idx="64">
                  <c:v>97.481999999999999</c:v>
                </c:pt>
                <c:pt idx="65">
                  <c:v>96.116</c:v>
                </c:pt>
              </c:numCache>
            </c:numRef>
          </c:xVal>
          <c:yVal>
            <c:numRef>
              <c:f>'C:\Users\Mozgai\Documents\MTA CSFK FGI\SEUSO\VIZSGÁLATOK\HORDOZHATÓ  XRF MÉRÉSEK\XRF DATA\[GE_11.xlsx]alapfém'!$M$3:$M$68</c:f>
              <c:numCache>
                <c:formatCode>General</c:formatCode>
                <c:ptCount val="66"/>
                <c:pt idx="0">
                  <c:v>0.15634674922600619</c:v>
                </c:pt>
                <c:pt idx="1">
                  <c:v>0.18272425249169436</c:v>
                </c:pt>
                <c:pt idx="2">
                  <c:v>0.17031250000000001</c:v>
                </c:pt>
                <c:pt idx="3">
                  <c:v>0.15953947368421054</c:v>
                </c:pt>
                <c:pt idx="4">
                  <c:v>0.17329093799682035</c:v>
                </c:pt>
                <c:pt idx="5">
                  <c:v>0.17258064516129032</c:v>
                </c:pt>
                <c:pt idx="6">
                  <c:v>0.17924528301886794</c:v>
                </c:pt>
                <c:pt idx="7">
                  <c:v>0.19014084507042256</c:v>
                </c:pt>
                <c:pt idx="8">
                  <c:v>0.172782874617737</c:v>
                </c:pt>
                <c:pt idx="9">
                  <c:v>0.18403908794788273</c:v>
                </c:pt>
                <c:pt idx="10">
                  <c:v>0.16716867469879518</c:v>
                </c:pt>
                <c:pt idx="11">
                  <c:v>0.16420361247947457</c:v>
                </c:pt>
                <c:pt idx="12">
                  <c:v>0.18351477449455675</c:v>
                </c:pt>
                <c:pt idx="13">
                  <c:v>0.16742770167427701</c:v>
                </c:pt>
                <c:pt idx="14">
                  <c:v>0.16666666666666666</c:v>
                </c:pt>
                <c:pt idx="15">
                  <c:v>0.16151685393258428</c:v>
                </c:pt>
                <c:pt idx="16">
                  <c:v>0.16996699669966997</c:v>
                </c:pt>
                <c:pt idx="17">
                  <c:v>0.16133942161339421</c:v>
                </c:pt>
                <c:pt idx="18">
                  <c:v>0.17937219730941703</c:v>
                </c:pt>
                <c:pt idx="19">
                  <c:v>0.17081260364842454</c:v>
                </c:pt>
                <c:pt idx="20">
                  <c:v>0.17981072555205047</c:v>
                </c:pt>
                <c:pt idx="21">
                  <c:v>0.17559523809523808</c:v>
                </c:pt>
                <c:pt idx="22">
                  <c:v>0.16871165644171779</c:v>
                </c:pt>
                <c:pt idx="23">
                  <c:v>0.1852941176470588</c:v>
                </c:pt>
                <c:pt idx="24">
                  <c:v>0.15732087227414332</c:v>
                </c:pt>
                <c:pt idx="25">
                  <c:v>0.17152103559870549</c:v>
                </c:pt>
                <c:pt idx="26">
                  <c:v>0.16666666666666669</c:v>
                </c:pt>
                <c:pt idx="27">
                  <c:v>0.16013071895424838</c:v>
                </c:pt>
                <c:pt idx="28">
                  <c:v>0.17517006802721088</c:v>
                </c:pt>
                <c:pt idx="29">
                  <c:v>0.18397626112759644</c:v>
                </c:pt>
                <c:pt idx="30">
                  <c:v>0.10018214936247723</c:v>
                </c:pt>
                <c:pt idx="31">
                  <c:v>0.16666666666666666</c:v>
                </c:pt>
                <c:pt idx="32">
                  <c:v>0.16149068322981366</c:v>
                </c:pt>
                <c:pt idx="33">
                  <c:v>0.16828478964401294</c:v>
                </c:pt>
                <c:pt idx="34">
                  <c:v>0.17156105100463678</c:v>
                </c:pt>
                <c:pt idx="35">
                  <c:v>0.17370129870129869</c:v>
                </c:pt>
                <c:pt idx="36">
                  <c:v>0.16173913043478261</c:v>
                </c:pt>
                <c:pt idx="37">
                  <c:v>0.17700453857791226</c:v>
                </c:pt>
                <c:pt idx="38">
                  <c:v>0.16566265060240964</c:v>
                </c:pt>
                <c:pt idx="39">
                  <c:v>0.17335243553008597</c:v>
                </c:pt>
                <c:pt idx="40">
                  <c:v>0.18011527377521616</c:v>
                </c:pt>
                <c:pt idx="41">
                  <c:v>0.17582417582417584</c:v>
                </c:pt>
                <c:pt idx="42">
                  <c:v>0.15889464594127808</c:v>
                </c:pt>
                <c:pt idx="43">
                  <c:v>0.16797488226059654</c:v>
                </c:pt>
                <c:pt idx="44">
                  <c:v>0.17035775127768316</c:v>
                </c:pt>
                <c:pt idx="45">
                  <c:v>0.16615384615384615</c:v>
                </c:pt>
                <c:pt idx="46">
                  <c:v>0.17460317460317459</c:v>
                </c:pt>
                <c:pt idx="47">
                  <c:v>0.18612521150592218</c:v>
                </c:pt>
                <c:pt idx="48">
                  <c:v>0.1875945537065053</c:v>
                </c:pt>
                <c:pt idx="49">
                  <c:v>0.17447495961227788</c:v>
                </c:pt>
                <c:pt idx="50">
                  <c:v>0.16355140186915887</c:v>
                </c:pt>
                <c:pt idx="51">
                  <c:v>0.17192429022082018</c:v>
                </c:pt>
                <c:pt idx="52">
                  <c:v>0.17313915857605178</c:v>
                </c:pt>
                <c:pt idx="53">
                  <c:v>0.14961832061068703</c:v>
                </c:pt>
                <c:pt idx="54">
                  <c:v>0.1659324522760646</c:v>
                </c:pt>
                <c:pt idx="55">
                  <c:v>0.19473684210526318</c:v>
                </c:pt>
                <c:pt idx="56">
                  <c:v>0.17196531791907516</c:v>
                </c:pt>
                <c:pt idx="57">
                  <c:v>0.14768460575719647</c:v>
                </c:pt>
                <c:pt idx="58">
                  <c:v>0.16118935837245696</c:v>
                </c:pt>
                <c:pt idx="59">
                  <c:v>0.17069486404833836</c:v>
                </c:pt>
                <c:pt idx="60">
                  <c:v>0.18721461187214611</c:v>
                </c:pt>
                <c:pt idx="61">
                  <c:v>0.1851851851851852</c:v>
                </c:pt>
                <c:pt idx="62">
                  <c:v>0.16253869969040247</c:v>
                </c:pt>
                <c:pt idx="63">
                  <c:v>0.16867469879518074</c:v>
                </c:pt>
                <c:pt idx="64">
                  <c:v>0.19305019305019305</c:v>
                </c:pt>
                <c:pt idx="65">
                  <c:v>0.15037593984962405</c:v>
                </c:pt>
              </c:numCache>
            </c:numRef>
          </c:yVal>
          <c:smooth val="0"/>
        </c:ser>
        <c:ser>
          <c:idx val="13"/>
          <c:order val="9"/>
          <c:tx>
            <c:v>Geometrikus A kancsó (fül)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00B0F0"/>
              </a:solidFill>
              <a:ln>
                <a:noFill/>
              </a:ln>
            </c:spPr>
          </c:marker>
          <c:xVal>
            <c:numRef>
              <c:f>'C:\Users\Mozgai\Documents\MTA CSFK FGI\SEUSO\VIZSGÁLATOK\HORDOZHATÓ  XRF MÉRÉSEK\XRF DATA\[GE_11.xlsx]alapfém'!$E$70:$E$76</c:f>
              <c:numCache>
                <c:formatCode>General</c:formatCode>
                <c:ptCount val="7"/>
                <c:pt idx="0">
                  <c:v>92.923000000000002</c:v>
                </c:pt>
                <c:pt idx="1">
                  <c:v>92.344999999999999</c:v>
                </c:pt>
                <c:pt idx="2">
                  <c:v>93.811999999999998</c:v>
                </c:pt>
                <c:pt idx="3">
                  <c:v>93.245000000000005</c:v>
                </c:pt>
                <c:pt idx="4">
                  <c:v>94.700999999999993</c:v>
                </c:pt>
                <c:pt idx="5">
                  <c:v>93.820999999999998</c:v>
                </c:pt>
                <c:pt idx="6">
                  <c:v>94.375</c:v>
                </c:pt>
              </c:numCache>
            </c:numRef>
          </c:xVal>
          <c:yVal>
            <c:numRef>
              <c:f>'C:\Users\Mozgai\Documents\MTA CSFK FGI\SEUSO\VIZSGÁLATOK\HORDOZHATÓ  XRF MÉRÉSEK\XRF DATA\[GE_11.xlsx]alapfém'!$M$70:$M$76</c:f>
              <c:numCache>
                <c:formatCode>General</c:formatCode>
                <c:ptCount val="7"/>
                <c:pt idx="0">
                  <c:v>0.13451776649746192</c:v>
                </c:pt>
                <c:pt idx="1">
                  <c:v>0.13333333333333333</c:v>
                </c:pt>
                <c:pt idx="2">
                  <c:v>0.18787878787878787</c:v>
                </c:pt>
                <c:pt idx="3">
                  <c:v>0.17346938775510201</c:v>
                </c:pt>
                <c:pt idx="4">
                  <c:v>0.17573872472783825</c:v>
                </c:pt>
                <c:pt idx="5">
                  <c:v>0.17103448275862068</c:v>
                </c:pt>
                <c:pt idx="6">
                  <c:v>0.16083916083916086</c:v>
                </c:pt>
              </c:numCache>
            </c:numRef>
          </c:yVal>
          <c:smooth val="0"/>
        </c:ser>
        <c:ser>
          <c:idx val="14"/>
          <c:order val="10"/>
          <c:tx>
            <c:v>Geometrikus A kancsó (kancsószáj)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00B0F0"/>
              </a:solidFill>
              <a:ln>
                <a:noFill/>
              </a:ln>
            </c:spPr>
          </c:marker>
          <c:xVal>
            <c:numRef>
              <c:f>'C:\Users\Mozgai\Documents\MTA CSFK FGI\SEUSO\VIZSGÁLATOK\HORDOZHATÓ  XRF MÉRÉSEK\XRF DATA\[GE_11.xlsx]alapfém'!$E$78:$E$81</c:f>
              <c:numCache>
                <c:formatCode>General</c:formatCode>
                <c:ptCount val="4"/>
                <c:pt idx="0">
                  <c:v>96.759</c:v>
                </c:pt>
                <c:pt idx="1">
                  <c:v>96.674999999999997</c:v>
                </c:pt>
                <c:pt idx="2">
                  <c:v>96.843999999999994</c:v>
                </c:pt>
                <c:pt idx="3">
                  <c:v>96.471999999999994</c:v>
                </c:pt>
              </c:numCache>
            </c:numRef>
          </c:xVal>
          <c:yVal>
            <c:numRef>
              <c:f>'C:\Users\Mozgai\Documents\MTA CSFK FGI\SEUSO\VIZSGÁLATOK\HORDOZHATÓ  XRF MÉRÉSEK\XRF DATA\[GE_11.xlsx]alapfém'!$M$78:$M$81</c:f>
              <c:numCache>
                <c:formatCode>General</c:formatCode>
                <c:ptCount val="4"/>
                <c:pt idx="0">
                  <c:v>0.1847988077496274</c:v>
                </c:pt>
                <c:pt idx="1">
                  <c:v>0.18352601156069365</c:v>
                </c:pt>
                <c:pt idx="2">
                  <c:v>0.15706051873198848</c:v>
                </c:pt>
                <c:pt idx="3">
                  <c:v>0.18037135278514591</c:v>
                </c:pt>
              </c:numCache>
            </c:numRef>
          </c:yVal>
          <c:smooth val="0"/>
        </c:ser>
        <c:ser>
          <c:idx val="15"/>
          <c:order val="11"/>
          <c:tx>
            <c:v>Geometrikus A kancsó (bogyós perem)</c:v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rgbClr val="00B0F0"/>
              </a:solidFill>
              <a:ln>
                <a:noFill/>
              </a:ln>
            </c:spPr>
          </c:marker>
          <c:xVal>
            <c:numRef>
              <c:f>'C:\Users\Mozgai\Documents\MTA CSFK FGI\SEUSO\VIZSGÁLATOK\HORDOZHATÓ  XRF MÉRÉSEK\XRF DATA\[GE_11.xlsx]alapfém'!$E$83:$E$86</c:f>
              <c:numCache>
                <c:formatCode>General</c:formatCode>
                <c:ptCount val="4"/>
                <c:pt idx="0">
                  <c:v>95.162000000000006</c:v>
                </c:pt>
                <c:pt idx="1">
                  <c:v>92.962999999999994</c:v>
                </c:pt>
                <c:pt idx="2">
                  <c:v>93.932000000000002</c:v>
                </c:pt>
                <c:pt idx="3">
                  <c:v>93.093000000000004</c:v>
                </c:pt>
              </c:numCache>
            </c:numRef>
          </c:xVal>
          <c:yVal>
            <c:numRef>
              <c:f>'C:\Users\Mozgai\Documents\MTA CSFK FGI\SEUSO\VIZSGÁLATOK\HORDOZHATÓ  XRF MÉRÉSEK\XRF DATA\[GE_11.xlsx]alapfém'!$M$83:$M$86</c:f>
              <c:numCache>
                <c:formatCode>General</c:formatCode>
                <c:ptCount val="4"/>
                <c:pt idx="0">
                  <c:v>0.1764705882352941</c:v>
                </c:pt>
                <c:pt idx="1">
                  <c:v>0.20761245674740486</c:v>
                </c:pt>
                <c:pt idx="2">
                  <c:v>0.17864476386036959</c:v>
                </c:pt>
                <c:pt idx="3">
                  <c:v>0.16906474820143882</c:v>
                </c:pt>
              </c:numCache>
            </c:numRef>
          </c:yVal>
          <c:smooth val="0"/>
        </c:ser>
        <c:ser>
          <c:idx val="16"/>
          <c:order val="12"/>
          <c:tx>
            <c:v>Geometrikus A kancsó (talp)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00B0F0"/>
              </a:solidFill>
              <a:ln>
                <a:noFill/>
              </a:ln>
            </c:spPr>
          </c:marker>
          <c:xVal>
            <c:numRef>
              <c:f>'C:\Users\Mozgai\Documents\MTA CSFK FGI\SEUSO\VIZSGÁLATOK\HORDOZHATÓ  XRF MÉRÉSEK\XRF DATA\[GE_11.xlsx]alapfém'!$E$88:$E$101</c:f>
              <c:numCache>
                <c:formatCode>General</c:formatCode>
                <c:ptCount val="14"/>
                <c:pt idx="0">
                  <c:v>95.087999999999994</c:v>
                </c:pt>
                <c:pt idx="1">
                  <c:v>95.128</c:v>
                </c:pt>
                <c:pt idx="2">
                  <c:v>94.856999999999999</c:v>
                </c:pt>
                <c:pt idx="3">
                  <c:v>94.486999999999995</c:v>
                </c:pt>
                <c:pt idx="4">
                  <c:v>94.834000000000003</c:v>
                </c:pt>
                <c:pt idx="5">
                  <c:v>94.921000000000006</c:v>
                </c:pt>
                <c:pt idx="6">
                  <c:v>96.016999999999996</c:v>
                </c:pt>
                <c:pt idx="7">
                  <c:v>95.194000000000003</c:v>
                </c:pt>
                <c:pt idx="8">
                  <c:v>96.957999999999998</c:v>
                </c:pt>
                <c:pt idx="9">
                  <c:v>97.120999999999995</c:v>
                </c:pt>
                <c:pt idx="10">
                  <c:v>96.233999999999995</c:v>
                </c:pt>
                <c:pt idx="11">
                  <c:v>94.456999999999994</c:v>
                </c:pt>
                <c:pt idx="12">
                  <c:v>95.545000000000002</c:v>
                </c:pt>
                <c:pt idx="13">
                  <c:v>94.605000000000004</c:v>
                </c:pt>
              </c:numCache>
            </c:numRef>
          </c:xVal>
          <c:yVal>
            <c:numRef>
              <c:f>'C:\Users\Mozgai\Documents\MTA CSFK FGI\SEUSO\VIZSGÁLATOK\HORDOZHATÓ  XRF MÉRÉSEK\XRF DATA\[GE_11.xlsx]alapfém'!$M$88:$M$101</c:f>
              <c:numCache>
                <c:formatCode>General</c:formatCode>
                <c:ptCount val="14"/>
                <c:pt idx="0">
                  <c:v>0.18130841121495325</c:v>
                </c:pt>
                <c:pt idx="1">
                  <c:v>0.16604477611940296</c:v>
                </c:pt>
                <c:pt idx="2">
                  <c:v>0.2032967032967033</c:v>
                </c:pt>
                <c:pt idx="3">
                  <c:v>0.18165137614678897</c:v>
                </c:pt>
                <c:pt idx="4">
                  <c:v>0.18949343339587243</c:v>
                </c:pt>
                <c:pt idx="5">
                  <c:v>0.18773946360153257</c:v>
                </c:pt>
                <c:pt idx="6">
                  <c:v>0.16071428571428573</c:v>
                </c:pt>
                <c:pt idx="7">
                  <c:v>0.17790262172284643</c:v>
                </c:pt>
                <c:pt idx="8">
                  <c:v>0.19999999999999998</c:v>
                </c:pt>
                <c:pt idx="9">
                  <c:v>0.18361581920903958</c:v>
                </c:pt>
                <c:pt idx="10">
                  <c:v>0.20077220077220076</c:v>
                </c:pt>
                <c:pt idx="11">
                  <c:v>0.17777777777777778</c:v>
                </c:pt>
                <c:pt idx="12">
                  <c:v>0.21621621621621623</c:v>
                </c:pt>
                <c:pt idx="13">
                  <c:v>0.24539877300613497</c:v>
                </c:pt>
              </c:numCache>
            </c:numRef>
          </c:yVal>
          <c:smooth val="0"/>
        </c:ser>
        <c:ser>
          <c:idx val="18"/>
          <c:order val="13"/>
          <c:tx>
            <c:v>Geometrikus B kancsó 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7030A0"/>
              </a:solidFill>
              <a:ln>
                <a:noFill/>
              </a:ln>
            </c:spPr>
          </c:marker>
          <c:xVal>
            <c:numRef>
              <c:f>'C:\Users\Mozgai\Documents\MTA CSFK FGI\SEUSO\VIZSGÁLATOK\HORDOZHATÓ  XRF MÉRÉSEK\XRF DATA\[GE_12.xls]alapfém'!$E$3:$E$13</c:f>
              <c:numCache>
                <c:formatCode>General</c:formatCode>
                <c:ptCount val="11"/>
                <c:pt idx="0">
                  <c:v>88.067999999999998</c:v>
                </c:pt>
                <c:pt idx="1">
                  <c:v>91.715999999999994</c:v>
                </c:pt>
                <c:pt idx="2">
                  <c:v>91.94</c:v>
                </c:pt>
                <c:pt idx="3">
                  <c:v>93.135000000000005</c:v>
                </c:pt>
                <c:pt idx="4">
                  <c:v>91.802000000000007</c:v>
                </c:pt>
                <c:pt idx="5">
                  <c:v>94.012</c:v>
                </c:pt>
                <c:pt idx="6">
                  <c:v>93.885999999999996</c:v>
                </c:pt>
                <c:pt idx="7">
                  <c:v>89.364999999999995</c:v>
                </c:pt>
                <c:pt idx="8">
                  <c:v>79.644000000000005</c:v>
                </c:pt>
                <c:pt idx="9">
                  <c:v>91.073999999999998</c:v>
                </c:pt>
                <c:pt idx="10">
                  <c:v>87.858999999999995</c:v>
                </c:pt>
              </c:numCache>
            </c:numRef>
          </c:xVal>
          <c:yVal>
            <c:numRef>
              <c:f>'C:\Users\Mozgai\Documents\MTA CSFK FGI\SEUSO\VIZSGÁLATOK\HORDOZHATÓ  XRF MÉRÉSEK\XRF DATA\[GE_12.xls]alapfém'!$M$3:$M$13</c:f>
              <c:numCache>
                <c:formatCode>General</c:formatCode>
                <c:ptCount val="11"/>
                <c:pt idx="0">
                  <c:v>0.203125</c:v>
                </c:pt>
                <c:pt idx="1">
                  <c:v>0.18905472636815918</c:v>
                </c:pt>
                <c:pt idx="2">
                  <c:v>0.1780104712041885</c:v>
                </c:pt>
                <c:pt idx="3">
                  <c:v>0.18791946308724833</c:v>
                </c:pt>
                <c:pt idx="4">
                  <c:v>0.16513761467889906</c:v>
                </c:pt>
                <c:pt idx="5">
                  <c:v>0.18619246861924685</c:v>
                </c:pt>
                <c:pt idx="6">
                  <c:v>0.19714285714285718</c:v>
                </c:pt>
                <c:pt idx="7">
                  <c:v>0.18181818181818182</c:v>
                </c:pt>
                <c:pt idx="8">
                  <c:v>0.16938775510204082</c:v>
                </c:pt>
                <c:pt idx="9">
                  <c:v>0.21066666666666667</c:v>
                </c:pt>
                <c:pt idx="10">
                  <c:v>0.16867469879518074</c:v>
                </c:pt>
              </c:numCache>
            </c:numRef>
          </c:yVal>
          <c:smooth val="0"/>
        </c:ser>
        <c:ser>
          <c:idx val="19"/>
          <c:order val="14"/>
          <c:tx>
            <c:v>Geometrikus B kancsó (kancsótest)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7030A0"/>
              </a:solidFill>
              <a:ln>
                <a:noFill/>
              </a:ln>
            </c:spPr>
          </c:marker>
          <c:xVal>
            <c:numRef>
              <c:f>'C:\Users\Mozgai\Documents\MTA CSFK FGI\SEUSO\VIZSGÁLATOK\HORDOZHATÓ  XRF MÉRÉSEK\XRF DATA\[GE_12.xls]alapfém'!$E$15:$E$72</c:f>
              <c:numCache>
                <c:formatCode>General</c:formatCode>
                <c:ptCount val="58"/>
                <c:pt idx="0">
                  <c:v>96.004999999999995</c:v>
                </c:pt>
                <c:pt idx="1">
                  <c:v>96.411000000000001</c:v>
                </c:pt>
                <c:pt idx="2">
                  <c:v>96.302999999999997</c:v>
                </c:pt>
                <c:pt idx="3">
                  <c:v>96.427000000000007</c:v>
                </c:pt>
                <c:pt idx="4">
                  <c:v>96.331999999999994</c:v>
                </c:pt>
                <c:pt idx="5">
                  <c:v>96.248999999999995</c:v>
                </c:pt>
                <c:pt idx="6">
                  <c:v>96.268000000000001</c:v>
                </c:pt>
                <c:pt idx="7">
                  <c:v>95.757000000000005</c:v>
                </c:pt>
                <c:pt idx="8">
                  <c:v>96.295000000000002</c:v>
                </c:pt>
                <c:pt idx="9">
                  <c:v>96.435000000000002</c:v>
                </c:pt>
                <c:pt idx="10">
                  <c:v>96.524000000000001</c:v>
                </c:pt>
                <c:pt idx="11">
                  <c:v>96.070999999999998</c:v>
                </c:pt>
                <c:pt idx="12">
                  <c:v>96.164000000000001</c:v>
                </c:pt>
                <c:pt idx="13">
                  <c:v>96.429000000000002</c:v>
                </c:pt>
                <c:pt idx="14">
                  <c:v>96.102999999999994</c:v>
                </c:pt>
                <c:pt idx="15">
                  <c:v>95.244</c:v>
                </c:pt>
                <c:pt idx="16">
                  <c:v>96.253</c:v>
                </c:pt>
                <c:pt idx="17">
                  <c:v>96.274000000000001</c:v>
                </c:pt>
                <c:pt idx="18">
                  <c:v>96.531000000000006</c:v>
                </c:pt>
                <c:pt idx="19">
                  <c:v>96.111999999999995</c:v>
                </c:pt>
                <c:pt idx="20">
                  <c:v>96.725999999999999</c:v>
                </c:pt>
                <c:pt idx="21">
                  <c:v>96.21</c:v>
                </c:pt>
                <c:pt idx="22">
                  <c:v>96.191999999999993</c:v>
                </c:pt>
                <c:pt idx="23">
                  <c:v>96.084000000000003</c:v>
                </c:pt>
                <c:pt idx="24">
                  <c:v>96.245999999999995</c:v>
                </c:pt>
                <c:pt idx="25">
                  <c:v>96.367999999999995</c:v>
                </c:pt>
                <c:pt idx="26">
                  <c:v>96.227000000000004</c:v>
                </c:pt>
                <c:pt idx="27">
                  <c:v>96.024000000000001</c:v>
                </c:pt>
                <c:pt idx="28">
                  <c:v>96.623999999999995</c:v>
                </c:pt>
                <c:pt idx="29">
                  <c:v>96.063000000000002</c:v>
                </c:pt>
                <c:pt idx="30">
                  <c:v>95.971999999999994</c:v>
                </c:pt>
                <c:pt idx="31">
                  <c:v>96.171000000000006</c:v>
                </c:pt>
                <c:pt idx="32">
                  <c:v>96.304000000000002</c:v>
                </c:pt>
                <c:pt idx="33">
                  <c:v>96.744</c:v>
                </c:pt>
                <c:pt idx="34">
                  <c:v>96.918000000000006</c:v>
                </c:pt>
                <c:pt idx="35">
                  <c:v>96.313000000000002</c:v>
                </c:pt>
                <c:pt idx="36">
                  <c:v>97.072000000000003</c:v>
                </c:pt>
                <c:pt idx="37">
                  <c:v>96.741</c:v>
                </c:pt>
                <c:pt idx="38">
                  <c:v>96.489000000000004</c:v>
                </c:pt>
                <c:pt idx="39">
                  <c:v>96.14</c:v>
                </c:pt>
                <c:pt idx="40">
                  <c:v>96.465999999999994</c:v>
                </c:pt>
                <c:pt idx="41">
                  <c:v>96.183999999999997</c:v>
                </c:pt>
                <c:pt idx="42">
                  <c:v>96.558000000000007</c:v>
                </c:pt>
                <c:pt idx="43">
                  <c:v>96.716999999999999</c:v>
                </c:pt>
                <c:pt idx="44">
                  <c:v>96.216999999999999</c:v>
                </c:pt>
                <c:pt idx="45">
                  <c:v>96.513999999999996</c:v>
                </c:pt>
                <c:pt idx="46">
                  <c:v>96.456999999999994</c:v>
                </c:pt>
                <c:pt idx="47">
                  <c:v>96.093000000000004</c:v>
                </c:pt>
                <c:pt idx="48">
                  <c:v>96.789000000000001</c:v>
                </c:pt>
                <c:pt idx="49">
                  <c:v>96.213999999999999</c:v>
                </c:pt>
                <c:pt idx="50">
                  <c:v>96.748999999999995</c:v>
                </c:pt>
                <c:pt idx="51">
                  <c:v>97.033000000000001</c:v>
                </c:pt>
                <c:pt idx="52">
                  <c:v>96.144999999999996</c:v>
                </c:pt>
                <c:pt idx="53">
                  <c:v>96.772999999999996</c:v>
                </c:pt>
                <c:pt idx="54">
                  <c:v>96.349000000000004</c:v>
                </c:pt>
                <c:pt idx="55">
                  <c:v>96.188000000000002</c:v>
                </c:pt>
                <c:pt idx="56">
                  <c:v>96.543000000000006</c:v>
                </c:pt>
                <c:pt idx="57">
                  <c:v>96.304000000000002</c:v>
                </c:pt>
              </c:numCache>
            </c:numRef>
          </c:xVal>
          <c:yVal>
            <c:numRef>
              <c:f>'C:\Users\Mozgai\Documents\MTA CSFK FGI\SEUSO\VIZSGÁLATOK\HORDOZHATÓ  XRF MÉRÉSEK\XRF DATA\[GE_12.xls]alapfém'!$M$15:$M$72</c:f>
              <c:numCache>
                <c:formatCode>General</c:formatCode>
                <c:ptCount val="58"/>
                <c:pt idx="0">
                  <c:v>0.24719101123595505</c:v>
                </c:pt>
                <c:pt idx="1">
                  <c:v>0.24522292993630573</c:v>
                </c:pt>
                <c:pt idx="2">
                  <c:v>0.29411764705882354</c:v>
                </c:pt>
                <c:pt idx="3">
                  <c:v>0.2601880877742947</c:v>
                </c:pt>
                <c:pt idx="4">
                  <c:v>0.25159235668789809</c:v>
                </c:pt>
                <c:pt idx="5">
                  <c:v>0.26198083067092653</c:v>
                </c:pt>
                <c:pt idx="6">
                  <c:v>0.27243589743589747</c:v>
                </c:pt>
                <c:pt idx="7">
                  <c:v>0.24495677233429397</c:v>
                </c:pt>
                <c:pt idx="8">
                  <c:v>0.24920127795527156</c:v>
                </c:pt>
                <c:pt idx="9">
                  <c:v>0.23529411764705882</c:v>
                </c:pt>
                <c:pt idx="10">
                  <c:v>0.26027397260273971</c:v>
                </c:pt>
                <c:pt idx="11">
                  <c:v>0.25531914893617019</c:v>
                </c:pt>
                <c:pt idx="12">
                  <c:v>0.27331189710610937</c:v>
                </c:pt>
                <c:pt idx="13">
                  <c:v>0.29268292682926833</c:v>
                </c:pt>
                <c:pt idx="14">
                  <c:v>0.26031746031746034</c:v>
                </c:pt>
                <c:pt idx="15">
                  <c:v>0.2445054945054945</c:v>
                </c:pt>
                <c:pt idx="16">
                  <c:v>0.26229508196721313</c:v>
                </c:pt>
                <c:pt idx="17">
                  <c:v>0.24050632911392406</c:v>
                </c:pt>
                <c:pt idx="18">
                  <c:v>0.18396226415094341</c:v>
                </c:pt>
                <c:pt idx="19">
                  <c:v>0.2476489028213166</c:v>
                </c:pt>
                <c:pt idx="20">
                  <c:v>0.29454545454545455</c:v>
                </c:pt>
                <c:pt idx="21">
                  <c:v>0.27124183006535951</c:v>
                </c:pt>
                <c:pt idx="22">
                  <c:v>0.25776397515527949</c:v>
                </c:pt>
                <c:pt idx="23">
                  <c:v>0.28246753246753248</c:v>
                </c:pt>
                <c:pt idx="24">
                  <c:v>0.22437673130193908</c:v>
                </c:pt>
                <c:pt idx="25">
                  <c:v>0.25</c:v>
                </c:pt>
                <c:pt idx="26">
                  <c:v>0.22848664688427298</c:v>
                </c:pt>
                <c:pt idx="27">
                  <c:v>0.22126436781609196</c:v>
                </c:pt>
                <c:pt idx="28">
                  <c:v>0.24579124579124578</c:v>
                </c:pt>
                <c:pt idx="29">
                  <c:v>0.24927536231884057</c:v>
                </c:pt>
                <c:pt idx="30">
                  <c:v>0.23529411764705882</c:v>
                </c:pt>
                <c:pt idx="31">
                  <c:v>0.25</c:v>
                </c:pt>
                <c:pt idx="32">
                  <c:v>0.22289156626506021</c:v>
                </c:pt>
                <c:pt idx="33">
                  <c:v>0.25185185185185183</c:v>
                </c:pt>
                <c:pt idx="34">
                  <c:v>0.22049689440993786</c:v>
                </c:pt>
                <c:pt idx="35">
                  <c:v>0.23417721518987342</c:v>
                </c:pt>
                <c:pt idx="36">
                  <c:v>0.24390243902439024</c:v>
                </c:pt>
                <c:pt idx="37">
                  <c:v>0.25259515570934254</c:v>
                </c:pt>
                <c:pt idx="38">
                  <c:v>0.26245847176079734</c:v>
                </c:pt>
                <c:pt idx="39">
                  <c:v>0.25</c:v>
                </c:pt>
                <c:pt idx="40">
                  <c:v>0.28813559322033899</c:v>
                </c:pt>
                <c:pt idx="41">
                  <c:v>0.19461077844311378</c:v>
                </c:pt>
                <c:pt idx="42">
                  <c:v>0.23297491039426521</c:v>
                </c:pt>
                <c:pt idx="43">
                  <c:v>0.23208191126279867</c:v>
                </c:pt>
                <c:pt idx="44">
                  <c:v>0.17350157728706625</c:v>
                </c:pt>
                <c:pt idx="45">
                  <c:v>0.26440677966101694</c:v>
                </c:pt>
                <c:pt idx="46">
                  <c:v>0.3087248322147651</c:v>
                </c:pt>
                <c:pt idx="47">
                  <c:v>0.2417910447761194</c:v>
                </c:pt>
                <c:pt idx="48">
                  <c:v>0.293040293040293</c:v>
                </c:pt>
                <c:pt idx="49">
                  <c:v>0.24921135646687698</c:v>
                </c:pt>
                <c:pt idx="50">
                  <c:v>0.3</c:v>
                </c:pt>
                <c:pt idx="51">
                  <c:v>0.27075812274368227</c:v>
                </c:pt>
                <c:pt idx="52">
                  <c:v>0.22455089820359278</c:v>
                </c:pt>
                <c:pt idx="53">
                  <c:v>0.27898550724637677</c:v>
                </c:pt>
                <c:pt idx="54">
                  <c:v>0.24675324675324675</c:v>
                </c:pt>
                <c:pt idx="55">
                  <c:v>0.21316614420062696</c:v>
                </c:pt>
                <c:pt idx="56">
                  <c:v>0.25951557093425609</c:v>
                </c:pt>
                <c:pt idx="57">
                  <c:v>0.24299065420560748</c:v>
                </c:pt>
              </c:numCache>
            </c:numRef>
          </c:yVal>
          <c:smooth val="0"/>
        </c:ser>
        <c:ser>
          <c:idx val="21"/>
          <c:order val="15"/>
          <c:tx>
            <c:v>Seuso tál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'C:\Users\Mozgai\Documents\MTA CSFK FGI\SEUSO\VIZSGÁLATOK\HORDOZHATÓ  XRF MÉRÉSEK\XRF DATA\[SP01.xls]alapfém'!$E$2:$E$128</c:f>
              <c:numCache>
                <c:formatCode>General</c:formatCode>
                <c:ptCount val="127"/>
                <c:pt idx="0">
                  <c:v>96.210999999999999</c:v>
                </c:pt>
                <c:pt idx="1">
                  <c:v>96.932000000000002</c:v>
                </c:pt>
                <c:pt idx="2">
                  <c:v>96.272000000000006</c:v>
                </c:pt>
                <c:pt idx="3">
                  <c:v>96.28</c:v>
                </c:pt>
                <c:pt idx="4">
                  <c:v>96.287000000000006</c:v>
                </c:pt>
                <c:pt idx="5">
                  <c:v>96.039000000000001</c:v>
                </c:pt>
                <c:pt idx="6">
                  <c:v>96.347999999999999</c:v>
                </c:pt>
                <c:pt idx="7">
                  <c:v>96.025000000000006</c:v>
                </c:pt>
                <c:pt idx="8">
                  <c:v>96.19</c:v>
                </c:pt>
                <c:pt idx="9">
                  <c:v>96.272999999999996</c:v>
                </c:pt>
                <c:pt idx="10">
                  <c:v>96.224999999999994</c:v>
                </c:pt>
                <c:pt idx="11">
                  <c:v>96.325999999999993</c:v>
                </c:pt>
                <c:pt idx="12">
                  <c:v>96.325000000000003</c:v>
                </c:pt>
                <c:pt idx="13">
                  <c:v>96.322000000000003</c:v>
                </c:pt>
                <c:pt idx="14">
                  <c:v>95.736000000000004</c:v>
                </c:pt>
                <c:pt idx="15">
                  <c:v>96.513999999999996</c:v>
                </c:pt>
                <c:pt idx="16">
                  <c:v>96.323999999999998</c:v>
                </c:pt>
                <c:pt idx="17">
                  <c:v>96.277000000000001</c:v>
                </c:pt>
                <c:pt idx="18">
                  <c:v>96.341999999999999</c:v>
                </c:pt>
                <c:pt idx="19">
                  <c:v>96.515000000000001</c:v>
                </c:pt>
                <c:pt idx="20">
                  <c:v>97.427999999999997</c:v>
                </c:pt>
                <c:pt idx="21">
                  <c:v>96.334000000000003</c:v>
                </c:pt>
                <c:pt idx="22">
                  <c:v>96.266000000000005</c:v>
                </c:pt>
                <c:pt idx="23">
                  <c:v>96.287000000000006</c:v>
                </c:pt>
                <c:pt idx="24">
                  <c:v>96.251999999999995</c:v>
                </c:pt>
                <c:pt idx="25">
                  <c:v>97.61</c:v>
                </c:pt>
                <c:pt idx="26">
                  <c:v>96.27</c:v>
                </c:pt>
                <c:pt idx="27">
                  <c:v>97.001999999999995</c:v>
                </c:pt>
                <c:pt idx="28">
                  <c:v>96.381</c:v>
                </c:pt>
                <c:pt idx="29">
                  <c:v>96.361000000000004</c:v>
                </c:pt>
                <c:pt idx="30">
                  <c:v>96.278000000000006</c:v>
                </c:pt>
                <c:pt idx="31">
                  <c:v>96.305000000000007</c:v>
                </c:pt>
                <c:pt idx="32">
                  <c:v>96.153000000000006</c:v>
                </c:pt>
                <c:pt idx="33">
                  <c:v>96.244</c:v>
                </c:pt>
                <c:pt idx="34">
                  <c:v>96.769000000000005</c:v>
                </c:pt>
                <c:pt idx="35">
                  <c:v>96.403999999999996</c:v>
                </c:pt>
                <c:pt idx="36">
                  <c:v>95.567999999999998</c:v>
                </c:pt>
                <c:pt idx="37">
                  <c:v>95.614000000000004</c:v>
                </c:pt>
                <c:pt idx="38">
                  <c:v>96.343999999999994</c:v>
                </c:pt>
                <c:pt idx="39">
                  <c:v>96.617000000000004</c:v>
                </c:pt>
                <c:pt idx="40">
                  <c:v>96.349000000000004</c:v>
                </c:pt>
                <c:pt idx="41">
                  <c:v>96.224999999999994</c:v>
                </c:pt>
                <c:pt idx="42">
                  <c:v>96.331000000000003</c:v>
                </c:pt>
                <c:pt idx="43">
                  <c:v>96.441999999999993</c:v>
                </c:pt>
                <c:pt idx="44">
                  <c:v>96.341999999999999</c:v>
                </c:pt>
                <c:pt idx="45">
                  <c:v>96.489000000000004</c:v>
                </c:pt>
                <c:pt idx="46">
                  <c:v>96.430999999999997</c:v>
                </c:pt>
                <c:pt idx="47">
                  <c:v>96.382999999999996</c:v>
                </c:pt>
                <c:pt idx="48">
                  <c:v>96.697999999999993</c:v>
                </c:pt>
                <c:pt idx="49">
                  <c:v>96.522000000000006</c:v>
                </c:pt>
                <c:pt idx="50">
                  <c:v>96.727000000000004</c:v>
                </c:pt>
                <c:pt idx="51">
                  <c:v>96.311000000000007</c:v>
                </c:pt>
                <c:pt idx="52">
                  <c:v>93.105000000000004</c:v>
                </c:pt>
                <c:pt idx="53">
                  <c:v>96.162999999999997</c:v>
                </c:pt>
                <c:pt idx="54">
                  <c:v>96.5</c:v>
                </c:pt>
                <c:pt idx="55">
                  <c:v>96.316999999999993</c:v>
                </c:pt>
                <c:pt idx="56">
                  <c:v>96.460999999999999</c:v>
                </c:pt>
                <c:pt idx="57">
                  <c:v>96.352000000000004</c:v>
                </c:pt>
                <c:pt idx="58">
                  <c:v>97.225999999999999</c:v>
                </c:pt>
                <c:pt idx="59">
                  <c:v>96.965999999999994</c:v>
                </c:pt>
                <c:pt idx="60">
                  <c:v>96.956999999999994</c:v>
                </c:pt>
                <c:pt idx="61">
                  <c:v>97.956999999999994</c:v>
                </c:pt>
                <c:pt idx="62">
                  <c:v>97.652000000000001</c:v>
                </c:pt>
                <c:pt idx="63">
                  <c:v>97.019000000000005</c:v>
                </c:pt>
                <c:pt idx="64">
                  <c:v>97.591999999999999</c:v>
                </c:pt>
                <c:pt idx="65">
                  <c:v>97.058999999999997</c:v>
                </c:pt>
                <c:pt idx="66">
                  <c:v>97.813999999999993</c:v>
                </c:pt>
                <c:pt idx="67">
                  <c:v>97.147000000000006</c:v>
                </c:pt>
                <c:pt idx="68">
                  <c:v>96.838999999999999</c:v>
                </c:pt>
                <c:pt idx="69">
                  <c:v>95.557000000000002</c:v>
                </c:pt>
                <c:pt idx="70">
                  <c:v>96.317999999999998</c:v>
                </c:pt>
                <c:pt idx="71">
                  <c:v>98.21</c:v>
                </c:pt>
                <c:pt idx="72">
                  <c:v>97.841999999999999</c:v>
                </c:pt>
                <c:pt idx="73">
                  <c:v>97.933999999999997</c:v>
                </c:pt>
                <c:pt idx="74">
                  <c:v>97.835999999999999</c:v>
                </c:pt>
                <c:pt idx="75">
                  <c:v>97.841999999999999</c:v>
                </c:pt>
                <c:pt idx="76">
                  <c:v>97.067999999999998</c:v>
                </c:pt>
                <c:pt idx="77">
                  <c:v>97.11</c:v>
                </c:pt>
                <c:pt idx="78">
                  <c:v>97.141000000000005</c:v>
                </c:pt>
                <c:pt idx="79">
                  <c:v>96.813999999999993</c:v>
                </c:pt>
                <c:pt idx="80">
                  <c:v>97.328000000000003</c:v>
                </c:pt>
                <c:pt idx="81">
                  <c:v>96.872</c:v>
                </c:pt>
                <c:pt idx="82">
                  <c:v>97.948999999999998</c:v>
                </c:pt>
                <c:pt idx="83">
                  <c:v>97.873000000000005</c:v>
                </c:pt>
                <c:pt idx="84">
                  <c:v>98.06</c:v>
                </c:pt>
                <c:pt idx="85">
                  <c:v>97.51</c:v>
                </c:pt>
                <c:pt idx="86">
                  <c:v>96.004999999999995</c:v>
                </c:pt>
                <c:pt idx="87">
                  <c:v>97.251999999999995</c:v>
                </c:pt>
                <c:pt idx="88">
                  <c:v>97.53</c:v>
                </c:pt>
                <c:pt idx="89">
                  <c:v>96.825000000000003</c:v>
                </c:pt>
                <c:pt idx="90">
                  <c:v>97.355999999999995</c:v>
                </c:pt>
                <c:pt idx="91">
                  <c:v>97.25</c:v>
                </c:pt>
                <c:pt idx="92">
                  <c:v>97.444999999999993</c:v>
                </c:pt>
                <c:pt idx="93">
                  <c:v>97.566999999999993</c:v>
                </c:pt>
                <c:pt idx="94">
                  <c:v>97.808000000000007</c:v>
                </c:pt>
                <c:pt idx="95">
                  <c:v>97.884</c:v>
                </c:pt>
                <c:pt idx="96">
                  <c:v>97.44</c:v>
                </c:pt>
                <c:pt idx="97">
                  <c:v>97.986999999999995</c:v>
                </c:pt>
                <c:pt idx="98">
                  <c:v>98.138000000000005</c:v>
                </c:pt>
                <c:pt idx="99">
                  <c:v>97.191999999999993</c:v>
                </c:pt>
                <c:pt idx="100">
                  <c:v>97.753</c:v>
                </c:pt>
                <c:pt idx="101">
                  <c:v>96.637</c:v>
                </c:pt>
                <c:pt idx="102">
                  <c:v>96.956000000000003</c:v>
                </c:pt>
                <c:pt idx="103">
                  <c:v>96.742999999999995</c:v>
                </c:pt>
                <c:pt idx="104">
                  <c:v>95.638000000000005</c:v>
                </c:pt>
                <c:pt idx="105">
                  <c:v>96.203999999999994</c:v>
                </c:pt>
                <c:pt idx="106">
                  <c:v>96.700999999999993</c:v>
                </c:pt>
                <c:pt idx="107">
                  <c:v>93.463999999999999</c:v>
                </c:pt>
                <c:pt idx="108">
                  <c:v>93.066000000000003</c:v>
                </c:pt>
                <c:pt idx="109">
                  <c:v>96.29</c:v>
                </c:pt>
                <c:pt idx="110">
                  <c:v>96.495000000000005</c:v>
                </c:pt>
                <c:pt idx="111">
                  <c:v>96.001999999999995</c:v>
                </c:pt>
                <c:pt idx="112">
                  <c:v>93.325000000000003</c:v>
                </c:pt>
                <c:pt idx="113">
                  <c:v>96.396000000000001</c:v>
                </c:pt>
                <c:pt idx="114">
                  <c:v>96.522999999999996</c:v>
                </c:pt>
                <c:pt idx="115">
                  <c:v>92.203999999999994</c:v>
                </c:pt>
                <c:pt idx="116">
                  <c:v>91.480999999999995</c:v>
                </c:pt>
                <c:pt idx="117">
                  <c:v>95.7</c:v>
                </c:pt>
                <c:pt idx="118">
                  <c:v>95.647000000000006</c:v>
                </c:pt>
                <c:pt idx="119">
                  <c:v>94.775000000000006</c:v>
                </c:pt>
                <c:pt idx="120">
                  <c:v>91.343999999999994</c:v>
                </c:pt>
                <c:pt idx="121">
                  <c:v>92.972999999999999</c:v>
                </c:pt>
                <c:pt idx="122">
                  <c:v>94.76</c:v>
                </c:pt>
                <c:pt idx="123">
                  <c:v>95.069000000000003</c:v>
                </c:pt>
                <c:pt idx="124">
                  <c:v>94.275999999999996</c:v>
                </c:pt>
                <c:pt idx="125">
                  <c:v>94.733999999999995</c:v>
                </c:pt>
                <c:pt idx="126">
                  <c:v>95.876000000000005</c:v>
                </c:pt>
              </c:numCache>
            </c:numRef>
          </c:xVal>
          <c:yVal>
            <c:numRef>
              <c:f>'C:\Users\Mozgai\Documents\MTA CSFK FGI\SEUSO\VIZSGÁLATOK\HORDOZHATÓ  XRF MÉRÉSEK\XRF DATA\[SP01.xls]alapfém'!$M$2:$M$128</c:f>
              <c:numCache>
                <c:formatCode>General</c:formatCode>
                <c:ptCount val="127"/>
                <c:pt idx="0">
                  <c:v>0.61757105943152446</c:v>
                </c:pt>
                <c:pt idx="1">
                  <c:v>0.86561264822134387</c:v>
                </c:pt>
                <c:pt idx="2">
                  <c:v>0.569620253164557</c:v>
                </c:pt>
                <c:pt idx="3">
                  <c:v>0.59553349875930517</c:v>
                </c:pt>
                <c:pt idx="4">
                  <c:v>0.57568238213399503</c:v>
                </c:pt>
                <c:pt idx="5">
                  <c:v>0.55932203389830515</c:v>
                </c:pt>
                <c:pt idx="6">
                  <c:v>0.57258064516129026</c:v>
                </c:pt>
                <c:pt idx="7">
                  <c:v>0.59693877551020413</c:v>
                </c:pt>
                <c:pt idx="8">
                  <c:v>0.54020100502512558</c:v>
                </c:pt>
                <c:pt idx="9">
                  <c:v>0.61042183622828783</c:v>
                </c:pt>
                <c:pt idx="10">
                  <c:v>0.5831265508684863</c:v>
                </c:pt>
                <c:pt idx="11">
                  <c:v>0.58838383838383834</c:v>
                </c:pt>
                <c:pt idx="12">
                  <c:v>0.56041131105398456</c:v>
                </c:pt>
                <c:pt idx="13">
                  <c:v>0.58656330749354002</c:v>
                </c:pt>
                <c:pt idx="14">
                  <c:v>0.55242966751918154</c:v>
                </c:pt>
                <c:pt idx="15">
                  <c:v>0.45454545454545453</c:v>
                </c:pt>
                <c:pt idx="16">
                  <c:v>0.58762886597938147</c:v>
                </c:pt>
                <c:pt idx="17">
                  <c:v>0.57868020304568524</c:v>
                </c:pt>
                <c:pt idx="18">
                  <c:v>0.60881542699724522</c:v>
                </c:pt>
                <c:pt idx="19">
                  <c:v>0.57795698924731187</c:v>
                </c:pt>
                <c:pt idx="20">
                  <c:v>0.20360824742268041</c:v>
                </c:pt>
                <c:pt idx="21">
                  <c:v>0.61794871794871786</c:v>
                </c:pt>
                <c:pt idx="22">
                  <c:v>0.59743589743589742</c:v>
                </c:pt>
                <c:pt idx="23">
                  <c:v>0.58438287153652391</c:v>
                </c:pt>
                <c:pt idx="24">
                  <c:v>0.59640102827763497</c:v>
                </c:pt>
                <c:pt idx="25">
                  <c:v>0.53586497890295359</c:v>
                </c:pt>
                <c:pt idx="26">
                  <c:v>0.59749999999999992</c:v>
                </c:pt>
                <c:pt idx="27">
                  <c:v>0.28465346534653463</c:v>
                </c:pt>
                <c:pt idx="28">
                  <c:v>0.59020618556701032</c:v>
                </c:pt>
                <c:pt idx="29">
                  <c:v>0.58505154639175261</c:v>
                </c:pt>
                <c:pt idx="30">
                  <c:v>0.57653061224489799</c:v>
                </c:pt>
                <c:pt idx="31">
                  <c:v>0.62015503875968991</c:v>
                </c:pt>
                <c:pt idx="32">
                  <c:v>0.3900523560209424</c:v>
                </c:pt>
                <c:pt idx="33">
                  <c:v>0.5831265508684863</c:v>
                </c:pt>
                <c:pt idx="34">
                  <c:v>0.50131233595800528</c:v>
                </c:pt>
                <c:pt idx="35">
                  <c:v>0.54521963824289399</c:v>
                </c:pt>
                <c:pt idx="36">
                  <c:v>0.46498054474708167</c:v>
                </c:pt>
                <c:pt idx="37">
                  <c:v>0.45664739884393057</c:v>
                </c:pt>
                <c:pt idx="38">
                  <c:v>0.5679012345679012</c:v>
                </c:pt>
                <c:pt idx="39">
                  <c:v>0.57627118644067798</c:v>
                </c:pt>
                <c:pt idx="40">
                  <c:v>0.58128078817733986</c:v>
                </c:pt>
                <c:pt idx="41">
                  <c:v>0.58392434988179676</c:v>
                </c:pt>
                <c:pt idx="42">
                  <c:v>0.59124087591240881</c:v>
                </c:pt>
                <c:pt idx="43">
                  <c:v>0.55470737913486001</c:v>
                </c:pt>
                <c:pt idx="44">
                  <c:v>0.56743002544529264</c:v>
                </c:pt>
                <c:pt idx="45">
                  <c:v>0.56084656084656082</c:v>
                </c:pt>
                <c:pt idx="46">
                  <c:v>0.55778894472361806</c:v>
                </c:pt>
                <c:pt idx="47">
                  <c:v>0.54726368159203975</c:v>
                </c:pt>
                <c:pt idx="48">
                  <c:v>0.54705882352941171</c:v>
                </c:pt>
                <c:pt idx="49">
                  <c:v>0.48055555555555551</c:v>
                </c:pt>
                <c:pt idx="50">
                  <c:v>0.54913294797687862</c:v>
                </c:pt>
                <c:pt idx="51">
                  <c:v>0.45758354755784059</c:v>
                </c:pt>
                <c:pt idx="52">
                  <c:v>0.46419098143236071</c:v>
                </c:pt>
                <c:pt idx="53">
                  <c:v>0.54634146341463419</c:v>
                </c:pt>
                <c:pt idx="54">
                  <c:v>0.624</c:v>
                </c:pt>
                <c:pt idx="55">
                  <c:v>0.62299465240641716</c:v>
                </c:pt>
                <c:pt idx="56">
                  <c:v>0.5625</c:v>
                </c:pt>
                <c:pt idx="57">
                  <c:v>0.62337662337662336</c:v>
                </c:pt>
                <c:pt idx="58">
                  <c:v>0.56989247311827951</c:v>
                </c:pt>
                <c:pt idx="59">
                  <c:v>0.65315315315315314</c:v>
                </c:pt>
                <c:pt idx="60">
                  <c:v>0.70370370370370372</c:v>
                </c:pt>
                <c:pt idx="61">
                  <c:v>0.58974358974358976</c:v>
                </c:pt>
                <c:pt idx="62">
                  <c:v>0.64772727272727282</c:v>
                </c:pt>
                <c:pt idx="63">
                  <c:v>0.60425531914893615</c:v>
                </c:pt>
                <c:pt idx="64">
                  <c:v>0.56910569105691067</c:v>
                </c:pt>
                <c:pt idx="65">
                  <c:v>0.72932330827067671</c:v>
                </c:pt>
                <c:pt idx="66">
                  <c:v>0.55276381909547734</c:v>
                </c:pt>
                <c:pt idx="67">
                  <c:v>0.6</c:v>
                </c:pt>
                <c:pt idx="68">
                  <c:v>0.66666666666666663</c:v>
                </c:pt>
                <c:pt idx="69">
                  <c:v>0.71666666666666667</c:v>
                </c:pt>
                <c:pt idx="70">
                  <c:v>0.59728506787330315</c:v>
                </c:pt>
                <c:pt idx="71">
                  <c:v>0.56398104265402837</c:v>
                </c:pt>
                <c:pt idx="72">
                  <c:v>0.59909909909909909</c:v>
                </c:pt>
                <c:pt idx="73">
                  <c:v>0.37391304347826093</c:v>
                </c:pt>
                <c:pt idx="74">
                  <c:v>0.62559241706161139</c:v>
                </c:pt>
                <c:pt idx="75">
                  <c:v>0.63436123348017615</c:v>
                </c:pt>
                <c:pt idx="76">
                  <c:v>0.43459915611814348</c:v>
                </c:pt>
                <c:pt idx="77">
                  <c:v>0.62</c:v>
                </c:pt>
                <c:pt idx="78">
                  <c:v>0.60267857142857151</c:v>
                </c:pt>
                <c:pt idx="79">
                  <c:v>0.65357142857142847</c:v>
                </c:pt>
                <c:pt idx="80">
                  <c:v>0.67171717171717171</c:v>
                </c:pt>
                <c:pt idx="81">
                  <c:v>0.69191919191919193</c:v>
                </c:pt>
                <c:pt idx="82">
                  <c:v>0.56796116504854377</c:v>
                </c:pt>
                <c:pt idx="83">
                  <c:v>0.69955156950672648</c:v>
                </c:pt>
                <c:pt idx="84">
                  <c:v>0.63636363636363635</c:v>
                </c:pt>
                <c:pt idx="85">
                  <c:v>0.64473684210526316</c:v>
                </c:pt>
                <c:pt idx="86">
                  <c:v>0.52346570397111902</c:v>
                </c:pt>
                <c:pt idx="87">
                  <c:v>0.66666666666666663</c:v>
                </c:pt>
                <c:pt idx="88">
                  <c:v>0.5178571428571429</c:v>
                </c:pt>
                <c:pt idx="89">
                  <c:v>0.69456066945606698</c:v>
                </c:pt>
                <c:pt idx="90">
                  <c:v>0.58525345622119818</c:v>
                </c:pt>
                <c:pt idx="91">
                  <c:v>0.62783171521035597</c:v>
                </c:pt>
                <c:pt idx="92">
                  <c:v>0.35694050991501419</c:v>
                </c:pt>
                <c:pt idx="93">
                  <c:v>0.75982532751091691</c:v>
                </c:pt>
                <c:pt idx="94">
                  <c:v>0.58744394618834084</c:v>
                </c:pt>
                <c:pt idx="95">
                  <c:v>0.625</c:v>
                </c:pt>
                <c:pt idx="96">
                  <c:v>0.51672862453531598</c:v>
                </c:pt>
                <c:pt idx="97">
                  <c:v>0.70815450643776823</c:v>
                </c:pt>
                <c:pt idx="98">
                  <c:v>0.8271604938271605</c:v>
                </c:pt>
                <c:pt idx="99">
                  <c:v>0.5748792270531401</c:v>
                </c:pt>
                <c:pt idx="100">
                  <c:v>0.60669456066945604</c:v>
                </c:pt>
                <c:pt idx="101">
                  <c:v>0.69500000000000006</c:v>
                </c:pt>
                <c:pt idx="102">
                  <c:v>0.63775510204081631</c:v>
                </c:pt>
                <c:pt idx="103">
                  <c:v>0.4859437751004016</c:v>
                </c:pt>
                <c:pt idx="104">
                  <c:v>0.26182432432432434</c:v>
                </c:pt>
                <c:pt idx="105">
                  <c:v>0.8</c:v>
                </c:pt>
                <c:pt idx="106">
                  <c:v>0.2988505747126437</c:v>
                </c:pt>
                <c:pt idx="107">
                  <c:v>0.21621621621621623</c:v>
                </c:pt>
                <c:pt idx="108">
                  <c:v>0.42319749216300945</c:v>
                </c:pt>
                <c:pt idx="109">
                  <c:v>0.34803921568627449</c:v>
                </c:pt>
                <c:pt idx="110">
                  <c:v>0.60212201591511938</c:v>
                </c:pt>
                <c:pt idx="111">
                  <c:v>0.55820105820105814</c:v>
                </c:pt>
                <c:pt idx="112">
                  <c:v>0.32</c:v>
                </c:pt>
                <c:pt idx="113">
                  <c:v>0.33421750663129973</c:v>
                </c:pt>
                <c:pt idx="114">
                  <c:v>0.39588688946015421</c:v>
                </c:pt>
                <c:pt idx="115">
                  <c:v>0.53598014888337464</c:v>
                </c:pt>
                <c:pt idx="116">
                  <c:v>0.47899159663865554</c:v>
                </c:pt>
                <c:pt idx="117">
                  <c:v>0.4368686868686868</c:v>
                </c:pt>
                <c:pt idx="118">
                  <c:v>0.53676470588235292</c:v>
                </c:pt>
                <c:pt idx="119">
                  <c:v>0.54228855721393032</c:v>
                </c:pt>
                <c:pt idx="120">
                  <c:v>0.64577656675749318</c:v>
                </c:pt>
                <c:pt idx="121">
                  <c:v>0.61007957559681703</c:v>
                </c:pt>
                <c:pt idx="122">
                  <c:v>0.53488372093023251</c:v>
                </c:pt>
                <c:pt idx="123">
                  <c:v>0.54447439353099736</c:v>
                </c:pt>
                <c:pt idx="124">
                  <c:v>0.63157894736842113</c:v>
                </c:pt>
                <c:pt idx="125">
                  <c:v>0.55610972568578554</c:v>
                </c:pt>
                <c:pt idx="126">
                  <c:v>0.57069408740359895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535808"/>
        <c:axId val="109536384"/>
      </c:scatterChart>
      <c:valAx>
        <c:axId val="109535808"/>
        <c:scaling>
          <c:orientation val="minMax"/>
          <c:max val="100"/>
          <c:min val="86"/>
        </c:scaling>
        <c:delete val="0"/>
        <c:axPos val="b"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Calibri"/>
                    <a:cs typeface="Calibri"/>
                  </a:defRPr>
                </a:pPr>
                <a:r>
                  <a:rPr lang="hu-HU" sz="1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Ag (tömeg%)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tx1">
                <a:lumMod val="75000"/>
                <a:lumOff val="25000"/>
              </a:schemeClr>
            </a:solidFill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/>
                <a:cs typeface="Calibri"/>
              </a:defRPr>
            </a:pPr>
            <a:endParaRPr lang="en-US"/>
          </a:p>
        </c:txPr>
        <c:crossAx val="109536384"/>
        <c:crosses val="autoZero"/>
        <c:crossBetween val="midCat"/>
        <c:majorUnit val="2"/>
      </c:valAx>
      <c:valAx>
        <c:axId val="109536384"/>
        <c:scaling>
          <c:orientation val="minMax"/>
          <c:max val="2"/>
        </c:scaling>
        <c:delete val="0"/>
        <c:axPos val="l"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Calibri"/>
                    <a:cs typeface="Calibri"/>
                  </a:defRPr>
                </a:pPr>
                <a:r>
                  <a:rPr lang="hu-HU" sz="1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Bi/Pb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tx1">
                <a:lumMod val="75000"/>
                <a:lumOff val="25000"/>
              </a:schemeClr>
            </a:solidFill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/>
                <a:cs typeface="Calibri"/>
              </a:defRPr>
            </a:pPr>
            <a:endParaRPr lang="en-US"/>
          </a:p>
        </c:txPr>
        <c:crossAx val="109535808"/>
        <c:crosses val="autoZero"/>
        <c:crossBetween val="midCat"/>
      </c:valAx>
    </c:plotArea>
    <c:legend>
      <c:legendPos val="r"/>
      <c:legendEntry>
        <c:idx val="1"/>
        <c:delete val="1"/>
      </c:legendEntry>
      <c:legendEntry>
        <c:idx val="2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egendEntry>
        <c:idx val="12"/>
        <c:delete val="1"/>
      </c:legendEntry>
      <c:legendEntry>
        <c:idx val="14"/>
        <c:delete val="1"/>
      </c:legendEntry>
      <c:layout/>
      <c:overlay val="0"/>
      <c:txPr>
        <a:bodyPr/>
        <a:lstStyle/>
        <a:p>
          <a:pPr>
            <a:defRPr sz="1400" b="1" i="0" u="none" strike="noStrike" baseline="0">
              <a:solidFill>
                <a:schemeClr val="tx1"/>
              </a:solidFill>
              <a:latin typeface="+mn-lt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1"/>
          <c:tx>
            <c:v>Hunting Platter </c:v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'SP_01 ag'!$G$2:$G$9</c:f>
              <c:numCache>
                <c:formatCode>0.000</c:formatCode>
                <c:ptCount val="8"/>
                <c:pt idx="0">
                  <c:v>96.169933063732174</c:v>
                </c:pt>
                <c:pt idx="1">
                  <c:v>90.098783381956181</c:v>
                </c:pt>
                <c:pt idx="2">
                  <c:v>96.231948113567597</c:v>
                </c:pt>
                <c:pt idx="3">
                  <c:v>96.510586393055533</c:v>
                </c:pt>
                <c:pt idx="4">
                  <c:v>96.612489783365291</c:v>
                </c:pt>
                <c:pt idx="5">
                  <c:v>96.14568042758053</c:v>
                </c:pt>
                <c:pt idx="6">
                  <c:v>95.038357502795193</c:v>
                </c:pt>
                <c:pt idx="7">
                  <c:v>95.022277933328127</c:v>
                </c:pt>
              </c:numCache>
            </c:numRef>
          </c:xVal>
          <c:yVal>
            <c:numRef>
              <c:f>'SP_01 ag'!$L$2:$L$9</c:f>
              <c:numCache>
                <c:formatCode>0</c:formatCode>
                <c:ptCount val="8"/>
                <c:pt idx="0">
                  <c:v>1742.3310437970017</c:v>
                </c:pt>
                <c:pt idx="1">
                  <c:v>1725.5451717721378</c:v>
                </c:pt>
                <c:pt idx="2">
                  <c:v>1780.4593753663303</c:v>
                </c:pt>
                <c:pt idx="3">
                  <c:v>1837.1183422949123</c:v>
                </c:pt>
                <c:pt idx="4">
                  <c:v>1644.2640346985058</c:v>
                </c:pt>
                <c:pt idx="5">
                  <c:v>2334.2484741411308</c:v>
                </c:pt>
                <c:pt idx="6">
                  <c:v>1829.6403871134075</c:v>
                </c:pt>
                <c:pt idx="7">
                  <c:v>1695.7788063036057</c:v>
                </c:pt>
              </c:numCache>
            </c:numRef>
          </c:yVal>
          <c:smooth val="0"/>
        </c:ser>
        <c:ser>
          <c:idx val="2"/>
          <c:order val="2"/>
          <c:tx>
            <c:v>Geometric Platter</c:v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rgbClr val="92D050"/>
              </a:solidFill>
              <a:ln>
                <a:noFill/>
              </a:ln>
            </c:spPr>
          </c:marker>
          <c:xVal>
            <c:numRef>
              <c:f>'GP_04 ag'!$G$2:$G$14</c:f>
              <c:numCache>
                <c:formatCode>0.000</c:formatCode>
                <c:ptCount val="13"/>
                <c:pt idx="0">
                  <c:v>95.951901426364302</c:v>
                </c:pt>
                <c:pt idx="1">
                  <c:v>95.712270288275363</c:v>
                </c:pt>
                <c:pt idx="2">
                  <c:v>96.000780593249218</c:v>
                </c:pt>
                <c:pt idx="3">
                  <c:v>96.429085867414301</c:v>
                </c:pt>
                <c:pt idx="4">
                  <c:v>96.098301039263987</c:v>
                </c:pt>
                <c:pt idx="5">
                  <c:v>96.184383925161455</c:v>
                </c:pt>
                <c:pt idx="6">
                  <c:v>95.932069929180599</c:v>
                </c:pt>
                <c:pt idx="7">
                  <c:v>95.254237800249214</c:v>
                </c:pt>
                <c:pt idx="8">
                  <c:v>96.015396559711448</c:v>
                </c:pt>
                <c:pt idx="9">
                  <c:v>95.747144076310363</c:v>
                </c:pt>
                <c:pt idx="10">
                  <c:v>94.880278063993302</c:v>
                </c:pt>
                <c:pt idx="11">
                  <c:v>94.023270969146566</c:v>
                </c:pt>
                <c:pt idx="12">
                  <c:v>94.486744213778906</c:v>
                </c:pt>
              </c:numCache>
            </c:numRef>
          </c:xVal>
          <c:yVal>
            <c:numRef>
              <c:f>'GP_04 ag'!$K$2:$K$14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yVal>
          <c:smooth val="0"/>
        </c:ser>
        <c:ser>
          <c:idx val="3"/>
          <c:order val="3"/>
          <c:tx>
            <c:v>Hunting Platter (niello)</c:v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rgbClr val="C00000"/>
              </a:solidFill>
              <a:ln>
                <a:noFill/>
              </a:ln>
            </c:spPr>
          </c:marker>
          <c:xVal>
            <c:numRef>
              <c:f>'SP_01 niello'!$H$3:$H$90</c:f>
              <c:numCache>
                <c:formatCode>0.00</c:formatCode>
                <c:ptCount val="88"/>
                <c:pt idx="0">
                  <c:v>86.740770823723736</c:v>
                </c:pt>
                <c:pt idx="1">
                  <c:v>84.930037588159948</c:v>
                </c:pt>
                <c:pt idx="2">
                  <c:v>86.735232927484446</c:v>
                </c:pt>
                <c:pt idx="3">
                  <c:v>82.553379675033412</c:v>
                </c:pt>
                <c:pt idx="4">
                  <c:v>85.152982893822568</c:v>
                </c:pt>
                <c:pt idx="5">
                  <c:v>84.169396103850559</c:v>
                </c:pt>
                <c:pt idx="6">
                  <c:v>84.713717549261858</c:v>
                </c:pt>
                <c:pt idx="7">
                  <c:v>85.477724144735319</c:v>
                </c:pt>
                <c:pt idx="8">
                  <c:v>86.546100814735112</c:v>
                </c:pt>
                <c:pt idx="9">
                  <c:v>86.717325512202251</c:v>
                </c:pt>
                <c:pt idx="10">
                  <c:v>86.904899365157036</c:v>
                </c:pt>
                <c:pt idx="11">
                  <c:v>85.454155708722666</c:v>
                </c:pt>
                <c:pt idx="12">
                  <c:v>86.478879604046412</c:v>
                </c:pt>
                <c:pt idx="13">
                  <c:v>85.3779515291628</c:v>
                </c:pt>
                <c:pt idx="14">
                  <c:v>84.95468720359311</c:v>
                </c:pt>
                <c:pt idx="15">
                  <c:v>83.91391479035579</c:v>
                </c:pt>
                <c:pt idx="16">
                  <c:v>82.500178756162327</c:v>
                </c:pt>
                <c:pt idx="17">
                  <c:v>84.53251262340946</c:v>
                </c:pt>
                <c:pt idx="18">
                  <c:v>86.855133238691167</c:v>
                </c:pt>
                <c:pt idx="19">
                  <c:v>86.79427370170157</c:v>
                </c:pt>
                <c:pt idx="20">
                  <c:v>85.737788925026479</c:v>
                </c:pt>
                <c:pt idx="21">
                  <c:v>85.325619432321346</c:v>
                </c:pt>
                <c:pt idx="22">
                  <c:v>86.483343854887323</c:v>
                </c:pt>
                <c:pt idx="23">
                  <c:v>84.440456888846242</c:v>
                </c:pt>
                <c:pt idx="24">
                  <c:v>87.139779275143027</c:v>
                </c:pt>
                <c:pt idx="25">
                  <c:v>86.673034440325623</c:v>
                </c:pt>
                <c:pt idx="26">
                  <c:v>86.364575612180403</c:v>
                </c:pt>
                <c:pt idx="27">
                  <c:v>85.43196152966776</c:v>
                </c:pt>
                <c:pt idx="28">
                  <c:v>85.207164930926183</c:v>
                </c:pt>
                <c:pt idx="29">
                  <c:v>85.240370117686496</c:v>
                </c:pt>
                <c:pt idx="31">
                  <c:v>85.198069283570362</c:v>
                </c:pt>
                <c:pt idx="32">
                  <c:v>87.33955675302802</c:v>
                </c:pt>
                <c:pt idx="33">
                  <c:v>86.674412949084854</c:v>
                </c:pt>
                <c:pt idx="34">
                  <c:v>86.763373656931293</c:v>
                </c:pt>
                <c:pt idx="35">
                  <c:v>86.624160238826448</c:v>
                </c:pt>
                <c:pt idx="36">
                  <c:v>84.073908165566735</c:v>
                </c:pt>
                <c:pt idx="37">
                  <c:v>84.867307815086932</c:v>
                </c:pt>
                <c:pt idx="38">
                  <c:v>86.464577333912203</c:v>
                </c:pt>
                <c:pt idx="39">
                  <c:v>85.481769194927566</c:v>
                </c:pt>
                <c:pt idx="40">
                  <c:v>85.014476737183273</c:v>
                </c:pt>
                <c:pt idx="41">
                  <c:v>86.577337765385494</c:v>
                </c:pt>
                <c:pt idx="43">
                  <c:v>84.675108013866748</c:v>
                </c:pt>
                <c:pt idx="44">
                  <c:v>86.760193165468593</c:v>
                </c:pt>
                <c:pt idx="45">
                  <c:v>85.897323555579717</c:v>
                </c:pt>
                <c:pt idx="46">
                  <c:v>82.535527101119385</c:v>
                </c:pt>
                <c:pt idx="47">
                  <c:v>85.688560390242401</c:v>
                </c:pt>
                <c:pt idx="48">
                  <c:v>87.090540893327258</c:v>
                </c:pt>
                <c:pt idx="49">
                  <c:v>85.642704919544485</c:v>
                </c:pt>
                <c:pt idx="50">
                  <c:v>86.544287685996736</c:v>
                </c:pt>
                <c:pt idx="51">
                  <c:v>84.73041636731071</c:v>
                </c:pt>
                <c:pt idx="52">
                  <c:v>86.065578253592577</c:v>
                </c:pt>
                <c:pt idx="54">
                  <c:v>85.752480583874544</c:v>
                </c:pt>
                <c:pt idx="55">
                  <c:v>87.634560117151096</c:v>
                </c:pt>
                <c:pt idx="56">
                  <c:v>85.678256114747583</c:v>
                </c:pt>
                <c:pt idx="57">
                  <c:v>87.908276711831746</c:v>
                </c:pt>
                <c:pt idx="58">
                  <c:v>86.369486199854776</c:v>
                </c:pt>
                <c:pt idx="59">
                  <c:v>85.729376350089339</c:v>
                </c:pt>
                <c:pt idx="60">
                  <c:v>86.582359295273193</c:v>
                </c:pt>
                <c:pt idx="61">
                  <c:v>87.144245741760912</c:v>
                </c:pt>
                <c:pt idx="62">
                  <c:v>85.01634110162189</c:v>
                </c:pt>
                <c:pt idx="63">
                  <c:v>39.115784239098041</c:v>
                </c:pt>
                <c:pt idx="64">
                  <c:v>86.833308912422225</c:v>
                </c:pt>
                <c:pt idx="66">
                  <c:v>84.102676182541373</c:v>
                </c:pt>
                <c:pt idx="67">
                  <c:v>86.622438581028419</c:v>
                </c:pt>
                <c:pt idx="68">
                  <c:v>82.207501214691121</c:v>
                </c:pt>
                <c:pt idx="69">
                  <c:v>47.324982776430815</c:v>
                </c:pt>
                <c:pt idx="70">
                  <c:v>84.316422351979043</c:v>
                </c:pt>
                <c:pt idx="71">
                  <c:v>84.198719172744518</c:v>
                </c:pt>
                <c:pt idx="72">
                  <c:v>83.564566261292967</c:v>
                </c:pt>
                <c:pt idx="73">
                  <c:v>86.195304010872846</c:v>
                </c:pt>
                <c:pt idx="74">
                  <c:v>85.588658401696208</c:v>
                </c:pt>
                <c:pt idx="75">
                  <c:v>83.984320495653577</c:v>
                </c:pt>
                <c:pt idx="76">
                  <c:v>26.275616124769382</c:v>
                </c:pt>
                <c:pt idx="77">
                  <c:v>85.850632963185149</c:v>
                </c:pt>
                <c:pt idx="78">
                  <c:v>85.028027060591484</c:v>
                </c:pt>
                <c:pt idx="79">
                  <c:v>84.496903378299393</c:v>
                </c:pt>
                <c:pt idx="80">
                  <c:v>85.511296468907048</c:v>
                </c:pt>
                <c:pt idx="82">
                  <c:v>87.787238025275087</c:v>
                </c:pt>
                <c:pt idx="83">
                  <c:v>86.128963715814351</c:v>
                </c:pt>
                <c:pt idx="84">
                  <c:v>85.134633830585628</c:v>
                </c:pt>
                <c:pt idx="85">
                  <c:v>84.791091223954027</c:v>
                </c:pt>
                <c:pt idx="86">
                  <c:v>85.714977790977741</c:v>
                </c:pt>
                <c:pt idx="87">
                  <c:v>86.978837459429045</c:v>
                </c:pt>
              </c:numCache>
            </c:numRef>
          </c:xVal>
          <c:yVal>
            <c:numRef>
              <c:f>'SP_01 niello'!$M$3:$M$90</c:f>
              <c:numCache>
                <c:formatCode>0</c:formatCode>
                <c:ptCount val="88"/>
                <c:pt idx="0">
                  <c:v>1208.3531062870163</c:v>
                </c:pt>
                <c:pt idx="1">
                  <c:v>1065.1956340072074</c:v>
                </c:pt>
                <c:pt idx="2">
                  <c:v>902.98986303393451</c:v>
                </c:pt>
                <c:pt idx="3">
                  <c:v>996.25018723552728</c:v>
                </c:pt>
                <c:pt idx="4">
                  <c:v>1740.1937493869752</c:v>
                </c:pt>
                <c:pt idx="5">
                  <c:v>1240.5148426067362</c:v>
                </c:pt>
                <c:pt idx="6">
                  <c:v>1135.7758052164702</c:v>
                </c:pt>
                <c:pt idx="7">
                  <c:v>1190.3400763841109</c:v>
                </c:pt>
                <c:pt idx="8">
                  <c:v>840.22448958130906</c:v>
                </c:pt>
                <c:pt idx="9">
                  <c:v>1259.9953279550755</c:v>
                </c:pt>
                <c:pt idx="10">
                  <c:v>1255.5422853680307</c:v>
                </c:pt>
                <c:pt idx="11">
                  <c:v>1089.669565550168</c:v>
                </c:pt>
                <c:pt idx="12">
                  <c:v>1169.2242282074519</c:v>
                </c:pt>
                <c:pt idx="13">
                  <c:v>1620.1437482906179</c:v>
                </c:pt>
                <c:pt idx="14">
                  <c:v>1665.6343965092792</c:v>
                </c:pt>
                <c:pt idx="15">
                  <c:v>1203.1114749326598</c:v>
                </c:pt>
                <c:pt idx="16">
                  <c:v>1396.1188459129266</c:v>
                </c:pt>
                <c:pt idx="17">
                  <c:v>1469.4827246982454</c:v>
                </c:pt>
                <c:pt idx="18">
                  <c:v>977.33988482787151</c:v>
                </c:pt>
                <c:pt idx="19">
                  <c:v>875.01287542364275</c:v>
                </c:pt>
                <c:pt idx="20">
                  <c:v>1361.5838851641265</c:v>
                </c:pt>
                <c:pt idx="21">
                  <c:v>1104.5297659970495</c:v>
                </c:pt>
                <c:pt idx="22">
                  <c:v>1206.3484796560531</c:v>
                </c:pt>
                <c:pt idx="23">
                  <c:v>1040.0113858984571</c:v>
                </c:pt>
                <c:pt idx="24">
                  <c:v>607.12448155880236</c:v>
                </c:pt>
                <c:pt idx="25">
                  <c:v>1232.4786694916766</c:v>
                </c:pt>
                <c:pt idx="26">
                  <c:v>967.65068457597874</c:v>
                </c:pt>
                <c:pt idx="27">
                  <c:v>1528.4013979092808</c:v>
                </c:pt>
                <c:pt idx="28">
                  <c:v>725.43096699830062</c:v>
                </c:pt>
                <c:pt idx="29">
                  <c:v>1232.6630636251223</c:v>
                </c:pt>
                <c:pt idx="31">
                  <c:v>1159.4151848566346</c:v>
                </c:pt>
                <c:pt idx="32">
                  <c:v>977.9370736159126</c:v>
                </c:pt>
                <c:pt idx="33">
                  <c:v>1215.4728806109797</c:v>
                </c:pt>
                <c:pt idx="34">
                  <c:v>1089.8526577227713</c:v>
                </c:pt>
                <c:pt idx="35">
                  <c:v>1118.578239770299</c:v>
                </c:pt>
                <c:pt idx="36">
                  <c:v>1113.2699228580191</c:v>
                </c:pt>
                <c:pt idx="37">
                  <c:v>1147.9868136752839</c:v>
                </c:pt>
                <c:pt idx="38">
                  <c:v>1704.7050223265671</c:v>
                </c:pt>
                <c:pt idx="39">
                  <c:v>1327.1524116025746</c:v>
                </c:pt>
                <c:pt idx="40">
                  <c:v>1516.4523098068421</c:v>
                </c:pt>
                <c:pt idx="41">
                  <c:v>1425.5015235590486</c:v>
                </c:pt>
                <c:pt idx="43">
                  <c:v>846.72980017384782</c:v>
                </c:pt>
                <c:pt idx="46">
                  <c:v>1258.9340133828339</c:v>
                </c:pt>
                <c:pt idx="47">
                  <c:v>836.91910524863522</c:v>
                </c:pt>
                <c:pt idx="49">
                  <c:v>890.50438259150326</c:v>
                </c:pt>
                <c:pt idx="51">
                  <c:v>1420.6090281245581</c:v>
                </c:pt>
                <c:pt idx="52">
                  <c:v>385.49797036393232</c:v>
                </c:pt>
                <c:pt idx="54">
                  <c:v>1422.1219254880803</c:v>
                </c:pt>
                <c:pt idx="56">
                  <c:v>1183.3896210804912</c:v>
                </c:pt>
                <c:pt idx="57">
                  <c:v>548.19434102286061</c:v>
                </c:pt>
                <c:pt idx="59">
                  <c:v>1492.5792489224566</c:v>
                </c:pt>
                <c:pt idx="60">
                  <c:v>1046.7625389769862</c:v>
                </c:pt>
                <c:pt idx="61">
                  <c:v>371.24342764782955</c:v>
                </c:pt>
                <c:pt idx="62">
                  <c:v>1037.200565154176</c:v>
                </c:pt>
                <c:pt idx="63">
                  <c:v>597.17580558101599</c:v>
                </c:pt>
                <c:pt idx="64">
                  <c:v>258.12009834312079</c:v>
                </c:pt>
                <c:pt idx="66">
                  <c:v>786.69341167681591</c:v>
                </c:pt>
                <c:pt idx="67">
                  <c:v>285.10335886983205</c:v>
                </c:pt>
                <c:pt idx="68">
                  <c:v>1362.7694301846452</c:v>
                </c:pt>
                <c:pt idx="69">
                  <c:v>900.58455937734334</c:v>
                </c:pt>
                <c:pt idx="70">
                  <c:v>960.93788957112861</c:v>
                </c:pt>
                <c:pt idx="71">
                  <c:v>925.40474704846451</c:v>
                </c:pt>
                <c:pt idx="72">
                  <c:v>1008.4853020965322</c:v>
                </c:pt>
                <c:pt idx="75">
                  <c:v>634.81887222180808</c:v>
                </c:pt>
                <c:pt idx="76">
                  <c:v>1286.4755949799896</c:v>
                </c:pt>
                <c:pt idx="78">
                  <c:v>1219.8411925146756</c:v>
                </c:pt>
                <c:pt idx="79">
                  <c:v>789.36873091432528</c:v>
                </c:pt>
                <c:pt idx="83">
                  <c:v>1427.6653498829298</c:v>
                </c:pt>
                <c:pt idx="85">
                  <c:v>1545.3708417804112</c:v>
                </c:pt>
                <c:pt idx="86">
                  <c:v>1326.419684729367</c:v>
                </c:pt>
                <c:pt idx="87">
                  <c:v>304.03711830654061</c:v>
                </c:pt>
              </c:numCache>
            </c:numRef>
          </c:yVal>
          <c:smooth val="0"/>
        </c:ser>
        <c:ser>
          <c:idx val="0"/>
          <c:order val="0"/>
          <c:tx>
            <c:v>Geometric Platter (niello)</c:v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rgbClr val="00B050"/>
              </a:solidFill>
              <a:ln>
                <a:noFill/>
              </a:ln>
            </c:spPr>
          </c:marker>
          <c:xVal>
            <c:numRef>
              <c:f>'GP_04 niello'!$H$2:$H$32</c:f>
              <c:numCache>
                <c:formatCode>0.00</c:formatCode>
                <c:ptCount val="31"/>
                <c:pt idx="0">
                  <c:v>85.44115783046729</c:v>
                </c:pt>
                <c:pt idx="1">
                  <c:v>85.838856218475598</c:v>
                </c:pt>
                <c:pt idx="2">
                  <c:v>86.752367343643343</c:v>
                </c:pt>
                <c:pt idx="3">
                  <c:v>85.857386031295661</c:v>
                </c:pt>
                <c:pt idx="4">
                  <c:v>85.397060633755203</c:v>
                </c:pt>
                <c:pt idx="5">
                  <c:v>86.748616523993135</c:v>
                </c:pt>
                <c:pt idx="6">
                  <c:v>86.156383690001462</c:v>
                </c:pt>
                <c:pt idx="7">
                  <c:v>85.616277441401508</c:v>
                </c:pt>
                <c:pt idx="8">
                  <c:v>85.614333650508215</c:v>
                </c:pt>
                <c:pt idx="9">
                  <c:v>85.779723078413454</c:v>
                </c:pt>
                <c:pt idx="10">
                  <c:v>85.659799092801848</c:v>
                </c:pt>
                <c:pt idx="11">
                  <c:v>85.485359860355842</c:v>
                </c:pt>
                <c:pt idx="12">
                  <c:v>85.51748587101379</c:v>
                </c:pt>
                <c:pt idx="13">
                  <c:v>85.263751301054043</c:v>
                </c:pt>
                <c:pt idx="14">
                  <c:v>85.288073811071996</c:v>
                </c:pt>
                <c:pt idx="15">
                  <c:v>85.607151518196559</c:v>
                </c:pt>
                <c:pt idx="16">
                  <c:v>84.836876027772249</c:v>
                </c:pt>
                <c:pt idx="17">
                  <c:v>85.063859951545254</c:v>
                </c:pt>
                <c:pt idx="18">
                  <c:v>85.502464594404799</c:v>
                </c:pt>
                <c:pt idx="19">
                  <c:v>85.39054150127393</c:v>
                </c:pt>
                <c:pt idx="20">
                  <c:v>85.458256012059181</c:v>
                </c:pt>
                <c:pt idx="21">
                  <c:v>84.936714325520285</c:v>
                </c:pt>
                <c:pt idx="22">
                  <c:v>85.553800602674769</c:v>
                </c:pt>
                <c:pt idx="23">
                  <c:v>85.611523535234952</c:v>
                </c:pt>
                <c:pt idx="24">
                  <c:v>85.320332697141765</c:v>
                </c:pt>
                <c:pt idx="25">
                  <c:v>86.13346531806647</c:v>
                </c:pt>
                <c:pt idx="26">
                  <c:v>85.635509519843083</c:v>
                </c:pt>
                <c:pt idx="27">
                  <c:v>86.324882177713036</c:v>
                </c:pt>
                <c:pt idx="28">
                  <c:v>85.49524696363585</c:v>
                </c:pt>
                <c:pt idx="29">
                  <c:v>84.661693870991101</c:v>
                </c:pt>
                <c:pt idx="30">
                  <c:v>85.26644780149843</c:v>
                </c:pt>
              </c:numCache>
            </c:numRef>
          </c:xVal>
          <c:yVal>
            <c:numRef>
              <c:f>'GP_04 niello'!$M$2:$M$32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538688"/>
        <c:axId val="109539264"/>
      </c:scatterChart>
      <c:valAx>
        <c:axId val="109538688"/>
        <c:scaling>
          <c:orientation val="minMax"/>
          <c:max val="100"/>
          <c:min val="80"/>
        </c:scaling>
        <c:delete val="0"/>
        <c:axPos val="b"/>
        <c:title>
          <c:tx>
            <c:rich>
              <a:bodyPr/>
              <a:lstStyle/>
              <a:p>
                <a:pPr>
                  <a:defRPr sz="16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r>
                  <a:rPr lang="hu-HU" sz="16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Ag</a:t>
                </a:r>
                <a:r>
                  <a:rPr lang="hu-HU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hu-HU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</a:t>
                </a:r>
                <a:r>
                  <a:rPr lang="hu-HU" sz="16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wt%</a:t>
                </a:r>
                <a:r>
                  <a:rPr lang="hu-HU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</a:t>
                </a:r>
                <a:endParaRPr lang="hu-HU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spPr>
          <a:ln w="19050">
            <a:solidFill>
              <a:schemeClr val="tx1">
                <a:lumMod val="75000"/>
                <a:lumOff val="25000"/>
              </a:schemeClr>
            </a:solidFill>
          </a:ln>
        </c:spPr>
        <c:txPr>
          <a:bodyPr/>
          <a:lstStyle/>
          <a:p>
            <a:pPr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en-US"/>
          </a:p>
        </c:txPr>
        <c:crossAx val="109539264"/>
        <c:crosses val="autoZero"/>
        <c:crossBetween val="midCat"/>
      </c:valAx>
      <c:valAx>
        <c:axId val="10953926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defRPr>
                </a:pPr>
                <a:r>
                  <a:rPr lang="hu-HU" sz="1600" b="1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Bi</a:t>
                </a:r>
                <a:r>
                  <a:rPr lang="hu-HU" sz="1600" b="1" baseline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 </a:t>
                </a:r>
                <a:r>
                  <a:rPr lang="hu-HU" sz="1600" b="1" baseline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(</a:t>
                </a:r>
                <a:r>
                  <a:rPr lang="hu-HU" sz="1600" b="1" baseline="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ppm</a:t>
                </a:r>
                <a:r>
                  <a:rPr lang="hu-HU" sz="1600" b="1" baseline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)</a:t>
                </a:r>
                <a:endParaRPr lang="hu-HU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endParaRPr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spPr>
          <a:ln w="19050">
            <a:solidFill>
              <a:schemeClr val="tx1">
                <a:lumMod val="75000"/>
                <a:lumOff val="25000"/>
              </a:schemeClr>
            </a:solidFill>
          </a:ln>
        </c:spPr>
        <c:txPr>
          <a:bodyPr/>
          <a:lstStyle/>
          <a:p>
            <a:pPr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en-US"/>
          </a:p>
        </c:txPr>
        <c:crossAx val="10953868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1"/>
          <c:tx>
            <c:v>Geometrikus tál</c:v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rgbClr val="FFC000"/>
              </a:solidFill>
              <a:ln>
                <a:noFill/>
              </a:ln>
            </c:spPr>
          </c:marker>
          <c:xVal>
            <c:numRef>
              <c:f>[1]GP_04_arany!$C$2:$C$11</c:f>
              <c:numCache>
                <c:formatCode>General</c:formatCode>
                <c:ptCount val="10"/>
                <c:pt idx="0">
                  <c:v>72.266836458624695</c:v>
                </c:pt>
                <c:pt idx="1">
                  <c:v>72.576218368050561</c:v>
                </c:pt>
                <c:pt idx="2">
                  <c:v>70.30510948381496</c:v>
                </c:pt>
                <c:pt idx="3">
                  <c:v>63.409095087409717</c:v>
                </c:pt>
                <c:pt idx="4">
                  <c:v>70.68646055033858</c:v>
                </c:pt>
                <c:pt idx="5">
                  <c:v>73.932118475253276</c:v>
                </c:pt>
                <c:pt idx="6">
                  <c:v>43.013489904735231</c:v>
                </c:pt>
                <c:pt idx="7">
                  <c:v>45.922398280467846</c:v>
                </c:pt>
                <c:pt idx="8">
                  <c:v>73.550732061294241</c:v>
                </c:pt>
                <c:pt idx="9">
                  <c:v>76.708530179585082</c:v>
                </c:pt>
              </c:numCache>
            </c:numRef>
          </c:xVal>
          <c:yVal>
            <c:numRef>
              <c:f>[1]GP_04_arany!$D$2:$D$11</c:f>
              <c:numCache>
                <c:formatCode>General</c:formatCode>
                <c:ptCount val="10"/>
                <c:pt idx="0">
                  <c:v>18.229023689222618</c:v>
                </c:pt>
                <c:pt idx="1">
                  <c:v>18.105146012156592</c:v>
                </c:pt>
                <c:pt idx="2">
                  <c:v>18.8147060599849</c:v>
                </c:pt>
                <c:pt idx="3">
                  <c:v>19.625490409212112</c:v>
                </c:pt>
                <c:pt idx="4">
                  <c:v>18.129980292803054</c:v>
                </c:pt>
                <c:pt idx="5">
                  <c:v>18.286795032984791</c:v>
                </c:pt>
                <c:pt idx="6">
                  <c:v>20.609179503534694</c:v>
                </c:pt>
                <c:pt idx="7">
                  <c:v>18.803594561653803</c:v>
                </c:pt>
                <c:pt idx="8">
                  <c:v>17.221589347320819</c:v>
                </c:pt>
                <c:pt idx="9">
                  <c:v>16.546784043592506</c:v>
                </c:pt>
              </c:numCache>
            </c:numRef>
          </c:yVal>
          <c:smooth val="0"/>
        </c:ser>
        <c:ser>
          <c:idx val="0"/>
          <c:order val="0"/>
          <c:tx>
            <c:v>Seuso tál</c:v>
          </c:tx>
          <c:spPr>
            <a:ln w="28575">
              <a:noFill/>
            </a:ln>
          </c:spPr>
          <c:marker>
            <c:spPr>
              <a:solidFill>
                <a:srgbClr val="92D050"/>
              </a:solidFill>
              <a:ln>
                <a:noFill/>
              </a:ln>
            </c:spPr>
          </c:marker>
          <c:xVal>
            <c:numRef>
              <c:f>[1]SP_01_arany!$C$2:$C$22</c:f>
              <c:numCache>
                <c:formatCode>General</c:formatCode>
                <c:ptCount val="21"/>
                <c:pt idx="0">
                  <c:v>75.78772027448538</c:v>
                </c:pt>
                <c:pt idx="1">
                  <c:v>84.854414213188406</c:v>
                </c:pt>
                <c:pt idx="2">
                  <c:v>84.542423983601864</c:v>
                </c:pt>
                <c:pt idx="3">
                  <c:v>87.204962919009688</c:v>
                </c:pt>
                <c:pt idx="4">
                  <c:v>66.990681805792235</c:v>
                </c:pt>
                <c:pt idx="5">
                  <c:v>66.093300993916458</c:v>
                </c:pt>
                <c:pt idx="6">
                  <c:v>52.426561198461869</c:v>
                </c:pt>
                <c:pt idx="7">
                  <c:v>81.955118740307213</c:v>
                </c:pt>
                <c:pt idx="8">
                  <c:v>61.674801032931256</c:v>
                </c:pt>
                <c:pt idx="9">
                  <c:v>67.793315642988247</c:v>
                </c:pt>
                <c:pt idx="10">
                  <c:v>84.614304291090065</c:v>
                </c:pt>
                <c:pt idx="11">
                  <c:v>85.2251307795337</c:v>
                </c:pt>
                <c:pt idx="12">
                  <c:v>88.417334496476343</c:v>
                </c:pt>
                <c:pt idx="13">
                  <c:v>83.766381073914459</c:v>
                </c:pt>
                <c:pt idx="14">
                  <c:v>80.981517449341638</c:v>
                </c:pt>
                <c:pt idx="15">
                  <c:v>85.563826457648801</c:v>
                </c:pt>
                <c:pt idx="16">
                  <c:v>76.368909884385502</c:v>
                </c:pt>
                <c:pt idx="17">
                  <c:v>88.207833457394315</c:v>
                </c:pt>
                <c:pt idx="18">
                  <c:v>79.707759142767202</c:v>
                </c:pt>
                <c:pt idx="19">
                  <c:v>81.671500970654947</c:v>
                </c:pt>
                <c:pt idx="20">
                  <c:v>70.665355919396447</c:v>
                </c:pt>
              </c:numCache>
            </c:numRef>
          </c:xVal>
          <c:yVal>
            <c:numRef>
              <c:f>[1]SP_01_arany!$D$2:$D$22</c:f>
              <c:numCache>
                <c:formatCode>General</c:formatCode>
                <c:ptCount val="21"/>
                <c:pt idx="0">
                  <c:v>8.7957185995023224</c:v>
                </c:pt>
                <c:pt idx="1">
                  <c:v>12.15854821628194</c:v>
                </c:pt>
                <c:pt idx="2">
                  <c:v>11.010187223961671</c:v>
                </c:pt>
                <c:pt idx="3">
                  <c:v>7.9164998586431423</c:v>
                </c:pt>
                <c:pt idx="4">
                  <c:v>7.3598488834008302</c:v>
                </c:pt>
                <c:pt idx="5">
                  <c:v>5.2632306500177757</c:v>
                </c:pt>
                <c:pt idx="6">
                  <c:v>8.6895666685147219</c:v>
                </c:pt>
                <c:pt idx="7">
                  <c:v>8.7299095045157369</c:v>
                </c:pt>
                <c:pt idx="8">
                  <c:v>7.7493868938713382</c:v>
                </c:pt>
                <c:pt idx="9">
                  <c:v>8.4784866221721789</c:v>
                </c:pt>
                <c:pt idx="10">
                  <c:v>9.3541792984238565</c:v>
                </c:pt>
                <c:pt idx="11">
                  <c:v>6.9564504843982506</c:v>
                </c:pt>
                <c:pt idx="12">
                  <c:v>6.4816791694258562</c:v>
                </c:pt>
                <c:pt idx="13">
                  <c:v>12.2405991634906</c:v>
                </c:pt>
                <c:pt idx="14">
                  <c:v>11.331286295032919</c:v>
                </c:pt>
                <c:pt idx="15">
                  <c:v>11.332038503568155</c:v>
                </c:pt>
                <c:pt idx="16">
                  <c:v>7.3207665071136292</c:v>
                </c:pt>
                <c:pt idx="17">
                  <c:v>6.965736712012216</c:v>
                </c:pt>
                <c:pt idx="18">
                  <c:v>5.3716007743449374</c:v>
                </c:pt>
                <c:pt idx="19">
                  <c:v>6.7927214604011459</c:v>
                </c:pt>
                <c:pt idx="20">
                  <c:v>11.027512462210016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542720"/>
        <c:axId val="34930688"/>
      </c:scatterChart>
      <c:valAx>
        <c:axId val="109542720"/>
        <c:scaling>
          <c:orientation val="minMax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400">
                    <a:solidFill>
                      <a:schemeClr val="tx1"/>
                    </a:solidFill>
                  </a:defRPr>
                </a:pPr>
                <a:r>
                  <a:rPr lang="hu-HU" sz="1400">
                    <a:solidFill>
                      <a:schemeClr val="tx1"/>
                    </a:solidFill>
                  </a:rPr>
                  <a:t>Au (tömeg%)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tx1">
                <a:lumMod val="75000"/>
                <a:lumOff val="25000"/>
              </a:schemeClr>
            </a:solidFill>
          </a:ln>
        </c:spPr>
        <c:txPr>
          <a:bodyPr/>
          <a:lstStyle/>
          <a:p>
            <a:pPr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pPr>
            <a:endParaRPr lang="en-US"/>
          </a:p>
        </c:txPr>
        <c:crossAx val="34930688"/>
        <c:crosses val="autoZero"/>
        <c:crossBetween val="midCat"/>
      </c:valAx>
      <c:valAx>
        <c:axId val="34930688"/>
        <c:scaling>
          <c:orientation val="minMax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pPr>
                <a:r>
                  <a:rPr lang="hu-HU" sz="1400">
                    <a:solidFill>
                      <a:schemeClr val="tx1"/>
                    </a:solidFill>
                    <a:latin typeface="Calibri" panose="020F0502020204030204" pitchFamily="34" charset="0"/>
                  </a:rPr>
                  <a:t>Hg (tömeg%)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noFill/>
          <a:ln w="19050">
            <a:solidFill>
              <a:schemeClr val="tx1">
                <a:lumMod val="75000"/>
                <a:lumOff val="25000"/>
              </a:schemeClr>
            </a:solidFill>
          </a:ln>
        </c:spPr>
        <c:txPr>
          <a:bodyPr/>
          <a:lstStyle/>
          <a:p>
            <a:pPr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pPr>
            <a:endParaRPr lang="en-US"/>
          </a:p>
        </c:txPr>
        <c:crossAx val="109542720"/>
        <c:crosses val="autoZero"/>
        <c:crossBetween val="midCat"/>
      </c:valAx>
    </c:plotArea>
    <c:legend>
      <c:legendPos val="b"/>
      <c:layout/>
      <c:overlay val="0"/>
      <c:txPr>
        <a:bodyPr/>
        <a:lstStyle/>
        <a:p>
          <a:pPr>
            <a:defRPr sz="1400" b="1">
              <a:solidFill>
                <a:schemeClr val="tx1"/>
              </a:solidFill>
              <a:latin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wmf"/><Relationship Id="rId1" Type="http://schemas.openxmlformats.org/officeDocument/2006/relationships/image" Target="../media/image14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image" Target="../media/image150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image" Target="../media/image15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0.09504</cdr:x>
      <cdr:y>0.51434</cdr:y>
    </cdr:from>
    <cdr:to>
      <cdr:x>0.68595</cdr:x>
      <cdr:y>0.51434</cdr:y>
    </cdr:to>
    <cdr:cxnSp macro="">
      <cdr:nvCxnSpPr>
        <cdr:cNvPr id="6" name="Egyenes összekötő 5"/>
        <cdr:cNvCxnSpPr/>
      </cdr:nvCxnSpPr>
      <cdr:spPr>
        <a:xfrm xmlns:a="http://schemas.openxmlformats.org/drawingml/2006/main">
          <a:off x="821160" y="2592288"/>
          <a:ext cx="5105462" cy="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tx1">
              <a:lumMod val="75000"/>
              <a:lumOff val="2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0.09504</cdr:x>
      <cdr:y>0.71437</cdr:y>
    </cdr:from>
    <cdr:to>
      <cdr:x>0.68595</cdr:x>
      <cdr:y>0.71437</cdr:y>
    </cdr:to>
    <cdr:cxnSp macro="">
      <cdr:nvCxnSpPr>
        <cdr:cNvPr id="7" name="Egyenes összekötő 6"/>
        <cdr:cNvCxnSpPr/>
      </cdr:nvCxnSpPr>
      <cdr:spPr>
        <a:xfrm xmlns:a="http://schemas.openxmlformats.org/drawingml/2006/main">
          <a:off x="821160" y="3600400"/>
          <a:ext cx="5105462" cy="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tx1">
              <a:lumMod val="75000"/>
              <a:lumOff val="2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0.09504</cdr:x>
      <cdr:y>0.81908</cdr:y>
    </cdr:from>
    <cdr:to>
      <cdr:x>0.68595</cdr:x>
      <cdr:y>0.81908</cdr:y>
    </cdr:to>
    <cdr:cxnSp macro="">
      <cdr:nvCxnSpPr>
        <cdr:cNvPr id="4" name="Egyenes összekötő 3"/>
        <cdr:cNvCxnSpPr/>
      </cdr:nvCxnSpPr>
      <cdr:spPr>
        <a:xfrm xmlns:a="http://schemas.openxmlformats.org/drawingml/2006/main">
          <a:off x="821160" y="4128145"/>
          <a:ext cx="5105462" cy="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tx1">
              <a:lumMod val="75000"/>
              <a:lumOff val="2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E10B92-C652-4D29-9B0F-B91574E41EF7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0CE84-95BC-44AF-B974-D43F6269C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11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0CE84-95BC-44AF-B974-D43F6269C08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49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0CE84-95BC-44AF-B974-D43F6269C08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272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0CE84-95BC-44AF-B974-D43F6269C08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124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7A73EC-B0ED-45E7-9C67-C7E6EC2084F7}" type="slidenum">
              <a:rPr lang="hu-HU" altLang="en-US"/>
              <a:pPr/>
              <a:t>19</a:t>
            </a:fld>
            <a:endParaRPr lang="hu-HU" alt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3914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C85EA1-40EF-4906-AC53-E8AAD23C7036}" type="slidenum">
              <a:rPr lang="hu-HU" altLang="en-US"/>
              <a:pPr/>
              <a:t>20</a:t>
            </a:fld>
            <a:endParaRPr lang="hu-HU" altLang="en-US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0127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3E05EA-0392-4AEE-BF23-72671EC9F337}" type="slidenum">
              <a:rPr lang="en-GB" smtClean="0"/>
              <a:pPr>
                <a:defRPr/>
              </a:pPr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146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 altLang="en-US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0363" cy="4068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121652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/>
          <p:cNvSpPr txBox="1">
            <a:spLocks noChangeArrowheads="1"/>
          </p:cNvSpPr>
          <p:nvPr/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defTabSz="914400" eaLnBrk="1" hangingPunct="1">
              <a:spcBef>
                <a:spcPct val="0"/>
              </a:spcBef>
            </a:pPr>
            <a:endParaRPr lang="hu-HU" altLang="en-US" sz="2400">
              <a:solidFill>
                <a:schemeClr val="bg1"/>
              </a:solidFill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0363" cy="4068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991095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F4C1-3199-493D-9BA8-6B7505A65467}" type="datetime1">
              <a:rPr lang="en-US" smtClean="0"/>
              <a:t>7/4/2017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ADD4-1EBD-41BA-B823-A8B372779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822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DA6C-3B69-434E-9C12-CB02FEFFB885}" type="datetime1">
              <a:rPr lang="en-US" smtClean="0"/>
              <a:t>7/4/2017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ADD4-1EBD-41BA-B823-A8B372779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51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86E2F-CB2E-42D4-8FDC-87288D1F4496}" type="datetime1">
              <a:rPr lang="en-US" smtClean="0"/>
              <a:t>7/4/2017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ADD4-1EBD-41BA-B823-A8B372779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078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874CA-1867-4F13-80E5-356F92699340}" type="datetime1">
              <a:rPr lang="en-US" smtClean="0"/>
              <a:t>7/4/2017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ADD4-1EBD-41BA-B823-A8B372779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92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F94D-2DF9-4E32-9A6C-32CCB53888EC}" type="datetime1">
              <a:rPr lang="en-US" smtClean="0"/>
              <a:t>7/4/2017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ADD4-1EBD-41BA-B823-A8B372779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40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11DCD-732F-49A7-BAA9-6F52AC8FDC45}" type="datetime1">
              <a:rPr lang="en-US" smtClean="0"/>
              <a:t>7/4/2017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ADD4-1EBD-41BA-B823-A8B372779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075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8D4A-64F5-4B31-9944-552D020D0606}" type="datetime1">
              <a:rPr lang="en-US" smtClean="0"/>
              <a:t>7/4/2017</a:t>
            </a:fld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ADD4-1EBD-41BA-B823-A8B372779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50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8CDE2-60A6-4A4D-9E97-016208C79441}" type="datetime1">
              <a:rPr lang="en-US" smtClean="0"/>
              <a:t>7/4/2017</a:t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ADD4-1EBD-41BA-B823-A8B372779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32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E2331-79C4-4AAE-858A-C6F5E51555D8}" type="datetime1">
              <a:rPr lang="en-US" smtClean="0"/>
              <a:t>7/4/2017</a:t>
            </a:fld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ADD4-1EBD-41BA-B823-A8B372779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15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01983-4D7C-40CD-B612-42484AB0335B}" type="datetime1">
              <a:rPr lang="en-US" smtClean="0"/>
              <a:t>7/4/2017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ADD4-1EBD-41BA-B823-A8B372779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594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7966-D688-436D-A205-27493E311C94}" type="datetime1">
              <a:rPr lang="en-US" smtClean="0"/>
              <a:t>7/4/2017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ADD4-1EBD-41BA-B823-A8B372779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7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AA3EC-C5AA-4DE5-9A3C-4D643D1552F6}" type="datetime1">
              <a:rPr lang="en-US" smtClean="0"/>
              <a:t>7/4/2017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forizs.istvan@csfk.mta.hu</a:t>
            </a: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CADD4-1EBD-41BA-B823-A8B372779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2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44.jpe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56.jpeg"/><Relationship Id="rId4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44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6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73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8.jpeg"/><Relationship Id="rId7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image" Target="../media/image44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8.jpeg"/><Relationship Id="rId7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image" Target="../media/image44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2.png"/><Relationship Id="rId7" Type="http://schemas.openxmlformats.org/officeDocument/2006/relationships/image" Target="../media/image85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44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13" Type="http://schemas.openxmlformats.org/officeDocument/2006/relationships/image" Target="../media/image107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12" Type="http://schemas.openxmlformats.org/officeDocument/2006/relationships/image" Target="../media/image22.jpeg"/><Relationship Id="rId2" Type="http://schemas.openxmlformats.org/officeDocument/2006/relationships/image" Target="../media/image97.png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eg"/><Relationship Id="rId11" Type="http://schemas.openxmlformats.org/officeDocument/2006/relationships/image" Target="../media/image106.png"/><Relationship Id="rId5" Type="http://schemas.openxmlformats.org/officeDocument/2006/relationships/image" Target="../media/image100.jpeg"/><Relationship Id="rId15" Type="http://schemas.openxmlformats.org/officeDocument/2006/relationships/image" Target="../media/image109.jpeg"/><Relationship Id="rId10" Type="http://schemas.openxmlformats.org/officeDocument/2006/relationships/image" Target="../media/image105.png"/><Relationship Id="rId4" Type="http://schemas.openxmlformats.org/officeDocument/2006/relationships/image" Target="../media/image99.jpeg"/><Relationship Id="rId9" Type="http://schemas.openxmlformats.org/officeDocument/2006/relationships/image" Target="../media/image104.jpg"/><Relationship Id="rId14" Type="http://schemas.openxmlformats.org/officeDocument/2006/relationships/image" Target="../media/image10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4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117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9.png"/><Relationship Id="rId7" Type="http://schemas.microsoft.com/office/2007/relationships/hdphoto" Target="../media/hdphoto1.wdp"/><Relationship Id="rId12" Type="http://schemas.openxmlformats.org/officeDocument/2006/relationships/image" Target="../media/image44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11" Type="http://schemas.microsoft.com/office/2007/relationships/hdphoto" Target="../media/hdphoto3.wdp"/><Relationship Id="rId5" Type="http://schemas.openxmlformats.org/officeDocument/2006/relationships/image" Target="../media/image121.png"/><Relationship Id="rId10" Type="http://schemas.openxmlformats.org/officeDocument/2006/relationships/image" Target="../media/image124.png"/><Relationship Id="rId4" Type="http://schemas.openxmlformats.org/officeDocument/2006/relationships/image" Target="../media/image120.png"/><Relationship Id="rId9" Type="http://schemas.microsoft.com/office/2007/relationships/hdphoto" Target="../media/hdphoto2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Relationship Id="rId9" Type="http://schemas.openxmlformats.org/officeDocument/2006/relationships/image" Target="../media/image136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46.png"/><Relationship Id="rId9" Type="http://schemas.openxmlformats.org/officeDocument/2006/relationships/image" Target="../media/image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oleObject" Target="../embeddings/oleObject3.bin"/><Relationship Id="rId7" Type="http://schemas.openxmlformats.org/officeDocument/2006/relationships/image" Target="../media/image15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1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150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oleObject" Target="../embeddings/oleObject5.bin"/><Relationship Id="rId7" Type="http://schemas.openxmlformats.org/officeDocument/2006/relationships/image" Target="../media/image15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4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153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3" Type="http://schemas.openxmlformats.org/officeDocument/2006/relationships/image" Target="../media/image157.png"/><Relationship Id="rId7" Type="http://schemas.openxmlformats.org/officeDocument/2006/relationships/image" Target="../media/image16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jpeg"/><Relationship Id="rId5" Type="http://schemas.openxmlformats.org/officeDocument/2006/relationships/image" Target="../media/image158.png"/><Relationship Id="rId4" Type="http://schemas.openxmlformats.org/officeDocument/2006/relationships/image" Target="../media/image3.jpeg"/><Relationship Id="rId9" Type="http://schemas.openxmlformats.org/officeDocument/2006/relationships/image" Target="../media/image16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 sz="quarter"/>
          </p:nvPr>
        </p:nvSpPr>
        <p:spPr>
          <a:xfrm>
            <a:off x="683568" y="980728"/>
            <a:ext cx="7772400" cy="1656184"/>
          </a:xfrm>
        </p:spPr>
        <p:txBody>
          <a:bodyPr>
            <a:noAutofit/>
          </a:bodyPr>
          <a:lstStyle/>
          <a:p>
            <a:r>
              <a:rPr lang="hu-HU" sz="4000" b="1" dirty="0" smtClean="0">
                <a:solidFill>
                  <a:srgbClr val="0070C0"/>
                </a:solidFill>
                <a:effectLst/>
              </a:rPr>
              <a:t>A Seuso-kincs </a:t>
            </a:r>
            <a:r>
              <a:rPr lang="hu-HU" sz="4000" b="1" dirty="0">
                <a:solidFill>
                  <a:srgbClr val="0070C0"/>
                </a:solidFill>
              </a:rPr>
              <a:t>archeometriai vizsgálata:</a:t>
            </a:r>
            <a:r>
              <a:rPr lang="hu-HU" sz="4000" b="1" dirty="0" smtClean="0">
                <a:solidFill>
                  <a:srgbClr val="0070C0"/>
                </a:solidFill>
                <a:effectLst/>
              </a:rPr>
              <a:t/>
            </a:r>
            <a:br>
              <a:rPr lang="hu-HU" sz="4000" b="1" dirty="0" smtClean="0">
                <a:solidFill>
                  <a:srgbClr val="0070C0"/>
                </a:solidFill>
                <a:effectLst/>
              </a:rPr>
            </a:br>
            <a:r>
              <a:rPr lang="hu-HU" sz="4000" b="1" dirty="0" smtClean="0">
                <a:solidFill>
                  <a:srgbClr val="0070C0"/>
                </a:solidFill>
                <a:effectLst/>
              </a:rPr>
              <a:t>Mit</a:t>
            </a:r>
            <a:r>
              <a:rPr lang="hu-HU" sz="4000" b="1" dirty="0">
                <a:solidFill>
                  <a:srgbClr val="0070C0"/>
                </a:solidFill>
                <a:effectLst/>
              </a:rPr>
              <a:t>, mivel és miért</a:t>
            </a:r>
            <a:r>
              <a:rPr lang="hu-HU" sz="4000" b="1" dirty="0" smtClean="0">
                <a:solidFill>
                  <a:srgbClr val="0070C0"/>
                </a:solidFill>
                <a:effectLst/>
              </a:rPr>
              <a:t>?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u-HU" dirty="0" smtClean="0"/>
              <a:t>Fórizs István, Bajnóczi </a:t>
            </a:r>
            <a:r>
              <a:rPr lang="hu-HU" dirty="0"/>
              <a:t>B</a:t>
            </a:r>
            <a:r>
              <a:rPr lang="hu-HU" dirty="0" smtClean="0"/>
              <a:t>ernadett, </a:t>
            </a:r>
            <a:r>
              <a:rPr lang="hu-HU" dirty="0" err="1" smtClean="0"/>
              <a:t>Mozgai</a:t>
            </a:r>
            <a:r>
              <a:rPr lang="hu-HU" dirty="0" smtClean="0"/>
              <a:t> Viktória, Szabó Máté, Tóth Mária</a:t>
            </a:r>
          </a:p>
          <a:p>
            <a:r>
              <a:rPr lang="hu-HU" dirty="0" smtClean="0"/>
              <a:t>MTA CSFK Földtani és Geokémiai Intézet, Budapest</a:t>
            </a:r>
          </a:p>
          <a:p>
            <a:r>
              <a:rPr lang="hu-HU" dirty="0" smtClean="0"/>
              <a:t>+ együttműködő partnerek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589240"/>
            <a:ext cx="860425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8" descr="fejl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1" t="37720" r="81906" b="9473"/>
          <a:stretch>
            <a:fillRect/>
          </a:stretch>
        </p:blipFill>
        <p:spPr bwMode="auto">
          <a:xfrm>
            <a:off x="8027988" y="5589240"/>
            <a:ext cx="982662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Egyenes összekötő 6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-2399"/>
            <a:ext cx="2058390" cy="49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107504" y="53410"/>
            <a:ext cx="288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/>
              <a:t>2017-es </a:t>
            </a:r>
            <a:r>
              <a:rPr lang="de-DE" sz="1100" b="1" dirty="0" err="1"/>
              <a:t>jubileumi</a:t>
            </a:r>
            <a:r>
              <a:rPr lang="de-DE" sz="1100" b="1" dirty="0"/>
              <a:t> 10. </a:t>
            </a:r>
            <a:r>
              <a:rPr lang="de-DE" sz="1100" b="1" dirty="0" err="1"/>
              <a:t>BerzeTÖK</a:t>
            </a:r>
            <a:r>
              <a:rPr lang="de-DE" sz="1100" b="1" dirty="0"/>
              <a:t> </a:t>
            </a:r>
            <a:r>
              <a:rPr lang="de-DE" sz="1100" b="1" dirty="0" err="1"/>
              <a:t>tábor</a:t>
            </a:r>
            <a:endParaRPr lang="en-US" sz="1100" u="sng" dirty="0"/>
          </a:p>
        </p:txBody>
      </p:sp>
    </p:spTree>
    <p:extLst>
      <p:ext uri="{BB962C8B-B14F-4D97-AF65-F5344CB8AC3E}">
        <p14:creationId xmlns:p14="http://schemas.microsoft.com/office/powerpoint/2010/main" val="121399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5" y="615442"/>
            <a:ext cx="8604447" cy="5713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323528" y="2492895"/>
            <a:ext cx="8352928" cy="86409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6293392"/>
            <a:ext cx="5040560" cy="564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Egyenes összekötő 7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-2399"/>
            <a:ext cx="2058390" cy="49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  <p:sp>
        <p:nvSpPr>
          <p:cNvPr id="10" name="Szövegdoboz 9"/>
          <p:cNvSpPr txBox="1"/>
          <p:nvPr/>
        </p:nvSpPr>
        <p:spPr>
          <a:xfrm>
            <a:off x="107504" y="53410"/>
            <a:ext cx="288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/>
              <a:t>2017-es </a:t>
            </a:r>
            <a:r>
              <a:rPr lang="de-DE" sz="1100" b="1" dirty="0" err="1"/>
              <a:t>jubileumi</a:t>
            </a:r>
            <a:r>
              <a:rPr lang="de-DE" sz="1100" b="1" dirty="0"/>
              <a:t> 10. </a:t>
            </a:r>
            <a:r>
              <a:rPr lang="de-DE" sz="1100" b="1" dirty="0" err="1"/>
              <a:t>BerzeTÖK</a:t>
            </a:r>
            <a:r>
              <a:rPr lang="de-DE" sz="1100" b="1" dirty="0"/>
              <a:t> </a:t>
            </a:r>
            <a:r>
              <a:rPr lang="de-DE" sz="1100" b="1" dirty="0" err="1"/>
              <a:t>tábor</a:t>
            </a:r>
            <a:endParaRPr lang="en-US" sz="1100" u="sng" dirty="0"/>
          </a:p>
        </p:txBody>
      </p:sp>
    </p:spTree>
    <p:extLst>
      <p:ext uri="{BB962C8B-B14F-4D97-AF65-F5344CB8AC3E}">
        <p14:creationId xmlns:p14="http://schemas.microsoft.com/office/powerpoint/2010/main" val="96172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Kutatásba bevont egyéb tárgyak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 Magyarországon föllelhető összes római kori ezüst tárgy</a:t>
            </a:r>
            <a:endParaRPr lang="en-US" dirty="0"/>
          </a:p>
        </p:txBody>
      </p:sp>
      <p:pic>
        <p:nvPicPr>
          <p:cNvPr id="8194" name="Picture 2" descr="Bizonyíték a múzeumból: a polgárdi quadripus a Seuso-tál másolatáv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739" y="2276872"/>
            <a:ext cx="2791653" cy="395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:\Seuso\SEUSO_MTA_CSFK_2015_03_02\Sabac\71.1908.3_Sabac3_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752" y="3350295"/>
            <a:ext cx="2903215" cy="288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ím 1"/>
          <p:cNvSpPr txBox="1">
            <a:spLocks/>
          </p:cNvSpPr>
          <p:nvPr/>
        </p:nvSpPr>
        <p:spPr>
          <a:xfrm>
            <a:off x="1380753" y="6090059"/>
            <a:ext cx="2638078" cy="7233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 smtClean="0">
                <a:solidFill>
                  <a:srgbClr val="0070C0"/>
                </a:solidFill>
              </a:rPr>
              <a:t>Szabácsi tál 3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5004048" y="6090058"/>
            <a:ext cx="3432652" cy="7233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 smtClean="0">
                <a:solidFill>
                  <a:srgbClr val="0070C0"/>
                </a:solidFill>
              </a:rPr>
              <a:t>Polgárdi, </a:t>
            </a:r>
            <a:r>
              <a:rPr lang="hu-HU" sz="3200" dirty="0" err="1" smtClean="0">
                <a:solidFill>
                  <a:srgbClr val="0070C0"/>
                </a:solidFill>
              </a:rPr>
              <a:t>quadripus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107504" y="53410"/>
            <a:ext cx="288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/>
              <a:t>2017-es </a:t>
            </a:r>
            <a:r>
              <a:rPr lang="de-DE" sz="1100" b="1" dirty="0" err="1"/>
              <a:t>jubileumi</a:t>
            </a:r>
            <a:r>
              <a:rPr lang="de-DE" sz="1100" b="1" dirty="0"/>
              <a:t> 10. </a:t>
            </a:r>
            <a:r>
              <a:rPr lang="de-DE" sz="1100" b="1" dirty="0" err="1"/>
              <a:t>BerzeTÖK</a:t>
            </a:r>
            <a:r>
              <a:rPr lang="de-DE" sz="1100" b="1" dirty="0"/>
              <a:t> </a:t>
            </a:r>
            <a:r>
              <a:rPr lang="de-DE" sz="1100" b="1" dirty="0" err="1"/>
              <a:t>tábor</a:t>
            </a:r>
            <a:endParaRPr lang="en-US" sz="1100" u="sng" dirty="0"/>
          </a:p>
        </p:txBody>
      </p:sp>
      <p:cxnSp>
        <p:nvCxnSpPr>
          <p:cNvPr id="11" name="Egyenes összekötő 10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-2399"/>
            <a:ext cx="2058390" cy="49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06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Alkalmazott anyagvizsgálati módszerek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6" name="Egyenes összekötő 5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-2399"/>
            <a:ext cx="2058390" cy="49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  <p:sp>
        <p:nvSpPr>
          <p:cNvPr id="9" name="Szövegdoboz 8"/>
          <p:cNvSpPr txBox="1"/>
          <p:nvPr/>
        </p:nvSpPr>
        <p:spPr>
          <a:xfrm>
            <a:off x="107504" y="53410"/>
            <a:ext cx="288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/>
              <a:t>2017-es </a:t>
            </a:r>
            <a:r>
              <a:rPr lang="de-DE" sz="1100" b="1" dirty="0" err="1"/>
              <a:t>jubileumi</a:t>
            </a:r>
            <a:r>
              <a:rPr lang="de-DE" sz="1100" b="1" dirty="0"/>
              <a:t> 10. </a:t>
            </a:r>
            <a:r>
              <a:rPr lang="de-DE" sz="1100" b="1" dirty="0" err="1"/>
              <a:t>BerzeTÖK</a:t>
            </a:r>
            <a:r>
              <a:rPr lang="de-DE" sz="1100" b="1" dirty="0"/>
              <a:t> </a:t>
            </a:r>
            <a:r>
              <a:rPr lang="de-DE" sz="1100" b="1" dirty="0" err="1"/>
              <a:t>tábor</a:t>
            </a:r>
            <a:endParaRPr lang="en-US" sz="1100" u="sng" dirty="0"/>
          </a:p>
        </p:txBody>
      </p:sp>
    </p:spTree>
    <p:extLst>
      <p:ext uri="{BB962C8B-B14F-4D97-AF65-F5344CB8AC3E}">
        <p14:creationId xmlns:p14="http://schemas.microsoft.com/office/powerpoint/2010/main" val="345963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105893"/>
            <a:ext cx="8229600" cy="652934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Röntgen analitika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2924944"/>
            <a:ext cx="8229600" cy="3201219"/>
          </a:xfrm>
        </p:spPr>
        <p:txBody>
          <a:bodyPr>
            <a:normAutofit fontScale="77500" lnSpcReduction="20000"/>
          </a:bodyPr>
          <a:lstStyle/>
          <a:p>
            <a:r>
              <a:rPr lang="hu-HU" dirty="0" smtClean="0"/>
              <a:t>Por-röntgendiffrakció (</a:t>
            </a:r>
            <a:r>
              <a:rPr lang="hu-HU" dirty="0" smtClean="0">
                <a:solidFill>
                  <a:srgbClr val="0070C0"/>
                </a:solidFill>
              </a:rPr>
              <a:t>fázisanalízis</a:t>
            </a:r>
            <a:r>
              <a:rPr lang="hu-HU" dirty="0" smtClean="0"/>
              <a:t>)</a:t>
            </a:r>
          </a:p>
          <a:p>
            <a:r>
              <a:rPr lang="hu-HU" dirty="0" smtClean="0"/>
              <a:t>Mikro-röntgendiffrakció </a:t>
            </a:r>
            <a:r>
              <a:rPr lang="hu-HU" dirty="0"/>
              <a:t>(</a:t>
            </a:r>
            <a:r>
              <a:rPr lang="hu-HU" dirty="0">
                <a:solidFill>
                  <a:srgbClr val="0070C0"/>
                </a:solidFill>
              </a:rPr>
              <a:t>fázisanalízis</a:t>
            </a:r>
            <a:r>
              <a:rPr lang="hu-HU" dirty="0" smtClean="0"/>
              <a:t>)</a:t>
            </a:r>
          </a:p>
          <a:p>
            <a:r>
              <a:rPr lang="hu-HU" dirty="0" smtClean="0">
                <a:solidFill>
                  <a:srgbClr val="0070C0"/>
                </a:solidFill>
              </a:rPr>
              <a:t>Maradó feszültség </a:t>
            </a:r>
            <a:r>
              <a:rPr lang="hu-HU" dirty="0" smtClean="0"/>
              <a:t>meghatározása </a:t>
            </a:r>
            <a:r>
              <a:rPr lang="hu-HU" dirty="0" err="1" smtClean="0"/>
              <a:t>RD-val</a:t>
            </a:r>
            <a:endParaRPr lang="hu-HU" dirty="0" smtClean="0"/>
          </a:p>
          <a:p>
            <a:r>
              <a:rPr lang="hu-HU" dirty="0" smtClean="0">
                <a:solidFill>
                  <a:srgbClr val="0070C0"/>
                </a:solidFill>
              </a:rPr>
              <a:t>Textúra</a:t>
            </a:r>
            <a:r>
              <a:rPr lang="hu-HU" dirty="0" smtClean="0"/>
              <a:t> meghatározása </a:t>
            </a:r>
            <a:r>
              <a:rPr lang="hu-HU" dirty="0" err="1" smtClean="0"/>
              <a:t>RD-val</a:t>
            </a:r>
            <a:endParaRPr lang="hu-HU" dirty="0" smtClean="0"/>
          </a:p>
          <a:p>
            <a:r>
              <a:rPr lang="hu-HU" dirty="0" smtClean="0"/>
              <a:t>Röntgen fluoreszcens analízis (hordozható, asztali, mikro) – </a:t>
            </a:r>
            <a:r>
              <a:rPr lang="hu-HU" dirty="0" smtClean="0">
                <a:solidFill>
                  <a:srgbClr val="0070C0"/>
                </a:solidFill>
              </a:rPr>
              <a:t>kémiai összetétel</a:t>
            </a:r>
          </a:p>
          <a:p>
            <a:r>
              <a:rPr lang="hu-HU" i="1" dirty="0" smtClean="0"/>
              <a:t>Röntgen radiográfia (2D)</a:t>
            </a:r>
          </a:p>
          <a:p>
            <a:r>
              <a:rPr lang="hu-HU" i="1" dirty="0" smtClean="0"/>
              <a:t>Röntgen tomográfia (3D)</a:t>
            </a:r>
            <a:endParaRPr lang="en-US" i="1" dirty="0"/>
          </a:p>
        </p:txBody>
      </p:sp>
      <p:cxnSp>
        <p:nvCxnSpPr>
          <p:cNvPr id="7" name="Egyenes összekötő 6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27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-2399"/>
            <a:ext cx="2058390" cy="49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xraydiffraction_graph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48680"/>
            <a:ext cx="3960440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  <p:sp>
        <p:nvSpPr>
          <p:cNvPr id="9" name="Szövegdoboz 8"/>
          <p:cNvSpPr txBox="1"/>
          <p:nvPr/>
        </p:nvSpPr>
        <p:spPr>
          <a:xfrm>
            <a:off x="107504" y="53410"/>
            <a:ext cx="288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/>
              <a:t>2017-es </a:t>
            </a:r>
            <a:r>
              <a:rPr lang="de-DE" sz="1100" b="1" dirty="0" err="1"/>
              <a:t>jubileumi</a:t>
            </a:r>
            <a:r>
              <a:rPr lang="de-DE" sz="1100" b="1" dirty="0"/>
              <a:t> 10. </a:t>
            </a:r>
            <a:r>
              <a:rPr lang="de-DE" sz="1100" b="1" dirty="0" err="1"/>
              <a:t>BerzeTÖK</a:t>
            </a:r>
            <a:r>
              <a:rPr lang="de-DE" sz="1100" b="1" dirty="0"/>
              <a:t> </a:t>
            </a:r>
            <a:r>
              <a:rPr lang="de-DE" sz="1100" b="1" dirty="0" err="1"/>
              <a:t>tábor</a:t>
            </a:r>
            <a:endParaRPr lang="en-US" sz="1100" u="sng" dirty="0"/>
          </a:p>
        </p:txBody>
      </p:sp>
    </p:spTree>
    <p:extLst>
      <p:ext uri="{BB962C8B-B14F-4D97-AF65-F5344CB8AC3E}">
        <p14:creationId xmlns:p14="http://schemas.microsoft.com/office/powerpoint/2010/main" val="219216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zövegdoboz 1"/>
          <p:cNvSpPr txBox="1">
            <a:spLocks noChangeArrowheads="1"/>
          </p:cNvSpPr>
          <p:nvPr/>
        </p:nvSpPr>
        <p:spPr bwMode="auto">
          <a:xfrm>
            <a:off x="1819275" y="620688"/>
            <a:ext cx="55387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altLang="en-US" sz="4000" dirty="0">
                <a:solidFill>
                  <a:schemeClr val="tx1"/>
                </a:solidFill>
                <a:latin typeface="Arial" charset="0"/>
                <a:cs typeface="Arial" charset="0"/>
              </a:rPr>
              <a:t>Mikro-röntgendiffrakció</a:t>
            </a:r>
          </a:p>
        </p:txBody>
      </p:sp>
      <p:pic>
        <p:nvPicPr>
          <p:cNvPr id="18435" name="Picture 9" descr="Fénykép12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576021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Egyenes összekötő 6"/>
          <p:cNvCxnSpPr/>
          <p:nvPr/>
        </p:nvCxnSpPr>
        <p:spPr>
          <a:xfrm>
            <a:off x="0" y="501055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-2399"/>
            <a:ext cx="2058390" cy="49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6156176" y="1483464"/>
            <a:ext cx="2520280" cy="2853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MicroMax-003 harmadik generációs, </a:t>
            </a:r>
            <a:r>
              <a:rPr lang="hu-HU" dirty="0" err="1"/>
              <a:t>mikrofókuszú</a:t>
            </a:r>
            <a:r>
              <a:rPr lang="hu-HU" dirty="0"/>
              <a:t>, </a:t>
            </a:r>
            <a:r>
              <a:rPr lang="hu-HU" dirty="0" err="1"/>
              <a:t>multiréteges</a:t>
            </a:r>
            <a:r>
              <a:rPr lang="hu-HU" dirty="0"/>
              <a:t> optikával felszerelt </a:t>
            </a:r>
            <a:r>
              <a:rPr lang="hu-HU" b="1" dirty="0" smtClean="0"/>
              <a:t>röntgenforrás.</a:t>
            </a:r>
          </a:p>
          <a:p>
            <a:endParaRPr lang="hu-HU" b="1" dirty="0" smtClean="0"/>
          </a:p>
          <a:p>
            <a:r>
              <a:rPr lang="hu-HU" dirty="0" smtClean="0"/>
              <a:t>„Image </a:t>
            </a:r>
            <a:r>
              <a:rPr lang="hu-HU" dirty="0" err="1"/>
              <a:t>plate</a:t>
            </a:r>
            <a:r>
              <a:rPr lang="hu-HU" dirty="0"/>
              <a:t>” technológiájú </a:t>
            </a:r>
            <a:r>
              <a:rPr lang="hu-HU" dirty="0" smtClean="0"/>
              <a:t>detektor.</a:t>
            </a:r>
          </a:p>
          <a:p>
            <a:endParaRPr lang="hu-HU" b="1" dirty="0"/>
          </a:p>
          <a:p>
            <a:r>
              <a:rPr lang="hu-HU" dirty="0" err="1" smtClean="0"/>
              <a:t>Kollimálás</a:t>
            </a:r>
            <a:r>
              <a:rPr lang="hu-HU" b="1" dirty="0" smtClean="0"/>
              <a:t> 10 mikrontól </a:t>
            </a:r>
            <a:r>
              <a:rPr lang="hu-HU" dirty="0" smtClean="0"/>
              <a:t>800 mikronig</a:t>
            </a:r>
            <a:r>
              <a:rPr lang="hu-HU" b="1" dirty="0" smtClean="0"/>
              <a:t>.</a:t>
            </a:r>
            <a:endParaRPr lang="en-US" b="1" dirty="0"/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201" y="4581128"/>
            <a:ext cx="4020141" cy="184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  <p:sp>
        <p:nvSpPr>
          <p:cNvPr id="10" name="Szövegdoboz 9"/>
          <p:cNvSpPr txBox="1"/>
          <p:nvPr/>
        </p:nvSpPr>
        <p:spPr>
          <a:xfrm>
            <a:off x="107504" y="53410"/>
            <a:ext cx="288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/>
              <a:t>2017-es </a:t>
            </a:r>
            <a:r>
              <a:rPr lang="de-DE" sz="1100" b="1" dirty="0" err="1"/>
              <a:t>jubileumi</a:t>
            </a:r>
            <a:r>
              <a:rPr lang="de-DE" sz="1100" b="1" dirty="0"/>
              <a:t> 10. </a:t>
            </a:r>
            <a:r>
              <a:rPr lang="de-DE" sz="1100" b="1" dirty="0" err="1"/>
              <a:t>BerzeTÖK</a:t>
            </a:r>
            <a:r>
              <a:rPr lang="de-DE" sz="1100" b="1" dirty="0"/>
              <a:t> </a:t>
            </a:r>
            <a:r>
              <a:rPr lang="de-DE" sz="1100" b="1" dirty="0" err="1"/>
              <a:t>tábor</a:t>
            </a:r>
            <a:endParaRPr lang="en-US" sz="1100" u="sng" dirty="0"/>
          </a:p>
        </p:txBody>
      </p:sp>
    </p:spTree>
    <p:extLst>
      <p:ext uri="{BB962C8B-B14F-4D97-AF65-F5344CB8AC3E}">
        <p14:creationId xmlns:p14="http://schemas.microsoft.com/office/powerpoint/2010/main" val="162802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zövegdoboz 6"/>
          <p:cNvSpPr txBox="1">
            <a:spLocks noChangeArrowheads="1"/>
          </p:cNvSpPr>
          <p:nvPr/>
        </p:nvSpPr>
        <p:spPr bwMode="auto">
          <a:xfrm>
            <a:off x="2147331" y="683985"/>
            <a:ext cx="45849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altLang="en-US" sz="32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Rigaku</a:t>
            </a:r>
            <a:r>
              <a:rPr lang="hu-HU" altLang="en-US" sz="3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D/MAX RAPID II</a:t>
            </a:r>
            <a:endParaRPr lang="hu-HU" altLang="en-US" sz="32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21507" name="Kép 3" descr="Fénykép14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4" r="9592" b="21008"/>
          <a:stretch>
            <a:fillRect/>
          </a:stretch>
        </p:blipFill>
        <p:spPr bwMode="auto">
          <a:xfrm>
            <a:off x="214313" y="1419085"/>
            <a:ext cx="4285679" cy="265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Kép 4" descr="025 Fibula niello 01.bm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312843"/>
            <a:ext cx="2409937" cy="180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7465590" y="5733256"/>
            <a:ext cx="838200" cy="309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hu-HU" sz="1400" b="1" u="sng" dirty="0">
                <a:latin typeface="+mn-lt"/>
                <a:ea typeface="Lucida Sans Unicode" pitchFamily="34" charset="0"/>
              </a:rPr>
              <a:t> 0,2 mm </a:t>
            </a:r>
          </a:p>
        </p:txBody>
      </p:sp>
      <p:sp>
        <p:nvSpPr>
          <p:cNvPr id="21510" name="Szövegdoboz 11"/>
          <p:cNvSpPr txBox="1">
            <a:spLocks noChangeArrowheads="1"/>
          </p:cNvSpPr>
          <p:nvPr/>
        </p:nvSpPr>
        <p:spPr bwMode="auto">
          <a:xfrm>
            <a:off x="5532015" y="1844824"/>
            <a:ext cx="19335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hu-HU" altLang="en-US" dirty="0">
                <a:solidFill>
                  <a:schemeClr val="tx1"/>
                </a:solidFill>
              </a:rPr>
              <a:t> felhelyezés,</a:t>
            </a:r>
          </a:p>
          <a:p>
            <a:pPr>
              <a:buFontTx/>
              <a:buChar char="-"/>
            </a:pPr>
            <a:r>
              <a:rPr lang="hu-HU" altLang="en-US" dirty="0">
                <a:solidFill>
                  <a:schemeClr val="tx1"/>
                </a:solidFill>
              </a:rPr>
              <a:t> méret korlát,</a:t>
            </a:r>
          </a:p>
        </p:txBody>
      </p:sp>
      <p:cxnSp>
        <p:nvCxnSpPr>
          <p:cNvPr id="9" name="Egyenes összekötő 8"/>
          <p:cNvCxnSpPr/>
          <p:nvPr/>
        </p:nvCxnSpPr>
        <p:spPr>
          <a:xfrm>
            <a:off x="0" y="501055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-2399"/>
            <a:ext cx="2058390" cy="49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Kép 2" descr="025 1 Debye niell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171" y="1419085"/>
            <a:ext cx="4259317" cy="265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Kép 11" descr="025 4 Diff h Uk niello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" b="24715"/>
          <a:stretch>
            <a:fillRect/>
          </a:stretch>
        </p:blipFill>
        <p:spPr bwMode="auto">
          <a:xfrm>
            <a:off x="251520" y="4077072"/>
            <a:ext cx="4282987" cy="237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  <p:sp>
        <p:nvSpPr>
          <p:cNvPr id="13" name="Szövegdoboz 12"/>
          <p:cNvSpPr txBox="1"/>
          <p:nvPr/>
        </p:nvSpPr>
        <p:spPr>
          <a:xfrm>
            <a:off x="107504" y="53410"/>
            <a:ext cx="288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/>
              <a:t>2017-es </a:t>
            </a:r>
            <a:r>
              <a:rPr lang="de-DE" sz="1100" b="1" dirty="0" err="1"/>
              <a:t>jubileumi</a:t>
            </a:r>
            <a:r>
              <a:rPr lang="de-DE" sz="1100" b="1" dirty="0"/>
              <a:t> 10. </a:t>
            </a:r>
            <a:r>
              <a:rPr lang="de-DE" sz="1100" b="1" dirty="0" err="1"/>
              <a:t>BerzeTÖK</a:t>
            </a:r>
            <a:r>
              <a:rPr lang="de-DE" sz="1100" b="1" dirty="0"/>
              <a:t> </a:t>
            </a:r>
            <a:r>
              <a:rPr lang="de-DE" sz="1100" b="1" dirty="0" err="1"/>
              <a:t>tábor</a:t>
            </a:r>
            <a:endParaRPr lang="en-US" sz="1100" u="sng" dirty="0"/>
          </a:p>
        </p:txBody>
      </p:sp>
    </p:spTree>
    <p:extLst>
      <p:ext uri="{BB962C8B-B14F-4D97-AF65-F5344CB8AC3E}">
        <p14:creationId xmlns:p14="http://schemas.microsoft.com/office/powerpoint/2010/main" val="292272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105893"/>
            <a:ext cx="8229600" cy="652934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Röntgen analitika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2924944"/>
            <a:ext cx="8229600" cy="3201219"/>
          </a:xfrm>
        </p:spPr>
        <p:txBody>
          <a:bodyPr>
            <a:normAutofit fontScale="77500" lnSpcReduction="20000"/>
          </a:bodyPr>
          <a:lstStyle/>
          <a:p>
            <a:r>
              <a:rPr lang="hu-HU" dirty="0" smtClean="0"/>
              <a:t>Por-röntgendiffrakció (fázisanalízis)</a:t>
            </a:r>
          </a:p>
          <a:p>
            <a:r>
              <a:rPr lang="hu-HU" dirty="0" smtClean="0"/>
              <a:t>Mikro-röntgendiffrakció </a:t>
            </a:r>
            <a:r>
              <a:rPr lang="hu-HU" dirty="0"/>
              <a:t>(fázisanalízis</a:t>
            </a:r>
            <a:r>
              <a:rPr lang="hu-HU" dirty="0" smtClean="0"/>
              <a:t>)</a:t>
            </a:r>
          </a:p>
          <a:p>
            <a:r>
              <a:rPr lang="hu-HU" b="1" dirty="0" smtClean="0">
                <a:solidFill>
                  <a:srgbClr val="FF0000"/>
                </a:solidFill>
              </a:rPr>
              <a:t>Maradó feszültség meghatározása </a:t>
            </a:r>
            <a:r>
              <a:rPr lang="hu-HU" b="1" dirty="0" err="1" smtClean="0">
                <a:solidFill>
                  <a:srgbClr val="FF0000"/>
                </a:solidFill>
              </a:rPr>
              <a:t>RD-val</a:t>
            </a:r>
            <a:endParaRPr lang="hu-HU" b="1" dirty="0" smtClean="0">
              <a:solidFill>
                <a:srgbClr val="FF0000"/>
              </a:solidFill>
            </a:endParaRPr>
          </a:p>
          <a:p>
            <a:r>
              <a:rPr lang="hu-HU" b="1" dirty="0" smtClean="0">
                <a:solidFill>
                  <a:srgbClr val="FF0000"/>
                </a:solidFill>
              </a:rPr>
              <a:t>Textúra meghatározása </a:t>
            </a:r>
            <a:r>
              <a:rPr lang="hu-HU" b="1" dirty="0" err="1" smtClean="0">
                <a:solidFill>
                  <a:srgbClr val="FF0000"/>
                </a:solidFill>
              </a:rPr>
              <a:t>RD-val</a:t>
            </a:r>
            <a:endParaRPr lang="hu-HU" b="1" dirty="0" smtClean="0">
              <a:solidFill>
                <a:srgbClr val="FF0000"/>
              </a:solidFill>
            </a:endParaRPr>
          </a:p>
          <a:p>
            <a:r>
              <a:rPr lang="hu-HU" dirty="0" smtClean="0"/>
              <a:t>Röntgen fluoreszcens analízis (hordozható, asztali, mikro) – kémiai összetétel</a:t>
            </a:r>
          </a:p>
          <a:p>
            <a:r>
              <a:rPr lang="hu-HU" i="1" dirty="0" smtClean="0"/>
              <a:t>Röntgen radiográfia (2D)</a:t>
            </a:r>
          </a:p>
          <a:p>
            <a:r>
              <a:rPr lang="hu-HU" i="1" dirty="0" smtClean="0"/>
              <a:t>Röntgen tomográfia (3D)</a:t>
            </a:r>
            <a:endParaRPr lang="en-US" i="1" dirty="0"/>
          </a:p>
        </p:txBody>
      </p:sp>
      <p:cxnSp>
        <p:nvCxnSpPr>
          <p:cNvPr id="7" name="Egyenes összekötő 6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27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-2399"/>
            <a:ext cx="2058390" cy="49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xraydiffraction_graph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48680"/>
            <a:ext cx="3960440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  <p:sp>
        <p:nvSpPr>
          <p:cNvPr id="9" name="Szövegdoboz 8"/>
          <p:cNvSpPr txBox="1"/>
          <p:nvPr/>
        </p:nvSpPr>
        <p:spPr>
          <a:xfrm>
            <a:off x="107504" y="53410"/>
            <a:ext cx="288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/>
              <a:t>2017-es </a:t>
            </a:r>
            <a:r>
              <a:rPr lang="de-DE" sz="1100" b="1" dirty="0" err="1"/>
              <a:t>jubileumi</a:t>
            </a:r>
            <a:r>
              <a:rPr lang="de-DE" sz="1100" b="1" dirty="0"/>
              <a:t> 10. </a:t>
            </a:r>
            <a:r>
              <a:rPr lang="de-DE" sz="1100" b="1" dirty="0" err="1"/>
              <a:t>BerzeTÖK</a:t>
            </a:r>
            <a:r>
              <a:rPr lang="de-DE" sz="1100" b="1" dirty="0"/>
              <a:t> </a:t>
            </a:r>
            <a:r>
              <a:rPr lang="de-DE" sz="1100" b="1" dirty="0" err="1"/>
              <a:t>tábor</a:t>
            </a:r>
            <a:endParaRPr lang="en-US" sz="1100" u="sng" dirty="0"/>
          </a:p>
        </p:txBody>
      </p:sp>
    </p:spTree>
    <p:extLst>
      <p:ext uri="{BB962C8B-B14F-4D97-AF65-F5344CB8AC3E}">
        <p14:creationId xmlns:p14="http://schemas.microsoft.com/office/powerpoint/2010/main" val="250195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Egyenes összekötő 6"/>
          <p:cNvCxnSpPr/>
          <p:nvPr/>
        </p:nvCxnSpPr>
        <p:spPr>
          <a:xfrm>
            <a:off x="0" y="126876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zövegdoboz 3"/>
          <p:cNvSpPr txBox="1"/>
          <p:nvPr/>
        </p:nvSpPr>
        <p:spPr>
          <a:xfrm>
            <a:off x="539552" y="1397675"/>
            <a:ext cx="79928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/>
              <a:t>A vizsgálat célja:</a:t>
            </a:r>
            <a:r>
              <a:rPr lang="hu-HU" sz="2000" dirty="0"/>
              <a:t> </a:t>
            </a:r>
            <a:endParaRPr lang="hu-HU" sz="2000" dirty="0" smtClean="0"/>
          </a:p>
          <a:p>
            <a:endParaRPr lang="hu-HU" sz="2000" dirty="0"/>
          </a:p>
          <a:p>
            <a:r>
              <a:rPr lang="hu-HU" sz="2000" dirty="0" smtClean="0"/>
              <a:t>A </a:t>
            </a:r>
            <a:r>
              <a:rPr lang="hu-HU" sz="2000" dirty="0"/>
              <a:t>fém tárgy technológiai folyamatai által a rácsszerkezetben létrehozott változások, úgymint </a:t>
            </a:r>
            <a:r>
              <a:rPr lang="hu-HU" sz="2000" dirty="0" err="1"/>
              <a:t>polikristályos</a:t>
            </a:r>
            <a:r>
              <a:rPr lang="hu-HU" sz="2000" dirty="0"/>
              <a:t> anizotrópia (textúra) és rugalmas alakváltozás (rácstorzulás) mértékének és jellegének a meghatározása. </a:t>
            </a:r>
            <a:endParaRPr lang="hu-HU" sz="2000" dirty="0" smtClean="0"/>
          </a:p>
          <a:p>
            <a:endParaRPr lang="hu-HU" sz="2000" dirty="0" smtClean="0"/>
          </a:p>
          <a:p>
            <a:endParaRPr lang="hu-HU" sz="2000" dirty="0"/>
          </a:p>
          <a:p>
            <a:endParaRPr lang="hu-HU" sz="2000" dirty="0"/>
          </a:p>
          <a:p>
            <a:endParaRPr lang="hu-HU" sz="2000" dirty="0" smtClean="0"/>
          </a:p>
          <a:p>
            <a:r>
              <a:rPr lang="hu-HU" sz="2000" dirty="0" smtClean="0"/>
              <a:t>A </a:t>
            </a:r>
            <a:r>
              <a:rPr lang="hu-HU" sz="2000" dirty="0"/>
              <a:t>rácsszerkezetben bekövetkező változások megállapítása alapján a fémet ért technológiai jellemzőkre (alakítás jellege, mértéke, iránya, hő effektus stb.) való következtetés. </a:t>
            </a:r>
          </a:p>
          <a:p>
            <a:endParaRPr lang="en-US" sz="2000" dirty="0" smtClean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8" name="Lefelé nyíl 7"/>
          <p:cNvSpPr/>
          <p:nvPr/>
        </p:nvSpPr>
        <p:spPr>
          <a:xfrm>
            <a:off x="4211960" y="3094221"/>
            <a:ext cx="648072" cy="1008112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609600" y="575379"/>
            <a:ext cx="8229600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hu-HU" sz="2800" kern="0" dirty="0" smtClean="0"/>
              <a:t>Maradó feszültség - Kristálytani textúra</a:t>
            </a:r>
            <a:endParaRPr lang="hu-HU" sz="2000" u="sng" kern="0" dirty="0" smtClean="0">
              <a:effectLst/>
              <a:latin typeface="Comic Sans MS" pitchFamily="66" charset="0"/>
            </a:endParaRPr>
          </a:p>
        </p:txBody>
      </p:sp>
      <p:cxnSp>
        <p:nvCxnSpPr>
          <p:cNvPr id="10" name="Egyenes összekötő 9"/>
          <p:cNvCxnSpPr/>
          <p:nvPr/>
        </p:nvCxnSpPr>
        <p:spPr>
          <a:xfrm>
            <a:off x="0" y="501055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-2399"/>
            <a:ext cx="2058390" cy="49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  <p:sp>
        <p:nvSpPr>
          <p:cNvPr id="12" name="Szövegdoboz 11"/>
          <p:cNvSpPr txBox="1"/>
          <p:nvPr/>
        </p:nvSpPr>
        <p:spPr>
          <a:xfrm>
            <a:off x="107504" y="53410"/>
            <a:ext cx="288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/>
              <a:t>2017-es </a:t>
            </a:r>
            <a:r>
              <a:rPr lang="de-DE" sz="1100" b="1" dirty="0" err="1"/>
              <a:t>jubileumi</a:t>
            </a:r>
            <a:r>
              <a:rPr lang="de-DE" sz="1100" b="1" dirty="0"/>
              <a:t> 10. </a:t>
            </a:r>
            <a:r>
              <a:rPr lang="de-DE" sz="1100" b="1" dirty="0" err="1"/>
              <a:t>BerzeTÖK</a:t>
            </a:r>
            <a:r>
              <a:rPr lang="de-DE" sz="1100" b="1" dirty="0"/>
              <a:t> </a:t>
            </a:r>
            <a:r>
              <a:rPr lang="de-DE" sz="1100" b="1" dirty="0" err="1"/>
              <a:t>tábor</a:t>
            </a:r>
            <a:endParaRPr lang="en-US" sz="1100" u="sng" dirty="0"/>
          </a:p>
        </p:txBody>
      </p:sp>
    </p:spTree>
    <p:extLst>
      <p:ext uri="{BB962C8B-B14F-4D97-AF65-F5344CB8AC3E}">
        <p14:creationId xmlns:p14="http://schemas.microsoft.com/office/powerpoint/2010/main" val="248859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105893"/>
            <a:ext cx="8229600" cy="652934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Röntgen analitika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2924944"/>
            <a:ext cx="8229600" cy="3201219"/>
          </a:xfrm>
        </p:spPr>
        <p:txBody>
          <a:bodyPr>
            <a:normAutofit fontScale="77500" lnSpcReduction="20000"/>
          </a:bodyPr>
          <a:lstStyle/>
          <a:p>
            <a:r>
              <a:rPr lang="hu-HU" dirty="0" smtClean="0"/>
              <a:t>Por-röntgendiffrakció (fázisanalízis)</a:t>
            </a:r>
          </a:p>
          <a:p>
            <a:r>
              <a:rPr lang="hu-HU" dirty="0" smtClean="0"/>
              <a:t>Mikro-röntgendiffrakció </a:t>
            </a:r>
            <a:r>
              <a:rPr lang="hu-HU" dirty="0"/>
              <a:t>(fázisanalízis</a:t>
            </a:r>
            <a:r>
              <a:rPr lang="hu-HU" dirty="0" smtClean="0"/>
              <a:t>)</a:t>
            </a:r>
          </a:p>
          <a:p>
            <a:r>
              <a:rPr lang="hu-HU" dirty="0" smtClean="0"/>
              <a:t>Maradó feszültség meghatározása </a:t>
            </a:r>
            <a:r>
              <a:rPr lang="hu-HU" dirty="0" err="1" smtClean="0"/>
              <a:t>RD-val</a:t>
            </a:r>
            <a:endParaRPr lang="hu-HU" dirty="0" smtClean="0"/>
          </a:p>
          <a:p>
            <a:r>
              <a:rPr lang="hu-HU" dirty="0" smtClean="0"/>
              <a:t>Textúra meghatározása </a:t>
            </a:r>
            <a:r>
              <a:rPr lang="hu-HU" dirty="0" err="1" smtClean="0"/>
              <a:t>RD-val</a:t>
            </a:r>
            <a:endParaRPr lang="hu-HU" dirty="0" smtClean="0"/>
          </a:p>
          <a:p>
            <a:r>
              <a:rPr lang="hu-HU" b="1" dirty="0" smtClean="0">
                <a:solidFill>
                  <a:srgbClr val="FF0000"/>
                </a:solidFill>
              </a:rPr>
              <a:t>Röntgen fluoreszcens analízis (hordozható, asztali, mikro) – kémiai összetétel</a:t>
            </a:r>
          </a:p>
          <a:p>
            <a:r>
              <a:rPr lang="hu-HU" i="1" dirty="0" smtClean="0"/>
              <a:t>Röntgen radiográfia (2D)</a:t>
            </a:r>
          </a:p>
          <a:p>
            <a:r>
              <a:rPr lang="hu-HU" i="1" dirty="0" smtClean="0"/>
              <a:t>Röntgen tomográfia (3D)</a:t>
            </a:r>
            <a:endParaRPr lang="en-US" i="1" dirty="0"/>
          </a:p>
        </p:txBody>
      </p:sp>
      <p:cxnSp>
        <p:nvCxnSpPr>
          <p:cNvPr id="7" name="Egyenes összekötő 6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27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-2399"/>
            <a:ext cx="2058390" cy="49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xraydiffraction_graph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48680"/>
            <a:ext cx="3960440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  <p:sp>
        <p:nvSpPr>
          <p:cNvPr id="9" name="Szövegdoboz 8"/>
          <p:cNvSpPr txBox="1"/>
          <p:nvPr/>
        </p:nvSpPr>
        <p:spPr>
          <a:xfrm>
            <a:off x="107504" y="53410"/>
            <a:ext cx="288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/>
              <a:t>2017-es </a:t>
            </a:r>
            <a:r>
              <a:rPr lang="de-DE" sz="1100" b="1" dirty="0" err="1"/>
              <a:t>jubileumi</a:t>
            </a:r>
            <a:r>
              <a:rPr lang="de-DE" sz="1100" b="1" dirty="0"/>
              <a:t> 10. </a:t>
            </a:r>
            <a:r>
              <a:rPr lang="de-DE" sz="1100" b="1" dirty="0" err="1"/>
              <a:t>BerzeTÖK</a:t>
            </a:r>
            <a:r>
              <a:rPr lang="de-DE" sz="1100" b="1" dirty="0"/>
              <a:t> </a:t>
            </a:r>
            <a:r>
              <a:rPr lang="de-DE" sz="1100" b="1" dirty="0" err="1"/>
              <a:t>tábor</a:t>
            </a:r>
            <a:endParaRPr lang="en-US" sz="1100" u="sng" dirty="0"/>
          </a:p>
        </p:txBody>
      </p:sp>
    </p:spTree>
    <p:extLst>
      <p:ext uri="{BB962C8B-B14F-4D97-AF65-F5344CB8AC3E}">
        <p14:creationId xmlns:p14="http://schemas.microsoft.com/office/powerpoint/2010/main" val="370588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36" y="620688"/>
            <a:ext cx="5994424" cy="5985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Egyenes összekötő 3"/>
          <p:cNvCxnSpPr/>
          <p:nvPr/>
        </p:nvCxnSpPr>
        <p:spPr>
          <a:xfrm>
            <a:off x="0" y="501055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-2399"/>
            <a:ext cx="2058390" cy="49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  <p:sp>
        <p:nvSpPr>
          <p:cNvPr id="7" name="Szövegdoboz 6"/>
          <p:cNvSpPr txBox="1"/>
          <p:nvPr/>
        </p:nvSpPr>
        <p:spPr>
          <a:xfrm>
            <a:off x="107504" y="53410"/>
            <a:ext cx="288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/>
              <a:t>2017-es </a:t>
            </a:r>
            <a:r>
              <a:rPr lang="de-DE" sz="1100" b="1" dirty="0" err="1"/>
              <a:t>jubileumi</a:t>
            </a:r>
            <a:r>
              <a:rPr lang="de-DE" sz="1100" b="1" dirty="0"/>
              <a:t> 10. </a:t>
            </a:r>
            <a:r>
              <a:rPr lang="de-DE" sz="1100" b="1" dirty="0" err="1"/>
              <a:t>BerzeTÖK</a:t>
            </a:r>
            <a:r>
              <a:rPr lang="de-DE" sz="1100" b="1" dirty="0"/>
              <a:t> </a:t>
            </a:r>
            <a:r>
              <a:rPr lang="de-DE" sz="1100" b="1" dirty="0" err="1"/>
              <a:t>tábor</a:t>
            </a:r>
            <a:endParaRPr lang="en-US" sz="1100" u="sng" dirty="0"/>
          </a:p>
        </p:txBody>
      </p:sp>
    </p:spTree>
    <p:extLst>
      <p:ext uri="{BB962C8B-B14F-4D97-AF65-F5344CB8AC3E}">
        <p14:creationId xmlns:p14="http://schemas.microsoft.com/office/powerpoint/2010/main" val="235892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Rövid ismertetés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Megtalálás: 1975-76 körül, Polgárdi környékén</a:t>
            </a:r>
          </a:p>
          <a:p>
            <a:r>
              <a:rPr lang="hu-HU" dirty="0" smtClean="0"/>
              <a:t>1980: Bécs, Svájc, majd London, USA</a:t>
            </a:r>
          </a:p>
          <a:p>
            <a:r>
              <a:rPr lang="hu-HU" dirty="0" smtClean="0"/>
              <a:t>1993: New York, per (hamis eredetpapírok): legálisan eladhatatlanná vált</a:t>
            </a:r>
          </a:p>
          <a:p>
            <a:r>
              <a:rPr lang="hu-HU" dirty="0" smtClean="0"/>
              <a:t>2014: a 14 darabból 7 hazakerül</a:t>
            </a:r>
          </a:p>
          <a:p>
            <a:r>
              <a:rPr lang="hu-HU" dirty="0" smtClean="0"/>
              <a:t>2014. július 16.: indul a </a:t>
            </a:r>
            <a:r>
              <a:rPr lang="hu-HU" dirty="0" err="1" smtClean="0"/>
              <a:t>Seuso</a:t>
            </a:r>
            <a:r>
              <a:rPr lang="hu-HU" dirty="0" smtClean="0"/>
              <a:t> Kutatási Projekt</a:t>
            </a:r>
          </a:p>
          <a:p>
            <a:r>
              <a:rPr lang="hu-HU" dirty="0" smtClean="0"/>
              <a:t>Másik 7 darab?</a:t>
            </a:r>
            <a:endParaRPr lang="en-US" dirty="0"/>
          </a:p>
        </p:txBody>
      </p:sp>
      <p:cxnSp>
        <p:nvCxnSpPr>
          <p:cNvPr id="6" name="Egyenes összekötő 5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-2399"/>
            <a:ext cx="2058390" cy="49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  <p:sp>
        <p:nvSpPr>
          <p:cNvPr id="9" name="Szövegdoboz 8"/>
          <p:cNvSpPr txBox="1"/>
          <p:nvPr/>
        </p:nvSpPr>
        <p:spPr>
          <a:xfrm>
            <a:off x="107504" y="53410"/>
            <a:ext cx="288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/>
              <a:t>2017-es </a:t>
            </a:r>
            <a:r>
              <a:rPr lang="de-DE" sz="1100" b="1" dirty="0" err="1"/>
              <a:t>jubileumi</a:t>
            </a:r>
            <a:r>
              <a:rPr lang="de-DE" sz="1100" b="1" dirty="0"/>
              <a:t> 10. </a:t>
            </a:r>
            <a:r>
              <a:rPr lang="de-DE" sz="1100" b="1" dirty="0" err="1"/>
              <a:t>BerzeTÖK</a:t>
            </a:r>
            <a:r>
              <a:rPr lang="de-DE" sz="1100" b="1" dirty="0"/>
              <a:t> </a:t>
            </a:r>
            <a:r>
              <a:rPr lang="de-DE" sz="1100" b="1" dirty="0" err="1"/>
              <a:t>tábor</a:t>
            </a:r>
            <a:endParaRPr lang="en-US" sz="1100" u="sng" dirty="0"/>
          </a:p>
        </p:txBody>
      </p:sp>
    </p:spTree>
    <p:extLst>
      <p:ext uri="{BB962C8B-B14F-4D97-AF65-F5344CB8AC3E}">
        <p14:creationId xmlns:p14="http://schemas.microsoft.com/office/powerpoint/2010/main" val="278584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90718"/>
            <a:ext cx="7704856" cy="577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Egyenes összekötő 4"/>
          <p:cNvCxnSpPr/>
          <p:nvPr/>
        </p:nvCxnSpPr>
        <p:spPr>
          <a:xfrm>
            <a:off x="0" y="501055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-2399"/>
            <a:ext cx="2058390" cy="49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  <p:sp>
        <p:nvSpPr>
          <p:cNvPr id="7" name="Szövegdoboz 6"/>
          <p:cNvSpPr txBox="1"/>
          <p:nvPr/>
        </p:nvSpPr>
        <p:spPr>
          <a:xfrm>
            <a:off x="107504" y="53410"/>
            <a:ext cx="288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/>
              <a:t>2017-es </a:t>
            </a:r>
            <a:r>
              <a:rPr lang="de-DE" sz="1100" b="1" dirty="0" err="1"/>
              <a:t>jubileumi</a:t>
            </a:r>
            <a:r>
              <a:rPr lang="de-DE" sz="1100" b="1" dirty="0"/>
              <a:t> 10. </a:t>
            </a:r>
            <a:r>
              <a:rPr lang="de-DE" sz="1100" b="1" dirty="0" err="1"/>
              <a:t>BerzeTÖK</a:t>
            </a:r>
            <a:r>
              <a:rPr lang="de-DE" sz="1100" b="1" dirty="0"/>
              <a:t> </a:t>
            </a:r>
            <a:r>
              <a:rPr lang="de-DE" sz="1100" b="1" dirty="0" err="1"/>
              <a:t>tábor</a:t>
            </a:r>
            <a:endParaRPr lang="en-US" sz="1100" u="sng" dirty="0"/>
          </a:p>
        </p:txBody>
      </p:sp>
    </p:spTree>
    <p:extLst>
      <p:ext uri="{BB962C8B-B14F-4D97-AF65-F5344CB8AC3E}">
        <p14:creationId xmlns:p14="http://schemas.microsoft.com/office/powerpoint/2010/main" val="410567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Mikro-pixe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err="1" smtClean="0"/>
              <a:t>pixe</a:t>
            </a:r>
            <a:endParaRPr lang="en-US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Ha túl nagy a vizsgálandó tárgy</a:t>
            </a:r>
            <a:endParaRPr lang="en-US" dirty="0"/>
          </a:p>
        </p:txBody>
      </p:sp>
      <p:cxnSp>
        <p:nvCxnSpPr>
          <p:cNvPr id="6" name="Egyenes összekötő 5"/>
          <p:cNvCxnSpPr/>
          <p:nvPr/>
        </p:nvCxnSpPr>
        <p:spPr>
          <a:xfrm>
            <a:off x="0" y="501055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-2399"/>
            <a:ext cx="2058390" cy="49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  <p:sp>
        <p:nvSpPr>
          <p:cNvPr id="9" name="Szövegdoboz 8"/>
          <p:cNvSpPr txBox="1"/>
          <p:nvPr/>
        </p:nvSpPr>
        <p:spPr>
          <a:xfrm>
            <a:off x="107504" y="53410"/>
            <a:ext cx="288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/>
              <a:t>2017-es </a:t>
            </a:r>
            <a:r>
              <a:rPr lang="de-DE" sz="1100" b="1" dirty="0" err="1"/>
              <a:t>jubileumi</a:t>
            </a:r>
            <a:r>
              <a:rPr lang="de-DE" sz="1100" b="1" dirty="0"/>
              <a:t> 10. </a:t>
            </a:r>
            <a:r>
              <a:rPr lang="de-DE" sz="1100" b="1" dirty="0" err="1"/>
              <a:t>BerzeTÖK</a:t>
            </a:r>
            <a:r>
              <a:rPr lang="de-DE" sz="1100" b="1" dirty="0"/>
              <a:t> </a:t>
            </a:r>
            <a:r>
              <a:rPr lang="de-DE" sz="1100" b="1" dirty="0" err="1"/>
              <a:t>tábor</a:t>
            </a:r>
            <a:endParaRPr lang="en-US" sz="1100" u="sng" dirty="0"/>
          </a:p>
        </p:txBody>
      </p:sp>
    </p:spTree>
    <p:extLst>
      <p:ext uri="{BB962C8B-B14F-4D97-AF65-F5344CB8AC3E}">
        <p14:creationId xmlns:p14="http://schemas.microsoft.com/office/powerpoint/2010/main" val="98049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b="1" dirty="0" smtClean="0">
                <a:solidFill>
                  <a:schemeClr val="bg1"/>
                </a:solidFill>
                <a:latin typeface="Rockwell" pitchFamily="18" charset="0"/>
              </a:rPr>
              <a:t>                        </a:t>
            </a:r>
            <a:r>
              <a:rPr lang="hu-HU" sz="2800" b="1" dirty="0" smtClean="0">
                <a:solidFill>
                  <a:schemeClr val="bg1"/>
                </a:solidFill>
                <a:latin typeface="Book Antiqua" pitchFamily="18" charset="0"/>
              </a:rPr>
              <a:t>Nukleáris </a:t>
            </a:r>
            <a:r>
              <a:rPr lang="hu-HU" sz="2800" b="1" dirty="0" err="1" smtClean="0">
                <a:solidFill>
                  <a:schemeClr val="bg1"/>
                </a:solidFill>
                <a:latin typeface="Book Antiqua" pitchFamily="18" charset="0"/>
              </a:rPr>
              <a:t>mikroszonda</a:t>
            </a:r>
            <a:r>
              <a:rPr lang="hu-HU" sz="28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endParaRPr lang="en-GB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pic>
        <p:nvPicPr>
          <p:cNvPr id="5" name="Picture 12" descr="atomki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2016125" cy="123666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zövegdoboz 5"/>
          <p:cNvSpPr txBox="1"/>
          <p:nvPr/>
        </p:nvSpPr>
        <p:spPr>
          <a:xfrm>
            <a:off x="323528" y="1772816"/>
            <a:ext cx="4392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Nyalábfókusz </a:t>
            </a:r>
            <a:r>
              <a:rPr lang="en-GB" sz="2000" dirty="0" smtClean="0"/>
              <a:t>(</a:t>
            </a:r>
            <a:r>
              <a:rPr lang="hu-HU" sz="2000" dirty="0" smtClean="0"/>
              <a:t>Vákuumban </a:t>
            </a:r>
            <a:r>
              <a:rPr lang="en-GB" sz="2000" dirty="0" smtClean="0"/>
              <a:t>1µm x 1µm) </a:t>
            </a:r>
          </a:p>
          <a:p>
            <a:r>
              <a:rPr lang="en-GB" sz="2000" dirty="0" smtClean="0"/>
              <a:t>→ </a:t>
            </a:r>
            <a:r>
              <a:rPr lang="hu-HU" sz="2000" dirty="0" smtClean="0"/>
              <a:t>elemtérképek</a:t>
            </a:r>
            <a:endParaRPr lang="en-GB" sz="2000" dirty="0" smtClean="0"/>
          </a:p>
          <a:p>
            <a:r>
              <a:rPr lang="en-GB" sz="2000" dirty="0" smtClean="0"/>
              <a:t>+ </a:t>
            </a:r>
            <a:r>
              <a:rPr lang="hu-HU" sz="2000" dirty="0" smtClean="0"/>
              <a:t>koncentrációk</a:t>
            </a:r>
            <a:endParaRPr lang="en-GB" sz="2000" dirty="0"/>
          </a:p>
        </p:txBody>
      </p:sp>
      <p:pic>
        <p:nvPicPr>
          <p:cNvPr id="7" name="Kép 6" descr="atomki_19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0783" y="0"/>
            <a:ext cx="2992293" cy="4495642"/>
          </a:xfrm>
          <a:prstGeom prst="rect">
            <a:avLst/>
          </a:prstGeom>
          <a:effectLst>
            <a:outerShdw blurRad="292100" dist="139700" dir="2700000" algn="ctr" rotWithShape="0">
              <a:schemeClr val="tx1">
                <a:alpha val="65000"/>
              </a:scheme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573016"/>
            <a:ext cx="3054787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ctr" rotWithShape="0">
              <a:schemeClr val="tx1">
                <a:alpha val="65000"/>
              </a:schemeClr>
            </a:outerShdw>
          </a:effectLst>
        </p:spPr>
      </p:pic>
      <p:pic>
        <p:nvPicPr>
          <p:cNvPr id="8" name="Kép 7" descr="atomki_19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78848" y="4485041"/>
            <a:ext cx="3565152" cy="2372959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3212977"/>
            <a:ext cx="2520280" cy="310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ctr" rotWithShape="0">
              <a:schemeClr val="tx1">
                <a:alpha val="65000"/>
              </a:schemeClr>
            </a:outerShdw>
          </a:effectLst>
        </p:spPr>
      </p:pic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75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8289508" cy="47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Egyenes összekötő 4"/>
          <p:cNvCxnSpPr/>
          <p:nvPr/>
        </p:nvCxnSpPr>
        <p:spPr>
          <a:xfrm>
            <a:off x="0" y="501055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-2399"/>
            <a:ext cx="2058390" cy="49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683568" y="764704"/>
            <a:ext cx="756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/>
              <a:t>Ha túl nagy a vizsgálandó </a:t>
            </a:r>
            <a:r>
              <a:rPr lang="hu-HU" sz="3200" dirty="0" smtClean="0"/>
              <a:t>tárgy: </a:t>
            </a:r>
            <a:r>
              <a:rPr lang="hu-HU" sz="3200" b="1" dirty="0" err="1" smtClean="0"/>
              <a:t>mikro-PIXE</a:t>
            </a:r>
            <a:endParaRPr lang="en-US" sz="3200" b="1" dirty="0"/>
          </a:p>
          <a:p>
            <a:pPr algn="ctr"/>
            <a:endParaRPr lang="en-US" sz="3200" dirty="0"/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  <p:sp>
        <p:nvSpPr>
          <p:cNvPr id="8" name="Szövegdoboz 7"/>
          <p:cNvSpPr txBox="1"/>
          <p:nvPr/>
        </p:nvSpPr>
        <p:spPr>
          <a:xfrm>
            <a:off x="107504" y="53410"/>
            <a:ext cx="288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/>
              <a:t>2017-es </a:t>
            </a:r>
            <a:r>
              <a:rPr lang="de-DE" sz="1100" b="1" dirty="0" err="1"/>
              <a:t>jubileumi</a:t>
            </a:r>
            <a:r>
              <a:rPr lang="de-DE" sz="1100" b="1" dirty="0"/>
              <a:t> 10. </a:t>
            </a:r>
            <a:r>
              <a:rPr lang="de-DE" sz="1100" b="1" dirty="0" err="1"/>
              <a:t>BerzeTÖK</a:t>
            </a:r>
            <a:r>
              <a:rPr lang="de-DE" sz="1100" b="1" dirty="0"/>
              <a:t> </a:t>
            </a:r>
            <a:r>
              <a:rPr lang="de-DE" sz="1100" b="1" dirty="0" err="1"/>
              <a:t>tábor</a:t>
            </a:r>
            <a:endParaRPr lang="en-US" sz="1100" u="sng" dirty="0"/>
          </a:p>
        </p:txBody>
      </p:sp>
    </p:spTree>
    <p:extLst>
      <p:ext uri="{BB962C8B-B14F-4D97-AF65-F5344CB8AC3E}">
        <p14:creationId xmlns:p14="http://schemas.microsoft.com/office/powerpoint/2010/main" val="426108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Seuso\2015_04_09 XRF MÉRÉSI PONTOK\DSC021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03321" cy="660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4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Seuso\2015_04_10 XRF MÉRÉSi PONTOK\DSC021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03321" cy="660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0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Neutronos módszerek</a:t>
            </a:r>
            <a:endParaRPr lang="en-US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0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Egyenes összekötő 21"/>
          <p:cNvCxnSpPr/>
          <p:nvPr/>
        </p:nvCxnSpPr>
        <p:spPr>
          <a:xfrm>
            <a:off x="0" y="501055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-2399"/>
            <a:ext cx="2058390" cy="49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228600" y="1700213"/>
            <a:ext cx="8686800" cy="452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355600" defTabSz="723900">
              <a:lnSpc>
                <a:spcPct val="90000"/>
              </a:lnSpc>
              <a:spcAft>
                <a:spcPct val="30000"/>
              </a:spcAft>
              <a:buFontTx/>
              <a:buAutoNum type="romanUcPeriod"/>
              <a:tabLst>
                <a:tab pos="355600" algn="l"/>
              </a:tabLst>
            </a:pPr>
            <a:r>
              <a:rPr lang="en-US" altLang="hu-HU" sz="2400" b="1" dirty="0" smtClean="0">
                <a:solidFill>
                  <a:schemeClr val="tx1"/>
                </a:solidFill>
              </a:rPr>
              <a:t>NEUTRON</a:t>
            </a:r>
            <a:r>
              <a:rPr lang="hu-HU" altLang="hu-HU" sz="2400" b="1" dirty="0" smtClean="0">
                <a:solidFill>
                  <a:schemeClr val="tx1"/>
                </a:solidFill>
              </a:rPr>
              <a:t>OK</a:t>
            </a:r>
            <a:r>
              <a:rPr lang="en-US" altLang="hu-HU" sz="2400" b="1" dirty="0" smtClean="0">
                <a:solidFill>
                  <a:schemeClr val="tx1"/>
                </a:solidFill>
              </a:rPr>
              <a:t> </a:t>
            </a:r>
            <a:r>
              <a:rPr lang="hu-HU" altLang="hu-HU" sz="2400" b="1" dirty="0" smtClean="0">
                <a:solidFill>
                  <a:schemeClr val="tx1"/>
                </a:solidFill>
              </a:rPr>
              <a:t>BEFOGÁSÁN ALAPULÓ MÓDSZEREK / Összetétel</a:t>
            </a:r>
            <a:endParaRPr lang="en-US" altLang="hu-HU" sz="2400" b="1" dirty="0" smtClean="0">
              <a:solidFill>
                <a:schemeClr val="tx1"/>
              </a:solidFill>
            </a:endParaRPr>
          </a:p>
          <a:p>
            <a:pPr marL="355600" indent="-355600" algn="l" defTabSz="723900">
              <a:lnSpc>
                <a:spcPct val="90000"/>
              </a:lnSpc>
              <a:buFontTx/>
              <a:buNone/>
              <a:tabLst>
                <a:tab pos="355600" algn="l"/>
              </a:tabLst>
            </a:pPr>
            <a:r>
              <a:rPr lang="en-US" altLang="hu-HU" sz="2400" dirty="0" smtClean="0">
                <a:solidFill>
                  <a:schemeClr val="tx1"/>
                </a:solidFill>
              </a:rPr>
              <a:t>	</a:t>
            </a:r>
            <a:r>
              <a:rPr lang="hu-HU" altLang="hu-HU" sz="2400" dirty="0" smtClean="0">
                <a:solidFill>
                  <a:schemeClr val="tx1"/>
                </a:solidFill>
              </a:rPr>
              <a:t>Hagyományos neutronaktivációs analízis</a:t>
            </a:r>
            <a:r>
              <a:rPr lang="en-US" altLang="hu-HU" sz="2400" dirty="0" smtClean="0">
                <a:solidFill>
                  <a:schemeClr val="tx1"/>
                </a:solidFill>
              </a:rPr>
              <a:t> (</a:t>
            </a:r>
            <a:r>
              <a:rPr lang="en-US" altLang="hu-HU" sz="2400" b="1" dirty="0" smtClean="0">
                <a:solidFill>
                  <a:schemeClr val="tx1"/>
                </a:solidFill>
              </a:rPr>
              <a:t>INAA</a:t>
            </a:r>
            <a:r>
              <a:rPr lang="en-US" altLang="hu-HU" sz="2400" dirty="0" smtClean="0">
                <a:solidFill>
                  <a:schemeClr val="tx1"/>
                </a:solidFill>
              </a:rPr>
              <a:t>)</a:t>
            </a:r>
          </a:p>
          <a:p>
            <a:pPr marL="355600" indent="-355600" algn="l" defTabSz="723900">
              <a:lnSpc>
                <a:spcPct val="90000"/>
              </a:lnSpc>
              <a:buFontTx/>
              <a:buNone/>
              <a:tabLst>
                <a:tab pos="355600" algn="l"/>
              </a:tabLst>
            </a:pPr>
            <a:r>
              <a:rPr lang="en-US" altLang="hu-HU" sz="2400" dirty="0" smtClean="0">
                <a:solidFill>
                  <a:schemeClr val="tx1"/>
                </a:solidFill>
              </a:rPr>
              <a:t>	</a:t>
            </a:r>
            <a:r>
              <a:rPr lang="en-US" altLang="hu-HU" sz="2400" dirty="0" smtClean="0">
                <a:solidFill>
                  <a:srgbClr val="FF0000"/>
                </a:solidFill>
              </a:rPr>
              <a:t>Neutron</a:t>
            </a:r>
            <a:r>
              <a:rPr lang="hu-HU" altLang="hu-HU" sz="2400" dirty="0" smtClean="0">
                <a:solidFill>
                  <a:srgbClr val="FF0000"/>
                </a:solidFill>
              </a:rPr>
              <a:t>aktivációs </a:t>
            </a:r>
            <a:r>
              <a:rPr lang="hu-HU" altLang="hu-HU" sz="2400" dirty="0" err="1" smtClean="0">
                <a:solidFill>
                  <a:srgbClr val="FF0000"/>
                </a:solidFill>
              </a:rPr>
              <a:t>autoradiográfia</a:t>
            </a:r>
            <a:r>
              <a:rPr lang="en-US" altLang="hu-HU" sz="2400" dirty="0" smtClean="0">
                <a:solidFill>
                  <a:srgbClr val="FF0000"/>
                </a:solidFill>
              </a:rPr>
              <a:t> (</a:t>
            </a:r>
            <a:r>
              <a:rPr lang="en-US" altLang="hu-HU" sz="2400" b="1" dirty="0" smtClean="0">
                <a:solidFill>
                  <a:srgbClr val="FF0000"/>
                </a:solidFill>
              </a:rPr>
              <a:t>NAA</a:t>
            </a:r>
            <a:r>
              <a:rPr lang="hu-HU" altLang="hu-HU" sz="2400" b="1" dirty="0" smtClean="0">
                <a:solidFill>
                  <a:srgbClr val="FF0000"/>
                </a:solidFill>
              </a:rPr>
              <a:t>R</a:t>
            </a:r>
            <a:r>
              <a:rPr lang="hu-HU" altLang="hu-HU" sz="2400" dirty="0" smtClean="0">
                <a:solidFill>
                  <a:srgbClr val="FF0000"/>
                </a:solidFill>
              </a:rPr>
              <a:t>) </a:t>
            </a:r>
          </a:p>
          <a:p>
            <a:pPr marL="355600" indent="-355600" algn="l" defTabSz="723900">
              <a:lnSpc>
                <a:spcPct val="90000"/>
              </a:lnSpc>
              <a:buFontTx/>
              <a:buNone/>
              <a:tabLst>
                <a:tab pos="355600" algn="l"/>
              </a:tabLst>
            </a:pPr>
            <a:r>
              <a:rPr lang="hu-HU" altLang="hu-HU" sz="2400" dirty="0" smtClean="0">
                <a:solidFill>
                  <a:schemeClr val="tx1"/>
                </a:solidFill>
              </a:rPr>
              <a:t>	</a:t>
            </a:r>
            <a:r>
              <a:rPr lang="hu-HU" altLang="hu-HU" sz="2400" dirty="0" smtClean="0">
                <a:solidFill>
                  <a:srgbClr val="FF0000"/>
                </a:solidFill>
              </a:rPr>
              <a:t>Prompt-gamma aktivációs analízis (</a:t>
            </a:r>
            <a:r>
              <a:rPr lang="hu-HU" altLang="hu-HU" sz="2400" b="1" dirty="0" smtClean="0">
                <a:solidFill>
                  <a:srgbClr val="FF0000"/>
                </a:solidFill>
              </a:rPr>
              <a:t>PGAA</a:t>
            </a:r>
            <a:r>
              <a:rPr lang="hu-HU" altLang="hu-HU" sz="2400" dirty="0" smtClean="0">
                <a:solidFill>
                  <a:srgbClr val="FF0000"/>
                </a:solidFill>
              </a:rPr>
              <a:t>)</a:t>
            </a:r>
          </a:p>
          <a:p>
            <a:pPr marL="355600" indent="-355600" algn="l" defTabSz="723900">
              <a:lnSpc>
                <a:spcPct val="90000"/>
              </a:lnSpc>
              <a:buFontTx/>
              <a:buNone/>
              <a:tabLst>
                <a:tab pos="355600" algn="l"/>
              </a:tabLst>
            </a:pPr>
            <a:r>
              <a:rPr lang="hu-HU" altLang="hu-HU" sz="2400" dirty="0" smtClean="0">
                <a:solidFill>
                  <a:schemeClr val="tx1"/>
                </a:solidFill>
              </a:rPr>
              <a:t>	</a:t>
            </a:r>
            <a:r>
              <a:rPr lang="en-US" altLang="hu-HU" sz="2400" dirty="0" smtClean="0">
                <a:solidFill>
                  <a:schemeClr val="tx1"/>
                </a:solidFill>
              </a:rPr>
              <a:t>Neutron </a:t>
            </a:r>
            <a:r>
              <a:rPr lang="hu-HU" altLang="hu-HU" sz="2400" dirty="0" smtClean="0">
                <a:solidFill>
                  <a:schemeClr val="tx1"/>
                </a:solidFill>
              </a:rPr>
              <a:t>rezonancia-befogásos analízis</a:t>
            </a:r>
            <a:r>
              <a:rPr lang="en-US" altLang="hu-HU" sz="2400" dirty="0" smtClean="0">
                <a:solidFill>
                  <a:schemeClr val="tx1"/>
                </a:solidFill>
              </a:rPr>
              <a:t> (</a:t>
            </a:r>
            <a:r>
              <a:rPr lang="en-US" altLang="hu-HU" sz="2400" b="1" dirty="0" smtClean="0">
                <a:solidFill>
                  <a:schemeClr val="tx1"/>
                </a:solidFill>
              </a:rPr>
              <a:t>NRCA</a:t>
            </a:r>
            <a:r>
              <a:rPr lang="en-US" altLang="hu-HU" sz="2400" dirty="0" smtClean="0">
                <a:solidFill>
                  <a:schemeClr val="tx1"/>
                </a:solidFill>
              </a:rPr>
              <a:t>)</a:t>
            </a:r>
            <a:endParaRPr lang="hu-HU" altLang="hu-HU" sz="2400" dirty="0" smtClean="0">
              <a:solidFill>
                <a:schemeClr val="tx1"/>
              </a:solidFill>
            </a:endParaRPr>
          </a:p>
          <a:p>
            <a:pPr marL="355600" indent="-355600" algn="l" defTabSz="723900">
              <a:lnSpc>
                <a:spcPct val="90000"/>
              </a:lnSpc>
              <a:buFontTx/>
              <a:buNone/>
              <a:tabLst>
                <a:tab pos="355600" algn="l"/>
              </a:tabLst>
            </a:pPr>
            <a:r>
              <a:rPr lang="hu-HU" altLang="hu-HU" sz="2400" dirty="0" smtClean="0">
                <a:solidFill>
                  <a:schemeClr val="tx1"/>
                </a:solidFill>
              </a:rPr>
              <a:t>	</a:t>
            </a:r>
            <a:r>
              <a:rPr lang="en-US" altLang="hu-HU" sz="2400" dirty="0" smtClean="0">
                <a:solidFill>
                  <a:schemeClr val="tx1"/>
                </a:solidFill>
              </a:rPr>
              <a:t>Neutron </a:t>
            </a:r>
            <a:r>
              <a:rPr lang="hu-HU" altLang="hu-HU" sz="2400" dirty="0" smtClean="0">
                <a:solidFill>
                  <a:schemeClr val="tx1"/>
                </a:solidFill>
              </a:rPr>
              <a:t>tomográfia</a:t>
            </a:r>
            <a:r>
              <a:rPr lang="en-US" altLang="hu-HU" sz="2400" dirty="0" smtClean="0">
                <a:solidFill>
                  <a:schemeClr val="tx1"/>
                </a:solidFill>
              </a:rPr>
              <a:t> (</a:t>
            </a:r>
            <a:r>
              <a:rPr lang="en-US" altLang="hu-HU" sz="2400" b="1" dirty="0" smtClean="0">
                <a:solidFill>
                  <a:schemeClr val="tx1"/>
                </a:solidFill>
              </a:rPr>
              <a:t>NT</a:t>
            </a:r>
            <a:r>
              <a:rPr lang="en-US" altLang="hu-HU" sz="2400" dirty="0" smtClean="0">
                <a:solidFill>
                  <a:schemeClr val="tx1"/>
                </a:solidFill>
              </a:rPr>
              <a:t>)</a:t>
            </a:r>
            <a:r>
              <a:rPr lang="hu-HU" altLang="hu-HU" sz="2400" dirty="0" smtClean="0">
                <a:solidFill>
                  <a:schemeClr val="tx1"/>
                </a:solidFill>
              </a:rPr>
              <a:t> / </a:t>
            </a:r>
            <a:r>
              <a:rPr lang="hu-HU" altLang="hu-HU" sz="2400" b="1" dirty="0" smtClean="0">
                <a:solidFill>
                  <a:schemeClr val="tx1"/>
                </a:solidFill>
              </a:rPr>
              <a:t>Képalkotás</a:t>
            </a:r>
            <a:r>
              <a:rPr lang="hu-HU" altLang="hu-HU" sz="2400" dirty="0" smtClean="0">
                <a:solidFill>
                  <a:schemeClr val="tx1"/>
                </a:solidFill>
              </a:rPr>
              <a:t>  </a:t>
            </a:r>
            <a:r>
              <a:rPr lang="en-US" altLang="hu-HU" sz="2400" dirty="0" smtClean="0">
                <a:solidFill>
                  <a:schemeClr val="tx1"/>
                </a:solidFill>
              </a:rPr>
              <a:t/>
            </a:r>
            <a:br>
              <a:rPr lang="en-US" altLang="hu-HU" sz="2400" dirty="0" smtClean="0">
                <a:solidFill>
                  <a:schemeClr val="tx1"/>
                </a:solidFill>
              </a:rPr>
            </a:br>
            <a:endParaRPr lang="hu-HU" altLang="hu-HU" sz="2400" dirty="0" smtClean="0">
              <a:solidFill>
                <a:schemeClr val="tx1"/>
              </a:solidFill>
            </a:endParaRPr>
          </a:p>
          <a:p>
            <a:pPr marL="355600" indent="-355600" defTabSz="723900">
              <a:lnSpc>
                <a:spcPct val="90000"/>
              </a:lnSpc>
              <a:spcAft>
                <a:spcPct val="30000"/>
              </a:spcAft>
              <a:buFontTx/>
              <a:buNone/>
              <a:tabLst>
                <a:tab pos="355600" algn="l"/>
              </a:tabLst>
            </a:pPr>
            <a:r>
              <a:rPr lang="hu-HU" altLang="hu-HU" sz="2400" b="1" dirty="0" smtClean="0">
                <a:solidFill>
                  <a:schemeClr val="tx1"/>
                </a:solidFill>
              </a:rPr>
              <a:t>II.</a:t>
            </a:r>
            <a:r>
              <a:rPr lang="hu-HU" altLang="hu-HU" sz="2400" dirty="0" smtClean="0">
                <a:solidFill>
                  <a:schemeClr val="tx1"/>
                </a:solidFill>
              </a:rPr>
              <a:t> </a:t>
            </a:r>
            <a:r>
              <a:rPr lang="en-US" altLang="hu-HU" sz="2400" b="1" dirty="0" smtClean="0">
                <a:solidFill>
                  <a:schemeClr val="tx1"/>
                </a:solidFill>
              </a:rPr>
              <a:t>NEUTRON</a:t>
            </a:r>
            <a:r>
              <a:rPr lang="hu-HU" altLang="hu-HU" sz="2400" b="1" dirty="0" smtClean="0">
                <a:solidFill>
                  <a:schemeClr val="tx1"/>
                </a:solidFill>
              </a:rPr>
              <a:t>OK SZÓRÓDÁSÁN ALAPULÓ MÓDSZEREK / Szerkezet</a:t>
            </a:r>
            <a:endParaRPr lang="hu-HU" altLang="hu-HU" sz="2400" b="1" u="sng" dirty="0" smtClean="0">
              <a:solidFill>
                <a:schemeClr val="tx1"/>
              </a:solidFill>
            </a:endParaRPr>
          </a:p>
          <a:p>
            <a:pPr marL="355600" indent="-355600" algn="l" defTabSz="723900">
              <a:lnSpc>
                <a:spcPct val="90000"/>
              </a:lnSpc>
              <a:buFontTx/>
              <a:buNone/>
              <a:tabLst>
                <a:tab pos="355600" algn="l"/>
              </a:tabLst>
            </a:pPr>
            <a:r>
              <a:rPr lang="hu-HU" altLang="hu-HU" sz="2400" dirty="0" smtClean="0">
                <a:solidFill>
                  <a:schemeClr val="tx1"/>
                </a:solidFill>
              </a:rPr>
              <a:t>	</a:t>
            </a:r>
            <a:r>
              <a:rPr lang="en-US" altLang="hu-HU" sz="2400" dirty="0" smtClean="0">
                <a:solidFill>
                  <a:srgbClr val="FF0000"/>
                </a:solidFill>
              </a:rPr>
              <a:t>Neutron</a:t>
            </a:r>
            <a:r>
              <a:rPr lang="hu-HU" altLang="hu-HU" sz="2400" dirty="0" smtClean="0">
                <a:solidFill>
                  <a:srgbClr val="FF0000"/>
                </a:solidFill>
              </a:rPr>
              <a:t>diffrakció</a:t>
            </a:r>
            <a:r>
              <a:rPr lang="en-US" altLang="hu-HU" sz="2400" dirty="0" smtClean="0">
                <a:solidFill>
                  <a:srgbClr val="FF0000"/>
                </a:solidFill>
              </a:rPr>
              <a:t> (</a:t>
            </a:r>
            <a:r>
              <a:rPr lang="en-US" altLang="hu-HU" sz="2400" b="1" dirty="0" smtClean="0">
                <a:solidFill>
                  <a:srgbClr val="FF0000"/>
                </a:solidFill>
              </a:rPr>
              <a:t>ND</a:t>
            </a:r>
            <a:r>
              <a:rPr lang="en-US" altLang="hu-HU" sz="2400" dirty="0" smtClean="0">
                <a:solidFill>
                  <a:srgbClr val="FF0000"/>
                </a:solidFill>
              </a:rPr>
              <a:t>)</a:t>
            </a:r>
            <a:endParaRPr lang="hu-HU" altLang="hu-HU" sz="2400" dirty="0" smtClean="0">
              <a:solidFill>
                <a:srgbClr val="FF0000"/>
              </a:solidFill>
            </a:endParaRPr>
          </a:p>
          <a:p>
            <a:pPr marL="355600" indent="-355600" algn="l" defTabSz="723900">
              <a:lnSpc>
                <a:spcPct val="90000"/>
              </a:lnSpc>
              <a:buFontTx/>
              <a:buNone/>
              <a:tabLst>
                <a:tab pos="355600" algn="l"/>
              </a:tabLst>
            </a:pPr>
            <a:r>
              <a:rPr lang="hu-HU" altLang="hu-HU" sz="2400" dirty="0" smtClean="0">
                <a:solidFill>
                  <a:schemeClr val="tx1"/>
                </a:solidFill>
              </a:rPr>
              <a:t>	Kisszögű neutronszórás (</a:t>
            </a:r>
            <a:r>
              <a:rPr lang="hu-HU" altLang="hu-HU" sz="2400" b="1" dirty="0" smtClean="0">
                <a:solidFill>
                  <a:schemeClr val="tx1"/>
                </a:solidFill>
              </a:rPr>
              <a:t>SANS</a:t>
            </a:r>
            <a:r>
              <a:rPr lang="hu-HU" altLang="hu-HU" sz="2400" dirty="0" smtClean="0">
                <a:solidFill>
                  <a:schemeClr val="tx1"/>
                </a:solidFill>
              </a:rPr>
              <a:t>)</a:t>
            </a:r>
            <a:endParaRPr lang="en-US" altLang="hu-HU" sz="2000" dirty="0" smtClean="0">
              <a:solidFill>
                <a:schemeClr val="tx1"/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691680" y="764704"/>
            <a:ext cx="5832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/>
              <a:t>Neutronos módszerek</a:t>
            </a:r>
            <a:endParaRPr lang="en-US" sz="4400" b="1" dirty="0"/>
          </a:p>
        </p:txBody>
      </p:sp>
      <p:sp>
        <p:nvSpPr>
          <p:cNvPr id="7" name="Szövegdoboz 6"/>
          <p:cNvSpPr txBox="1"/>
          <p:nvPr/>
        </p:nvSpPr>
        <p:spPr>
          <a:xfrm>
            <a:off x="107504" y="53410"/>
            <a:ext cx="288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/>
              <a:t>2017-es </a:t>
            </a:r>
            <a:r>
              <a:rPr lang="de-DE" sz="1100" b="1" dirty="0" err="1"/>
              <a:t>jubileumi</a:t>
            </a:r>
            <a:r>
              <a:rPr lang="de-DE" sz="1100" b="1" dirty="0"/>
              <a:t> 10. </a:t>
            </a:r>
            <a:r>
              <a:rPr lang="de-DE" sz="1100" b="1" dirty="0" err="1"/>
              <a:t>BerzeTÖK</a:t>
            </a:r>
            <a:r>
              <a:rPr lang="de-DE" sz="1100" b="1" dirty="0"/>
              <a:t> </a:t>
            </a:r>
            <a:r>
              <a:rPr lang="de-DE" sz="1100" b="1" dirty="0" err="1"/>
              <a:t>tábor</a:t>
            </a:r>
            <a:endParaRPr lang="en-US" sz="1100" u="sng" dirty="0"/>
          </a:p>
        </p:txBody>
      </p:sp>
    </p:spTree>
    <p:extLst>
      <p:ext uri="{BB962C8B-B14F-4D97-AF65-F5344CB8AC3E}">
        <p14:creationId xmlns:p14="http://schemas.microsoft.com/office/powerpoint/2010/main" val="70619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922337"/>
          </a:xfrm>
        </p:spPr>
        <p:txBody>
          <a:bodyPr/>
          <a:lstStyle/>
          <a:p>
            <a:pPr eaLnBrk="1" hangingPunct="1"/>
            <a:r>
              <a:rPr lang="hu-HU" altLang="hu-HU" sz="3600" b="1" smtClean="0">
                <a:solidFill>
                  <a:schemeClr val="tx1"/>
                </a:solidFill>
                <a:latin typeface="Calibri" pitchFamily="34" charset="0"/>
              </a:rPr>
              <a:t>A Budapesti Kutatóreaktor</a:t>
            </a:r>
          </a:p>
        </p:txBody>
      </p:sp>
      <p:pic>
        <p:nvPicPr>
          <p:cNvPr id="19459" name="Picture 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636838"/>
            <a:ext cx="5761038" cy="410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68413"/>
            <a:ext cx="3097212" cy="2320925"/>
          </a:xfrm>
          <a:prstGeom prst="rect">
            <a:avLst/>
          </a:prstGeom>
          <a:noFill/>
          <a:ln w="9525">
            <a:solidFill>
              <a:srgbClr val="CC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1" name="Text Box 55"/>
          <p:cNvSpPr txBox="1">
            <a:spLocks noChangeArrowheads="1"/>
          </p:cNvSpPr>
          <p:nvPr/>
        </p:nvSpPr>
        <p:spPr bwMode="auto">
          <a:xfrm>
            <a:off x="3419475" y="1106488"/>
            <a:ext cx="5618163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600">
                <a:latin typeface="Calibri" pitchFamily="34" charset="0"/>
              </a:rPr>
              <a:t>A 10 MW-os kutatóreaktor Európa hat legjelentősebb, szolgáltatói üzemmódban működtetett neutronforrásainak egyike.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Calibri" pitchFamily="34" charset="0"/>
              </a:rPr>
              <a:t>Fő paraméterei: Neutronluxus (az aktív zónában): 2,5∙10</a:t>
            </a:r>
            <a:r>
              <a:rPr lang="hu-HU" altLang="hu-HU" sz="1600" baseline="30000">
                <a:latin typeface="Calibri" pitchFamily="34" charset="0"/>
              </a:rPr>
              <a:t>14 </a:t>
            </a:r>
            <a:r>
              <a:rPr lang="hu-HU" altLang="hu-HU" sz="1600">
                <a:latin typeface="Calibri" pitchFamily="34" charset="0"/>
              </a:rPr>
              <a:t>cm</a:t>
            </a:r>
            <a:r>
              <a:rPr lang="hu-HU" altLang="hu-HU" sz="1600" baseline="30000">
                <a:latin typeface="Calibri" pitchFamily="34" charset="0"/>
              </a:rPr>
              <a:t>-2</a:t>
            </a:r>
            <a:r>
              <a:rPr lang="hu-HU" altLang="hu-HU" sz="1600">
                <a:latin typeface="Calibri" pitchFamily="34" charset="0"/>
              </a:rPr>
              <a:t>∙s</a:t>
            </a:r>
            <a:r>
              <a:rPr lang="hu-HU" altLang="hu-HU" sz="1600" baseline="30000">
                <a:latin typeface="Calibri" pitchFamily="34" charset="0"/>
              </a:rPr>
              <a:t>-1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Calibri" pitchFamily="34" charset="0"/>
              </a:rPr>
              <a:t>Fűtőelem: 20%-os dúsítású U-235, Moderátor: könnyűvíz és Be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Calibri" pitchFamily="34" charset="0"/>
              </a:rPr>
              <a:t>Berendezések: Függőleges besugárzó csatornák és 10 kivezetett vízszintes neutronnyaláb -15 felhasználói kísérleti állomás</a:t>
            </a:r>
          </a:p>
        </p:txBody>
      </p:sp>
      <p:pic>
        <p:nvPicPr>
          <p:cNvPr id="19462" name="Picture 5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860800"/>
            <a:ext cx="2538412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3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678113"/>
            <a:ext cx="2968625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2636838"/>
            <a:ext cx="2808288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4" name="Group 1"/>
          <p:cNvGrpSpPr>
            <a:grpSpLocks/>
          </p:cNvGrpSpPr>
          <p:nvPr/>
        </p:nvGrpSpPr>
        <p:grpSpPr bwMode="auto">
          <a:xfrm>
            <a:off x="250825" y="260350"/>
            <a:ext cx="8369300" cy="2525713"/>
            <a:chOff x="251520" y="260649"/>
            <a:chExt cx="8368032" cy="2526041"/>
          </a:xfrm>
        </p:grpSpPr>
        <p:pic>
          <p:nvPicPr>
            <p:cNvPr id="25606" name="Picture 6" descr="N:\Measurements\PGAA\2015_02_Seuso project\DSCN0321a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32656"/>
              <a:ext cx="2592288" cy="1944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7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5" y="260649"/>
              <a:ext cx="2088233" cy="2526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8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8378" y="332656"/>
              <a:ext cx="2781174" cy="1944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0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652963"/>
            <a:ext cx="4213225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78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Projektvezető: Török László akadémikus (régész)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u-HU" dirty="0" smtClean="0"/>
              <a:t>A projekt három intézmény együttműködésén alapszik</a:t>
            </a:r>
          </a:p>
          <a:p>
            <a:endParaRPr lang="hu-HU" dirty="0" smtClean="0"/>
          </a:p>
          <a:p>
            <a:r>
              <a:rPr lang="hu-HU" dirty="0" smtClean="0"/>
              <a:t>Szépművészeti Múzeum</a:t>
            </a:r>
          </a:p>
          <a:p>
            <a:r>
              <a:rPr lang="hu-HU" dirty="0" smtClean="0"/>
              <a:t>Magyar Nemzeti Múzeum</a:t>
            </a:r>
          </a:p>
          <a:p>
            <a:r>
              <a:rPr lang="hu-HU" dirty="0" smtClean="0"/>
              <a:t>MTA Csillagászati és Földtudományi Kutatóközpont, Földtani és Geokémiai Intézet</a:t>
            </a:r>
            <a:endParaRPr lang="en-US" dirty="0"/>
          </a:p>
        </p:txBody>
      </p:sp>
      <p:cxnSp>
        <p:nvCxnSpPr>
          <p:cNvPr id="6" name="Egyenes összekötő 5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-2399"/>
            <a:ext cx="2058390" cy="49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  <p:sp>
        <p:nvSpPr>
          <p:cNvPr id="9" name="Szövegdoboz 8"/>
          <p:cNvSpPr txBox="1"/>
          <p:nvPr/>
        </p:nvSpPr>
        <p:spPr>
          <a:xfrm>
            <a:off x="107504" y="53410"/>
            <a:ext cx="288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/>
              <a:t>2017-es </a:t>
            </a:r>
            <a:r>
              <a:rPr lang="de-DE" sz="1100" b="1" dirty="0" err="1"/>
              <a:t>jubileumi</a:t>
            </a:r>
            <a:r>
              <a:rPr lang="de-DE" sz="1100" b="1" dirty="0"/>
              <a:t> 10. </a:t>
            </a:r>
            <a:r>
              <a:rPr lang="de-DE" sz="1100" b="1" dirty="0" err="1"/>
              <a:t>BerzeTÖK</a:t>
            </a:r>
            <a:r>
              <a:rPr lang="de-DE" sz="1100" b="1" dirty="0"/>
              <a:t> </a:t>
            </a:r>
            <a:r>
              <a:rPr lang="de-DE" sz="1100" b="1" dirty="0" err="1"/>
              <a:t>tábor</a:t>
            </a:r>
            <a:endParaRPr lang="en-US" sz="1100" u="sng" dirty="0"/>
          </a:p>
        </p:txBody>
      </p:sp>
    </p:spTree>
    <p:extLst>
      <p:ext uri="{BB962C8B-B14F-4D97-AF65-F5344CB8AC3E}">
        <p14:creationId xmlns:p14="http://schemas.microsoft.com/office/powerpoint/2010/main" val="315704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mtClean="0"/>
              <a:t>Neutronradiográfia</a:t>
            </a:r>
          </a:p>
        </p:txBody>
      </p:sp>
      <p:sp>
        <p:nvSpPr>
          <p:cNvPr id="3075" name="TextBox 4"/>
          <p:cNvSpPr txBox="1">
            <a:spLocks noChangeArrowheads="1"/>
          </p:cNvSpPr>
          <p:nvPr/>
        </p:nvSpPr>
        <p:spPr bwMode="auto">
          <a:xfrm>
            <a:off x="1263650" y="4365625"/>
            <a:ext cx="5924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/>
              <a:t>Hidegneutron-nyaláb, „pin-hole” geometria, 60 s expozíció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/>
              <a:t>világos rész: erősebb neutron elnyelő / sötétebb rész: kevésbé nyel el</a:t>
            </a:r>
          </a:p>
        </p:txBody>
      </p:sp>
      <p:sp>
        <p:nvSpPr>
          <p:cNvPr id="3076" name="TextBox 5"/>
          <p:cNvSpPr txBox="1">
            <a:spLocks noChangeArrowheads="1"/>
          </p:cNvSpPr>
          <p:nvPr/>
        </p:nvSpPr>
        <p:spPr bwMode="auto">
          <a:xfrm>
            <a:off x="87313" y="5300663"/>
            <a:ext cx="82248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hu-HU" sz="1800"/>
              <a:t>Kb. 0,5 cm tömör ezüst már teljesen elnyeli a neutronokat, részletek nem látszanak</a:t>
            </a:r>
          </a:p>
          <a:p>
            <a:pPr algn="ctr" eaLnBrk="1" hangingPunct="1">
              <a:spcBef>
                <a:spcPct val="0"/>
              </a:spcBef>
            </a:pPr>
            <a:r>
              <a:rPr lang="hu-HU" altLang="hu-HU" sz="1800"/>
              <a:t>Vékonyabb részekből álló szerkezet részletei felismerhetőek</a:t>
            </a:r>
          </a:p>
        </p:txBody>
      </p:sp>
      <p:grpSp>
        <p:nvGrpSpPr>
          <p:cNvPr id="3077" name="Group 3"/>
          <p:cNvGrpSpPr>
            <a:grpSpLocks/>
          </p:cNvGrpSpPr>
          <p:nvPr/>
        </p:nvGrpSpPr>
        <p:grpSpPr bwMode="auto">
          <a:xfrm>
            <a:off x="233363" y="1581150"/>
            <a:ext cx="8513762" cy="2381250"/>
            <a:chOff x="232772" y="1581029"/>
            <a:chExt cx="8514145" cy="2380818"/>
          </a:xfrm>
        </p:grpSpPr>
        <p:pic>
          <p:nvPicPr>
            <p:cNvPr id="3078" name="Picture 2" descr="C:\Users\KZsolt\Documents\PGAA\archeo\Metals\Silver\2015_Seuso projekt\Neutronradiografia_Kis Zoltan\Ag_Fibula__MuXImage_crop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6179" y="1582832"/>
              <a:ext cx="2446724" cy="2377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9" name="Picture 3" descr="C:\Users\KZsolt\Documents\PGAA\archeo\Metals\Silver\2015_Seuso projekt\Neutronradiografia_Kis Zoltan\Ag_Fibula_90deg__MuXImage_crop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1581029"/>
              <a:ext cx="2446725" cy="2377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80" name="Group 2"/>
            <p:cNvGrpSpPr>
              <a:grpSpLocks/>
            </p:cNvGrpSpPr>
            <p:nvPr/>
          </p:nvGrpSpPr>
          <p:grpSpPr bwMode="auto">
            <a:xfrm>
              <a:off x="232772" y="1582832"/>
              <a:ext cx="3172020" cy="2379015"/>
              <a:chOff x="232772" y="1581029"/>
              <a:chExt cx="3172020" cy="2379015"/>
            </a:xfrm>
          </p:grpSpPr>
          <p:pic>
            <p:nvPicPr>
              <p:cNvPr id="3081" name="Picture 8" descr="C:\Users\KZsolt\Documents\PGAA\archeo\Metals\Silver\2015_Seuso projekt\Neutronradiografia_Kis Zoltan\IMG_2227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2772" y="1581029"/>
                <a:ext cx="3172020" cy="2379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Right Arrow 1"/>
              <p:cNvSpPr/>
              <p:nvPr/>
            </p:nvSpPr>
            <p:spPr>
              <a:xfrm rot="10800000">
                <a:off x="2028315" y="2390292"/>
                <a:ext cx="865227" cy="493622"/>
              </a:xfrm>
              <a:prstGeom prst="rightArrow">
                <a:avLst/>
              </a:prstGeom>
              <a:solidFill>
                <a:srgbClr val="00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hu-HU"/>
              </a:p>
            </p:txBody>
          </p:sp>
        </p:grpSp>
      </p:grp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27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Eredmények</a:t>
            </a:r>
            <a:endParaRPr lang="en-US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9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540000"/>
          </a:xfrm>
        </p:spPr>
        <p:txBody>
          <a:bodyPr>
            <a:normAutofit/>
          </a:bodyPr>
          <a:lstStyle/>
          <a:p>
            <a:pPr algn="l"/>
            <a:r>
              <a:rPr lang="hu-HU" sz="2400" b="1" dirty="0" smtClean="0"/>
              <a:t>A tárgyak anyagának vizsgálata</a:t>
            </a:r>
            <a:endParaRPr lang="hu-HU" sz="24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71600" y="980728"/>
            <a:ext cx="7200800" cy="4525963"/>
          </a:xfrm>
        </p:spPr>
        <p:txBody>
          <a:bodyPr>
            <a:normAutofit/>
          </a:bodyPr>
          <a:lstStyle/>
          <a:p>
            <a:pPr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hu-HU" sz="2400" b="1" dirty="0" smtClean="0">
                <a:solidFill>
                  <a:srgbClr val="FF0000"/>
                </a:solidFill>
              </a:rPr>
              <a:t>fémanyag (ezüst</a:t>
            </a:r>
            <a:r>
              <a:rPr lang="hu-HU" sz="2400" b="1" dirty="0" smtClean="0"/>
              <a:t>/réz)</a:t>
            </a:r>
          </a:p>
          <a:p>
            <a:pPr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hu-HU" sz="2400" b="1" dirty="0" err="1" smtClean="0"/>
              <a:t>nielló-berakások</a:t>
            </a:r>
            <a:endParaRPr lang="hu-HU" sz="2400" b="1" dirty="0" smtClean="0"/>
          </a:p>
          <a:p>
            <a:pPr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hu-HU" sz="2400" b="1" dirty="0" smtClean="0"/>
              <a:t>aranyozások</a:t>
            </a:r>
          </a:p>
          <a:p>
            <a:pPr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hu-HU" sz="2400" b="1" dirty="0" smtClean="0"/>
              <a:t>forraszanyag</a:t>
            </a:r>
          </a:p>
        </p:txBody>
      </p:sp>
    </p:spTree>
    <p:extLst>
      <p:ext uri="{BB962C8B-B14F-4D97-AF65-F5344CB8AC3E}">
        <p14:creationId xmlns:p14="http://schemas.microsoft.com/office/powerpoint/2010/main" val="134599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Tartalom helye 10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t="9480" r="38296" b="8505"/>
          <a:stretch/>
        </p:blipFill>
        <p:spPr>
          <a:xfrm>
            <a:off x="169268" y="764704"/>
            <a:ext cx="4238538" cy="4320000"/>
          </a:xfrm>
        </p:spPr>
      </p:pic>
      <p:pic>
        <p:nvPicPr>
          <p:cNvPr id="30723" name="Kép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" t="8997" r="35248" b="8534"/>
          <a:stretch>
            <a:fillRect/>
          </a:stretch>
        </p:blipFill>
        <p:spPr bwMode="auto">
          <a:xfrm>
            <a:off x="4570989" y="764704"/>
            <a:ext cx="4427728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971599" y="5373216"/>
            <a:ext cx="7200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hu-HU" dirty="0" smtClean="0">
                <a:latin typeface="Calibri" panose="020F0502020204030204" pitchFamily="34" charset="0"/>
              </a:rPr>
              <a:t>több </a:t>
            </a:r>
            <a:r>
              <a:rPr lang="hu-HU" dirty="0">
                <a:latin typeface="Calibri" panose="020F0502020204030204" pitchFamily="34" charset="0"/>
              </a:rPr>
              <a:t>ponton történt </a:t>
            </a:r>
            <a:r>
              <a:rPr lang="hu-HU" dirty="0" smtClean="0">
                <a:latin typeface="Calibri" panose="020F0502020204030204" pitchFamily="34" charset="0"/>
              </a:rPr>
              <a:t>mérés előre megtervezett hálózatban</a:t>
            </a:r>
          </a:p>
          <a:p>
            <a:pPr marL="285750" indent="-285750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hu-HU" dirty="0" smtClean="0">
                <a:latin typeface="Calibri" panose="020F0502020204030204" pitchFamily="34" charset="0"/>
              </a:rPr>
              <a:t>inhomogenitások kimutatása</a:t>
            </a:r>
          </a:p>
          <a:p>
            <a:pPr marL="285750" indent="-285750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hu-HU" dirty="0" smtClean="0">
                <a:latin typeface="Calibri" panose="020F0502020204030204" pitchFamily="34" charset="0"/>
              </a:rPr>
              <a:t>statisztikailag megfelelő számú mérések</a:t>
            </a:r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251220" y="-6052"/>
            <a:ext cx="8892780" cy="540000"/>
          </a:xfrm>
          <a:prstGeom prst="rect">
            <a:avLst/>
          </a:prstGeom>
          <a:noFill/>
          <a:ln w="38100"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400" b="1" dirty="0" smtClean="0">
                <a:latin typeface="Calibri" panose="020F0502020204030204" pitchFamily="34" charset="0"/>
              </a:rPr>
              <a:t>Fémanyag (ezüst) (</a:t>
            </a:r>
            <a:r>
              <a:rPr lang="hu-HU" sz="2400" b="1" dirty="0" err="1" smtClean="0">
                <a:latin typeface="Calibri" panose="020F0502020204030204" pitchFamily="34" charset="0"/>
              </a:rPr>
              <a:t>hXRF</a:t>
            </a:r>
            <a:r>
              <a:rPr lang="hu-HU" sz="2400" b="1" dirty="0" smtClean="0">
                <a:latin typeface="Calibri" panose="020F0502020204030204" pitchFamily="34" charset="0"/>
              </a:rPr>
              <a:t>)</a:t>
            </a:r>
            <a:endParaRPr lang="hu-HU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47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Diagram 22"/>
          <p:cNvGraphicFramePr>
            <a:graphicFrameLocks/>
          </p:cNvGraphicFramePr>
          <p:nvPr>
            <p:extLst/>
          </p:nvPr>
        </p:nvGraphicFramePr>
        <p:xfrm>
          <a:off x="612300" y="1517536"/>
          <a:ext cx="7920000" cy="50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Szövegdoboz 12"/>
          <p:cNvSpPr txBox="1"/>
          <p:nvPr/>
        </p:nvSpPr>
        <p:spPr>
          <a:xfrm>
            <a:off x="250800" y="836712"/>
            <a:ext cx="8641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késő-római kor: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nagyon </a:t>
            </a:r>
            <a:r>
              <a:rPr lang="hu-H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nagy tisztaságú 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ezüstből készült tárgyak (94 </a:t>
            </a:r>
            <a:r>
              <a:rPr lang="hu-H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– 98%) </a:t>
            </a:r>
            <a:endParaRPr lang="hu-HU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 algn="just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leggyakoribb </a:t>
            </a:r>
            <a:r>
              <a:rPr lang="hu-H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tudatos ötvözőelem </a:t>
            </a:r>
            <a:r>
              <a:rPr lang="hu-H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hu-H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réz 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(</a:t>
            </a:r>
            <a:r>
              <a:rPr lang="hu-H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0,5 – 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6%)</a:t>
            </a:r>
          </a:p>
        </p:txBody>
      </p:sp>
      <p:sp>
        <p:nvSpPr>
          <p:cNvPr id="11" name="Cím 1"/>
          <p:cNvSpPr txBox="1">
            <a:spLocks/>
          </p:cNvSpPr>
          <p:nvPr/>
        </p:nvSpPr>
        <p:spPr>
          <a:xfrm>
            <a:off x="251520" y="130324"/>
            <a:ext cx="8892780" cy="562372"/>
          </a:xfrm>
          <a:prstGeom prst="rect">
            <a:avLst/>
          </a:prstGeom>
          <a:noFill/>
          <a:ln w="38100"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E</a:t>
            </a:r>
            <a:r>
              <a:rPr lang="hu-H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züst vs. réz (</a:t>
            </a:r>
            <a:r>
              <a:rPr lang="hu-HU" sz="3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pXRF</a:t>
            </a:r>
            <a:r>
              <a:rPr lang="hu-H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)</a:t>
            </a:r>
            <a:endParaRPr lang="hu-HU" sz="30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Alcím 2"/>
          <p:cNvSpPr txBox="1">
            <a:spLocks/>
          </p:cNvSpPr>
          <p:nvPr/>
        </p:nvSpPr>
        <p:spPr>
          <a:xfrm>
            <a:off x="300" y="0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u-H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Roncsolásmentes anyagvizsgálat a Seuso kutatás szolgálatában II.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14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475" y="260648"/>
            <a:ext cx="1619672" cy="38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Egyenes összekötő 15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lcím 2"/>
          <p:cNvSpPr txBox="1">
            <a:spLocks/>
          </p:cNvSpPr>
          <p:nvPr/>
        </p:nvSpPr>
        <p:spPr>
          <a:xfrm>
            <a:off x="300" y="6597352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X. Roncsolásmentes Anyagvizsgáló Konferencia és Kiállítás, 2017. március 22-24. Eger 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18" name="Alcím 2"/>
          <p:cNvSpPr txBox="1">
            <a:spLocks/>
          </p:cNvSpPr>
          <p:nvPr/>
        </p:nvSpPr>
        <p:spPr>
          <a:xfrm>
            <a:off x="0" y="6597352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u-H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mozgai.viktoria</a:t>
            </a:r>
            <a:r>
              <a:rPr lang="hu-H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@</a:t>
            </a:r>
            <a:r>
              <a:rPr lang="hu-H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csfk.mta.hu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cxnSp>
        <p:nvCxnSpPr>
          <p:cNvPr id="21" name="Egyenes összekötő 20"/>
          <p:cNvCxnSpPr/>
          <p:nvPr/>
        </p:nvCxnSpPr>
        <p:spPr>
          <a:xfrm>
            <a:off x="0" y="6606405"/>
            <a:ext cx="9144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25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9"/>
          <p:cNvSpPr txBox="1"/>
          <p:nvPr/>
        </p:nvSpPr>
        <p:spPr>
          <a:xfrm>
            <a:off x="323528" y="795715"/>
            <a:ext cx="16526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Seuso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tál (előlap)</a:t>
            </a:r>
            <a:endParaRPr lang="hu-HU" sz="1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4500915" y="795715"/>
            <a:ext cx="2243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Geometrikus tál (előlap)</a:t>
            </a:r>
            <a:endParaRPr lang="hu-HU" sz="1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503916" y="795715"/>
            <a:ext cx="1669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Seuso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tál (hátlap)</a:t>
            </a:r>
            <a:endParaRPr lang="hu-HU" sz="1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6775673" y="795715"/>
            <a:ext cx="2260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Geometrikus tál (hátlap)</a:t>
            </a:r>
            <a:endParaRPr lang="hu-HU" sz="1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 t="2244" r="1904" b="3983"/>
          <a:stretch/>
        </p:blipFill>
        <p:spPr>
          <a:xfrm>
            <a:off x="2425581" y="3140968"/>
            <a:ext cx="2074433" cy="1800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" t="2064" r="7953" b="3933"/>
          <a:stretch/>
        </p:blipFill>
        <p:spPr>
          <a:xfrm>
            <a:off x="2411760" y="1230726"/>
            <a:ext cx="2102076" cy="1800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8" t="1047" b="5123"/>
          <a:stretch/>
        </p:blipFill>
        <p:spPr>
          <a:xfrm>
            <a:off x="265371" y="3140968"/>
            <a:ext cx="2010629" cy="1800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" t="1199" b="4959"/>
          <a:stretch/>
        </p:blipFill>
        <p:spPr>
          <a:xfrm>
            <a:off x="251520" y="1247274"/>
            <a:ext cx="2038333" cy="1800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" t="2158" b="5059"/>
          <a:stretch/>
        </p:blipFill>
        <p:spPr>
          <a:xfrm>
            <a:off x="6959145" y="3140968"/>
            <a:ext cx="1971877" cy="18000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780" b="5832"/>
          <a:stretch/>
        </p:blipFill>
        <p:spPr>
          <a:xfrm>
            <a:off x="6863858" y="1230726"/>
            <a:ext cx="2019097" cy="180000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8" t="1022" b="4617"/>
          <a:stretch/>
        </p:blipFill>
        <p:spPr>
          <a:xfrm>
            <a:off x="4709631" y="3140968"/>
            <a:ext cx="2037490" cy="180000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" t="1465" b="5218"/>
          <a:stretch/>
        </p:blipFill>
        <p:spPr>
          <a:xfrm>
            <a:off x="4671555" y="1247274"/>
            <a:ext cx="2113643" cy="1800000"/>
          </a:xfrm>
          <a:prstGeom prst="rect">
            <a:avLst/>
          </a:prstGeom>
        </p:spPr>
      </p:pic>
      <p:sp>
        <p:nvSpPr>
          <p:cNvPr id="17" name="Szövegdoboz 16"/>
          <p:cNvSpPr txBox="1"/>
          <p:nvPr/>
        </p:nvSpPr>
        <p:spPr>
          <a:xfrm>
            <a:off x="-19072" y="1247274"/>
            <a:ext cx="4219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Ag</a:t>
            </a:r>
            <a:endParaRPr lang="hu-HU" sz="1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2766" y="3140968"/>
            <a:ext cx="404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Cu</a:t>
            </a:r>
            <a:endParaRPr lang="hu-HU" sz="1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2" name="Tartalom helye 8"/>
          <p:cNvSpPr>
            <a:spLocks noGrp="1"/>
          </p:cNvSpPr>
          <p:nvPr>
            <p:ph sz="quarter" idx="1"/>
          </p:nvPr>
        </p:nvSpPr>
        <p:spPr>
          <a:xfrm>
            <a:off x="217701" y="5013176"/>
            <a:ext cx="8658976" cy="1512168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hu-HU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ábrázolás: Golden Software </a:t>
            </a:r>
            <a:r>
              <a:rPr lang="hu-H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Surfer</a:t>
            </a:r>
            <a:r>
              <a:rPr lang="hu-HU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program, inverz távolság ábrázolási módszer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hu-HU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inhomogén összetétel → réztartalom sugárirányban kifelé növekszik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hu-HU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maradó feszültség és kristálytani textúra vizsgálatok igazolták a kimutatott kémiai inhomogenitásokat</a:t>
            </a:r>
          </a:p>
          <a:p>
            <a:pPr marL="0" indent="0" algn="ctr">
              <a:buNone/>
            </a:pPr>
            <a:r>
              <a:rPr lang="hu-HU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(Sepsi Máté: Roncsolásmentes </a:t>
            </a:r>
            <a:r>
              <a:rPr lang="hu-HU" sz="16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kristálytani anizotrópia </a:t>
            </a:r>
            <a:r>
              <a:rPr lang="hu-HU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vizsgálata </a:t>
            </a:r>
            <a:r>
              <a:rPr lang="hu-HU" sz="16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röntgendiffrakciós </a:t>
            </a:r>
            <a:r>
              <a:rPr lang="hu-HU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módszerrel)</a:t>
            </a:r>
            <a:endParaRPr lang="hu-HU" sz="16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Cím 1"/>
          <p:cNvSpPr txBox="1">
            <a:spLocks/>
          </p:cNvSpPr>
          <p:nvPr/>
        </p:nvSpPr>
        <p:spPr>
          <a:xfrm>
            <a:off x="251520" y="130324"/>
            <a:ext cx="8892780" cy="562372"/>
          </a:xfrm>
          <a:prstGeom prst="rect">
            <a:avLst/>
          </a:prstGeom>
          <a:noFill/>
          <a:ln w="38100"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E</a:t>
            </a:r>
            <a:r>
              <a:rPr lang="hu-H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züst vs. réz (</a:t>
            </a:r>
            <a:r>
              <a:rPr lang="hu-HU" sz="3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pXRF</a:t>
            </a:r>
            <a:r>
              <a:rPr lang="hu-H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)</a:t>
            </a:r>
            <a:endParaRPr lang="hu-HU" sz="30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4" name="Alcím 2"/>
          <p:cNvSpPr txBox="1">
            <a:spLocks/>
          </p:cNvSpPr>
          <p:nvPr/>
        </p:nvSpPr>
        <p:spPr>
          <a:xfrm>
            <a:off x="300" y="0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u-H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Roncsolásmentes anyagvizsgálat a Seuso kutatás szolgálatában II.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25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475" y="260648"/>
            <a:ext cx="1619672" cy="38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Egyenes összekötő 25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lcím 2"/>
          <p:cNvSpPr txBox="1">
            <a:spLocks/>
          </p:cNvSpPr>
          <p:nvPr/>
        </p:nvSpPr>
        <p:spPr>
          <a:xfrm>
            <a:off x="300" y="6597352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X. Roncsolásmentes Anyagvizsgáló Konferencia és Kiállítás, 2017. március 22-24. Eger 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28" name="Alcím 2"/>
          <p:cNvSpPr txBox="1">
            <a:spLocks/>
          </p:cNvSpPr>
          <p:nvPr/>
        </p:nvSpPr>
        <p:spPr>
          <a:xfrm>
            <a:off x="0" y="6597352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u-H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mozgai.viktoria</a:t>
            </a:r>
            <a:r>
              <a:rPr lang="hu-H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@</a:t>
            </a:r>
            <a:r>
              <a:rPr lang="hu-H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csfk.mta.hu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cxnSp>
        <p:nvCxnSpPr>
          <p:cNvPr id="29" name="Egyenes összekötő 28"/>
          <p:cNvCxnSpPr/>
          <p:nvPr/>
        </p:nvCxnSpPr>
        <p:spPr>
          <a:xfrm>
            <a:off x="0" y="6606405"/>
            <a:ext cx="9144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45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Diagram 19"/>
          <p:cNvGraphicFramePr>
            <a:graphicFrameLocks/>
          </p:cNvGraphicFramePr>
          <p:nvPr>
            <p:extLst/>
          </p:nvPr>
        </p:nvGraphicFramePr>
        <p:xfrm>
          <a:off x="612000" y="1442711"/>
          <a:ext cx="7920000" cy="50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Szövegdoboz 10"/>
          <p:cNvSpPr txBox="1"/>
          <p:nvPr/>
        </p:nvSpPr>
        <p:spPr>
          <a:xfrm>
            <a:off x="251521" y="692696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összetett  tárgyak: eltérő réztartalom 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→ eltérő funkció</a:t>
            </a:r>
          </a:p>
          <a:p>
            <a:pPr marL="457200" indent="-457200" algn="just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kapott eredmények igazolták a készítéstechnikai megfigyeléseket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2" name="Cím 1"/>
          <p:cNvSpPr txBox="1">
            <a:spLocks/>
          </p:cNvSpPr>
          <p:nvPr/>
        </p:nvSpPr>
        <p:spPr>
          <a:xfrm>
            <a:off x="251520" y="130324"/>
            <a:ext cx="8892780" cy="562372"/>
          </a:xfrm>
          <a:prstGeom prst="rect">
            <a:avLst/>
          </a:prstGeom>
          <a:noFill/>
          <a:ln w="38100"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E</a:t>
            </a:r>
            <a:r>
              <a:rPr lang="hu-H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züst vs. réz (</a:t>
            </a:r>
            <a:r>
              <a:rPr lang="hu-HU" sz="3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pXRF</a:t>
            </a:r>
            <a:r>
              <a:rPr lang="hu-H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)</a:t>
            </a:r>
            <a:endParaRPr lang="hu-HU" sz="30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3" name="Alcím 2"/>
          <p:cNvSpPr txBox="1">
            <a:spLocks/>
          </p:cNvSpPr>
          <p:nvPr/>
        </p:nvSpPr>
        <p:spPr>
          <a:xfrm>
            <a:off x="300" y="0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u-H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Roncsolásmentes anyagvizsgálat a Seuso kutatás szolgálatában II.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16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475" y="260648"/>
            <a:ext cx="1619672" cy="38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Egyenes összekötő 17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lcím 2"/>
          <p:cNvSpPr txBox="1">
            <a:spLocks/>
          </p:cNvSpPr>
          <p:nvPr/>
        </p:nvSpPr>
        <p:spPr>
          <a:xfrm>
            <a:off x="300" y="6597352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X. Roncsolásmentes Anyagvizsgáló Konferencia és Kiállítás, 2017. március 22-24. Eger 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23" name="Alcím 2"/>
          <p:cNvSpPr txBox="1">
            <a:spLocks/>
          </p:cNvSpPr>
          <p:nvPr/>
        </p:nvSpPr>
        <p:spPr>
          <a:xfrm>
            <a:off x="0" y="6597352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u-H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mozgai.viktoria</a:t>
            </a:r>
            <a:r>
              <a:rPr lang="hu-H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@</a:t>
            </a:r>
            <a:r>
              <a:rPr lang="hu-H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csfk.mta.hu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cxnSp>
        <p:nvCxnSpPr>
          <p:cNvPr id="24" name="Egyenes összekötő 23"/>
          <p:cNvCxnSpPr/>
          <p:nvPr/>
        </p:nvCxnSpPr>
        <p:spPr>
          <a:xfrm>
            <a:off x="0" y="6606405"/>
            <a:ext cx="9144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Mozgai\Pictures\Seuso Kutatási Projekt\TÁRGYFOTÓK\SEUSO\Dionüszosz kancsó\Dionüszosz kancsó (MNM)\2014.1.3_Dionysus_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402" y="1363038"/>
            <a:ext cx="2153079" cy="329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43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Diagram 21"/>
          <p:cNvGraphicFramePr>
            <a:graphicFrameLocks/>
          </p:cNvGraphicFramePr>
          <p:nvPr>
            <p:extLst/>
          </p:nvPr>
        </p:nvGraphicFramePr>
        <p:xfrm>
          <a:off x="612000" y="1412776"/>
          <a:ext cx="7920000" cy="50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Cím 1"/>
          <p:cNvSpPr txBox="1">
            <a:spLocks/>
          </p:cNvSpPr>
          <p:nvPr/>
        </p:nvSpPr>
        <p:spPr>
          <a:xfrm>
            <a:off x="251520" y="130324"/>
            <a:ext cx="8892780" cy="562372"/>
          </a:xfrm>
          <a:prstGeom prst="rect">
            <a:avLst/>
          </a:prstGeom>
          <a:noFill/>
          <a:ln w="38100"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E</a:t>
            </a:r>
            <a:r>
              <a:rPr lang="hu-H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züst vs. réz (</a:t>
            </a:r>
            <a:r>
              <a:rPr lang="hu-HU" sz="3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pXRF</a:t>
            </a:r>
            <a:r>
              <a:rPr lang="hu-H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)</a:t>
            </a:r>
            <a:endParaRPr lang="hu-HU" sz="30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3" name="Alcím 2"/>
          <p:cNvSpPr txBox="1">
            <a:spLocks/>
          </p:cNvSpPr>
          <p:nvPr/>
        </p:nvSpPr>
        <p:spPr>
          <a:xfrm>
            <a:off x="300" y="0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u-H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Roncsolásmentes anyagvizsgálat a Seuso kutatás szolgálatában II.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16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475" y="260648"/>
            <a:ext cx="1619672" cy="38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Egyenes összekötő 17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lcím 2"/>
          <p:cNvSpPr txBox="1">
            <a:spLocks/>
          </p:cNvSpPr>
          <p:nvPr/>
        </p:nvSpPr>
        <p:spPr>
          <a:xfrm>
            <a:off x="300" y="6597352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X. Roncsolásmentes Anyagvizsgáló Konferencia és Kiállítás, 2017. március 22-24. Eger 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23" name="Alcím 2"/>
          <p:cNvSpPr txBox="1">
            <a:spLocks/>
          </p:cNvSpPr>
          <p:nvPr/>
        </p:nvSpPr>
        <p:spPr>
          <a:xfrm>
            <a:off x="0" y="6597352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u-H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mozgai.viktoria</a:t>
            </a:r>
            <a:r>
              <a:rPr lang="hu-H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@</a:t>
            </a:r>
            <a:r>
              <a:rPr lang="hu-H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csfk.mta.hu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cxnSp>
        <p:nvCxnSpPr>
          <p:cNvPr id="24" name="Egyenes összekötő 23"/>
          <p:cNvCxnSpPr/>
          <p:nvPr/>
        </p:nvCxnSpPr>
        <p:spPr>
          <a:xfrm>
            <a:off x="0" y="6606405"/>
            <a:ext cx="9144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zövegdoboz 24"/>
          <p:cNvSpPr txBox="1"/>
          <p:nvPr/>
        </p:nvSpPr>
        <p:spPr>
          <a:xfrm>
            <a:off x="251521" y="692696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összetett  tárgyak: eltérő réztartalom 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→ eltérő funkció</a:t>
            </a:r>
          </a:p>
          <a:p>
            <a:pPr marL="457200" indent="-457200" algn="just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kapott eredmények igazolták a készítéstechnikai megfigyeléseket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1026" name="Picture 2" descr="C:\Users\Mozgai\Pictures\Seuso Kutatási Projekt\TÁRGYFOTÓK\SEUSO\Geometrikus B kancsó\Geometrikus B kancsó (MNM)\2014.1.7_Geo_Kancso_B_0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412776"/>
            <a:ext cx="1451319" cy="331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84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30188" y="540000"/>
            <a:ext cx="8640961" cy="1872208"/>
          </a:xfrm>
        </p:spPr>
        <p:txBody>
          <a:bodyPr>
            <a:noAutofit/>
          </a:bodyPr>
          <a:lstStyle/>
          <a:p>
            <a:pPr algn="just"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hu-HU" sz="1800" dirty="0" smtClean="0">
                <a:latin typeface="Calibri" panose="020F0502020204030204" pitchFamily="34" charset="0"/>
              </a:rPr>
              <a:t>fennmaradó néhány százalékot a nyomelemek teszik ki (Pb, </a:t>
            </a:r>
            <a:r>
              <a:rPr lang="hu-HU" sz="1800" dirty="0" err="1" smtClean="0">
                <a:latin typeface="Calibri" panose="020F0502020204030204" pitchFamily="34" charset="0"/>
              </a:rPr>
              <a:t>Bi</a:t>
            </a:r>
            <a:r>
              <a:rPr lang="hu-HU" sz="1800" dirty="0" smtClean="0">
                <a:latin typeface="Calibri" panose="020F0502020204030204" pitchFamily="34" charset="0"/>
              </a:rPr>
              <a:t>, Au, </a:t>
            </a:r>
            <a:r>
              <a:rPr lang="hu-HU" sz="1800" dirty="0" err="1" smtClean="0">
                <a:latin typeface="Calibri" panose="020F0502020204030204" pitchFamily="34" charset="0"/>
              </a:rPr>
              <a:t>Zn</a:t>
            </a:r>
            <a:r>
              <a:rPr lang="hu-HU" sz="1800" dirty="0" smtClean="0">
                <a:latin typeface="Calibri" panose="020F0502020204030204" pitchFamily="34" charset="0"/>
              </a:rPr>
              <a:t>, </a:t>
            </a:r>
            <a:r>
              <a:rPr lang="hu-HU" sz="1800" dirty="0" err="1" smtClean="0">
                <a:latin typeface="Calibri" panose="020F0502020204030204" pitchFamily="34" charset="0"/>
              </a:rPr>
              <a:t>Sb</a:t>
            </a:r>
            <a:r>
              <a:rPr lang="hu-HU" sz="1800" dirty="0" smtClean="0">
                <a:latin typeface="Calibri" panose="020F0502020204030204" pitchFamily="34" charset="0"/>
              </a:rPr>
              <a:t>, </a:t>
            </a:r>
            <a:r>
              <a:rPr lang="hu-HU" sz="1800" dirty="0" err="1" smtClean="0">
                <a:latin typeface="Calibri" panose="020F0502020204030204" pitchFamily="34" charset="0"/>
              </a:rPr>
              <a:t>Sn</a:t>
            </a:r>
            <a:r>
              <a:rPr lang="hu-HU" sz="1800" dirty="0" smtClean="0">
                <a:latin typeface="Calibri" panose="020F0502020204030204" pitchFamily="34" charset="0"/>
              </a:rPr>
              <a:t>, </a:t>
            </a:r>
            <a:r>
              <a:rPr lang="hu-HU" sz="1800" dirty="0" err="1" smtClean="0">
                <a:latin typeface="Calibri" panose="020F0502020204030204" pitchFamily="34" charset="0"/>
              </a:rPr>
              <a:t>Fe</a:t>
            </a:r>
            <a:r>
              <a:rPr lang="hu-HU" sz="1800" dirty="0" smtClean="0">
                <a:latin typeface="Calibri" panose="020F0502020204030204" pitchFamily="34" charset="0"/>
              </a:rPr>
              <a:t>, stb.)</a:t>
            </a:r>
          </a:p>
          <a:p>
            <a:pPr algn="just"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hu-HU" sz="1800" dirty="0" smtClean="0">
                <a:latin typeface="Calibri" panose="020F0502020204030204" pitchFamily="34" charset="0"/>
              </a:rPr>
              <a:t>vizsgálatukkal választ keresünk a felhasznált nyersanyagok eredetére</a:t>
            </a:r>
          </a:p>
          <a:p>
            <a:pPr algn="just"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hu-HU" sz="1800" dirty="0" smtClean="0">
                <a:latin typeface="Calibri" panose="020F0502020204030204" pitchFamily="34" charset="0"/>
              </a:rPr>
              <a:t>az </a:t>
            </a:r>
            <a:r>
              <a:rPr lang="hu-HU" sz="1800" dirty="0">
                <a:latin typeface="Calibri" panose="020F0502020204030204" pitchFamily="34" charset="0"/>
              </a:rPr>
              <a:t>ókorban az ezüstöt </a:t>
            </a:r>
            <a:r>
              <a:rPr lang="hu-HU" sz="1800" dirty="0" smtClean="0">
                <a:latin typeface="Calibri" panose="020F0502020204030204" pitchFamily="34" charset="0"/>
              </a:rPr>
              <a:t>a termésezüstön (</a:t>
            </a:r>
            <a:r>
              <a:rPr lang="hu-HU" sz="1800" dirty="0" err="1" smtClean="0">
                <a:latin typeface="Calibri" panose="020F0502020204030204" pitchFamily="34" charset="0"/>
              </a:rPr>
              <a:t>Ag</a:t>
            </a:r>
            <a:r>
              <a:rPr lang="hu-HU" sz="1800" dirty="0" smtClean="0">
                <a:latin typeface="Calibri" panose="020F0502020204030204" pitchFamily="34" charset="0"/>
              </a:rPr>
              <a:t>) kívül az </a:t>
            </a:r>
            <a:r>
              <a:rPr lang="hu-HU" sz="1800" dirty="0">
                <a:latin typeface="Calibri" panose="020F0502020204030204" pitchFamily="34" charset="0"/>
              </a:rPr>
              <a:t>alábbi ércásványokból nyerhették </a:t>
            </a:r>
            <a:r>
              <a:rPr lang="hu-HU" sz="1800" dirty="0" smtClean="0">
                <a:latin typeface="Calibri" panose="020F0502020204030204" pitchFamily="34" charset="0"/>
              </a:rPr>
              <a:t>ki: </a:t>
            </a:r>
            <a:r>
              <a:rPr lang="hu-HU" sz="1800" dirty="0" err="1" smtClean="0">
                <a:latin typeface="Calibri" panose="020F0502020204030204" pitchFamily="34" charset="0"/>
              </a:rPr>
              <a:t>klórargirit</a:t>
            </a:r>
            <a:r>
              <a:rPr lang="hu-HU" sz="1800" dirty="0" smtClean="0">
                <a:latin typeface="Calibri" panose="020F0502020204030204" pitchFamily="34" charset="0"/>
              </a:rPr>
              <a:t> </a:t>
            </a:r>
            <a:r>
              <a:rPr lang="hu-HU" sz="1800" dirty="0">
                <a:latin typeface="Calibri" panose="020F0502020204030204" pitchFamily="34" charset="0"/>
              </a:rPr>
              <a:t>(</a:t>
            </a:r>
            <a:r>
              <a:rPr lang="hu-HU" sz="1800" dirty="0" err="1">
                <a:latin typeface="Calibri" panose="020F0502020204030204" pitchFamily="34" charset="0"/>
              </a:rPr>
              <a:t>AgCl</a:t>
            </a:r>
            <a:r>
              <a:rPr lang="hu-HU" sz="1800" dirty="0">
                <a:latin typeface="Calibri" panose="020F0502020204030204" pitchFamily="34" charset="0"/>
              </a:rPr>
              <a:t>), </a:t>
            </a:r>
            <a:r>
              <a:rPr lang="hu-HU" sz="1800" dirty="0" err="1">
                <a:latin typeface="Calibri" panose="020F0502020204030204" pitchFamily="34" charset="0"/>
              </a:rPr>
              <a:t>akantit</a:t>
            </a:r>
            <a:r>
              <a:rPr lang="hu-HU" sz="1800" dirty="0">
                <a:latin typeface="Calibri" panose="020F0502020204030204" pitchFamily="34" charset="0"/>
              </a:rPr>
              <a:t> (Ag</a:t>
            </a:r>
            <a:r>
              <a:rPr lang="hu-HU" sz="1800" baseline="-25000" dirty="0">
                <a:latin typeface="Calibri" panose="020F0502020204030204" pitchFamily="34" charset="0"/>
              </a:rPr>
              <a:t>2</a:t>
            </a:r>
            <a:r>
              <a:rPr lang="hu-HU" sz="1800" dirty="0">
                <a:latin typeface="Calibri" panose="020F0502020204030204" pitchFamily="34" charset="0"/>
              </a:rPr>
              <a:t>S), </a:t>
            </a:r>
            <a:r>
              <a:rPr lang="hu-HU" sz="1800" dirty="0" err="1">
                <a:latin typeface="Calibri" panose="020F0502020204030204" pitchFamily="34" charset="0"/>
              </a:rPr>
              <a:t>pirargirit</a:t>
            </a:r>
            <a:r>
              <a:rPr lang="hu-HU" sz="1800" dirty="0">
                <a:latin typeface="Calibri" panose="020F0502020204030204" pitchFamily="34" charset="0"/>
              </a:rPr>
              <a:t> (Ag</a:t>
            </a:r>
            <a:r>
              <a:rPr lang="hu-HU" sz="1800" baseline="-25000" dirty="0">
                <a:latin typeface="Calibri" panose="020F0502020204030204" pitchFamily="34" charset="0"/>
              </a:rPr>
              <a:t>3</a:t>
            </a:r>
            <a:r>
              <a:rPr lang="hu-HU" sz="1800" dirty="0">
                <a:latin typeface="Calibri" panose="020F0502020204030204" pitchFamily="34" charset="0"/>
              </a:rPr>
              <a:t>SbS</a:t>
            </a:r>
            <a:r>
              <a:rPr lang="hu-HU" sz="1800" baseline="-25000" dirty="0">
                <a:latin typeface="Calibri" panose="020F0502020204030204" pitchFamily="34" charset="0"/>
              </a:rPr>
              <a:t>3</a:t>
            </a:r>
            <a:r>
              <a:rPr lang="hu-HU" sz="1800" dirty="0">
                <a:latin typeface="Calibri" panose="020F0502020204030204" pitchFamily="34" charset="0"/>
              </a:rPr>
              <a:t>), </a:t>
            </a:r>
            <a:r>
              <a:rPr lang="hu-HU" sz="1800" dirty="0" smtClean="0">
                <a:latin typeface="Calibri" panose="020F0502020204030204" pitchFamily="34" charset="0"/>
              </a:rPr>
              <a:t>proustit (Ag</a:t>
            </a:r>
            <a:r>
              <a:rPr lang="hu-HU" sz="1800" baseline="-25000" dirty="0" smtClean="0">
                <a:latin typeface="Calibri" panose="020F0502020204030204" pitchFamily="34" charset="0"/>
              </a:rPr>
              <a:t>3</a:t>
            </a:r>
            <a:r>
              <a:rPr lang="hu-HU" sz="1800" dirty="0" smtClean="0">
                <a:latin typeface="Calibri" panose="020F0502020204030204" pitchFamily="34" charset="0"/>
              </a:rPr>
              <a:t>AsS</a:t>
            </a:r>
            <a:r>
              <a:rPr lang="hu-HU" sz="1800" baseline="-25000" dirty="0" smtClean="0">
                <a:latin typeface="Calibri" panose="020F0502020204030204" pitchFamily="34" charset="0"/>
              </a:rPr>
              <a:t>3</a:t>
            </a:r>
            <a:r>
              <a:rPr lang="hu-HU" sz="1800" dirty="0">
                <a:latin typeface="Calibri" panose="020F0502020204030204" pitchFamily="34" charset="0"/>
              </a:rPr>
              <a:t>), </a:t>
            </a:r>
            <a:r>
              <a:rPr lang="hu-HU" sz="1800" dirty="0" err="1">
                <a:latin typeface="Calibri" panose="020F0502020204030204" pitchFamily="34" charset="0"/>
              </a:rPr>
              <a:t>stefanit</a:t>
            </a:r>
            <a:r>
              <a:rPr lang="hu-HU" sz="1800" dirty="0">
                <a:latin typeface="Calibri" panose="020F0502020204030204" pitchFamily="34" charset="0"/>
              </a:rPr>
              <a:t> (Ag</a:t>
            </a:r>
            <a:r>
              <a:rPr lang="hu-HU" sz="1800" baseline="-25000" dirty="0">
                <a:latin typeface="Calibri" panose="020F0502020204030204" pitchFamily="34" charset="0"/>
              </a:rPr>
              <a:t>5</a:t>
            </a:r>
            <a:r>
              <a:rPr lang="hu-HU" sz="1800" dirty="0">
                <a:latin typeface="Calibri" panose="020F0502020204030204" pitchFamily="34" charset="0"/>
              </a:rPr>
              <a:t>SbS</a:t>
            </a:r>
            <a:r>
              <a:rPr lang="hu-HU" sz="1800" baseline="-25000" dirty="0">
                <a:latin typeface="Calibri" panose="020F0502020204030204" pitchFamily="34" charset="0"/>
              </a:rPr>
              <a:t>4</a:t>
            </a:r>
            <a:r>
              <a:rPr lang="hu-HU" sz="1800" dirty="0">
                <a:latin typeface="Calibri" panose="020F0502020204030204" pitchFamily="34" charset="0"/>
              </a:rPr>
              <a:t>) és </a:t>
            </a:r>
            <a:r>
              <a:rPr lang="hu-HU" sz="1800" i="1" dirty="0">
                <a:latin typeface="Calibri" panose="020F0502020204030204" pitchFamily="34" charset="0"/>
              </a:rPr>
              <a:t>ezüsttartalmú </a:t>
            </a:r>
            <a:r>
              <a:rPr lang="hu-HU" sz="1800" i="1" dirty="0" smtClean="0">
                <a:latin typeface="Calibri" panose="020F0502020204030204" pitchFamily="34" charset="0"/>
              </a:rPr>
              <a:t>fakóércek</a:t>
            </a:r>
            <a:r>
              <a:rPr lang="hu-HU" sz="1800" dirty="0" smtClean="0">
                <a:latin typeface="Calibri" panose="020F0502020204030204" pitchFamily="34" charset="0"/>
              </a:rPr>
              <a:t>, </a:t>
            </a:r>
            <a:r>
              <a:rPr lang="hu-HU" sz="1800" i="1" dirty="0" err="1" smtClean="0">
                <a:latin typeface="Calibri" panose="020F0502020204030204" pitchFamily="34" charset="0"/>
              </a:rPr>
              <a:t>elektrum</a:t>
            </a:r>
            <a:r>
              <a:rPr lang="hu-HU" sz="1800" i="1" dirty="0" smtClean="0">
                <a:latin typeface="Calibri" panose="020F0502020204030204" pitchFamily="34" charset="0"/>
              </a:rPr>
              <a:t> </a:t>
            </a:r>
            <a:r>
              <a:rPr lang="hu-HU" sz="1800" i="1" dirty="0">
                <a:latin typeface="Calibri" panose="020F0502020204030204" pitchFamily="34" charset="0"/>
              </a:rPr>
              <a:t>(természetes </a:t>
            </a:r>
            <a:r>
              <a:rPr lang="hu-HU" sz="1800" i="1" dirty="0" err="1">
                <a:latin typeface="Calibri" panose="020F0502020204030204" pitchFamily="34" charset="0"/>
              </a:rPr>
              <a:t>Au-Ag</a:t>
            </a:r>
            <a:r>
              <a:rPr lang="hu-HU" sz="1800" i="1" dirty="0">
                <a:latin typeface="Calibri" panose="020F0502020204030204" pitchFamily="34" charset="0"/>
              </a:rPr>
              <a:t> </a:t>
            </a:r>
            <a:r>
              <a:rPr lang="hu-HU" sz="1800" i="1" dirty="0" smtClean="0">
                <a:latin typeface="Calibri" panose="020F0502020204030204" pitchFamily="34" charset="0"/>
              </a:rPr>
              <a:t>ötvözet), </a:t>
            </a:r>
            <a:r>
              <a:rPr lang="hu-HU" sz="1800" i="1" dirty="0" err="1" smtClean="0">
                <a:latin typeface="Calibri" panose="020F0502020204030204" pitchFamily="34" charset="0"/>
              </a:rPr>
              <a:t>argentojarosit</a:t>
            </a:r>
            <a:r>
              <a:rPr lang="hu-HU" sz="1800" i="1" dirty="0" smtClean="0">
                <a:latin typeface="Calibri" panose="020F0502020204030204" pitchFamily="34" charset="0"/>
              </a:rPr>
              <a:t> (AgFe</a:t>
            </a:r>
            <a:r>
              <a:rPr lang="hu-HU" sz="1800" i="1" baseline="30000" dirty="0" smtClean="0">
                <a:latin typeface="Calibri" panose="020F0502020204030204" pitchFamily="34" charset="0"/>
              </a:rPr>
              <a:t>3+</a:t>
            </a:r>
            <a:r>
              <a:rPr lang="hu-HU" sz="1800" i="1" baseline="-25000" dirty="0" smtClean="0">
                <a:latin typeface="Calibri" panose="020F0502020204030204" pitchFamily="34" charset="0"/>
              </a:rPr>
              <a:t>3</a:t>
            </a:r>
            <a:r>
              <a:rPr lang="hu-HU" sz="1800" i="1" dirty="0" smtClean="0">
                <a:latin typeface="Calibri" panose="020F0502020204030204" pitchFamily="34" charset="0"/>
              </a:rPr>
              <a:t>(SO</a:t>
            </a:r>
            <a:r>
              <a:rPr lang="hu-HU" sz="1800" i="1" baseline="-25000" dirty="0" smtClean="0">
                <a:latin typeface="Calibri" panose="020F0502020204030204" pitchFamily="34" charset="0"/>
              </a:rPr>
              <a:t>4</a:t>
            </a:r>
            <a:r>
              <a:rPr lang="hu-HU" sz="1800" i="1" dirty="0" smtClean="0">
                <a:latin typeface="Calibri" panose="020F0502020204030204" pitchFamily="34" charset="0"/>
              </a:rPr>
              <a:t>)</a:t>
            </a:r>
            <a:r>
              <a:rPr lang="hu-HU" sz="1800" i="1" baseline="-25000" dirty="0" smtClean="0">
                <a:latin typeface="Calibri" panose="020F0502020204030204" pitchFamily="34" charset="0"/>
              </a:rPr>
              <a:t>2</a:t>
            </a:r>
            <a:r>
              <a:rPr lang="hu-HU" sz="1800" i="1" dirty="0" smtClean="0">
                <a:latin typeface="Calibri" panose="020F0502020204030204" pitchFamily="34" charset="0"/>
              </a:rPr>
              <a:t>(OH)</a:t>
            </a:r>
            <a:r>
              <a:rPr lang="hu-HU" sz="1800" i="1" baseline="-25000" dirty="0" smtClean="0">
                <a:latin typeface="Calibri" panose="020F0502020204030204" pitchFamily="34" charset="0"/>
              </a:rPr>
              <a:t>6</a:t>
            </a:r>
            <a:r>
              <a:rPr lang="hu-HU" sz="1800" i="1" dirty="0" smtClean="0">
                <a:latin typeface="Calibri" panose="020F0502020204030204" pitchFamily="34" charset="0"/>
              </a:rPr>
              <a:t>), galenit </a:t>
            </a:r>
            <a:r>
              <a:rPr lang="hu-HU" sz="1800" i="1" dirty="0">
                <a:latin typeface="Calibri" panose="020F0502020204030204" pitchFamily="34" charset="0"/>
              </a:rPr>
              <a:t>(</a:t>
            </a:r>
            <a:r>
              <a:rPr lang="hu-HU" sz="1800" i="1" dirty="0" err="1">
                <a:latin typeface="Calibri" panose="020F0502020204030204" pitchFamily="34" charset="0"/>
              </a:rPr>
              <a:t>PbS</a:t>
            </a:r>
            <a:r>
              <a:rPr lang="hu-HU" sz="1800" i="1" dirty="0">
                <a:latin typeface="Calibri" panose="020F0502020204030204" pitchFamily="34" charset="0"/>
              </a:rPr>
              <a:t>), </a:t>
            </a:r>
            <a:r>
              <a:rPr lang="hu-HU" sz="1800" i="1" dirty="0" err="1">
                <a:latin typeface="Calibri" panose="020F0502020204030204" pitchFamily="34" charset="0"/>
              </a:rPr>
              <a:t>cerusszit</a:t>
            </a:r>
            <a:r>
              <a:rPr lang="hu-HU" sz="1800" i="1" dirty="0">
                <a:latin typeface="Calibri" panose="020F0502020204030204" pitchFamily="34" charset="0"/>
              </a:rPr>
              <a:t> (PbCO</a:t>
            </a:r>
            <a:r>
              <a:rPr lang="hu-HU" sz="1800" i="1" baseline="-25000" dirty="0">
                <a:latin typeface="Calibri" panose="020F0502020204030204" pitchFamily="34" charset="0"/>
              </a:rPr>
              <a:t>3</a:t>
            </a:r>
            <a:r>
              <a:rPr lang="hu-HU" sz="1800" i="1" dirty="0">
                <a:latin typeface="Calibri" panose="020F0502020204030204" pitchFamily="34" charset="0"/>
              </a:rPr>
              <a:t>), </a:t>
            </a:r>
            <a:r>
              <a:rPr lang="hu-HU" sz="1800" i="1" dirty="0" err="1">
                <a:latin typeface="Calibri" panose="020F0502020204030204" pitchFamily="34" charset="0"/>
              </a:rPr>
              <a:t>anglesit</a:t>
            </a:r>
            <a:r>
              <a:rPr lang="hu-HU" sz="1800" i="1" dirty="0">
                <a:latin typeface="Calibri" panose="020F0502020204030204" pitchFamily="34" charset="0"/>
              </a:rPr>
              <a:t> (PbSO</a:t>
            </a:r>
            <a:r>
              <a:rPr lang="hu-HU" sz="1800" i="1" baseline="-25000" dirty="0">
                <a:latin typeface="Calibri" panose="020F0502020204030204" pitchFamily="34" charset="0"/>
              </a:rPr>
              <a:t>4</a:t>
            </a:r>
            <a:r>
              <a:rPr lang="hu-HU" sz="1800" i="1" dirty="0" smtClean="0">
                <a:latin typeface="Calibri" panose="020F0502020204030204" pitchFamily="34" charset="0"/>
              </a:rPr>
              <a:t>)</a:t>
            </a:r>
            <a:endParaRPr lang="hu-HU" sz="1800" i="1" dirty="0">
              <a:latin typeface="Calibri" panose="020F0502020204030204" pitchFamily="34" charset="0"/>
            </a:endParaRPr>
          </a:p>
          <a:p>
            <a:pPr algn="just"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endParaRPr lang="hu-HU" sz="1800" dirty="0" smtClean="0">
              <a:latin typeface="Calibri" panose="020F0502020204030204" pitchFamily="34" charset="0"/>
            </a:endParaRPr>
          </a:p>
          <a:p>
            <a:pPr algn="just"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endParaRPr lang="hu-HU" sz="1800" dirty="0" smtClean="0">
              <a:latin typeface="Calibri" panose="020F0502020204030204" pitchFamily="34" charset="0"/>
            </a:endParaRPr>
          </a:p>
          <a:p>
            <a:pPr algn="just"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endParaRPr lang="hu-HU" sz="1800" dirty="0">
              <a:latin typeface="Calibri" panose="020F0502020204030204" pitchFamily="34" charset="0"/>
            </a:endParaRPr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179511" y="4293096"/>
            <a:ext cx="8784977" cy="1224136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400" b="1" u="sng" dirty="0" smtClean="0">
                <a:solidFill>
                  <a:schemeClr val="tx1"/>
                </a:solidFill>
                <a:latin typeface="Calibri" panose="020F0502020204030204" pitchFamily="34" charset="0"/>
              </a:rPr>
              <a:t>ezüstérc</a:t>
            </a:r>
            <a:r>
              <a:rPr lang="hu-HU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hu-HU" sz="2400" b="1" dirty="0">
                <a:solidFill>
                  <a:schemeClr val="tx1"/>
                </a:solidFill>
              </a:rPr>
              <a:t>→ </a:t>
            </a:r>
            <a:r>
              <a:rPr lang="hu-HU" sz="2000" b="1" dirty="0">
                <a:solidFill>
                  <a:schemeClr val="tx1"/>
                </a:solidFill>
              </a:rPr>
              <a:t>pörkölés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smtClean="0">
                <a:solidFill>
                  <a:schemeClr val="tx1"/>
                </a:solidFill>
              </a:rPr>
              <a:t>→ </a:t>
            </a:r>
            <a:r>
              <a:rPr lang="hu-HU" sz="2000" b="1" dirty="0" smtClean="0">
                <a:solidFill>
                  <a:schemeClr val="tx1"/>
                </a:solidFill>
              </a:rPr>
              <a:t>olvasztás</a:t>
            </a:r>
            <a:r>
              <a:rPr lang="hu-HU" sz="2400" b="1" dirty="0" smtClean="0">
                <a:solidFill>
                  <a:schemeClr val="tx1"/>
                </a:solidFill>
              </a:rPr>
              <a:t> → </a:t>
            </a:r>
            <a:r>
              <a:rPr lang="hu-HU" sz="2000" b="1" dirty="0" smtClean="0">
                <a:solidFill>
                  <a:schemeClr val="tx1"/>
                </a:solidFill>
              </a:rPr>
              <a:t>kupellálás</a:t>
            </a:r>
            <a:r>
              <a:rPr lang="hu-HU" sz="2400" b="1" dirty="0" smtClean="0">
                <a:solidFill>
                  <a:schemeClr val="tx1"/>
                </a:solidFill>
              </a:rPr>
              <a:t> → </a:t>
            </a:r>
            <a:r>
              <a:rPr lang="hu-HU" sz="2400" b="1" u="sng" dirty="0" smtClean="0">
                <a:solidFill>
                  <a:schemeClr val="tx1"/>
                </a:solidFill>
              </a:rPr>
              <a:t>ezüst</a:t>
            </a:r>
            <a:r>
              <a:rPr lang="hu-HU" sz="2400" b="1" dirty="0" smtClean="0">
                <a:solidFill>
                  <a:schemeClr val="tx1"/>
                </a:solidFill>
              </a:rPr>
              <a:t> </a:t>
            </a:r>
            <a:r>
              <a:rPr lang="hu-HU" sz="2000" b="1" dirty="0" smtClean="0">
                <a:solidFill>
                  <a:schemeClr val="tx1"/>
                </a:solidFill>
              </a:rPr>
              <a:t>(Au, Pb, </a:t>
            </a:r>
            <a:r>
              <a:rPr lang="hu-HU" sz="2000" b="1" dirty="0" err="1" smtClean="0">
                <a:solidFill>
                  <a:schemeClr val="tx1"/>
                </a:solidFill>
              </a:rPr>
              <a:t>Bi</a:t>
            </a:r>
            <a:r>
              <a:rPr lang="hu-HU" sz="2000" b="1" dirty="0" smtClean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3203848" y="5123928"/>
            <a:ext cx="4482802" cy="753344"/>
          </a:xfrm>
          <a:prstGeom prst="rect">
            <a:avLst/>
          </a:prstGeom>
        </p:spPr>
        <p:txBody>
          <a:bodyPr vert="horz" anchor="ctr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Calibri"/>
              </a:rPr>
              <a:t>↓</a:t>
            </a:r>
          </a:p>
          <a:p>
            <a:pPr algn="ctr"/>
            <a:r>
              <a:rPr lang="hu-HU" sz="2000" b="1" dirty="0">
                <a:solidFill>
                  <a:schemeClr val="tx1"/>
                </a:solidFill>
                <a:latin typeface="Calibri"/>
              </a:rPr>
              <a:t>i</a:t>
            </a:r>
            <a:r>
              <a:rPr lang="hu-HU" sz="2000" b="1" dirty="0" smtClean="0">
                <a:solidFill>
                  <a:schemeClr val="tx1"/>
                </a:solidFill>
                <a:latin typeface="Calibri"/>
              </a:rPr>
              <a:t>llóelemek eltávoznak (</a:t>
            </a:r>
            <a:r>
              <a:rPr lang="hu-HU" sz="2000" b="1" dirty="0" err="1" smtClean="0">
                <a:solidFill>
                  <a:schemeClr val="tx1"/>
                </a:solidFill>
                <a:latin typeface="Calibri"/>
              </a:rPr>
              <a:t>Zn</a:t>
            </a:r>
            <a:r>
              <a:rPr lang="hu-HU" sz="2000" b="1" dirty="0" smtClean="0">
                <a:solidFill>
                  <a:schemeClr val="tx1"/>
                </a:solidFill>
                <a:latin typeface="Calibri"/>
              </a:rPr>
              <a:t>, </a:t>
            </a:r>
            <a:r>
              <a:rPr lang="hu-HU" sz="2000" b="1" dirty="0" err="1" smtClean="0">
                <a:solidFill>
                  <a:schemeClr val="tx1"/>
                </a:solidFill>
                <a:latin typeface="Calibri"/>
              </a:rPr>
              <a:t>As</a:t>
            </a:r>
            <a:r>
              <a:rPr lang="hu-HU" sz="2000" b="1" dirty="0" smtClean="0">
                <a:solidFill>
                  <a:schemeClr val="tx1"/>
                </a:solidFill>
                <a:latin typeface="Calibri"/>
              </a:rPr>
              <a:t>, </a:t>
            </a:r>
            <a:r>
              <a:rPr lang="hu-HU" sz="2000" b="1" dirty="0" err="1" smtClean="0">
                <a:solidFill>
                  <a:schemeClr val="tx1"/>
                </a:solidFill>
                <a:latin typeface="Calibri"/>
              </a:rPr>
              <a:t>Sb</a:t>
            </a:r>
            <a:r>
              <a:rPr lang="hu-HU" sz="2000" b="1" dirty="0" smtClean="0">
                <a:solidFill>
                  <a:schemeClr val="tx1"/>
                </a:solidFill>
                <a:latin typeface="Calibri"/>
              </a:rPr>
              <a:t>, </a:t>
            </a:r>
            <a:r>
              <a:rPr lang="hu-HU" sz="2000" b="1" dirty="0" err="1" smtClean="0">
                <a:solidFill>
                  <a:schemeClr val="tx1"/>
                </a:solidFill>
                <a:latin typeface="Calibri"/>
              </a:rPr>
              <a:t>Hg</a:t>
            </a:r>
            <a:r>
              <a:rPr lang="hu-HU" sz="2000" b="1" dirty="0" smtClean="0">
                <a:solidFill>
                  <a:schemeClr val="tx1"/>
                </a:solidFill>
                <a:latin typeface="Calibri"/>
              </a:rPr>
              <a:t>)</a:t>
            </a:r>
            <a:endParaRPr lang="hu-HU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2" descr="http://www.baxvilleminerals.com/trading/upload/fckeditor/%E9%93%B6%E7%9F%BF1-d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48" y="2708920"/>
            <a:ext cx="28481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s3.amazonaws.com/dk-production/images/4938/large/romanignots.jpg?134673577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708920"/>
            <a:ext cx="227064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ím 1"/>
          <p:cNvSpPr txBox="1">
            <a:spLocks/>
          </p:cNvSpPr>
          <p:nvPr/>
        </p:nvSpPr>
        <p:spPr>
          <a:xfrm>
            <a:off x="251520" y="0"/>
            <a:ext cx="8640961" cy="540000"/>
          </a:xfrm>
          <a:prstGeom prst="rect">
            <a:avLst/>
          </a:prstGeom>
          <a:noFill/>
          <a:ln w="38100"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400" b="1" dirty="0" smtClean="0">
                <a:latin typeface="Calibri" panose="020F0502020204030204" pitchFamily="34" charset="0"/>
              </a:rPr>
              <a:t>Nyomelemek</a:t>
            </a:r>
            <a:endParaRPr lang="hu-HU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1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0" y="1233839"/>
            <a:ext cx="9000000" cy="4355401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251520" y="5458435"/>
            <a:ext cx="16033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Pernicka</a:t>
            </a:r>
            <a:r>
              <a:rPr lang="hu-H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(2014) nyomán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Cím 1"/>
          <p:cNvSpPr txBox="1">
            <a:spLocks/>
          </p:cNvSpPr>
          <p:nvPr/>
        </p:nvSpPr>
        <p:spPr>
          <a:xfrm>
            <a:off x="251520" y="130324"/>
            <a:ext cx="8892780" cy="562372"/>
          </a:xfrm>
          <a:prstGeom prst="rect">
            <a:avLst/>
          </a:prstGeom>
          <a:noFill/>
          <a:ln w="38100"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Érc-feldolgozás</a:t>
            </a:r>
            <a:endParaRPr lang="hu-HU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Alcím 2"/>
          <p:cNvSpPr txBox="1">
            <a:spLocks/>
          </p:cNvSpPr>
          <p:nvPr/>
        </p:nvSpPr>
        <p:spPr>
          <a:xfrm>
            <a:off x="300" y="0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u-H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Roncsolásmentes anyagvizsgálat a Seuso kutatás szolgálatában II.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13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475" y="260648"/>
            <a:ext cx="1619672" cy="38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Egyenes összekötő 16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lcím 2"/>
          <p:cNvSpPr txBox="1">
            <a:spLocks/>
          </p:cNvSpPr>
          <p:nvPr/>
        </p:nvSpPr>
        <p:spPr>
          <a:xfrm>
            <a:off x="300" y="6597352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X. Roncsolásmentes Anyagvizsgáló Konferencia és Kiállítás, 2017. március 22-24. Eger 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19" name="Alcím 2"/>
          <p:cNvSpPr txBox="1">
            <a:spLocks/>
          </p:cNvSpPr>
          <p:nvPr/>
        </p:nvSpPr>
        <p:spPr>
          <a:xfrm>
            <a:off x="0" y="6597352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u-H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mozgai.viktoria</a:t>
            </a:r>
            <a:r>
              <a:rPr lang="hu-H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@</a:t>
            </a:r>
            <a:r>
              <a:rPr lang="hu-H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csfk.mta.hu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cxnSp>
        <p:nvCxnSpPr>
          <p:cNvPr id="20" name="Egyenes összekötő 19"/>
          <p:cNvCxnSpPr/>
          <p:nvPr/>
        </p:nvCxnSpPr>
        <p:spPr>
          <a:xfrm>
            <a:off x="0" y="6606405"/>
            <a:ext cx="9144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églalap 1"/>
          <p:cNvSpPr/>
          <p:nvPr/>
        </p:nvSpPr>
        <p:spPr>
          <a:xfrm>
            <a:off x="3635896" y="980728"/>
            <a:ext cx="5328592" cy="352839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065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3080884" y="269875"/>
            <a:ext cx="3328155" cy="37811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defTabSz="1279525"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 b="1"/>
              <a:t>Kut.csoport akadémiai vezetője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szakmai felelős, minőségiztosítás, kapcsolattartás, reprezentáció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2566081" y="1423081"/>
            <a:ext cx="4477508" cy="77380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defTabSz="1279525"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 b="1"/>
              <a:t>Kut.csop. szakmai koordinátorai (2 fő) *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témakörök szakmai összefogása, szakmai kapcsolatok, kutatócsoporttal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kapcsolattartás, tudományos feladatok, eredmények összefogása a kutatócsoport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vezetőjével folyamatosan konzultálvaa, a kincs szakmai kontextusba ágyazott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bemutatása (kiállítás koordinálása), konferenciák, éves beszámolók szakmai szervezése</a:t>
            </a:r>
          </a:p>
        </p:txBody>
      </p:sp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2798536" y="3686403"/>
            <a:ext cx="1402670" cy="330180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1279525"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 b="1" dirty="0">
                <a:solidFill>
                  <a:srgbClr val="0070C0"/>
                </a:solidFill>
              </a:rPr>
              <a:t>3. </a:t>
            </a:r>
            <a:r>
              <a:rPr lang="hu-HU" altLang="hu-HU" sz="1000" b="1" dirty="0" err="1">
                <a:solidFill>
                  <a:srgbClr val="0070C0"/>
                </a:solidFill>
              </a:rPr>
              <a:t>Archaeometria</a:t>
            </a:r>
            <a:endParaRPr lang="hu-HU" altLang="hu-HU" sz="1000" b="1" dirty="0">
              <a:solidFill>
                <a:srgbClr val="0070C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 dirty="0">
                <a:solidFill>
                  <a:srgbClr val="0070C0"/>
                </a:solidFill>
              </a:rPr>
              <a:t>(MTA </a:t>
            </a:r>
            <a:r>
              <a:rPr lang="hu-HU" altLang="hu-HU" sz="1000" dirty="0" err="1">
                <a:solidFill>
                  <a:srgbClr val="0070C0"/>
                </a:solidFill>
              </a:rPr>
              <a:t>CsFK</a:t>
            </a:r>
            <a:r>
              <a:rPr lang="hu-HU" altLang="hu-HU" sz="1000" dirty="0">
                <a:solidFill>
                  <a:srgbClr val="0070C0"/>
                </a:solidFill>
              </a:rPr>
              <a:t> FGI)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 dirty="0" err="1">
                <a:solidFill>
                  <a:srgbClr val="0070C0"/>
                </a:solidFill>
              </a:rPr>
              <a:t>-anyagösszetétel</a:t>
            </a:r>
            <a:endParaRPr lang="hu-HU" altLang="hu-HU" sz="857" dirty="0">
              <a:solidFill>
                <a:srgbClr val="0070C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 dirty="0" err="1">
                <a:solidFill>
                  <a:srgbClr val="0070C0"/>
                </a:solidFill>
              </a:rPr>
              <a:t>-nyomelem-elemzés</a:t>
            </a:r>
            <a:endParaRPr lang="hu-HU" altLang="hu-HU" sz="857" dirty="0">
              <a:solidFill>
                <a:srgbClr val="0070C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 dirty="0" err="1">
                <a:solidFill>
                  <a:srgbClr val="0070C0"/>
                </a:solidFill>
              </a:rPr>
              <a:t>-alapanyag</a:t>
            </a:r>
            <a:r>
              <a:rPr lang="hu-HU" altLang="hu-HU" sz="857" dirty="0">
                <a:solidFill>
                  <a:srgbClr val="0070C0"/>
                </a:solidFill>
              </a:rPr>
              <a:t> származási helyének meghatározása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 dirty="0" err="1">
                <a:solidFill>
                  <a:srgbClr val="0070C0"/>
                </a:solidFill>
              </a:rPr>
              <a:t>-a</a:t>
            </a:r>
            <a:r>
              <a:rPr lang="hu-HU" altLang="hu-HU" sz="857" dirty="0">
                <a:solidFill>
                  <a:srgbClr val="0070C0"/>
                </a:solidFill>
              </a:rPr>
              <a:t> feltételezett lelőhely </a:t>
            </a:r>
            <a:r>
              <a:rPr lang="hu-HU" altLang="hu-HU" sz="857" dirty="0" err="1">
                <a:solidFill>
                  <a:srgbClr val="0070C0"/>
                </a:solidFill>
              </a:rPr>
              <a:t>archaeometriai</a:t>
            </a:r>
            <a:r>
              <a:rPr lang="hu-HU" altLang="hu-HU" sz="857" dirty="0">
                <a:solidFill>
                  <a:srgbClr val="0070C0"/>
                </a:solidFill>
              </a:rPr>
              <a:t> vizsgálata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 dirty="0" err="1">
                <a:solidFill>
                  <a:srgbClr val="0070C0"/>
                </a:solidFill>
              </a:rPr>
              <a:t>-a</a:t>
            </a:r>
            <a:r>
              <a:rPr lang="hu-HU" altLang="hu-HU" sz="857" dirty="0">
                <a:solidFill>
                  <a:srgbClr val="0070C0"/>
                </a:solidFill>
              </a:rPr>
              <a:t> tárgyakon lévő anyagmaradványok vizsgálata a lelőhely azonosítása céljából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 dirty="0" err="1">
                <a:solidFill>
                  <a:srgbClr val="0070C0"/>
                </a:solidFill>
              </a:rPr>
              <a:t>-műhelyek</a:t>
            </a:r>
            <a:r>
              <a:rPr lang="hu-HU" altLang="hu-HU" sz="857" dirty="0">
                <a:solidFill>
                  <a:srgbClr val="0070C0"/>
                </a:solidFill>
              </a:rPr>
              <a:t> elkülönítésére irányuló vizsgálatok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 dirty="0" err="1">
                <a:solidFill>
                  <a:srgbClr val="0070C0"/>
                </a:solidFill>
              </a:rPr>
              <a:t>-az</a:t>
            </a:r>
            <a:r>
              <a:rPr lang="hu-HU" altLang="hu-HU" sz="857" dirty="0">
                <a:solidFill>
                  <a:srgbClr val="0070C0"/>
                </a:solidFill>
              </a:rPr>
              <a:t> üst vizsgálata és párhuzamai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 dirty="0" err="1">
                <a:solidFill>
                  <a:srgbClr val="0070C0"/>
                </a:solidFill>
              </a:rPr>
              <a:t>-az</a:t>
            </a:r>
            <a:r>
              <a:rPr lang="hu-HU" altLang="hu-HU" sz="857" dirty="0">
                <a:solidFill>
                  <a:srgbClr val="0070C0"/>
                </a:solidFill>
              </a:rPr>
              <a:t> ezüst vizsgálata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 dirty="0" err="1">
                <a:solidFill>
                  <a:srgbClr val="0070C0"/>
                </a:solidFill>
              </a:rPr>
              <a:t>-a</a:t>
            </a:r>
            <a:r>
              <a:rPr lang="hu-HU" altLang="hu-HU" sz="857" dirty="0">
                <a:solidFill>
                  <a:srgbClr val="0070C0"/>
                </a:solidFill>
              </a:rPr>
              <a:t> </a:t>
            </a:r>
            <a:r>
              <a:rPr lang="hu-HU" altLang="hu-HU" sz="857" dirty="0" err="1">
                <a:solidFill>
                  <a:srgbClr val="0070C0"/>
                </a:solidFill>
              </a:rPr>
              <a:t>nielló</a:t>
            </a:r>
            <a:r>
              <a:rPr lang="hu-HU" altLang="hu-HU" sz="857" dirty="0">
                <a:solidFill>
                  <a:srgbClr val="0070C0"/>
                </a:solidFill>
              </a:rPr>
              <a:t> és az aranyozás vizsgálata, nyomelemre 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 dirty="0" err="1">
                <a:solidFill>
                  <a:srgbClr val="0070C0"/>
                </a:solidFill>
              </a:rPr>
              <a:t>-az</a:t>
            </a:r>
            <a:r>
              <a:rPr lang="hu-HU" altLang="hu-HU" sz="857" dirty="0">
                <a:solidFill>
                  <a:srgbClr val="0070C0"/>
                </a:solidFill>
              </a:rPr>
              <a:t> ezüst útja a bányától a kész tárgyig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 dirty="0">
                <a:solidFill>
                  <a:srgbClr val="0070C0"/>
                </a:solidFill>
              </a:rPr>
              <a:t>- mintavétel</a:t>
            </a:r>
          </a:p>
        </p:txBody>
      </p:sp>
      <p:sp>
        <p:nvSpPr>
          <p:cNvPr id="2053" name="Text Box 6"/>
          <p:cNvSpPr txBox="1">
            <a:spLocks noChangeArrowheads="1"/>
          </p:cNvSpPr>
          <p:nvPr/>
        </p:nvSpPr>
        <p:spPr bwMode="auto">
          <a:xfrm>
            <a:off x="7888742" y="3668259"/>
            <a:ext cx="1209901" cy="319189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1279525"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 b="1"/>
              <a:t>7.Művészettörté-neti interpretáció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-a késő császárkori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művészeti kontextus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-a görög kulturális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hagyomány ‘reneszánsza’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-stíluselemzés a késő-antik művészeti kontextusban (korstílus problémája)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-hatás a kisművészetekre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-4-5. századi iparművészet díszítőhagyományainak továbbélése a kelet-római birodalomban és ennek kisugárzása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857"/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6836456" y="3686402"/>
            <a:ext cx="1003526" cy="200484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1279525"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 b="1"/>
              <a:t>6.Ikonográsia,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 b="1"/>
              <a:t>mitológia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(figurális ábrázolások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értelmezések)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-görög mitológiai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ábrázolások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értelmezése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-életképek: vadász-tál,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állatviadal,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illatszeres-doboz ábrázolásai</a:t>
            </a:r>
          </a:p>
        </p:txBody>
      </p:sp>
      <p:sp>
        <p:nvSpPr>
          <p:cNvPr id="2055" name="Text Box 8"/>
          <p:cNvSpPr txBox="1">
            <a:spLocks noChangeArrowheads="1"/>
          </p:cNvSpPr>
          <p:nvPr/>
        </p:nvSpPr>
        <p:spPr bwMode="auto">
          <a:xfrm>
            <a:off x="5661706" y="3686402"/>
            <a:ext cx="1138464" cy="292810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1279525"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 b="1"/>
              <a:t>5. Történeti és társ.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 b="1"/>
              <a:t>kontextus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-Pannonia a késő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császárkorban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-késő római helyi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arisztokrácia és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ennek helye 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birodalmi elitben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-Krisztus-monogram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értelmezése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-ajándékozás problémái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-gazdaságtörténeti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kérdések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-epigráfia (nyelvészet,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névkutatás)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-hadtörténeti vonatkozások</a:t>
            </a:r>
          </a:p>
        </p:txBody>
      </p:sp>
      <p:sp>
        <p:nvSpPr>
          <p:cNvPr id="2056" name="Text Box 9"/>
          <p:cNvSpPr txBox="1">
            <a:spLocks noChangeArrowheads="1"/>
          </p:cNvSpPr>
          <p:nvPr/>
        </p:nvSpPr>
        <p:spPr bwMode="auto">
          <a:xfrm>
            <a:off x="4242028" y="3686403"/>
            <a:ext cx="1389062" cy="316990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1279525"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 b="1"/>
              <a:t>4. Régészeti problémák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-topográfiai kutatások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-lelőhely azonosítás, hitelesítés</a:t>
            </a:r>
            <a:r>
              <a:rPr lang="hu-HU" altLang="hu-HU" sz="857">
                <a:solidFill>
                  <a:srgbClr val="00B0F0"/>
                </a:solidFill>
              </a:rPr>
              <a:t> </a:t>
            </a:r>
            <a:r>
              <a:rPr lang="en-US" altLang="hu-HU" sz="857">
                <a:cs typeface="Arial" panose="020B0604020202020204" pitchFamily="34" charset="0"/>
              </a:rPr>
              <a:t>**</a:t>
            </a:r>
            <a:endParaRPr lang="hu-HU" altLang="hu-HU" sz="857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-Szabadbattyán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-mikrorégiós kutatások (környezet-rekonstrukció)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-elhelyezés a hasonló kincsleletek kontextusában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-funkció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-tulajdonos/ok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-keltezés (készítés, használat, elrejtés)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-készletek összeállítása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-a kincs eredeti mérete, hiányzó tárgyak, alkatrészek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-üst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-formai analógiák (kerámia, üveg)</a:t>
            </a:r>
            <a:endParaRPr lang="hu-HU" altLang="hu-HU" sz="1429"/>
          </a:p>
        </p:txBody>
      </p:sp>
      <p:sp>
        <p:nvSpPr>
          <p:cNvPr id="2057" name="Text Box 10"/>
          <p:cNvSpPr txBox="1">
            <a:spLocks noChangeArrowheads="1"/>
          </p:cNvSpPr>
          <p:nvPr/>
        </p:nvSpPr>
        <p:spPr bwMode="auto">
          <a:xfrm>
            <a:off x="1372054" y="3686402"/>
            <a:ext cx="1389063" cy="298336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defTabSz="1279525"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 b="1" dirty="0"/>
              <a:t>2. Műhely- és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 b="1" dirty="0" err="1"/>
              <a:t>attribúciós</a:t>
            </a:r>
            <a:r>
              <a:rPr lang="hu-HU" altLang="hu-HU" sz="1000" b="1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 b="1" dirty="0"/>
              <a:t>kérdések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 dirty="0" err="1"/>
              <a:t>-készítéstechnika</a:t>
            </a:r>
            <a:endParaRPr lang="hu-HU" altLang="hu-HU" sz="857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 dirty="0" err="1"/>
              <a:t>-motívumkincs-elemzés</a:t>
            </a:r>
            <a:endParaRPr lang="hu-HU" altLang="hu-HU" sz="857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 dirty="0" err="1"/>
              <a:t>-stíluselemzés</a:t>
            </a:r>
            <a:r>
              <a:rPr lang="hu-HU" altLang="hu-HU" sz="857" dirty="0"/>
              <a:t> (a műhely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 dirty="0"/>
              <a:t>kérdéshez)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 dirty="0" err="1"/>
              <a:t>-összehasonlító</a:t>
            </a:r>
            <a:r>
              <a:rPr lang="hu-HU" altLang="hu-HU" sz="857" dirty="0"/>
              <a:t> technikai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 dirty="0"/>
              <a:t>elemzés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 dirty="0" err="1"/>
              <a:t>-ismert</a:t>
            </a:r>
            <a:r>
              <a:rPr lang="hu-HU" altLang="hu-HU" sz="857" dirty="0"/>
              <a:t> műhelyközpontok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 dirty="0"/>
              <a:t>termékeinek vizsgálata,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 dirty="0" err="1"/>
              <a:t>attribúciója</a:t>
            </a:r>
            <a:r>
              <a:rPr lang="en-US" altLang="hu-HU" sz="857" dirty="0">
                <a:cs typeface="Arial" panose="020B0604020202020204" pitchFamily="34" charset="0"/>
              </a:rPr>
              <a:t>**</a:t>
            </a:r>
            <a:endParaRPr lang="hu-HU" altLang="hu-HU" sz="857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 dirty="0" err="1"/>
              <a:t>-késő</a:t>
            </a:r>
            <a:r>
              <a:rPr lang="hu-HU" altLang="hu-HU" sz="857" dirty="0"/>
              <a:t> </a:t>
            </a:r>
            <a:r>
              <a:rPr lang="hu-HU" altLang="hu-HU" sz="857" dirty="0" err="1"/>
              <a:t>csázsárkori</a:t>
            </a:r>
            <a:r>
              <a:rPr lang="hu-HU" altLang="hu-HU" sz="857" dirty="0"/>
              <a:t> ezüst-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 dirty="0"/>
              <a:t>művesség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 dirty="0" err="1"/>
              <a:t>-alapanyag</a:t>
            </a:r>
            <a:r>
              <a:rPr lang="hu-HU" altLang="hu-HU" sz="857" dirty="0"/>
              <a:t> </a:t>
            </a:r>
            <a:r>
              <a:rPr lang="hu-HU" altLang="hu-HU" sz="857" dirty="0" err="1"/>
              <a:t>provenienciája</a:t>
            </a:r>
            <a:r>
              <a:rPr lang="hu-HU" altLang="hu-HU" sz="857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 dirty="0"/>
              <a:t>(bánya és műhely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 dirty="0"/>
              <a:t>Kapcsolata,)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 dirty="0" err="1"/>
              <a:t>-a</a:t>
            </a:r>
            <a:r>
              <a:rPr lang="hu-HU" altLang="hu-HU" sz="857" dirty="0"/>
              <a:t> használat nyomainak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 dirty="0"/>
              <a:t>(kopás,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 dirty="0"/>
              <a:t>javítás) elemzése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 dirty="0"/>
              <a:t>(vö. funkció)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 dirty="0" err="1"/>
              <a:t>-üst</a:t>
            </a:r>
            <a:endParaRPr lang="hu-HU" altLang="hu-HU" sz="857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857" dirty="0"/>
          </a:p>
        </p:txBody>
      </p:sp>
      <p:sp>
        <p:nvSpPr>
          <p:cNvPr id="2058" name="Text Box 11"/>
          <p:cNvSpPr txBox="1">
            <a:spLocks noChangeArrowheads="1"/>
          </p:cNvSpPr>
          <p:nvPr/>
        </p:nvSpPr>
        <p:spPr bwMode="auto">
          <a:xfrm>
            <a:off x="45358" y="3686402"/>
            <a:ext cx="1285875" cy="285183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defTabSz="1279525"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 b="1"/>
              <a:t>1. Tárgyak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 b="1"/>
              <a:t>dokumentálása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-tárgyleírás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-optikai mikroszkópos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vizsgálatok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-mikroszkópos fotózás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-tárgyfotózás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(részletek is)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-állapotfelmérés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-ókori sérülések, javítások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-modern beavatkozások,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sérülések (megtaláláskor,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ill. azután keletkezett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sérülések)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-korábbi restaurátori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beavatkozások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-a kincs új restaurálásának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koordinálása</a:t>
            </a:r>
          </a:p>
        </p:txBody>
      </p:sp>
      <p:sp>
        <p:nvSpPr>
          <p:cNvPr id="2059" name="Text Box 13"/>
          <p:cNvSpPr txBox="1">
            <a:spLocks noChangeArrowheads="1"/>
          </p:cNvSpPr>
          <p:nvPr/>
        </p:nvSpPr>
        <p:spPr bwMode="auto">
          <a:xfrm>
            <a:off x="148545" y="1680482"/>
            <a:ext cx="2029723" cy="51001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defTabSz="1279525"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 b="1"/>
              <a:t>Operatív stáb (2 fő)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A kutatócsoport vezetőjének és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koordinátorainak operatív stábja (2 fő)</a:t>
            </a:r>
          </a:p>
        </p:txBody>
      </p:sp>
      <p:sp>
        <p:nvSpPr>
          <p:cNvPr id="2060" name="Text Box 14"/>
          <p:cNvSpPr txBox="1">
            <a:spLocks noChangeArrowheads="1"/>
          </p:cNvSpPr>
          <p:nvPr/>
        </p:nvSpPr>
        <p:spPr bwMode="auto">
          <a:xfrm>
            <a:off x="7348992" y="2194152"/>
            <a:ext cx="1533071" cy="110357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1279525"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 b="1" dirty="0"/>
              <a:t>8. A kincs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 b="1" dirty="0"/>
              <a:t>modern kori története</a:t>
            </a:r>
            <a:r>
              <a:rPr lang="hu-HU" altLang="hu-HU" sz="1000" dirty="0"/>
              <a:t>:</a:t>
            </a:r>
            <a:r>
              <a:rPr lang="hu-HU" altLang="hu-HU" sz="1286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 dirty="0"/>
              <a:t>a megtalálás körülményei,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 dirty="0"/>
              <a:t>útja a műkincspiacra stb.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 dirty="0" err="1"/>
              <a:t>-Rendőrségi</a:t>
            </a:r>
            <a:r>
              <a:rPr lang="hu-HU" altLang="hu-HU" sz="857" dirty="0"/>
              <a:t> nyomozás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 dirty="0" err="1"/>
              <a:t>-egyéb</a:t>
            </a:r>
            <a:r>
              <a:rPr lang="hu-HU" altLang="hu-HU" sz="857" dirty="0"/>
              <a:t> járulékos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 dirty="0"/>
              <a:t>kutatások</a:t>
            </a:r>
          </a:p>
        </p:txBody>
      </p:sp>
      <p:sp>
        <p:nvSpPr>
          <p:cNvPr id="2061" name="Line 15"/>
          <p:cNvSpPr>
            <a:spLocks noChangeShapeType="1"/>
          </p:cNvSpPr>
          <p:nvPr/>
        </p:nvSpPr>
        <p:spPr bwMode="auto">
          <a:xfrm>
            <a:off x="4520974" y="638403"/>
            <a:ext cx="0" cy="373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 sz="1286"/>
          </a:p>
        </p:txBody>
      </p:sp>
      <p:sp>
        <p:nvSpPr>
          <p:cNvPr id="2062" name="Line 16"/>
          <p:cNvSpPr>
            <a:spLocks noChangeShapeType="1"/>
          </p:cNvSpPr>
          <p:nvPr/>
        </p:nvSpPr>
        <p:spPr bwMode="auto">
          <a:xfrm flipH="1">
            <a:off x="4006170" y="1011465"/>
            <a:ext cx="514804" cy="36058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 sz="1286"/>
          </a:p>
        </p:txBody>
      </p:sp>
      <p:sp>
        <p:nvSpPr>
          <p:cNvPr id="2063" name="Line 17"/>
          <p:cNvSpPr>
            <a:spLocks noChangeShapeType="1"/>
          </p:cNvSpPr>
          <p:nvPr/>
        </p:nvSpPr>
        <p:spPr bwMode="auto">
          <a:xfrm>
            <a:off x="4520974" y="1011465"/>
            <a:ext cx="616857" cy="36058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 sz="1286"/>
          </a:p>
        </p:txBody>
      </p:sp>
      <p:sp>
        <p:nvSpPr>
          <p:cNvPr id="2064" name="Line 19"/>
          <p:cNvSpPr>
            <a:spLocks noChangeShapeType="1"/>
          </p:cNvSpPr>
          <p:nvPr/>
        </p:nvSpPr>
        <p:spPr bwMode="auto">
          <a:xfrm>
            <a:off x="3955143" y="2966357"/>
            <a:ext cx="616857" cy="308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 sz="1286"/>
          </a:p>
        </p:txBody>
      </p:sp>
      <p:sp>
        <p:nvSpPr>
          <p:cNvPr id="2065" name="Line 20"/>
          <p:cNvSpPr>
            <a:spLocks noChangeShapeType="1"/>
          </p:cNvSpPr>
          <p:nvPr/>
        </p:nvSpPr>
        <p:spPr bwMode="auto">
          <a:xfrm flipV="1">
            <a:off x="4572000" y="2914197"/>
            <a:ext cx="669018" cy="36058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 sz="1286"/>
          </a:p>
        </p:txBody>
      </p:sp>
      <p:sp>
        <p:nvSpPr>
          <p:cNvPr id="2066" name="Line 21"/>
          <p:cNvSpPr>
            <a:spLocks noChangeShapeType="1"/>
          </p:cNvSpPr>
          <p:nvPr/>
        </p:nvSpPr>
        <p:spPr bwMode="auto">
          <a:xfrm>
            <a:off x="4572000" y="3291795"/>
            <a:ext cx="0" cy="15421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 sz="1286"/>
          </a:p>
        </p:txBody>
      </p:sp>
      <p:sp>
        <p:nvSpPr>
          <p:cNvPr id="2067" name="Line 22"/>
          <p:cNvSpPr>
            <a:spLocks noChangeShapeType="1"/>
          </p:cNvSpPr>
          <p:nvPr/>
        </p:nvSpPr>
        <p:spPr bwMode="auto">
          <a:xfrm>
            <a:off x="509135" y="3480027"/>
            <a:ext cx="792049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 sz="1286"/>
          </a:p>
        </p:txBody>
      </p:sp>
      <p:sp>
        <p:nvSpPr>
          <p:cNvPr id="2068" name="Line 23"/>
          <p:cNvSpPr>
            <a:spLocks noChangeShapeType="1"/>
          </p:cNvSpPr>
          <p:nvPr/>
        </p:nvSpPr>
        <p:spPr bwMode="auto">
          <a:xfrm>
            <a:off x="509134" y="3466420"/>
            <a:ext cx="0" cy="206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 sz="1286"/>
          </a:p>
        </p:txBody>
      </p:sp>
      <p:sp>
        <p:nvSpPr>
          <p:cNvPr id="2069" name="Line 24"/>
          <p:cNvSpPr>
            <a:spLocks noChangeShapeType="1"/>
          </p:cNvSpPr>
          <p:nvPr/>
        </p:nvSpPr>
        <p:spPr bwMode="auto">
          <a:xfrm>
            <a:off x="2051277" y="3480028"/>
            <a:ext cx="0" cy="206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 sz="1286"/>
          </a:p>
        </p:txBody>
      </p:sp>
      <p:sp>
        <p:nvSpPr>
          <p:cNvPr id="2070" name="Line 25"/>
          <p:cNvSpPr>
            <a:spLocks noChangeShapeType="1"/>
          </p:cNvSpPr>
          <p:nvPr/>
        </p:nvSpPr>
        <p:spPr bwMode="auto">
          <a:xfrm>
            <a:off x="3440339" y="3480028"/>
            <a:ext cx="0" cy="206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 sz="1286"/>
          </a:p>
        </p:txBody>
      </p:sp>
      <p:sp>
        <p:nvSpPr>
          <p:cNvPr id="2071" name="Line 26"/>
          <p:cNvSpPr>
            <a:spLocks noChangeShapeType="1"/>
          </p:cNvSpPr>
          <p:nvPr/>
        </p:nvSpPr>
        <p:spPr bwMode="auto">
          <a:xfrm>
            <a:off x="4880429" y="3480028"/>
            <a:ext cx="0" cy="206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 sz="1286"/>
          </a:p>
        </p:txBody>
      </p:sp>
      <p:sp>
        <p:nvSpPr>
          <p:cNvPr id="2072" name="Line 27"/>
          <p:cNvSpPr>
            <a:spLocks noChangeShapeType="1"/>
          </p:cNvSpPr>
          <p:nvPr/>
        </p:nvSpPr>
        <p:spPr bwMode="auto">
          <a:xfrm>
            <a:off x="6218464" y="3480028"/>
            <a:ext cx="0" cy="206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 sz="1286"/>
          </a:p>
        </p:txBody>
      </p:sp>
      <p:sp>
        <p:nvSpPr>
          <p:cNvPr id="2073" name="Line 28"/>
          <p:cNvSpPr>
            <a:spLocks noChangeShapeType="1"/>
          </p:cNvSpPr>
          <p:nvPr/>
        </p:nvSpPr>
        <p:spPr bwMode="auto">
          <a:xfrm>
            <a:off x="7297964" y="3480028"/>
            <a:ext cx="0" cy="206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 sz="1286"/>
          </a:p>
        </p:txBody>
      </p:sp>
      <p:sp>
        <p:nvSpPr>
          <p:cNvPr id="2074" name="Line 29"/>
          <p:cNvSpPr>
            <a:spLocks noChangeShapeType="1"/>
          </p:cNvSpPr>
          <p:nvPr/>
        </p:nvSpPr>
        <p:spPr bwMode="auto">
          <a:xfrm>
            <a:off x="8429625" y="3480028"/>
            <a:ext cx="0" cy="206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 sz="1286"/>
          </a:p>
        </p:txBody>
      </p:sp>
      <p:sp>
        <p:nvSpPr>
          <p:cNvPr id="2075" name="Line 30"/>
          <p:cNvSpPr>
            <a:spLocks noChangeShapeType="1"/>
          </p:cNvSpPr>
          <p:nvPr/>
        </p:nvSpPr>
        <p:spPr bwMode="auto">
          <a:xfrm>
            <a:off x="5137831" y="652010"/>
            <a:ext cx="3342821" cy="13369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 sz="1286"/>
          </a:p>
        </p:txBody>
      </p:sp>
      <p:sp>
        <p:nvSpPr>
          <p:cNvPr id="2076" name="Line 31"/>
          <p:cNvSpPr>
            <a:spLocks noChangeShapeType="1"/>
          </p:cNvSpPr>
          <p:nvPr/>
        </p:nvSpPr>
        <p:spPr bwMode="auto">
          <a:xfrm>
            <a:off x="8480652" y="1988911"/>
            <a:ext cx="0" cy="15421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 sz="1286"/>
          </a:p>
        </p:txBody>
      </p:sp>
      <p:sp>
        <p:nvSpPr>
          <p:cNvPr id="2077" name="Text Box 32"/>
          <p:cNvSpPr txBox="1">
            <a:spLocks noChangeArrowheads="1"/>
          </p:cNvSpPr>
          <p:nvPr/>
        </p:nvSpPr>
        <p:spPr bwMode="auto">
          <a:xfrm>
            <a:off x="125867" y="285750"/>
            <a:ext cx="2238113" cy="64190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defTabSz="1279525"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 b="1"/>
              <a:t>1.</a:t>
            </a:r>
            <a:r>
              <a:rPr lang="hu-HU" altLang="hu-HU" sz="857"/>
              <a:t>Kapcsolattartó nem szakmai témákban: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kutatóutak szervezése, nemzetközi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pályázatok figyelése, konferenciák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gyakorlati lebonyolításának szervezése</a:t>
            </a:r>
          </a:p>
        </p:txBody>
      </p:sp>
      <p:sp>
        <p:nvSpPr>
          <p:cNvPr id="2078" name="Text Box 33"/>
          <p:cNvSpPr txBox="1">
            <a:spLocks noChangeArrowheads="1"/>
          </p:cNvSpPr>
          <p:nvPr/>
        </p:nvSpPr>
        <p:spPr bwMode="auto">
          <a:xfrm>
            <a:off x="148545" y="1268867"/>
            <a:ext cx="1737976" cy="37811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defTabSz="1279525"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 b="1"/>
              <a:t>2.</a:t>
            </a:r>
            <a:r>
              <a:rPr lang="hu-HU" altLang="hu-HU" sz="857"/>
              <a:t>Titkársági feladatok  ellátása,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gazdasági adminisztráció</a:t>
            </a:r>
          </a:p>
        </p:txBody>
      </p:sp>
      <p:sp>
        <p:nvSpPr>
          <p:cNvPr id="2079" name="Line 34"/>
          <p:cNvSpPr>
            <a:spLocks noChangeShapeType="1"/>
          </p:cNvSpPr>
          <p:nvPr/>
        </p:nvSpPr>
        <p:spPr bwMode="auto">
          <a:xfrm>
            <a:off x="1229178" y="908278"/>
            <a:ext cx="308429" cy="206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 sz="1286"/>
          </a:p>
        </p:txBody>
      </p:sp>
      <p:sp>
        <p:nvSpPr>
          <p:cNvPr id="2080" name="Line 35"/>
          <p:cNvSpPr>
            <a:spLocks noChangeShapeType="1"/>
          </p:cNvSpPr>
          <p:nvPr/>
        </p:nvSpPr>
        <p:spPr bwMode="auto">
          <a:xfrm flipV="1">
            <a:off x="1229178" y="1114652"/>
            <a:ext cx="308429" cy="15421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 sz="1286"/>
          </a:p>
        </p:txBody>
      </p:sp>
      <p:sp>
        <p:nvSpPr>
          <p:cNvPr id="2081" name="Line 36"/>
          <p:cNvSpPr>
            <a:spLocks noChangeShapeType="1"/>
          </p:cNvSpPr>
          <p:nvPr/>
        </p:nvSpPr>
        <p:spPr bwMode="auto">
          <a:xfrm>
            <a:off x="1588634" y="1114652"/>
            <a:ext cx="46264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 sz="1286"/>
          </a:p>
        </p:txBody>
      </p:sp>
      <p:sp>
        <p:nvSpPr>
          <p:cNvPr id="2082" name="Line 37"/>
          <p:cNvSpPr>
            <a:spLocks noChangeShapeType="1"/>
          </p:cNvSpPr>
          <p:nvPr/>
        </p:nvSpPr>
        <p:spPr bwMode="auto">
          <a:xfrm flipV="1">
            <a:off x="2051277" y="652009"/>
            <a:ext cx="1903866" cy="46264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 sz="1286"/>
          </a:p>
        </p:txBody>
      </p:sp>
      <p:sp>
        <p:nvSpPr>
          <p:cNvPr id="2083" name="Line 38"/>
          <p:cNvSpPr>
            <a:spLocks noChangeShapeType="1"/>
          </p:cNvSpPr>
          <p:nvPr/>
        </p:nvSpPr>
        <p:spPr bwMode="auto">
          <a:xfrm>
            <a:off x="2051278" y="1114653"/>
            <a:ext cx="463776" cy="35945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 sz="1286"/>
          </a:p>
        </p:txBody>
      </p:sp>
      <p:sp>
        <p:nvSpPr>
          <p:cNvPr id="2084" name="Text Box 39"/>
          <p:cNvSpPr txBox="1">
            <a:spLocks noChangeArrowheads="1"/>
          </p:cNvSpPr>
          <p:nvPr/>
        </p:nvSpPr>
        <p:spPr bwMode="auto">
          <a:xfrm>
            <a:off x="4520974" y="2194152"/>
            <a:ext cx="2194832" cy="51001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defTabSz="1279525"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/>
              <a:t>Szakm. koordinátor </a:t>
            </a:r>
            <a:r>
              <a:rPr lang="hu-HU" altLang="hu-HU" sz="1000" b="1"/>
              <a:t>2.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Régészeti, történeti- társadalomtörténeti,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gazdasági témakörök, funkció</a:t>
            </a:r>
          </a:p>
        </p:txBody>
      </p:sp>
      <p:sp>
        <p:nvSpPr>
          <p:cNvPr id="2085" name="Text Box 40"/>
          <p:cNvSpPr txBox="1">
            <a:spLocks noChangeArrowheads="1"/>
          </p:cNvSpPr>
          <p:nvPr/>
        </p:nvSpPr>
        <p:spPr bwMode="auto">
          <a:xfrm>
            <a:off x="2284867" y="2194152"/>
            <a:ext cx="2246128" cy="77380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defTabSz="1279525"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/>
              <a:t>Szakm. koordinátor </a:t>
            </a:r>
            <a:r>
              <a:rPr lang="hu-HU" altLang="hu-HU" sz="1000" b="1"/>
              <a:t>1.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tárgyak dokumentálása, készítéstechnika,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ezüstművesség, művészettörténet,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ikonográfia, műhely és attribúció,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57"/>
              <a:t>archaeometria, restaurálás</a:t>
            </a:r>
          </a:p>
        </p:txBody>
      </p:sp>
      <p:sp>
        <p:nvSpPr>
          <p:cNvPr id="2086" name="Text Box 41"/>
          <p:cNvSpPr txBox="1">
            <a:spLocks noChangeArrowheads="1"/>
          </p:cNvSpPr>
          <p:nvPr/>
        </p:nvSpPr>
        <p:spPr bwMode="auto">
          <a:xfrm>
            <a:off x="8035018" y="137206"/>
            <a:ext cx="1138517" cy="75212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defTabSz="1279525"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29" b="1"/>
              <a:t>SEUSO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29" b="1"/>
              <a:t>KUTATÁSI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29" b="1"/>
              <a:t>PROJEKT</a:t>
            </a:r>
          </a:p>
        </p:txBody>
      </p:sp>
      <p:sp>
        <p:nvSpPr>
          <p:cNvPr id="2087" name="Text Box 42"/>
          <p:cNvSpPr txBox="1">
            <a:spLocks noChangeArrowheads="1"/>
          </p:cNvSpPr>
          <p:nvPr/>
        </p:nvSpPr>
        <p:spPr bwMode="auto">
          <a:xfrm>
            <a:off x="7760607" y="994456"/>
            <a:ext cx="221116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79525"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1000">
                <a:cs typeface="Arial" panose="020B0604020202020204" pitchFamily="34" charset="0"/>
              </a:rPr>
              <a:t>*</a:t>
            </a:r>
            <a:r>
              <a:rPr lang="hu-HU" altLang="hu-HU" sz="1000">
                <a:cs typeface="Arial" panose="020B0604020202020204" pitchFamily="34" charset="0"/>
              </a:rPr>
              <a:t>Korlátlan hozzáférés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>
                <a:cs typeface="Arial" panose="020B0604020202020204" pitchFamily="34" charset="0"/>
              </a:rPr>
              <a:t>   a tárgyakhoz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1000">
                <a:cs typeface="Arial" panose="020B0604020202020204" pitchFamily="34" charset="0"/>
              </a:rPr>
              <a:t>**</a:t>
            </a:r>
            <a:r>
              <a:rPr lang="hu-HU" altLang="hu-HU" sz="1000">
                <a:cs typeface="Arial" panose="020B0604020202020204" pitchFamily="34" charset="0"/>
              </a:rPr>
              <a:t>a polgárdi állványt is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>
                <a:cs typeface="Arial" panose="020B0604020202020204" pitchFamily="34" charset="0"/>
              </a:rPr>
              <a:t>   beleértve</a:t>
            </a:r>
            <a:endParaRPr lang="en-US" altLang="hu-HU" sz="1000">
              <a:cs typeface="Arial" panose="020B0604020202020204" pitchFamily="34" charset="0"/>
            </a:endParaRPr>
          </a:p>
        </p:txBody>
      </p:sp>
      <p:sp>
        <p:nvSpPr>
          <p:cNvPr id="2088" name="Text Box 43"/>
          <p:cNvSpPr txBox="1">
            <a:spLocks noChangeArrowheads="1"/>
          </p:cNvSpPr>
          <p:nvPr/>
        </p:nvSpPr>
        <p:spPr bwMode="auto">
          <a:xfrm>
            <a:off x="5688920" y="6630081"/>
            <a:ext cx="4489223" cy="23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79525"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929" b="1"/>
              <a:t>Összeállította: Dági M., Mráv Zs. Budapest, 2014. április 15.</a:t>
            </a:r>
          </a:p>
        </p:txBody>
      </p:sp>
      <p:sp>
        <p:nvSpPr>
          <p:cNvPr id="41" name="Téglalap 40"/>
          <p:cNvSpPr/>
          <p:nvPr/>
        </p:nvSpPr>
        <p:spPr>
          <a:xfrm>
            <a:off x="2172" y="1"/>
            <a:ext cx="9173535" cy="698477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1818821" y="262671"/>
            <a:ext cx="5119688" cy="647869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defTabSz="1279525" eaLnBrk="0" hangingPunct="0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hu-HU" altLang="hu-HU" sz="2000" b="1" dirty="0">
                <a:solidFill>
                  <a:srgbClr val="0070C0"/>
                </a:solidFill>
              </a:rPr>
              <a:t>3. </a:t>
            </a:r>
            <a:r>
              <a:rPr lang="hu-HU" altLang="hu-HU" sz="2000" b="1" dirty="0" err="1" smtClean="0">
                <a:solidFill>
                  <a:srgbClr val="0070C0"/>
                </a:solidFill>
              </a:rPr>
              <a:t>Archeometria</a:t>
            </a:r>
            <a:endParaRPr lang="hu-HU" altLang="hu-HU" sz="2000" b="1" dirty="0">
              <a:solidFill>
                <a:srgbClr val="0070C0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hu-HU" altLang="hu-HU" sz="2000" dirty="0" smtClean="0">
                <a:solidFill>
                  <a:srgbClr val="0070C0"/>
                </a:solidFill>
              </a:rPr>
              <a:t>MTA </a:t>
            </a:r>
            <a:r>
              <a:rPr lang="hu-HU" altLang="hu-HU" sz="2000" dirty="0" err="1">
                <a:solidFill>
                  <a:srgbClr val="0070C0"/>
                </a:solidFill>
              </a:rPr>
              <a:t>CsFK</a:t>
            </a:r>
            <a:r>
              <a:rPr lang="hu-HU" altLang="hu-HU" sz="2000" dirty="0">
                <a:solidFill>
                  <a:srgbClr val="0070C0"/>
                </a:solidFill>
              </a:rPr>
              <a:t> </a:t>
            </a:r>
            <a:r>
              <a:rPr lang="hu-HU" altLang="hu-HU" sz="2000" dirty="0" smtClean="0">
                <a:solidFill>
                  <a:srgbClr val="0070C0"/>
                </a:solidFill>
              </a:rPr>
              <a:t>Földtani és Geokémiai Intézet)</a:t>
            </a:r>
            <a:endParaRPr lang="hu-HU" altLang="hu-HU" sz="2000" dirty="0">
              <a:solidFill>
                <a:srgbClr val="0070C0"/>
              </a:solidFill>
            </a:endParaRPr>
          </a:p>
          <a:p>
            <a:pPr marL="612000" indent="-457200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u-HU" altLang="hu-HU" sz="2000" dirty="0" smtClean="0">
                <a:solidFill>
                  <a:srgbClr val="0070C0"/>
                </a:solidFill>
              </a:rPr>
              <a:t>anyagösszetétel</a:t>
            </a:r>
            <a:endParaRPr lang="hu-HU" altLang="hu-HU" sz="2000" dirty="0">
              <a:solidFill>
                <a:srgbClr val="0070C0"/>
              </a:solidFill>
            </a:endParaRPr>
          </a:p>
          <a:p>
            <a:pPr marL="612000" indent="-457200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u-HU" altLang="hu-HU" sz="2000" dirty="0" smtClean="0">
                <a:solidFill>
                  <a:srgbClr val="0070C0"/>
                </a:solidFill>
              </a:rPr>
              <a:t>nyomelem-elemzés</a:t>
            </a:r>
            <a:endParaRPr lang="hu-HU" altLang="hu-HU" sz="2000" dirty="0">
              <a:solidFill>
                <a:srgbClr val="0070C0"/>
              </a:solidFill>
            </a:endParaRPr>
          </a:p>
          <a:p>
            <a:pPr marL="612000" indent="-457200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u-HU" altLang="hu-HU" sz="2000" dirty="0" smtClean="0">
                <a:solidFill>
                  <a:srgbClr val="0070C0"/>
                </a:solidFill>
              </a:rPr>
              <a:t>alapanyag </a:t>
            </a:r>
            <a:r>
              <a:rPr lang="hu-HU" altLang="hu-HU" sz="2000" dirty="0">
                <a:solidFill>
                  <a:srgbClr val="0070C0"/>
                </a:solidFill>
              </a:rPr>
              <a:t>származási helyének meghatározása</a:t>
            </a:r>
          </a:p>
          <a:p>
            <a:pPr marL="612000" indent="-457200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u-HU" altLang="hu-HU" sz="2000" dirty="0" smtClean="0">
                <a:solidFill>
                  <a:srgbClr val="0070C0"/>
                </a:solidFill>
              </a:rPr>
              <a:t>a </a:t>
            </a:r>
            <a:r>
              <a:rPr lang="hu-HU" altLang="hu-HU" sz="2000" dirty="0">
                <a:solidFill>
                  <a:srgbClr val="0070C0"/>
                </a:solidFill>
              </a:rPr>
              <a:t>feltételezett lelőhely </a:t>
            </a:r>
            <a:r>
              <a:rPr lang="hu-HU" altLang="hu-HU" sz="2000" dirty="0" smtClean="0">
                <a:solidFill>
                  <a:srgbClr val="0070C0"/>
                </a:solidFill>
              </a:rPr>
              <a:t>archeometriai vizsgálata</a:t>
            </a:r>
            <a:endParaRPr lang="hu-HU" altLang="hu-HU" sz="2000" dirty="0">
              <a:solidFill>
                <a:srgbClr val="0070C0"/>
              </a:solidFill>
            </a:endParaRPr>
          </a:p>
          <a:p>
            <a:pPr marL="612000" indent="-457200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u-HU" altLang="hu-HU" sz="2000" dirty="0" smtClean="0">
                <a:solidFill>
                  <a:srgbClr val="0070C0"/>
                </a:solidFill>
              </a:rPr>
              <a:t>a </a:t>
            </a:r>
            <a:r>
              <a:rPr lang="hu-HU" altLang="hu-HU" sz="2000" dirty="0">
                <a:solidFill>
                  <a:srgbClr val="0070C0"/>
                </a:solidFill>
              </a:rPr>
              <a:t>tárgyakon lévő anyagmaradványok vizsgálata a lelőhely azonosítása céljából</a:t>
            </a:r>
          </a:p>
          <a:p>
            <a:pPr marL="612000" indent="-457200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u-HU" altLang="hu-HU" sz="2000" dirty="0" smtClean="0">
                <a:solidFill>
                  <a:srgbClr val="0070C0"/>
                </a:solidFill>
              </a:rPr>
              <a:t>műhelyek </a:t>
            </a:r>
            <a:r>
              <a:rPr lang="hu-HU" altLang="hu-HU" sz="2000" dirty="0">
                <a:solidFill>
                  <a:srgbClr val="0070C0"/>
                </a:solidFill>
              </a:rPr>
              <a:t>elkülönítésére irányuló vizsgálatok</a:t>
            </a:r>
          </a:p>
          <a:p>
            <a:pPr marL="612000" indent="-457200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u-HU" altLang="hu-HU" sz="2000" dirty="0" smtClean="0">
                <a:solidFill>
                  <a:srgbClr val="0070C0"/>
                </a:solidFill>
              </a:rPr>
              <a:t>az </a:t>
            </a:r>
            <a:r>
              <a:rPr lang="hu-HU" altLang="hu-HU" sz="2000" dirty="0">
                <a:solidFill>
                  <a:srgbClr val="0070C0"/>
                </a:solidFill>
              </a:rPr>
              <a:t>üst vizsgálata és párhuzamai</a:t>
            </a:r>
          </a:p>
          <a:p>
            <a:pPr marL="612000" indent="-457200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u-HU" altLang="hu-HU" sz="2000" dirty="0" smtClean="0">
                <a:solidFill>
                  <a:srgbClr val="0070C0"/>
                </a:solidFill>
              </a:rPr>
              <a:t>az </a:t>
            </a:r>
            <a:r>
              <a:rPr lang="hu-HU" altLang="hu-HU" sz="2000" dirty="0">
                <a:solidFill>
                  <a:srgbClr val="0070C0"/>
                </a:solidFill>
              </a:rPr>
              <a:t>ezüst vizsgálata</a:t>
            </a:r>
          </a:p>
          <a:p>
            <a:pPr marL="612000" indent="-457200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u-HU" altLang="hu-HU" sz="2000" dirty="0" smtClean="0">
                <a:solidFill>
                  <a:srgbClr val="0070C0"/>
                </a:solidFill>
              </a:rPr>
              <a:t>a </a:t>
            </a:r>
            <a:r>
              <a:rPr lang="hu-HU" altLang="hu-HU" sz="2000" dirty="0" err="1">
                <a:solidFill>
                  <a:srgbClr val="0070C0"/>
                </a:solidFill>
              </a:rPr>
              <a:t>nielló</a:t>
            </a:r>
            <a:r>
              <a:rPr lang="hu-HU" altLang="hu-HU" sz="2000" dirty="0">
                <a:solidFill>
                  <a:srgbClr val="0070C0"/>
                </a:solidFill>
              </a:rPr>
              <a:t> és az aranyozás vizsgálata, nyomelemre is</a:t>
            </a:r>
          </a:p>
          <a:p>
            <a:pPr marL="612000" indent="-457200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u-HU" altLang="hu-HU" sz="2000" dirty="0" smtClean="0">
                <a:solidFill>
                  <a:srgbClr val="0070C0"/>
                </a:solidFill>
              </a:rPr>
              <a:t>az </a:t>
            </a:r>
            <a:r>
              <a:rPr lang="hu-HU" altLang="hu-HU" sz="2000" dirty="0">
                <a:solidFill>
                  <a:srgbClr val="0070C0"/>
                </a:solidFill>
              </a:rPr>
              <a:t>ezüst útja a bányától a kész </a:t>
            </a:r>
            <a:r>
              <a:rPr lang="hu-HU" altLang="hu-HU" sz="2000" dirty="0" smtClean="0">
                <a:solidFill>
                  <a:srgbClr val="0070C0"/>
                </a:solidFill>
              </a:rPr>
              <a:t>tárgyig</a:t>
            </a:r>
            <a:endParaRPr lang="hu-HU" altLang="hu-HU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47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361628" y="1186765"/>
            <a:ext cx="1236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ezüstérc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1986882" y="1176672"/>
            <a:ext cx="1251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pörkölés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3603893" y="1196290"/>
            <a:ext cx="1297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olvasztás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5277700" y="1205815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kupellálás</a:t>
            </a:r>
            <a:endParaRPr lang="hu-H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7262086" y="1013827"/>
            <a:ext cx="16404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ezüst</a:t>
            </a:r>
          </a:p>
          <a:p>
            <a:pPr algn="ctr"/>
            <a:r>
              <a:rPr lang="hu-H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(Au, </a:t>
            </a:r>
            <a:r>
              <a:rPr lang="hu-HU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</a:t>
            </a:r>
            <a:r>
              <a:rPr lang="hu-H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Pb)</a:t>
            </a:r>
          </a:p>
        </p:txBody>
      </p:sp>
      <p:cxnSp>
        <p:nvCxnSpPr>
          <p:cNvPr id="12" name="Egyenes összekötő nyíllal 11"/>
          <p:cNvCxnSpPr/>
          <p:nvPr/>
        </p:nvCxnSpPr>
        <p:spPr>
          <a:xfrm rot="16200000">
            <a:off x="1786638" y="1199483"/>
            <a:ext cx="0" cy="476190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 rot="16200000">
            <a:off x="3419883" y="1199483"/>
            <a:ext cx="0" cy="476190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 rot="16200000">
            <a:off x="5055852" y="1199910"/>
            <a:ext cx="0" cy="476190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/>
          <p:nvPr/>
        </p:nvCxnSpPr>
        <p:spPr>
          <a:xfrm rot="16200000">
            <a:off x="6984000" y="1199910"/>
            <a:ext cx="0" cy="476190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Szövegdoboz 15"/>
          <p:cNvSpPr txBox="1"/>
          <p:nvPr/>
        </p:nvSpPr>
        <p:spPr>
          <a:xfrm>
            <a:off x="6699884" y="4725144"/>
            <a:ext cx="2436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illóelemek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eltávoznak</a:t>
            </a:r>
          </a:p>
          <a:p>
            <a:pPr algn="ctr"/>
            <a:r>
              <a:rPr lang="hu-H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hu-HU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Zn</a:t>
            </a:r>
            <a:r>
              <a:rPr lang="hu-H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hu-HU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</a:t>
            </a:r>
            <a:r>
              <a:rPr lang="hu-H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hu-HU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Sb</a:t>
            </a:r>
            <a:r>
              <a:rPr lang="hu-H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hu-HU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Hg</a:t>
            </a:r>
            <a:r>
              <a:rPr lang="hu-H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cxnSp>
        <p:nvCxnSpPr>
          <p:cNvPr id="19" name="Egyenes összekötő nyíllal 18"/>
          <p:cNvCxnSpPr/>
          <p:nvPr/>
        </p:nvCxnSpPr>
        <p:spPr>
          <a:xfrm>
            <a:off x="6908247" y="4077072"/>
            <a:ext cx="1009769" cy="532866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://www.baxvilleminerals.com/trading/upload/fckeditor/%E9%93%B6%E7%9F%BF1-d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" y="1988840"/>
            <a:ext cx="2160000" cy="136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l7.alamy.com/zooms/1072d45fab4348988dd2e411e855c8e4/mining-mine-ore-smelting-woodcut-de-re-metallica-libri-xii-by-georgius-cp1xr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" t="2617" r="5485" b="5781"/>
          <a:stretch/>
        </p:blipFill>
        <p:spPr bwMode="auto">
          <a:xfrm>
            <a:off x="2339883" y="1988841"/>
            <a:ext cx="2160000" cy="365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l7.alamy.com/zooms/58eac44fa6104a708acc35795540b53b/separating-lead-from-silver-or-gold-in-a-cupellation-furnace-from-d96jnp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t="3202" r="1790" b="5884"/>
          <a:stretch/>
        </p:blipFill>
        <p:spPr bwMode="auto">
          <a:xfrm>
            <a:off x="4655725" y="1988841"/>
            <a:ext cx="2160000" cy="207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s3.amazonaws.com/dk-production/images/4938/large/romanignots.jpg?134673577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000" y="1988841"/>
            <a:ext cx="2160000" cy="171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zövegdoboz 32"/>
          <p:cNvSpPr txBox="1"/>
          <p:nvPr/>
        </p:nvSpPr>
        <p:spPr>
          <a:xfrm>
            <a:off x="4572000" y="4149080"/>
            <a:ext cx="15776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Agricola (1556) nyomán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Cím 1"/>
          <p:cNvSpPr txBox="1">
            <a:spLocks/>
          </p:cNvSpPr>
          <p:nvPr/>
        </p:nvSpPr>
        <p:spPr>
          <a:xfrm>
            <a:off x="251520" y="130324"/>
            <a:ext cx="8892780" cy="562372"/>
          </a:xfrm>
          <a:prstGeom prst="rect">
            <a:avLst/>
          </a:prstGeom>
          <a:noFill/>
          <a:ln w="38100"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Nyomelemek</a:t>
            </a:r>
            <a:endParaRPr lang="hu-HU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4" name="Alcím 2"/>
          <p:cNvSpPr txBox="1">
            <a:spLocks/>
          </p:cNvSpPr>
          <p:nvPr/>
        </p:nvSpPr>
        <p:spPr>
          <a:xfrm>
            <a:off x="300" y="0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u-H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Roncsolásmentes anyagvizsgálat a Seuso kutatás szolgálatában II.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25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475" y="260648"/>
            <a:ext cx="1619672" cy="38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Egyenes összekötő 28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lcím 2"/>
          <p:cNvSpPr txBox="1">
            <a:spLocks/>
          </p:cNvSpPr>
          <p:nvPr/>
        </p:nvSpPr>
        <p:spPr>
          <a:xfrm>
            <a:off x="300" y="6597352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X. Roncsolásmentes Anyagvizsgáló Konferencia és Kiállítás, 2017. március 22-24. Eger 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31" name="Alcím 2"/>
          <p:cNvSpPr txBox="1">
            <a:spLocks/>
          </p:cNvSpPr>
          <p:nvPr/>
        </p:nvSpPr>
        <p:spPr>
          <a:xfrm>
            <a:off x="0" y="6597352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u-H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mozgai.viktoria</a:t>
            </a:r>
            <a:r>
              <a:rPr lang="hu-H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@</a:t>
            </a:r>
            <a:r>
              <a:rPr lang="hu-H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csfk.mta.hu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cxnSp>
        <p:nvCxnSpPr>
          <p:cNvPr id="32" name="Egyenes összekötő 31"/>
          <p:cNvCxnSpPr/>
          <p:nvPr/>
        </p:nvCxnSpPr>
        <p:spPr>
          <a:xfrm>
            <a:off x="0" y="6606405"/>
            <a:ext cx="9144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003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Diagram 17"/>
          <p:cNvGraphicFramePr>
            <a:graphicFrameLocks/>
          </p:cNvGraphicFramePr>
          <p:nvPr>
            <p:extLst/>
          </p:nvPr>
        </p:nvGraphicFramePr>
        <p:xfrm>
          <a:off x="240055" y="1484784"/>
          <a:ext cx="8640000" cy="50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Szövegdoboz 6"/>
          <p:cNvSpPr txBox="1"/>
          <p:nvPr/>
        </p:nvSpPr>
        <p:spPr>
          <a:xfrm>
            <a:off x="227931" y="548680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hu-HU" dirty="0" smtClean="0">
                <a:latin typeface="Calibri" panose="020F0502020204030204" pitchFamily="34" charset="0"/>
              </a:rPr>
              <a:t>aranytartalom közel konstans </a:t>
            </a:r>
            <a:r>
              <a:rPr lang="hu-HU" dirty="0" smtClean="0">
                <a:latin typeface="Calibri"/>
              </a:rPr>
              <a:t>→ nem újrafelhasznált ezüstanyag</a:t>
            </a:r>
          </a:p>
          <a:p>
            <a:pPr marL="457200" indent="-457200" algn="just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hu-HU" dirty="0" smtClean="0">
                <a:latin typeface="Calibri"/>
              </a:rPr>
              <a:t>megnövekedett aranytartalom → egykori aranyozás nyoma</a:t>
            </a:r>
            <a:endParaRPr lang="hu-HU" dirty="0" smtClean="0">
              <a:latin typeface="Calibri" panose="020F0502020204030204" pitchFamily="34" charset="0"/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251220" y="0"/>
            <a:ext cx="8617671" cy="540000"/>
          </a:xfrm>
          <a:prstGeom prst="rect">
            <a:avLst/>
          </a:prstGeom>
          <a:noFill/>
          <a:ln w="38100"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400" b="1" dirty="0">
                <a:latin typeface="Calibri" panose="020F0502020204030204" pitchFamily="34" charset="0"/>
              </a:rPr>
              <a:t>E</a:t>
            </a:r>
            <a:r>
              <a:rPr lang="hu-HU" sz="2400" b="1" dirty="0" smtClean="0">
                <a:latin typeface="Calibri" panose="020F0502020204030204" pitchFamily="34" charset="0"/>
              </a:rPr>
              <a:t>züst vs. arany (</a:t>
            </a:r>
            <a:r>
              <a:rPr lang="hu-HU" sz="2400" b="1" dirty="0" err="1" smtClean="0">
                <a:latin typeface="Calibri" panose="020F0502020204030204" pitchFamily="34" charset="0"/>
              </a:rPr>
              <a:t>hXRF</a:t>
            </a:r>
            <a:r>
              <a:rPr lang="hu-HU" sz="2400" b="1" dirty="0" smtClean="0">
                <a:latin typeface="Calibri" panose="020F0502020204030204" pitchFamily="34" charset="0"/>
              </a:rPr>
              <a:t>)</a:t>
            </a:r>
            <a:endParaRPr lang="hu-HU" sz="2400" b="1" dirty="0">
              <a:latin typeface="Calibri" panose="020F0502020204030204" pitchFamily="34" charset="0"/>
            </a:endParaRPr>
          </a:p>
        </p:txBody>
      </p:sp>
      <p:pic>
        <p:nvPicPr>
          <p:cNvPr id="19" name="Kép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7"/>
          <a:stretch/>
        </p:blipFill>
        <p:spPr>
          <a:xfrm>
            <a:off x="6012160" y="1340768"/>
            <a:ext cx="2412060" cy="130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>
            <a:graphicFrameLocks/>
          </p:cNvGraphicFramePr>
          <p:nvPr>
            <p:extLst/>
          </p:nvPr>
        </p:nvGraphicFramePr>
        <p:xfrm>
          <a:off x="252480" y="1268760"/>
          <a:ext cx="8640000" cy="50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Szövegdoboz 8"/>
          <p:cNvSpPr txBox="1"/>
          <p:nvPr/>
        </p:nvSpPr>
        <p:spPr>
          <a:xfrm>
            <a:off x="251520" y="54868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hu-HU" dirty="0" smtClean="0">
                <a:latin typeface="Calibri" panose="020F0502020204030204" pitchFamily="34" charset="0"/>
              </a:rPr>
              <a:t>eltérő </a:t>
            </a:r>
            <a:r>
              <a:rPr lang="hu-HU" dirty="0" err="1" smtClean="0">
                <a:latin typeface="Calibri" panose="020F0502020204030204" pitchFamily="34" charset="0"/>
              </a:rPr>
              <a:t>Bi</a:t>
            </a:r>
            <a:r>
              <a:rPr lang="hu-HU" dirty="0" smtClean="0">
                <a:latin typeface="Calibri" panose="020F0502020204030204" pitchFamily="34" charset="0"/>
              </a:rPr>
              <a:t>/Pb arány </a:t>
            </a:r>
            <a:r>
              <a:rPr lang="hu-HU" dirty="0" smtClean="0">
                <a:latin typeface="Calibri"/>
              </a:rPr>
              <a:t>→ eltérő ezüstöntecs és/vagy ezüstérc felhasználása 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1187624" y="2761183"/>
            <a:ext cx="2376264" cy="307777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hu-HU" sz="1400" b="1" dirty="0" smtClean="0">
                <a:solidFill>
                  <a:srgbClr val="92D050"/>
                </a:solidFill>
                <a:latin typeface="Calibri" panose="020F0502020204030204" pitchFamily="34" charset="0"/>
              </a:rPr>
              <a:t>1. csoport:Dionüszosz kancsó</a:t>
            </a:r>
            <a:endParaRPr lang="hu-HU" sz="1400" b="1" dirty="0">
              <a:solidFill>
                <a:srgbClr val="92D05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187624" y="4177655"/>
            <a:ext cx="1728192" cy="3077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hu-HU" sz="1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2. csoport: Seuso tál</a:t>
            </a:r>
            <a:endParaRPr lang="hu-HU" sz="1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5652120" y="4941168"/>
            <a:ext cx="1201210" cy="307777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hu-HU" sz="1400" b="1" dirty="0" smtClean="0">
                <a:solidFill>
                  <a:srgbClr val="00B0F0"/>
                </a:solidFill>
                <a:latin typeface="Calibri"/>
              </a:rPr>
              <a:t>← </a:t>
            </a:r>
            <a:r>
              <a:rPr lang="hu-HU" sz="1400" b="1" dirty="0" smtClean="0">
                <a:solidFill>
                  <a:srgbClr val="00B0F0"/>
                </a:solidFill>
                <a:latin typeface="Calibri" panose="020F0502020204030204" pitchFamily="34" charset="0"/>
              </a:rPr>
              <a:t>3. csoport</a:t>
            </a:r>
            <a:endParaRPr lang="hu-HU" sz="1400" b="1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6179102" y="5301208"/>
            <a:ext cx="2425346" cy="307777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hu-HU" sz="1400" b="1" dirty="0" smtClean="0">
                <a:solidFill>
                  <a:srgbClr val="FFC000"/>
                </a:solidFill>
                <a:latin typeface="Calibri"/>
              </a:rPr>
              <a:t>← </a:t>
            </a:r>
            <a:r>
              <a:rPr lang="hu-HU" sz="1400" b="1" dirty="0" smtClean="0">
                <a:solidFill>
                  <a:srgbClr val="FFC000"/>
                </a:solidFill>
                <a:latin typeface="Calibri" panose="020F0502020204030204" pitchFamily="34" charset="0"/>
              </a:rPr>
              <a:t>4. csoport: Geometrikus tál</a:t>
            </a:r>
            <a:endParaRPr lang="hu-HU" sz="1400" b="1" dirty="0"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Cím 1"/>
          <p:cNvSpPr txBox="1">
            <a:spLocks/>
          </p:cNvSpPr>
          <p:nvPr/>
        </p:nvSpPr>
        <p:spPr>
          <a:xfrm>
            <a:off x="251520" y="1191"/>
            <a:ext cx="8640960" cy="540000"/>
          </a:xfrm>
          <a:prstGeom prst="rect">
            <a:avLst/>
          </a:prstGeom>
          <a:noFill/>
          <a:ln w="38100"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400" b="1" dirty="0">
                <a:latin typeface="Calibri" panose="020F0502020204030204" pitchFamily="34" charset="0"/>
              </a:rPr>
              <a:t>E</a:t>
            </a:r>
            <a:r>
              <a:rPr lang="hu-HU" sz="2400" b="1" dirty="0" smtClean="0">
                <a:latin typeface="Calibri" panose="020F0502020204030204" pitchFamily="34" charset="0"/>
              </a:rPr>
              <a:t>züst vs. bizmut (</a:t>
            </a:r>
            <a:r>
              <a:rPr lang="hu-HU" sz="2400" b="1" dirty="0" err="1" smtClean="0">
                <a:latin typeface="Calibri" panose="020F0502020204030204" pitchFamily="34" charset="0"/>
              </a:rPr>
              <a:t>pXRF</a:t>
            </a:r>
            <a:r>
              <a:rPr lang="hu-HU" sz="2400" b="1" dirty="0" smtClean="0">
                <a:latin typeface="Calibri" panose="020F0502020204030204" pitchFamily="34" charset="0"/>
              </a:rPr>
              <a:t>)</a:t>
            </a:r>
            <a:endParaRPr lang="hu-HU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98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540000"/>
          </a:xfrm>
        </p:spPr>
        <p:txBody>
          <a:bodyPr>
            <a:normAutofit/>
          </a:bodyPr>
          <a:lstStyle/>
          <a:p>
            <a:pPr algn="l"/>
            <a:r>
              <a:rPr lang="hu-HU" sz="2400" b="1" dirty="0" smtClean="0"/>
              <a:t>A tárgyak anyagának vizsgálata</a:t>
            </a:r>
            <a:endParaRPr lang="hu-HU" sz="24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71600" y="980728"/>
            <a:ext cx="7200800" cy="4525963"/>
          </a:xfrm>
        </p:spPr>
        <p:txBody>
          <a:bodyPr>
            <a:normAutofit/>
          </a:bodyPr>
          <a:lstStyle/>
          <a:p>
            <a:pPr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hu-HU" sz="2400" b="1" dirty="0" smtClean="0"/>
              <a:t>fémanyag (ezüst/réz)</a:t>
            </a:r>
          </a:p>
          <a:p>
            <a:pPr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hu-HU" sz="2400" b="1" dirty="0" err="1" smtClean="0">
                <a:solidFill>
                  <a:srgbClr val="FF0000"/>
                </a:solidFill>
              </a:rPr>
              <a:t>nielló-berakások</a:t>
            </a:r>
            <a:endParaRPr lang="hu-HU" sz="2400" b="1" dirty="0" smtClean="0">
              <a:solidFill>
                <a:srgbClr val="FF0000"/>
              </a:solidFill>
            </a:endParaRPr>
          </a:p>
          <a:p>
            <a:pPr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hu-HU" sz="2400" b="1" dirty="0" smtClean="0"/>
              <a:t>aranyozások</a:t>
            </a:r>
          </a:p>
          <a:p>
            <a:pPr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hu-HU" sz="2400" b="1" dirty="0" smtClean="0"/>
              <a:t>forraszanyag</a:t>
            </a:r>
          </a:p>
        </p:txBody>
      </p:sp>
    </p:spTree>
    <p:extLst>
      <p:ext uri="{BB962C8B-B14F-4D97-AF65-F5344CB8AC3E}">
        <p14:creationId xmlns:p14="http://schemas.microsoft.com/office/powerpoint/2010/main" val="343906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" t="2181" r="2411" b="4498"/>
          <a:stretch/>
        </p:blipFill>
        <p:spPr>
          <a:xfrm>
            <a:off x="3211428" y="1105694"/>
            <a:ext cx="2823284" cy="279367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t="2181" r="1735" b="2328"/>
          <a:stretch/>
        </p:blipFill>
        <p:spPr>
          <a:xfrm>
            <a:off x="251520" y="1105694"/>
            <a:ext cx="2880320" cy="279367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3089" r="20256" b="3503"/>
          <a:stretch/>
        </p:blipFill>
        <p:spPr>
          <a:xfrm>
            <a:off x="467544" y="4000872"/>
            <a:ext cx="2448272" cy="250208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9" r="6212"/>
          <a:stretch/>
        </p:blipFill>
        <p:spPr>
          <a:xfrm>
            <a:off x="6112743" y="1373770"/>
            <a:ext cx="2941493" cy="2276570"/>
          </a:xfrm>
          <a:prstGeom prst="rect">
            <a:avLst/>
          </a:prstGeom>
        </p:spPr>
      </p:pic>
      <p:sp>
        <p:nvSpPr>
          <p:cNvPr id="22" name="Szövegdoboz 21"/>
          <p:cNvSpPr txBox="1"/>
          <p:nvPr/>
        </p:nvSpPr>
        <p:spPr>
          <a:xfrm>
            <a:off x="251520" y="797917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Geometrikus tál</a:t>
            </a:r>
            <a:endParaRPr lang="hu-H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3211428" y="799778"/>
            <a:ext cx="2823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Seuso</a:t>
            </a:r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tál</a:t>
            </a:r>
            <a:endParaRPr lang="hu-H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413173" y="2187970"/>
            <a:ext cx="540000" cy="540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Téglalap 25"/>
          <p:cNvSpPr/>
          <p:nvPr/>
        </p:nvSpPr>
        <p:spPr>
          <a:xfrm>
            <a:off x="4094523" y="1979315"/>
            <a:ext cx="1044016" cy="1080120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Téglalap 27"/>
          <p:cNvSpPr/>
          <p:nvPr/>
        </p:nvSpPr>
        <p:spPr>
          <a:xfrm>
            <a:off x="4397513" y="3713855"/>
            <a:ext cx="451114" cy="152400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1" b="4770"/>
          <a:stretch/>
        </p:blipFill>
        <p:spPr>
          <a:xfrm rot="10800000">
            <a:off x="3479994" y="4157195"/>
            <a:ext cx="4548390" cy="2246581"/>
          </a:xfrm>
          <a:prstGeom prst="rect">
            <a:avLst/>
          </a:prstGeom>
        </p:spPr>
      </p:pic>
      <p:sp>
        <p:nvSpPr>
          <p:cNvPr id="29" name="Téglalap 28"/>
          <p:cNvSpPr/>
          <p:nvPr/>
        </p:nvSpPr>
        <p:spPr>
          <a:xfrm>
            <a:off x="6112742" y="1355464"/>
            <a:ext cx="2941493" cy="226961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2" name="Téglalap 31"/>
          <p:cNvSpPr/>
          <p:nvPr/>
        </p:nvSpPr>
        <p:spPr>
          <a:xfrm>
            <a:off x="3479994" y="4157195"/>
            <a:ext cx="4548390" cy="224658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3" name="Téglalap 32"/>
          <p:cNvSpPr/>
          <p:nvPr/>
        </p:nvSpPr>
        <p:spPr>
          <a:xfrm>
            <a:off x="467544" y="4000871"/>
            <a:ext cx="2448271" cy="25020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Cím 1"/>
          <p:cNvSpPr txBox="1">
            <a:spLocks/>
          </p:cNvSpPr>
          <p:nvPr/>
        </p:nvSpPr>
        <p:spPr>
          <a:xfrm>
            <a:off x="251520" y="130324"/>
            <a:ext cx="8892780" cy="562372"/>
          </a:xfrm>
          <a:prstGeom prst="rect">
            <a:avLst/>
          </a:prstGeom>
          <a:noFill/>
          <a:ln w="38100"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Díszítések: nielló</a:t>
            </a:r>
            <a:endParaRPr lang="hu-HU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9" name="Alcím 2"/>
          <p:cNvSpPr txBox="1">
            <a:spLocks/>
          </p:cNvSpPr>
          <p:nvPr/>
        </p:nvSpPr>
        <p:spPr>
          <a:xfrm>
            <a:off x="300" y="0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u-H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Roncsolásmentes anyagvizsgálat a Seuso kutatás szolgálatában II.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20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475" y="260648"/>
            <a:ext cx="1619672" cy="38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Egyenes összekötő 20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lcím 2"/>
          <p:cNvSpPr txBox="1">
            <a:spLocks/>
          </p:cNvSpPr>
          <p:nvPr/>
        </p:nvSpPr>
        <p:spPr>
          <a:xfrm>
            <a:off x="300" y="6597352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X. Roncsolásmentes Anyagvizsgáló Konferencia és Kiállítás, 2017. március 22-24. Eger 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31" name="Alcím 2"/>
          <p:cNvSpPr txBox="1">
            <a:spLocks/>
          </p:cNvSpPr>
          <p:nvPr/>
        </p:nvSpPr>
        <p:spPr>
          <a:xfrm>
            <a:off x="0" y="6597352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u-H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mozgai.viktoria</a:t>
            </a:r>
            <a:r>
              <a:rPr lang="hu-H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@</a:t>
            </a:r>
            <a:r>
              <a:rPr lang="hu-H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csfk.mta.hu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cxnSp>
        <p:nvCxnSpPr>
          <p:cNvPr id="34" name="Egyenes összekötő 33"/>
          <p:cNvCxnSpPr/>
          <p:nvPr/>
        </p:nvCxnSpPr>
        <p:spPr>
          <a:xfrm>
            <a:off x="0" y="6606405"/>
            <a:ext cx="9144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zövegdoboz 34"/>
          <p:cNvSpPr txBox="1"/>
          <p:nvPr/>
        </p:nvSpPr>
        <p:spPr>
          <a:xfrm>
            <a:off x="7353907" y="695727"/>
            <a:ext cx="17822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fotók: Dabasi A. (MNM)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57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5" y="1052736"/>
            <a:ext cx="8208912" cy="2376264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Nielló (lat. </a:t>
            </a:r>
            <a:r>
              <a:rPr lang="hu-HU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nigellum</a:t>
            </a:r>
            <a:r>
              <a:rPr lang="hu-HU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; 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lat. </a:t>
            </a:r>
            <a:r>
              <a:rPr lang="hu-HU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niger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=fekete</a:t>
            </a:r>
            <a:r>
              <a:rPr lang="hu-HU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fémtárgyakon (ezüst, arany és rézalapú ötvözetek) használt fényes, kékesfekete színű díszítőanyag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tárgy </a:t>
            </a:r>
            <a:r>
              <a:rPr lang="hu-H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felszínébe előre bevésett mélyedésbe 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tették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Kémiailag egy vagy több fém (ezüst és/vagy réz és/vagy ólom) szulfidjából áll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Hagyományosan pasztaként vitték </a:t>
            </a:r>
            <a:r>
              <a:rPr lang="hu-H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fel az előre durvított felületre → rossz kötés a 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fémmel → </a:t>
            </a:r>
            <a:r>
              <a:rPr lang="hu-H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sok helyről hiányzik 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0" b="3212"/>
          <a:stretch/>
        </p:blipFill>
        <p:spPr>
          <a:xfrm>
            <a:off x="183729" y="3825264"/>
            <a:ext cx="3740199" cy="1980000"/>
          </a:xfrm>
          <a:prstGeom prst="rect">
            <a:avLst/>
          </a:prstGeom>
        </p:spPr>
      </p:pic>
      <p:pic>
        <p:nvPicPr>
          <p:cNvPr id="7" name="Picture 3" descr="C:\Users\Mozgai\Desktop\ISA2016\PIXE_Debrecen\PIXE_képek_ge_04\B160 - 20160418_1909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216" y="3825264"/>
            <a:ext cx="24750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Egyenes összekötő 8"/>
          <p:cNvCxnSpPr/>
          <p:nvPr/>
        </p:nvCxnSpPr>
        <p:spPr>
          <a:xfrm>
            <a:off x="4139952" y="5661248"/>
            <a:ext cx="540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4067944" y="5373216"/>
            <a:ext cx="663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>
                <a:solidFill>
                  <a:schemeClr val="bg1"/>
                </a:solidFill>
              </a:rPr>
              <a:t>5 </a:t>
            </a:r>
            <a:r>
              <a:rPr lang="hu-HU" sz="1400" b="1" dirty="0">
                <a:solidFill>
                  <a:schemeClr val="bg1"/>
                </a:solidFill>
              </a:rPr>
              <a:t>m</a:t>
            </a:r>
            <a:r>
              <a:rPr lang="hu-HU" sz="1400" b="1" dirty="0" smtClean="0">
                <a:solidFill>
                  <a:schemeClr val="bg1"/>
                </a:solidFill>
              </a:rPr>
              <a:t>m</a:t>
            </a:r>
            <a:endParaRPr lang="hu-HU" sz="14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C:\Users\Mozgai\Desktop\ISA2016\Augur bot mikro\DSC060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" r="19841"/>
          <a:stretch/>
        </p:blipFill>
        <p:spPr bwMode="auto">
          <a:xfrm>
            <a:off x="6660232" y="3825264"/>
            <a:ext cx="2285999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Egyenes összekötő 12"/>
          <p:cNvCxnSpPr/>
          <p:nvPr/>
        </p:nvCxnSpPr>
        <p:spPr>
          <a:xfrm>
            <a:off x="6804248" y="5661248"/>
            <a:ext cx="50405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/>
          <p:cNvSpPr txBox="1"/>
          <p:nvPr/>
        </p:nvSpPr>
        <p:spPr>
          <a:xfrm>
            <a:off x="6660232" y="5373216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>
                <a:solidFill>
                  <a:schemeClr val="bg1"/>
                </a:solidFill>
              </a:rPr>
              <a:t>2,5 </a:t>
            </a:r>
            <a:r>
              <a:rPr lang="hu-HU" sz="1400" b="1" dirty="0">
                <a:solidFill>
                  <a:schemeClr val="bg1"/>
                </a:solidFill>
              </a:rPr>
              <a:t>m</a:t>
            </a:r>
            <a:r>
              <a:rPr lang="hu-HU" sz="1400" b="1" dirty="0" smtClean="0">
                <a:solidFill>
                  <a:schemeClr val="bg1"/>
                </a:solidFill>
              </a:rPr>
              <a:t>m</a:t>
            </a:r>
            <a:endParaRPr lang="hu-HU" sz="1400" b="1" dirty="0">
              <a:solidFill>
                <a:schemeClr val="bg1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4041216" y="5805263"/>
            <a:ext cx="247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Geometrikus tál</a:t>
            </a:r>
            <a:endParaRPr lang="hu-H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183729" y="5805264"/>
            <a:ext cx="3740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Seuso tál</a:t>
            </a:r>
            <a:endParaRPr lang="hu-H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6660232" y="5805264"/>
            <a:ext cx="2285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augurbot</a:t>
            </a:r>
            <a:endParaRPr lang="hu-H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Cím 1"/>
          <p:cNvSpPr txBox="1">
            <a:spLocks/>
          </p:cNvSpPr>
          <p:nvPr/>
        </p:nvSpPr>
        <p:spPr>
          <a:xfrm>
            <a:off x="251520" y="130324"/>
            <a:ext cx="8892780" cy="562372"/>
          </a:xfrm>
          <a:prstGeom prst="rect">
            <a:avLst/>
          </a:prstGeom>
          <a:noFill/>
          <a:ln w="38100"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Nielló</a:t>
            </a:r>
            <a:endParaRPr lang="hu-HU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9" name="Alcím 2"/>
          <p:cNvSpPr txBox="1">
            <a:spLocks/>
          </p:cNvSpPr>
          <p:nvPr/>
        </p:nvSpPr>
        <p:spPr>
          <a:xfrm>
            <a:off x="300" y="0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u-H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Roncsolásmentes anyagvizsgálat a Seuso kutatás szolgálatában II.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20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475" y="260648"/>
            <a:ext cx="1619672" cy="38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Egyenes összekötő 20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lcím 2"/>
          <p:cNvSpPr txBox="1">
            <a:spLocks/>
          </p:cNvSpPr>
          <p:nvPr/>
        </p:nvSpPr>
        <p:spPr>
          <a:xfrm>
            <a:off x="300" y="6597352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X. Roncsolásmentes Anyagvizsgáló Konferencia és Kiállítás, 2017. március 22-24. Eger 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23" name="Alcím 2"/>
          <p:cNvSpPr txBox="1">
            <a:spLocks/>
          </p:cNvSpPr>
          <p:nvPr/>
        </p:nvSpPr>
        <p:spPr>
          <a:xfrm>
            <a:off x="0" y="6597352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u-H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mozgai.viktoria</a:t>
            </a:r>
            <a:r>
              <a:rPr lang="hu-H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@</a:t>
            </a:r>
            <a:r>
              <a:rPr lang="hu-H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csfk.mta.hu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cxnSp>
        <p:nvCxnSpPr>
          <p:cNvPr id="24" name="Egyenes összekötő 23"/>
          <p:cNvCxnSpPr/>
          <p:nvPr/>
        </p:nvCxnSpPr>
        <p:spPr>
          <a:xfrm>
            <a:off x="0" y="6606405"/>
            <a:ext cx="9144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390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2880320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Bár sok tárgyat díszít, nagyon keveset tudunk a korai </a:t>
            </a:r>
            <a:r>
              <a:rPr lang="hu-H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niellódíszítésről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→ 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az ókori nielló pontos összetétele és alkalmazása máig bizonytalan</a:t>
            </a:r>
          </a:p>
          <a:p>
            <a:pPr marL="0" indent="0" algn="ctr">
              <a:buNone/>
            </a:pPr>
            <a:r>
              <a:rPr lang="hu-H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↓</a:t>
            </a:r>
            <a:endParaRPr lang="hu-HU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Magyar Nemzeti Múzeumban őrzött, Pannonia provincia területéről előkerült, ezüst-, bronz- és sárgaréz-tárgyak </a:t>
            </a:r>
            <a:r>
              <a:rPr lang="hu-H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niellóberakásainak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vizsgálata</a:t>
            </a:r>
          </a:p>
          <a:p>
            <a:pPr marL="0" indent="0" algn="ctr">
              <a:buNone/>
            </a:pP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↓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Fő cél a </a:t>
            </a:r>
            <a:r>
              <a:rPr lang="hu-H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niellóberakások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kémiai összetételének és szövetének meghatározása, eddigi ismereteink pontosítása</a:t>
            </a:r>
            <a:endParaRPr lang="hu-H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" y="4533050"/>
            <a:ext cx="9144000" cy="1416230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7467608" y="5877272"/>
            <a:ext cx="15905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 </a:t>
            </a:r>
            <a:r>
              <a:rPr lang="hu-H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Niece</a:t>
            </a:r>
            <a:r>
              <a:rPr lang="hu-H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(1983) nyomán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1" y="5373216"/>
            <a:ext cx="4572000" cy="2146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2291410" y="5035823"/>
            <a:ext cx="4555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dirty="0" smtClean="0">
                <a:solidFill>
                  <a:srgbClr val="FF0000"/>
                </a:solidFill>
              </a:rPr>
              <a:t>?</a:t>
            </a:r>
            <a:endParaRPr lang="hu-HU" sz="4400" b="1" dirty="0">
              <a:solidFill>
                <a:srgbClr val="FF0000"/>
              </a:solidFill>
            </a:endParaRPr>
          </a:p>
        </p:txBody>
      </p:sp>
      <p:sp>
        <p:nvSpPr>
          <p:cNvPr id="10" name="Cím 1"/>
          <p:cNvSpPr txBox="1">
            <a:spLocks/>
          </p:cNvSpPr>
          <p:nvPr/>
        </p:nvSpPr>
        <p:spPr>
          <a:xfrm>
            <a:off x="251520" y="130324"/>
            <a:ext cx="8892780" cy="562372"/>
          </a:xfrm>
          <a:prstGeom prst="rect">
            <a:avLst/>
          </a:prstGeom>
          <a:noFill/>
          <a:ln w="38100"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Nielló</a:t>
            </a:r>
            <a:endParaRPr lang="hu-HU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Alcím 2"/>
          <p:cNvSpPr txBox="1">
            <a:spLocks/>
          </p:cNvSpPr>
          <p:nvPr/>
        </p:nvSpPr>
        <p:spPr>
          <a:xfrm>
            <a:off x="300" y="0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u-H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Roncsolásmentes anyagvizsgálat a Seuso kutatás szolgálatában II.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12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475" y="260648"/>
            <a:ext cx="1619672" cy="38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Egyenes összekötő 1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lcím 2"/>
          <p:cNvSpPr txBox="1">
            <a:spLocks/>
          </p:cNvSpPr>
          <p:nvPr/>
        </p:nvSpPr>
        <p:spPr>
          <a:xfrm>
            <a:off x="300" y="6597352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X. Roncsolásmentes Anyagvizsgáló Konferencia és Kiállítás, 2017. március 22-24. Eger 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15" name="Alcím 2"/>
          <p:cNvSpPr txBox="1">
            <a:spLocks/>
          </p:cNvSpPr>
          <p:nvPr/>
        </p:nvSpPr>
        <p:spPr>
          <a:xfrm>
            <a:off x="0" y="6597352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u-H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mozgai.viktoria</a:t>
            </a:r>
            <a:r>
              <a:rPr lang="hu-H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@</a:t>
            </a:r>
            <a:r>
              <a:rPr lang="hu-H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csfk.mta.hu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cxnSp>
        <p:nvCxnSpPr>
          <p:cNvPr id="16" name="Egyenes összekötő 15"/>
          <p:cNvCxnSpPr/>
          <p:nvPr/>
        </p:nvCxnSpPr>
        <p:spPr>
          <a:xfrm>
            <a:off x="0" y="6606405"/>
            <a:ext cx="9144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28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952128"/>
            <a:ext cx="8640960" cy="82068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hordozható röntgen-fluoreszcens </a:t>
            </a:r>
            <a:r>
              <a:rPr lang="hu-H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spektrometria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hu-H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pXRF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): kémiai összetétel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részecske indukált </a:t>
            </a:r>
            <a:r>
              <a:rPr lang="hu-H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röntgenemissziós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spektrometria</a:t>
            </a:r>
            <a:r>
              <a:rPr lang="hu-H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(PIXE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): kémiai összetétel</a:t>
            </a:r>
          </a:p>
        </p:txBody>
      </p:sp>
      <p:pic>
        <p:nvPicPr>
          <p:cNvPr id="6" name="Picture 2" descr="E:\PIXE Debrecen 2016-04\DSC_09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1" y="1842278"/>
            <a:ext cx="3371732" cy="224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artalom helye 2"/>
          <p:cNvSpPr txBox="1">
            <a:spLocks/>
          </p:cNvSpPr>
          <p:nvPr/>
        </p:nvSpPr>
        <p:spPr>
          <a:xfrm>
            <a:off x="93991" y="4941168"/>
            <a:ext cx="8956018" cy="139675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endParaRPr lang="hu-HU" sz="2000" dirty="0">
              <a:solidFill>
                <a:schemeClr val="tx2"/>
              </a:solidFill>
            </a:endParaRPr>
          </a:p>
        </p:txBody>
      </p:sp>
      <p:sp>
        <p:nvSpPr>
          <p:cNvPr id="15" name="Cím 1"/>
          <p:cNvSpPr txBox="1">
            <a:spLocks/>
          </p:cNvSpPr>
          <p:nvPr/>
        </p:nvSpPr>
        <p:spPr>
          <a:xfrm>
            <a:off x="251520" y="130324"/>
            <a:ext cx="8892780" cy="562372"/>
          </a:xfrm>
          <a:prstGeom prst="rect">
            <a:avLst/>
          </a:prstGeom>
          <a:noFill/>
          <a:ln w="38100"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Nielló</a:t>
            </a:r>
            <a:endParaRPr lang="hu-HU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6" name="Alcím 2"/>
          <p:cNvSpPr txBox="1">
            <a:spLocks/>
          </p:cNvSpPr>
          <p:nvPr/>
        </p:nvSpPr>
        <p:spPr>
          <a:xfrm>
            <a:off x="300" y="0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u-H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Roncsolásmentes anyagvizsgálat a Seuso kutatás szolgálatában II.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17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475" y="260648"/>
            <a:ext cx="1619672" cy="38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Egyenes összekötő 17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lcím 2"/>
          <p:cNvSpPr txBox="1">
            <a:spLocks/>
          </p:cNvSpPr>
          <p:nvPr/>
        </p:nvSpPr>
        <p:spPr>
          <a:xfrm>
            <a:off x="300" y="6597352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X. Roncsolásmentes Anyagvizsgáló Konferencia és Kiállítás, 2017. március 22-24. Eger 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20" name="Alcím 2"/>
          <p:cNvSpPr txBox="1">
            <a:spLocks/>
          </p:cNvSpPr>
          <p:nvPr/>
        </p:nvSpPr>
        <p:spPr>
          <a:xfrm>
            <a:off x="0" y="6597352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u-H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mozgai.viktoria</a:t>
            </a:r>
            <a:r>
              <a:rPr lang="hu-H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@</a:t>
            </a:r>
            <a:r>
              <a:rPr lang="hu-H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csfk.mta.hu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cxnSp>
        <p:nvCxnSpPr>
          <p:cNvPr id="21" name="Egyenes összekötő 20"/>
          <p:cNvCxnSpPr/>
          <p:nvPr/>
        </p:nvCxnSpPr>
        <p:spPr>
          <a:xfrm>
            <a:off x="0" y="6606405"/>
            <a:ext cx="9144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C:\Users\Mozgai\Pictures\Seuso Kutatási Projekt\EGYÉB\fotók, videók kiállításhoz\PIXE\DSC_09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1" y="4248948"/>
            <a:ext cx="3371732" cy="224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Mozgai\Pictures\Seuso Kutatási Projekt\EGYÉB\fotók, videók kiállításhoz\PIXE\DSC_00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11"/>
          <a:stretch/>
        </p:blipFill>
        <p:spPr bwMode="auto">
          <a:xfrm>
            <a:off x="3602434" y="1842278"/>
            <a:ext cx="2340000" cy="279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Kép 23" descr="atomki_193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57716" y="1842278"/>
            <a:ext cx="2992293" cy="4495642"/>
          </a:xfrm>
          <a:prstGeom prst="rect">
            <a:avLst/>
          </a:prstGeom>
          <a:effectLst/>
        </p:spPr>
      </p:pic>
      <p:pic>
        <p:nvPicPr>
          <p:cNvPr id="7172" name="Picture 4" descr="C:\Users\Mozgai\Pictures\Seuso Kutatási Projekt\EGYÉB\fotók, videók kiállításhoz\PIXE\DSC_082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434" y="4778102"/>
            <a:ext cx="2340000" cy="15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80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089" y="1600200"/>
            <a:ext cx="5377822" cy="4525963"/>
          </a:xfrm>
        </p:spPr>
      </p:pic>
      <p:sp>
        <p:nvSpPr>
          <p:cNvPr id="22" name="Szövegdoboz 21"/>
          <p:cNvSpPr txBox="1"/>
          <p:nvPr/>
        </p:nvSpPr>
        <p:spPr>
          <a:xfrm>
            <a:off x="5752353" y="6031159"/>
            <a:ext cx="12682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adatok </a:t>
            </a:r>
            <a:r>
              <a:rPr lang="hu-HU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atom%-ban</a:t>
            </a:r>
            <a:endParaRPr lang="hu-HU" sz="11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24" name="Egyenes összekötő nyíllal 23"/>
          <p:cNvCxnSpPr>
            <a:endCxn id="31" idx="2"/>
          </p:cNvCxnSpPr>
          <p:nvPr/>
        </p:nvCxnSpPr>
        <p:spPr>
          <a:xfrm flipV="1">
            <a:off x="6084248" y="2517169"/>
            <a:ext cx="849374" cy="170392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/>
          <p:cNvCxnSpPr>
            <a:endCxn id="32" idx="1"/>
          </p:cNvCxnSpPr>
          <p:nvPr/>
        </p:nvCxnSpPr>
        <p:spPr>
          <a:xfrm flipV="1">
            <a:off x="6228184" y="3999283"/>
            <a:ext cx="1481733" cy="528797"/>
          </a:xfrm>
          <a:prstGeom prst="straightConnector1">
            <a:avLst/>
          </a:prstGeom>
          <a:ln w="28575">
            <a:solidFill>
              <a:srgbClr val="FF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/>
          <p:cNvCxnSpPr>
            <a:endCxn id="28" idx="1"/>
          </p:cNvCxnSpPr>
          <p:nvPr/>
        </p:nvCxnSpPr>
        <p:spPr>
          <a:xfrm>
            <a:off x="6372200" y="4725144"/>
            <a:ext cx="1813323" cy="751378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zövegdoboz 26"/>
          <p:cNvSpPr txBox="1"/>
          <p:nvPr/>
        </p:nvSpPr>
        <p:spPr>
          <a:xfrm>
            <a:off x="5220072" y="5219908"/>
            <a:ext cx="1948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ezüst-szulfid nielló</a:t>
            </a:r>
            <a:endParaRPr lang="hu-HU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28" name="Kép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523" y="5013176"/>
            <a:ext cx="922981" cy="926692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344" y="1628800"/>
            <a:ext cx="1440000" cy="597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Kép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t="2181" r="1735" b="2328"/>
          <a:stretch/>
        </p:blipFill>
        <p:spPr>
          <a:xfrm>
            <a:off x="7991347" y="3055765"/>
            <a:ext cx="814121" cy="789629"/>
          </a:xfrm>
          <a:prstGeom prst="rect">
            <a:avLst/>
          </a:prstGeom>
        </p:spPr>
      </p:pic>
      <p:sp>
        <p:nvSpPr>
          <p:cNvPr id="31" name="Szövegdoboz 30"/>
          <p:cNvSpPr txBox="1"/>
          <p:nvPr/>
        </p:nvSpPr>
        <p:spPr>
          <a:xfrm>
            <a:off x="6228343" y="2209392"/>
            <a:ext cx="1410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ezüst szíjvég</a:t>
            </a:r>
            <a:endParaRPr lang="hu-H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Szövegdoboz 31"/>
          <p:cNvSpPr txBox="1"/>
          <p:nvPr/>
        </p:nvSpPr>
        <p:spPr>
          <a:xfrm>
            <a:off x="7709917" y="3845394"/>
            <a:ext cx="1376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Geometrikus tál</a:t>
            </a:r>
            <a:endParaRPr lang="hu-H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Szövegdoboz 32"/>
          <p:cNvSpPr txBox="1"/>
          <p:nvPr/>
        </p:nvSpPr>
        <p:spPr>
          <a:xfrm>
            <a:off x="8220017" y="5939868"/>
            <a:ext cx="857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Seuso tál</a:t>
            </a:r>
            <a:endParaRPr lang="hu-H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Szövegdoboz 33"/>
          <p:cNvSpPr txBox="1"/>
          <p:nvPr/>
        </p:nvSpPr>
        <p:spPr>
          <a:xfrm>
            <a:off x="7269137" y="908720"/>
            <a:ext cx="1244251" cy="40011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1. csoport</a:t>
            </a:r>
            <a:endParaRPr lang="hu-HU" sz="20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35" name="Alcím 2"/>
          <p:cNvSpPr txBox="1">
            <a:spLocks/>
          </p:cNvSpPr>
          <p:nvPr/>
        </p:nvSpPr>
        <p:spPr>
          <a:xfrm>
            <a:off x="300" y="6597352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X. Roncsolásmentes Anyagvizsgáló Konferencia és Kiállítás, 2017. március 22-24. Eger 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38" name="Alcím 2"/>
          <p:cNvSpPr txBox="1">
            <a:spLocks/>
          </p:cNvSpPr>
          <p:nvPr/>
        </p:nvSpPr>
        <p:spPr>
          <a:xfrm>
            <a:off x="0" y="6597352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u-H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mozgai.viktoria</a:t>
            </a:r>
            <a:r>
              <a:rPr lang="hu-H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@</a:t>
            </a:r>
            <a:r>
              <a:rPr lang="hu-H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csfk.mta.hu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cxnSp>
        <p:nvCxnSpPr>
          <p:cNvPr id="39" name="Egyenes összekötő 38"/>
          <p:cNvCxnSpPr/>
          <p:nvPr/>
        </p:nvCxnSpPr>
        <p:spPr>
          <a:xfrm>
            <a:off x="0" y="6606405"/>
            <a:ext cx="9144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ím 1"/>
          <p:cNvSpPr txBox="1">
            <a:spLocks/>
          </p:cNvSpPr>
          <p:nvPr/>
        </p:nvSpPr>
        <p:spPr>
          <a:xfrm>
            <a:off x="251520" y="130324"/>
            <a:ext cx="8892780" cy="562372"/>
          </a:xfrm>
          <a:prstGeom prst="rect">
            <a:avLst/>
          </a:prstGeom>
          <a:noFill/>
          <a:ln w="38100"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Nielló (PIXE)</a:t>
            </a:r>
            <a:endParaRPr lang="hu-HU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1" name="Alcím 2"/>
          <p:cNvSpPr txBox="1">
            <a:spLocks/>
          </p:cNvSpPr>
          <p:nvPr/>
        </p:nvSpPr>
        <p:spPr>
          <a:xfrm>
            <a:off x="300" y="0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u-H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Roncsolásmentes anyagvizsgálat a Seuso kutatás szolgálatában II.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42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475" y="260648"/>
            <a:ext cx="1619672" cy="38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Egyenes összekötő 4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zis 36"/>
          <p:cNvSpPr/>
          <p:nvPr/>
        </p:nvSpPr>
        <p:spPr>
          <a:xfrm rot="21000000">
            <a:off x="3004700" y="5042349"/>
            <a:ext cx="1562171" cy="8683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850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Diagram 28"/>
          <p:cNvGraphicFramePr>
            <a:graphicFrameLocks/>
          </p:cNvGraphicFramePr>
          <p:nvPr>
            <p:extLst/>
          </p:nvPr>
        </p:nvGraphicFramePr>
        <p:xfrm>
          <a:off x="251520" y="908720"/>
          <a:ext cx="7200000" cy="48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Egyenes összekötő 5"/>
          <p:cNvCxnSpPr/>
          <p:nvPr/>
        </p:nvCxnSpPr>
        <p:spPr>
          <a:xfrm>
            <a:off x="1140679" y="4787627"/>
            <a:ext cx="612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zis 9"/>
          <p:cNvSpPr/>
          <p:nvPr/>
        </p:nvSpPr>
        <p:spPr>
          <a:xfrm>
            <a:off x="3851920" y="1088497"/>
            <a:ext cx="2851422" cy="16204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10"/>
          <p:cNvSpPr/>
          <p:nvPr/>
        </p:nvSpPr>
        <p:spPr>
          <a:xfrm rot="19800000">
            <a:off x="1765517" y="2049422"/>
            <a:ext cx="2135083" cy="268162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Ellipszis 11"/>
          <p:cNvSpPr/>
          <p:nvPr/>
        </p:nvSpPr>
        <p:spPr>
          <a:xfrm>
            <a:off x="2440335" y="4907260"/>
            <a:ext cx="838911" cy="24622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Ellipszis 12"/>
          <p:cNvSpPr/>
          <p:nvPr/>
        </p:nvSpPr>
        <p:spPr>
          <a:xfrm>
            <a:off x="5148064" y="4869160"/>
            <a:ext cx="1152128" cy="318234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övegdoboz 13"/>
          <p:cNvSpPr txBox="1"/>
          <p:nvPr/>
        </p:nvSpPr>
        <p:spPr>
          <a:xfrm>
            <a:off x="4023205" y="3501008"/>
            <a:ext cx="657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nielló</a:t>
            </a:r>
            <a:endParaRPr lang="hu-HU" sz="16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4472806" y="1526009"/>
            <a:ext cx="877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alapfém</a:t>
            </a:r>
            <a:endParaRPr lang="hu-HU" sz="16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6300192" y="4725144"/>
            <a:ext cx="877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b="1" dirty="0" smtClean="0">
                <a:solidFill>
                  <a:srgbClr val="92D050"/>
                </a:solidFill>
                <a:latin typeface="Calibri" panose="020F0502020204030204" pitchFamily="34" charset="0"/>
              </a:rPr>
              <a:t>alapfém</a:t>
            </a:r>
            <a:endParaRPr lang="hu-HU" sz="1600" b="1" dirty="0">
              <a:solidFill>
                <a:srgbClr val="92D05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3256003" y="4753719"/>
            <a:ext cx="657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nielló</a:t>
            </a:r>
            <a:endParaRPr lang="hu-HU" sz="16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7466838" y="2292841"/>
            <a:ext cx="1147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Seuso tál</a:t>
            </a:r>
          </a:p>
        </p:txBody>
      </p:sp>
      <p:sp>
        <p:nvSpPr>
          <p:cNvPr id="19" name="Szövegdoboz 18"/>
          <p:cNvSpPr txBox="1"/>
          <p:nvPr/>
        </p:nvSpPr>
        <p:spPr>
          <a:xfrm>
            <a:off x="7248451" y="4725144"/>
            <a:ext cx="1887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Geometrikus tál</a:t>
            </a:r>
          </a:p>
        </p:txBody>
      </p:sp>
      <p:sp>
        <p:nvSpPr>
          <p:cNvPr id="20" name="Szövegdoboz 19"/>
          <p:cNvSpPr txBox="1"/>
          <p:nvPr/>
        </p:nvSpPr>
        <p:spPr>
          <a:xfrm>
            <a:off x="250442" y="5877272"/>
            <a:ext cx="8611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nielló készítéséhez felhasznált ezüstanyag 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→ közös eredet a fémanyagéval (?)</a:t>
            </a:r>
          </a:p>
        </p:txBody>
      </p:sp>
      <p:sp>
        <p:nvSpPr>
          <p:cNvPr id="21" name="Cím 1"/>
          <p:cNvSpPr txBox="1">
            <a:spLocks/>
          </p:cNvSpPr>
          <p:nvPr/>
        </p:nvSpPr>
        <p:spPr>
          <a:xfrm>
            <a:off x="251520" y="130324"/>
            <a:ext cx="8892780" cy="562372"/>
          </a:xfrm>
          <a:prstGeom prst="rect">
            <a:avLst/>
          </a:prstGeom>
          <a:noFill/>
          <a:ln w="38100"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Nielló</a:t>
            </a:r>
            <a:endParaRPr lang="hu-HU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2" name="Alcím 2"/>
          <p:cNvSpPr txBox="1">
            <a:spLocks/>
          </p:cNvSpPr>
          <p:nvPr/>
        </p:nvSpPr>
        <p:spPr>
          <a:xfrm>
            <a:off x="300" y="0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u-H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Roncsolásmentes anyagvizsgálat a Seuso kutatás szolgálatában II.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24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475" y="260648"/>
            <a:ext cx="1619672" cy="38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Egyenes összekötő 24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Alcím 2"/>
          <p:cNvSpPr txBox="1">
            <a:spLocks/>
          </p:cNvSpPr>
          <p:nvPr/>
        </p:nvSpPr>
        <p:spPr>
          <a:xfrm>
            <a:off x="300" y="6597352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X. Roncsolásmentes Anyagvizsgáló Konferencia és Kiállítás, 2017. március 22-24. Eger 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27" name="Alcím 2"/>
          <p:cNvSpPr txBox="1">
            <a:spLocks/>
          </p:cNvSpPr>
          <p:nvPr/>
        </p:nvSpPr>
        <p:spPr>
          <a:xfrm>
            <a:off x="0" y="6597352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u-H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mozgai.viktoria</a:t>
            </a:r>
            <a:r>
              <a:rPr lang="hu-H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@</a:t>
            </a:r>
            <a:r>
              <a:rPr lang="hu-H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csfk.mta.hu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cxnSp>
        <p:nvCxnSpPr>
          <p:cNvPr id="28" name="Egyenes összekötő 27"/>
          <p:cNvCxnSpPr/>
          <p:nvPr/>
        </p:nvCxnSpPr>
        <p:spPr>
          <a:xfrm>
            <a:off x="0" y="6606405"/>
            <a:ext cx="9144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891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Feladatok csoportosítása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2420889"/>
            <a:ext cx="8229600" cy="2952328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hu-HU" dirty="0" smtClean="0"/>
              <a:t>A lelőhelyre vonatkozó kutatás</a:t>
            </a:r>
          </a:p>
          <a:p>
            <a:pPr marL="514350" indent="-514350">
              <a:buFont typeface="+mj-lt"/>
              <a:buAutoNum type="arabicParenR"/>
            </a:pPr>
            <a:r>
              <a:rPr lang="hu-HU" dirty="0" smtClean="0"/>
              <a:t>A tárgyak anyagának kutatása</a:t>
            </a:r>
            <a:endParaRPr lang="hu-HU" dirty="0"/>
          </a:p>
        </p:txBody>
      </p:sp>
      <p:cxnSp>
        <p:nvCxnSpPr>
          <p:cNvPr id="6" name="Egyenes összekötő 5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-2399"/>
            <a:ext cx="2058390" cy="49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  <p:sp>
        <p:nvSpPr>
          <p:cNvPr id="9" name="Szövegdoboz 8"/>
          <p:cNvSpPr txBox="1"/>
          <p:nvPr/>
        </p:nvSpPr>
        <p:spPr>
          <a:xfrm>
            <a:off x="107504" y="53410"/>
            <a:ext cx="288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/>
              <a:t>2017-es </a:t>
            </a:r>
            <a:r>
              <a:rPr lang="de-DE" sz="1100" b="1" dirty="0" err="1"/>
              <a:t>jubileumi</a:t>
            </a:r>
            <a:r>
              <a:rPr lang="de-DE" sz="1100" b="1" dirty="0"/>
              <a:t> 10. </a:t>
            </a:r>
            <a:r>
              <a:rPr lang="de-DE" sz="1100" b="1" dirty="0" err="1"/>
              <a:t>BerzeTÖK</a:t>
            </a:r>
            <a:r>
              <a:rPr lang="de-DE" sz="1100" b="1" dirty="0"/>
              <a:t> </a:t>
            </a:r>
            <a:r>
              <a:rPr lang="de-DE" sz="1100" b="1" dirty="0" err="1"/>
              <a:t>tábor</a:t>
            </a:r>
            <a:endParaRPr lang="en-US" sz="1100" u="sng" dirty="0"/>
          </a:p>
        </p:txBody>
      </p:sp>
    </p:spTree>
    <p:extLst>
      <p:ext uri="{BB962C8B-B14F-4D97-AF65-F5344CB8AC3E}">
        <p14:creationId xmlns:p14="http://schemas.microsoft.com/office/powerpoint/2010/main" val="165060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089" y="1600200"/>
            <a:ext cx="5377822" cy="4525963"/>
          </a:xfr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5" r="11222" b="4084"/>
          <a:stretch/>
        </p:blipFill>
        <p:spPr>
          <a:xfrm>
            <a:off x="336817" y="4437112"/>
            <a:ext cx="1066831" cy="1014812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2" t="17202" r="18588"/>
          <a:stretch/>
        </p:blipFill>
        <p:spPr>
          <a:xfrm>
            <a:off x="269627" y="2564904"/>
            <a:ext cx="1134021" cy="1181072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8" t="26162" r="12837" b="4921"/>
          <a:stretch/>
        </p:blipFill>
        <p:spPr>
          <a:xfrm>
            <a:off x="1907704" y="1700808"/>
            <a:ext cx="1584176" cy="1017169"/>
          </a:xfrm>
          <a:prstGeom prst="rect">
            <a:avLst/>
          </a:prstGeom>
        </p:spPr>
      </p:pic>
      <p:cxnSp>
        <p:nvCxnSpPr>
          <p:cNvPr id="12" name="Egyenes összekötő nyíllal 11"/>
          <p:cNvCxnSpPr>
            <a:endCxn id="9" idx="3"/>
          </p:cNvCxnSpPr>
          <p:nvPr/>
        </p:nvCxnSpPr>
        <p:spPr>
          <a:xfrm flipH="1">
            <a:off x="1403648" y="4662661"/>
            <a:ext cx="1403684" cy="28185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>
            <a:endCxn id="16" idx="3"/>
          </p:cNvCxnSpPr>
          <p:nvPr/>
        </p:nvCxnSpPr>
        <p:spPr>
          <a:xfrm flipH="1" flipV="1">
            <a:off x="1444432" y="3899865"/>
            <a:ext cx="1399377" cy="681264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>
            <a:endCxn id="18" idx="2"/>
          </p:cNvCxnSpPr>
          <p:nvPr/>
        </p:nvCxnSpPr>
        <p:spPr>
          <a:xfrm flipH="1" flipV="1">
            <a:off x="2699792" y="3016697"/>
            <a:ext cx="191641" cy="1523727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zövegdoboz 14"/>
          <p:cNvSpPr txBox="1"/>
          <p:nvPr/>
        </p:nvSpPr>
        <p:spPr>
          <a:xfrm>
            <a:off x="318958" y="5451924"/>
            <a:ext cx="1100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bronz edény</a:t>
            </a:r>
            <a:endParaRPr lang="hu-HU" sz="14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228842" y="3745976"/>
            <a:ext cx="1215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bronz övveret</a:t>
            </a:r>
            <a:endParaRPr lang="hu-HU" sz="14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1907704" y="2708920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sárgaréz fibula</a:t>
            </a:r>
            <a:endParaRPr lang="hu-HU" sz="14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5752353" y="6031159"/>
            <a:ext cx="12682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adatok </a:t>
            </a:r>
            <a:r>
              <a:rPr lang="hu-HU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atom%-ban</a:t>
            </a:r>
            <a:endParaRPr lang="hu-HU" sz="11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24" name="Egyenes összekötő nyíllal 23"/>
          <p:cNvCxnSpPr>
            <a:endCxn id="31" idx="2"/>
          </p:cNvCxnSpPr>
          <p:nvPr/>
        </p:nvCxnSpPr>
        <p:spPr>
          <a:xfrm flipV="1">
            <a:off x="6084248" y="2517169"/>
            <a:ext cx="849374" cy="170392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/>
          <p:cNvCxnSpPr>
            <a:endCxn id="32" idx="1"/>
          </p:cNvCxnSpPr>
          <p:nvPr/>
        </p:nvCxnSpPr>
        <p:spPr>
          <a:xfrm flipV="1">
            <a:off x="6228184" y="3999283"/>
            <a:ext cx="1481733" cy="528797"/>
          </a:xfrm>
          <a:prstGeom prst="straightConnector1">
            <a:avLst/>
          </a:prstGeom>
          <a:ln w="28575">
            <a:solidFill>
              <a:srgbClr val="FF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/>
          <p:cNvCxnSpPr>
            <a:endCxn id="28" idx="1"/>
          </p:cNvCxnSpPr>
          <p:nvPr/>
        </p:nvCxnSpPr>
        <p:spPr>
          <a:xfrm>
            <a:off x="6372200" y="4725144"/>
            <a:ext cx="1813323" cy="751378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Kép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523" y="5013176"/>
            <a:ext cx="922981" cy="926692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344" y="1628800"/>
            <a:ext cx="1440000" cy="597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Kép 2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t="2181" r="1735" b="2328"/>
          <a:stretch/>
        </p:blipFill>
        <p:spPr>
          <a:xfrm>
            <a:off x="7991347" y="3055765"/>
            <a:ext cx="814121" cy="789629"/>
          </a:xfrm>
          <a:prstGeom prst="rect">
            <a:avLst/>
          </a:prstGeom>
        </p:spPr>
      </p:pic>
      <p:sp>
        <p:nvSpPr>
          <p:cNvPr id="31" name="Szövegdoboz 30"/>
          <p:cNvSpPr txBox="1"/>
          <p:nvPr/>
        </p:nvSpPr>
        <p:spPr>
          <a:xfrm>
            <a:off x="6228343" y="2209392"/>
            <a:ext cx="1410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ezüst szíjvég</a:t>
            </a:r>
            <a:endParaRPr lang="hu-H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Szövegdoboz 31"/>
          <p:cNvSpPr txBox="1"/>
          <p:nvPr/>
        </p:nvSpPr>
        <p:spPr>
          <a:xfrm>
            <a:off x="7709917" y="3845394"/>
            <a:ext cx="1376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Geometrikus tál</a:t>
            </a:r>
            <a:endParaRPr lang="hu-H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Szövegdoboz 32"/>
          <p:cNvSpPr txBox="1"/>
          <p:nvPr/>
        </p:nvSpPr>
        <p:spPr>
          <a:xfrm>
            <a:off x="8220017" y="5939868"/>
            <a:ext cx="857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Seuso tál</a:t>
            </a:r>
            <a:endParaRPr lang="hu-H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Alcím 2"/>
          <p:cNvSpPr txBox="1">
            <a:spLocks/>
          </p:cNvSpPr>
          <p:nvPr/>
        </p:nvSpPr>
        <p:spPr>
          <a:xfrm>
            <a:off x="300" y="6597352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X. Roncsolásmentes Anyagvizsgáló Konferencia és Kiállítás, 2017. március 22-24. Eger 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38" name="Alcím 2"/>
          <p:cNvSpPr txBox="1">
            <a:spLocks/>
          </p:cNvSpPr>
          <p:nvPr/>
        </p:nvSpPr>
        <p:spPr>
          <a:xfrm>
            <a:off x="0" y="6597352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u-H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mozgai.viktoria</a:t>
            </a:r>
            <a:r>
              <a:rPr lang="hu-H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@</a:t>
            </a:r>
            <a:r>
              <a:rPr lang="hu-H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csfk.mta.hu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cxnSp>
        <p:nvCxnSpPr>
          <p:cNvPr id="39" name="Egyenes összekötő 38"/>
          <p:cNvCxnSpPr/>
          <p:nvPr/>
        </p:nvCxnSpPr>
        <p:spPr>
          <a:xfrm>
            <a:off x="0" y="6606405"/>
            <a:ext cx="9144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ím 1"/>
          <p:cNvSpPr txBox="1">
            <a:spLocks/>
          </p:cNvSpPr>
          <p:nvPr/>
        </p:nvSpPr>
        <p:spPr>
          <a:xfrm>
            <a:off x="251520" y="130324"/>
            <a:ext cx="8892780" cy="562372"/>
          </a:xfrm>
          <a:prstGeom prst="rect">
            <a:avLst/>
          </a:prstGeom>
          <a:noFill/>
          <a:ln w="38100"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Nielló (PIXE)</a:t>
            </a:r>
            <a:endParaRPr lang="hu-HU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1" name="Alcím 2"/>
          <p:cNvSpPr txBox="1">
            <a:spLocks/>
          </p:cNvSpPr>
          <p:nvPr/>
        </p:nvSpPr>
        <p:spPr>
          <a:xfrm>
            <a:off x="300" y="0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u-H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Roncsolásmentes anyagvizsgálat a Seuso kutatás szolgálatában II.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42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475" y="260648"/>
            <a:ext cx="1619672" cy="38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Egyenes összekötő 4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zövegdoboz 36"/>
          <p:cNvSpPr txBox="1"/>
          <p:nvPr/>
        </p:nvSpPr>
        <p:spPr>
          <a:xfrm>
            <a:off x="1900741" y="4941168"/>
            <a:ext cx="173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réz-szulfid nielló</a:t>
            </a:r>
            <a:endParaRPr lang="hu-HU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Szövegdoboz 43"/>
          <p:cNvSpPr txBox="1"/>
          <p:nvPr/>
        </p:nvSpPr>
        <p:spPr>
          <a:xfrm>
            <a:off x="240699" y="1052736"/>
            <a:ext cx="1244251" cy="40011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2. csoport</a:t>
            </a:r>
            <a:endParaRPr lang="hu-HU" sz="20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53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089" y="1600200"/>
            <a:ext cx="5377822" cy="4525963"/>
          </a:xfr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5" r="11222" b="4084"/>
          <a:stretch/>
        </p:blipFill>
        <p:spPr>
          <a:xfrm>
            <a:off x="336817" y="4437112"/>
            <a:ext cx="1066831" cy="1014812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2" t="17202" r="18588"/>
          <a:stretch/>
        </p:blipFill>
        <p:spPr>
          <a:xfrm>
            <a:off x="269627" y="2564904"/>
            <a:ext cx="1134021" cy="1181072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8" t="26162" r="12837" b="4921"/>
          <a:stretch/>
        </p:blipFill>
        <p:spPr>
          <a:xfrm>
            <a:off x="1907704" y="1700808"/>
            <a:ext cx="1584176" cy="1017169"/>
          </a:xfrm>
          <a:prstGeom prst="rect">
            <a:avLst/>
          </a:prstGeom>
        </p:spPr>
      </p:pic>
      <p:cxnSp>
        <p:nvCxnSpPr>
          <p:cNvPr id="12" name="Egyenes összekötő nyíllal 11"/>
          <p:cNvCxnSpPr>
            <a:endCxn id="9" idx="3"/>
          </p:cNvCxnSpPr>
          <p:nvPr/>
        </p:nvCxnSpPr>
        <p:spPr>
          <a:xfrm flipH="1">
            <a:off x="1403648" y="4662661"/>
            <a:ext cx="1403684" cy="28185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>
            <a:endCxn id="16" idx="3"/>
          </p:cNvCxnSpPr>
          <p:nvPr/>
        </p:nvCxnSpPr>
        <p:spPr>
          <a:xfrm flipH="1" flipV="1">
            <a:off x="1444432" y="3899865"/>
            <a:ext cx="1399377" cy="681264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>
            <a:endCxn id="18" idx="2"/>
          </p:cNvCxnSpPr>
          <p:nvPr/>
        </p:nvCxnSpPr>
        <p:spPr>
          <a:xfrm flipH="1" flipV="1">
            <a:off x="2699792" y="3016697"/>
            <a:ext cx="191641" cy="1523727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zövegdoboz 14"/>
          <p:cNvSpPr txBox="1"/>
          <p:nvPr/>
        </p:nvSpPr>
        <p:spPr>
          <a:xfrm>
            <a:off x="318958" y="5451924"/>
            <a:ext cx="1100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bronz edény</a:t>
            </a:r>
            <a:endParaRPr lang="hu-HU" sz="14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228842" y="3745976"/>
            <a:ext cx="1215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bronz övveret</a:t>
            </a:r>
            <a:endParaRPr lang="hu-HU" sz="14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1907704" y="2708920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sárgaréz fibula</a:t>
            </a:r>
            <a:endParaRPr lang="hu-HU" sz="14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5752353" y="6031159"/>
            <a:ext cx="12682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adatok </a:t>
            </a:r>
            <a:r>
              <a:rPr lang="hu-HU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atom%-ban</a:t>
            </a:r>
            <a:endParaRPr lang="hu-HU" sz="11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24" name="Egyenes összekötő nyíllal 23"/>
          <p:cNvCxnSpPr>
            <a:endCxn id="31" idx="2"/>
          </p:cNvCxnSpPr>
          <p:nvPr/>
        </p:nvCxnSpPr>
        <p:spPr>
          <a:xfrm flipV="1">
            <a:off x="6084248" y="2517169"/>
            <a:ext cx="849374" cy="170392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/>
          <p:cNvCxnSpPr>
            <a:endCxn id="32" idx="1"/>
          </p:cNvCxnSpPr>
          <p:nvPr/>
        </p:nvCxnSpPr>
        <p:spPr>
          <a:xfrm flipV="1">
            <a:off x="6228184" y="3999283"/>
            <a:ext cx="1481733" cy="528797"/>
          </a:xfrm>
          <a:prstGeom prst="straightConnector1">
            <a:avLst/>
          </a:prstGeom>
          <a:ln w="28575">
            <a:solidFill>
              <a:srgbClr val="FF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/>
          <p:cNvCxnSpPr>
            <a:endCxn id="28" idx="1"/>
          </p:cNvCxnSpPr>
          <p:nvPr/>
        </p:nvCxnSpPr>
        <p:spPr>
          <a:xfrm>
            <a:off x="6372200" y="4725144"/>
            <a:ext cx="1813323" cy="751378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Kép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523" y="5013176"/>
            <a:ext cx="922981" cy="926692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344" y="1628800"/>
            <a:ext cx="1440000" cy="597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Kép 2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t="2181" r="1735" b="2328"/>
          <a:stretch/>
        </p:blipFill>
        <p:spPr>
          <a:xfrm>
            <a:off x="7991347" y="3055765"/>
            <a:ext cx="814121" cy="789629"/>
          </a:xfrm>
          <a:prstGeom prst="rect">
            <a:avLst/>
          </a:prstGeom>
        </p:spPr>
      </p:pic>
      <p:sp>
        <p:nvSpPr>
          <p:cNvPr id="31" name="Szövegdoboz 30"/>
          <p:cNvSpPr txBox="1"/>
          <p:nvPr/>
        </p:nvSpPr>
        <p:spPr>
          <a:xfrm>
            <a:off x="6228343" y="2209392"/>
            <a:ext cx="1410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ezüst szíjvég</a:t>
            </a:r>
            <a:endParaRPr lang="hu-H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Szövegdoboz 31"/>
          <p:cNvSpPr txBox="1"/>
          <p:nvPr/>
        </p:nvSpPr>
        <p:spPr>
          <a:xfrm>
            <a:off x="7709917" y="3845394"/>
            <a:ext cx="1376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Geometrikus tál</a:t>
            </a:r>
            <a:endParaRPr lang="hu-H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Szövegdoboz 32"/>
          <p:cNvSpPr txBox="1"/>
          <p:nvPr/>
        </p:nvSpPr>
        <p:spPr>
          <a:xfrm>
            <a:off x="8220017" y="5939868"/>
            <a:ext cx="857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Seuso tál</a:t>
            </a:r>
            <a:endParaRPr lang="hu-H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Ellipszis 35"/>
          <p:cNvSpPr/>
          <p:nvPr/>
        </p:nvSpPr>
        <p:spPr>
          <a:xfrm>
            <a:off x="3555035" y="4138130"/>
            <a:ext cx="2529213" cy="8683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5" name="Alcím 2"/>
          <p:cNvSpPr txBox="1">
            <a:spLocks/>
          </p:cNvSpPr>
          <p:nvPr/>
        </p:nvSpPr>
        <p:spPr>
          <a:xfrm>
            <a:off x="300" y="6597352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X. Roncsolásmentes Anyagvizsgáló Konferencia és Kiállítás, 2017. március 22-24. Eger 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38" name="Alcím 2"/>
          <p:cNvSpPr txBox="1">
            <a:spLocks/>
          </p:cNvSpPr>
          <p:nvPr/>
        </p:nvSpPr>
        <p:spPr>
          <a:xfrm>
            <a:off x="0" y="6597352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u-H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mozgai.viktoria</a:t>
            </a:r>
            <a:r>
              <a:rPr lang="hu-H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@</a:t>
            </a:r>
            <a:r>
              <a:rPr lang="hu-H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csfk.mta.hu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cxnSp>
        <p:nvCxnSpPr>
          <p:cNvPr id="39" name="Egyenes összekötő 38"/>
          <p:cNvCxnSpPr/>
          <p:nvPr/>
        </p:nvCxnSpPr>
        <p:spPr>
          <a:xfrm>
            <a:off x="0" y="6606405"/>
            <a:ext cx="9144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ím 1"/>
          <p:cNvSpPr txBox="1">
            <a:spLocks/>
          </p:cNvSpPr>
          <p:nvPr/>
        </p:nvSpPr>
        <p:spPr>
          <a:xfrm>
            <a:off x="251520" y="130324"/>
            <a:ext cx="8892780" cy="562372"/>
          </a:xfrm>
          <a:prstGeom prst="rect">
            <a:avLst/>
          </a:prstGeom>
          <a:noFill/>
          <a:ln w="38100"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Nielló (PIXE)</a:t>
            </a:r>
            <a:endParaRPr lang="hu-HU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1" name="Alcím 2"/>
          <p:cNvSpPr txBox="1">
            <a:spLocks/>
          </p:cNvSpPr>
          <p:nvPr/>
        </p:nvSpPr>
        <p:spPr>
          <a:xfrm>
            <a:off x="300" y="0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u-H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Roncsolásmentes anyagvizsgálat a Seuso kutatás szolgálatában II.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42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475" y="260648"/>
            <a:ext cx="1619672" cy="38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Egyenes összekötő 4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zövegdoboz 36"/>
          <p:cNvSpPr txBox="1"/>
          <p:nvPr/>
        </p:nvSpPr>
        <p:spPr>
          <a:xfrm>
            <a:off x="4470273" y="3130424"/>
            <a:ext cx="4552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</a:rPr>
              <a:t>?</a:t>
            </a:r>
            <a:endParaRPr lang="hu-HU" sz="5400" b="1" dirty="0">
              <a:solidFill>
                <a:srgbClr val="FF0000"/>
              </a:solidFill>
            </a:endParaRPr>
          </a:p>
        </p:txBody>
      </p:sp>
      <p:sp>
        <p:nvSpPr>
          <p:cNvPr id="44" name="Szövegdoboz 43"/>
          <p:cNvSpPr txBox="1"/>
          <p:nvPr/>
        </p:nvSpPr>
        <p:spPr>
          <a:xfrm>
            <a:off x="173492" y="908720"/>
            <a:ext cx="1244251" cy="40011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3. csoport</a:t>
            </a:r>
            <a:endParaRPr lang="hu-HU" sz="20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13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340768"/>
            <a:ext cx="2566547" cy="2160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340768"/>
            <a:ext cx="2566547" cy="2160000"/>
          </a:xfrm>
          <a:prstGeom prst="rect">
            <a:avLst/>
          </a:prstGeom>
        </p:spPr>
      </p:pic>
      <p:sp>
        <p:nvSpPr>
          <p:cNvPr id="19" name="Szövegdoboz 18"/>
          <p:cNvSpPr txBox="1"/>
          <p:nvPr/>
        </p:nvSpPr>
        <p:spPr>
          <a:xfrm>
            <a:off x="251521" y="5586381"/>
            <a:ext cx="8640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>
                  <a:lumMod val="75000"/>
                  <a:lumOff val="25000"/>
                </a:schemeClr>
              </a:buClr>
              <a:buSzPct val="100000"/>
            </a:pPr>
            <a:r>
              <a:rPr lang="hu-HU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Kétféle típusú nielló:</a:t>
            </a:r>
          </a:p>
          <a:p>
            <a:pPr marL="342900" indent="-342900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hu-HU" dirty="0" smtClean="0">
                <a:solidFill>
                  <a:srgbClr val="FF0000"/>
                </a:solidFill>
                <a:latin typeface="Calibri" panose="020F0502020204030204" pitchFamily="34" charset="0"/>
              </a:rPr>
              <a:t>ezüst-szulfid (Ag</a:t>
            </a:r>
            <a:r>
              <a:rPr lang="hu-HU" baseline="-25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2</a:t>
            </a:r>
            <a:r>
              <a:rPr lang="hu-HU" dirty="0" smtClean="0">
                <a:solidFill>
                  <a:srgbClr val="FF0000"/>
                </a:solidFill>
                <a:latin typeface="Calibri" panose="020F0502020204030204" pitchFamily="34" charset="0"/>
              </a:rPr>
              <a:t>S)</a:t>
            </a:r>
          </a:p>
          <a:p>
            <a:pPr marL="342900" indent="-342900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hu-HU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ezüst-réz-szulfid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((</a:t>
            </a:r>
            <a:r>
              <a:rPr lang="hu-HU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Ag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,</a:t>
            </a:r>
            <a:r>
              <a:rPr lang="hu-HU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Cu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)</a:t>
            </a:r>
            <a:r>
              <a:rPr lang="hu-HU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2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S) → ókori javítás vagy korróziós folyamatok (?)</a:t>
            </a:r>
            <a:endParaRPr lang="hu-HU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0" name="Ellipszis 19"/>
          <p:cNvSpPr/>
          <p:nvPr/>
        </p:nvSpPr>
        <p:spPr>
          <a:xfrm rot="20400000">
            <a:off x="2369012" y="2630535"/>
            <a:ext cx="115918" cy="19154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Ellipszis 20"/>
          <p:cNvSpPr/>
          <p:nvPr/>
        </p:nvSpPr>
        <p:spPr>
          <a:xfrm rot="20400000">
            <a:off x="5343881" y="2697065"/>
            <a:ext cx="115918" cy="19154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Ellipszis 23"/>
          <p:cNvSpPr/>
          <p:nvPr/>
        </p:nvSpPr>
        <p:spPr>
          <a:xfrm>
            <a:off x="1262852" y="2610046"/>
            <a:ext cx="1107883" cy="26120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Ellipszis 24"/>
          <p:cNvSpPr/>
          <p:nvPr/>
        </p:nvSpPr>
        <p:spPr>
          <a:xfrm rot="20400000">
            <a:off x="5023950" y="2602483"/>
            <a:ext cx="318634" cy="511977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Szövegdoboz 25"/>
          <p:cNvSpPr txBox="1"/>
          <p:nvPr/>
        </p:nvSpPr>
        <p:spPr>
          <a:xfrm>
            <a:off x="2583624" y="3543794"/>
            <a:ext cx="12682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a</a:t>
            </a:r>
            <a:r>
              <a:rPr lang="hu-H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datok </a:t>
            </a:r>
            <a:r>
              <a:rPr lang="hu-HU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atom%-ban</a:t>
            </a:r>
            <a:endParaRPr lang="hu-HU" sz="11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7" t="23676" r="34167" b="60846"/>
          <a:stretch/>
        </p:blipFill>
        <p:spPr>
          <a:xfrm>
            <a:off x="4406586" y="4533802"/>
            <a:ext cx="1317542" cy="1052579"/>
          </a:xfrm>
          <a:prstGeom prst="rect">
            <a:avLst/>
          </a:prstGeom>
        </p:spPr>
      </p:pic>
      <p:pic>
        <p:nvPicPr>
          <p:cNvPr id="27" name="Kép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5" t="21176" r="64062" b="59044"/>
          <a:stretch/>
        </p:blipFill>
        <p:spPr>
          <a:xfrm>
            <a:off x="5897927" y="4506381"/>
            <a:ext cx="1194353" cy="1080000"/>
          </a:xfrm>
          <a:prstGeom prst="rect">
            <a:avLst/>
          </a:prstGeom>
        </p:spPr>
      </p:pic>
      <p:cxnSp>
        <p:nvCxnSpPr>
          <p:cNvPr id="28" name="Egyenes összekötő nyíllal 27"/>
          <p:cNvCxnSpPr/>
          <p:nvPr/>
        </p:nvCxnSpPr>
        <p:spPr>
          <a:xfrm>
            <a:off x="5420530" y="2902660"/>
            <a:ext cx="686814" cy="158705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nyíllal 28"/>
          <p:cNvCxnSpPr>
            <a:endCxn id="4" idx="0"/>
          </p:cNvCxnSpPr>
          <p:nvPr/>
        </p:nvCxnSpPr>
        <p:spPr>
          <a:xfrm flipH="1">
            <a:off x="5065357" y="3055060"/>
            <a:ext cx="47428" cy="147874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zövegdoboz 22"/>
          <p:cNvSpPr txBox="1"/>
          <p:nvPr/>
        </p:nvSpPr>
        <p:spPr>
          <a:xfrm>
            <a:off x="173492" y="908720"/>
            <a:ext cx="1244251" cy="40011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3. csoport</a:t>
            </a:r>
            <a:endParaRPr lang="hu-HU" sz="20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31" name="Szövegdoboz 30"/>
          <p:cNvSpPr txBox="1"/>
          <p:nvPr/>
        </p:nvSpPr>
        <p:spPr>
          <a:xfrm>
            <a:off x="1390612" y="3144700"/>
            <a:ext cx="129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ezüst </a:t>
            </a:r>
            <a:r>
              <a:rPr lang="hu-HU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augurbot</a:t>
            </a:r>
            <a:endParaRPr lang="hu-H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Szövegdoboz 31"/>
          <p:cNvSpPr txBox="1"/>
          <p:nvPr/>
        </p:nvSpPr>
        <p:spPr>
          <a:xfrm>
            <a:off x="3563888" y="3128540"/>
            <a:ext cx="14746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ezüst övgarnitúra</a:t>
            </a:r>
            <a:endParaRPr lang="hu-H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Cím 1"/>
          <p:cNvSpPr txBox="1">
            <a:spLocks/>
          </p:cNvSpPr>
          <p:nvPr/>
        </p:nvSpPr>
        <p:spPr>
          <a:xfrm>
            <a:off x="251520" y="130324"/>
            <a:ext cx="8892780" cy="562372"/>
          </a:xfrm>
          <a:prstGeom prst="rect">
            <a:avLst/>
          </a:prstGeom>
          <a:noFill/>
          <a:ln w="38100"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Nielló (PIXE)</a:t>
            </a:r>
            <a:endParaRPr lang="hu-HU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4" name="Alcím 2"/>
          <p:cNvSpPr txBox="1">
            <a:spLocks/>
          </p:cNvSpPr>
          <p:nvPr/>
        </p:nvSpPr>
        <p:spPr>
          <a:xfrm>
            <a:off x="300" y="0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u-H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Roncsolásmentes anyagvizsgálat a Seuso kutatás szolgálatában II.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35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475" y="260648"/>
            <a:ext cx="1619672" cy="38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Egyenes összekötő 35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Alcím 2"/>
          <p:cNvSpPr txBox="1">
            <a:spLocks/>
          </p:cNvSpPr>
          <p:nvPr/>
        </p:nvSpPr>
        <p:spPr>
          <a:xfrm>
            <a:off x="300" y="6597352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X. Roncsolásmentes Anyagvizsgáló Konferencia és Kiállítás, 2017. március 22-24. Eger 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38" name="Alcím 2"/>
          <p:cNvSpPr txBox="1">
            <a:spLocks/>
          </p:cNvSpPr>
          <p:nvPr/>
        </p:nvSpPr>
        <p:spPr>
          <a:xfrm>
            <a:off x="0" y="6597352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u-H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mozgai.viktoria</a:t>
            </a:r>
            <a:r>
              <a:rPr lang="hu-H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@</a:t>
            </a:r>
            <a:r>
              <a:rPr lang="hu-H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csfk.mta.hu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cxnSp>
        <p:nvCxnSpPr>
          <p:cNvPr id="39" name="Egyenes összekötő 38"/>
          <p:cNvCxnSpPr/>
          <p:nvPr/>
        </p:nvCxnSpPr>
        <p:spPr>
          <a:xfrm>
            <a:off x="0" y="6606405"/>
            <a:ext cx="9144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5" r="55798"/>
          <a:stretch/>
        </p:blipFill>
        <p:spPr>
          <a:xfrm rot="5400000">
            <a:off x="1675079" y="2509499"/>
            <a:ext cx="1113324" cy="396044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00"/>
          <a:stretch/>
        </p:blipFill>
        <p:spPr>
          <a:xfrm>
            <a:off x="6107344" y="894212"/>
            <a:ext cx="2860554" cy="311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6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147" y="548680"/>
            <a:ext cx="2736304" cy="370205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509120"/>
            <a:ext cx="7735380" cy="5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5944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540000"/>
          </a:xfrm>
        </p:spPr>
        <p:txBody>
          <a:bodyPr>
            <a:normAutofit/>
          </a:bodyPr>
          <a:lstStyle/>
          <a:p>
            <a:pPr algn="l"/>
            <a:r>
              <a:rPr lang="hu-HU" sz="2400" b="1" dirty="0" smtClean="0"/>
              <a:t>A tárgyak anyagának vizsgálata</a:t>
            </a:r>
            <a:endParaRPr lang="hu-HU" sz="24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71600" y="980728"/>
            <a:ext cx="7200800" cy="4525963"/>
          </a:xfrm>
        </p:spPr>
        <p:txBody>
          <a:bodyPr>
            <a:normAutofit/>
          </a:bodyPr>
          <a:lstStyle/>
          <a:p>
            <a:pPr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hu-HU" sz="2400" b="1" dirty="0" smtClean="0"/>
              <a:t>fémanyag (ezüst/réz)</a:t>
            </a:r>
          </a:p>
          <a:p>
            <a:pPr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hu-HU" sz="2400" b="1" dirty="0" err="1" smtClean="0"/>
              <a:t>nielló-berakások</a:t>
            </a:r>
            <a:endParaRPr lang="hu-HU" sz="2400" b="1" dirty="0" smtClean="0"/>
          </a:p>
          <a:p>
            <a:pPr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hu-HU" sz="2400" b="1" dirty="0" smtClean="0">
                <a:solidFill>
                  <a:srgbClr val="FF0000"/>
                </a:solidFill>
              </a:rPr>
              <a:t>aranyozások</a:t>
            </a:r>
          </a:p>
          <a:p>
            <a:pPr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hu-HU" sz="2400" b="1" dirty="0" smtClean="0"/>
              <a:t>forraszanyag</a:t>
            </a:r>
          </a:p>
        </p:txBody>
      </p:sp>
    </p:spTree>
    <p:extLst>
      <p:ext uri="{BB962C8B-B14F-4D97-AF65-F5344CB8AC3E}">
        <p14:creationId xmlns:p14="http://schemas.microsoft.com/office/powerpoint/2010/main" val="312338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Spektrumok2-Au-Hg-DE06_GE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5070929" cy="346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Egyenes összekötő 3"/>
          <p:cNvCxnSpPr/>
          <p:nvPr/>
        </p:nvCxnSpPr>
        <p:spPr>
          <a:xfrm>
            <a:off x="2832547" y="4503604"/>
            <a:ext cx="250157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gyenes összekötő 31"/>
          <p:cNvCxnSpPr/>
          <p:nvPr/>
        </p:nvCxnSpPr>
        <p:spPr>
          <a:xfrm>
            <a:off x="452541" y="4503604"/>
            <a:ext cx="2501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zövegdoboz 32"/>
          <p:cNvSpPr txBox="1"/>
          <p:nvPr/>
        </p:nvSpPr>
        <p:spPr>
          <a:xfrm>
            <a:off x="698762" y="4365104"/>
            <a:ext cx="1910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Geometrikus A kancsó</a:t>
            </a:r>
            <a:endParaRPr lang="hu-HU" sz="14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4" name="Szövegdoboz 33"/>
          <p:cNvSpPr txBox="1"/>
          <p:nvPr/>
        </p:nvSpPr>
        <p:spPr>
          <a:xfrm>
            <a:off x="3107960" y="4365104"/>
            <a:ext cx="1619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Dionüszosz kancsó</a:t>
            </a:r>
            <a:endParaRPr lang="hu-HU" sz="14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35" name="Diagram 34"/>
          <p:cNvGraphicFramePr>
            <a:graphicFrameLocks/>
          </p:cNvGraphicFramePr>
          <p:nvPr>
            <p:extLst/>
          </p:nvPr>
        </p:nvGraphicFramePr>
        <p:xfrm>
          <a:off x="5250441" y="902038"/>
          <a:ext cx="3831230" cy="3453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7"/>
          <a:stretch/>
        </p:blipFill>
        <p:spPr>
          <a:xfrm>
            <a:off x="5373775" y="4473432"/>
            <a:ext cx="3662721" cy="1979904"/>
          </a:xfrm>
          <a:prstGeom prst="rect">
            <a:avLst/>
          </a:prstGeom>
        </p:spPr>
      </p:pic>
      <p:sp>
        <p:nvSpPr>
          <p:cNvPr id="22" name="Szövegdoboz 21"/>
          <p:cNvSpPr txBox="1"/>
          <p:nvPr/>
        </p:nvSpPr>
        <p:spPr>
          <a:xfrm>
            <a:off x="251521" y="5013176"/>
            <a:ext cx="48965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hu-HU" dirty="0" smtClean="0"/>
              <a:t>Seuso tál, Geometrikus tál, Dionüszosz kancsó: higany jelenléte → tűzi aranyozás</a:t>
            </a:r>
          </a:p>
          <a:p>
            <a:pPr algn="just">
              <a:buClr>
                <a:schemeClr val="tx1">
                  <a:lumMod val="75000"/>
                  <a:lumOff val="25000"/>
                </a:schemeClr>
              </a:buClr>
              <a:buSzPct val="100000"/>
            </a:pPr>
            <a:endParaRPr lang="hu-HU" dirty="0" smtClean="0"/>
          </a:p>
          <a:p>
            <a:pPr marL="457200" indent="-457200" algn="just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hu-HU" dirty="0" smtClean="0"/>
              <a:t>Geometrikus A és B kancsó: higany hiánya → más típusú aranyozás? </a:t>
            </a:r>
          </a:p>
        </p:txBody>
      </p:sp>
      <p:sp>
        <p:nvSpPr>
          <p:cNvPr id="13" name="Cím 1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540000"/>
          </a:xfrm>
        </p:spPr>
        <p:txBody>
          <a:bodyPr>
            <a:normAutofit/>
          </a:bodyPr>
          <a:lstStyle/>
          <a:p>
            <a:pPr algn="l"/>
            <a:r>
              <a:rPr lang="hu-HU" sz="2400" b="1" dirty="0" smtClean="0"/>
              <a:t>Aranyozás (</a:t>
            </a:r>
            <a:r>
              <a:rPr lang="hu-HU" sz="2400" b="1" dirty="0" err="1" smtClean="0"/>
              <a:t>hXRF</a:t>
            </a:r>
            <a:r>
              <a:rPr lang="hu-HU" sz="2400" b="1" dirty="0" smtClean="0"/>
              <a:t> + PIXE)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368980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Ólom-izotóp mérések</a:t>
            </a:r>
            <a:endParaRPr lang="en-US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92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7704856" cy="5569218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7308304" y="541191"/>
            <a:ext cx="826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b="1" dirty="0" smtClean="0">
                <a:latin typeface="Calibri" panose="020F0502020204030204" pitchFamily="34" charset="0"/>
              </a:rPr>
              <a:t>OXALID</a:t>
            </a:r>
            <a:endParaRPr lang="hu-HU" sz="1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00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Nyomelemek:</a:t>
            </a:r>
            <a:br>
              <a:rPr lang="hu-HU" dirty="0" smtClean="0"/>
            </a:br>
            <a:r>
              <a:rPr lang="hu-HU" dirty="0" err="1"/>
              <a:t>i</a:t>
            </a:r>
            <a:r>
              <a:rPr lang="hu-HU" dirty="0" err="1" smtClean="0"/>
              <a:t>on-csatolt-plazma</a:t>
            </a:r>
            <a:r>
              <a:rPr lang="hu-HU" dirty="0" smtClean="0"/>
              <a:t> tömegspektrometria: ICP-MS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2708920"/>
            <a:ext cx="8229600" cy="3417243"/>
          </a:xfrm>
        </p:spPr>
        <p:txBody>
          <a:bodyPr/>
          <a:lstStyle/>
          <a:p>
            <a:r>
              <a:rPr lang="hu-HU" dirty="0" smtClean="0"/>
              <a:t>Platina-csoport: </a:t>
            </a:r>
            <a:r>
              <a:rPr lang="hu-HU" b="1" dirty="0" err="1" smtClean="0"/>
              <a:t>Pt</a:t>
            </a:r>
            <a:r>
              <a:rPr lang="hu-HU" b="1" dirty="0" smtClean="0"/>
              <a:t>, </a:t>
            </a:r>
            <a:r>
              <a:rPr lang="hu-HU" b="1" dirty="0" err="1" smtClean="0"/>
              <a:t>Ir</a:t>
            </a:r>
            <a:r>
              <a:rPr lang="hu-HU" b="1" dirty="0" smtClean="0"/>
              <a:t>, </a:t>
            </a:r>
            <a:r>
              <a:rPr lang="hu-HU" b="1" dirty="0" err="1" smtClean="0"/>
              <a:t>Os</a:t>
            </a:r>
            <a:r>
              <a:rPr lang="hu-HU" dirty="0" smtClean="0"/>
              <a:t>, </a:t>
            </a:r>
            <a:r>
              <a:rPr lang="hu-HU" dirty="0" err="1" smtClean="0"/>
              <a:t>Ru</a:t>
            </a:r>
            <a:r>
              <a:rPr lang="hu-HU" dirty="0" smtClean="0"/>
              <a:t>, Re, </a:t>
            </a:r>
            <a:r>
              <a:rPr lang="hu-HU" dirty="0" err="1" smtClean="0"/>
              <a:t>Pd</a:t>
            </a:r>
            <a:endParaRPr lang="en-US" dirty="0" smtClean="0"/>
          </a:p>
          <a:p>
            <a:r>
              <a:rPr lang="hu-HU" dirty="0" smtClean="0"/>
              <a:t>Nyomelemek alapján lehet, hogy az </a:t>
            </a:r>
            <a:r>
              <a:rPr lang="hu-HU" b="1" dirty="0" smtClean="0"/>
              <a:t>aranykitermelés melléktermékéből származott </a:t>
            </a:r>
            <a:r>
              <a:rPr lang="hu-HU" dirty="0" smtClean="0"/>
              <a:t>a </a:t>
            </a:r>
            <a:r>
              <a:rPr lang="hu-HU" dirty="0" err="1" smtClean="0"/>
              <a:t>Seuso-tárgyak</a:t>
            </a:r>
            <a:r>
              <a:rPr lang="hu-HU" dirty="0" smtClean="0"/>
              <a:t> </a:t>
            </a:r>
            <a:r>
              <a:rPr lang="hu-HU" b="1" dirty="0" smtClean="0"/>
              <a:t>ezüst</a:t>
            </a:r>
            <a:r>
              <a:rPr lang="hu-HU" dirty="0" smtClean="0"/>
              <a:t>je.</a:t>
            </a:r>
          </a:p>
          <a:p>
            <a:endParaRPr lang="hu-HU" dirty="0" smtClean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713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zgai\Documents\MTA CSFK FGI\Seuso Kutatási Projekt\ÁBRÁK, DIAGRAMOK\map_late roman silver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85" y="692697"/>
            <a:ext cx="7395103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artalom helye 2"/>
          <p:cNvSpPr>
            <a:spLocks noGrp="1"/>
          </p:cNvSpPr>
          <p:nvPr>
            <p:ph idx="1"/>
          </p:nvPr>
        </p:nvSpPr>
        <p:spPr>
          <a:xfrm>
            <a:off x="6978947" y="5013176"/>
            <a:ext cx="2057549" cy="1008112"/>
          </a:xfr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u-HU" sz="12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Seuso kincs</a:t>
            </a:r>
            <a:r>
              <a:rPr lang="hu-H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XRD (lerakódások, nielló), ICP-OES (lerakódások, ezüst), SEM-EDX (ezüst, aranyozás, nielló) (</a:t>
            </a:r>
            <a:r>
              <a:rPr lang="hu-H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Mango</a:t>
            </a:r>
            <a:r>
              <a:rPr lang="hu-H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&amp; </a:t>
            </a:r>
            <a:r>
              <a:rPr lang="hu-H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Bennett</a:t>
            </a:r>
            <a:r>
              <a:rPr lang="hu-H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1994)</a:t>
            </a:r>
          </a:p>
        </p:txBody>
      </p:sp>
      <p:sp>
        <p:nvSpPr>
          <p:cNvPr id="8196" name="Szövegdoboz 6"/>
          <p:cNvSpPr txBox="1">
            <a:spLocks noChangeArrowheads="1"/>
          </p:cNvSpPr>
          <p:nvPr/>
        </p:nvSpPr>
        <p:spPr bwMode="auto">
          <a:xfrm>
            <a:off x="84528" y="4149080"/>
            <a:ext cx="1535144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200" b="1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Hoxne</a:t>
            </a:r>
            <a:r>
              <a:rPr lang="hu-HU" altLang="hu-HU" sz="12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(Anglia): </a:t>
            </a:r>
            <a:r>
              <a:rPr lang="hu-HU" altLang="hu-H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XRF, </a:t>
            </a:r>
            <a:r>
              <a:rPr lang="hu-HU" altLang="hu-H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SEM-EDX (</a:t>
            </a:r>
            <a:r>
              <a:rPr lang="hu-HU" altLang="hu-HU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Cowell</a:t>
            </a:r>
            <a:r>
              <a:rPr lang="hu-HU" altLang="hu-H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&amp; </a:t>
            </a:r>
            <a:r>
              <a:rPr lang="hu-HU" altLang="hu-HU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Hook</a:t>
            </a:r>
            <a:r>
              <a:rPr lang="hu-HU" altLang="hu-H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altLang="hu-HU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</a:t>
            </a:r>
            <a:r>
              <a:rPr lang="hu-HU" altLang="hu-H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hu-HU" altLang="hu-HU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Johns</a:t>
            </a:r>
            <a:r>
              <a:rPr lang="hu-HU" altLang="hu-H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2010)</a:t>
            </a:r>
          </a:p>
        </p:txBody>
      </p:sp>
      <p:pic>
        <p:nvPicPr>
          <p:cNvPr id="8197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070" y="947962"/>
            <a:ext cx="2638425" cy="1217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Szövegdoboz 8"/>
          <p:cNvSpPr txBox="1">
            <a:spLocks noChangeArrowheads="1"/>
          </p:cNvSpPr>
          <p:nvPr/>
        </p:nvSpPr>
        <p:spPr bwMode="auto">
          <a:xfrm>
            <a:off x="6398071" y="2165955"/>
            <a:ext cx="2638425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200" b="1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Kaiseraugst</a:t>
            </a:r>
            <a:r>
              <a:rPr lang="hu-HU" altLang="hu-HU" sz="12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(Svájc)</a:t>
            </a:r>
            <a:r>
              <a:rPr lang="hu-HU" altLang="hu-H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hu-HU" altLang="hu-H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XRD, XRF</a:t>
            </a:r>
            <a:r>
              <a:rPr lang="hu-HU" altLang="hu-H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SEM-EDX (</a:t>
            </a:r>
            <a:r>
              <a:rPr lang="hu-HU" altLang="hu-H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Lang et </a:t>
            </a:r>
            <a:r>
              <a:rPr lang="hu-HU" altLang="hu-H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</a:t>
            </a:r>
            <a:r>
              <a:rPr lang="hu-HU" altLang="hu-H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hu-HU" altLang="hu-HU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</a:t>
            </a:r>
            <a:r>
              <a:rPr lang="hu-HU" altLang="hu-H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hu-HU" altLang="hu-H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Cahn</a:t>
            </a:r>
            <a:r>
              <a:rPr lang="hu-HU" altLang="hu-H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altLang="hu-H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&amp; </a:t>
            </a:r>
            <a:r>
              <a:rPr lang="de-DE" altLang="hu-H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Kaufmann-</a:t>
            </a:r>
            <a:r>
              <a:rPr lang="de-DE" altLang="hu-H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Heinimann</a:t>
            </a:r>
            <a:r>
              <a:rPr lang="de-DE" altLang="hu-H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  <a:r>
              <a:rPr lang="hu-HU" altLang="hu-H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1984)</a:t>
            </a:r>
            <a:endParaRPr lang="hu-HU" altLang="hu-H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199" name="Szövegdoboz 9"/>
          <p:cNvSpPr txBox="1">
            <a:spLocks noChangeArrowheads="1"/>
          </p:cNvSpPr>
          <p:nvPr/>
        </p:nvSpPr>
        <p:spPr bwMode="auto">
          <a:xfrm>
            <a:off x="78138" y="1772816"/>
            <a:ext cx="1527596" cy="120032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200" b="1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Mildenhall</a:t>
            </a:r>
            <a:r>
              <a:rPr lang="hu-HU" altLang="hu-HU" sz="12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(Anglia): </a:t>
            </a:r>
            <a:r>
              <a:rPr lang="hu-HU" altLang="hu-H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XRF, alárendelten atomabszorpciós elemzés (AAS)</a:t>
            </a:r>
            <a:br>
              <a:rPr lang="hu-HU" altLang="hu-H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-HU" altLang="hu-H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(Lang &amp; </a:t>
            </a:r>
            <a:r>
              <a:rPr lang="hu-HU" altLang="hu-HU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Hughes</a:t>
            </a:r>
            <a:r>
              <a:rPr lang="hu-HU" altLang="hu-H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altLang="hu-HU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</a:t>
            </a:r>
            <a:r>
              <a:rPr lang="hu-HU" altLang="hu-H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hu-HU" altLang="hu-HU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Hobbs</a:t>
            </a:r>
            <a:r>
              <a:rPr lang="hu-HU" altLang="hu-H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2016)</a:t>
            </a:r>
            <a:endParaRPr lang="hu-HU" altLang="hu-H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201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8" y="764704"/>
            <a:ext cx="1527596" cy="1029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Kép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1" y="3501008"/>
            <a:ext cx="1535591" cy="647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Egyenes összekötő nyíllal 13"/>
          <p:cNvCxnSpPr/>
          <p:nvPr/>
        </p:nvCxnSpPr>
        <p:spPr>
          <a:xfrm flipV="1">
            <a:off x="3563888" y="2004866"/>
            <a:ext cx="2808312" cy="2360238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 flipH="1" flipV="1">
            <a:off x="1605736" y="2973146"/>
            <a:ext cx="662008" cy="311838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/>
          <p:cNvCxnSpPr/>
          <p:nvPr/>
        </p:nvCxnSpPr>
        <p:spPr>
          <a:xfrm flipH="1">
            <a:off x="1619672" y="3573016"/>
            <a:ext cx="792088" cy="432048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Kép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947" y="3676472"/>
            <a:ext cx="2057548" cy="1336704"/>
          </a:xfrm>
          <a:prstGeom prst="rect">
            <a:avLst/>
          </a:prstGeom>
        </p:spPr>
      </p:pic>
      <p:cxnSp>
        <p:nvCxnSpPr>
          <p:cNvPr id="17" name="Egyenes összekötő nyíllal 16"/>
          <p:cNvCxnSpPr/>
          <p:nvPr/>
        </p:nvCxnSpPr>
        <p:spPr>
          <a:xfrm>
            <a:off x="5220072" y="4365104"/>
            <a:ext cx="1758875" cy="430307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ím 1"/>
          <p:cNvSpPr txBox="1">
            <a:spLocks/>
          </p:cNvSpPr>
          <p:nvPr/>
        </p:nvSpPr>
        <p:spPr>
          <a:xfrm>
            <a:off x="251520" y="130324"/>
            <a:ext cx="8892780" cy="562372"/>
          </a:xfrm>
          <a:prstGeom prst="rect">
            <a:avLst/>
          </a:prstGeom>
          <a:noFill/>
          <a:ln w="38100">
            <a:noFill/>
          </a:ln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Vizsgálatok (késő-római) ezüsttárgyakon</a:t>
            </a:r>
            <a:endParaRPr lang="hu-HU" sz="30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0" name="Alcím 2"/>
          <p:cNvSpPr txBox="1">
            <a:spLocks/>
          </p:cNvSpPr>
          <p:nvPr/>
        </p:nvSpPr>
        <p:spPr>
          <a:xfrm>
            <a:off x="300" y="0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u-H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Roncsolásmentes anyagvizsgálat a Seuso kutatás szolgálatában II.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21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475" y="260648"/>
            <a:ext cx="1619672" cy="38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Egyenes összekötő 21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lcím 2"/>
          <p:cNvSpPr txBox="1">
            <a:spLocks/>
          </p:cNvSpPr>
          <p:nvPr/>
        </p:nvSpPr>
        <p:spPr>
          <a:xfrm>
            <a:off x="300" y="6597352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X. Roncsolásmentes Anyagvizsgáló Konferencia és Kiállítás, 2017. március 22-24. Eger 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24" name="Alcím 2"/>
          <p:cNvSpPr txBox="1">
            <a:spLocks/>
          </p:cNvSpPr>
          <p:nvPr/>
        </p:nvSpPr>
        <p:spPr>
          <a:xfrm>
            <a:off x="0" y="6597352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u-H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mozgai.viktoria</a:t>
            </a:r>
            <a:r>
              <a:rPr lang="hu-H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@</a:t>
            </a:r>
            <a:r>
              <a:rPr lang="hu-H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csfk.mta.hu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cxnSp>
        <p:nvCxnSpPr>
          <p:cNvPr id="25" name="Egyenes összekötő 24"/>
          <p:cNvCxnSpPr/>
          <p:nvPr/>
        </p:nvCxnSpPr>
        <p:spPr>
          <a:xfrm>
            <a:off x="0" y="6606405"/>
            <a:ext cx="9144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3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/>
            <a:r>
              <a:rPr lang="hu-HU" dirty="0"/>
              <a:t>A tárgyak anyagának kutatása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612000" indent="-457200">
              <a:spcBef>
                <a:spcPct val="0"/>
              </a:spcBef>
              <a:spcAft>
                <a:spcPts val="600"/>
              </a:spcAft>
            </a:pPr>
            <a:r>
              <a:rPr lang="hu-HU" altLang="hu-HU" dirty="0" smtClean="0"/>
              <a:t>Anyagösszetétel</a:t>
            </a:r>
            <a:endParaRPr lang="hu-HU" altLang="hu-HU" dirty="0"/>
          </a:p>
          <a:p>
            <a:pPr marL="612000" indent="-457200">
              <a:spcBef>
                <a:spcPct val="0"/>
              </a:spcBef>
              <a:spcAft>
                <a:spcPts val="600"/>
              </a:spcAft>
            </a:pPr>
            <a:r>
              <a:rPr lang="hu-HU" altLang="hu-HU" dirty="0"/>
              <a:t>A</a:t>
            </a:r>
            <a:r>
              <a:rPr lang="hu-HU" altLang="hu-HU" dirty="0" smtClean="0"/>
              <a:t>lapanyag </a:t>
            </a:r>
            <a:r>
              <a:rPr lang="hu-HU" altLang="hu-HU" dirty="0"/>
              <a:t>származási helyének meghatározása</a:t>
            </a:r>
          </a:p>
          <a:p>
            <a:pPr marL="612000" indent="-457200">
              <a:spcBef>
                <a:spcPct val="0"/>
              </a:spcBef>
              <a:spcAft>
                <a:spcPts val="600"/>
              </a:spcAft>
            </a:pPr>
            <a:r>
              <a:rPr lang="hu-HU" altLang="hu-HU" dirty="0"/>
              <a:t>M</a:t>
            </a:r>
            <a:r>
              <a:rPr lang="hu-HU" altLang="hu-HU" dirty="0" smtClean="0"/>
              <a:t>űhelyek </a:t>
            </a:r>
            <a:r>
              <a:rPr lang="hu-HU" altLang="hu-HU" dirty="0"/>
              <a:t>elkülönítésére irányuló vizsgálatok</a:t>
            </a:r>
          </a:p>
          <a:p>
            <a:pPr marL="612000" indent="-457200">
              <a:spcBef>
                <a:spcPct val="0"/>
              </a:spcBef>
              <a:spcAft>
                <a:spcPts val="600"/>
              </a:spcAft>
            </a:pPr>
            <a:r>
              <a:rPr lang="hu-HU" altLang="hu-HU" dirty="0" smtClean="0"/>
              <a:t>Az </a:t>
            </a:r>
            <a:r>
              <a:rPr lang="hu-HU" altLang="hu-HU" dirty="0"/>
              <a:t>üst vizsgálata és párhuzamai</a:t>
            </a:r>
          </a:p>
          <a:p>
            <a:pPr marL="612000" indent="-457200">
              <a:spcBef>
                <a:spcPct val="0"/>
              </a:spcBef>
              <a:spcAft>
                <a:spcPts val="600"/>
              </a:spcAft>
            </a:pPr>
            <a:r>
              <a:rPr lang="hu-HU" altLang="hu-HU" dirty="0" smtClean="0"/>
              <a:t>Az </a:t>
            </a:r>
            <a:r>
              <a:rPr lang="hu-HU" altLang="hu-HU" dirty="0"/>
              <a:t>ezüst vizsgálata</a:t>
            </a:r>
          </a:p>
          <a:p>
            <a:pPr marL="612000" indent="-457200">
              <a:spcBef>
                <a:spcPct val="0"/>
              </a:spcBef>
              <a:spcAft>
                <a:spcPts val="600"/>
              </a:spcAft>
            </a:pPr>
            <a:r>
              <a:rPr lang="hu-HU" altLang="hu-HU" dirty="0" smtClean="0"/>
              <a:t>A nielló, </a:t>
            </a:r>
            <a:r>
              <a:rPr lang="hu-HU" altLang="hu-HU" dirty="0"/>
              <a:t>az aranyozás </a:t>
            </a:r>
            <a:r>
              <a:rPr lang="hu-HU" altLang="hu-HU" dirty="0" smtClean="0"/>
              <a:t>és a forraszanyag vizsgálata</a:t>
            </a:r>
            <a:endParaRPr lang="hu-HU" altLang="hu-HU" dirty="0"/>
          </a:p>
          <a:p>
            <a:pPr marL="612000" indent="-457200">
              <a:spcBef>
                <a:spcPct val="0"/>
              </a:spcBef>
              <a:spcAft>
                <a:spcPts val="600"/>
              </a:spcAft>
            </a:pPr>
            <a:r>
              <a:rPr lang="hu-HU" altLang="hu-HU" dirty="0" smtClean="0"/>
              <a:t>Az </a:t>
            </a:r>
            <a:r>
              <a:rPr lang="hu-HU" altLang="hu-HU" dirty="0"/>
              <a:t>ezüst útja a bányától a kész </a:t>
            </a:r>
            <a:r>
              <a:rPr lang="hu-HU" altLang="hu-HU" dirty="0" smtClean="0"/>
              <a:t>tárgyig</a:t>
            </a:r>
          </a:p>
          <a:p>
            <a:pPr marL="612000" indent="-457200">
              <a:spcBef>
                <a:spcPct val="0"/>
              </a:spcBef>
              <a:spcAft>
                <a:spcPts val="600"/>
              </a:spcAft>
            </a:pPr>
            <a:r>
              <a:rPr lang="hu-HU" altLang="hu-HU" dirty="0" smtClean="0"/>
              <a:t>Anyagtudományi támogatás a tárgyak </a:t>
            </a:r>
            <a:r>
              <a:rPr lang="hu-HU" altLang="hu-HU" dirty="0" err="1" smtClean="0"/>
              <a:t>készítéstechnikai</a:t>
            </a:r>
            <a:r>
              <a:rPr lang="hu-HU" altLang="hu-HU" dirty="0" smtClean="0"/>
              <a:t> rekonstrukciójához</a:t>
            </a:r>
            <a:endParaRPr lang="hu-HU" altLang="hu-HU" dirty="0"/>
          </a:p>
        </p:txBody>
      </p:sp>
      <p:cxnSp>
        <p:nvCxnSpPr>
          <p:cNvPr id="6" name="Egyenes összekötő 5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-2399"/>
            <a:ext cx="2058390" cy="49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  <p:sp>
        <p:nvSpPr>
          <p:cNvPr id="9" name="Szövegdoboz 8"/>
          <p:cNvSpPr txBox="1"/>
          <p:nvPr/>
        </p:nvSpPr>
        <p:spPr>
          <a:xfrm>
            <a:off x="107504" y="53410"/>
            <a:ext cx="288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/>
              <a:t>2017-es </a:t>
            </a:r>
            <a:r>
              <a:rPr lang="de-DE" sz="1100" b="1" dirty="0" err="1"/>
              <a:t>jubileumi</a:t>
            </a:r>
            <a:r>
              <a:rPr lang="de-DE" sz="1100" b="1" dirty="0"/>
              <a:t> 10. </a:t>
            </a:r>
            <a:r>
              <a:rPr lang="de-DE" sz="1100" b="1" dirty="0" err="1"/>
              <a:t>BerzeTÖK</a:t>
            </a:r>
            <a:r>
              <a:rPr lang="de-DE" sz="1100" b="1" dirty="0"/>
              <a:t> </a:t>
            </a:r>
            <a:r>
              <a:rPr lang="de-DE" sz="1100" b="1" dirty="0" err="1"/>
              <a:t>tábor</a:t>
            </a:r>
            <a:endParaRPr lang="en-US" sz="1100" u="sng" dirty="0"/>
          </a:p>
        </p:txBody>
      </p:sp>
    </p:spTree>
    <p:extLst>
      <p:ext uri="{BB962C8B-B14F-4D97-AF65-F5344CB8AC3E}">
        <p14:creationId xmlns:p14="http://schemas.microsoft.com/office/powerpoint/2010/main" val="105225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983" y="5954330"/>
            <a:ext cx="2157041" cy="35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-3098" y="2868960"/>
            <a:ext cx="9147398" cy="776064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pPr algn="ctr"/>
            <a:r>
              <a:rPr lang="hu-HU" b="1" dirty="0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Köszönöm a figyelmet!</a:t>
            </a:r>
            <a:endParaRPr lang="hu-HU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8" descr="DSCN1457a"/>
          <p:cNvPicPr>
            <a:picLocks noChangeAspect="1" noChangeArrowheads="1"/>
          </p:cNvPicPr>
          <p:nvPr/>
        </p:nvPicPr>
        <p:blipFill>
          <a:blip r:embed="rId3"/>
          <a:srcRect l="11180" t="3168" b="25000"/>
          <a:stretch>
            <a:fillRect/>
          </a:stretch>
        </p:blipFill>
        <p:spPr bwMode="auto">
          <a:xfrm>
            <a:off x="27013" y="44624"/>
            <a:ext cx="932150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DSCF9871a"/>
          <p:cNvPicPr>
            <a:picLocks noChangeAspect="1" noChangeArrowheads="1"/>
          </p:cNvPicPr>
          <p:nvPr/>
        </p:nvPicPr>
        <p:blipFill>
          <a:blip r:embed="rId4"/>
          <a:srcRect l="11206" r="6131"/>
          <a:stretch>
            <a:fillRect/>
          </a:stretch>
        </p:blipFill>
        <p:spPr bwMode="auto">
          <a:xfrm>
            <a:off x="1006662" y="44624"/>
            <a:ext cx="980771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DSCN0566"/>
          <p:cNvPicPr>
            <a:picLocks noChangeAspect="1" noChangeArrowheads="1"/>
          </p:cNvPicPr>
          <p:nvPr/>
        </p:nvPicPr>
        <p:blipFill>
          <a:blip r:embed="rId5"/>
          <a:srcRect l="10030" t="4324" r="6877" b="12250"/>
          <a:stretch>
            <a:fillRect/>
          </a:stretch>
        </p:blipFill>
        <p:spPr bwMode="auto">
          <a:xfrm>
            <a:off x="4102111" y="53802"/>
            <a:ext cx="940378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DSCN4311"/>
          <p:cNvPicPr>
            <a:picLocks noChangeAspect="1" noChangeArrowheads="1"/>
          </p:cNvPicPr>
          <p:nvPr/>
        </p:nvPicPr>
        <p:blipFill>
          <a:blip r:embed="rId6">
            <a:lum bright="18000" contrast="18000"/>
          </a:blip>
          <a:srcRect l="51740" t="12877" r="31497" b="55634"/>
          <a:stretch>
            <a:fillRect/>
          </a:stretch>
        </p:blipFill>
        <p:spPr bwMode="auto">
          <a:xfrm>
            <a:off x="3103265" y="57994"/>
            <a:ext cx="965490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Kép 3"/>
          <p:cNvPicPr>
            <a:picLocks noChangeAspect="1"/>
          </p:cNvPicPr>
          <p:nvPr/>
        </p:nvPicPr>
        <p:blipFill>
          <a:blip r:embed="rId7"/>
          <a:srcRect l="4893" t="4404" r="7213" b="31145"/>
          <a:stretch>
            <a:fillRect/>
          </a:stretch>
        </p:blipFill>
        <p:spPr bwMode="auto">
          <a:xfrm>
            <a:off x="2028217" y="44624"/>
            <a:ext cx="1030783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zövegdoboz 2"/>
          <p:cNvSpPr txBox="1">
            <a:spLocks noChangeArrowheads="1"/>
          </p:cNvSpPr>
          <p:nvPr/>
        </p:nvSpPr>
        <p:spPr bwMode="auto">
          <a:xfrm>
            <a:off x="-16260" y="1297460"/>
            <a:ext cx="9754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charset="0"/>
              </a:rPr>
              <a:t>Bajnóczi Bernadett</a:t>
            </a:r>
          </a:p>
        </p:txBody>
      </p:sp>
      <p:sp>
        <p:nvSpPr>
          <p:cNvPr id="11" name="Szövegdoboz 10"/>
          <p:cNvSpPr txBox="1">
            <a:spLocks noChangeArrowheads="1"/>
          </p:cNvSpPr>
          <p:nvPr/>
        </p:nvSpPr>
        <p:spPr bwMode="auto">
          <a:xfrm>
            <a:off x="938280" y="1389792"/>
            <a:ext cx="111753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charset="0"/>
              </a:rPr>
              <a:t>Fórizs István</a:t>
            </a:r>
          </a:p>
        </p:txBody>
      </p:sp>
      <p:sp>
        <p:nvSpPr>
          <p:cNvPr id="12" name="Szövegdoboz 11"/>
          <p:cNvSpPr txBox="1">
            <a:spLocks noChangeArrowheads="1"/>
          </p:cNvSpPr>
          <p:nvPr/>
        </p:nvSpPr>
        <p:spPr bwMode="auto">
          <a:xfrm>
            <a:off x="4103252" y="1387455"/>
            <a:ext cx="9403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charset="0"/>
              </a:rPr>
              <a:t>Tóth Mária</a:t>
            </a:r>
          </a:p>
        </p:txBody>
      </p:sp>
      <p:sp>
        <p:nvSpPr>
          <p:cNvPr id="13" name="Szövegdoboz 12"/>
          <p:cNvSpPr txBox="1">
            <a:spLocks noChangeArrowheads="1"/>
          </p:cNvSpPr>
          <p:nvPr/>
        </p:nvSpPr>
        <p:spPr bwMode="auto">
          <a:xfrm>
            <a:off x="3103265" y="1387456"/>
            <a:ext cx="9654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charset="0"/>
              </a:rPr>
              <a:t>Szabó Máté</a:t>
            </a:r>
          </a:p>
        </p:txBody>
      </p:sp>
      <p:sp>
        <p:nvSpPr>
          <p:cNvPr id="14" name="Szövegdoboz 14"/>
          <p:cNvSpPr txBox="1">
            <a:spLocks noChangeArrowheads="1"/>
          </p:cNvSpPr>
          <p:nvPr/>
        </p:nvSpPr>
        <p:spPr bwMode="auto">
          <a:xfrm>
            <a:off x="2028216" y="1295124"/>
            <a:ext cx="10307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charset="0"/>
              </a:rPr>
              <a:t>Mozgai</a:t>
            </a:r>
            <a:r>
              <a:rPr lang="hu-HU" altLang="hu-H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charset="0"/>
              </a:rPr>
              <a:t> Viktória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21792" y="1838077"/>
            <a:ext cx="5043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MTA CSFK 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Földtani és Geokémiai Intézet </a:t>
            </a:r>
          </a:p>
          <a:p>
            <a:pPr algn="ctr"/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Archeometriai </a:t>
            </a:r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Kutatócsoport</a:t>
            </a:r>
          </a:p>
          <a:p>
            <a:pPr algn="ctr"/>
            <a:r>
              <a:rPr lang="hu-H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www.geochem.hu/archeometry</a:t>
            </a:r>
          </a:p>
        </p:txBody>
      </p:sp>
      <p:sp>
        <p:nvSpPr>
          <p:cNvPr id="20" name="Tartalom helye 2"/>
          <p:cNvSpPr txBox="1">
            <a:spLocks/>
          </p:cNvSpPr>
          <p:nvPr/>
        </p:nvSpPr>
        <p:spPr>
          <a:xfrm>
            <a:off x="0" y="3501008"/>
            <a:ext cx="9138542" cy="24482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None/>
              <a:defRPr kumimoji="0" sz="2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sz="2000" i="1" dirty="0" smtClean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hu-HU" sz="2000" dirty="0" smtClean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hu-HU" sz="2000" dirty="0" smtClean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hu-HU" sz="2000" dirty="0">
              <a:solidFill>
                <a:schemeClr val="tx2"/>
              </a:solidFill>
            </a:endParaRPr>
          </a:p>
        </p:txBody>
      </p:sp>
      <p:sp>
        <p:nvSpPr>
          <p:cNvPr id="21" name="Tartalom helye 2"/>
          <p:cNvSpPr txBox="1">
            <a:spLocks/>
          </p:cNvSpPr>
          <p:nvPr/>
        </p:nvSpPr>
        <p:spPr>
          <a:xfrm>
            <a:off x="-16260" y="3521968"/>
            <a:ext cx="9171062" cy="242731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None/>
              <a:defRPr kumimoji="0" sz="2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hu-HU" sz="1800" dirty="0" smtClean="0">
              <a:solidFill>
                <a:schemeClr val="tx2"/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hu-HU" sz="1800" dirty="0">
              <a:solidFill>
                <a:schemeClr val="tx2"/>
              </a:solidFill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-116" y="3645024"/>
            <a:ext cx="9138657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tx1">
                  <a:lumMod val="75000"/>
                  <a:lumOff val="25000"/>
                </a:schemeClr>
              </a:buClr>
              <a:buSzPct val="100000"/>
            </a:pPr>
            <a:r>
              <a:rPr lang="hu-HU" sz="14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Köszönetnyilvánítás:</a:t>
            </a:r>
          </a:p>
          <a:p>
            <a:pPr marL="285750" indent="-285750" algn="just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hu-H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Mráv</a:t>
            </a:r>
            <a:r>
              <a:rPr lang="hu-H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Zsolt, </a:t>
            </a:r>
            <a:r>
              <a:rPr lang="hu-H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Lencz</a:t>
            </a:r>
            <a:r>
              <a:rPr lang="hu-H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Balázs, Szabó András (Magyar Nemzeti Múzeum)</a:t>
            </a:r>
          </a:p>
          <a:p>
            <a:pPr marL="285750" indent="-285750" algn="just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hu-H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Dági Marianna (Szépművészeti Múzeum)</a:t>
            </a:r>
          </a:p>
          <a:p>
            <a:pPr marL="285750" indent="-285750" algn="just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hu-H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Mertinger</a:t>
            </a:r>
            <a:r>
              <a:rPr lang="hu-H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Valéria, Benke Márton, Cseh Dávid, Filep Ádám (ME Műszaki Anyagtudományi Kar, Fémtani, Képlékenyalakítási és Nanotechnológiai Intézet, Komplex Képelemző és Szerkezetvizsgáló Laboratórium → maradó feszültség és kristálytani textúra vizsgálatok)</a:t>
            </a:r>
          </a:p>
          <a:p>
            <a:pPr marL="285750" indent="-285750" algn="just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hu-H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May Zoltán (MTA TTK Anyag- és Környezetkémiai Intézet → </a:t>
            </a:r>
            <a:r>
              <a:rPr lang="hu-H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pXRF</a:t>
            </a:r>
            <a:r>
              <a:rPr lang="hu-H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) </a:t>
            </a:r>
          </a:p>
          <a:p>
            <a:pPr marL="285750" indent="-285750" algn="just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hu-H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Csedreki</a:t>
            </a:r>
            <a:r>
              <a:rPr lang="hu-H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László, Kertész Zsófia és munkatársaik (MTA  ATOMKI Ionnyaláb-alkalmazások Laboratóriuma → PIXE)</a:t>
            </a:r>
          </a:p>
          <a:p>
            <a:pPr marL="285750" indent="-285750" algn="just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hu-H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Weiszburg</a:t>
            </a:r>
            <a:r>
              <a:rPr lang="hu-H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Tamás, Topa Boglárka, Bendő Zsolt, Oláh István (ELTE TTK Ásványtani Tanszék → SEM-EDX)</a:t>
            </a:r>
          </a:p>
        </p:txBody>
      </p:sp>
      <p:sp>
        <p:nvSpPr>
          <p:cNvPr id="23" name="Alcím 2"/>
          <p:cNvSpPr txBox="1">
            <a:spLocks/>
          </p:cNvSpPr>
          <p:nvPr/>
        </p:nvSpPr>
        <p:spPr>
          <a:xfrm>
            <a:off x="300" y="6597352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X. Roncsolásmentes Anyagvizsgáló Konferencia és Kiállítás, 2017. március 22-24. Eger 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24" name="Alcím 2"/>
          <p:cNvSpPr txBox="1">
            <a:spLocks/>
          </p:cNvSpPr>
          <p:nvPr/>
        </p:nvSpPr>
        <p:spPr>
          <a:xfrm>
            <a:off x="0" y="6597352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u-H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mozgai.viktoria</a:t>
            </a:r>
            <a:r>
              <a:rPr lang="hu-H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@</a:t>
            </a:r>
            <a:r>
              <a:rPr lang="hu-H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csfk.mta.hu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cxnSp>
        <p:nvCxnSpPr>
          <p:cNvPr id="25" name="Egyenes összekötő 24"/>
          <p:cNvCxnSpPr/>
          <p:nvPr/>
        </p:nvCxnSpPr>
        <p:spPr>
          <a:xfrm>
            <a:off x="0" y="6606405"/>
            <a:ext cx="9144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346" y="125810"/>
            <a:ext cx="3982678" cy="2655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Kép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32" y="5682810"/>
            <a:ext cx="1037288" cy="900000"/>
          </a:xfrm>
          <a:prstGeom prst="rect">
            <a:avLst/>
          </a:prstGeom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935" y="5682810"/>
            <a:ext cx="1200001" cy="9000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Kép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983" y="5954330"/>
            <a:ext cx="2141761" cy="356960"/>
          </a:xfrm>
          <a:prstGeom prst="rect">
            <a:avLst/>
          </a:prstGeom>
        </p:spPr>
      </p:pic>
      <p:pic>
        <p:nvPicPr>
          <p:cNvPr id="32" name="Picture 12" descr="atomkilogo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38346" y="5772810"/>
            <a:ext cx="1173814" cy="72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3" name="Picture 2" descr="Képtalálat a következ&amp;odblac;re: „elte ttk logo”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256" y="5682810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Képtalálat a következ&amp;odblac;re: „mta ttk logo”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682810"/>
            <a:ext cx="709389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muzeumikonyvtarak.hu/image/image_gallery?uuid=4891beb2-ddfc-4116-84d5-941aee2ab0dc&amp;groupId=10157&amp;t=131886406229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682810"/>
            <a:ext cx="880175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Kép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3" y="5863570"/>
            <a:ext cx="998037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9" r="7884"/>
          <a:stretch/>
        </p:blipFill>
        <p:spPr>
          <a:xfrm rot="5400000">
            <a:off x="3289042" y="491302"/>
            <a:ext cx="1440000" cy="5219287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380944"/>
            <a:ext cx="1962837" cy="400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251520" y="3940021"/>
            <a:ext cx="64807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>
                  <a:lumMod val="75000"/>
                  <a:lumOff val="25000"/>
                </a:schemeClr>
              </a:buClr>
              <a:buSzPct val="100000"/>
            </a:pPr>
            <a:r>
              <a:rPr lang="hu-HU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Nielló-</a:t>
            </a:r>
            <a:r>
              <a:rPr lang="hu-HU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és aranyberakással díszített ezüst </a:t>
            </a:r>
            <a:r>
              <a:rPr lang="hu-HU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augurbot</a:t>
            </a:r>
            <a:r>
              <a:rPr lang="hu-HU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hu-HU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lituus</a:t>
            </a:r>
            <a:r>
              <a:rPr lang="hu-HU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285750" indent="-285750" algn="just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endParaRPr lang="hu-H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hu-H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Brigetio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Komárom-Szőny) → szarkofágból</a:t>
            </a:r>
          </a:p>
          <a:p>
            <a:pPr marL="285750" indent="-285750" algn="just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21,1 × </a:t>
            </a:r>
            <a:r>
              <a:rPr lang="hu-H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,5 × 0,3 cm (+ markolat: 12 × 0,6 ×0,6 cm)</a:t>
            </a:r>
          </a:p>
          <a:p>
            <a:pPr marL="285750" indent="-285750" algn="just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markolatot eredetileg bőr vagy faanyag boríthatta</a:t>
            </a:r>
          </a:p>
          <a:p>
            <a:pPr marL="285750" indent="-285750" algn="just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megtalálásakor zöld patina fedte</a:t>
            </a:r>
          </a:p>
          <a:p>
            <a:pPr marL="285750" indent="-285750" algn="just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i. sz. 3. század vége – 4. század eleje</a:t>
            </a:r>
          </a:p>
          <a:p>
            <a:pPr algn="ctr">
              <a:buClr>
                <a:schemeClr val="tx1">
                  <a:lumMod val="75000"/>
                  <a:lumOff val="25000"/>
                </a:schemeClr>
              </a:buClr>
              <a:buSzPct val="100000"/>
            </a:pP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↓</a:t>
            </a:r>
          </a:p>
          <a:p>
            <a:pPr algn="ctr">
              <a:buClr>
                <a:schemeClr val="tx1">
                  <a:lumMod val="75000"/>
                  <a:lumOff val="25000"/>
                </a:schemeClr>
              </a:buClr>
              <a:buSzPct val="100000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Egyetlen ismert darab az egész Római Birodalom területéről!</a:t>
            </a:r>
          </a:p>
        </p:txBody>
      </p:sp>
      <p:sp>
        <p:nvSpPr>
          <p:cNvPr id="3" name="Téglalap 2"/>
          <p:cNvSpPr/>
          <p:nvPr/>
        </p:nvSpPr>
        <p:spPr>
          <a:xfrm rot="20400000">
            <a:off x="7165157" y="3371028"/>
            <a:ext cx="504056" cy="93610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6" name="Egyenes összekötő nyíllal 5"/>
          <p:cNvCxnSpPr>
            <a:stCxn id="3" idx="0"/>
            <a:endCxn id="21" idx="0"/>
          </p:cNvCxnSpPr>
          <p:nvPr/>
        </p:nvCxnSpPr>
        <p:spPr>
          <a:xfrm flipH="1" flipV="1">
            <a:off x="6618686" y="3100946"/>
            <a:ext cx="638416" cy="29830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/>
          <p:cNvSpPr txBox="1"/>
          <p:nvPr/>
        </p:nvSpPr>
        <p:spPr>
          <a:xfrm>
            <a:off x="8054444" y="6315566"/>
            <a:ext cx="10823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Barkóczi (1965)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Cím 1"/>
          <p:cNvSpPr txBox="1">
            <a:spLocks/>
          </p:cNvSpPr>
          <p:nvPr/>
        </p:nvSpPr>
        <p:spPr>
          <a:xfrm>
            <a:off x="251520" y="130324"/>
            <a:ext cx="8892780" cy="562372"/>
          </a:xfrm>
          <a:prstGeom prst="rect">
            <a:avLst/>
          </a:prstGeom>
          <a:noFill/>
          <a:ln w="38100"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Nielló - </a:t>
            </a:r>
            <a:r>
              <a:rPr lang="hu-HU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augurbot</a:t>
            </a:r>
            <a:endParaRPr lang="hu-HU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5" name="Alcím 2"/>
          <p:cNvSpPr txBox="1">
            <a:spLocks/>
          </p:cNvSpPr>
          <p:nvPr/>
        </p:nvSpPr>
        <p:spPr>
          <a:xfrm>
            <a:off x="300" y="0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u-H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Roncsolásmentes anyagvizsgálat a Seuso kutatás szolgálatában II.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16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475" y="260648"/>
            <a:ext cx="1619672" cy="38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Egyenes összekötő 16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lcím 2"/>
          <p:cNvSpPr txBox="1">
            <a:spLocks/>
          </p:cNvSpPr>
          <p:nvPr/>
        </p:nvSpPr>
        <p:spPr>
          <a:xfrm>
            <a:off x="300" y="6597352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X. Roncsolásmentes Anyagvizsgáló Konferencia és Kiállítás, 2017. március 22-24. Eger 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19" name="Alcím 2"/>
          <p:cNvSpPr txBox="1">
            <a:spLocks/>
          </p:cNvSpPr>
          <p:nvPr/>
        </p:nvSpPr>
        <p:spPr>
          <a:xfrm>
            <a:off x="0" y="6597352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u-H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mozgai.viktoria</a:t>
            </a:r>
            <a:r>
              <a:rPr lang="hu-H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@</a:t>
            </a:r>
            <a:r>
              <a:rPr lang="hu-H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csfk.mta.hu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cxnSp>
        <p:nvCxnSpPr>
          <p:cNvPr id="20" name="Egyenes összekötő 19"/>
          <p:cNvCxnSpPr/>
          <p:nvPr/>
        </p:nvCxnSpPr>
        <p:spPr>
          <a:xfrm>
            <a:off x="0" y="6606405"/>
            <a:ext cx="9144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6" name="Picture 4" descr="https://s-media-cache-ak0.pinimg.com/originals/29/1d/11/291d110a560aaf0288a22261b29a43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81" y="841666"/>
            <a:ext cx="2797199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Kép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5" r="55960"/>
          <a:stretch/>
        </p:blipFill>
        <p:spPr>
          <a:xfrm rot="5400000">
            <a:off x="5239210" y="-1011563"/>
            <a:ext cx="1440000" cy="514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556792"/>
            <a:ext cx="3816424" cy="100811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pásztázó elektronmikroszkópia (SEM-EDS): kémiai összetétel és szövet</a:t>
            </a:r>
            <a:endParaRPr lang="hu-H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artalom helye 2"/>
          <p:cNvSpPr txBox="1">
            <a:spLocks/>
          </p:cNvSpPr>
          <p:nvPr/>
        </p:nvSpPr>
        <p:spPr>
          <a:xfrm>
            <a:off x="93991" y="4941168"/>
            <a:ext cx="8956018" cy="139675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endParaRPr lang="hu-HU" sz="2000" dirty="0">
              <a:solidFill>
                <a:schemeClr val="tx2"/>
              </a:solidFill>
            </a:endParaRPr>
          </a:p>
        </p:txBody>
      </p:sp>
      <p:pic>
        <p:nvPicPr>
          <p:cNvPr id="2050" name="Picture 2" descr="C:\Users\Mozgai\AppData\Local\Temp\Amray_1830_EL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2" y="3445662"/>
            <a:ext cx="4096964" cy="307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Mozgai\Dropbox\IMG_20161109_0926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7" b="2996"/>
          <a:stretch/>
        </p:blipFill>
        <p:spPr bwMode="auto">
          <a:xfrm rot="16200000">
            <a:off x="5272244" y="2735621"/>
            <a:ext cx="2881987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009" y="817662"/>
            <a:ext cx="4680000" cy="2628000"/>
          </a:xfrm>
          <a:prstGeom prst="rect">
            <a:avLst/>
          </a:prstGeom>
        </p:spPr>
      </p:pic>
      <p:sp>
        <p:nvSpPr>
          <p:cNvPr id="10" name="Cím 1"/>
          <p:cNvSpPr txBox="1">
            <a:spLocks/>
          </p:cNvSpPr>
          <p:nvPr/>
        </p:nvSpPr>
        <p:spPr>
          <a:xfrm>
            <a:off x="251520" y="130324"/>
            <a:ext cx="8892780" cy="562372"/>
          </a:xfrm>
          <a:prstGeom prst="rect">
            <a:avLst/>
          </a:prstGeom>
          <a:noFill/>
          <a:ln w="38100"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Nielló - </a:t>
            </a:r>
            <a:r>
              <a:rPr lang="hu-HU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augurbot</a:t>
            </a:r>
            <a:endParaRPr lang="hu-HU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Alcím 2"/>
          <p:cNvSpPr txBox="1">
            <a:spLocks/>
          </p:cNvSpPr>
          <p:nvPr/>
        </p:nvSpPr>
        <p:spPr>
          <a:xfrm>
            <a:off x="300" y="0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u-H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Roncsolásmentes anyagvizsgálat a Seuso kutatás szolgálatában II.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13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475" y="260648"/>
            <a:ext cx="1619672" cy="38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Egyenes összekötő 15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lcím 2"/>
          <p:cNvSpPr txBox="1">
            <a:spLocks/>
          </p:cNvSpPr>
          <p:nvPr/>
        </p:nvSpPr>
        <p:spPr>
          <a:xfrm>
            <a:off x="300" y="6597352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X. Roncsolásmentes Anyagvizsgáló Konferencia és Kiállítás, 2017. március 22-24. Eger 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18" name="Alcím 2"/>
          <p:cNvSpPr txBox="1">
            <a:spLocks/>
          </p:cNvSpPr>
          <p:nvPr/>
        </p:nvSpPr>
        <p:spPr>
          <a:xfrm>
            <a:off x="0" y="6597352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u-H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mozgai.viktoria</a:t>
            </a:r>
            <a:r>
              <a:rPr lang="hu-H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@</a:t>
            </a:r>
            <a:r>
              <a:rPr lang="hu-H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csfk.mta.hu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cxnSp>
        <p:nvCxnSpPr>
          <p:cNvPr id="19" name="Egyenes összekötő 18"/>
          <p:cNvCxnSpPr/>
          <p:nvPr/>
        </p:nvCxnSpPr>
        <p:spPr>
          <a:xfrm>
            <a:off x="0" y="6606405"/>
            <a:ext cx="9144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659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85" r="6337"/>
          <a:stretch/>
        </p:blipFill>
        <p:spPr>
          <a:xfrm flipH="1" flipV="1">
            <a:off x="40053" y="836712"/>
            <a:ext cx="8987389" cy="223791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56" t="-5843" r="-8683" b="-1"/>
          <a:stretch/>
        </p:blipFill>
        <p:spPr>
          <a:xfrm>
            <a:off x="1125963" y="1955669"/>
            <a:ext cx="2551562" cy="1905179"/>
          </a:xfrm>
          <a:prstGeom prst="triangle">
            <a:avLst/>
          </a:prstGeom>
        </p:spPr>
      </p:pic>
      <p:sp>
        <p:nvSpPr>
          <p:cNvPr id="9" name="Ellipszis 8"/>
          <p:cNvSpPr/>
          <p:nvPr/>
        </p:nvSpPr>
        <p:spPr>
          <a:xfrm rot="3600000">
            <a:off x="2628089" y="3013652"/>
            <a:ext cx="788840" cy="334200"/>
          </a:xfrm>
          <a:prstGeom prst="ellipse">
            <a:avLst/>
          </a:pr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713" y="2060848"/>
            <a:ext cx="2138087" cy="1800000"/>
          </a:xfrm>
          <a:prstGeom prst="rect">
            <a:avLst/>
          </a:prstGeom>
        </p:spPr>
      </p:pic>
      <p:sp>
        <p:nvSpPr>
          <p:cNvPr id="11" name="Ellipszis 10"/>
          <p:cNvSpPr/>
          <p:nvPr/>
        </p:nvSpPr>
        <p:spPr>
          <a:xfrm>
            <a:off x="5148064" y="3007660"/>
            <a:ext cx="648072" cy="4952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221" y="2060848"/>
            <a:ext cx="2138087" cy="1800000"/>
          </a:xfrm>
          <a:prstGeom prst="rect">
            <a:avLst/>
          </a:prstGeom>
        </p:spPr>
      </p:pic>
      <p:sp>
        <p:nvSpPr>
          <p:cNvPr id="13" name="Ellipszis 12"/>
          <p:cNvSpPr/>
          <p:nvPr/>
        </p:nvSpPr>
        <p:spPr>
          <a:xfrm>
            <a:off x="7452320" y="2924944"/>
            <a:ext cx="936104" cy="683706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6" name="Picture 2" descr="C:\Users\Mozgai\Documents\MTA CSFK FGI\Konferenciák, előadások, rövidkurzusok\2016\ISA2016\SEM_augur bot\20160506\Kepek\AbkA_niello6_b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526" y="4405112"/>
            <a:ext cx="2658462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Mozgai\Documents\MTA CSFK FGI\Konferenciák, előadások, rövidkurzusok\2016\ISA2016\SEM_augur bot\20161019\img\161019\Abf_b_niello38_01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034" y="4405112"/>
            <a:ext cx="2658462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Mozgai\Desktop\ISA2016\SEM_augur bot\20160506\Kepek\AbkA_niello3_b.bmp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797" y="4405112"/>
            <a:ext cx="2658462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zövegdoboz 18"/>
          <p:cNvSpPr txBox="1"/>
          <p:nvPr/>
        </p:nvSpPr>
        <p:spPr>
          <a:xfrm>
            <a:off x="1093605" y="3977307"/>
            <a:ext cx="2658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homogén, ezüst-szulfid</a:t>
            </a:r>
            <a:endParaRPr lang="hu-HU" sz="14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3677525" y="3977306"/>
            <a:ext cx="2658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i</a:t>
            </a:r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nhomogén, </a:t>
            </a:r>
            <a:r>
              <a:rPr lang="hu-HU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ezüst-réz-szulfid</a:t>
            </a:r>
            <a:endParaRPr lang="hu-HU" sz="14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6378034" y="3977307"/>
            <a:ext cx="2658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i</a:t>
            </a:r>
            <a:r>
              <a:rPr 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nhomogén, </a:t>
            </a:r>
            <a:r>
              <a:rPr lang="hu-HU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ezüst-réz-szulfid</a:t>
            </a:r>
            <a:endParaRPr lang="hu-HU" sz="14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7796186" y="1715383"/>
            <a:ext cx="12682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adatok </a:t>
            </a:r>
            <a:r>
              <a:rPr lang="hu-HU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atom%-ban</a:t>
            </a:r>
            <a:endParaRPr lang="hu-HU" sz="11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965800" y="4403727"/>
            <a:ext cx="978345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just"/>
            <a:r>
              <a:rPr lang="hu-HU" sz="1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Ag</a:t>
            </a:r>
            <a:r>
              <a:rPr lang="hu-H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: 66,3 </a:t>
            </a:r>
            <a:r>
              <a:rPr lang="hu-HU" sz="1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at%</a:t>
            </a:r>
            <a:endParaRPr lang="hu-HU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 algn="just"/>
            <a:r>
              <a:rPr lang="hu-H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S: 33,7 </a:t>
            </a:r>
            <a:r>
              <a:rPr lang="hu-HU" sz="1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at%</a:t>
            </a:r>
            <a:endParaRPr lang="hu-HU" sz="1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25" name="Egyenes összekötő nyíllal 24"/>
          <p:cNvCxnSpPr/>
          <p:nvPr/>
        </p:nvCxnSpPr>
        <p:spPr>
          <a:xfrm>
            <a:off x="1530248" y="4865392"/>
            <a:ext cx="767780" cy="8459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zövegdoboz 25"/>
          <p:cNvSpPr txBox="1"/>
          <p:nvPr/>
        </p:nvSpPr>
        <p:spPr>
          <a:xfrm>
            <a:off x="3707182" y="4405112"/>
            <a:ext cx="880369" cy="57708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just"/>
            <a:r>
              <a:rPr lang="hu-HU" sz="105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Ag</a:t>
            </a:r>
            <a:r>
              <a:rPr lang="hu-HU" sz="10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: 61,2 </a:t>
            </a:r>
            <a:r>
              <a:rPr lang="hu-HU" sz="105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at%</a:t>
            </a:r>
            <a:endParaRPr lang="hu-HU" sz="105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 algn="just"/>
            <a:r>
              <a:rPr lang="hu-HU" sz="105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Cu</a:t>
            </a:r>
            <a:r>
              <a:rPr lang="hu-HU" sz="10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: 4,0 </a:t>
            </a:r>
            <a:r>
              <a:rPr lang="hu-HU" sz="105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at%</a:t>
            </a:r>
            <a:endParaRPr lang="hu-HU" sz="105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 algn="just"/>
            <a:r>
              <a:rPr lang="hu-HU" sz="10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S: 34,7 </a:t>
            </a:r>
            <a:r>
              <a:rPr lang="hu-HU" sz="105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at%</a:t>
            </a:r>
            <a:endParaRPr lang="hu-HU" sz="105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7" name="Szövegdoboz 26"/>
          <p:cNvSpPr txBox="1"/>
          <p:nvPr/>
        </p:nvSpPr>
        <p:spPr>
          <a:xfrm>
            <a:off x="5455618" y="4405595"/>
            <a:ext cx="880369" cy="57708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just"/>
            <a:r>
              <a:rPr lang="hu-HU" sz="105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Ag</a:t>
            </a:r>
            <a:r>
              <a:rPr lang="hu-HU" sz="10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: 49,4 </a:t>
            </a:r>
            <a:r>
              <a:rPr lang="hu-HU" sz="105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at%</a:t>
            </a:r>
            <a:endParaRPr lang="hu-HU" sz="105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 algn="just"/>
            <a:r>
              <a:rPr lang="hu-HU" sz="105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Cu</a:t>
            </a:r>
            <a:r>
              <a:rPr lang="hu-HU" sz="10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: 16,9 </a:t>
            </a:r>
            <a:r>
              <a:rPr lang="hu-HU" sz="105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at%</a:t>
            </a:r>
            <a:endParaRPr lang="hu-HU" sz="105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 algn="just"/>
            <a:r>
              <a:rPr lang="hu-HU" sz="10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S: 33,8 </a:t>
            </a:r>
            <a:r>
              <a:rPr lang="hu-HU" sz="105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at%</a:t>
            </a:r>
            <a:endParaRPr lang="hu-HU" sz="105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28" name="Egyenes összekötő nyíllal 27"/>
          <p:cNvCxnSpPr/>
          <p:nvPr/>
        </p:nvCxnSpPr>
        <p:spPr>
          <a:xfrm>
            <a:off x="4147366" y="4982676"/>
            <a:ext cx="631572" cy="72870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nyíllal 28"/>
          <p:cNvCxnSpPr/>
          <p:nvPr/>
        </p:nvCxnSpPr>
        <p:spPr>
          <a:xfrm flipH="1">
            <a:off x="5371517" y="4968080"/>
            <a:ext cx="201166" cy="22464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zövegdoboz 29"/>
          <p:cNvSpPr txBox="1"/>
          <p:nvPr/>
        </p:nvSpPr>
        <p:spPr>
          <a:xfrm>
            <a:off x="8117418" y="5786112"/>
            <a:ext cx="880369" cy="57708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just"/>
            <a:r>
              <a:rPr lang="hu-HU" sz="105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Ag</a:t>
            </a:r>
            <a:r>
              <a:rPr lang="hu-HU" sz="10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40,5 </a:t>
            </a:r>
            <a:r>
              <a:rPr lang="hu-HU" sz="105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at%</a:t>
            </a:r>
            <a:endParaRPr lang="hu-HU" sz="105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hu-HU" sz="105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Cu</a:t>
            </a:r>
            <a:r>
              <a:rPr lang="hu-HU" sz="10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26,4 </a:t>
            </a:r>
            <a:r>
              <a:rPr lang="hu-HU" sz="105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at%</a:t>
            </a:r>
            <a:endParaRPr lang="hu-HU" sz="105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hu-HU" sz="10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S: 33,1 </a:t>
            </a:r>
            <a:r>
              <a:rPr lang="hu-HU" sz="105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at%</a:t>
            </a:r>
            <a:endParaRPr lang="hu-HU" sz="10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Szövegdoboz 30"/>
          <p:cNvSpPr txBox="1"/>
          <p:nvPr/>
        </p:nvSpPr>
        <p:spPr>
          <a:xfrm>
            <a:off x="6398637" y="5795862"/>
            <a:ext cx="880369" cy="57708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just"/>
            <a:r>
              <a:rPr lang="hu-HU" sz="105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Ag</a:t>
            </a:r>
            <a:r>
              <a:rPr lang="hu-HU" sz="10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47,7 </a:t>
            </a:r>
            <a:r>
              <a:rPr lang="hu-HU" sz="105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at%</a:t>
            </a:r>
            <a:endParaRPr lang="hu-HU" sz="105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hu-HU" sz="105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Cu</a:t>
            </a:r>
            <a:r>
              <a:rPr lang="hu-HU" sz="10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20,7 </a:t>
            </a:r>
            <a:r>
              <a:rPr lang="hu-HU" sz="105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at%</a:t>
            </a:r>
            <a:endParaRPr lang="hu-HU" sz="105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hu-HU" sz="10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S: 31,6 </a:t>
            </a:r>
            <a:r>
              <a:rPr lang="hu-HU" sz="105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at%</a:t>
            </a:r>
            <a:endParaRPr lang="hu-HU" sz="10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2" name="Egyenes összekötő nyíllal 31"/>
          <p:cNvCxnSpPr>
            <a:stCxn id="31" idx="0"/>
          </p:cNvCxnSpPr>
          <p:nvPr/>
        </p:nvCxnSpPr>
        <p:spPr>
          <a:xfrm flipV="1">
            <a:off x="6838822" y="5299325"/>
            <a:ext cx="325467" cy="49653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gyenes összekötő nyíllal 32"/>
          <p:cNvCxnSpPr/>
          <p:nvPr/>
        </p:nvCxnSpPr>
        <p:spPr>
          <a:xfrm flipH="1" flipV="1">
            <a:off x="7830913" y="5363814"/>
            <a:ext cx="978961" cy="43204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ím 1"/>
          <p:cNvSpPr txBox="1">
            <a:spLocks/>
          </p:cNvSpPr>
          <p:nvPr/>
        </p:nvSpPr>
        <p:spPr>
          <a:xfrm>
            <a:off x="251520" y="130324"/>
            <a:ext cx="8892780" cy="562372"/>
          </a:xfrm>
          <a:prstGeom prst="rect">
            <a:avLst/>
          </a:prstGeom>
          <a:noFill/>
          <a:ln w="38100"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Nielló – </a:t>
            </a:r>
            <a:r>
              <a:rPr lang="hu-HU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augurbot</a:t>
            </a:r>
            <a:r>
              <a:rPr lang="hu-H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(SEM-EDS)</a:t>
            </a:r>
            <a:endParaRPr lang="hu-HU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6" name="Alcím 2"/>
          <p:cNvSpPr txBox="1">
            <a:spLocks/>
          </p:cNvSpPr>
          <p:nvPr/>
        </p:nvSpPr>
        <p:spPr>
          <a:xfrm>
            <a:off x="300" y="0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u-H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Roncsolásmentes anyagvizsgálat a Seuso kutatás szolgálatában II.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37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475" y="260648"/>
            <a:ext cx="1619672" cy="38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Egyenes összekötő 37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Alcím 2"/>
          <p:cNvSpPr txBox="1">
            <a:spLocks/>
          </p:cNvSpPr>
          <p:nvPr/>
        </p:nvSpPr>
        <p:spPr>
          <a:xfrm>
            <a:off x="300" y="6597352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X. Roncsolásmentes Anyagvizsgáló Konferencia és Kiállítás, 2017. március 22-24. Eger 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40" name="Alcím 2"/>
          <p:cNvSpPr txBox="1">
            <a:spLocks/>
          </p:cNvSpPr>
          <p:nvPr/>
        </p:nvSpPr>
        <p:spPr>
          <a:xfrm>
            <a:off x="0" y="6597352"/>
            <a:ext cx="9144000" cy="2606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u-H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mozgai.viktoria</a:t>
            </a:r>
            <a:r>
              <a:rPr lang="hu-H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@</a:t>
            </a:r>
            <a:r>
              <a:rPr lang="hu-H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csfk.mta.hu</a:t>
            </a:r>
            <a:endParaRPr lang="hu-HU" sz="11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cxnSp>
        <p:nvCxnSpPr>
          <p:cNvPr id="41" name="Egyenes összekötő 40"/>
          <p:cNvCxnSpPr/>
          <p:nvPr/>
        </p:nvCxnSpPr>
        <p:spPr>
          <a:xfrm>
            <a:off x="0" y="6606405"/>
            <a:ext cx="9144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12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ozgai\Documents\mikroszonda 2017\Elim 25\S18 04 TC15 M0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922637"/>
            <a:ext cx="4548733" cy="385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Mozgai\Pictures\100NIKON\TC_15_M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" t="11421" b="11040"/>
          <a:stretch/>
        </p:blipFill>
        <p:spPr bwMode="auto">
          <a:xfrm rot="10800000">
            <a:off x="5319127" y="552948"/>
            <a:ext cx="3729597" cy="221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ím 1"/>
          <p:cNvSpPr txBox="1">
            <a:spLocks/>
          </p:cNvSpPr>
          <p:nvPr/>
        </p:nvSpPr>
        <p:spPr>
          <a:xfrm>
            <a:off x="251520" y="0"/>
            <a:ext cx="864096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400" b="1" dirty="0" smtClean="0"/>
              <a:t>Forraszanyag (</a:t>
            </a:r>
            <a:r>
              <a:rPr lang="hu-HU" sz="2400" b="1" dirty="0" err="1" smtClean="0"/>
              <a:t>hXRF</a:t>
            </a:r>
            <a:r>
              <a:rPr lang="hu-HU" sz="2400" b="1" dirty="0" smtClean="0"/>
              <a:t> + </a:t>
            </a:r>
            <a:r>
              <a:rPr lang="hu-HU" sz="2400" b="1" dirty="0"/>
              <a:t>EPMA + </a:t>
            </a:r>
            <a:r>
              <a:rPr lang="hu-HU" sz="2400" b="1" dirty="0" err="1" smtClean="0"/>
              <a:t>µXRD</a:t>
            </a:r>
            <a:r>
              <a:rPr lang="hu-HU" sz="2400" b="1" dirty="0" smtClean="0"/>
              <a:t>)</a:t>
            </a:r>
            <a:endParaRPr lang="hu-HU" sz="2400" b="1" dirty="0"/>
          </a:p>
        </p:txBody>
      </p:sp>
      <p:pic>
        <p:nvPicPr>
          <p:cNvPr id="3074" name="Picture 2" descr="C:\Users\Mozgai\Downloads\S18 07 TC15 M01 Sn La1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93" y="548680"/>
            <a:ext cx="3471727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ozgai\Downloads\S18 07 TC15 M01 Pb La1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93" y="3753376"/>
            <a:ext cx="3471727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80193" y="3753376"/>
            <a:ext cx="43152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Pb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80193" y="552947"/>
            <a:ext cx="41710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Sn</a:t>
            </a:r>
            <a:endParaRPr lang="hu-H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66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540000"/>
          </a:xfrm>
        </p:spPr>
        <p:txBody>
          <a:bodyPr>
            <a:normAutofit/>
          </a:bodyPr>
          <a:lstStyle/>
          <a:p>
            <a:pPr algn="l"/>
            <a:r>
              <a:rPr lang="hu-HU" sz="2400" b="1" dirty="0" smtClean="0"/>
              <a:t>A tárgyak anyagának vizsgálata</a:t>
            </a:r>
            <a:endParaRPr lang="hu-HU" sz="24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71600" y="980728"/>
            <a:ext cx="7200800" cy="4525963"/>
          </a:xfrm>
        </p:spPr>
        <p:txBody>
          <a:bodyPr>
            <a:normAutofit/>
          </a:bodyPr>
          <a:lstStyle/>
          <a:p>
            <a:pPr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hu-HU" sz="2400" b="1" dirty="0" smtClean="0">
                <a:solidFill>
                  <a:srgbClr val="FF0000"/>
                </a:solidFill>
              </a:rPr>
              <a:t>fémanyag</a:t>
            </a:r>
            <a:r>
              <a:rPr lang="hu-HU" sz="2400" b="1" dirty="0" smtClean="0"/>
              <a:t> (ezüst/</a:t>
            </a:r>
            <a:r>
              <a:rPr lang="hu-HU" sz="2400" b="1" dirty="0" smtClean="0">
                <a:solidFill>
                  <a:srgbClr val="FF0000"/>
                </a:solidFill>
              </a:rPr>
              <a:t>réz</a:t>
            </a:r>
            <a:r>
              <a:rPr lang="hu-HU" sz="2400" b="1" dirty="0" smtClean="0"/>
              <a:t>)</a:t>
            </a:r>
          </a:p>
          <a:p>
            <a:pPr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hu-HU" sz="2400" b="1" dirty="0" err="1" smtClean="0"/>
              <a:t>nielló-berakások</a:t>
            </a:r>
            <a:endParaRPr lang="hu-HU" sz="2400" b="1" dirty="0" smtClean="0"/>
          </a:p>
          <a:p>
            <a:pPr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hu-HU" sz="2400" b="1" dirty="0" smtClean="0"/>
              <a:t>aranyozások</a:t>
            </a:r>
          </a:p>
          <a:p>
            <a:pPr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hu-HU" sz="2400" b="1" dirty="0" smtClean="0"/>
              <a:t>forraszanyag</a:t>
            </a:r>
          </a:p>
        </p:txBody>
      </p:sp>
    </p:spTree>
    <p:extLst>
      <p:ext uri="{BB962C8B-B14F-4D97-AF65-F5344CB8AC3E}">
        <p14:creationId xmlns:p14="http://schemas.microsoft.com/office/powerpoint/2010/main" val="136291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ozgai\Pictures\C_14_BM\C_14_31 (14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5" t="-4614" r="6701" b="-4296"/>
          <a:stretch/>
        </p:blipFill>
        <p:spPr bwMode="auto">
          <a:xfrm>
            <a:off x="179514" y="4149080"/>
            <a:ext cx="2223777" cy="216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539552" y="705470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hu-HU" dirty="0" smtClean="0">
                <a:latin typeface="Calibri" panose="020F0502020204030204" pitchFamily="34" charset="0"/>
              </a:rPr>
              <a:t>szisztematikus mintázás a Seuso üst különböző részeiről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hu-HU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talaj, lerakódások, korróziós termékek, </a:t>
            </a:r>
            <a:r>
              <a:rPr lang="hu-HU" dirty="0" smtClean="0">
                <a:latin typeface="Calibri" panose="020F0502020204030204" pitchFamily="34" charset="0"/>
              </a:rPr>
              <a:t>fémanyag, forraszanyag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hu-HU" dirty="0" smtClean="0">
                <a:latin typeface="Calibri" panose="020F0502020204030204" pitchFamily="34" charset="0"/>
              </a:rPr>
              <a:t>tervezett mintavétel: </a:t>
            </a:r>
            <a:r>
              <a:rPr lang="hu-HU" dirty="0" err="1" smtClean="0">
                <a:latin typeface="Calibri" panose="020F0502020204030204" pitchFamily="34" charset="0"/>
              </a:rPr>
              <a:t>ságvári</a:t>
            </a:r>
            <a:r>
              <a:rPr lang="hu-HU" dirty="0" smtClean="0">
                <a:latin typeface="Calibri" panose="020F0502020204030204" pitchFamily="34" charset="0"/>
              </a:rPr>
              <a:t> és </a:t>
            </a:r>
            <a:r>
              <a:rPr lang="hu-HU" dirty="0" err="1" smtClean="0">
                <a:latin typeface="Calibri" panose="020F0502020204030204" pitchFamily="34" charset="0"/>
              </a:rPr>
              <a:t>alsóhetényi</a:t>
            </a:r>
            <a:r>
              <a:rPr lang="hu-HU" dirty="0" smtClean="0">
                <a:latin typeface="Calibri" panose="020F0502020204030204" pitchFamily="34" charset="0"/>
              </a:rPr>
              <a:t> üsttöredék</a:t>
            </a:r>
            <a:endParaRPr lang="hu-HU" dirty="0">
              <a:latin typeface="Calibri" panose="020F0502020204030204" pitchFamily="34" charset="0"/>
            </a:endParaRPr>
          </a:p>
        </p:txBody>
      </p:sp>
      <p:pic>
        <p:nvPicPr>
          <p:cNvPr id="1030" name="Picture 6" descr="C:\Users\Mozgai\Pictures\C_14_BM\C_14_12 (10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11178" r="19398" b="12824"/>
          <a:stretch/>
        </p:blipFill>
        <p:spPr bwMode="auto">
          <a:xfrm>
            <a:off x="4355978" y="1988840"/>
            <a:ext cx="202285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Mozgai\Pictures\Seuso Kutatási Projekt\BINOKULÁRIS MIKROSZKÓP\SEUSO\Rézüst\C_14_16 (3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5" t="-3782" r="7377" b="-7102"/>
          <a:stretch/>
        </p:blipFill>
        <p:spPr bwMode="auto">
          <a:xfrm>
            <a:off x="2403289" y="4149080"/>
            <a:ext cx="2160924" cy="216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ozgai\Pictures\Seuso Kutatási Projekt\BINOKULÁRIS MIKROSZKÓP\SEUSO\Rézüst\C_14_19 (1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0" t="-3518" r="6925" b="-7868"/>
          <a:stretch/>
        </p:blipFill>
        <p:spPr bwMode="auto">
          <a:xfrm>
            <a:off x="4546231" y="4149080"/>
            <a:ext cx="2186251" cy="216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Mozgai\Pictures\Seuso Kutatási Projekt\BINOKULÁRIS MIKROSZKÓP\SEUSO\Rézüst\C_14_25 (2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2" t="-4291" r="7069" b="-7869"/>
          <a:stretch/>
        </p:blipFill>
        <p:spPr bwMode="auto">
          <a:xfrm>
            <a:off x="6732480" y="4149080"/>
            <a:ext cx="2160000" cy="216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9" r="14152" b="13728"/>
          <a:stretch/>
        </p:blipFill>
        <p:spPr>
          <a:xfrm>
            <a:off x="2339754" y="1988840"/>
            <a:ext cx="1942295" cy="1800000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" b="6878"/>
          <a:stretch/>
        </p:blipFill>
        <p:spPr>
          <a:xfrm>
            <a:off x="6453123" y="1988840"/>
            <a:ext cx="2453326" cy="1800000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3" r="5767" b="6739"/>
          <a:stretch/>
        </p:blipFill>
        <p:spPr>
          <a:xfrm>
            <a:off x="179514" y="1988840"/>
            <a:ext cx="2088103" cy="1800000"/>
          </a:xfrm>
          <a:prstGeom prst="rect">
            <a:avLst/>
          </a:prstGeom>
        </p:spPr>
      </p:pic>
      <p:sp>
        <p:nvSpPr>
          <p:cNvPr id="12" name="Cím 1"/>
          <p:cNvSpPr txBox="1">
            <a:spLocks/>
          </p:cNvSpPr>
          <p:nvPr/>
        </p:nvSpPr>
        <p:spPr>
          <a:xfrm>
            <a:off x="255762" y="0"/>
            <a:ext cx="8636718" cy="540000"/>
          </a:xfrm>
          <a:prstGeom prst="rect">
            <a:avLst/>
          </a:prstGeom>
          <a:noFill/>
          <a:ln w="38100"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400" b="1" dirty="0" smtClean="0">
                <a:latin typeface="Calibri" panose="020F0502020204030204" pitchFamily="34" charset="0"/>
              </a:rPr>
              <a:t>Mintázás</a:t>
            </a:r>
            <a:endParaRPr lang="hu-HU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05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487710" y="5436521"/>
            <a:ext cx="8168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hu-HU" dirty="0" smtClean="0">
                <a:latin typeface="Calibri" panose="020F0502020204030204" pitchFamily="34" charset="0"/>
              </a:rPr>
              <a:t>kvarc; kalcit; dolomit; klorit; 10Å </a:t>
            </a:r>
            <a:r>
              <a:rPr lang="hu-HU" dirty="0" err="1" smtClean="0">
                <a:latin typeface="Calibri" panose="020F0502020204030204" pitchFamily="34" charset="0"/>
              </a:rPr>
              <a:t>filloszilikát</a:t>
            </a:r>
            <a:r>
              <a:rPr lang="hu-HU" dirty="0" smtClean="0">
                <a:latin typeface="Calibri" panose="020F0502020204030204" pitchFamily="34" charset="0"/>
              </a:rPr>
              <a:t>; </a:t>
            </a:r>
            <a:r>
              <a:rPr lang="hu-HU" dirty="0" err="1" smtClean="0">
                <a:latin typeface="Calibri" panose="020F0502020204030204" pitchFamily="34" charset="0"/>
              </a:rPr>
              <a:t>szmektit</a:t>
            </a:r>
            <a:r>
              <a:rPr lang="hu-HU" dirty="0" smtClean="0">
                <a:latin typeface="Calibri" panose="020F0502020204030204" pitchFamily="34" charset="0"/>
              </a:rPr>
              <a:t>; földpátok; </a:t>
            </a:r>
          </a:p>
          <a:p>
            <a:pPr lvl="1"/>
            <a:r>
              <a:rPr lang="hu-HU" b="1" dirty="0" smtClean="0">
                <a:latin typeface="Calibri" panose="020F0502020204030204" pitchFamily="34" charset="0"/>
              </a:rPr>
              <a:t>réz-karbonát </a:t>
            </a:r>
            <a:r>
              <a:rPr lang="hu-HU" b="1" dirty="0">
                <a:latin typeface="Calibri" panose="020F0502020204030204" pitchFamily="34" charset="0"/>
              </a:rPr>
              <a:t>(malachit) (Cu</a:t>
            </a:r>
            <a:r>
              <a:rPr lang="hu-HU" b="1" baseline="-25000" dirty="0">
                <a:latin typeface="Calibri" panose="020F0502020204030204" pitchFamily="34" charset="0"/>
              </a:rPr>
              <a:t>2</a:t>
            </a:r>
            <a:r>
              <a:rPr lang="hu-HU" b="1" dirty="0">
                <a:latin typeface="Calibri" panose="020F0502020204030204" pitchFamily="34" charset="0"/>
              </a:rPr>
              <a:t>(CO</a:t>
            </a:r>
            <a:r>
              <a:rPr lang="hu-HU" b="1" baseline="-25000" dirty="0">
                <a:latin typeface="Calibri" panose="020F0502020204030204" pitchFamily="34" charset="0"/>
              </a:rPr>
              <a:t>3</a:t>
            </a:r>
            <a:r>
              <a:rPr lang="hu-HU" b="1" dirty="0">
                <a:latin typeface="Calibri" panose="020F0502020204030204" pitchFamily="34" charset="0"/>
              </a:rPr>
              <a:t>)(</a:t>
            </a:r>
            <a:r>
              <a:rPr lang="hu-HU" b="1" dirty="0" smtClean="0">
                <a:latin typeface="Calibri" panose="020F0502020204030204" pitchFamily="34" charset="0"/>
              </a:rPr>
              <a:t>OH)</a:t>
            </a:r>
            <a:r>
              <a:rPr lang="hu-HU" b="1" baseline="-25000" dirty="0" smtClean="0">
                <a:latin typeface="Calibri" panose="020F0502020204030204" pitchFamily="34" charset="0"/>
              </a:rPr>
              <a:t>2</a:t>
            </a:r>
            <a:r>
              <a:rPr lang="hu-HU" b="1" dirty="0" smtClean="0">
                <a:latin typeface="Calibri" panose="020F0502020204030204" pitchFamily="34" charset="0"/>
              </a:rPr>
              <a:t>)</a:t>
            </a:r>
            <a:r>
              <a:rPr lang="hu-HU" dirty="0" smtClean="0">
                <a:latin typeface="Calibri" panose="020F0502020204030204" pitchFamily="34" charset="0"/>
              </a:rPr>
              <a:t>; </a:t>
            </a:r>
            <a:r>
              <a:rPr lang="hu-HU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réz-szulfát (</a:t>
            </a:r>
            <a:r>
              <a:rPr lang="hu-HU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brochantit</a:t>
            </a:r>
            <a:r>
              <a:rPr lang="hu-HU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) </a:t>
            </a:r>
            <a:r>
              <a:rPr lang="hu-HU" b="1" dirty="0">
                <a:solidFill>
                  <a:srgbClr val="FF0000"/>
                </a:solidFill>
                <a:latin typeface="Calibri" panose="020F0502020204030204" pitchFamily="34" charset="0"/>
              </a:rPr>
              <a:t>(Cu</a:t>
            </a:r>
            <a:r>
              <a:rPr lang="hu-HU" b="1" baseline="-25000" dirty="0">
                <a:solidFill>
                  <a:srgbClr val="FF0000"/>
                </a:solidFill>
                <a:latin typeface="Calibri" panose="020F0502020204030204" pitchFamily="34" charset="0"/>
              </a:rPr>
              <a:t>4</a:t>
            </a:r>
            <a:r>
              <a:rPr lang="hu-HU" b="1" dirty="0">
                <a:solidFill>
                  <a:srgbClr val="FF0000"/>
                </a:solidFill>
                <a:latin typeface="Calibri" panose="020F0502020204030204" pitchFamily="34" charset="0"/>
              </a:rPr>
              <a:t>(SO</a:t>
            </a:r>
            <a:r>
              <a:rPr lang="hu-HU" b="1" baseline="-25000" dirty="0">
                <a:solidFill>
                  <a:srgbClr val="FF0000"/>
                </a:solidFill>
                <a:latin typeface="Calibri" panose="020F0502020204030204" pitchFamily="34" charset="0"/>
              </a:rPr>
              <a:t>4</a:t>
            </a:r>
            <a:r>
              <a:rPr lang="hu-HU" b="1" dirty="0">
                <a:solidFill>
                  <a:srgbClr val="FF0000"/>
                </a:solidFill>
                <a:latin typeface="Calibri" panose="020F0502020204030204" pitchFamily="34" charset="0"/>
              </a:rPr>
              <a:t>)(</a:t>
            </a:r>
            <a:r>
              <a:rPr lang="hu-HU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OH)</a:t>
            </a:r>
            <a:r>
              <a:rPr lang="hu-HU" b="1" baseline="-25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6</a:t>
            </a:r>
            <a:r>
              <a:rPr lang="hu-HU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); réz-klorid (</a:t>
            </a:r>
            <a:r>
              <a:rPr lang="hu-HU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atacamit</a:t>
            </a:r>
            <a:r>
              <a:rPr lang="hu-HU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) </a:t>
            </a:r>
            <a:r>
              <a:rPr lang="hu-HU" b="1" dirty="0">
                <a:solidFill>
                  <a:srgbClr val="FF0000"/>
                </a:solidFill>
                <a:latin typeface="Calibri" panose="020F0502020204030204" pitchFamily="34" charset="0"/>
              </a:rPr>
              <a:t>(</a:t>
            </a:r>
            <a:r>
              <a:rPr lang="hu-HU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Cu</a:t>
            </a:r>
            <a:r>
              <a:rPr lang="hu-HU" b="1" baseline="-25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2</a:t>
            </a:r>
            <a:r>
              <a:rPr lang="hu-HU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(OH)</a:t>
            </a:r>
            <a:r>
              <a:rPr lang="hu-HU" b="1" baseline="-25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3</a:t>
            </a:r>
            <a:r>
              <a:rPr lang="hu-HU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Cl)</a:t>
            </a:r>
            <a:endParaRPr lang="hu-HU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8" y="549525"/>
            <a:ext cx="9000000" cy="4651200"/>
          </a:xfrm>
          <a:prstGeom prst="rect">
            <a:avLst/>
          </a:prstGeom>
        </p:spPr>
      </p:pic>
      <p:sp>
        <p:nvSpPr>
          <p:cNvPr id="6" name="Cím 1"/>
          <p:cNvSpPr txBox="1">
            <a:spLocks/>
          </p:cNvSpPr>
          <p:nvPr/>
        </p:nvSpPr>
        <p:spPr>
          <a:xfrm>
            <a:off x="255762" y="0"/>
            <a:ext cx="8636718" cy="540000"/>
          </a:xfrm>
          <a:prstGeom prst="rect">
            <a:avLst/>
          </a:prstGeom>
          <a:noFill/>
          <a:ln w="38100"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400" b="1" dirty="0" smtClean="0">
                <a:latin typeface="Calibri" panose="020F0502020204030204" pitchFamily="34" charset="0"/>
              </a:rPr>
              <a:t>Talaj és korrózió (XRD)</a:t>
            </a:r>
            <a:endParaRPr lang="hu-HU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2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" y="1520580"/>
            <a:ext cx="4555933" cy="3855059"/>
          </a:xfrm>
          <a:prstGeom prst="rect">
            <a:avLst/>
          </a:prstGeom>
        </p:spPr>
      </p:pic>
      <p:pic>
        <p:nvPicPr>
          <p:cNvPr id="4" name="Kép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094" y="1520580"/>
            <a:ext cx="4555933" cy="3855059"/>
          </a:xfrm>
          <a:prstGeom prst="rect">
            <a:avLst/>
          </a:prstGeom>
        </p:spPr>
      </p:pic>
      <p:sp>
        <p:nvSpPr>
          <p:cNvPr id="6" name="Szövegdoboz 306"/>
          <p:cNvSpPr txBox="1">
            <a:spLocks noChangeArrowheads="1"/>
          </p:cNvSpPr>
          <p:nvPr/>
        </p:nvSpPr>
        <p:spPr bwMode="auto">
          <a:xfrm>
            <a:off x="5641250" y="3240400"/>
            <a:ext cx="370910" cy="34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sz="1400" dirty="0" err="1" smtClean="0">
                <a:ln w="9525" cap="rnd" cmpd="sng" algn="ctr">
                  <a:solidFill>
                    <a:srgbClr val="FFFF00"/>
                  </a:solidFill>
                  <a:prstDash val="solid"/>
                  <a:bevel/>
                </a:ln>
                <a:solidFill>
                  <a:srgbClr val="FFFF00"/>
                </a:solidFill>
                <a:ea typeface="Calibri"/>
                <a:cs typeface="Times New Roman"/>
              </a:rPr>
              <a:t>kv</a:t>
            </a:r>
            <a:endParaRPr lang="hu-HU" sz="1400" dirty="0">
              <a:ln w="9525" cap="rnd" cmpd="sng" algn="ctr">
                <a:solidFill>
                  <a:srgbClr val="FFFF00"/>
                </a:solidFill>
                <a:prstDash val="solid"/>
                <a:bevel/>
              </a:ln>
              <a:solidFill>
                <a:srgbClr val="FFFF00"/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7" name="Szövegdoboz 306"/>
          <p:cNvSpPr txBox="1">
            <a:spLocks noChangeArrowheads="1"/>
          </p:cNvSpPr>
          <p:nvPr/>
        </p:nvSpPr>
        <p:spPr bwMode="auto">
          <a:xfrm>
            <a:off x="8244408" y="1988840"/>
            <a:ext cx="360040" cy="34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sz="1400" dirty="0" err="1" smtClean="0">
                <a:ln w="9525" cap="rnd" cmpd="sng" algn="ctr">
                  <a:solidFill>
                    <a:srgbClr val="FFFF00"/>
                  </a:solidFill>
                  <a:prstDash val="solid"/>
                  <a:bevel/>
                </a:ln>
                <a:solidFill>
                  <a:srgbClr val="FFFF00"/>
                </a:solidFill>
                <a:ea typeface="Calibri"/>
                <a:cs typeface="Times New Roman"/>
              </a:rPr>
              <a:t>kv</a:t>
            </a:r>
            <a:endParaRPr lang="hu-HU" sz="1400" dirty="0">
              <a:ln w="9525" cap="rnd" cmpd="sng" algn="ctr">
                <a:solidFill>
                  <a:srgbClr val="FFFF00"/>
                </a:solidFill>
                <a:prstDash val="solid"/>
                <a:bevel/>
              </a:ln>
              <a:solidFill>
                <a:srgbClr val="FFFF00"/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8" name="Szövegdoboz 306"/>
          <p:cNvSpPr txBox="1">
            <a:spLocks noChangeArrowheads="1"/>
          </p:cNvSpPr>
          <p:nvPr/>
        </p:nvSpPr>
        <p:spPr bwMode="auto">
          <a:xfrm>
            <a:off x="7164288" y="3448110"/>
            <a:ext cx="433070" cy="34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sz="1400" dirty="0" err="1" smtClean="0">
                <a:ln w="9525" cap="rnd" cmpd="sng" algn="ctr">
                  <a:solidFill>
                    <a:srgbClr val="FFFF00"/>
                  </a:solidFill>
                  <a:prstDash val="solid"/>
                  <a:bevel/>
                </a:ln>
                <a:solidFill>
                  <a:srgbClr val="FFFF00"/>
                </a:solidFill>
                <a:ea typeface="Calibri"/>
                <a:cs typeface="Times New Roman"/>
              </a:rPr>
              <a:t>kv</a:t>
            </a:r>
            <a:endParaRPr lang="hu-HU" sz="1400" dirty="0">
              <a:ln w="9525" cap="rnd" cmpd="sng" algn="ctr">
                <a:solidFill>
                  <a:srgbClr val="FFFF00"/>
                </a:solidFill>
                <a:prstDash val="solid"/>
                <a:bevel/>
              </a:ln>
              <a:solidFill>
                <a:srgbClr val="FFFF00"/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9" name="Szövegdoboz 306"/>
          <p:cNvSpPr txBox="1">
            <a:spLocks noChangeArrowheads="1"/>
          </p:cNvSpPr>
          <p:nvPr/>
        </p:nvSpPr>
        <p:spPr bwMode="auto">
          <a:xfrm>
            <a:off x="5868146" y="2338726"/>
            <a:ext cx="497305" cy="34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sz="1400" dirty="0" err="1" smtClean="0">
                <a:ln w="9525" cap="rnd" cmpd="sng" algn="ctr">
                  <a:solidFill>
                    <a:srgbClr val="FFFF00"/>
                  </a:solidFill>
                  <a:prstDash val="solid"/>
                  <a:bevel/>
                </a:ln>
                <a:solidFill>
                  <a:srgbClr val="FFFF00"/>
                </a:solidFill>
                <a:ea typeface="Calibri"/>
                <a:cs typeface="Times New Roman"/>
              </a:rPr>
              <a:t>kfp</a:t>
            </a:r>
            <a:endParaRPr lang="hu-HU" sz="1400" dirty="0">
              <a:ln w="9525" cap="rnd" cmpd="sng" algn="ctr">
                <a:solidFill>
                  <a:srgbClr val="FFFF00"/>
                </a:solidFill>
                <a:prstDash val="solid"/>
                <a:bevel/>
              </a:ln>
              <a:solidFill>
                <a:srgbClr val="FFFF00"/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10" name="Szövegdoboz 306"/>
          <p:cNvSpPr txBox="1">
            <a:spLocks noChangeArrowheads="1"/>
          </p:cNvSpPr>
          <p:nvPr/>
        </p:nvSpPr>
        <p:spPr bwMode="auto">
          <a:xfrm>
            <a:off x="6843406" y="2392314"/>
            <a:ext cx="497305" cy="34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sz="1400" dirty="0" err="1" smtClean="0">
                <a:ln w="9525" cap="rnd" cmpd="sng" algn="ctr">
                  <a:solidFill>
                    <a:srgbClr val="FFFF00"/>
                  </a:solidFill>
                  <a:prstDash val="solid"/>
                  <a:bevel/>
                </a:ln>
                <a:solidFill>
                  <a:srgbClr val="FFFF00"/>
                </a:solidFill>
                <a:ea typeface="Calibri"/>
                <a:cs typeface="Times New Roman"/>
              </a:rPr>
              <a:t>dol</a:t>
            </a:r>
            <a:endParaRPr lang="hu-HU" sz="1400" dirty="0">
              <a:ln w="9525" cap="rnd" cmpd="sng" algn="ctr">
                <a:solidFill>
                  <a:srgbClr val="FFFF00"/>
                </a:solidFill>
                <a:prstDash val="solid"/>
                <a:bevel/>
              </a:ln>
              <a:solidFill>
                <a:srgbClr val="FFFF00"/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20" name="Szövegdoboz 483"/>
          <p:cNvSpPr txBox="1">
            <a:spLocks noChangeArrowheads="1"/>
          </p:cNvSpPr>
          <p:nvPr/>
        </p:nvSpPr>
        <p:spPr bwMode="auto">
          <a:xfrm>
            <a:off x="3440099" y="4031178"/>
            <a:ext cx="540059" cy="34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>
              <a:spcAft>
                <a:spcPts val="0"/>
              </a:spcAft>
            </a:pPr>
            <a:r>
              <a:rPr lang="hu-HU" sz="1400" dirty="0" err="1" smtClean="0">
                <a:ln w="9525" cap="rnd" cmpd="sng" algn="ctr">
                  <a:solidFill>
                    <a:srgbClr val="FF0000"/>
                  </a:solidFill>
                  <a:prstDash val="solid"/>
                  <a:bevel/>
                </a:ln>
                <a:solidFill>
                  <a:srgbClr val="FF0000"/>
                </a:solidFill>
                <a:ea typeface="Times New Roman"/>
              </a:rPr>
              <a:t>mal</a:t>
            </a:r>
            <a:endParaRPr lang="hu-HU" sz="1400" dirty="0">
              <a:effectLst/>
              <a:ea typeface="Times New Roman"/>
            </a:endParaRPr>
          </a:p>
        </p:txBody>
      </p:sp>
      <p:sp>
        <p:nvSpPr>
          <p:cNvPr id="29" name="Szövegdoboz 306"/>
          <p:cNvSpPr txBox="1">
            <a:spLocks noChangeArrowheads="1"/>
          </p:cNvSpPr>
          <p:nvPr/>
        </p:nvSpPr>
        <p:spPr bwMode="auto">
          <a:xfrm>
            <a:off x="4243807" y="1659835"/>
            <a:ext cx="339286" cy="34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sz="1400" dirty="0" err="1" smtClean="0">
                <a:ln w="9525" cap="rnd" cmpd="sng" algn="ctr">
                  <a:solidFill>
                    <a:srgbClr val="FFFF00"/>
                  </a:solidFill>
                  <a:prstDash val="solid"/>
                  <a:bevel/>
                </a:ln>
                <a:solidFill>
                  <a:srgbClr val="FFFF00"/>
                </a:solidFill>
                <a:ea typeface="Calibri"/>
                <a:cs typeface="Times New Roman"/>
              </a:rPr>
              <a:t>kv</a:t>
            </a:r>
            <a:endParaRPr lang="hu-HU" sz="1400" dirty="0">
              <a:ln w="9525" cap="rnd" cmpd="sng" algn="ctr">
                <a:solidFill>
                  <a:srgbClr val="FFFF00"/>
                </a:solidFill>
                <a:prstDash val="solid"/>
                <a:bevel/>
              </a:ln>
              <a:solidFill>
                <a:srgbClr val="FFFF00"/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30" name="Szövegdoboz 306"/>
          <p:cNvSpPr txBox="1">
            <a:spLocks noChangeArrowheads="1"/>
          </p:cNvSpPr>
          <p:nvPr/>
        </p:nvSpPr>
        <p:spPr bwMode="auto">
          <a:xfrm>
            <a:off x="816979" y="1462350"/>
            <a:ext cx="417257" cy="34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sz="1400" dirty="0" err="1" smtClean="0">
                <a:ln w="9525" cap="rnd" cmpd="sng" algn="ctr">
                  <a:solidFill>
                    <a:srgbClr val="FFFF00"/>
                  </a:solidFill>
                  <a:prstDash val="solid"/>
                  <a:bevel/>
                </a:ln>
                <a:solidFill>
                  <a:srgbClr val="FFFF00"/>
                </a:solidFill>
                <a:ea typeface="Calibri"/>
                <a:cs typeface="Times New Roman"/>
              </a:rPr>
              <a:t>kv</a:t>
            </a:r>
            <a:endParaRPr lang="hu-HU" sz="1400" dirty="0">
              <a:ln w="9525" cap="rnd" cmpd="sng" algn="ctr">
                <a:solidFill>
                  <a:srgbClr val="FFFF00"/>
                </a:solidFill>
                <a:prstDash val="solid"/>
                <a:bevel/>
              </a:ln>
              <a:solidFill>
                <a:srgbClr val="FFFF00"/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31" name="Szövegdoboz 306"/>
          <p:cNvSpPr txBox="1">
            <a:spLocks noChangeArrowheads="1"/>
          </p:cNvSpPr>
          <p:nvPr/>
        </p:nvSpPr>
        <p:spPr bwMode="auto">
          <a:xfrm>
            <a:off x="924989" y="1768971"/>
            <a:ext cx="432048" cy="34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sz="1400" dirty="0" err="1" smtClean="0">
                <a:ln w="9525" cap="rnd" cmpd="sng" algn="ctr">
                  <a:solidFill>
                    <a:srgbClr val="FFFF00"/>
                  </a:solidFill>
                  <a:prstDash val="solid"/>
                  <a:bevel/>
                </a:ln>
                <a:solidFill>
                  <a:srgbClr val="FFFF00"/>
                </a:solidFill>
                <a:ea typeface="Calibri"/>
                <a:cs typeface="Times New Roman"/>
              </a:rPr>
              <a:t>kv</a:t>
            </a:r>
            <a:endParaRPr lang="hu-HU" sz="1400" dirty="0">
              <a:ln w="9525" cap="rnd" cmpd="sng" algn="ctr">
                <a:solidFill>
                  <a:srgbClr val="FFFF00"/>
                </a:solidFill>
                <a:prstDash val="solid"/>
                <a:bevel/>
              </a:ln>
              <a:solidFill>
                <a:srgbClr val="FFFF00"/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32" name="Szövegdoboz 306"/>
          <p:cNvSpPr txBox="1">
            <a:spLocks noChangeArrowheads="1"/>
          </p:cNvSpPr>
          <p:nvPr/>
        </p:nvSpPr>
        <p:spPr bwMode="auto">
          <a:xfrm>
            <a:off x="924989" y="3098224"/>
            <a:ext cx="432048" cy="34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sz="1400" dirty="0" err="1" smtClean="0">
                <a:ln w="9525" cap="rnd" cmpd="sng" algn="ctr">
                  <a:solidFill>
                    <a:srgbClr val="FFFF00"/>
                  </a:solidFill>
                  <a:prstDash val="solid"/>
                  <a:bevel/>
                </a:ln>
                <a:solidFill>
                  <a:srgbClr val="FFFF00"/>
                </a:solidFill>
                <a:ea typeface="Calibri"/>
                <a:cs typeface="Times New Roman"/>
              </a:rPr>
              <a:t>kal</a:t>
            </a:r>
            <a:endParaRPr lang="hu-HU" sz="1400" dirty="0">
              <a:ln w="9525" cap="rnd" cmpd="sng" algn="ctr">
                <a:solidFill>
                  <a:srgbClr val="FFFF00"/>
                </a:solidFill>
                <a:prstDash val="solid"/>
                <a:bevel/>
              </a:ln>
              <a:solidFill>
                <a:srgbClr val="FFFF00"/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33" name="Szövegdoboz 306"/>
          <p:cNvSpPr txBox="1">
            <a:spLocks noChangeArrowheads="1"/>
          </p:cNvSpPr>
          <p:nvPr/>
        </p:nvSpPr>
        <p:spPr bwMode="auto">
          <a:xfrm>
            <a:off x="1884369" y="3556422"/>
            <a:ext cx="432048" cy="34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sz="1400" dirty="0" err="1" smtClean="0">
                <a:ln w="9525" cap="rnd" cmpd="sng" algn="ctr">
                  <a:solidFill>
                    <a:srgbClr val="FFFF00"/>
                  </a:solidFill>
                  <a:prstDash val="solid"/>
                  <a:bevel/>
                </a:ln>
                <a:solidFill>
                  <a:srgbClr val="FFFF00"/>
                </a:solidFill>
                <a:ea typeface="Calibri"/>
                <a:cs typeface="Times New Roman"/>
              </a:rPr>
              <a:t>kal</a:t>
            </a:r>
            <a:endParaRPr lang="hu-HU" sz="1400" dirty="0">
              <a:ln w="9525" cap="rnd" cmpd="sng" algn="ctr">
                <a:solidFill>
                  <a:srgbClr val="FFFF00"/>
                </a:solidFill>
                <a:prstDash val="solid"/>
                <a:bevel/>
              </a:ln>
              <a:solidFill>
                <a:srgbClr val="FFFF00"/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34" name="Szövegdoboz 306"/>
          <p:cNvSpPr txBox="1">
            <a:spLocks noChangeArrowheads="1"/>
          </p:cNvSpPr>
          <p:nvPr/>
        </p:nvSpPr>
        <p:spPr bwMode="auto">
          <a:xfrm>
            <a:off x="4027782" y="2648004"/>
            <a:ext cx="432048" cy="34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sz="1400" dirty="0" err="1" smtClean="0">
                <a:ln w="9525" cap="rnd" cmpd="sng" algn="ctr">
                  <a:solidFill>
                    <a:srgbClr val="FFFF00"/>
                  </a:solidFill>
                  <a:prstDash val="solid"/>
                  <a:bevel/>
                </a:ln>
                <a:solidFill>
                  <a:srgbClr val="FFFF00"/>
                </a:solidFill>
                <a:ea typeface="Calibri"/>
                <a:cs typeface="Times New Roman"/>
              </a:rPr>
              <a:t>kal</a:t>
            </a:r>
            <a:endParaRPr lang="hu-HU" sz="1400" dirty="0">
              <a:ln w="9525" cap="rnd" cmpd="sng" algn="ctr">
                <a:solidFill>
                  <a:srgbClr val="FFFF00"/>
                </a:solidFill>
                <a:prstDash val="solid"/>
                <a:bevel/>
              </a:ln>
              <a:solidFill>
                <a:srgbClr val="FFFF00"/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35" name="Szövegdoboz 306"/>
          <p:cNvSpPr txBox="1">
            <a:spLocks noChangeArrowheads="1"/>
          </p:cNvSpPr>
          <p:nvPr/>
        </p:nvSpPr>
        <p:spPr bwMode="auto">
          <a:xfrm>
            <a:off x="2479496" y="2625462"/>
            <a:ext cx="432048" cy="34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sz="1400" dirty="0" err="1" smtClean="0">
                <a:ln w="9525" cap="rnd" cmpd="sng" algn="ctr">
                  <a:solidFill>
                    <a:srgbClr val="FFFF00"/>
                  </a:solidFill>
                  <a:prstDash val="solid"/>
                  <a:bevel/>
                </a:ln>
                <a:solidFill>
                  <a:srgbClr val="FFFF00"/>
                </a:solidFill>
                <a:ea typeface="Calibri"/>
                <a:cs typeface="Times New Roman"/>
              </a:rPr>
              <a:t>alb</a:t>
            </a:r>
            <a:endParaRPr lang="hu-HU" sz="1400" dirty="0">
              <a:ln w="9525" cap="rnd" cmpd="sng" algn="ctr">
                <a:solidFill>
                  <a:srgbClr val="FFFF00"/>
                </a:solidFill>
                <a:prstDash val="solid"/>
                <a:bevel/>
              </a:ln>
              <a:solidFill>
                <a:srgbClr val="FFFF00"/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36" name="Szövegdoboz 306"/>
          <p:cNvSpPr txBox="1">
            <a:spLocks noChangeArrowheads="1"/>
          </p:cNvSpPr>
          <p:nvPr/>
        </p:nvSpPr>
        <p:spPr bwMode="auto">
          <a:xfrm>
            <a:off x="1587293" y="1990670"/>
            <a:ext cx="432048" cy="34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sz="1400" dirty="0" err="1" smtClean="0">
                <a:ln w="9525" cap="rnd" cmpd="sng" algn="ctr">
                  <a:solidFill>
                    <a:srgbClr val="FFFF00"/>
                  </a:solidFill>
                  <a:prstDash val="solid"/>
                  <a:bevel/>
                </a:ln>
                <a:solidFill>
                  <a:srgbClr val="FFFF00"/>
                </a:solidFill>
                <a:ea typeface="Calibri"/>
                <a:cs typeface="Times New Roman"/>
              </a:rPr>
              <a:t>kfp</a:t>
            </a:r>
            <a:endParaRPr lang="hu-HU" sz="1400" dirty="0">
              <a:ln w="9525" cap="rnd" cmpd="sng" algn="ctr">
                <a:solidFill>
                  <a:srgbClr val="FFFF00"/>
                </a:solidFill>
                <a:prstDash val="solid"/>
                <a:bevel/>
              </a:ln>
              <a:solidFill>
                <a:srgbClr val="FFFF00"/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37" name="Szövegdoboz 36"/>
          <p:cNvSpPr txBox="1"/>
          <p:nvPr/>
        </p:nvSpPr>
        <p:spPr>
          <a:xfrm>
            <a:off x="251519" y="5589240"/>
            <a:ext cx="8640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>
                <a:latin typeface="Calibri" panose="020F0502020204030204" pitchFamily="34" charset="0"/>
              </a:rPr>
              <a:t>m</a:t>
            </a:r>
            <a:r>
              <a:rPr lang="hu-HU" dirty="0" err="1" smtClean="0">
                <a:latin typeface="Calibri" panose="020F0502020204030204" pitchFamily="34" charset="0"/>
              </a:rPr>
              <a:t>al</a:t>
            </a:r>
            <a:r>
              <a:rPr lang="hu-HU" dirty="0" smtClean="0">
                <a:latin typeface="Calibri" panose="020F0502020204030204" pitchFamily="34" charset="0"/>
              </a:rPr>
              <a:t> = malachit; </a:t>
            </a:r>
            <a:r>
              <a:rPr lang="hu-HU" dirty="0" err="1" smtClean="0">
                <a:latin typeface="Calibri" panose="020F0502020204030204" pitchFamily="34" charset="0"/>
              </a:rPr>
              <a:t>alb</a:t>
            </a:r>
            <a:r>
              <a:rPr lang="hu-HU" dirty="0" smtClean="0">
                <a:latin typeface="Calibri" panose="020F0502020204030204" pitchFamily="34" charset="0"/>
              </a:rPr>
              <a:t> =albit; </a:t>
            </a:r>
            <a:r>
              <a:rPr lang="hu-HU" dirty="0" err="1" smtClean="0">
                <a:latin typeface="Calibri" panose="020F0502020204030204" pitchFamily="34" charset="0"/>
              </a:rPr>
              <a:t>kfp</a:t>
            </a:r>
            <a:r>
              <a:rPr lang="hu-HU" dirty="0" smtClean="0">
                <a:latin typeface="Calibri" panose="020F0502020204030204" pitchFamily="34" charset="0"/>
              </a:rPr>
              <a:t> = káliföldpát; </a:t>
            </a:r>
            <a:r>
              <a:rPr lang="hu-HU" dirty="0" err="1" smtClean="0">
                <a:latin typeface="Calibri" panose="020F0502020204030204" pitchFamily="34" charset="0"/>
              </a:rPr>
              <a:t>dol</a:t>
            </a:r>
            <a:r>
              <a:rPr lang="hu-HU" dirty="0" smtClean="0">
                <a:latin typeface="Calibri" panose="020F0502020204030204" pitchFamily="34" charset="0"/>
              </a:rPr>
              <a:t> = dolomit; </a:t>
            </a:r>
            <a:r>
              <a:rPr lang="hu-HU" dirty="0" err="1" smtClean="0">
                <a:latin typeface="Calibri" panose="020F0502020204030204" pitchFamily="34" charset="0"/>
              </a:rPr>
              <a:t>kal</a:t>
            </a:r>
            <a:r>
              <a:rPr lang="hu-HU" dirty="0" smtClean="0">
                <a:latin typeface="Calibri" panose="020F0502020204030204" pitchFamily="34" charset="0"/>
              </a:rPr>
              <a:t> = kalcit; </a:t>
            </a:r>
            <a:r>
              <a:rPr lang="hu-HU" dirty="0" err="1" smtClean="0">
                <a:latin typeface="Calibri" panose="020F0502020204030204" pitchFamily="34" charset="0"/>
              </a:rPr>
              <a:t>kv</a:t>
            </a:r>
            <a:r>
              <a:rPr lang="hu-HU" dirty="0" smtClean="0">
                <a:latin typeface="Calibri" panose="020F0502020204030204" pitchFamily="34" charset="0"/>
              </a:rPr>
              <a:t>= kvarc</a:t>
            </a:r>
            <a:endParaRPr lang="hu-HU" dirty="0">
              <a:latin typeface="Calibri" panose="020F0502020204030204" pitchFamily="34" charset="0"/>
            </a:endParaRPr>
          </a:p>
        </p:txBody>
      </p:sp>
      <p:sp>
        <p:nvSpPr>
          <p:cNvPr id="38" name="Szövegdoboz 483"/>
          <p:cNvSpPr txBox="1">
            <a:spLocks noChangeArrowheads="1"/>
          </p:cNvSpPr>
          <p:nvPr/>
        </p:nvSpPr>
        <p:spPr bwMode="auto">
          <a:xfrm>
            <a:off x="2779952" y="1844301"/>
            <a:ext cx="540059" cy="34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>
              <a:spcAft>
                <a:spcPts val="0"/>
              </a:spcAft>
            </a:pPr>
            <a:r>
              <a:rPr lang="hu-HU" sz="1400" dirty="0" err="1" smtClean="0">
                <a:ln w="9525" cap="rnd" cmpd="sng" algn="ctr">
                  <a:solidFill>
                    <a:srgbClr val="FF0000"/>
                  </a:solidFill>
                  <a:prstDash val="solid"/>
                  <a:bevel/>
                </a:ln>
                <a:solidFill>
                  <a:srgbClr val="FF0000"/>
                </a:solidFill>
                <a:ea typeface="Times New Roman"/>
              </a:rPr>
              <a:t>mal</a:t>
            </a:r>
            <a:endParaRPr lang="hu-HU" sz="1400" dirty="0">
              <a:effectLst/>
              <a:ea typeface="Times New Roman"/>
            </a:endParaRPr>
          </a:p>
        </p:txBody>
      </p:sp>
      <p:sp>
        <p:nvSpPr>
          <p:cNvPr id="39" name="Szövegdoboz 483"/>
          <p:cNvSpPr txBox="1">
            <a:spLocks noChangeArrowheads="1"/>
          </p:cNvSpPr>
          <p:nvPr/>
        </p:nvSpPr>
        <p:spPr bwMode="auto">
          <a:xfrm>
            <a:off x="2970453" y="3098224"/>
            <a:ext cx="540059" cy="34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>
              <a:spcAft>
                <a:spcPts val="0"/>
              </a:spcAft>
            </a:pPr>
            <a:r>
              <a:rPr lang="hu-HU" sz="1400" dirty="0" err="1" smtClean="0">
                <a:ln w="9525" cap="rnd" cmpd="sng" algn="ctr">
                  <a:solidFill>
                    <a:srgbClr val="FF0000"/>
                  </a:solidFill>
                  <a:prstDash val="solid"/>
                  <a:bevel/>
                </a:ln>
                <a:solidFill>
                  <a:srgbClr val="FF0000"/>
                </a:solidFill>
                <a:ea typeface="Times New Roman"/>
              </a:rPr>
              <a:t>mal</a:t>
            </a:r>
            <a:endParaRPr lang="hu-HU" sz="1400" dirty="0">
              <a:effectLst/>
              <a:ea typeface="Times New Roman"/>
            </a:endParaRPr>
          </a:p>
        </p:txBody>
      </p:sp>
      <p:sp>
        <p:nvSpPr>
          <p:cNvPr id="40" name="Szövegdoboz 483"/>
          <p:cNvSpPr txBox="1">
            <a:spLocks noChangeArrowheads="1"/>
          </p:cNvSpPr>
          <p:nvPr/>
        </p:nvSpPr>
        <p:spPr bwMode="auto">
          <a:xfrm>
            <a:off x="1987064" y="2326798"/>
            <a:ext cx="540059" cy="34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>
              <a:spcAft>
                <a:spcPts val="0"/>
              </a:spcAft>
            </a:pPr>
            <a:r>
              <a:rPr lang="hu-HU" sz="1400" dirty="0" err="1" smtClean="0">
                <a:ln w="9525" cap="rnd" cmpd="sng" algn="ctr">
                  <a:solidFill>
                    <a:srgbClr val="FF0000"/>
                  </a:solidFill>
                  <a:prstDash val="solid"/>
                  <a:bevel/>
                </a:ln>
                <a:solidFill>
                  <a:srgbClr val="FF0000"/>
                </a:solidFill>
                <a:ea typeface="Times New Roman"/>
              </a:rPr>
              <a:t>mal</a:t>
            </a:r>
            <a:endParaRPr lang="hu-HU" sz="1400" dirty="0">
              <a:effectLst/>
              <a:ea typeface="Times New Roman"/>
            </a:endParaRPr>
          </a:p>
        </p:txBody>
      </p:sp>
      <p:sp>
        <p:nvSpPr>
          <p:cNvPr id="41" name="Szövegdoboz 483"/>
          <p:cNvSpPr txBox="1">
            <a:spLocks noChangeArrowheads="1"/>
          </p:cNvSpPr>
          <p:nvPr/>
        </p:nvSpPr>
        <p:spPr bwMode="auto">
          <a:xfrm>
            <a:off x="189039" y="1714380"/>
            <a:ext cx="540059" cy="34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>
              <a:spcAft>
                <a:spcPts val="0"/>
              </a:spcAft>
            </a:pPr>
            <a:r>
              <a:rPr lang="hu-HU" sz="1400" dirty="0" err="1" smtClean="0">
                <a:ln w="9525" cap="rnd" cmpd="sng" algn="ctr">
                  <a:solidFill>
                    <a:srgbClr val="FF0000"/>
                  </a:solidFill>
                  <a:prstDash val="solid"/>
                  <a:bevel/>
                </a:ln>
                <a:solidFill>
                  <a:srgbClr val="FF0000"/>
                </a:solidFill>
                <a:ea typeface="Times New Roman"/>
              </a:rPr>
              <a:t>mal</a:t>
            </a:r>
            <a:endParaRPr lang="hu-HU" sz="1400" dirty="0">
              <a:effectLst/>
              <a:ea typeface="Times New Roman"/>
            </a:endParaRPr>
          </a:p>
        </p:txBody>
      </p:sp>
      <p:sp>
        <p:nvSpPr>
          <p:cNvPr id="42" name="Szövegdoboz 483"/>
          <p:cNvSpPr txBox="1">
            <a:spLocks noChangeArrowheads="1"/>
          </p:cNvSpPr>
          <p:nvPr/>
        </p:nvSpPr>
        <p:spPr bwMode="auto">
          <a:xfrm>
            <a:off x="7530685" y="4352488"/>
            <a:ext cx="540059" cy="34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>
              <a:spcAft>
                <a:spcPts val="0"/>
              </a:spcAft>
            </a:pPr>
            <a:r>
              <a:rPr lang="hu-HU" sz="1400" dirty="0" err="1" smtClean="0">
                <a:ln w="9525" cap="rnd" cmpd="sng" algn="ctr">
                  <a:solidFill>
                    <a:srgbClr val="FF0000"/>
                  </a:solidFill>
                  <a:prstDash val="solid"/>
                  <a:bevel/>
                </a:ln>
                <a:solidFill>
                  <a:srgbClr val="FF0000"/>
                </a:solidFill>
                <a:ea typeface="Times New Roman"/>
              </a:rPr>
              <a:t>mal</a:t>
            </a:r>
            <a:endParaRPr lang="hu-HU" sz="1400" dirty="0">
              <a:effectLst/>
              <a:ea typeface="Times New Roman"/>
            </a:endParaRPr>
          </a:p>
        </p:txBody>
      </p:sp>
      <p:sp>
        <p:nvSpPr>
          <p:cNvPr id="43" name="Szövegdoboz 483"/>
          <p:cNvSpPr txBox="1">
            <a:spLocks noChangeArrowheads="1"/>
          </p:cNvSpPr>
          <p:nvPr/>
        </p:nvSpPr>
        <p:spPr bwMode="auto">
          <a:xfrm>
            <a:off x="4710685" y="3406606"/>
            <a:ext cx="540059" cy="34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>
              <a:spcAft>
                <a:spcPts val="0"/>
              </a:spcAft>
            </a:pPr>
            <a:r>
              <a:rPr lang="hu-HU" sz="1400" dirty="0" err="1" smtClean="0">
                <a:ln w="9525" cap="rnd" cmpd="sng" algn="ctr">
                  <a:solidFill>
                    <a:srgbClr val="FF0000"/>
                  </a:solidFill>
                  <a:prstDash val="solid"/>
                  <a:bevel/>
                </a:ln>
                <a:solidFill>
                  <a:srgbClr val="FF0000"/>
                </a:solidFill>
                <a:ea typeface="Times New Roman"/>
              </a:rPr>
              <a:t>mal</a:t>
            </a:r>
            <a:endParaRPr lang="hu-HU" sz="1400" dirty="0">
              <a:effectLst/>
              <a:ea typeface="Times New Roman"/>
            </a:endParaRPr>
          </a:p>
        </p:txBody>
      </p:sp>
      <p:sp>
        <p:nvSpPr>
          <p:cNvPr id="44" name="Szövegdoboz 483"/>
          <p:cNvSpPr txBox="1">
            <a:spLocks noChangeArrowheads="1"/>
          </p:cNvSpPr>
          <p:nvPr/>
        </p:nvSpPr>
        <p:spPr bwMode="auto">
          <a:xfrm>
            <a:off x="7170725" y="2650511"/>
            <a:ext cx="540059" cy="34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>
              <a:spcAft>
                <a:spcPts val="0"/>
              </a:spcAft>
            </a:pPr>
            <a:r>
              <a:rPr lang="hu-HU" sz="1400" dirty="0" err="1" smtClean="0">
                <a:ln w="9525" cap="rnd" cmpd="sng" algn="ctr">
                  <a:solidFill>
                    <a:srgbClr val="FF0000"/>
                  </a:solidFill>
                  <a:prstDash val="solid"/>
                  <a:bevel/>
                </a:ln>
                <a:solidFill>
                  <a:srgbClr val="FF0000"/>
                </a:solidFill>
                <a:ea typeface="Times New Roman"/>
              </a:rPr>
              <a:t>mal</a:t>
            </a:r>
            <a:endParaRPr lang="hu-HU" sz="1400" dirty="0">
              <a:effectLst/>
              <a:ea typeface="Times New Roman"/>
            </a:endParaRPr>
          </a:p>
        </p:txBody>
      </p:sp>
      <p:sp>
        <p:nvSpPr>
          <p:cNvPr id="45" name="Szövegdoboz 483"/>
          <p:cNvSpPr txBox="1">
            <a:spLocks noChangeArrowheads="1"/>
          </p:cNvSpPr>
          <p:nvPr/>
        </p:nvSpPr>
        <p:spPr bwMode="auto">
          <a:xfrm>
            <a:off x="7597360" y="1960482"/>
            <a:ext cx="540059" cy="34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>
              <a:spcAft>
                <a:spcPts val="0"/>
              </a:spcAft>
            </a:pPr>
            <a:r>
              <a:rPr lang="hu-HU" sz="1400" dirty="0" err="1" smtClean="0">
                <a:ln w="9525" cap="rnd" cmpd="sng" algn="ctr">
                  <a:solidFill>
                    <a:srgbClr val="FF0000"/>
                  </a:solidFill>
                  <a:prstDash val="solid"/>
                  <a:bevel/>
                </a:ln>
                <a:solidFill>
                  <a:srgbClr val="FF0000"/>
                </a:solidFill>
                <a:ea typeface="Times New Roman"/>
              </a:rPr>
              <a:t>mal</a:t>
            </a:r>
            <a:endParaRPr lang="hu-HU" sz="1400" dirty="0">
              <a:effectLst/>
              <a:ea typeface="Times New Roman"/>
            </a:endParaRPr>
          </a:p>
        </p:txBody>
      </p:sp>
      <p:sp>
        <p:nvSpPr>
          <p:cNvPr id="28" name="Cím 1"/>
          <p:cNvSpPr txBox="1">
            <a:spLocks/>
          </p:cNvSpPr>
          <p:nvPr/>
        </p:nvSpPr>
        <p:spPr>
          <a:xfrm>
            <a:off x="255762" y="0"/>
            <a:ext cx="8636718" cy="540000"/>
          </a:xfrm>
          <a:prstGeom prst="rect">
            <a:avLst/>
          </a:prstGeom>
          <a:noFill/>
          <a:ln w="38100"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400" b="1" dirty="0" smtClean="0">
                <a:latin typeface="Calibri" panose="020F0502020204030204" pitchFamily="34" charset="0"/>
              </a:rPr>
              <a:t>Talaj és korrózió (EPMA)</a:t>
            </a:r>
            <a:endParaRPr lang="hu-HU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75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251519" y="2852936"/>
            <a:ext cx="24837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000" b="1" dirty="0" smtClean="0">
                <a:latin typeface="Calibri" panose="020F0502020204030204" pitchFamily="34" charset="0"/>
              </a:rPr>
              <a:t>Oldalsó lemez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Calibri" panose="020F0502020204030204" pitchFamily="34" charset="0"/>
              </a:rPr>
              <a:t>1. réz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Calibri" panose="020F0502020204030204" pitchFamily="34" charset="0"/>
              </a:rPr>
              <a:t>2. réz-oxid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Calibri" panose="020F0502020204030204" pitchFamily="34" charset="0"/>
              </a:rPr>
              <a:t>3. réz-klorid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Calibri" panose="020F0502020204030204" pitchFamily="34" charset="0"/>
              </a:rPr>
              <a:t>4. </a:t>
            </a:r>
            <a:r>
              <a:rPr lang="hu-HU" sz="2000" dirty="0" err="1" smtClean="0">
                <a:latin typeface="Calibri" panose="020F0502020204030204" pitchFamily="34" charset="0"/>
              </a:rPr>
              <a:t>réz-hidroklorid</a:t>
            </a:r>
            <a:endParaRPr lang="hu-HU" sz="2000" dirty="0">
              <a:latin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Calibri" panose="020F0502020204030204" pitchFamily="34" charset="0"/>
              </a:rPr>
              <a:t>5. réz-szulfát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Calibri" panose="020F0502020204030204" pitchFamily="34" charset="0"/>
              </a:rPr>
              <a:t>6. réz-karbonát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51" y="836712"/>
            <a:ext cx="6166851" cy="5220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6" t="32911" r="13989" b="37996"/>
          <a:stretch/>
        </p:blipFill>
        <p:spPr>
          <a:xfrm rot="10800000">
            <a:off x="0" y="836712"/>
            <a:ext cx="4139952" cy="1220645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5545284" y="4564424"/>
            <a:ext cx="285656" cy="24622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hu-HU" sz="1000" b="1" dirty="0"/>
              <a:t>1</a:t>
            </a:r>
            <a:r>
              <a:rPr lang="hu-HU" sz="1000" b="1" dirty="0" smtClean="0"/>
              <a:t>.</a:t>
            </a:r>
            <a:endParaRPr lang="hu-HU" sz="1000" b="1" dirty="0"/>
          </a:p>
        </p:txBody>
      </p:sp>
      <p:sp>
        <p:nvSpPr>
          <p:cNvPr id="10" name="Szövegdoboz 9"/>
          <p:cNvSpPr txBox="1"/>
          <p:nvPr/>
        </p:nvSpPr>
        <p:spPr>
          <a:xfrm>
            <a:off x="4429172" y="4993022"/>
            <a:ext cx="285656" cy="246221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/>
            <a:r>
              <a:rPr lang="hu-HU" sz="1000" b="1" dirty="0"/>
              <a:t>2</a:t>
            </a:r>
            <a:r>
              <a:rPr lang="hu-HU" sz="1000" b="1" dirty="0" smtClean="0"/>
              <a:t>.</a:t>
            </a:r>
            <a:endParaRPr lang="hu-HU" sz="1000" b="1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5147168" y="4013484"/>
            <a:ext cx="285656" cy="246221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pPr algn="ctr"/>
            <a:r>
              <a:rPr lang="hu-HU" sz="1000" b="1" dirty="0"/>
              <a:t>3</a:t>
            </a:r>
            <a:r>
              <a:rPr lang="hu-HU" sz="1000" b="1" dirty="0" smtClean="0"/>
              <a:t>.</a:t>
            </a:r>
            <a:endParaRPr lang="hu-HU" sz="1000" b="1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5053652" y="3477718"/>
            <a:ext cx="285656" cy="246221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/>
            <a:r>
              <a:rPr lang="hu-HU" sz="1000" b="1" dirty="0"/>
              <a:t>2</a:t>
            </a:r>
            <a:r>
              <a:rPr lang="hu-HU" sz="1000" b="1" dirty="0" smtClean="0"/>
              <a:t>.</a:t>
            </a:r>
            <a:endParaRPr lang="hu-HU" sz="1000" b="1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6212406" y="2486424"/>
            <a:ext cx="285656" cy="24622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hu-HU" sz="1000" b="1" dirty="0" smtClean="0"/>
              <a:t>4.</a:t>
            </a:r>
            <a:endParaRPr lang="hu-HU" sz="1000" b="1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8244408" y="1677990"/>
            <a:ext cx="285656" cy="246221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/>
            <a:r>
              <a:rPr lang="hu-HU" sz="1000" b="1" dirty="0"/>
              <a:t>2</a:t>
            </a:r>
            <a:r>
              <a:rPr lang="hu-HU" sz="1000" b="1" dirty="0" smtClean="0"/>
              <a:t>.</a:t>
            </a:r>
            <a:endParaRPr lang="hu-HU" sz="1000" b="1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7345484" y="960574"/>
            <a:ext cx="285656" cy="24622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hu-HU" sz="1000" b="1" dirty="0" smtClean="0"/>
              <a:t>4.</a:t>
            </a:r>
            <a:endParaRPr lang="hu-HU" sz="1000" b="1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3293986" y="5237598"/>
            <a:ext cx="285656" cy="246221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pPr algn="ctr"/>
            <a:r>
              <a:rPr lang="hu-HU" sz="1000" b="1" dirty="0"/>
              <a:t>6</a:t>
            </a:r>
            <a:r>
              <a:rPr lang="hu-HU" sz="1000" b="1" dirty="0" smtClean="0"/>
              <a:t>.</a:t>
            </a:r>
            <a:endParaRPr lang="hu-HU" sz="1000" b="1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6293348" y="837463"/>
            <a:ext cx="285656" cy="24622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hu-HU" sz="1000" b="1" dirty="0" smtClean="0"/>
              <a:t>5.</a:t>
            </a:r>
            <a:endParaRPr lang="hu-HU" sz="1000" b="1" dirty="0"/>
          </a:p>
        </p:txBody>
      </p:sp>
      <p:cxnSp>
        <p:nvCxnSpPr>
          <p:cNvPr id="19" name="Egyenes összekötő nyíllal 18"/>
          <p:cNvCxnSpPr/>
          <p:nvPr/>
        </p:nvCxnSpPr>
        <p:spPr>
          <a:xfrm>
            <a:off x="6579004" y="1083683"/>
            <a:ext cx="369260" cy="397511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/>
          <p:cNvCxnSpPr/>
          <p:nvPr/>
        </p:nvCxnSpPr>
        <p:spPr>
          <a:xfrm>
            <a:off x="6579004" y="1125566"/>
            <a:ext cx="81228" cy="798644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zövegdoboz 23"/>
          <p:cNvSpPr txBox="1"/>
          <p:nvPr/>
        </p:nvSpPr>
        <p:spPr>
          <a:xfrm>
            <a:off x="2977149" y="2332535"/>
            <a:ext cx="13579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4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ólomzárványok</a:t>
            </a:r>
            <a:endParaRPr lang="hu-HU" sz="14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cxnSp>
        <p:nvCxnSpPr>
          <p:cNvPr id="25" name="Egyenes összekötő nyíllal 24"/>
          <p:cNvCxnSpPr>
            <a:stCxn id="24" idx="2"/>
          </p:cNvCxnSpPr>
          <p:nvPr/>
        </p:nvCxnSpPr>
        <p:spPr>
          <a:xfrm>
            <a:off x="3656117" y="2640312"/>
            <a:ext cx="927665" cy="248519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>
            <a:off x="3656119" y="2640312"/>
            <a:ext cx="773055" cy="192411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églalap 28"/>
          <p:cNvSpPr/>
          <p:nvPr/>
        </p:nvSpPr>
        <p:spPr>
          <a:xfrm>
            <a:off x="107504" y="1125567"/>
            <a:ext cx="720080" cy="642937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Cím 1"/>
          <p:cNvSpPr txBox="1">
            <a:spLocks/>
          </p:cNvSpPr>
          <p:nvPr/>
        </p:nvSpPr>
        <p:spPr>
          <a:xfrm>
            <a:off x="255762" y="0"/>
            <a:ext cx="8636718" cy="540000"/>
          </a:xfrm>
          <a:prstGeom prst="rect">
            <a:avLst/>
          </a:prstGeom>
          <a:noFill/>
          <a:ln w="38100"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400" b="1" dirty="0" smtClean="0">
                <a:latin typeface="Calibri" panose="020F0502020204030204" pitchFamily="34" charset="0"/>
              </a:rPr>
              <a:t>Fémanyag (EPMA)</a:t>
            </a:r>
            <a:endParaRPr lang="hu-HU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61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 txBox="1">
            <a:spLocks/>
          </p:cNvSpPr>
          <p:nvPr/>
        </p:nvSpPr>
        <p:spPr>
          <a:xfrm>
            <a:off x="457200" y="404664"/>
            <a:ext cx="8229600" cy="101297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/>
            <a:r>
              <a:rPr lang="hu-HU" dirty="0" smtClean="0"/>
              <a:t>Seuso-kincs: 14 db</a:t>
            </a:r>
            <a:endParaRPr lang="hu-HU" dirty="0"/>
          </a:p>
        </p:txBody>
      </p:sp>
      <p:pic>
        <p:nvPicPr>
          <p:cNvPr id="5124" name="Picture 4" descr="A teljes ismert Seuso-kollekció és dísztá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68249"/>
            <a:ext cx="7056784" cy="538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égyágú csillag 1"/>
          <p:cNvSpPr/>
          <p:nvPr/>
        </p:nvSpPr>
        <p:spPr>
          <a:xfrm>
            <a:off x="1611710" y="3573016"/>
            <a:ext cx="288032" cy="288032"/>
          </a:xfrm>
          <a:prstGeom prst="star4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Négyágú csillag 5"/>
          <p:cNvSpPr/>
          <p:nvPr/>
        </p:nvSpPr>
        <p:spPr>
          <a:xfrm>
            <a:off x="3635896" y="3852664"/>
            <a:ext cx="288032" cy="288032"/>
          </a:xfrm>
          <a:prstGeom prst="star4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Négyágú csillag 6"/>
          <p:cNvSpPr/>
          <p:nvPr/>
        </p:nvSpPr>
        <p:spPr>
          <a:xfrm>
            <a:off x="3779912" y="2780928"/>
            <a:ext cx="288032" cy="288032"/>
          </a:xfrm>
          <a:prstGeom prst="star4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Négyágú csillag 8"/>
          <p:cNvSpPr/>
          <p:nvPr/>
        </p:nvSpPr>
        <p:spPr>
          <a:xfrm>
            <a:off x="6948264" y="5229200"/>
            <a:ext cx="288032" cy="288032"/>
          </a:xfrm>
          <a:prstGeom prst="star4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0" name="Négyágú csillag 9"/>
          <p:cNvSpPr/>
          <p:nvPr/>
        </p:nvSpPr>
        <p:spPr>
          <a:xfrm>
            <a:off x="3203848" y="2907407"/>
            <a:ext cx="288032" cy="288032"/>
          </a:xfrm>
          <a:prstGeom prst="star4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1" name="Négyágú csillag 10"/>
          <p:cNvSpPr/>
          <p:nvPr/>
        </p:nvSpPr>
        <p:spPr>
          <a:xfrm>
            <a:off x="4644008" y="2907407"/>
            <a:ext cx="288032" cy="288032"/>
          </a:xfrm>
          <a:prstGeom prst="star4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Négyágú csillag 11"/>
          <p:cNvSpPr/>
          <p:nvPr/>
        </p:nvSpPr>
        <p:spPr>
          <a:xfrm>
            <a:off x="5652120" y="4221088"/>
            <a:ext cx="288032" cy="288032"/>
          </a:xfrm>
          <a:prstGeom prst="star4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3" name="Négyágú csillag 12"/>
          <p:cNvSpPr/>
          <p:nvPr/>
        </p:nvSpPr>
        <p:spPr>
          <a:xfrm>
            <a:off x="2051720" y="5033739"/>
            <a:ext cx="288032" cy="288032"/>
          </a:xfrm>
          <a:prstGeom prst="star4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6" name="Egyenes összekötő 15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-2399"/>
            <a:ext cx="2058390" cy="49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  <p:sp>
        <p:nvSpPr>
          <p:cNvPr id="18" name="Szövegdoboz 17"/>
          <p:cNvSpPr txBox="1"/>
          <p:nvPr/>
        </p:nvSpPr>
        <p:spPr>
          <a:xfrm>
            <a:off x="107504" y="53410"/>
            <a:ext cx="288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/>
              <a:t>2017-es </a:t>
            </a:r>
            <a:r>
              <a:rPr lang="de-DE" sz="1100" b="1" dirty="0" err="1"/>
              <a:t>jubileumi</a:t>
            </a:r>
            <a:r>
              <a:rPr lang="de-DE" sz="1100" b="1" dirty="0"/>
              <a:t> 10. </a:t>
            </a:r>
            <a:r>
              <a:rPr lang="de-DE" sz="1100" b="1" dirty="0" err="1"/>
              <a:t>BerzeTÖK</a:t>
            </a:r>
            <a:r>
              <a:rPr lang="de-DE" sz="1100" b="1" dirty="0"/>
              <a:t> </a:t>
            </a:r>
            <a:r>
              <a:rPr lang="de-DE" sz="1100" b="1" dirty="0" err="1"/>
              <a:t>tábor</a:t>
            </a:r>
            <a:endParaRPr lang="en-US" sz="1100" u="sng" dirty="0"/>
          </a:p>
        </p:txBody>
      </p:sp>
    </p:spTree>
    <p:extLst>
      <p:ext uri="{BB962C8B-B14F-4D97-AF65-F5344CB8AC3E}">
        <p14:creationId xmlns:p14="http://schemas.microsoft.com/office/powerpoint/2010/main" val="421435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57098"/>
            <a:ext cx="4140962" cy="5256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29" y="855957"/>
            <a:ext cx="4076824" cy="5256000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7329234" y="6320353"/>
            <a:ext cx="17792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latin typeface="Calibri" panose="020F0502020204030204" pitchFamily="34" charset="0"/>
              </a:rPr>
              <a:t>Smith (1978) nyomán</a:t>
            </a:r>
            <a:endParaRPr lang="hu-HU" sz="1400" b="1" dirty="0">
              <a:latin typeface="Calibri" panose="020F0502020204030204" pitchFamily="34" charset="0"/>
            </a:endParaRPr>
          </a:p>
        </p:txBody>
      </p:sp>
      <p:sp>
        <p:nvSpPr>
          <p:cNvPr id="4" name="Ellipszis 3"/>
          <p:cNvSpPr/>
          <p:nvPr/>
        </p:nvSpPr>
        <p:spPr>
          <a:xfrm>
            <a:off x="1259632" y="3371754"/>
            <a:ext cx="936104" cy="7200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/>
          <p:cNvSpPr/>
          <p:nvPr/>
        </p:nvSpPr>
        <p:spPr>
          <a:xfrm>
            <a:off x="5652120" y="3299746"/>
            <a:ext cx="936104" cy="7200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Cím 1"/>
          <p:cNvSpPr txBox="1">
            <a:spLocks/>
          </p:cNvSpPr>
          <p:nvPr/>
        </p:nvSpPr>
        <p:spPr>
          <a:xfrm>
            <a:off x="255762" y="0"/>
            <a:ext cx="8636718" cy="540000"/>
          </a:xfrm>
          <a:prstGeom prst="rect">
            <a:avLst/>
          </a:prstGeom>
          <a:noFill/>
          <a:ln w="38100"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400" b="1" dirty="0" smtClean="0">
                <a:latin typeface="Calibri" panose="020F0502020204030204" pitchFamily="34" charset="0"/>
              </a:rPr>
              <a:t>Stabilizotóp-mérések réz-karbonáton</a:t>
            </a:r>
            <a:endParaRPr lang="hu-HU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31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18183"/>
            <a:ext cx="8229600" cy="49053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hu-HU" sz="2800" dirty="0" smtClean="0"/>
              <a:t>Maradó feszültség</a:t>
            </a:r>
            <a:endParaRPr lang="hu-HU" sz="2000" u="sng" dirty="0" smtClean="0">
              <a:effectLst/>
              <a:latin typeface="Comic Sans MS" pitchFamily="66" charset="0"/>
            </a:endParaRPr>
          </a:p>
        </p:txBody>
      </p:sp>
      <p:cxnSp>
        <p:nvCxnSpPr>
          <p:cNvPr id="7" name="Egyenes összekötő 6"/>
          <p:cNvCxnSpPr/>
          <p:nvPr/>
        </p:nvCxnSpPr>
        <p:spPr>
          <a:xfrm>
            <a:off x="0" y="90805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685210" y="3733882"/>
            <a:ext cx="31321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en-US" sz="2800" dirty="0"/>
              <a:t>sin</a:t>
            </a:r>
            <a:r>
              <a:rPr lang="hu-HU" altLang="en-US" sz="2800" baseline="30000" dirty="0"/>
              <a:t>2</a:t>
            </a:r>
            <a:r>
              <a:rPr lang="hu-HU" altLang="en-US" sz="2800" dirty="0">
                <a:sym typeface="Symbol" pitchFamily="18" charset="2"/>
              </a:rPr>
              <a:t> módszer:</a:t>
            </a:r>
          </a:p>
        </p:txBody>
      </p:sp>
      <p:sp>
        <p:nvSpPr>
          <p:cNvPr id="10" name="Téglalap 9"/>
          <p:cNvSpPr>
            <a:spLocks noChangeArrowheads="1"/>
          </p:cNvSpPr>
          <p:nvPr/>
        </p:nvSpPr>
        <p:spPr bwMode="auto">
          <a:xfrm>
            <a:off x="-26204" y="1008529"/>
            <a:ext cx="88201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hu-HU" altLang="en-US" dirty="0"/>
              <a:t>Ha feszültség </a:t>
            </a:r>
            <a:r>
              <a:rPr lang="hu-HU" altLang="en-US" dirty="0" smtClean="0"/>
              <a:t>ébred </a:t>
            </a:r>
            <a:r>
              <a:rPr lang="hu-HU" altLang="en-US" dirty="0"/>
              <a:t>az anyagban akkor az megváltoztatja a </a:t>
            </a:r>
            <a:r>
              <a:rPr lang="hu-HU" altLang="en-US" dirty="0" err="1"/>
              <a:t>rácssíktávolságot</a:t>
            </a:r>
            <a:r>
              <a:rPr lang="hu-HU" altLang="en-US" dirty="0"/>
              <a:t>, mely a </a:t>
            </a:r>
            <a:r>
              <a:rPr lang="hu-HU" altLang="en-US" dirty="0" err="1"/>
              <a:t>Bragg</a:t>
            </a:r>
            <a:r>
              <a:rPr lang="hu-HU" altLang="en-US" dirty="0"/>
              <a:t> szög eltolódását idézi elő.</a:t>
            </a:r>
          </a:p>
        </p:txBody>
      </p:sp>
      <p:pic>
        <p:nvPicPr>
          <p:cNvPr id="11" name="Picture 4" descr="fesz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08" y="2471766"/>
            <a:ext cx="4154287" cy="2524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Objektum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7321271"/>
              </p:ext>
            </p:extLst>
          </p:nvPr>
        </p:nvGraphicFramePr>
        <p:xfrm>
          <a:off x="323528" y="1714504"/>
          <a:ext cx="3040063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Equation" r:id="rId5" imgW="965160" imgH="228600" progId="Equation.3">
                  <p:embed/>
                </p:oleObj>
              </mc:Choice>
              <mc:Fallback>
                <p:oleObj name="Equation" r:id="rId5" imgW="9651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714504"/>
                        <a:ext cx="3040063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6824053"/>
              </p:ext>
            </p:extLst>
          </p:nvPr>
        </p:nvGraphicFramePr>
        <p:xfrm>
          <a:off x="4310635" y="4416205"/>
          <a:ext cx="4653853" cy="1295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Equation" r:id="rId7" imgW="1638000" imgH="457200" progId="Equation.3">
                  <p:embed/>
                </p:oleObj>
              </mc:Choice>
              <mc:Fallback>
                <p:oleObj name="Equation" r:id="rId7" imgW="1638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0635" y="4416205"/>
                        <a:ext cx="4653853" cy="129564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Ellipszis 16"/>
          <p:cNvSpPr/>
          <p:nvPr/>
        </p:nvSpPr>
        <p:spPr>
          <a:xfrm>
            <a:off x="7359517" y="4280145"/>
            <a:ext cx="864096" cy="715854"/>
          </a:xfrm>
          <a:prstGeom prst="ellipse">
            <a:avLst/>
          </a:prstGeom>
          <a:solidFill>
            <a:srgbClr val="C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llipszis 17"/>
          <p:cNvSpPr/>
          <p:nvPr/>
        </p:nvSpPr>
        <p:spPr>
          <a:xfrm>
            <a:off x="7145664" y="5036554"/>
            <a:ext cx="645901" cy="668979"/>
          </a:xfrm>
          <a:prstGeom prst="ellipse">
            <a:avLst/>
          </a:prstGeom>
          <a:solidFill>
            <a:srgbClr val="C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2. sz. felirat 1"/>
          <p:cNvSpPr/>
          <p:nvPr/>
        </p:nvSpPr>
        <p:spPr>
          <a:xfrm>
            <a:off x="5724128" y="1772816"/>
            <a:ext cx="3240360" cy="18002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28511"/>
              <a:gd name="adj6" fmla="val -135957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Mechanikusan deformáltam, alakítottam, </a:t>
            </a:r>
            <a:r>
              <a:rPr lang="hu-HU" sz="2800" dirty="0" err="1" smtClean="0"/>
              <a:t>hőkezeltem</a:t>
            </a:r>
            <a:r>
              <a:rPr lang="hu-HU" sz="2800" dirty="0" smtClean="0"/>
              <a:t> </a:t>
            </a:r>
            <a:r>
              <a:rPr lang="hu-HU" sz="2800" dirty="0" err="1" smtClean="0"/>
              <a:t>stb</a:t>
            </a:r>
            <a:endParaRPr lang="en-US" sz="2800" dirty="0"/>
          </a:p>
        </p:txBody>
      </p:sp>
      <p:sp>
        <p:nvSpPr>
          <p:cNvPr id="19" name="16 ágú csillag 18"/>
          <p:cNvSpPr/>
          <p:nvPr/>
        </p:nvSpPr>
        <p:spPr>
          <a:xfrm>
            <a:off x="-468560" y="5330385"/>
            <a:ext cx="7200801" cy="1368152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000" dirty="0">
                <a:latin typeface="Cambria" pitchFamily="18" charset="0"/>
              </a:rPr>
              <a:t>Mutasd meg a </a:t>
            </a:r>
            <a:r>
              <a:rPr lang="hu-HU" sz="2000" dirty="0" smtClean="0">
                <a:latin typeface="Cambria" pitchFamily="18" charset="0"/>
              </a:rPr>
              <a:t>feszültségállapotod- </a:t>
            </a:r>
            <a:endParaRPr lang="hu-HU" sz="2000" dirty="0">
              <a:latin typeface="Cambria" pitchFamily="18" charset="0"/>
            </a:endParaRPr>
          </a:p>
          <a:p>
            <a:r>
              <a:rPr lang="hu-HU" sz="2000" dirty="0">
                <a:latin typeface="Cambria" pitchFamily="18" charset="0"/>
              </a:rPr>
              <a:t>megmondom mi történt </a:t>
            </a:r>
            <a:r>
              <a:rPr lang="hu-HU" sz="2000" dirty="0" smtClean="0">
                <a:latin typeface="Cambria" pitchFamily="18" charset="0"/>
              </a:rPr>
              <a:t> veled!!</a:t>
            </a:r>
            <a:endParaRPr lang="en-US" sz="2000" dirty="0"/>
          </a:p>
        </p:txBody>
      </p:sp>
      <p:cxnSp>
        <p:nvCxnSpPr>
          <p:cNvPr id="15" name="Egyenes összekötő 14"/>
          <p:cNvCxnSpPr/>
          <p:nvPr/>
        </p:nvCxnSpPr>
        <p:spPr>
          <a:xfrm>
            <a:off x="0" y="501055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-2399"/>
            <a:ext cx="2058390" cy="49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  <p:sp>
        <p:nvSpPr>
          <p:cNvPr id="21" name="Szövegdoboz 20"/>
          <p:cNvSpPr txBox="1"/>
          <p:nvPr/>
        </p:nvSpPr>
        <p:spPr>
          <a:xfrm>
            <a:off x="107504" y="53410"/>
            <a:ext cx="288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/>
              <a:t>2017-es </a:t>
            </a:r>
            <a:r>
              <a:rPr lang="de-DE" sz="1100" b="1" dirty="0" err="1"/>
              <a:t>jubileumi</a:t>
            </a:r>
            <a:r>
              <a:rPr lang="de-DE" sz="1100" b="1" dirty="0"/>
              <a:t> 10. </a:t>
            </a:r>
            <a:r>
              <a:rPr lang="de-DE" sz="1100" b="1" dirty="0" err="1"/>
              <a:t>BerzeTÖK</a:t>
            </a:r>
            <a:r>
              <a:rPr lang="de-DE" sz="1100" b="1" dirty="0"/>
              <a:t> </a:t>
            </a:r>
            <a:r>
              <a:rPr lang="de-DE" sz="1100" b="1" dirty="0" err="1"/>
              <a:t>tábor</a:t>
            </a:r>
            <a:endParaRPr lang="en-US" sz="1100" u="sng" dirty="0"/>
          </a:p>
        </p:txBody>
      </p:sp>
    </p:spTree>
    <p:extLst>
      <p:ext uri="{BB962C8B-B14F-4D97-AF65-F5344CB8AC3E}">
        <p14:creationId xmlns:p14="http://schemas.microsoft.com/office/powerpoint/2010/main" val="426279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7" grpId="0" animBg="1"/>
      <p:bldP spid="18" grpId="0" animBg="1"/>
      <p:bldP spid="2" grpId="0" animBg="1"/>
      <p:bldP spid="1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18183"/>
            <a:ext cx="8229600" cy="49053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hu-HU" sz="2800" b="1" dirty="0" smtClean="0">
                <a:latin typeface="Cambria" pitchFamily="18" charset="0"/>
              </a:rPr>
              <a:t>Kristálytani textúra</a:t>
            </a:r>
            <a:endParaRPr lang="hu-HU" sz="2000" u="sng" dirty="0" smtClean="0">
              <a:effectLst/>
              <a:latin typeface="Comic Sans MS" pitchFamily="66" charset="0"/>
            </a:endParaRPr>
          </a:p>
        </p:txBody>
      </p:sp>
      <p:cxnSp>
        <p:nvCxnSpPr>
          <p:cNvPr id="7" name="Egyenes összekötő 6"/>
          <p:cNvCxnSpPr/>
          <p:nvPr/>
        </p:nvCxnSpPr>
        <p:spPr>
          <a:xfrm>
            <a:off x="0" y="90805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514" name="Picture 2" descr="http://cdn.phys.org/newman/gfx/news/hires/2013/7-6-5-4-3-2-1-developmento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1"/>
          <a:stretch/>
        </p:blipFill>
        <p:spPr bwMode="auto">
          <a:xfrm>
            <a:off x="96072" y="1815152"/>
            <a:ext cx="6696075" cy="21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96072" y="6318043"/>
            <a:ext cx="8580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>
                <a:solidFill>
                  <a:schemeClr val="bg2">
                    <a:lumMod val="40000"/>
                    <a:lumOff val="60000"/>
                  </a:schemeClr>
                </a:solidFill>
                <a:latin typeface="Cambria" pitchFamily="18" charset="0"/>
              </a:rPr>
              <a:t>[http://</a:t>
            </a:r>
            <a:r>
              <a:rPr lang="hu-HU" sz="14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Cambria" pitchFamily="18" charset="0"/>
              </a:rPr>
              <a:t>phys.org/news/2013-03-room-temperature-formability-damping-magnesium-alloy.html]</a:t>
            </a:r>
            <a:endParaRPr lang="en-US" sz="1400" dirty="0" smtClean="0">
              <a:solidFill>
                <a:schemeClr val="bg2">
                  <a:lumMod val="40000"/>
                  <a:lumOff val="60000"/>
                </a:schemeClr>
              </a:solidFill>
              <a:latin typeface="Cambria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-1" y="1103919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Cambria" pitchFamily="18" charset="0"/>
              </a:rPr>
              <a:t>Fémek alakváltozása- </a:t>
            </a:r>
            <a:endParaRPr lang="en-US" dirty="0" smtClean="0">
              <a:latin typeface="Cambria" pitchFamily="18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771800" y="1062269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latin typeface="Cambria" pitchFamily="18" charset="0"/>
              </a:rPr>
              <a:t>Diszlokációs</a:t>
            </a:r>
            <a:r>
              <a:rPr lang="hu-HU" dirty="0" smtClean="0">
                <a:latin typeface="Cambria" pitchFamily="18" charset="0"/>
              </a:rPr>
              <a:t> csúszás-</a:t>
            </a:r>
            <a:endParaRPr lang="en-US" dirty="0" smtClean="0">
              <a:latin typeface="Cambria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200292" y="2481971"/>
            <a:ext cx="1524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Cambria" pitchFamily="18" charset="0"/>
              </a:rPr>
              <a:t>Alakítási </a:t>
            </a:r>
          </a:p>
          <a:p>
            <a:r>
              <a:rPr lang="hu-HU" dirty="0" smtClean="0">
                <a:latin typeface="Cambria" pitchFamily="18" charset="0"/>
              </a:rPr>
              <a:t>textúra</a:t>
            </a:r>
            <a:endParaRPr lang="en-US" dirty="0" smtClean="0">
              <a:latin typeface="Cambria" pitchFamily="18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251520" y="4149080"/>
            <a:ext cx="6264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&gt;"/>
            </a:pPr>
            <a:r>
              <a:rPr lang="hu-HU" dirty="0" smtClean="0">
                <a:latin typeface="Cambria" pitchFamily="18" charset="0"/>
              </a:rPr>
              <a:t>Alakítási textúra (hengerlési, húzási </a:t>
            </a:r>
            <a:r>
              <a:rPr lang="hu-HU" dirty="0" err="1" smtClean="0">
                <a:latin typeface="Cambria" pitchFamily="18" charset="0"/>
              </a:rPr>
              <a:t>stb</a:t>
            </a:r>
            <a:r>
              <a:rPr lang="hu-HU" dirty="0" smtClean="0">
                <a:latin typeface="Cambria" pitchFamily="18" charset="0"/>
              </a:rPr>
              <a:t>)</a:t>
            </a:r>
          </a:p>
          <a:p>
            <a:pPr>
              <a:buFont typeface="Wingdings" pitchFamily="2" charset="2"/>
              <a:buChar char="&gt;"/>
            </a:pPr>
            <a:r>
              <a:rPr lang="hu-HU" dirty="0" smtClean="0">
                <a:latin typeface="Cambria" pitchFamily="18" charset="0"/>
              </a:rPr>
              <a:t>Újrakristályosodási textúra</a:t>
            </a:r>
          </a:p>
          <a:p>
            <a:pPr>
              <a:buFont typeface="Wingdings" pitchFamily="2" charset="2"/>
              <a:buChar char="&gt;"/>
            </a:pPr>
            <a:r>
              <a:rPr lang="hu-HU" dirty="0" smtClean="0">
                <a:latin typeface="Cambria" pitchFamily="18" charset="0"/>
              </a:rPr>
              <a:t>Kristályosodási textúra</a:t>
            </a:r>
            <a:endParaRPr lang="en-US" dirty="0" smtClean="0">
              <a:latin typeface="Cambria" pitchFamily="18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5724128" y="1103919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Cambria" pitchFamily="18" charset="0"/>
              </a:rPr>
              <a:t>Csúszási rendszerek</a:t>
            </a:r>
            <a:endParaRPr lang="en-US" dirty="0" smtClean="0">
              <a:latin typeface="Cambria" pitchFamily="18" charset="0"/>
            </a:endParaRPr>
          </a:p>
        </p:txBody>
      </p:sp>
      <p:sp>
        <p:nvSpPr>
          <p:cNvPr id="12" name="Lefelé nyíl 11"/>
          <p:cNvSpPr/>
          <p:nvPr/>
        </p:nvSpPr>
        <p:spPr>
          <a:xfrm>
            <a:off x="7362310" y="1628800"/>
            <a:ext cx="324036" cy="803621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16 ágú csillag 12"/>
          <p:cNvSpPr/>
          <p:nvPr/>
        </p:nvSpPr>
        <p:spPr>
          <a:xfrm>
            <a:off x="3444109" y="4462734"/>
            <a:ext cx="6336704" cy="1861186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000" dirty="0">
                <a:latin typeface="Cambria" pitchFamily="18" charset="0"/>
              </a:rPr>
              <a:t>Mutasd meg a textúrádat- </a:t>
            </a:r>
          </a:p>
          <a:p>
            <a:r>
              <a:rPr lang="hu-HU" sz="2000" dirty="0">
                <a:latin typeface="Cambria" pitchFamily="18" charset="0"/>
              </a:rPr>
              <a:t>megmondom mi történt </a:t>
            </a:r>
            <a:r>
              <a:rPr lang="hu-HU" sz="2000" dirty="0" smtClean="0">
                <a:latin typeface="Cambria" pitchFamily="18" charset="0"/>
              </a:rPr>
              <a:t> veled!!</a:t>
            </a:r>
            <a:endParaRPr lang="en-US" sz="2000" dirty="0"/>
          </a:p>
        </p:txBody>
      </p:sp>
      <p:cxnSp>
        <p:nvCxnSpPr>
          <p:cNvPr id="15" name="Egyenes összekötő 14"/>
          <p:cNvCxnSpPr/>
          <p:nvPr/>
        </p:nvCxnSpPr>
        <p:spPr>
          <a:xfrm>
            <a:off x="0" y="501055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-2399"/>
            <a:ext cx="2058390" cy="49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  <p:sp>
        <p:nvSpPr>
          <p:cNvPr id="17" name="Szövegdoboz 16"/>
          <p:cNvSpPr txBox="1"/>
          <p:nvPr/>
        </p:nvSpPr>
        <p:spPr>
          <a:xfrm>
            <a:off x="107504" y="53410"/>
            <a:ext cx="288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/>
              <a:t>2017-es </a:t>
            </a:r>
            <a:r>
              <a:rPr lang="de-DE" sz="1100" b="1" dirty="0" err="1"/>
              <a:t>jubileumi</a:t>
            </a:r>
            <a:r>
              <a:rPr lang="de-DE" sz="1100" b="1" dirty="0"/>
              <a:t> 10. </a:t>
            </a:r>
            <a:r>
              <a:rPr lang="de-DE" sz="1100" b="1" dirty="0" err="1"/>
              <a:t>BerzeTÖK</a:t>
            </a:r>
            <a:r>
              <a:rPr lang="de-DE" sz="1100" b="1" dirty="0"/>
              <a:t> </a:t>
            </a:r>
            <a:r>
              <a:rPr lang="de-DE" sz="1100" b="1" dirty="0" err="1"/>
              <a:t>tábor</a:t>
            </a:r>
            <a:endParaRPr lang="en-US" sz="1100" u="sng" dirty="0"/>
          </a:p>
        </p:txBody>
      </p:sp>
    </p:spTree>
    <p:extLst>
      <p:ext uri="{BB962C8B-B14F-4D97-AF65-F5344CB8AC3E}">
        <p14:creationId xmlns:p14="http://schemas.microsoft.com/office/powerpoint/2010/main" val="332590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1" grpId="0"/>
      <p:bldP spid="12" grpId="0" animBg="1"/>
      <p:bldP spid="1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8658"/>
            <a:ext cx="8229600" cy="49053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hu-HU" sz="2800" dirty="0"/>
              <a:t>Maradó </a:t>
            </a:r>
            <a:r>
              <a:rPr lang="hu-HU" sz="2800" dirty="0" smtClean="0"/>
              <a:t>feszültség - Kristálytani </a:t>
            </a:r>
            <a:r>
              <a:rPr lang="hu-HU" sz="2800" dirty="0"/>
              <a:t>textúra</a:t>
            </a:r>
            <a:endParaRPr lang="hu-HU" sz="2000" dirty="0" smtClean="0"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7" name="Egyenes összekötő 6"/>
          <p:cNvCxnSpPr/>
          <p:nvPr/>
        </p:nvCxnSpPr>
        <p:spPr>
          <a:xfrm>
            <a:off x="0" y="90805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6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48" name="Egyenes összekötő 47"/>
          <p:cNvCxnSpPr/>
          <p:nvPr/>
        </p:nvCxnSpPr>
        <p:spPr>
          <a:xfrm>
            <a:off x="0" y="90805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Szövegdoboz 3"/>
          <p:cNvSpPr txBox="1">
            <a:spLocks noChangeArrowheads="1"/>
          </p:cNvSpPr>
          <p:nvPr/>
        </p:nvSpPr>
        <p:spPr bwMode="auto">
          <a:xfrm>
            <a:off x="4374245" y="1052736"/>
            <a:ext cx="45902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en-US" dirty="0">
                <a:latin typeface="Cambria" pitchFamily="18" charset="0"/>
              </a:rPr>
              <a:t>X3000 G3R Központ nélküli goniométer</a:t>
            </a:r>
            <a:endParaRPr lang="en-GB" altLang="en-US" dirty="0">
              <a:latin typeface="Cambria" pitchFamily="18" charset="0"/>
            </a:endParaRPr>
          </a:p>
        </p:txBody>
      </p:sp>
      <p:sp>
        <p:nvSpPr>
          <p:cNvPr id="50" name="Szövegdoboz 4"/>
          <p:cNvSpPr txBox="1">
            <a:spLocks noChangeArrowheads="1"/>
          </p:cNvSpPr>
          <p:nvPr/>
        </p:nvSpPr>
        <p:spPr bwMode="auto">
          <a:xfrm>
            <a:off x="4666593" y="1422068"/>
            <a:ext cx="2303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hu-HU" altLang="en-US" dirty="0">
                <a:latin typeface="Cambria" pitchFamily="18" charset="0"/>
              </a:rPr>
              <a:t>Pszi és </a:t>
            </a:r>
            <a:r>
              <a:rPr lang="hu-HU" altLang="en-US" dirty="0" err="1">
                <a:latin typeface="Cambria" pitchFamily="18" charset="0"/>
              </a:rPr>
              <a:t>omega</a:t>
            </a:r>
            <a:r>
              <a:rPr lang="hu-HU" altLang="en-US" dirty="0">
                <a:latin typeface="Cambria" pitchFamily="18" charset="0"/>
              </a:rPr>
              <a:t> mód</a:t>
            </a:r>
            <a:endParaRPr lang="en-GB" altLang="en-US" dirty="0">
              <a:latin typeface="Cambria" pitchFamily="18" charset="0"/>
            </a:endParaRPr>
          </a:p>
        </p:txBody>
      </p:sp>
      <p:sp>
        <p:nvSpPr>
          <p:cNvPr id="51" name="Szövegdoboz 4"/>
          <p:cNvSpPr txBox="1">
            <a:spLocks noChangeArrowheads="1"/>
          </p:cNvSpPr>
          <p:nvPr/>
        </p:nvSpPr>
        <p:spPr bwMode="auto">
          <a:xfrm>
            <a:off x="4788024" y="1818777"/>
            <a:ext cx="2303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hu-HU" altLang="en-US" dirty="0" err="1">
                <a:latin typeface="Cambria" pitchFamily="18" charset="0"/>
              </a:rPr>
              <a:t>Cu</a:t>
            </a:r>
            <a:r>
              <a:rPr lang="hu-HU" altLang="en-US" dirty="0">
                <a:latin typeface="Cambria" pitchFamily="18" charset="0"/>
              </a:rPr>
              <a:t>, </a:t>
            </a:r>
            <a:r>
              <a:rPr lang="hu-HU" altLang="en-US" dirty="0" err="1">
                <a:latin typeface="Cambria" pitchFamily="18" charset="0"/>
              </a:rPr>
              <a:t>Cr</a:t>
            </a:r>
            <a:r>
              <a:rPr lang="hu-HU" altLang="en-US" dirty="0">
                <a:latin typeface="Cambria" pitchFamily="18" charset="0"/>
              </a:rPr>
              <a:t>, </a:t>
            </a:r>
            <a:r>
              <a:rPr lang="hu-HU" altLang="en-US" dirty="0" err="1">
                <a:latin typeface="Cambria" pitchFamily="18" charset="0"/>
              </a:rPr>
              <a:t>Mn</a:t>
            </a:r>
            <a:r>
              <a:rPr lang="hu-HU" altLang="en-US" dirty="0">
                <a:latin typeface="Cambria" pitchFamily="18" charset="0"/>
              </a:rPr>
              <a:t> csövekkel</a:t>
            </a:r>
            <a:endParaRPr lang="en-GB" altLang="en-US" dirty="0">
              <a:latin typeface="Cambria" pitchFamily="18" charset="0"/>
            </a:endParaRPr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7" t="4232" r="14455"/>
          <a:stretch/>
        </p:blipFill>
        <p:spPr bwMode="auto">
          <a:xfrm>
            <a:off x="0" y="908050"/>
            <a:ext cx="4374245" cy="5445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230" y="2304255"/>
            <a:ext cx="2824907" cy="4237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Line 11"/>
          <p:cNvSpPr>
            <a:spLocks noChangeShapeType="1"/>
          </p:cNvSpPr>
          <p:nvPr/>
        </p:nvSpPr>
        <p:spPr bwMode="auto">
          <a:xfrm flipH="1">
            <a:off x="6374321" y="4696792"/>
            <a:ext cx="95846" cy="865188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" name="Line 13"/>
          <p:cNvSpPr>
            <a:spLocks noChangeShapeType="1"/>
          </p:cNvSpPr>
          <p:nvPr/>
        </p:nvSpPr>
        <p:spPr bwMode="auto">
          <a:xfrm flipV="1">
            <a:off x="6422244" y="4480768"/>
            <a:ext cx="408210" cy="10812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" name="Line 12"/>
          <p:cNvSpPr>
            <a:spLocks noChangeShapeType="1"/>
          </p:cNvSpPr>
          <p:nvPr/>
        </p:nvSpPr>
        <p:spPr bwMode="auto">
          <a:xfrm flipH="1" flipV="1">
            <a:off x="6038365" y="4264744"/>
            <a:ext cx="335955" cy="1297236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cxnSp>
        <p:nvCxnSpPr>
          <p:cNvPr id="16" name="Egyenes összekötő 15"/>
          <p:cNvCxnSpPr/>
          <p:nvPr/>
        </p:nvCxnSpPr>
        <p:spPr>
          <a:xfrm>
            <a:off x="0" y="501055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-2399"/>
            <a:ext cx="2058390" cy="49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  <p:sp>
        <p:nvSpPr>
          <p:cNvPr id="18" name="Szövegdoboz 17"/>
          <p:cNvSpPr txBox="1"/>
          <p:nvPr/>
        </p:nvSpPr>
        <p:spPr>
          <a:xfrm>
            <a:off x="107504" y="53410"/>
            <a:ext cx="288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/>
              <a:t>2017-es </a:t>
            </a:r>
            <a:r>
              <a:rPr lang="de-DE" sz="1100" b="1" dirty="0" err="1"/>
              <a:t>jubileumi</a:t>
            </a:r>
            <a:r>
              <a:rPr lang="de-DE" sz="1100" b="1" dirty="0"/>
              <a:t> 10. </a:t>
            </a:r>
            <a:r>
              <a:rPr lang="de-DE" sz="1100" b="1" dirty="0" err="1"/>
              <a:t>BerzeTÖK</a:t>
            </a:r>
            <a:r>
              <a:rPr lang="de-DE" sz="1100" b="1" dirty="0"/>
              <a:t> </a:t>
            </a:r>
            <a:r>
              <a:rPr lang="de-DE" sz="1100" b="1" dirty="0" err="1"/>
              <a:t>tábor</a:t>
            </a:r>
            <a:endParaRPr lang="en-US" sz="1100" u="sng" dirty="0"/>
          </a:p>
        </p:txBody>
      </p:sp>
    </p:spTree>
    <p:extLst>
      <p:ext uri="{BB962C8B-B14F-4D97-AF65-F5344CB8AC3E}">
        <p14:creationId xmlns:p14="http://schemas.microsoft.com/office/powerpoint/2010/main" val="226271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18183"/>
            <a:ext cx="8229600" cy="49053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hu-HU" sz="2800" dirty="0"/>
              <a:t>Maradó </a:t>
            </a:r>
            <a:r>
              <a:rPr lang="hu-HU" sz="2800" dirty="0" smtClean="0"/>
              <a:t>feszültség</a:t>
            </a:r>
            <a:endParaRPr lang="hu-HU" sz="2000" dirty="0" smtClean="0">
              <a:latin typeface="Calisto MT" pitchFamily="18" charset="0"/>
            </a:endParaRPr>
          </a:p>
        </p:txBody>
      </p:sp>
      <p:cxnSp>
        <p:nvCxnSpPr>
          <p:cNvPr id="7" name="Egyenes összekötő 6"/>
          <p:cNvCxnSpPr/>
          <p:nvPr/>
        </p:nvCxnSpPr>
        <p:spPr>
          <a:xfrm>
            <a:off x="0" y="90805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Objektum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9436213"/>
              </p:ext>
            </p:extLst>
          </p:nvPr>
        </p:nvGraphicFramePr>
        <p:xfrm>
          <a:off x="251520" y="3212976"/>
          <a:ext cx="2609615" cy="3408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Bitkép" r:id="rId3" imgW="3172268" imgH="4142857" progId="Paint.Picture">
                  <p:embed/>
                </p:oleObj>
              </mc:Choice>
              <mc:Fallback>
                <p:oleObj name="Bitkép" r:id="rId3" imgW="3172268" imgH="414285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3212976"/>
                        <a:ext cx="2609615" cy="34089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um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8484166"/>
              </p:ext>
            </p:extLst>
          </p:nvPr>
        </p:nvGraphicFramePr>
        <p:xfrm>
          <a:off x="251520" y="904784"/>
          <a:ext cx="2624383" cy="2308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Bitkép" r:id="rId5" imgW="3161905" imgH="2781688" progId="Paint.Picture">
                  <p:embed/>
                </p:oleObj>
              </mc:Choice>
              <mc:Fallback>
                <p:oleObj name="Bitkép" r:id="rId5" imgW="3161905" imgH="278168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904784"/>
                        <a:ext cx="2624383" cy="23081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zövegdoboz 8"/>
          <p:cNvSpPr txBox="1"/>
          <p:nvPr/>
        </p:nvSpPr>
        <p:spPr>
          <a:xfrm>
            <a:off x="3144398" y="4797152"/>
            <a:ext cx="3299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Cambria" pitchFamily="18" charset="0"/>
              </a:rPr>
              <a:t>L181: -262 MPa</a:t>
            </a:r>
            <a:endParaRPr lang="en-US" sz="2400" dirty="0" smtClean="0">
              <a:latin typeface="Cambria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071250"/>
            <a:ext cx="4979601" cy="330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zövegdoboz 11"/>
          <p:cNvSpPr txBox="1"/>
          <p:nvPr/>
        </p:nvSpPr>
        <p:spPr>
          <a:xfrm>
            <a:off x="5868144" y="479715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Cambria" pitchFamily="18" charset="0"/>
              </a:rPr>
              <a:t>nyomófeszültség</a:t>
            </a:r>
            <a:endParaRPr lang="en-US" dirty="0" smtClean="0">
              <a:latin typeface="Cambria" pitchFamily="18" charset="0"/>
            </a:endParaRPr>
          </a:p>
        </p:txBody>
      </p:sp>
      <p:cxnSp>
        <p:nvCxnSpPr>
          <p:cNvPr id="11" name="Egyenes összekötő 10"/>
          <p:cNvCxnSpPr/>
          <p:nvPr/>
        </p:nvCxnSpPr>
        <p:spPr>
          <a:xfrm>
            <a:off x="0" y="501055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-2399"/>
            <a:ext cx="2058390" cy="49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  <p:sp>
        <p:nvSpPr>
          <p:cNvPr id="14" name="Szövegdoboz 13"/>
          <p:cNvSpPr txBox="1"/>
          <p:nvPr/>
        </p:nvSpPr>
        <p:spPr>
          <a:xfrm>
            <a:off x="107504" y="53410"/>
            <a:ext cx="288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/>
              <a:t>2017-es </a:t>
            </a:r>
            <a:r>
              <a:rPr lang="de-DE" sz="1100" b="1" dirty="0" err="1"/>
              <a:t>jubileumi</a:t>
            </a:r>
            <a:r>
              <a:rPr lang="de-DE" sz="1100" b="1" dirty="0"/>
              <a:t> 10. </a:t>
            </a:r>
            <a:r>
              <a:rPr lang="de-DE" sz="1100" b="1" dirty="0" err="1"/>
              <a:t>BerzeTÖK</a:t>
            </a:r>
            <a:r>
              <a:rPr lang="de-DE" sz="1100" b="1" dirty="0"/>
              <a:t> </a:t>
            </a:r>
            <a:r>
              <a:rPr lang="de-DE" sz="1100" b="1" dirty="0" err="1"/>
              <a:t>tábor</a:t>
            </a:r>
            <a:endParaRPr lang="en-US" sz="1100" u="sng" dirty="0"/>
          </a:p>
        </p:txBody>
      </p:sp>
    </p:spTree>
    <p:extLst>
      <p:ext uri="{BB962C8B-B14F-4D97-AF65-F5344CB8AC3E}">
        <p14:creationId xmlns:p14="http://schemas.microsoft.com/office/powerpoint/2010/main" val="118201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18183"/>
            <a:ext cx="8229600" cy="49053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hu-HU" sz="2800" dirty="0"/>
              <a:t>Maradó feszültség</a:t>
            </a:r>
            <a:endParaRPr lang="hu-HU" sz="2000" dirty="0" smtClean="0">
              <a:latin typeface="Calisto MT" pitchFamily="18" charset="0"/>
            </a:endParaRPr>
          </a:p>
        </p:txBody>
      </p:sp>
      <p:cxnSp>
        <p:nvCxnSpPr>
          <p:cNvPr id="7" name="Egyenes összekötő 6"/>
          <p:cNvCxnSpPr/>
          <p:nvPr/>
        </p:nvCxnSpPr>
        <p:spPr>
          <a:xfrm>
            <a:off x="0" y="90805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3144398" y="4797152"/>
            <a:ext cx="3299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Cambria" pitchFamily="18" charset="0"/>
              </a:rPr>
              <a:t>L157: 161 MPa</a:t>
            </a:r>
            <a:endParaRPr lang="en-US" sz="2400" dirty="0" smtClean="0">
              <a:latin typeface="Cambria" pitchFamily="18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5508104" y="486911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Cambria" pitchFamily="18" charset="0"/>
              </a:rPr>
              <a:t>húzófeszültség</a:t>
            </a:r>
            <a:endParaRPr lang="en-US" dirty="0" smtClean="0">
              <a:latin typeface="Cambria" pitchFamily="18" charset="0"/>
            </a:endParaRPr>
          </a:p>
        </p:txBody>
      </p:sp>
      <p:graphicFrame>
        <p:nvGraphicFramePr>
          <p:cNvPr id="3" name="Objektum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5406070"/>
              </p:ext>
            </p:extLst>
          </p:nvPr>
        </p:nvGraphicFramePr>
        <p:xfrm>
          <a:off x="20094" y="3645024"/>
          <a:ext cx="2440979" cy="3212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Bitkép" r:id="rId3" imgW="3161905" imgH="4161905" progId="Paint.Picture">
                  <p:embed/>
                </p:oleObj>
              </mc:Choice>
              <mc:Fallback>
                <p:oleObj name="Bitkép" r:id="rId3" imgW="3161905" imgH="416190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94" y="3645024"/>
                        <a:ext cx="2440979" cy="32129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um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7959287"/>
              </p:ext>
            </p:extLst>
          </p:nvPr>
        </p:nvGraphicFramePr>
        <p:xfrm>
          <a:off x="31532" y="1484784"/>
          <a:ext cx="2414813" cy="2160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Bitkép" r:id="rId5" imgW="3161905" imgH="2828571" progId="Paint.Picture">
                  <p:embed/>
                </p:oleObj>
              </mc:Choice>
              <mc:Fallback>
                <p:oleObj name="Bitkép" r:id="rId5" imgW="3161905" imgH="282857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32" y="1484784"/>
                        <a:ext cx="2414813" cy="21602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682" y="1027274"/>
            <a:ext cx="5634844" cy="374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Egyenes összekötő 10"/>
          <p:cNvCxnSpPr/>
          <p:nvPr/>
        </p:nvCxnSpPr>
        <p:spPr>
          <a:xfrm>
            <a:off x="0" y="501055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-2399"/>
            <a:ext cx="2058390" cy="49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  <p:sp>
        <p:nvSpPr>
          <p:cNvPr id="14" name="Szövegdoboz 13"/>
          <p:cNvSpPr txBox="1"/>
          <p:nvPr/>
        </p:nvSpPr>
        <p:spPr>
          <a:xfrm>
            <a:off x="107504" y="53410"/>
            <a:ext cx="288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/>
              <a:t>2017-es </a:t>
            </a:r>
            <a:r>
              <a:rPr lang="de-DE" sz="1100" b="1" dirty="0" err="1"/>
              <a:t>jubileumi</a:t>
            </a:r>
            <a:r>
              <a:rPr lang="de-DE" sz="1100" b="1" dirty="0"/>
              <a:t> 10. </a:t>
            </a:r>
            <a:r>
              <a:rPr lang="de-DE" sz="1100" b="1" dirty="0" err="1"/>
              <a:t>BerzeTÖK</a:t>
            </a:r>
            <a:r>
              <a:rPr lang="de-DE" sz="1100" b="1" dirty="0"/>
              <a:t> </a:t>
            </a:r>
            <a:r>
              <a:rPr lang="de-DE" sz="1100" b="1" dirty="0" err="1"/>
              <a:t>tábor</a:t>
            </a:r>
            <a:endParaRPr lang="en-US" sz="1100" u="sng" dirty="0"/>
          </a:p>
        </p:txBody>
      </p:sp>
    </p:spTree>
    <p:extLst>
      <p:ext uri="{BB962C8B-B14F-4D97-AF65-F5344CB8AC3E}">
        <p14:creationId xmlns:p14="http://schemas.microsoft.com/office/powerpoint/2010/main" val="58003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Elektron sugaras </a:t>
            </a:r>
            <a:r>
              <a:rPr lang="hu-HU" dirty="0" err="1" smtClean="0"/>
              <a:t>mikroanalízis</a:t>
            </a:r>
            <a:endParaRPr lang="en-US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6" name="Egyenes összekötő 5"/>
          <p:cNvCxnSpPr/>
          <p:nvPr/>
        </p:nvCxnSpPr>
        <p:spPr>
          <a:xfrm>
            <a:off x="0" y="501055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-2399"/>
            <a:ext cx="2058390" cy="49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  <p:sp>
        <p:nvSpPr>
          <p:cNvPr id="9" name="Szövegdoboz 8"/>
          <p:cNvSpPr txBox="1"/>
          <p:nvPr/>
        </p:nvSpPr>
        <p:spPr>
          <a:xfrm>
            <a:off x="107504" y="53410"/>
            <a:ext cx="288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/>
              <a:t>2017-es </a:t>
            </a:r>
            <a:r>
              <a:rPr lang="de-DE" sz="1100" b="1" dirty="0" err="1"/>
              <a:t>jubileumi</a:t>
            </a:r>
            <a:r>
              <a:rPr lang="de-DE" sz="1100" b="1" dirty="0"/>
              <a:t> 10. </a:t>
            </a:r>
            <a:r>
              <a:rPr lang="de-DE" sz="1100" b="1" dirty="0" err="1"/>
              <a:t>BerzeTÖK</a:t>
            </a:r>
            <a:r>
              <a:rPr lang="de-DE" sz="1100" b="1" dirty="0"/>
              <a:t> </a:t>
            </a:r>
            <a:r>
              <a:rPr lang="de-DE" sz="1100" b="1" dirty="0" err="1"/>
              <a:t>tábor</a:t>
            </a:r>
            <a:endParaRPr lang="en-US" sz="1100" u="sng" dirty="0"/>
          </a:p>
        </p:txBody>
      </p:sp>
    </p:spTree>
    <p:extLst>
      <p:ext uri="{BB962C8B-B14F-4D97-AF65-F5344CB8AC3E}">
        <p14:creationId xmlns:p14="http://schemas.microsoft.com/office/powerpoint/2010/main" val="6042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"/>
          <p:cNvSpPr txBox="1">
            <a:spLocks noChangeArrowheads="1"/>
          </p:cNvSpPr>
          <p:nvPr/>
        </p:nvSpPr>
        <p:spPr bwMode="auto">
          <a:xfrm>
            <a:off x="4572000" y="304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hu-HU" altLang="en-US"/>
          </a:p>
        </p:txBody>
      </p:sp>
      <p:sp>
        <p:nvSpPr>
          <p:cNvPr id="13315" name="Rectangle 6"/>
          <p:cNvSpPr>
            <a:spLocks noChangeArrowheads="1"/>
          </p:cNvSpPr>
          <p:nvPr/>
        </p:nvSpPr>
        <p:spPr bwMode="auto">
          <a:xfrm>
            <a:off x="0" y="2924175"/>
            <a:ext cx="9144000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hu-HU" altLang="en-US"/>
          </a:p>
        </p:txBody>
      </p:sp>
      <p:sp>
        <p:nvSpPr>
          <p:cNvPr id="13316" name="Szövegdoboz 9"/>
          <p:cNvSpPr txBox="1">
            <a:spLocks noChangeArrowheads="1"/>
          </p:cNvSpPr>
          <p:nvPr/>
        </p:nvSpPr>
        <p:spPr bwMode="auto">
          <a:xfrm>
            <a:off x="2071688" y="416858"/>
            <a:ext cx="51475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altLang="en-US" sz="40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Elektron-mikroszonda</a:t>
            </a:r>
            <a:endParaRPr lang="hu-HU" altLang="en-US" sz="40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13317" name="Picture 11" descr="https://fbcdn-sphotos-b-a.akamaihd.net/hphotos-ak-ash2/t31.0-8/1266548_527107044034230_918617914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285875"/>
            <a:ext cx="6953250" cy="521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Egyenes összekötő 8"/>
          <p:cNvCxnSpPr/>
          <p:nvPr/>
        </p:nvCxnSpPr>
        <p:spPr>
          <a:xfrm>
            <a:off x="0" y="501055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-2399"/>
            <a:ext cx="2058390" cy="49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  <p:sp>
        <p:nvSpPr>
          <p:cNvPr id="11" name="Szövegdoboz 10"/>
          <p:cNvSpPr txBox="1"/>
          <p:nvPr/>
        </p:nvSpPr>
        <p:spPr>
          <a:xfrm>
            <a:off x="107504" y="53410"/>
            <a:ext cx="288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/>
              <a:t>2017-es </a:t>
            </a:r>
            <a:r>
              <a:rPr lang="de-DE" sz="1100" b="1" dirty="0" err="1"/>
              <a:t>jubileumi</a:t>
            </a:r>
            <a:r>
              <a:rPr lang="de-DE" sz="1100" b="1" dirty="0"/>
              <a:t> 10. </a:t>
            </a:r>
            <a:r>
              <a:rPr lang="de-DE" sz="1100" b="1" dirty="0" err="1"/>
              <a:t>BerzeTÖK</a:t>
            </a:r>
            <a:r>
              <a:rPr lang="de-DE" sz="1100" b="1" dirty="0"/>
              <a:t> </a:t>
            </a:r>
            <a:r>
              <a:rPr lang="de-DE" sz="1100" b="1" dirty="0" err="1"/>
              <a:t>tábor</a:t>
            </a:r>
            <a:endParaRPr lang="en-US" sz="1100" u="sng" dirty="0"/>
          </a:p>
        </p:txBody>
      </p:sp>
    </p:spTree>
    <p:extLst>
      <p:ext uri="{BB962C8B-B14F-4D97-AF65-F5344CB8AC3E}">
        <p14:creationId xmlns:p14="http://schemas.microsoft.com/office/powerpoint/2010/main" val="32375568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214313" y="857250"/>
            <a:ext cx="2825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/>
              <a:t> </a:t>
            </a:r>
          </a:p>
        </p:txBody>
      </p:sp>
      <p:pic>
        <p:nvPicPr>
          <p:cNvPr id="14339" name="Picture 10" descr="http://theses.ulaval.ca/archimede/fichiers/24888/24888_3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1143000"/>
            <a:ext cx="2722051" cy="235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Szövegdoboz 11"/>
          <p:cNvSpPr txBox="1">
            <a:spLocks noChangeArrowheads="1"/>
          </p:cNvSpPr>
          <p:nvPr/>
        </p:nvSpPr>
        <p:spPr bwMode="auto">
          <a:xfrm>
            <a:off x="2071688" y="416858"/>
            <a:ext cx="51475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altLang="en-US" sz="40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Elektron-mikroszonda</a:t>
            </a:r>
            <a:endParaRPr lang="hu-HU" altLang="en-US" sz="40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cxnSp>
        <p:nvCxnSpPr>
          <p:cNvPr id="8" name="Egyenes összekötő 7"/>
          <p:cNvCxnSpPr/>
          <p:nvPr/>
        </p:nvCxnSpPr>
        <p:spPr>
          <a:xfrm>
            <a:off x="0" y="476070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-27384"/>
            <a:ext cx="2058390" cy="49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http://www.ammrf.org.au/myscope/images/sem/interaction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014" y="1362993"/>
            <a:ext cx="2475696" cy="163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https://www.bruker.com/fileadmin/user_upload/1-Products/X-rayDiffraction_ElementalAnalysis/HH-XRF/Misc/Characteristic_X-ray_production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039" y="1257106"/>
            <a:ext cx="3270033" cy="181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Kép 11" descr="B_13_04 22 s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600" y="3844254"/>
            <a:ext cx="4453904" cy="232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Kép 12" descr="B_13_04 22 s6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3" y="3835985"/>
            <a:ext cx="4469772" cy="232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Kép 2" descr="B_13_04 22 s1.bmp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168" y="4037380"/>
            <a:ext cx="2147887" cy="181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Ellipszis 14"/>
          <p:cNvSpPr>
            <a:spLocks noChangeArrowheads="1"/>
          </p:cNvSpPr>
          <p:nvPr/>
        </p:nvSpPr>
        <p:spPr bwMode="auto">
          <a:xfrm>
            <a:off x="2631651" y="5213095"/>
            <a:ext cx="488776" cy="183691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 altLang="en-US"/>
          </a:p>
        </p:txBody>
      </p:sp>
      <p:cxnSp>
        <p:nvCxnSpPr>
          <p:cNvPr id="16" name="Egyenes összekötő nyíllal 15"/>
          <p:cNvCxnSpPr>
            <a:cxnSpLocks noChangeShapeType="1"/>
          </p:cNvCxnSpPr>
          <p:nvPr/>
        </p:nvCxnSpPr>
        <p:spPr bwMode="auto">
          <a:xfrm>
            <a:off x="2965786" y="5373216"/>
            <a:ext cx="2470310" cy="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Ellipszis 16"/>
          <p:cNvSpPr>
            <a:spLocks noChangeArrowheads="1"/>
          </p:cNvSpPr>
          <p:nvPr/>
        </p:nvSpPr>
        <p:spPr bwMode="auto">
          <a:xfrm>
            <a:off x="3412692" y="4621547"/>
            <a:ext cx="488776" cy="183691"/>
          </a:xfrm>
          <a:prstGeom prst="ellipse">
            <a:avLst/>
          </a:prstGeom>
          <a:noFill/>
          <a:ln w="25400" algn="ctr">
            <a:solidFill>
              <a:srgbClr val="9A16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 altLang="en-US"/>
          </a:p>
        </p:txBody>
      </p:sp>
      <p:cxnSp>
        <p:nvCxnSpPr>
          <p:cNvPr id="18" name="Egyenes összekötő nyíllal 17"/>
          <p:cNvCxnSpPr>
            <a:cxnSpLocks noChangeShapeType="1"/>
            <a:stCxn id="17" idx="2"/>
          </p:cNvCxnSpPr>
          <p:nvPr/>
        </p:nvCxnSpPr>
        <p:spPr bwMode="auto">
          <a:xfrm flipH="1" flipV="1">
            <a:off x="2038624" y="4688673"/>
            <a:ext cx="1374068" cy="24720"/>
          </a:xfrm>
          <a:prstGeom prst="straightConnector1">
            <a:avLst/>
          </a:prstGeom>
          <a:noFill/>
          <a:ln w="25400" algn="ctr">
            <a:solidFill>
              <a:srgbClr val="9A167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  <p:sp>
        <p:nvSpPr>
          <p:cNvPr id="19" name="Szövegdoboz 18"/>
          <p:cNvSpPr txBox="1"/>
          <p:nvPr/>
        </p:nvSpPr>
        <p:spPr>
          <a:xfrm>
            <a:off x="107504" y="53410"/>
            <a:ext cx="288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/>
              <a:t>2017-es </a:t>
            </a:r>
            <a:r>
              <a:rPr lang="de-DE" sz="1100" b="1" dirty="0" err="1"/>
              <a:t>jubileumi</a:t>
            </a:r>
            <a:r>
              <a:rPr lang="de-DE" sz="1100" b="1" dirty="0"/>
              <a:t> 10. </a:t>
            </a:r>
            <a:r>
              <a:rPr lang="de-DE" sz="1100" b="1" dirty="0" err="1"/>
              <a:t>BerzeTÖK</a:t>
            </a:r>
            <a:r>
              <a:rPr lang="de-DE" sz="1100" b="1" dirty="0"/>
              <a:t> </a:t>
            </a:r>
            <a:r>
              <a:rPr lang="de-DE" sz="1100" b="1" dirty="0" err="1"/>
              <a:t>tábor</a:t>
            </a:r>
            <a:endParaRPr lang="en-US" sz="1100" u="sng" dirty="0"/>
          </a:p>
        </p:txBody>
      </p:sp>
    </p:spTree>
    <p:extLst>
      <p:ext uri="{BB962C8B-B14F-4D97-AF65-F5344CB8AC3E}">
        <p14:creationId xmlns:p14="http://schemas.microsoft.com/office/powerpoint/2010/main" val="24209988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42792" cy="1143000"/>
          </a:xfrm>
        </p:spPr>
        <p:txBody>
          <a:bodyPr/>
          <a:lstStyle/>
          <a:p>
            <a:r>
              <a:rPr lang="hu-HU" dirty="0" smtClean="0"/>
              <a:t>Seuso tál</a:t>
            </a:r>
            <a:endParaRPr lang="en-US" dirty="0"/>
          </a:p>
        </p:txBody>
      </p:sp>
      <p:pic>
        <p:nvPicPr>
          <p:cNvPr id="7171" name="Picture 3" descr="F:\Seuso\SEUSO_MTA_CSFK_2015_03_02\Seuso_tal\2014.1.1_Seuso_tal_0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4400327" cy="441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:\Seuso\SEUSO_MTA_CSFK_2015_03_02\Seuso_tal\2014.1.1_Seuso_tal_0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118" y="1408187"/>
            <a:ext cx="4039677" cy="269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Egyenes összekötő 3"/>
          <p:cNvCxnSpPr/>
          <p:nvPr/>
        </p:nvCxnSpPr>
        <p:spPr>
          <a:xfrm flipV="1">
            <a:off x="1907704" y="1408187"/>
            <a:ext cx="3600400" cy="2213441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>
            <a:off x="2195736" y="4149080"/>
            <a:ext cx="4968552" cy="0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24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3" descr="D:\Dokument2\FGI\Logók\intézeti_logó_CSFK_sötét_for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-2399"/>
            <a:ext cx="2058390" cy="49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  <p:sp>
        <p:nvSpPr>
          <p:cNvPr id="11" name="Szövegdoboz 10"/>
          <p:cNvSpPr txBox="1"/>
          <p:nvPr/>
        </p:nvSpPr>
        <p:spPr>
          <a:xfrm>
            <a:off x="107504" y="53410"/>
            <a:ext cx="288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/>
              <a:t>2017-es </a:t>
            </a:r>
            <a:r>
              <a:rPr lang="de-DE" sz="1100" b="1" dirty="0" err="1"/>
              <a:t>jubileumi</a:t>
            </a:r>
            <a:r>
              <a:rPr lang="de-DE" sz="1100" b="1" dirty="0"/>
              <a:t> 10. </a:t>
            </a:r>
            <a:r>
              <a:rPr lang="de-DE" sz="1100" b="1" dirty="0" err="1"/>
              <a:t>BerzeTÖK</a:t>
            </a:r>
            <a:r>
              <a:rPr lang="de-DE" sz="1100" b="1" dirty="0"/>
              <a:t> </a:t>
            </a:r>
            <a:r>
              <a:rPr lang="de-DE" sz="1100" b="1" dirty="0" err="1"/>
              <a:t>tábor</a:t>
            </a:r>
            <a:endParaRPr lang="en-US" sz="1100" u="sng" dirty="0"/>
          </a:p>
        </p:txBody>
      </p:sp>
    </p:spTree>
    <p:extLst>
      <p:ext uri="{BB962C8B-B14F-4D97-AF65-F5344CB8AC3E}">
        <p14:creationId xmlns:p14="http://schemas.microsoft.com/office/powerpoint/2010/main" val="249971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Keresztény jelkép(</a:t>
            </a:r>
            <a:r>
              <a:rPr lang="hu-HU" dirty="0" err="1" smtClean="0"/>
              <a:t>ek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forizs.istvan@csfk.mta.hu</a:t>
            </a:r>
            <a:endParaRPr lang="en-US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083" y="1299294"/>
            <a:ext cx="3083717" cy="246943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184337"/>
            <a:ext cx="5942233" cy="172839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107504" y="53410"/>
            <a:ext cx="288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/>
              <a:t>2017-es </a:t>
            </a:r>
            <a:r>
              <a:rPr lang="de-DE" sz="1100" b="1" dirty="0" err="1"/>
              <a:t>jubileumi</a:t>
            </a:r>
            <a:r>
              <a:rPr lang="de-DE" sz="1100" b="1" dirty="0"/>
              <a:t> 10. </a:t>
            </a:r>
            <a:r>
              <a:rPr lang="de-DE" sz="1100" b="1" dirty="0" err="1"/>
              <a:t>BerzeTÖK</a:t>
            </a:r>
            <a:r>
              <a:rPr lang="de-DE" sz="1100" b="1" dirty="0"/>
              <a:t> </a:t>
            </a:r>
            <a:r>
              <a:rPr lang="de-DE" sz="1100" b="1" dirty="0" err="1"/>
              <a:t>tábor</a:t>
            </a:r>
            <a:endParaRPr lang="en-US" sz="1100" u="sng" dirty="0"/>
          </a:p>
        </p:txBody>
      </p:sp>
    </p:spTree>
    <p:extLst>
      <p:ext uri="{BB962C8B-B14F-4D97-AF65-F5344CB8AC3E}">
        <p14:creationId xmlns:p14="http://schemas.microsoft.com/office/powerpoint/2010/main" val="42411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1247</TotalTime>
  <Words>3359</Words>
  <Application>Microsoft Office PowerPoint</Application>
  <PresentationFormat>Diavetítés a képernyőre (4:3 oldalarány)</PresentationFormat>
  <Paragraphs>703</Paragraphs>
  <Slides>78</Slides>
  <Notes>8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2</vt:i4>
      </vt:variant>
      <vt:variant>
        <vt:lpstr>Diacímek</vt:lpstr>
      </vt:variant>
      <vt:variant>
        <vt:i4>78</vt:i4>
      </vt:variant>
    </vt:vector>
  </HeadingPairs>
  <TitlesOfParts>
    <vt:vector size="81" baseType="lpstr">
      <vt:lpstr>Office-téma</vt:lpstr>
      <vt:lpstr>Equation</vt:lpstr>
      <vt:lpstr>Bitkép</vt:lpstr>
      <vt:lpstr>A Seuso-kincs archeometriai vizsgálata: Mit, mivel és miért?</vt:lpstr>
      <vt:lpstr>Rövid ismertetés</vt:lpstr>
      <vt:lpstr>Projektvezető: Török László akadémikus (régész)</vt:lpstr>
      <vt:lpstr>PowerPoint bemutató</vt:lpstr>
      <vt:lpstr>Feladatok csoportosítása</vt:lpstr>
      <vt:lpstr>A tárgyak anyagának kutatása</vt:lpstr>
      <vt:lpstr>PowerPoint bemutató</vt:lpstr>
      <vt:lpstr>Seuso tál</vt:lpstr>
      <vt:lpstr>Keresztény jelkép(ek)</vt:lpstr>
      <vt:lpstr>PowerPoint bemutató</vt:lpstr>
      <vt:lpstr>Kutatásba bevont egyéb tárgyak</vt:lpstr>
      <vt:lpstr>Alkalmazott anyagvizsgálati módszerek </vt:lpstr>
      <vt:lpstr>Röntgen analitika</vt:lpstr>
      <vt:lpstr>PowerPoint bemutató</vt:lpstr>
      <vt:lpstr>PowerPoint bemutató</vt:lpstr>
      <vt:lpstr>Röntgen analitika</vt:lpstr>
      <vt:lpstr>PowerPoint bemutató</vt:lpstr>
      <vt:lpstr>Röntgen analitika</vt:lpstr>
      <vt:lpstr>PowerPoint bemutató</vt:lpstr>
      <vt:lpstr>PowerPoint bemutató</vt:lpstr>
      <vt:lpstr>Mikro-pixe pixe</vt:lpstr>
      <vt:lpstr>PowerPoint bemutató</vt:lpstr>
      <vt:lpstr>PowerPoint bemutató</vt:lpstr>
      <vt:lpstr>PowerPoint bemutató</vt:lpstr>
      <vt:lpstr>PowerPoint bemutató</vt:lpstr>
      <vt:lpstr>Neutronos módszerek</vt:lpstr>
      <vt:lpstr>PowerPoint bemutató</vt:lpstr>
      <vt:lpstr>A Budapesti Kutatóreaktor</vt:lpstr>
      <vt:lpstr>PowerPoint bemutató</vt:lpstr>
      <vt:lpstr>Neutronradiográfia</vt:lpstr>
      <vt:lpstr>Eredmények</vt:lpstr>
      <vt:lpstr>A tárgyak anyagának vizsgálata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A tárgyak anyagának vizsgálata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A tárgyak anyagának vizsgálata</vt:lpstr>
      <vt:lpstr>Aranyozás (hXRF + PIXE)</vt:lpstr>
      <vt:lpstr>Ólom-izotóp mérések</vt:lpstr>
      <vt:lpstr>PowerPoint bemutató</vt:lpstr>
      <vt:lpstr>Nyomelemek: ion-csatolt-plazma tömegspektrometria: ICP-MS</vt:lpstr>
      <vt:lpstr>PowerPoint bemutató</vt:lpstr>
      <vt:lpstr>Köszönöm a figyelmet!</vt:lpstr>
      <vt:lpstr>PowerPoint bemutató</vt:lpstr>
      <vt:lpstr>PowerPoint bemutató</vt:lpstr>
      <vt:lpstr>PowerPoint bemutató</vt:lpstr>
      <vt:lpstr>PowerPoint bemutató</vt:lpstr>
      <vt:lpstr>A tárgyak anyagának vizsgálata</vt:lpstr>
      <vt:lpstr>PowerPoint bemutató</vt:lpstr>
      <vt:lpstr>PowerPoint bemutató</vt:lpstr>
      <vt:lpstr>PowerPoint bemutató</vt:lpstr>
      <vt:lpstr>PowerPoint bemutató</vt:lpstr>
      <vt:lpstr>PowerPoint bemutató</vt:lpstr>
      <vt:lpstr>Maradó feszültség</vt:lpstr>
      <vt:lpstr>Kristálytani textúra</vt:lpstr>
      <vt:lpstr>Maradó feszültség - Kristálytani textúra</vt:lpstr>
      <vt:lpstr>Maradó feszültség</vt:lpstr>
      <vt:lpstr>Maradó feszültség</vt:lpstr>
      <vt:lpstr>Elektron sugaras mikroanalízis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Forizs</dc:creator>
  <cp:lastModifiedBy>Forizs</cp:lastModifiedBy>
  <cp:revision>99</cp:revision>
  <dcterms:created xsi:type="dcterms:W3CDTF">2015-04-17T12:47:13Z</dcterms:created>
  <dcterms:modified xsi:type="dcterms:W3CDTF">2017-07-04T15:34:19Z</dcterms:modified>
</cp:coreProperties>
</file>