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2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9202400" cy="10801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2" userDrawn="1">
          <p15:clr>
            <a:srgbClr val="A4A3A4"/>
          </p15:clr>
        </p15:guide>
        <p15:guide id="2" pos="60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CCECFF"/>
    <a:srgbClr val="FF1515"/>
    <a:srgbClr val="760000"/>
    <a:srgbClr val="FFCDCD"/>
    <a:srgbClr val="FFB9B9"/>
    <a:srgbClr val="FF1919"/>
    <a:srgbClr val="860000"/>
    <a:srgbClr val="99CCFF"/>
    <a:srgbClr val="012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7" autoAdjust="0"/>
    <p:restoredTop sz="94660"/>
  </p:normalViewPr>
  <p:slideViewPr>
    <p:cSldViewPr>
      <p:cViewPr varScale="1">
        <p:scale>
          <a:sx n="44" d="100"/>
          <a:sy n="44" d="100"/>
        </p:scale>
        <p:origin x="666" y="60"/>
      </p:cViewPr>
      <p:guideLst>
        <p:guide orient="horz" pos="3402"/>
        <p:guide pos="604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BD3AF-55C0-457F-8D1B-D4F416ECCB6D}" type="datetimeFigureOut">
              <a:rPr lang="hu-HU" smtClean="0"/>
              <a:t>2017. 07. 04.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9C255-616B-4C57-A9C7-84F9EA35CB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6403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9C255-616B-4C57-A9C7-84F9EA35CBB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756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9C255-616B-4C57-A9C7-84F9EA35CBB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2352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9C255-616B-4C57-A9C7-84F9EA35CBB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174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9C255-616B-4C57-A9C7-84F9EA35CBB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283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9C255-616B-4C57-A9C7-84F9EA35CBB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217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0435" y="7030844"/>
            <a:ext cx="14401800" cy="2585347"/>
          </a:xfrm>
        </p:spPr>
        <p:txBody>
          <a:bodyPr wrap="none" anchor="t">
            <a:normAutofit/>
          </a:bodyPr>
          <a:lstStyle>
            <a:lvl1pPr algn="r">
              <a:defRPr sz="15120" b="0" spc="-472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80433" y="5818642"/>
            <a:ext cx="14401800" cy="1187589"/>
          </a:xfrm>
        </p:spPr>
        <p:txBody>
          <a:bodyPr anchor="b">
            <a:normAutofit/>
          </a:bodyPr>
          <a:lstStyle>
            <a:lvl1pPr marL="0" indent="0" algn="r">
              <a:buNone/>
              <a:defRPr sz="504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720090" indent="0" algn="ctr">
              <a:buNone/>
              <a:defRPr sz="3150"/>
            </a:lvl2pPr>
            <a:lvl3pPr marL="1440180" indent="0" algn="ctr">
              <a:buNone/>
              <a:defRPr sz="2835"/>
            </a:lvl3pPr>
            <a:lvl4pPr marL="2160270" indent="0" algn="ctr">
              <a:buNone/>
              <a:defRPr sz="2520"/>
            </a:lvl4pPr>
            <a:lvl5pPr marL="2880360" indent="0" algn="ctr">
              <a:buNone/>
              <a:defRPr sz="2520"/>
            </a:lvl5pPr>
            <a:lvl6pPr marL="3600450" indent="0" algn="ctr">
              <a:buNone/>
              <a:defRPr sz="2520"/>
            </a:lvl6pPr>
            <a:lvl7pPr marL="4320540" indent="0" algn="ctr">
              <a:buNone/>
              <a:defRPr sz="2520"/>
            </a:lvl7pPr>
            <a:lvl8pPr marL="5040630" indent="0" algn="ctr">
              <a:buNone/>
              <a:defRPr sz="2520"/>
            </a:lvl8pPr>
            <a:lvl9pPr marL="5760720" indent="0" algn="ctr">
              <a:buNone/>
              <a:defRPr sz="252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4861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6878278"/>
            <a:ext cx="16562070" cy="1290484"/>
          </a:xfrm>
        </p:spPr>
        <p:txBody>
          <a:bodyPr anchor="b"/>
          <a:lstStyle>
            <a:lvl1pPr>
              <a:defRPr sz="504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22666" y="1555195"/>
            <a:ext cx="16562070" cy="5323083"/>
          </a:xfrm>
        </p:spPr>
        <p:txBody>
          <a:bodyPr anchor="t"/>
          <a:lstStyle>
            <a:lvl1pPr marL="0" indent="0">
              <a:buNone/>
              <a:defRPr sz="5040"/>
            </a:lvl1pPr>
            <a:lvl2pPr marL="720090" indent="0">
              <a:buNone/>
              <a:defRPr sz="4410"/>
            </a:lvl2pPr>
            <a:lvl3pPr marL="1440180" indent="0">
              <a:buNone/>
              <a:defRPr sz="3780"/>
            </a:lvl3pPr>
            <a:lvl4pPr marL="2160270" indent="0">
              <a:buNone/>
              <a:defRPr sz="3150"/>
            </a:lvl4pPr>
            <a:lvl5pPr marL="2880360" indent="0">
              <a:buNone/>
              <a:defRPr sz="3150"/>
            </a:lvl5pPr>
            <a:lvl6pPr marL="3600450" indent="0">
              <a:buNone/>
              <a:defRPr sz="3150"/>
            </a:lvl6pPr>
            <a:lvl7pPr marL="4320540" indent="0">
              <a:buNone/>
              <a:defRPr sz="3150"/>
            </a:lvl7pPr>
            <a:lvl8pPr marL="5040630" indent="0">
              <a:buNone/>
              <a:defRPr sz="3150"/>
            </a:lvl8pPr>
            <a:lvl9pPr marL="5760720" indent="0">
              <a:buNone/>
              <a:defRPr sz="315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666" y="8168763"/>
            <a:ext cx="16559569" cy="1074893"/>
          </a:xfrm>
        </p:spPr>
        <p:txBody>
          <a:bodyPr/>
          <a:lstStyle>
            <a:lvl1pPr marL="0" indent="0">
              <a:buNone/>
              <a:defRPr sz="252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720090" indent="0">
              <a:buNone/>
              <a:defRPr sz="2205"/>
            </a:lvl2pPr>
            <a:lvl3pPr marL="1440180" indent="0">
              <a:buNone/>
              <a:defRPr sz="1890"/>
            </a:lvl3pPr>
            <a:lvl4pPr marL="2160270" indent="0">
              <a:buNone/>
              <a:defRPr sz="1575"/>
            </a:lvl4pPr>
            <a:lvl5pPr marL="2880360" indent="0">
              <a:buNone/>
              <a:defRPr sz="1575"/>
            </a:lvl5pPr>
            <a:lvl6pPr marL="3600450" indent="0">
              <a:buNone/>
              <a:defRPr sz="1575"/>
            </a:lvl6pPr>
            <a:lvl7pPr marL="4320540" indent="0">
              <a:buNone/>
              <a:defRPr sz="1575"/>
            </a:lvl7pPr>
            <a:lvl8pPr marL="5040630" indent="0">
              <a:buNone/>
              <a:defRPr sz="1575"/>
            </a:lvl8pPr>
            <a:lvl9pPr marL="5760720" indent="0">
              <a:buNone/>
              <a:defRPr sz="15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728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575072"/>
            <a:ext cx="16562070" cy="5566592"/>
          </a:xfrm>
        </p:spPr>
        <p:txBody>
          <a:bodyPr anchor="ctr"/>
          <a:lstStyle>
            <a:lvl1pPr>
              <a:defRPr sz="504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666" y="7070803"/>
            <a:ext cx="16559569" cy="2365376"/>
          </a:xfrm>
        </p:spPr>
        <p:txBody>
          <a:bodyPr anchor="ctr"/>
          <a:lstStyle>
            <a:lvl1pPr marL="0" indent="0">
              <a:buNone/>
              <a:defRPr sz="2520"/>
            </a:lvl1pPr>
            <a:lvl2pPr marL="720090" indent="0">
              <a:buNone/>
              <a:defRPr sz="2205"/>
            </a:lvl2pPr>
            <a:lvl3pPr marL="1440180" indent="0">
              <a:buNone/>
              <a:defRPr sz="1890"/>
            </a:lvl3pPr>
            <a:lvl4pPr marL="2160270" indent="0">
              <a:buNone/>
              <a:defRPr sz="1575"/>
            </a:lvl4pPr>
            <a:lvl5pPr marL="2880360" indent="0">
              <a:buNone/>
              <a:defRPr sz="1575"/>
            </a:lvl5pPr>
            <a:lvl6pPr marL="3600450" indent="0">
              <a:buNone/>
              <a:defRPr sz="1575"/>
            </a:lvl6pPr>
            <a:lvl7pPr marL="4320540" indent="0">
              <a:buNone/>
              <a:defRPr sz="1575"/>
            </a:lvl7pPr>
            <a:lvl8pPr marL="5040630" indent="0">
              <a:buNone/>
              <a:defRPr sz="1575"/>
            </a:lvl8pPr>
            <a:lvl9pPr marL="5760720" indent="0">
              <a:buNone/>
              <a:defRPr sz="15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3943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7784" y="575072"/>
            <a:ext cx="14651834" cy="4713824"/>
          </a:xfrm>
        </p:spPr>
        <p:txBody>
          <a:bodyPr anchor="ctr"/>
          <a:lstStyle>
            <a:lvl1pPr>
              <a:defRPr sz="693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710015" y="5300752"/>
            <a:ext cx="13784871" cy="864625"/>
          </a:xfrm>
        </p:spPr>
        <p:txBody>
          <a:bodyPr anchor="t">
            <a:normAutofit/>
          </a:bodyPr>
          <a:lstStyle>
            <a:lvl1pPr marL="0" indent="0">
              <a:buNone/>
              <a:defRPr sz="2205"/>
            </a:lvl1pPr>
            <a:lvl2pPr marL="720090" indent="0">
              <a:buNone/>
              <a:defRPr sz="2205"/>
            </a:lvl2pPr>
            <a:lvl3pPr marL="1440180" indent="0">
              <a:buNone/>
              <a:defRPr sz="1890"/>
            </a:lvl3pPr>
            <a:lvl4pPr marL="2160270" indent="0">
              <a:buNone/>
              <a:defRPr sz="1575"/>
            </a:lvl4pPr>
            <a:lvl5pPr marL="2880360" indent="0">
              <a:buNone/>
              <a:defRPr sz="1575"/>
            </a:lvl5pPr>
            <a:lvl6pPr marL="3600450" indent="0">
              <a:buNone/>
              <a:defRPr sz="1575"/>
            </a:lvl6pPr>
            <a:lvl7pPr marL="4320540" indent="0">
              <a:buNone/>
              <a:defRPr sz="1575"/>
            </a:lvl7pPr>
            <a:lvl8pPr marL="5040630" indent="0">
              <a:buNone/>
              <a:defRPr sz="1575"/>
            </a:lvl8pPr>
            <a:lvl9pPr marL="5760720" indent="0">
              <a:buNone/>
              <a:defRPr sz="15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0165" y="7090223"/>
            <a:ext cx="16557068" cy="2345956"/>
          </a:xfrm>
        </p:spPr>
        <p:txBody>
          <a:bodyPr anchor="ctr">
            <a:normAutofit/>
          </a:bodyPr>
          <a:lstStyle>
            <a:lvl1pPr marL="0" indent="0">
              <a:buNone/>
              <a:defRPr sz="2520"/>
            </a:lvl1pPr>
            <a:lvl2pPr marL="720090" indent="0">
              <a:buNone/>
              <a:defRPr sz="2205"/>
            </a:lvl2pPr>
            <a:lvl3pPr marL="1440180" indent="0">
              <a:buNone/>
              <a:defRPr sz="1890"/>
            </a:lvl3pPr>
            <a:lvl4pPr marL="2160270" indent="0">
              <a:buNone/>
              <a:defRPr sz="1575"/>
            </a:lvl4pPr>
            <a:lvl5pPr marL="2880360" indent="0">
              <a:buNone/>
              <a:defRPr sz="1575"/>
            </a:lvl5pPr>
            <a:lvl6pPr marL="3600450" indent="0">
              <a:buNone/>
              <a:defRPr sz="1575"/>
            </a:lvl6pPr>
            <a:lvl7pPr marL="4320540" indent="0">
              <a:buNone/>
              <a:defRPr sz="1575"/>
            </a:lvl7pPr>
            <a:lvl8pPr marL="5040630" indent="0">
              <a:buNone/>
              <a:defRPr sz="1575"/>
            </a:lvl8pPr>
            <a:lvl9pPr marL="5760720" indent="0">
              <a:buNone/>
              <a:defRPr sz="15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1749894" y="1239248"/>
            <a:ext cx="960120" cy="921022"/>
          </a:xfrm>
          <a:prstGeom prst="rect">
            <a:avLst/>
          </a:prstGeom>
        </p:spPr>
        <p:txBody>
          <a:bodyPr vert="horz" lIns="144018" tIns="72009" rIns="144018" bIns="7200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439554" y="4320540"/>
            <a:ext cx="960120" cy="921022"/>
          </a:xfrm>
          <a:prstGeom prst="rect">
            <a:avLst/>
          </a:prstGeom>
        </p:spPr>
        <p:txBody>
          <a:bodyPr vert="horz" lIns="144018" tIns="72009" rIns="144018" bIns="7200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8308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3664974"/>
            <a:ext cx="16562070" cy="3956140"/>
          </a:xfrm>
        </p:spPr>
        <p:txBody>
          <a:bodyPr anchor="b">
            <a:normAutofit/>
          </a:bodyPr>
          <a:lstStyle>
            <a:lvl1pPr>
              <a:defRPr sz="8505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666" y="7639665"/>
            <a:ext cx="16559569" cy="1796514"/>
          </a:xfrm>
        </p:spPr>
        <p:txBody>
          <a:bodyPr anchor="t"/>
          <a:lstStyle>
            <a:lvl1pPr marL="0" indent="0">
              <a:buNone/>
              <a:defRPr sz="2520"/>
            </a:lvl1pPr>
            <a:lvl2pPr marL="720090" indent="0">
              <a:buNone/>
              <a:defRPr sz="2205"/>
            </a:lvl2pPr>
            <a:lvl3pPr marL="1440180" indent="0">
              <a:buNone/>
              <a:defRPr sz="1890"/>
            </a:lvl3pPr>
            <a:lvl4pPr marL="2160270" indent="0">
              <a:buNone/>
              <a:defRPr sz="1575"/>
            </a:lvl4pPr>
            <a:lvl5pPr marL="2880360" indent="0">
              <a:buNone/>
              <a:defRPr sz="1575"/>
            </a:lvl5pPr>
            <a:lvl6pPr marL="3600450" indent="0">
              <a:buNone/>
              <a:defRPr sz="1575"/>
            </a:lvl6pPr>
            <a:lvl7pPr marL="4320540" indent="0">
              <a:buNone/>
              <a:defRPr sz="1575"/>
            </a:lvl7pPr>
            <a:lvl8pPr marL="5040630" indent="0">
              <a:buNone/>
              <a:defRPr sz="1575"/>
            </a:lvl8pPr>
            <a:lvl9pPr marL="5760720" indent="0">
              <a:buNone/>
              <a:defRPr sz="15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9494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20165" y="575073"/>
            <a:ext cx="16562070" cy="208776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106219" y="2970371"/>
            <a:ext cx="4641314" cy="907613"/>
          </a:xfrm>
        </p:spPr>
        <p:txBody>
          <a:bodyPr anchor="b">
            <a:noAutofit/>
          </a:bodyPr>
          <a:lstStyle>
            <a:lvl1pPr marL="0" indent="0">
              <a:buNone/>
              <a:defRPr sz="378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720090" indent="0">
              <a:buNone/>
              <a:defRPr sz="3150" b="1"/>
            </a:lvl2pPr>
            <a:lvl3pPr marL="1440180" indent="0">
              <a:buNone/>
              <a:defRPr sz="2835" b="1"/>
            </a:lvl3pPr>
            <a:lvl4pPr marL="2160270" indent="0">
              <a:buNone/>
              <a:defRPr sz="2520" b="1"/>
            </a:lvl4pPr>
            <a:lvl5pPr marL="2880360" indent="0">
              <a:buNone/>
              <a:defRPr sz="2520" b="1"/>
            </a:lvl5pPr>
            <a:lvl6pPr marL="3600450" indent="0">
              <a:buNone/>
              <a:defRPr sz="2520" b="1"/>
            </a:lvl6pPr>
            <a:lvl7pPr marL="4320540" indent="0">
              <a:buNone/>
              <a:defRPr sz="2520" b="1"/>
            </a:lvl7pPr>
            <a:lvl8pPr marL="5040630" indent="0">
              <a:buNone/>
              <a:defRPr sz="2520" b="1"/>
            </a:lvl8pPr>
            <a:lvl9pPr marL="5760720" indent="0">
              <a:buNone/>
              <a:defRPr sz="252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2136957" y="4050506"/>
            <a:ext cx="4610576" cy="5653207"/>
          </a:xfrm>
        </p:spPr>
        <p:txBody>
          <a:bodyPr anchor="t">
            <a:normAutofit/>
          </a:bodyPr>
          <a:lstStyle>
            <a:lvl1pPr marL="0" indent="0">
              <a:buNone/>
              <a:defRPr sz="2205"/>
            </a:lvl1pPr>
            <a:lvl2pPr marL="720090" indent="0">
              <a:buNone/>
              <a:defRPr sz="1890"/>
            </a:lvl2pPr>
            <a:lvl3pPr marL="1440180" indent="0">
              <a:buNone/>
              <a:defRPr sz="1575"/>
            </a:lvl3pPr>
            <a:lvl4pPr marL="2160270" indent="0">
              <a:buNone/>
              <a:defRPr sz="1418"/>
            </a:lvl4pPr>
            <a:lvl5pPr marL="2880360" indent="0">
              <a:buNone/>
              <a:defRPr sz="1418"/>
            </a:lvl5pPr>
            <a:lvl6pPr marL="3600450" indent="0">
              <a:buNone/>
              <a:defRPr sz="1418"/>
            </a:lvl6pPr>
            <a:lvl7pPr marL="4320540" indent="0">
              <a:buNone/>
              <a:defRPr sz="1418"/>
            </a:lvl7pPr>
            <a:lvl8pPr marL="5040630" indent="0">
              <a:buNone/>
              <a:defRPr sz="1418"/>
            </a:lvl8pPr>
            <a:lvl9pPr marL="5760720" indent="0">
              <a:buNone/>
              <a:defRPr sz="1418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26091" y="2970371"/>
            <a:ext cx="4624580" cy="90761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378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7209469" y="4050506"/>
            <a:ext cx="4641201" cy="5653207"/>
          </a:xfrm>
        </p:spPr>
        <p:txBody>
          <a:bodyPr anchor="t">
            <a:normAutofit/>
          </a:bodyPr>
          <a:lstStyle>
            <a:lvl1pPr marL="0" indent="0">
              <a:buNone/>
              <a:defRPr sz="2205"/>
            </a:lvl1pPr>
            <a:lvl2pPr marL="720090" indent="0">
              <a:buNone/>
              <a:defRPr sz="1890"/>
            </a:lvl2pPr>
            <a:lvl3pPr marL="1440180" indent="0">
              <a:buNone/>
              <a:defRPr sz="1575"/>
            </a:lvl3pPr>
            <a:lvl4pPr marL="2160270" indent="0">
              <a:buNone/>
              <a:defRPr sz="1418"/>
            </a:lvl4pPr>
            <a:lvl5pPr marL="2880360" indent="0">
              <a:buNone/>
              <a:defRPr sz="1418"/>
            </a:lvl5pPr>
            <a:lvl6pPr marL="3600450" indent="0">
              <a:buNone/>
              <a:defRPr sz="1418"/>
            </a:lvl6pPr>
            <a:lvl7pPr marL="4320540" indent="0">
              <a:buNone/>
              <a:defRPr sz="1418"/>
            </a:lvl7pPr>
            <a:lvl8pPr marL="5040630" indent="0">
              <a:buNone/>
              <a:defRPr sz="1418"/>
            </a:lvl8pPr>
            <a:lvl9pPr marL="5760720" indent="0">
              <a:buNone/>
              <a:defRPr sz="1418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330731" y="2970371"/>
            <a:ext cx="4618078" cy="90761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378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2330731" y="4050506"/>
            <a:ext cx="4618078" cy="5653207"/>
          </a:xfrm>
        </p:spPr>
        <p:txBody>
          <a:bodyPr anchor="t">
            <a:normAutofit/>
          </a:bodyPr>
          <a:lstStyle>
            <a:lvl1pPr marL="0" indent="0">
              <a:buNone/>
              <a:defRPr sz="2205"/>
            </a:lvl1pPr>
            <a:lvl2pPr marL="720090" indent="0">
              <a:buNone/>
              <a:defRPr sz="1890"/>
            </a:lvl2pPr>
            <a:lvl3pPr marL="1440180" indent="0">
              <a:buNone/>
              <a:defRPr sz="1575"/>
            </a:lvl3pPr>
            <a:lvl4pPr marL="2160270" indent="0">
              <a:buNone/>
              <a:defRPr sz="1418"/>
            </a:lvl4pPr>
            <a:lvl5pPr marL="2880360" indent="0">
              <a:buNone/>
              <a:defRPr sz="1418"/>
            </a:lvl5pPr>
            <a:lvl6pPr marL="3600450" indent="0">
              <a:buNone/>
              <a:defRPr sz="1418"/>
            </a:lvl6pPr>
            <a:lvl7pPr marL="4320540" indent="0">
              <a:buNone/>
              <a:defRPr sz="1418"/>
            </a:lvl7pPr>
            <a:lvl8pPr marL="5040630" indent="0">
              <a:buNone/>
              <a:defRPr sz="1418"/>
            </a:lvl8pPr>
            <a:lvl9pPr marL="5760720" indent="0">
              <a:buNone/>
              <a:defRPr sz="1418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4988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20165" y="575073"/>
            <a:ext cx="16562070" cy="208776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098034" y="6768567"/>
            <a:ext cx="4630579" cy="907613"/>
          </a:xfrm>
        </p:spPr>
        <p:txBody>
          <a:bodyPr anchor="b">
            <a:noAutofit/>
          </a:bodyPr>
          <a:lstStyle>
            <a:lvl1pPr marL="0" indent="0">
              <a:buNone/>
              <a:defRPr sz="378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720090" indent="0">
              <a:buNone/>
              <a:defRPr sz="3150" b="1"/>
            </a:lvl2pPr>
            <a:lvl3pPr marL="1440180" indent="0">
              <a:buNone/>
              <a:defRPr sz="2835" b="1"/>
            </a:lvl3pPr>
            <a:lvl4pPr marL="2160270" indent="0">
              <a:buNone/>
              <a:defRPr sz="2520" b="1"/>
            </a:lvl4pPr>
            <a:lvl5pPr marL="2880360" indent="0">
              <a:buNone/>
              <a:defRPr sz="2520" b="1"/>
            </a:lvl5pPr>
            <a:lvl6pPr marL="3600450" indent="0">
              <a:buNone/>
              <a:defRPr sz="2520" b="1"/>
            </a:lvl6pPr>
            <a:lvl7pPr marL="4320540" indent="0">
              <a:buNone/>
              <a:defRPr sz="2520" b="1"/>
            </a:lvl7pPr>
            <a:lvl8pPr marL="5040630" indent="0">
              <a:buNone/>
              <a:defRPr sz="2520" b="1"/>
            </a:lvl8pPr>
            <a:lvl9pPr marL="5760720" indent="0">
              <a:buNone/>
              <a:defRPr sz="252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098034" y="3553758"/>
            <a:ext cx="4630579" cy="24003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520"/>
            </a:lvl1pPr>
            <a:lvl2pPr marL="720090" indent="0">
              <a:buNone/>
              <a:defRPr sz="2520"/>
            </a:lvl2pPr>
            <a:lvl3pPr marL="1440180" indent="0">
              <a:buNone/>
              <a:defRPr sz="2520"/>
            </a:lvl3pPr>
            <a:lvl4pPr marL="2160270" indent="0">
              <a:buNone/>
              <a:defRPr sz="2520"/>
            </a:lvl4pPr>
            <a:lvl5pPr marL="2880360" indent="0">
              <a:buNone/>
              <a:defRPr sz="2520"/>
            </a:lvl5pPr>
            <a:lvl6pPr marL="3600450" indent="0">
              <a:buNone/>
              <a:defRPr sz="2520"/>
            </a:lvl6pPr>
            <a:lvl7pPr marL="4320540" indent="0">
              <a:buNone/>
              <a:defRPr sz="2520"/>
            </a:lvl7pPr>
            <a:lvl8pPr marL="5040630" indent="0">
              <a:buNone/>
              <a:defRPr sz="2520"/>
            </a:lvl8pPr>
            <a:lvl9pPr marL="5760720" indent="0">
              <a:buNone/>
              <a:defRPr sz="252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098034" y="7676181"/>
            <a:ext cx="4630579" cy="1038223"/>
          </a:xfrm>
        </p:spPr>
        <p:txBody>
          <a:bodyPr anchor="t">
            <a:normAutofit/>
          </a:bodyPr>
          <a:lstStyle>
            <a:lvl1pPr marL="0" indent="0">
              <a:buNone/>
              <a:defRPr sz="2205"/>
            </a:lvl1pPr>
            <a:lvl2pPr marL="720090" indent="0">
              <a:buNone/>
              <a:defRPr sz="1890"/>
            </a:lvl2pPr>
            <a:lvl3pPr marL="1440180" indent="0">
              <a:buNone/>
              <a:defRPr sz="1575"/>
            </a:lvl3pPr>
            <a:lvl4pPr marL="2160270" indent="0">
              <a:buNone/>
              <a:defRPr sz="1418"/>
            </a:lvl4pPr>
            <a:lvl5pPr marL="2880360" indent="0">
              <a:buNone/>
              <a:defRPr sz="1418"/>
            </a:lvl5pPr>
            <a:lvl6pPr marL="3600450" indent="0">
              <a:buNone/>
              <a:defRPr sz="1418"/>
            </a:lvl6pPr>
            <a:lvl7pPr marL="4320540" indent="0">
              <a:buNone/>
              <a:defRPr sz="1418"/>
            </a:lvl7pPr>
            <a:lvl8pPr marL="5040630" indent="0">
              <a:buNone/>
              <a:defRPr sz="1418"/>
            </a:lvl8pPr>
            <a:lvl9pPr marL="5760720" indent="0">
              <a:buNone/>
              <a:defRPr sz="1418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96171" y="6768567"/>
            <a:ext cx="4615577" cy="907613"/>
          </a:xfrm>
        </p:spPr>
        <p:txBody>
          <a:bodyPr anchor="b">
            <a:noAutofit/>
          </a:bodyPr>
          <a:lstStyle>
            <a:lvl1pPr marL="0" indent="0">
              <a:buNone/>
              <a:defRPr sz="378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720090" indent="0">
              <a:buNone/>
              <a:defRPr sz="3150" b="1"/>
            </a:lvl2pPr>
            <a:lvl3pPr marL="1440180" indent="0">
              <a:buNone/>
              <a:defRPr sz="2835" b="1"/>
            </a:lvl3pPr>
            <a:lvl4pPr marL="2160270" indent="0">
              <a:buNone/>
              <a:defRPr sz="2520" b="1"/>
            </a:lvl4pPr>
            <a:lvl5pPr marL="2880360" indent="0">
              <a:buNone/>
              <a:defRPr sz="2520" b="1"/>
            </a:lvl5pPr>
            <a:lvl6pPr marL="3600450" indent="0">
              <a:buNone/>
              <a:defRPr sz="2520" b="1"/>
            </a:lvl6pPr>
            <a:lvl7pPr marL="4320540" indent="0">
              <a:buNone/>
              <a:defRPr sz="2520" b="1"/>
            </a:lvl7pPr>
            <a:lvl8pPr marL="5040630" indent="0">
              <a:buNone/>
              <a:defRPr sz="2520" b="1"/>
            </a:lvl8pPr>
            <a:lvl9pPr marL="5760720" indent="0">
              <a:buNone/>
              <a:defRPr sz="252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7196169" y="3553758"/>
            <a:ext cx="4615577" cy="24003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520"/>
            </a:lvl1pPr>
            <a:lvl2pPr marL="720090" indent="0">
              <a:buNone/>
              <a:defRPr sz="2520"/>
            </a:lvl2pPr>
            <a:lvl3pPr marL="1440180" indent="0">
              <a:buNone/>
              <a:defRPr sz="2520"/>
            </a:lvl3pPr>
            <a:lvl4pPr marL="2160270" indent="0">
              <a:buNone/>
              <a:defRPr sz="2520"/>
            </a:lvl4pPr>
            <a:lvl5pPr marL="2880360" indent="0">
              <a:buNone/>
              <a:defRPr sz="2520"/>
            </a:lvl5pPr>
            <a:lvl6pPr marL="3600450" indent="0">
              <a:buNone/>
              <a:defRPr sz="2520"/>
            </a:lvl6pPr>
            <a:lvl7pPr marL="4320540" indent="0">
              <a:buNone/>
              <a:defRPr sz="2520"/>
            </a:lvl7pPr>
            <a:lvl8pPr marL="5040630" indent="0">
              <a:buNone/>
              <a:defRPr sz="2520"/>
            </a:lvl8pPr>
            <a:lvl9pPr marL="5760720" indent="0">
              <a:buNone/>
              <a:defRPr sz="252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7194040" y="7676179"/>
            <a:ext cx="4621689" cy="1038223"/>
          </a:xfrm>
        </p:spPr>
        <p:txBody>
          <a:bodyPr anchor="t">
            <a:normAutofit/>
          </a:bodyPr>
          <a:lstStyle>
            <a:lvl1pPr marL="0" indent="0">
              <a:buNone/>
              <a:defRPr sz="2205"/>
            </a:lvl1pPr>
            <a:lvl2pPr marL="720090" indent="0">
              <a:buNone/>
              <a:defRPr sz="1890"/>
            </a:lvl2pPr>
            <a:lvl3pPr marL="1440180" indent="0">
              <a:buNone/>
              <a:defRPr sz="1575"/>
            </a:lvl3pPr>
            <a:lvl4pPr marL="2160270" indent="0">
              <a:buNone/>
              <a:defRPr sz="1418"/>
            </a:lvl4pPr>
            <a:lvl5pPr marL="2880360" indent="0">
              <a:buNone/>
              <a:defRPr sz="1418"/>
            </a:lvl5pPr>
            <a:lvl6pPr marL="3600450" indent="0">
              <a:buNone/>
              <a:defRPr sz="1418"/>
            </a:lvl6pPr>
            <a:lvl7pPr marL="4320540" indent="0">
              <a:buNone/>
              <a:defRPr sz="1418"/>
            </a:lvl7pPr>
            <a:lvl8pPr marL="5040630" indent="0">
              <a:buNone/>
              <a:defRPr sz="1418"/>
            </a:lvl8pPr>
            <a:lvl9pPr marL="5760720" indent="0">
              <a:buNone/>
              <a:defRPr sz="1418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291808" y="6768567"/>
            <a:ext cx="4618078" cy="907613"/>
          </a:xfrm>
        </p:spPr>
        <p:txBody>
          <a:bodyPr anchor="b">
            <a:noAutofit/>
          </a:bodyPr>
          <a:lstStyle>
            <a:lvl1pPr marL="0" indent="0">
              <a:buNone/>
              <a:defRPr sz="378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720090" indent="0">
              <a:buNone/>
              <a:defRPr sz="3150" b="1"/>
            </a:lvl2pPr>
            <a:lvl3pPr marL="1440180" indent="0">
              <a:buNone/>
              <a:defRPr sz="2835" b="1"/>
            </a:lvl3pPr>
            <a:lvl4pPr marL="2160270" indent="0">
              <a:buNone/>
              <a:defRPr sz="2520" b="1"/>
            </a:lvl4pPr>
            <a:lvl5pPr marL="2880360" indent="0">
              <a:buNone/>
              <a:defRPr sz="2520" b="1"/>
            </a:lvl5pPr>
            <a:lvl6pPr marL="3600450" indent="0">
              <a:buNone/>
              <a:defRPr sz="2520" b="1"/>
            </a:lvl6pPr>
            <a:lvl7pPr marL="4320540" indent="0">
              <a:buNone/>
              <a:defRPr sz="2520" b="1"/>
            </a:lvl7pPr>
            <a:lvl8pPr marL="5040630" indent="0">
              <a:buNone/>
              <a:defRPr sz="2520" b="1"/>
            </a:lvl8pPr>
            <a:lvl9pPr marL="5760720" indent="0">
              <a:buNone/>
              <a:defRPr sz="252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2291806" y="3553758"/>
            <a:ext cx="4618078" cy="24003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520"/>
            </a:lvl1pPr>
            <a:lvl2pPr marL="720090" indent="0">
              <a:buNone/>
              <a:defRPr sz="2520"/>
            </a:lvl2pPr>
            <a:lvl3pPr marL="1440180" indent="0">
              <a:buNone/>
              <a:defRPr sz="2520"/>
            </a:lvl3pPr>
            <a:lvl4pPr marL="2160270" indent="0">
              <a:buNone/>
              <a:defRPr sz="2520"/>
            </a:lvl4pPr>
            <a:lvl5pPr marL="2880360" indent="0">
              <a:buNone/>
              <a:defRPr sz="2520"/>
            </a:lvl5pPr>
            <a:lvl6pPr marL="3600450" indent="0">
              <a:buNone/>
              <a:defRPr sz="2520"/>
            </a:lvl6pPr>
            <a:lvl7pPr marL="4320540" indent="0">
              <a:buNone/>
              <a:defRPr sz="2520"/>
            </a:lvl7pPr>
            <a:lvl8pPr marL="5040630" indent="0">
              <a:buNone/>
              <a:defRPr sz="2520"/>
            </a:lvl8pPr>
            <a:lvl9pPr marL="5760720" indent="0">
              <a:buNone/>
              <a:defRPr sz="252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2291611" y="7676176"/>
            <a:ext cx="4624195" cy="1038223"/>
          </a:xfrm>
        </p:spPr>
        <p:txBody>
          <a:bodyPr anchor="t">
            <a:normAutofit/>
          </a:bodyPr>
          <a:lstStyle>
            <a:lvl1pPr marL="0" indent="0">
              <a:buNone/>
              <a:defRPr sz="2205"/>
            </a:lvl1pPr>
            <a:lvl2pPr marL="720090" indent="0">
              <a:buNone/>
              <a:defRPr sz="1890"/>
            </a:lvl2pPr>
            <a:lvl3pPr marL="1440180" indent="0">
              <a:buNone/>
              <a:defRPr sz="1575"/>
            </a:lvl3pPr>
            <a:lvl4pPr marL="2160270" indent="0">
              <a:buNone/>
              <a:defRPr sz="1418"/>
            </a:lvl4pPr>
            <a:lvl5pPr marL="2880360" indent="0">
              <a:buNone/>
              <a:defRPr sz="1418"/>
            </a:lvl5pPr>
            <a:lvl6pPr marL="3600450" indent="0">
              <a:buNone/>
              <a:defRPr sz="1418"/>
            </a:lvl6pPr>
            <a:lvl7pPr marL="4320540" indent="0">
              <a:buNone/>
              <a:defRPr sz="1418"/>
            </a:lvl7pPr>
            <a:lvl8pPr marL="5040630" indent="0">
              <a:buNone/>
              <a:defRPr sz="1418"/>
            </a:lvl8pPr>
            <a:lvl9pPr marL="5760720" indent="0">
              <a:buNone/>
              <a:defRPr sz="1418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582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4840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41717" y="575072"/>
            <a:ext cx="4140518" cy="915364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165" y="575072"/>
            <a:ext cx="12181523" cy="915364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085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078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345888" y="7030844"/>
            <a:ext cx="14401800" cy="2585347"/>
          </a:xfrm>
        </p:spPr>
        <p:txBody>
          <a:bodyPr wrap="none" anchor="t">
            <a:normAutofit/>
          </a:bodyPr>
          <a:lstStyle>
            <a:lvl1pPr algn="l">
              <a:defRPr sz="15120" b="0" spc="-472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45888" y="5817538"/>
            <a:ext cx="14401800" cy="1187589"/>
          </a:xfrm>
        </p:spPr>
        <p:txBody>
          <a:bodyPr anchor="b">
            <a:normAutofit/>
          </a:bodyPr>
          <a:lstStyle>
            <a:lvl1pPr marL="0" indent="0" algn="l">
              <a:buNone/>
              <a:defRPr sz="504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720090" indent="0" algn="ctr">
              <a:buNone/>
              <a:defRPr sz="3150"/>
            </a:lvl2pPr>
            <a:lvl3pPr marL="1440180" indent="0" algn="ctr">
              <a:buNone/>
              <a:defRPr sz="2835"/>
            </a:lvl3pPr>
            <a:lvl4pPr marL="2160270" indent="0" algn="ctr">
              <a:buNone/>
              <a:defRPr sz="2520"/>
            </a:lvl4pPr>
            <a:lvl5pPr marL="2880360" indent="0" algn="ctr">
              <a:buNone/>
              <a:defRPr sz="2520"/>
            </a:lvl5pPr>
            <a:lvl6pPr marL="3600450" indent="0" algn="ctr">
              <a:buNone/>
              <a:defRPr sz="2520"/>
            </a:lvl6pPr>
            <a:lvl7pPr marL="4320540" indent="0" algn="ctr">
              <a:buNone/>
              <a:defRPr sz="2520"/>
            </a:lvl7pPr>
            <a:lvl8pPr marL="5040630" indent="0" algn="ctr">
              <a:buNone/>
              <a:defRPr sz="2520"/>
            </a:lvl8pPr>
            <a:lvl9pPr marL="5760720" indent="0" algn="ctr">
              <a:buNone/>
              <a:defRPr sz="252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698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4000" y="2875360"/>
            <a:ext cx="7914715" cy="68533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53748" y="2875360"/>
            <a:ext cx="7928487" cy="68533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505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575073"/>
            <a:ext cx="16562070" cy="208776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4000" y="2647832"/>
            <a:ext cx="7914715" cy="1297661"/>
          </a:xfrm>
        </p:spPr>
        <p:txBody>
          <a:bodyPr anchor="b"/>
          <a:lstStyle>
            <a:lvl1pPr marL="0" indent="0">
              <a:buNone/>
              <a:defRPr sz="378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720090" indent="0">
              <a:buNone/>
              <a:defRPr sz="3150" b="1"/>
            </a:lvl2pPr>
            <a:lvl3pPr marL="1440180" indent="0">
              <a:buNone/>
              <a:defRPr sz="2835" b="1"/>
            </a:lvl3pPr>
            <a:lvl4pPr marL="2160270" indent="0">
              <a:buNone/>
              <a:defRPr sz="2520" b="1"/>
            </a:lvl4pPr>
            <a:lvl5pPr marL="2880360" indent="0">
              <a:buNone/>
              <a:defRPr sz="2520" b="1"/>
            </a:lvl5pPr>
            <a:lvl6pPr marL="3600450" indent="0">
              <a:buNone/>
              <a:defRPr sz="2520" b="1"/>
            </a:lvl6pPr>
            <a:lvl7pPr marL="4320540" indent="0">
              <a:buNone/>
              <a:defRPr sz="2520" b="1"/>
            </a:lvl7pPr>
            <a:lvl8pPr marL="5040630" indent="0">
              <a:buNone/>
              <a:defRPr sz="2520" b="1"/>
            </a:lvl8pPr>
            <a:lvl9pPr marL="5760720" indent="0">
              <a:buNone/>
              <a:defRPr sz="252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64000" y="3945493"/>
            <a:ext cx="7914715" cy="580322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53748" y="2647832"/>
            <a:ext cx="7930988" cy="129766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78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953748" y="3945493"/>
            <a:ext cx="7930988" cy="580322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5870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408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041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7" y="720090"/>
            <a:ext cx="6193273" cy="2520315"/>
          </a:xfrm>
        </p:spPr>
        <p:txBody>
          <a:bodyPr anchor="b"/>
          <a:lstStyle>
            <a:lvl1pPr>
              <a:defRPr sz="504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3521" y="1555195"/>
            <a:ext cx="9721215" cy="767595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4001" y="3240405"/>
            <a:ext cx="5751939" cy="6003251"/>
          </a:xfrm>
        </p:spPr>
        <p:txBody>
          <a:bodyPr/>
          <a:lstStyle>
            <a:lvl1pPr marL="0" indent="0">
              <a:buNone/>
              <a:defRPr sz="252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720090" indent="0">
              <a:buNone/>
              <a:defRPr sz="2205"/>
            </a:lvl2pPr>
            <a:lvl3pPr marL="1440180" indent="0">
              <a:buNone/>
              <a:defRPr sz="1890"/>
            </a:lvl3pPr>
            <a:lvl4pPr marL="2160270" indent="0">
              <a:buNone/>
              <a:defRPr sz="1575"/>
            </a:lvl4pPr>
            <a:lvl5pPr marL="2880360" indent="0">
              <a:buNone/>
              <a:defRPr sz="1575"/>
            </a:lvl5pPr>
            <a:lvl6pPr marL="3600450" indent="0">
              <a:buNone/>
              <a:defRPr sz="1575"/>
            </a:lvl6pPr>
            <a:lvl7pPr marL="4320540" indent="0">
              <a:buNone/>
              <a:defRPr sz="1575"/>
            </a:lvl7pPr>
            <a:lvl8pPr marL="5040630" indent="0">
              <a:buNone/>
              <a:defRPr sz="1575"/>
            </a:lvl8pPr>
            <a:lvl9pPr marL="5760720" indent="0">
              <a:buNone/>
              <a:defRPr sz="15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832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7" y="720090"/>
            <a:ext cx="6193273" cy="2520315"/>
          </a:xfrm>
        </p:spPr>
        <p:txBody>
          <a:bodyPr anchor="b"/>
          <a:lstStyle>
            <a:lvl1pPr>
              <a:defRPr sz="504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63521" y="1555195"/>
            <a:ext cx="9721215" cy="7675959"/>
          </a:xfrm>
        </p:spPr>
        <p:txBody>
          <a:bodyPr anchor="t"/>
          <a:lstStyle>
            <a:lvl1pPr marL="0" indent="0">
              <a:buNone/>
              <a:defRPr sz="5040"/>
            </a:lvl1pPr>
            <a:lvl2pPr marL="720090" indent="0">
              <a:buNone/>
              <a:defRPr sz="4410"/>
            </a:lvl2pPr>
            <a:lvl3pPr marL="1440180" indent="0">
              <a:buNone/>
              <a:defRPr sz="3780"/>
            </a:lvl3pPr>
            <a:lvl4pPr marL="2160270" indent="0">
              <a:buNone/>
              <a:defRPr sz="3150"/>
            </a:lvl4pPr>
            <a:lvl5pPr marL="2880360" indent="0">
              <a:buNone/>
              <a:defRPr sz="3150"/>
            </a:lvl5pPr>
            <a:lvl6pPr marL="3600450" indent="0">
              <a:buNone/>
              <a:defRPr sz="3150"/>
            </a:lvl6pPr>
            <a:lvl7pPr marL="4320540" indent="0">
              <a:buNone/>
              <a:defRPr sz="3150"/>
            </a:lvl7pPr>
            <a:lvl8pPr marL="5040630" indent="0">
              <a:buNone/>
              <a:defRPr sz="3150"/>
            </a:lvl8pPr>
            <a:lvl9pPr marL="5760720" indent="0">
              <a:buNone/>
              <a:defRPr sz="315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4001" y="3240405"/>
            <a:ext cx="5751939" cy="6003251"/>
          </a:xfrm>
        </p:spPr>
        <p:txBody>
          <a:bodyPr/>
          <a:lstStyle>
            <a:lvl1pPr marL="0" indent="0">
              <a:buNone/>
              <a:defRPr sz="252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720090" indent="0">
              <a:buNone/>
              <a:defRPr sz="2205"/>
            </a:lvl2pPr>
            <a:lvl3pPr marL="1440180" indent="0">
              <a:buNone/>
              <a:defRPr sz="1890"/>
            </a:lvl3pPr>
            <a:lvl4pPr marL="2160270" indent="0">
              <a:buNone/>
              <a:defRPr sz="1575"/>
            </a:lvl4pPr>
            <a:lvl5pPr marL="2880360" indent="0">
              <a:buNone/>
              <a:defRPr sz="1575"/>
            </a:lvl5pPr>
            <a:lvl6pPr marL="3600450" indent="0">
              <a:buNone/>
              <a:defRPr sz="1575"/>
            </a:lvl6pPr>
            <a:lvl7pPr marL="4320540" indent="0">
              <a:buNone/>
              <a:defRPr sz="1575"/>
            </a:lvl7pPr>
            <a:lvl8pPr marL="5040630" indent="0">
              <a:buNone/>
              <a:defRPr sz="1575"/>
            </a:lvl8pPr>
            <a:lvl9pPr marL="5760720" indent="0">
              <a:buNone/>
              <a:defRPr sz="15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056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aintStrokes trans="65000"/>
                    </a14:imgEffect>
                    <a14:imgEffect>
                      <a14:saturation sat="400000"/>
                    </a14:imgEffect>
                    <a14:imgEffect>
                      <a14:brightnessContrast bright="-34000" contrast="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20165" y="575073"/>
            <a:ext cx="16562070" cy="2087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4000" y="2875360"/>
            <a:ext cx="16118235" cy="6853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0165" y="10011252"/>
            <a:ext cx="4320540" cy="57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1E85E96-4E01-4EED-BDAE-6BCBCF733EA7}" type="datetimeFigureOut">
              <a:rPr lang="hu-HU" smtClean="0"/>
              <a:pPr/>
              <a:t>2017. 07. 04.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0795" y="10011252"/>
            <a:ext cx="6480810" cy="57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61695" y="10011252"/>
            <a:ext cx="4320540" cy="57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7FD92A3-B8BB-4075-98F5-C3E3B5F185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66336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  <p:sldLayoutId id="2147484532" r:id="rId12"/>
    <p:sldLayoutId id="2147484533" r:id="rId13"/>
    <p:sldLayoutId id="2147484534" r:id="rId14"/>
    <p:sldLayoutId id="2147484535" r:id="rId15"/>
    <p:sldLayoutId id="2147484536" r:id="rId16"/>
    <p:sldLayoutId id="2147484537" r:id="rId17"/>
  </p:sldLayoutIdLst>
  <p:txStyles>
    <p:titleStyle>
      <a:lvl1pPr algn="l" defTabSz="1440180" rtl="0" eaLnBrk="1" latinLnBrk="0" hangingPunct="1">
        <a:lnSpc>
          <a:spcPct val="90000"/>
        </a:lnSpc>
        <a:spcBef>
          <a:spcPct val="0"/>
        </a:spcBef>
        <a:buNone/>
        <a:defRPr sz="8505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360045" indent="-360045" algn="l" defTabSz="144018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1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108013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378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80022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31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252031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324040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396049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68058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40067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612076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4018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60045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2054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4063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6072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övegdoboz 24"/>
          <p:cNvSpPr txBox="1"/>
          <p:nvPr/>
        </p:nvSpPr>
        <p:spPr>
          <a:xfrm rot="2144074">
            <a:off x="2705072" y="5151154"/>
            <a:ext cx="7131781" cy="2398349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704584"/>
              </a:avLst>
            </a:prstTxWarp>
            <a:spAutoFit/>
          </a:bodyPr>
          <a:lstStyle/>
          <a:p>
            <a:r>
              <a:rPr lang="hu-HU" sz="3600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Elsőrendű fázisátalakulás (</a:t>
            </a:r>
            <a:r>
              <a:rPr lang="hu-HU" sz="3600">
                <a:solidFill>
                  <a:srgbClr val="99CCFF"/>
                </a:solidFill>
                <a:latin typeface="Century" pitchFamily="18" charset="0"/>
                <a:ea typeface="CMU Serif" pitchFamily="2" charset="0"/>
                <a:cs typeface="CMU Serif" pitchFamily="2" charset="0"/>
              </a:rPr>
              <a:t>?</a:t>
            </a:r>
            <a:r>
              <a:rPr lang="hu-HU" sz="3600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)</a:t>
            </a:r>
          </a:p>
        </p:txBody>
      </p:sp>
      <p:cxnSp>
        <p:nvCxnSpPr>
          <p:cNvPr id="9" name="Egyenes összekötő nyíllal 8"/>
          <p:cNvCxnSpPr>
            <a:cxnSpLocks/>
          </p:cNvCxnSpPr>
          <p:nvPr/>
        </p:nvCxnSpPr>
        <p:spPr>
          <a:xfrm flipV="1">
            <a:off x="1163664" y="1782807"/>
            <a:ext cx="0" cy="8708032"/>
          </a:xfrm>
          <a:prstGeom prst="straightConnector1">
            <a:avLst/>
          </a:prstGeom>
          <a:ln w="127000">
            <a:solidFill>
              <a:srgbClr val="99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Ív 14"/>
          <p:cNvSpPr/>
          <p:nvPr/>
        </p:nvSpPr>
        <p:spPr>
          <a:xfrm>
            <a:off x="-6888632" y="3912911"/>
            <a:ext cx="16218002" cy="11976302"/>
          </a:xfrm>
          <a:prstGeom prst="arc">
            <a:avLst>
              <a:gd name="adj1" fmla="val 16200004"/>
              <a:gd name="adj2" fmla="val 0"/>
            </a:avLst>
          </a:prstGeom>
          <a:noFill/>
          <a:ln w="76200">
            <a:solidFill>
              <a:srgbClr val="99CC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2675" tIns="46338" rIns="92675" bIns="46338" rtlCol="0" anchor="ctr"/>
          <a:lstStyle/>
          <a:p>
            <a:pPr algn="ctr"/>
            <a:endParaRPr lang="hu-HU">
              <a:latin typeface="Century Gothic" pitchFamily="34" charset="0"/>
            </a:endParaRPr>
          </a:p>
        </p:txBody>
      </p:sp>
      <p:sp>
        <p:nvSpPr>
          <p:cNvPr id="16" name="Ív 15"/>
          <p:cNvSpPr/>
          <p:nvPr/>
        </p:nvSpPr>
        <p:spPr>
          <a:xfrm>
            <a:off x="-6888632" y="3912911"/>
            <a:ext cx="16218002" cy="11976302"/>
          </a:xfrm>
          <a:prstGeom prst="arc">
            <a:avLst>
              <a:gd name="adj1" fmla="val 17441140"/>
              <a:gd name="adj2" fmla="val 0"/>
            </a:avLst>
          </a:prstGeom>
          <a:noFill/>
          <a:ln w="76200">
            <a:solidFill>
              <a:srgbClr val="99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spcFirstLastPara="1" lIns="92675" tIns="46338" rIns="92675" bIns="46338" numCol="1" rtlCol="0" anchor="ctr">
            <a:prstTxWarp prst="textArchUp">
              <a:avLst/>
            </a:prstTxWarp>
          </a:bodyPr>
          <a:lstStyle/>
          <a:p>
            <a:pPr algn="ctr"/>
            <a:endParaRPr lang="hu-HU">
              <a:ln>
                <a:solidFill>
                  <a:srgbClr val="99FFCC"/>
                </a:solidFill>
              </a:ln>
              <a:latin typeface="Century Gothic" pitchFamily="34" charset="0"/>
            </a:endParaRPr>
          </a:p>
        </p:txBody>
      </p:sp>
      <p:sp>
        <p:nvSpPr>
          <p:cNvPr id="17" name="Ellipszis 16"/>
          <p:cNvSpPr/>
          <p:nvPr/>
        </p:nvSpPr>
        <p:spPr>
          <a:xfrm>
            <a:off x="3277096" y="3990317"/>
            <a:ext cx="347440" cy="347438"/>
          </a:xfrm>
          <a:prstGeom prst="ellipse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endParaRPr lang="hu-HU">
              <a:latin typeface="Century Gothic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 rot="16200000">
            <a:off x="-2370827" y="6409887"/>
            <a:ext cx="5797224" cy="1016911"/>
          </a:xfrm>
          <a:prstGeom prst="rect">
            <a:avLst/>
          </a:prstGeom>
          <a:noFill/>
          <a:ln>
            <a:noFill/>
          </a:ln>
        </p:spPr>
        <p:txBody>
          <a:bodyPr wrap="square" lIns="92675" tIns="46338" rIns="92675" bIns="46338" rtlCol="0">
            <a:spAutoFit/>
          </a:bodyPr>
          <a:lstStyle/>
          <a:p>
            <a:r>
              <a:rPr lang="hu-HU" sz="6000" b="1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Hőmérséklet</a:t>
            </a:r>
            <a:endParaRPr lang="hu-HU" sz="5400" b="1">
              <a:solidFill>
                <a:srgbClr val="99CCFF"/>
              </a:solidFill>
              <a:latin typeface="Century Gothic" pitchFamily="34" charset="0"/>
              <a:ea typeface="CMU Serif" pitchFamily="2" charset="0"/>
              <a:cs typeface="CMU Serif" pitchFamily="2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294215" y="9895390"/>
            <a:ext cx="338586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5400" b="1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Sűrűség</a:t>
            </a:r>
            <a:endParaRPr lang="hu-HU" sz="4400" b="1">
              <a:solidFill>
                <a:srgbClr val="99CCFF"/>
              </a:solidFill>
              <a:latin typeface="Century Gothic" pitchFamily="34" charset="0"/>
              <a:ea typeface="CMU Serif" pitchFamily="2" charset="0"/>
              <a:cs typeface="CMU Serif" pitchFamily="2" charset="0"/>
            </a:endParaRPr>
          </a:p>
        </p:txBody>
      </p:sp>
      <p:sp>
        <p:nvSpPr>
          <p:cNvPr id="23" name="Ív 22"/>
          <p:cNvSpPr/>
          <p:nvPr/>
        </p:nvSpPr>
        <p:spPr>
          <a:xfrm>
            <a:off x="7656984" y="6353979"/>
            <a:ext cx="11881320" cy="7959442"/>
          </a:xfrm>
          <a:prstGeom prst="arc">
            <a:avLst>
              <a:gd name="adj1" fmla="val 12437681"/>
              <a:gd name="adj2" fmla="val 14157269"/>
            </a:avLst>
          </a:prstGeom>
          <a:noFill/>
          <a:ln w="76200">
            <a:solidFill>
              <a:srgbClr val="99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2675" tIns="46338" rIns="92675" bIns="46338" rtlCol="0" anchor="ctr"/>
          <a:lstStyle/>
          <a:p>
            <a:pPr algn="ctr"/>
            <a:endParaRPr lang="hu-HU">
              <a:ln>
                <a:solidFill>
                  <a:srgbClr val="99FFCC"/>
                </a:solidFill>
              </a:ln>
              <a:latin typeface="Century Gothic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2544417" y="4265748"/>
            <a:ext cx="2023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kritikus </a:t>
            </a:r>
          </a:p>
          <a:p>
            <a:r>
              <a:rPr lang="hu-HU" sz="4000" b="1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pont(</a:t>
            </a:r>
            <a:r>
              <a:rPr lang="hu-HU" sz="4000" b="1">
                <a:solidFill>
                  <a:srgbClr val="99CCFF"/>
                </a:solidFill>
                <a:latin typeface="Century" pitchFamily="18" charset="0"/>
                <a:ea typeface="CMU Serif" pitchFamily="2" charset="0"/>
                <a:cs typeface="CMU Serif" pitchFamily="2" charset="0"/>
              </a:rPr>
              <a:t>?</a:t>
            </a:r>
            <a:r>
              <a:rPr lang="hu-HU" sz="4000" b="1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)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1896344" y="6786028"/>
            <a:ext cx="5799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Hadronikus anyag</a:t>
            </a:r>
          </a:p>
        </p:txBody>
      </p:sp>
      <p:sp>
        <p:nvSpPr>
          <p:cNvPr id="30" name="Téglalap 29"/>
          <p:cNvSpPr/>
          <p:nvPr/>
        </p:nvSpPr>
        <p:spPr>
          <a:xfrm>
            <a:off x="5928792" y="2340913"/>
            <a:ext cx="54184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6600" b="1">
                <a:solidFill>
                  <a:srgbClr val="FF0000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Kvark</a:t>
            </a:r>
            <a:r>
              <a:rPr lang="hu-HU" sz="6600" b="1">
                <a:latin typeface="Century Gothic" pitchFamily="34" charset="0"/>
                <a:ea typeface="CMU Serif" pitchFamily="2" charset="0"/>
                <a:cs typeface="CMU Serif" pitchFamily="2" charset="0"/>
              </a:rPr>
              <a:t>-</a:t>
            </a:r>
            <a:r>
              <a:rPr lang="hu-HU" sz="6600" b="1">
                <a:solidFill>
                  <a:srgbClr val="00B050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gluon</a:t>
            </a:r>
            <a:r>
              <a:rPr lang="hu-HU" sz="6600" b="1">
                <a:latin typeface="Century Gothic" pitchFamily="34" charset="0"/>
                <a:ea typeface="CMU Serif" pitchFamily="2" charset="0"/>
                <a:cs typeface="CMU Serif" pitchFamily="2" charset="0"/>
              </a:rPr>
              <a:t> </a:t>
            </a:r>
            <a:br>
              <a:rPr lang="hu-HU" sz="6600" b="1">
                <a:latin typeface="Century Gothic" pitchFamily="34" charset="0"/>
                <a:ea typeface="CMU Serif" pitchFamily="2" charset="0"/>
                <a:cs typeface="CMU Serif" pitchFamily="2" charset="0"/>
              </a:rPr>
            </a:br>
            <a:r>
              <a:rPr lang="hu-HU" sz="6600" b="1">
                <a:solidFill>
                  <a:srgbClr val="0070C0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plazma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5496744" y="9100619"/>
            <a:ext cx="2132315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hu-HU" sz="2800" b="1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Normál </a:t>
            </a:r>
          </a:p>
          <a:p>
            <a:pPr>
              <a:lnSpc>
                <a:spcPct val="80000"/>
              </a:lnSpc>
            </a:pPr>
            <a:r>
              <a:rPr lang="hu-HU" sz="2800" b="1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maganyag</a:t>
            </a:r>
            <a:endParaRPr lang="hu-HU" sz="3600" b="1">
              <a:solidFill>
                <a:srgbClr val="99CCFF"/>
              </a:solidFill>
              <a:latin typeface="Century Gothic" pitchFamily="34" charset="0"/>
              <a:ea typeface="CMU Serif" pitchFamily="2" charset="0"/>
              <a:cs typeface="CMU Serif" pitchFamily="2" charset="0"/>
            </a:endParaRPr>
          </a:p>
        </p:txBody>
      </p:sp>
      <p:grpSp>
        <p:nvGrpSpPr>
          <p:cNvPr id="121" name="Csoportba foglalás 120"/>
          <p:cNvGrpSpPr/>
          <p:nvPr/>
        </p:nvGrpSpPr>
        <p:grpSpPr>
          <a:xfrm>
            <a:off x="1536305" y="1782807"/>
            <a:ext cx="4362177" cy="7722324"/>
            <a:chOff x="2232348" y="576139"/>
            <a:chExt cx="4362177" cy="8208912"/>
          </a:xfrm>
        </p:grpSpPr>
        <p:cxnSp>
          <p:nvCxnSpPr>
            <p:cNvPr id="76" name="Egyenes összekötő 75"/>
            <p:cNvCxnSpPr/>
            <p:nvPr/>
          </p:nvCxnSpPr>
          <p:spPr>
            <a:xfrm>
              <a:off x="2232348" y="576139"/>
              <a:ext cx="0" cy="6624736"/>
            </a:xfrm>
            <a:prstGeom prst="line">
              <a:avLst/>
            </a:prstGeom>
            <a:ln w="571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örbe összekötő 77"/>
            <p:cNvCxnSpPr/>
            <p:nvPr/>
          </p:nvCxnSpPr>
          <p:spPr>
            <a:xfrm>
              <a:off x="2232348" y="6120755"/>
              <a:ext cx="4032448" cy="2664296"/>
            </a:xfrm>
            <a:prstGeom prst="curvedConnector3">
              <a:avLst>
                <a:gd name="adj1" fmla="val -44"/>
              </a:avLst>
            </a:prstGeom>
            <a:ln w="57150">
              <a:solidFill>
                <a:srgbClr val="C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Szövegdoboz 85"/>
            <p:cNvSpPr txBox="1"/>
            <p:nvPr/>
          </p:nvSpPr>
          <p:spPr>
            <a:xfrm rot="701020">
              <a:off x="2392115" y="7274972"/>
              <a:ext cx="4202410" cy="1186624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spcFirstLastPara="1" wrap="square" lIns="92675" tIns="46338" rIns="92675" bIns="46338" numCol="1" rtlCol="0">
              <a:prstTxWarp prst="textArchDown">
                <a:avLst>
                  <a:gd name="adj" fmla="val 504967"/>
                </a:avLst>
              </a:prstTxWarp>
              <a:spAutoFit/>
            </a:bodyPr>
            <a:lstStyle/>
            <a:p>
              <a:r>
                <a:rPr lang="hu-HU" sz="3200" b="1">
                  <a:solidFill>
                    <a:srgbClr val="99CCFF"/>
                  </a:solidFill>
                  <a:latin typeface="Century Gothic" pitchFamily="34" charset="0"/>
                  <a:ea typeface="CMU Serif" pitchFamily="2" charset="0"/>
                  <a:cs typeface="CMU Serif" pitchFamily="2" charset="0"/>
                </a:rPr>
                <a:t>Az Univerzum útja</a:t>
              </a:r>
              <a:endParaRPr lang="hu-HU" sz="2800" b="1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endParaRPr>
            </a:p>
          </p:txBody>
        </p:sp>
      </p:grpSp>
      <p:grpSp>
        <p:nvGrpSpPr>
          <p:cNvPr id="120" name="Csoportba foglalás 119"/>
          <p:cNvGrpSpPr/>
          <p:nvPr/>
        </p:nvGrpSpPr>
        <p:grpSpPr>
          <a:xfrm>
            <a:off x="1857347" y="1626768"/>
            <a:ext cx="5869045" cy="8177470"/>
            <a:chOff x="2625399" y="508539"/>
            <a:chExt cx="5869045" cy="8413543"/>
          </a:xfrm>
        </p:grpSpPr>
        <p:sp>
          <p:nvSpPr>
            <p:cNvPr id="119" name="Szövegdoboz 118"/>
            <p:cNvSpPr txBox="1"/>
            <p:nvPr/>
          </p:nvSpPr>
          <p:spPr>
            <a:xfrm rot="1446339">
              <a:off x="2625399" y="508539"/>
              <a:ext cx="3909842" cy="272914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996295"/>
                </a:avLst>
              </a:prstTxWarp>
              <a:spAutoFit/>
            </a:bodyPr>
            <a:lstStyle/>
            <a:p>
              <a:r>
                <a:rPr lang="hu-HU" sz="3600" b="1">
                  <a:solidFill>
                    <a:srgbClr val="99CCFF"/>
                  </a:solidFill>
                  <a:latin typeface="Century Gothic" pitchFamily="34" charset="0"/>
                  <a:ea typeface="CMU Serif" pitchFamily="2" charset="0"/>
                  <a:cs typeface="CMU Serif" pitchFamily="2" charset="0"/>
                </a:rPr>
                <a:t>Nehézion-ütközések </a:t>
              </a:r>
            </a:p>
          </p:txBody>
        </p:sp>
        <p:cxnSp>
          <p:nvCxnSpPr>
            <p:cNvPr id="88" name="Egyenes összekötő 87"/>
            <p:cNvCxnSpPr/>
            <p:nvPr/>
          </p:nvCxnSpPr>
          <p:spPr>
            <a:xfrm flipH="1" flipV="1">
              <a:off x="7702356" y="6779902"/>
              <a:ext cx="792088" cy="2142180"/>
            </a:xfrm>
            <a:prstGeom prst="line">
              <a:avLst/>
            </a:prstGeom>
            <a:ln w="571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Egyenes összekötő 97"/>
            <p:cNvCxnSpPr/>
            <p:nvPr/>
          </p:nvCxnSpPr>
          <p:spPr>
            <a:xfrm flipH="1" flipV="1">
              <a:off x="6817346" y="4478286"/>
              <a:ext cx="576064" cy="1512168"/>
            </a:xfrm>
            <a:prstGeom prst="line">
              <a:avLst/>
            </a:prstGeom>
            <a:ln w="571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Egyenes összekötő 102"/>
            <p:cNvCxnSpPr>
              <a:cxnSpLocks/>
            </p:cNvCxnSpPr>
            <p:nvPr/>
          </p:nvCxnSpPr>
          <p:spPr>
            <a:xfrm flipH="1" flipV="1">
              <a:off x="6115328" y="2314318"/>
              <a:ext cx="295138" cy="885746"/>
            </a:xfrm>
            <a:prstGeom prst="line">
              <a:avLst/>
            </a:prstGeom>
            <a:ln w="571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Szabadkézi sokszög 112"/>
            <p:cNvSpPr/>
            <p:nvPr/>
          </p:nvSpPr>
          <p:spPr>
            <a:xfrm>
              <a:off x="3030648" y="675615"/>
              <a:ext cx="3102557" cy="1673773"/>
            </a:xfrm>
            <a:custGeom>
              <a:avLst/>
              <a:gdLst>
                <a:gd name="connsiteX0" fmla="*/ 3092669 w 3092669"/>
                <a:gd name="connsiteY0" fmla="*/ 1673773 h 1673773"/>
                <a:gd name="connsiteX1" fmla="*/ 2856186 w 3092669"/>
                <a:gd name="connsiteY1" fmla="*/ 980090 h 1673773"/>
                <a:gd name="connsiteX2" fmla="*/ 2540876 w 3092669"/>
                <a:gd name="connsiteY2" fmla="*/ 507125 h 1673773"/>
                <a:gd name="connsiteX3" fmla="*/ 2162503 w 3092669"/>
                <a:gd name="connsiteY3" fmla="*/ 223346 h 1673773"/>
                <a:gd name="connsiteX4" fmla="*/ 1658007 w 3092669"/>
                <a:gd name="connsiteY4" fmla="*/ 65690 h 1673773"/>
                <a:gd name="connsiteX5" fmla="*/ 1074683 w 3092669"/>
                <a:gd name="connsiteY5" fmla="*/ 2628 h 1673773"/>
                <a:gd name="connsiteX6" fmla="*/ 522889 w 3092669"/>
                <a:gd name="connsiteY6" fmla="*/ 81456 h 1673773"/>
                <a:gd name="connsiteX7" fmla="*/ 239110 w 3092669"/>
                <a:gd name="connsiteY7" fmla="*/ 223346 h 1673773"/>
                <a:gd name="connsiteX8" fmla="*/ 112986 w 3092669"/>
                <a:gd name="connsiteY8" fmla="*/ 396766 h 1673773"/>
                <a:gd name="connsiteX9" fmla="*/ 18393 w 3092669"/>
                <a:gd name="connsiteY9" fmla="*/ 649015 h 1673773"/>
                <a:gd name="connsiteX10" fmla="*/ 2627 w 3092669"/>
                <a:gd name="connsiteY10" fmla="*/ 1043153 h 1673773"/>
                <a:gd name="connsiteX11" fmla="*/ 18393 w 3092669"/>
                <a:gd name="connsiteY11" fmla="*/ 1074684 h 1673773"/>
                <a:gd name="connsiteX0" fmla="*/ 3100552 w 3100552"/>
                <a:gd name="connsiteY0" fmla="*/ 1673773 h 1673773"/>
                <a:gd name="connsiteX1" fmla="*/ 2864069 w 3100552"/>
                <a:gd name="connsiteY1" fmla="*/ 980090 h 1673773"/>
                <a:gd name="connsiteX2" fmla="*/ 2548759 w 3100552"/>
                <a:gd name="connsiteY2" fmla="*/ 507125 h 1673773"/>
                <a:gd name="connsiteX3" fmla="*/ 2170386 w 3100552"/>
                <a:gd name="connsiteY3" fmla="*/ 223346 h 1673773"/>
                <a:gd name="connsiteX4" fmla="*/ 1665890 w 3100552"/>
                <a:gd name="connsiteY4" fmla="*/ 65690 h 1673773"/>
                <a:gd name="connsiteX5" fmla="*/ 1082566 w 3100552"/>
                <a:gd name="connsiteY5" fmla="*/ 2628 h 1673773"/>
                <a:gd name="connsiteX6" fmla="*/ 530772 w 3100552"/>
                <a:gd name="connsiteY6" fmla="*/ 81456 h 1673773"/>
                <a:gd name="connsiteX7" fmla="*/ 246993 w 3100552"/>
                <a:gd name="connsiteY7" fmla="*/ 223346 h 1673773"/>
                <a:gd name="connsiteX8" fmla="*/ 120869 w 3100552"/>
                <a:gd name="connsiteY8" fmla="*/ 396766 h 1673773"/>
                <a:gd name="connsiteX9" fmla="*/ 26276 w 3100552"/>
                <a:gd name="connsiteY9" fmla="*/ 649015 h 1673773"/>
                <a:gd name="connsiteX10" fmla="*/ 10510 w 3100552"/>
                <a:gd name="connsiteY10" fmla="*/ 1043153 h 1673773"/>
                <a:gd name="connsiteX11" fmla="*/ 7883 w 3100552"/>
                <a:gd name="connsiteY11" fmla="*/ 1440160 h 1673773"/>
                <a:gd name="connsiteX0" fmla="*/ 3110979 w 3110979"/>
                <a:gd name="connsiteY0" fmla="*/ 1673773 h 1673773"/>
                <a:gd name="connsiteX1" fmla="*/ 2874496 w 3110979"/>
                <a:gd name="connsiteY1" fmla="*/ 980090 h 1673773"/>
                <a:gd name="connsiteX2" fmla="*/ 2559186 w 3110979"/>
                <a:gd name="connsiteY2" fmla="*/ 507125 h 1673773"/>
                <a:gd name="connsiteX3" fmla="*/ 2180813 w 3110979"/>
                <a:gd name="connsiteY3" fmla="*/ 223346 h 1673773"/>
                <a:gd name="connsiteX4" fmla="*/ 1676317 w 3110979"/>
                <a:gd name="connsiteY4" fmla="*/ 65690 h 1673773"/>
                <a:gd name="connsiteX5" fmla="*/ 1092993 w 3110979"/>
                <a:gd name="connsiteY5" fmla="*/ 2628 h 1673773"/>
                <a:gd name="connsiteX6" fmla="*/ 541199 w 3110979"/>
                <a:gd name="connsiteY6" fmla="*/ 81456 h 1673773"/>
                <a:gd name="connsiteX7" fmla="*/ 257420 w 3110979"/>
                <a:gd name="connsiteY7" fmla="*/ 223346 h 1673773"/>
                <a:gd name="connsiteX8" fmla="*/ 131296 w 3110979"/>
                <a:gd name="connsiteY8" fmla="*/ 396766 h 1673773"/>
                <a:gd name="connsiteX9" fmla="*/ 36703 w 3110979"/>
                <a:gd name="connsiteY9" fmla="*/ 649015 h 1673773"/>
                <a:gd name="connsiteX10" fmla="*/ 20937 w 3110979"/>
                <a:gd name="connsiteY10" fmla="*/ 1043153 h 1673773"/>
                <a:gd name="connsiteX11" fmla="*/ 162326 w 3110979"/>
                <a:gd name="connsiteY11" fmla="*/ 1440160 h 1673773"/>
                <a:gd name="connsiteX0" fmla="*/ 3100551 w 3100551"/>
                <a:gd name="connsiteY0" fmla="*/ 1673773 h 1673773"/>
                <a:gd name="connsiteX1" fmla="*/ 2864068 w 3100551"/>
                <a:gd name="connsiteY1" fmla="*/ 980090 h 1673773"/>
                <a:gd name="connsiteX2" fmla="*/ 2548758 w 3100551"/>
                <a:gd name="connsiteY2" fmla="*/ 507125 h 1673773"/>
                <a:gd name="connsiteX3" fmla="*/ 2170385 w 3100551"/>
                <a:gd name="connsiteY3" fmla="*/ 223346 h 1673773"/>
                <a:gd name="connsiteX4" fmla="*/ 1665889 w 3100551"/>
                <a:gd name="connsiteY4" fmla="*/ 65690 h 1673773"/>
                <a:gd name="connsiteX5" fmla="*/ 1082565 w 3100551"/>
                <a:gd name="connsiteY5" fmla="*/ 2628 h 1673773"/>
                <a:gd name="connsiteX6" fmla="*/ 530771 w 3100551"/>
                <a:gd name="connsiteY6" fmla="*/ 81456 h 1673773"/>
                <a:gd name="connsiteX7" fmla="*/ 246992 w 3100551"/>
                <a:gd name="connsiteY7" fmla="*/ 223346 h 1673773"/>
                <a:gd name="connsiteX8" fmla="*/ 120868 w 3100551"/>
                <a:gd name="connsiteY8" fmla="*/ 396766 h 1673773"/>
                <a:gd name="connsiteX9" fmla="*/ 26275 w 3100551"/>
                <a:gd name="connsiteY9" fmla="*/ 649015 h 1673773"/>
                <a:gd name="connsiteX10" fmla="*/ 10509 w 3100551"/>
                <a:gd name="connsiteY10" fmla="*/ 1043153 h 1673773"/>
                <a:gd name="connsiteX11" fmla="*/ 7883 w 3100551"/>
                <a:gd name="connsiteY11" fmla="*/ 1296144 h 1673773"/>
                <a:gd name="connsiteX0" fmla="*/ 3238664 w 3238664"/>
                <a:gd name="connsiteY0" fmla="*/ 1673773 h 1673773"/>
                <a:gd name="connsiteX1" fmla="*/ 3002181 w 3238664"/>
                <a:gd name="connsiteY1" fmla="*/ 980090 h 1673773"/>
                <a:gd name="connsiteX2" fmla="*/ 2686871 w 3238664"/>
                <a:gd name="connsiteY2" fmla="*/ 507125 h 1673773"/>
                <a:gd name="connsiteX3" fmla="*/ 2308498 w 3238664"/>
                <a:gd name="connsiteY3" fmla="*/ 223346 h 1673773"/>
                <a:gd name="connsiteX4" fmla="*/ 1804002 w 3238664"/>
                <a:gd name="connsiteY4" fmla="*/ 65690 h 1673773"/>
                <a:gd name="connsiteX5" fmla="*/ 1220678 w 3238664"/>
                <a:gd name="connsiteY5" fmla="*/ 2628 h 1673773"/>
                <a:gd name="connsiteX6" fmla="*/ 668884 w 3238664"/>
                <a:gd name="connsiteY6" fmla="*/ 81456 h 1673773"/>
                <a:gd name="connsiteX7" fmla="*/ 385105 w 3238664"/>
                <a:gd name="connsiteY7" fmla="*/ 223346 h 1673773"/>
                <a:gd name="connsiteX8" fmla="*/ 258981 w 3238664"/>
                <a:gd name="connsiteY8" fmla="*/ 396766 h 1673773"/>
                <a:gd name="connsiteX9" fmla="*/ 164388 w 3238664"/>
                <a:gd name="connsiteY9" fmla="*/ 649015 h 1673773"/>
                <a:gd name="connsiteX10" fmla="*/ 148622 w 3238664"/>
                <a:gd name="connsiteY10" fmla="*/ 1043153 h 1673773"/>
                <a:gd name="connsiteX11" fmla="*/ 145996 w 3238664"/>
                <a:gd name="connsiteY11" fmla="*/ 1296144 h 1673773"/>
                <a:gd name="connsiteX0" fmla="*/ 3093107 w 3093107"/>
                <a:gd name="connsiteY0" fmla="*/ 1673773 h 1673773"/>
                <a:gd name="connsiteX1" fmla="*/ 2856624 w 3093107"/>
                <a:gd name="connsiteY1" fmla="*/ 980090 h 1673773"/>
                <a:gd name="connsiteX2" fmla="*/ 2541314 w 3093107"/>
                <a:gd name="connsiteY2" fmla="*/ 507125 h 1673773"/>
                <a:gd name="connsiteX3" fmla="*/ 2162941 w 3093107"/>
                <a:gd name="connsiteY3" fmla="*/ 223346 h 1673773"/>
                <a:gd name="connsiteX4" fmla="*/ 1658445 w 3093107"/>
                <a:gd name="connsiteY4" fmla="*/ 65690 h 1673773"/>
                <a:gd name="connsiteX5" fmla="*/ 1075121 w 3093107"/>
                <a:gd name="connsiteY5" fmla="*/ 2628 h 1673773"/>
                <a:gd name="connsiteX6" fmla="*/ 523327 w 3093107"/>
                <a:gd name="connsiteY6" fmla="*/ 81456 h 1673773"/>
                <a:gd name="connsiteX7" fmla="*/ 239548 w 3093107"/>
                <a:gd name="connsiteY7" fmla="*/ 223346 h 1673773"/>
                <a:gd name="connsiteX8" fmla="*/ 113424 w 3093107"/>
                <a:gd name="connsiteY8" fmla="*/ 396766 h 1673773"/>
                <a:gd name="connsiteX9" fmla="*/ 18831 w 3093107"/>
                <a:gd name="connsiteY9" fmla="*/ 649015 h 1673773"/>
                <a:gd name="connsiteX10" fmla="*/ 3065 w 3093107"/>
                <a:gd name="connsiteY10" fmla="*/ 1043153 h 1673773"/>
                <a:gd name="connsiteX11" fmla="*/ 439 w 3093107"/>
                <a:gd name="connsiteY11" fmla="*/ 1296144 h 1673773"/>
                <a:gd name="connsiteX0" fmla="*/ 3092669 w 3092669"/>
                <a:gd name="connsiteY0" fmla="*/ 1673773 h 1673773"/>
                <a:gd name="connsiteX1" fmla="*/ 2856186 w 3092669"/>
                <a:gd name="connsiteY1" fmla="*/ 980090 h 1673773"/>
                <a:gd name="connsiteX2" fmla="*/ 2540876 w 3092669"/>
                <a:gd name="connsiteY2" fmla="*/ 507125 h 1673773"/>
                <a:gd name="connsiteX3" fmla="*/ 2162503 w 3092669"/>
                <a:gd name="connsiteY3" fmla="*/ 223346 h 1673773"/>
                <a:gd name="connsiteX4" fmla="*/ 1658007 w 3092669"/>
                <a:gd name="connsiteY4" fmla="*/ 65690 h 1673773"/>
                <a:gd name="connsiteX5" fmla="*/ 1074683 w 3092669"/>
                <a:gd name="connsiteY5" fmla="*/ 2628 h 1673773"/>
                <a:gd name="connsiteX6" fmla="*/ 522889 w 3092669"/>
                <a:gd name="connsiteY6" fmla="*/ 81456 h 1673773"/>
                <a:gd name="connsiteX7" fmla="*/ 239110 w 3092669"/>
                <a:gd name="connsiteY7" fmla="*/ 223346 h 1673773"/>
                <a:gd name="connsiteX8" fmla="*/ 112986 w 3092669"/>
                <a:gd name="connsiteY8" fmla="*/ 396766 h 1673773"/>
                <a:gd name="connsiteX9" fmla="*/ 18393 w 3092669"/>
                <a:gd name="connsiteY9" fmla="*/ 649015 h 1673773"/>
                <a:gd name="connsiteX10" fmla="*/ 2627 w 3092669"/>
                <a:gd name="connsiteY10" fmla="*/ 1043153 h 167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2669" h="1673773">
                  <a:moveTo>
                    <a:pt x="3092669" y="1673773"/>
                  </a:moveTo>
                  <a:cubicBezTo>
                    <a:pt x="3020410" y="1424152"/>
                    <a:pt x="2948151" y="1174531"/>
                    <a:pt x="2856186" y="980090"/>
                  </a:cubicBezTo>
                  <a:cubicBezTo>
                    <a:pt x="2764221" y="785649"/>
                    <a:pt x="2656490" y="633249"/>
                    <a:pt x="2540876" y="507125"/>
                  </a:cubicBezTo>
                  <a:cubicBezTo>
                    <a:pt x="2425262" y="381001"/>
                    <a:pt x="2309648" y="296918"/>
                    <a:pt x="2162503" y="223346"/>
                  </a:cubicBezTo>
                  <a:cubicBezTo>
                    <a:pt x="2015358" y="149774"/>
                    <a:pt x="1839310" y="102476"/>
                    <a:pt x="1658007" y="65690"/>
                  </a:cubicBezTo>
                  <a:cubicBezTo>
                    <a:pt x="1476704" y="28904"/>
                    <a:pt x="1263869" y="0"/>
                    <a:pt x="1074683" y="2628"/>
                  </a:cubicBezTo>
                  <a:cubicBezTo>
                    <a:pt x="885497" y="5256"/>
                    <a:pt x="662151" y="44670"/>
                    <a:pt x="522889" y="81456"/>
                  </a:cubicBezTo>
                  <a:cubicBezTo>
                    <a:pt x="383627" y="118242"/>
                    <a:pt x="307427" y="170794"/>
                    <a:pt x="239110" y="223346"/>
                  </a:cubicBezTo>
                  <a:cubicBezTo>
                    <a:pt x="170793" y="275898"/>
                    <a:pt x="149772" y="325821"/>
                    <a:pt x="112986" y="396766"/>
                  </a:cubicBezTo>
                  <a:cubicBezTo>
                    <a:pt x="76200" y="467711"/>
                    <a:pt x="36786" y="541284"/>
                    <a:pt x="18393" y="649015"/>
                  </a:cubicBezTo>
                  <a:cubicBezTo>
                    <a:pt x="0" y="756746"/>
                    <a:pt x="5692" y="935298"/>
                    <a:pt x="2627" y="1043153"/>
                  </a:cubicBezTo>
                </a:path>
              </a:pathLst>
            </a:cu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C00000"/>
                </a:solidFill>
                <a:latin typeface="Century Gothic" pitchFamily="34" charset="0"/>
              </a:endParaRPr>
            </a:p>
          </p:txBody>
        </p:sp>
        <p:cxnSp>
          <p:nvCxnSpPr>
            <p:cNvPr id="116" name="Egyenes összekötő nyíllal 115"/>
            <p:cNvCxnSpPr>
              <a:stCxn id="113" idx="10"/>
            </p:cNvCxnSpPr>
            <p:nvPr/>
          </p:nvCxnSpPr>
          <p:spPr>
            <a:xfrm flipH="1">
              <a:off x="3030649" y="1718768"/>
              <a:ext cx="2634" cy="291728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Egyenes összekötő nyíllal 9"/>
          <p:cNvCxnSpPr>
            <a:cxnSpLocks/>
          </p:cNvCxnSpPr>
          <p:nvPr/>
        </p:nvCxnSpPr>
        <p:spPr>
          <a:xfrm>
            <a:off x="596601" y="9923775"/>
            <a:ext cx="11055416" cy="0"/>
          </a:xfrm>
          <a:prstGeom prst="straightConnector1">
            <a:avLst/>
          </a:prstGeom>
          <a:ln w="127000">
            <a:solidFill>
              <a:srgbClr val="99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Ív 17"/>
          <p:cNvSpPr/>
          <p:nvPr/>
        </p:nvSpPr>
        <p:spPr>
          <a:xfrm>
            <a:off x="4200600" y="8922789"/>
            <a:ext cx="3515791" cy="2111710"/>
          </a:xfrm>
          <a:prstGeom prst="arc">
            <a:avLst>
              <a:gd name="adj1" fmla="val 19727927"/>
              <a:gd name="adj2" fmla="val 21517177"/>
            </a:avLst>
          </a:prstGeom>
          <a:noFill/>
          <a:ln w="76200">
            <a:solidFill>
              <a:srgbClr val="99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2675" tIns="46338" rIns="92675" bIns="46338" rtlCol="0" anchor="ctr"/>
          <a:lstStyle/>
          <a:p>
            <a:pPr algn="ctr"/>
            <a:endParaRPr lang="hu-HU">
              <a:latin typeface="Century Gothic" pitchFamily="34" charset="0"/>
            </a:endParaRPr>
          </a:p>
        </p:txBody>
      </p:sp>
      <p:sp>
        <p:nvSpPr>
          <p:cNvPr id="19" name="Ellipszis 18"/>
          <p:cNvSpPr/>
          <p:nvPr/>
        </p:nvSpPr>
        <p:spPr>
          <a:xfrm>
            <a:off x="7008912" y="9079483"/>
            <a:ext cx="226826" cy="2268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endParaRPr lang="hu-HU">
              <a:latin typeface="Century Gothic" pitchFamily="34" charset="0"/>
            </a:endParaRPr>
          </a:p>
        </p:txBody>
      </p:sp>
      <p:sp>
        <p:nvSpPr>
          <p:cNvPr id="33" name="Ellipszis 32"/>
          <p:cNvSpPr/>
          <p:nvPr/>
        </p:nvSpPr>
        <p:spPr>
          <a:xfrm>
            <a:off x="8764695" y="4430898"/>
            <a:ext cx="456438" cy="45643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34" name="Ellipszis 33"/>
          <p:cNvSpPr/>
          <p:nvPr/>
        </p:nvSpPr>
        <p:spPr>
          <a:xfrm>
            <a:off x="10537304" y="4296168"/>
            <a:ext cx="456438" cy="45643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35" name="Ellipszis 34"/>
          <p:cNvSpPr/>
          <p:nvPr/>
        </p:nvSpPr>
        <p:spPr>
          <a:xfrm>
            <a:off x="7787416" y="1899932"/>
            <a:ext cx="456438" cy="456435"/>
          </a:xfrm>
          <a:prstGeom prst="ellipse">
            <a:avLst/>
          </a:prstGeom>
          <a:solidFill>
            <a:srgbClr val="0070C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36" name="Ellipszis 35"/>
          <p:cNvSpPr/>
          <p:nvPr/>
        </p:nvSpPr>
        <p:spPr>
          <a:xfrm>
            <a:off x="10119052" y="2063920"/>
            <a:ext cx="456438" cy="45643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37" name="Ellipszis 36"/>
          <p:cNvSpPr/>
          <p:nvPr/>
        </p:nvSpPr>
        <p:spPr>
          <a:xfrm>
            <a:off x="6346219" y="3479825"/>
            <a:ext cx="456438" cy="45643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38" name="Ellipszis 37"/>
          <p:cNvSpPr/>
          <p:nvPr/>
        </p:nvSpPr>
        <p:spPr>
          <a:xfrm>
            <a:off x="9858043" y="5233082"/>
            <a:ext cx="456438" cy="456435"/>
          </a:xfrm>
          <a:prstGeom prst="ellipse">
            <a:avLst/>
          </a:prstGeom>
          <a:solidFill>
            <a:srgbClr val="0070C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40" name="Ellipszis 39"/>
          <p:cNvSpPr/>
          <p:nvPr/>
        </p:nvSpPr>
        <p:spPr>
          <a:xfrm>
            <a:off x="5784776" y="1782807"/>
            <a:ext cx="456438" cy="45643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41" name="Ellipszis 40"/>
          <p:cNvSpPr/>
          <p:nvPr/>
        </p:nvSpPr>
        <p:spPr>
          <a:xfrm>
            <a:off x="8999561" y="1620278"/>
            <a:ext cx="456438" cy="45643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42" name="Ellipszis 41"/>
          <p:cNvSpPr/>
          <p:nvPr/>
        </p:nvSpPr>
        <p:spPr>
          <a:xfrm>
            <a:off x="7410923" y="4514035"/>
            <a:ext cx="456438" cy="456435"/>
          </a:xfrm>
          <a:prstGeom prst="ellipse">
            <a:avLst/>
          </a:prstGeom>
          <a:solidFill>
            <a:srgbClr val="0070C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2068267" y="5698744"/>
            <a:ext cx="1149927" cy="1149920"/>
            <a:chOff x="3400904" y="4884958"/>
            <a:chExt cx="1149927" cy="1149920"/>
          </a:xfrm>
        </p:grpSpPr>
        <p:sp>
          <p:nvSpPr>
            <p:cNvPr id="48" name="Ellipszis 47"/>
            <p:cNvSpPr/>
            <p:nvPr/>
          </p:nvSpPr>
          <p:spPr>
            <a:xfrm>
              <a:off x="3400904" y="4884958"/>
              <a:ext cx="1149927" cy="1149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49" name="Ellipszis 48"/>
            <p:cNvSpPr/>
            <p:nvPr/>
          </p:nvSpPr>
          <p:spPr>
            <a:xfrm>
              <a:off x="3513362" y="5089487"/>
              <a:ext cx="454890" cy="45488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50" name="Ellipszis 49"/>
            <p:cNvSpPr/>
            <p:nvPr/>
          </p:nvSpPr>
          <p:spPr>
            <a:xfrm>
              <a:off x="4000072" y="5094511"/>
              <a:ext cx="454890" cy="454887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51" name="Ellipszis 50"/>
            <p:cNvSpPr/>
            <p:nvPr/>
          </p:nvSpPr>
          <p:spPr>
            <a:xfrm>
              <a:off x="3758722" y="5522813"/>
              <a:ext cx="454890" cy="454887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</p:grpSp>
      <p:grpSp>
        <p:nvGrpSpPr>
          <p:cNvPr id="53" name="Csoportba foglalás 52"/>
          <p:cNvGrpSpPr/>
          <p:nvPr/>
        </p:nvGrpSpPr>
        <p:grpSpPr>
          <a:xfrm>
            <a:off x="4722449" y="5155913"/>
            <a:ext cx="1149927" cy="1149920"/>
            <a:chOff x="3400904" y="4884958"/>
            <a:chExt cx="1149927" cy="1149920"/>
          </a:xfrm>
        </p:grpSpPr>
        <p:sp>
          <p:nvSpPr>
            <p:cNvPr id="54" name="Ellipszis 53"/>
            <p:cNvSpPr/>
            <p:nvPr/>
          </p:nvSpPr>
          <p:spPr>
            <a:xfrm>
              <a:off x="3400904" y="4884958"/>
              <a:ext cx="1149927" cy="1149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55" name="Ellipszis 54"/>
            <p:cNvSpPr/>
            <p:nvPr/>
          </p:nvSpPr>
          <p:spPr>
            <a:xfrm>
              <a:off x="3513362" y="5089487"/>
              <a:ext cx="454890" cy="45488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56" name="Ellipszis 55"/>
            <p:cNvSpPr/>
            <p:nvPr/>
          </p:nvSpPr>
          <p:spPr>
            <a:xfrm>
              <a:off x="4000072" y="5094511"/>
              <a:ext cx="454890" cy="454887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57" name="Ellipszis 56"/>
            <p:cNvSpPr/>
            <p:nvPr/>
          </p:nvSpPr>
          <p:spPr>
            <a:xfrm>
              <a:off x="3758722" y="5522813"/>
              <a:ext cx="454890" cy="454887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</p:grpSp>
      <p:grpSp>
        <p:nvGrpSpPr>
          <p:cNvPr id="58" name="Csoportba foglalás 57"/>
          <p:cNvGrpSpPr/>
          <p:nvPr/>
        </p:nvGrpSpPr>
        <p:grpSpPr>
          <a:xfrm>
            <a:off x="4404026" y="7708544"/>
            <a:ext cx="1149927" cy="1149920"/>
            <a:chOff x="3400904" y="4884958"/>
            <a:chExt cx="1149927" cy="1149920"/>
          </a:xfrm>
        </p:grpSpPr>
        <p:sp>
          <p:nvSpPr>
            <p:cNvPr id="59" name="Ellipszis 58"/>
            <p:cNvSpPr/>
            <p:nvPr/>
          </p:nvSpPr>
          <p:spPr>
            <a:xfrm>
              <a:off x="3400904" y="4884958"/>
              <a:ext cx="1149927" cy="1149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60" name="Ellipszis 59"/>
            <p:cNvSpPr/>
            <p:nvPr/>
          </p:nvSpPr>
          <p:spPr>
            <a:xfrm>
              <a:off x="3513362" y="5089487"/>
              <a:ext cx="454890" cy="45488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61" name="Ellipszis 60"/>
            <p:cNvSpPr/>
            <p:nvPr/>
          </p:nvSpPr>
          <p:spPr>
            <a:xfrm>
              <a:off x="4000072" y="5094511"/>
              <a:ext cx="454890" cy="454887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62" name="Ellipszis 61"/>
            <p:cNvSpPr/>
            <p:nvPr/>
          </p:nvSpPr>
          <p:spPr>
            <a:xfrm>
              <a:off x="3758722" y="5522813"/>
              <a:ext cx="454890" cy="454887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</p:grpSp>
      <p:sp>
        <p:nvSpPr>
          <p:cNvPr id="14" name="Szabadkézi sokszög: alakzat 13"/>
          <p:cNvSpPr/>
          <p:nvPr/>
        </p:nvSpPr>
        <p:spPr>
          <a:xfrm>
            <a:off x="8521301" y="5440099"/>
            <a:ext cx="648498" cy="222126"/>
          </a:xfrm>
          <a:custGeom>
            <a:avLst/>
            <a:gdLst>
              <a:gd name="connsiteX0" fmla="*/ 0 w 781665"/>
              <a:gd name="connsiteY0" fmla="*/ 442495 h 442495"/>
              <a:gd name="connsiteX1" fmla="*/ 162232 w 781665"/>
              <a:gd name="connsiteY1" fmla="*/ 43 h 442495"/>
              <a:gd name="connsiteX2" fmla="*/ 294968 w 781665"/>
              <a:gd name="connsiteY2" fmla="*/ 412998 h 442495"/>
              <a:gd name="connsiteX3" fmla="*/ 486697 w 781665"/>
              <a:gd name="connsiteY3" fmla="*/ 14791 h 442495"/>
              <a:gd name="connsiteX4" fmla="*/ 604684 w 781665"/>
              <a:gd name="connsiteY4" fmla="*/ 398250 h 442495"/>
              <a:gd name="connsiteX5" fmla="*/ 781665 w 781665"/>
              <a:gd name="connsiteY5" fmla="*/ 29540 h 4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65" h="442495">
                <a:moveTo>
                  <a:pt x="0" y="442495"/>
                </a:moveTo>
                <a:cubicBezTo>
                  <a:pt x="56535" y="223727"/>
                  <a:pt x="113071" y="4959"/>
                  <a:pt x="162232" y="43"/>
                </a:cubicBezTo>
                <a:cubicBezTo>
                  <a:pt x="211393" y="-4873"/>
                  <a:pt x="240891" y="410540"/>
                  <a:pt x="294968" y="412998"/>
                </a:cubicBezTo>
                <a:cubicBezTo>
                  <a:pt x="349045" y="415456"/>
                  <a:pt x="435078" y="17249"/>
                  <a:pt x="486697" y="14791"/>
                </a:cubicBezTo>
                <a:cubicBezTo>
                  <a:pt x="538316" y="12333"/>
                  <a:pt x="555523" y="395792"/>
                  <a:pt x="604684" y="398250"/>
                </a:cubicBezTo>
                <a:cubicBezTo>
                  <a:pt x="653845" y="400708"/>
                  <a:pt x="717755" y="215124"/>
                  <a:pt x="781665" y="29540"/>
                </a:cubicBezTo>
              </a:path>
            </a:pathLst>
          </a:custGeom>
          <a:gradFill>
            <a:gsLst>
              <a:gs pos="0">
                <a:srgbClr val="FF0000"/>
              </a:gs>
              <a:gs pos="100000">
                <a:srgbClr val="FFFF00"/>
              </a:gs>
            </a:gsLst>
            <a:lin ang="10800000" scaled="1"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rgbClr val="CCECFF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63" name="Szabadkézi sokszög: alakzat 62"/>
          <p:cNvSpPr/>
          <p:nvPr/>
        </p:nvSpPr>
        <p:spPr>
          <a:xfrm rot="20425386">
            <a:off x="11011670" y="3492147"/>
            <a:ext cx="648498" cy="222125"/>
          </a:xfrm>
          <a:custGeom>
            <a:avLst/>
            <a:gdLst>
              <a:gd name="connsiteX0" fmla="*/ 0 w 781665"/>
              <a:gd name="connsiteY0" fmla="*/ 442495 h 442495"/>
              <a:gd name="connsiteX1" fmla="*/ 162232 w 781665"/>
              <a:gd name="connsiteY1" fmla="*/ 43 h 442495"/>
              <a:gd name="connsiteX2" fmla="*/ 294968 w 781665"/>
              <a:gd name="connsiteY2" fmla="*/ 412998 h 442495"/>
              <a:gd name="connsiteX3" fmla="*/ 486697 w 781665"/>
              <a:gd name="connsiteY3" fmla="*/ 14791 h 442495"/>
              <a:gd name="connsiteX4" fmla="*/ 604684 w 781665"/>
              <a:gd name="connsiteY4" fmla="*/ 398250 h 442495"/>
              <a:gd name="connsiteX5" fmla="*/ 781665 w 781665"/>
              <a:gd name="connsiteY5" fmla="*/ 29540 h 4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65" h="442495">
                <a:moveTo>
                  <a:pt x="0" y="442495"/>
                </a:moveTo>
                <a:cubicBezTo>
                  <a:pt x="56535" y="223727"/>
                  <a:pt x="113071" y="4959"/>
                  <a:pt x="162232" y="43"/>
                </a:cubicBezTo>
                <a:cubicBezTo>
                  <a:pt x="211393" y="-4873"/>
                  <a:pt x="240891" y="410540"/>
                  <a:pt x="294968" y="412998"/>
                </a:cubicBezTo>
                <a:cubicBezTo>
                  <a:pt x="349045" y="415456"/>
                  <a:pt x="435078" y="17249"/>
                  <a:pt x="486697" y="14791"/>
                </a:cubicBezTo>
                <a:cubicBezTo>
                  <a:pt x="538316" y="12333"/>
                  <a:pt x="555523" y="395792"/>
                  <a:pt x="604684" y="398250"/>
                </a:cubicBezTo>
                <a:cubicBezTo>
                  <a:pt x="653845" y="400708"/>
                  <a:pt x="717755" y="215124"/>
                  <a:pt x="781665" y="29540"/>
                </a:cubicBezTo>
              </a:path>
            </a:pathLst>
          </a:custGeom>
          <a:gradFill>
            <a:gsLst>
              <a:gs pos="0">
                <a:srgbClr val="00B050"/>
              </a:gs>
              <a:gs pos="100000">
                <a:srgbClr val="00FFFF"/>
              </a:gs>
            </a:gsLst>
            <a:lin ang="10800000" scaled="1"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rgbClr val="CCECFF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64" name="Szabadkézi sokszög: alakzat 63"/>
          <p:cNvSpPr/>
          <p:nvPr/>
        </p:nvSpPr>
        <p:spPr>
          <a:xfrm rot="1456765">
            <a:off x="6753485" y="1528500"/>
            <a:ext cx="648498" cy="222126"/>
          </a:xfrm>
          <a:custGeom>
            <a:avLst/>
            <a:gdLst>
              <a:gd name="connsiteX0" fmla="*/ 0 w 781665"/>
              <a:gd name="connsiteY0" fmla="*/ 442495 h 442495"/>
              <a:gd name="connsiteX1" fmla="*/ 162232 w 781665"/>
              <a:gd name="connsiteY1" fmla="*/ 43 h 442495"/>
              <a:gd name="connsiteX2" fmla="*/ 294968 w 781665"/>
              <a:gd name="connsiteY2" fmla="*/ 412998 h 442495"/>
              <a:gd name="connsiteX3" fmla="*/ 486697 w 781665"/>
              <a:gd name="connsiteY3" fmla="*/ 14791 h 442495"/>
              <a:gd name="connsiteX4" fmla="*/ 604684 w 781665"/>
              <a:gd name="connsiteY4" fmla="*/ 398250 h 442495"/>
              <a:gd name="connsiteX5" fmla="*/ 781665 w 781665"/>
              <a:gd name="connsiteY5" fmla="*/ 29540 h 4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65" h="442495">
                <a:moveTo>
                  <a:pt x="0" y="442495"/>
                </a:moveTo>
                <a:cubicBezTo>
                  <a:pt x="56535" y="223727"/>
                  <a:pt x="113071" y="4959"/>
                  <a:pt x="162232" y="43"/>
                </a:cubicBezTo>
                <a:cubicBezTo>
                  <a:pt x="211393" y="-4873"/>
                  <a:pt x="240891" y="410540"/>
                  <a:pt x="294968" y="412998"/>
                </a:cubicBezTo>
                <a:cubicBezTo>
                  <a:pt x="349045" y="415456"/>
                  <a:pt x="435078" y="17249"/>
                  <a:pt x="486697" y="14791"/>
                </a:cubicBezTo>
                <a:cubicBezTo>
                  <a:pt x="538316" y="12333"/>
                  <a:pt x="555523" y="395792"/>
                  <a:pt x="604684" y="398250"/>
                </a:cubicBezTo>
                <a:cubicBezTo>
                  <a:pt x="653845" y="400708"/>
                  <a:pt x="717755" y="215124"/>
                  <a:pt x="781665" y="29540"/>
                </a:cubicBezTo>
              </a:path>
            </a:pathLst>
          </a:custGeom>
          <a:gradFill>
            <a:gsLst>
              <a:gs pos="0">
                <a:srgbClr val="0070C0"/>
              </a:gs>
              <a:gs pos="100000">
                <a:srgbClr val="FF33CC"/>
              </a:gs>
            </a:gsLst>
            <a:lin ang="10800000" scaled="1"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rgbClr val="CCECFF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65" name="Szabadkézi sokszög: alakzat 64"/>
          <p:cNvSpPr/>
          <p:nvPr/>
        </p:nvSpPr>
        <p:spPr>
          <a:xfrm>
            <a:off x="10548164" y="1578549"/>
            <a:ext cx="648498" cy="222126"/>
          </a:xfrm>
          <a:custGeom>
            <a:avLst/>
            <a:gdLst>
              <a:gd name="connsiteX0" fmla="*/ 0 w 781665"/>
              <a:gd name="connsiteY0" fmla="*/ 442495 h 442495"/>
              <a:gd name="connsiteX1" fmla="*/ 162232 w 781665"/>
              <a:gd name="connsiteY1" fmla="*/ 43 h 442495"/>
              <a:gd name="connsiteX2" fmla="*/ 294968 w 781665"/>
              <a:gd name="connsiteY2" fmla="*/ 412998 h 442495"/>
              <a:gd name="connsiteX3" fmla="*/ 486697 w 781665"/>
              <a:gd name="connsiteY3" fmla="*/ 14791 h 442495"/>
              <a:gd name="connsiteX4" fmla="*/ 604684 w 781665"/>
              <a:gd name="connsiteY4" fmla="*/ 398250 h 442495"/>
              <a:gd name="connsiteX5" fmla="*/ 781665 w 781665"/>
              <a:gd name="connsiteY5" fmla="*/ 29540 h 4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65" h="442495">
                <a:moveTo>
                  <a:pt x="0" y="442495"/>
                </a:moveTo>
                <a:cubicBezTo>
                  <a:pt x="56535" y="223727"/>
                  <a:pt x="113071" y="4959"/>
                  <a:pt x="162232" y="43"/>
                </a:cubicBezTo>
                <a:cubicBezTo>
                  <a:pt x="211393" y="-4873"/>
                  <a:pt x="240891" y="410540"/>
                  <a:pt x="294968" y="412998"/>
                </a:cubicBezTo>
                <a:cubicBezTo>
                  <a:pt x="349045" y="415456"/>
                  <a:pt x="435078" y="17249"/>
                  <a:pt x="486697" y="14791"/>
                </a:cubicBezTo>
                <a:cubicBezTo>
                  <a:pt x="538316" y="12333"/>
                  <a:pt x="555523" y="395792"/>
                  <a:pt x="604684" y="398250"/>
                </a:cubicBezTo>
                <a:cubicBezTo>
                  <a:pt x="653845" y="400708"/>
                  <a:pt x="717755" y="215124"/>
                  <a:pt x="781665" y="29540"/>
                </a:cubicBezTo>
              </a:path>
            </a:pathLst>
          </a:custGeom>
          <a:gradFill>
            <a:gsLst>
              <a:gs pos="0">
                <a:srgbClr val="FF0000"/>
              </a:gs>
              <a:gs pos="100000">
                <a:srgbClr val="FFFF00"/>
              </a:gs>
            </a:gsLst>
            <a:lin ang="10800000" scaled="1"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rgbClr val="CCECFF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66" name="Szabadkézi sokszög: alakzat 65"/>
          <p:cNvSpPr/>
          <p:nvPr/>
        </p:nvSpPr>
        <p:spPr>
          <a:xfrm rot="2401448">
            <a:off x="3675833" y="2793008"/>
            <a:ext cx="648498" cy="222126"/>
          </a:xfrm>
          <a:custGeom>
            <a:avLst/>
            <a:gdLst>
              <a:gd name="connsiteX0" fmla="*/ 0 w 781665"/>
              <a:gd name="connsiteY0" fmla="*/ 442495 h 442495"/>
              <a:gd name="connsiteX1" fmla="*/ 162232 w 781665"/>
              <a:gd name="connsiteY1" fmla="*/ 43 h 442495"/>
              <a:gd name="connsiteX2" fmla="*/ 294968 w 781665"/>
              <a:gd name="connsiteY2" fmla="*/ 412998 h 442495"/>
              <a:gd name="connsiteX3" fmla="*/ 486697 w 781665"/>
              <a:gd name="connsiteY3" fmla="*/ 14791 h 442495"/>
              <a:gd name="connsiteX4" fmla="*/ 604684 w 781665"/>
              <a:gd name="connsiteY4" fmla="*/ 398250 h 442495"/>
              <a:gd name="connsiteX5" fmla="*/ 781665 w 781665"/>
              <a:gd name="connsiteY5" fmla="*/ 29540 h 4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65" h="442495">
                <a:moveTo>
                  <a:pt x="0" y="442495"/>
                </a:moveTo>
                <a:cubicBezTo>
                  <a:pt x="56535" y="223727"/>
                  <a:pt x="113071" y="4959"/>
                  <a:pt x="162232" y="43"/>
                </a:cubicBezTo>
                <a:cubicBezTo>
                  <a:pt x="211393" y="-4873"/>
                  <a:pt x="240891" y="410540"/>
                  <a:pt x="294968" y="412998"/>
                </a:cubicBezTo>
                <a:cubicBezTo>
                  <a:pt x="349045" y="415456"/>
                  <a:pt x="435078" y="17249"/>
                  <a:pt x="486697" y="14791"/>
                </a:cubicBezTo>
                <a:cubicBezTo>
                  <a:pt x="538316" y="12333"/>
                  <a:pt x="555523" y="395792"/>
                  <a:pt x="604684" y="398250"/>
                </a:cubicBezTo>
                <a:cubicBezTo>
                  <a:pt x="653845" y="400708"/>
                  <a:pt x="717755" y="215124"/>
                  <a:pt x="781665" y="29540"/>
                </a:cubicBezTo>
              </a:path>
            </a:pathLst>
          </a:custGeom>
          <a:gradFill>
            <a:gsLst>
              <a:gs pos="0">
                <a:srgbClr val="00B050"/>
              </a:gs>
              <a:gs pos="100000">
                <a:srgbClr val="00FFFF"/>
              </a:gs>
            </a:gsLst>
            <a:lin ang="10800000" scaled="1"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rgbClr val="CCECFF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67" name="Szabadkézi sokszög: alakzat 66"/>
          <p:cNvSpPr/>
          <p:nvPr/>
        </p:nvSpPr>
        <p:spPr>
          <a:xfrm rot="407457">
            <a:off x="11024210" y="5121647"/>
            <a:ext cx="648498" cy="222126"/>
          </a:xfrm>
          <a:custGeom>
            <a:avLst/>
            <a:gdLst>
              <a:gd name="connsiteX0" fmla="*/ 0 w 781665"/>
              <a:gd name="connsiteY0" fmla="*/ 442495 h 442495"/>
              <a:gd name="connsiteX1" fmla="*/ 162232 w 781665"/>
              <a:gd name="connsiteY1" fmla="*/ 43 h 442495"/>
              <a:gd name="connsiteX2" fmla="*/ 294968 w 781665"/>
              <a:gd name="connsiteY2" fmla="*/ 412998 h 442495"/>
              <a:gd name="connsiteX3" fmla="*/ 486697 w 781665"/>
              <a:gd name="connsiteY3" fmla="*/ 14791 h 442495"/>
              <a:gd name="connsiteX4" fmla="*/ 604684 w 781665"/>
              <a:gd name="connsiteY4" fmla="*/ 398250 h 442495"/>
              <a:gd name="connsiteX5" fmla="*/ 781665 w 781665"/>
              <a:gd name="connsiteY5" fmla="*/ 29540 h 4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65" h="442495">
                <a:moveTo>
                  <a:pt x="0" y="442495"/>
                </a:moveTo>
                <a:cubicBezTo>
                  <a:pt x="56535" y="223727"/>
                  <a:pt x="113071" y="4959"/>
                  <a:pt x="162232" y="43"/>
                </a:cubicBezTo>
                <a:cubicBezTo>
                  <a:pt x="211393" y="-4873"/>
                  <a:pt x="240891" y="410540"/>
                  <a:pt x="294968" y="412998"/>
                </a:cubicBezTo>
                <a:cubicBezTo>
                  <a:pt x="349045" y="415456"/>
                  <a:pt x="435078" y="17249"/>
                  <a:pt x="486697" y="14791"/>
                </a:cubicBezTo>
                <a:cubicBezTo>
                  <a:pt x="538316" y="12333"/>
                  <a:pt x="555523" y="395792"/>
                  <a:pt x="604684" y="398250"/>
                </a:cubicBezTo>
                <a:cubicBezTo>
                  <a:pt x="653845" y="400708"/>
                  <a:pt x="717755" y="215124"/>
                  <a:pt x="781665" y="29540"/>
                </a:cubicBezTo>
              </a:path>
            </a:pathLst>
          </a:custGeom>
          <a:gradFill>
            <a:gsLst>
              <a:gs pos="0">
                <a:srgbClr val="0070C0"/>
              </a:gs>
              <a:gs pos="100000">
                <a:srgbClr val="FF33CC"/>
              </a:gs>
            </a:gsLst>
            <a:lin ang="10800000" scaled="1"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rgbClr val="CCECFF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68" name="Szabadkézi sokszög: alakzat 67"/>
          <p:cNvSpPr/>
          <p:nvPr/>
        </p:nvSpPr>
        <p:spPr>
          <a:xfrm rot="21176962">
            <a:off x="2523709" y="2434963"/>
            <a:ext cx="648498" cy="222126"/>
          </a:xfrm>
          <a:custGeom>
            <a:avLst/>
            <a:gdLst>
              <a:gd name="connsiteX0" fmla="*/ 0 w 781665"/>
              <a:gd name="connsiteY0" fmla="*/ 442495 h 442495"/>
              <a:gd name="connsiteX1" fmla="*/ 162232 w 781665"/>
              <a:gd name="connsiteY1" fmla="*/ 43 h 442495"/>
              <a:gd name="connsiteX2" fmla="*/ 294968 w 781665"/>
              <a:gd name="connsiteY2" fmla="*/ 412998 h 442495"/>
              <a:gd name="connsiteX3" fmla="*/ 486697 w 781665"/>
              <a:gd name="connsiteY3" fmla="*/ 14791 h 442495"/>
              <a:gd name="connsiteX4" fmla="*/ 604684 w 781665"/>
              <a:gd name="connsiteY4" fmla="*/ 398250 h 442495"/>
              <a:gd name="connsiteX5" fmla="*/ 781665 w 781665"/>
              <a:gd name="connsiteY5" fmla="*/ 29540 h 4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65" h="442495">
                <a:moveTo>
                  <a:pt x="0" y="442495"/>
                </a:moveTo>
                <a:cubicBezTo>
                  <a:pt x="56535" y="223727"/>
                  <a:pt x="113071" y="4959"/>
                  <a:pt x="162232" y="43"/>
                </a:cubicBezTo>
                <a:cubicBezTo>
                  <a:pt x="211393" y="-4873"/>
                  <a:pt x="240891" y="410540"/>
                  <a:pt x="294968" y="412998"/>
                </a:cubicBezTo>
                <a:cubicBezTo>
                  <a:pt x="349045" y="415456"/>
                  <a:pt x="435078" y="17249"/>
                  <a:pt x="486697" y="14791"/>
                </a:cubicBezTo>
                <a:cubicBezTo>
                  <a:pt x="538316" y="12333"/>
                  <a:pt x="555523" y="395792"/>
                  <a:pt x="604684" y="398250"/>
                </a:cubicBezTo>
                <a:cubicBezTo>
                  <a:pt x="653845" y="400708"/>
                  <a:pt x="717755" y="215124"/>
                  <a:pt x="781665" y="29540"/>
                </a:cubicBezTo>
              </a:path>
            </a:pathLst>
          </a:custGeom>
          <a:gradFill>
            <a:gsLst>
              <a:gs pos="0">
                <a:srgbClr val="FF0000"/>
              </a:gs>
              <a:gs pos="100000">
                <a:srgbClr val="FFFF00"/>
              </a:gs>
            </a:gsLst>
            <a:lin ang="10800000" scaled="1"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rgbClr val="CCECFF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69" name="Szabadkézi sokszög: alakzat 68"/>
          <p:cNvSpPr/>
          <p:nvPr/>
        </p:nvSpPr>
        <p:spPr>
          <a:xfrm rot="155431">
            <a:off x="10223915" y="6321590"/>
            <a:ext cx="648498" cy="222126"/>
          </a:xfrm>
          <a:custGeom>
            <a:avLst/>
            <a:gdLst>
              <a:gd name="connsiteX0" fmla="*/ 0 w 781665"/>
              <a:gd name="connsiteY0" fmla="*/ 442495 h 442495"/>
              <a:gd name="connsiteX1" fmla="*/ 162232 w 781665"/>
              <a:gd name="connsiteY1" fmla="*/ 43 h 442495"/>
              <a:gd name="connsiteX2" fmla="*/ 294968 w 781665"/>
              <a:gd name="connsiteY2" fmla="*/ 412998 h 442495"/>
              <a:gd name="connsiteX3" fmla="*/ 486697 w 781665"/>
              <a:gd name="connsiteY3" fmla="*/ 14791 h 442495"/>
              <a:gd name="connsiteX4" fmla="*/ 604684 w 781665"/>
              <a:gd name="connsiteY4" fmla="*/ 398250 h 442495"/>
              <a:gd name="connsiteX5" fmla="*/ 781665 w 781665"/>
              <a:gd name="connsiteY5" fmla="*/ 29540 h 4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65" h="442495">
                <a:moveTo>
                  <a:pt x="0" y="442495"/>
                </a:moveTo>
                <a:cubicBezTo>
                  <a:pt x="56535" y="223727"/>
                  <a:pt x="113071" y="4959"/>
                  <a:pt x="162232" y="43"/>
                </a:cubicBezTo>
                <a:cubicBezTo>
                  <a:pt x="211393" y="-4873"/>
                  <a:pt x="240891" y="410540"/>
                  <a:pt x="294968" y="412998"/>
                </a:cubicBezTo>
                <a:cubicBezTo>
                  <a:pt x="349045" y="415456"/>
                  <a:pt x="435078" y="17249"/>
                  <a:pt x="486697" y="14791"/>
                </a:cubicBezTo>
                <a:cubicBezTo>
                  <a:pt x="538316" y="12333"/>
                  <a:pt x="555523" y="395792"/>
                  <a:pt x="604684" y="398250"/>
                </a:cubicBezTo>
                <a:cubicBezTo>
                  <a:pt x="653845" y="400708"/>
                  <a:pt x="717755" y="215124"/>
                  <a:pt x="781665" y="29540"/>
                </a:cubicBezTo>
              </a:path>
            </a:pathLst>
          </a:custGeom>
          <a:gradFill>
            <a:gsLst>
              <a:gs pos="0">
                <a:srgbClr val="00B050"/>
              </a:gs>
              <a:gs pos="100000">
                <a:srgbClr val="00FFFF"/>
              </a:gs>
            </a:gsLst>
            <a:lin ang="10800000" scaled="1"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rgbClr val="CCECFF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70" name="Ellipszis 69"/>
          <p:cNvSpPr/>
          <p:nvPr/>
        </p:nvSpPr>
        <p:spPr>
          <a:xfrm>
            <a:off x="2653037" y="3183132"/>
            <a:ext cx="456438" cy="456435"/>
          </a:xfrm>
          <a:prstGeom prst="ellipse">
            <a:avLst/>
          </a:prstGeom>
          <a:solidFill>
            <a:srgbClr val="0070C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71" name="Ellipszis 70"/>
          <p:cNvSpPr/>
          <p:nvPr/>
        </p:nvSpPr>
        <p:spPr>
          <a:xfrm>
            <a:off x="3495876" y="1931327"/>
            <a:ext cx="456438" cy="45643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72" name="Ellipszis 71"/>
          <p:cNvSpPr/>
          <p:nvPr/>
        </p:nvSpPr>
        <p:spPr>
          <a:xfrm>
            <a:off x="3748458" y="3356032"/>
            <a:ext cx="456438" cy="45643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73" name="Szabadkézi sokszög: alakzat 72"/>
          <p:cNvSpPr/>
          <p:nvPr/>
        </p:nvSpPr>
        <p:spPr>
          <a:xfrm rot="21019130">
            <a:off x="4484599" y="3201724"/>
            <a:ext cx="648498" cy="222126"/>
          </a:xfrm>
          <a:custGeom>
            <a:avLst/>
            <a:gdLst>
              <a:gd name="connsiteX0" fmla="*/ 0 w 781665"/>
              <a:gd name="connsiteY0" fmla="*/ 442495 h 442495"/>
              <a:gd name="connsiteX1" fmla="*/ 162232 w 781665"/>
              <a:gd name="connsiteY1" fmla="*/ 43 h 442495"/>
              <a:gd name="connsiteX2" fmla="*/ 294968 w 781665"/>
              <a:gd name="connsiteY2" fmla="*/ 412998 h 442495"/>
              <a:gd name="connsiteX3" fmla="*/ 486697 w 781665"/>
              <a:gd name="connsiteY3" fmla="*/ 14791 h 442495"/>
              <a:gd name="connsiteX4" fmla="*/ 604684 w 781665"/>
              <a:gd name="connsiteY4" fmla="*/ 398250 h 442495"/>
              <a:gd name="connsiteX5" fmla="*/ 781665 w 781665"/>
              <a:gd name="connsiteY5" fmla="*/ 29540 h 4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65" h="442495">
                <a:moveTo>
                  <a:pt x="0" y="442495"/>
                </a:moveTo>
                <a:cubicBezTo>
                  <a:pt x="56535" y="223727"/>
                  <a:pt x="113071" y="4959"/>
                  <a:pt x="162232" y="43"/>
                </a:cubicBezTo>
                <a:cubicBezTo>
                  <a:pt x="211393" y="-4873"/>
                  <a:pt x="240891" y="410540"/>
                  <a:pt x="294968" y="412998"/>
                </a:cubicBezTo>
                <a:cubicBezTo>
                  <a:pt x="349045" y="415456"/>
                  <a:pt x="435078" y="17249"/>
                  <a:pt x="486697" y="14791"/>
                </a:cubicBezTo>
                <a:cubicBezTo>
                  <a:pt x="538316" y="12333"/>
                  <a:pt x="555523" y="395792"/>
                  <a:pt x="604684" y="398250"/>
                </a:cubicBezTo>
                <a:cubicBezTo>
                  <a:pt x="653845" y="400708"/>
                  <a:pt x="717755" y="215124"/>
                  <a:pt x="781665" y="29540"/>
                </a:cubicBezTo>
              </a:path>
            </a:pathLst>
          </a:custGeom>
          <a:gradFill>
            <a:gsLst>
              <a:gs pos="0">
                <a:srgbClr val="0070C0"/>
              </a:gs>
              <a:gs pos="100000">
                <a:srgbClr val="FF33CC"/>
              </a:gs>
            </a:gsLst>
            <a:lin ang="10800000" scaled="1"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rgbClr val="CCECFF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3013993" y="6330389"/>
            <a:ext cx="4929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>
                <a:solidFill>
                  <a:srgbClr val="CCECFF"/>
                </a:solidFill>
                <a:latin typeface="Century Gothic" panose="020B0502020202020204" pitchFamily="34" charset="0"/>
              </a:rPr>
              <a:t>Az Univerzum </a:t>
            </a:r>
            <a:br>
              <a:rPr lang="hu-HU" sz="4400" b="1">
                <a:solidFill>
                  <a:srgbClr val="CCECFF"/>
                </a:solidFill>
                <a:latin typeface="Century Gothic" panose="020B0502020202020204" pitchFamily="34" charset="0"/>
              </a:rPr>
            </a:br>
            <a:r>
              <a:rPr lang="hu-HU" sz="4400" b="1">
                <a:solidFill>
                  <a:srgbClr val="CCECFF"/>
                </a:solidFill>
                <a:latin typeface="Century Gothic" panose="020B0502020202020204" pitchFamily="34" charset="0"/>
              </a:rPr>
              <a:t>kezdeti állapota?</a:t>
            </a:r>
          </a:p>
        </p:txBody>
      </p:sp>
      <p:cxnSp>
        <p:nvCxnSpPr>
          <p:cNvPr id="74" name="Egyenes összekötő nyíllal 73"/>
          <p:cNvCxnSpPr>
            <a:cxnSpLocks/>
          </p:cNvCxnSpPr>
          <p:nvPr/>
        </p:nvCxnSpPr>
        <p:spPr>
          <a:xfrm>
            <a:off x="15478771" y="7887381"/>
            <a:ext cx="0" cy="1041686"/>
          </a:xfrm>
          <a:prstGeom prst="straightConnector1">
            <a:avLst/>
          </a:prstGeom>
          <a:ln w="127000">
            <a:solidFill>
              <a:srgbClr val="99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Szövegdoboz 74"/>
          <p:cNvSpPr txBox="1"/>
          <p:nvPr/>
        </p:nvSpPr>
        <p:spPr>
          <a:xfrm>
            <a:off x="11884889" y="8858464"/>
            <a:ext cx="7263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>
                <a:solidFill>
                  <a:srgbClr val="CCECFF"/>
                </a:solidFill>
                <a:latin typeface="Century Gothic" panose="020B0502020202020204" pitchFamily="34" charset="0"/>
              </a:rPr>
              <a:t>Nagyenergiás</a:t>
            </a:r>
            <a:br>
              <a:rPr lang="hu-HU" sz="4400" b="1">
                <a:solidFill>
                  <a:srgbClr val="CCECFF"/>
                </a:solidFill>
                <a:latin typeface="Century Gothic" panose="020B0502020202020204" pitchFamily="34" charset="0"/>
              </a:rPr>
            </a:br>
            <a:r>
              <a:rPr lang="hu-HU" sz="4400" b="1">
                <a:solidFill>
                  <a:srgbClr val="CCECFF"/>
                </a:solidFill>
                <a:latin typeface="Century Gothic" panose="020B0502020202020204" pitchFamily="34" charset="0"/>
              </a:rPr>
              <a:t>atommag-ütközések!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-153687" y="-99809"/>
            <a:ext cx="194759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solidFill>
                  <a:srgbClr val="CCECFF"/>
                </a:solidFill>
                <a:latin typeface="Century Gothic" panose="020B0502020202020204" pitchFamily="34" charset="0"/>
              </a:rPr>
              <a:t>Részecskegyorsítókkal az ősanyag nyomában</a:t>
            </a:r>
          </a:p>
        </p:txBody>
      </p:sp>
      <p:sp>
        <p:nvSpPr>
          <p:cNvPr id="39" name="Szövegdoboz 38"/>
          <p:cNvSpPr txBox="1"/>
          <p:nvPr/>
        </p:nvSpPr>
        <p:spPr>
          <a:xfrm>
            <a:off x="12163654" y="1152203"/>
            <a:ext cx="6628738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hu-HU" sz="7200" b="1" i="1">
                <a:solidFill>
                  <a:srgbClr val="FF1515"/>
                </a:solidFill>
                <a:latin typeface="Century Gothic" panose="020B0502020202020204" pitchFamily="34" charset="0"/>
              </a:rPr>
              <a:t>Kincses Dániel</a:t>
            </a:r>
          </a:p>
        </p:txBody>
      </p:sp>
      <p:sp>
        <p:nvSpPr>
          <p:cNvPr id="43" name="Szövegdoboz 42"/>
          <p:cNvSpPr txBox="1"/>
          <p:nvPr/>
        </p:nvSpPr>
        <p:spPr>
          <a:xfrm>
            <a:off x="11726835" y="2336021"/>
            <a:ext cx="75023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i="1">
                <a:solidFill>
                  <a:srgbClr val="FF1515"/>
                </a:solidFill>
                <a:latin typeface="Century Gothic" panose="020B0502020202020204" pitchFamily="34" charset="0"/>
              </a:rPr>
              <a:t>ELTE-TTK Atomfizika Tanszék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2460208" y="3131519"/>
            <a:ext cx="6035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i="1" dirty="0">
                <a:solidFill>
                  <a:srgbClr val="FF0000"/>
                </a:solidFill>
                <a:latin typeface="Century Gothic" panose="020B0502020202020204" pitchFamily="34" charset="0"/>
              </a:rPr>
              <a:t>Berze TÖK, 2017. július 3.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619" y="4077113"/>
            <a:ext cx="2043642" cy="20436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B82A882-CD76-4ABE-81B1-87A8734F3DC3}"/>
              </a:ext>
            </a:extLst>
          </p:cNvPr>
          <p:cNvSpPr txBox="1"/>
          <p:nvPr/>
        </p:nvSpPr>
        <p:spPr>
          <a:xfrm>
            <a:off x="2760440" y="28473"/>
            <a:ext cx="14329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solidFill>
                  <a:srgbClr val="CCECFF"/>
                </a:solidFill>
                <a:latin typeface="Century Gothic" panose="020B0502020202020204" pitchFamily="34" charset="0"/>
              </a:rPr>
              <a:t>A Relativisztikus Nehézion Ütköztető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B7B09F1-975E-4884-9E3B-192B08D2A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194" y="1368227"/>
            <a:ext cx="13540084" cy="90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68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rtalom helye 3">
            <a:extLst>
              <a:ext uri="{FF2B5EF4-FFF2-40B4-BE49-F238E27FC236}">
                <a16:creationId xmlns:a16="http://schemas.microsoft.com/office/drawing/2014/main" id="{8AEBDFE7-7887-4D44-82BD-236509995A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7442416"/>
              </p:ext>
            </p:extLst>
          </p:nvPr>
        </p:nvGraphicFramePr>
        <p:xfrm>
          <a:off x="109182" y="29533"/>
          <a:ext cx="19093213" cy="952278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77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54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54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54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54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54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654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6544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6544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441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06544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06544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2441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18629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950777">
                <a:tc>
                  <a:txBody>
                    <a:bodyPr/>
                    <a:lstStyle/>
                    <a:p>
                      <a:r>
                        <a:rPr lang="hu-HU" sz="4000" dirty="0">
                          <a:latin typeface="Century Gothic" panose="020B0502020202020204" pitchFamily="34" charset="0"/>
                        </a:rPr>
                        <a:t>√</a:t>
                      </a:r>
                      <a:r>
                        <a:rPr lang="hu-HU" sz="4000" dirty="0" err="1"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hu-HU" sz="4000" baseline="-25000" dirty="0" err="1">
                          <a:latin typeface="Century Gothic" panose="020B0502020202020204" pitchFamily="34" charset="0"/>
                        </a:rPr>
                        <a:t>NN</a:t>
                      </a:r>
                      <a:r>
                        <a:rPr lang="hu-HU" sz="4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hu-HU" sz="3200" dirty="0"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hu-HU" sz="3200" dirty="0" err="1">
                          <a:latin typeface="Century Gothic" panose="020B0502020202020204" pitchFamily="34" charset="0"/>
                        </a:rPr>
                        <a:t>GeV</a:t>
                      </a:r>
                      <a:r>
                        <a:rPr lang="hu-HU" sz="3200" dirty="0"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latin typeface="Century Gothic" panose="020B0502020202020204" pitchFamily="34" charset="0"/>
                        </a:rPr>
                        <a:t>2001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latin typeface="Century Gothic" panose="020B0502020202020204" pitchFamily="34" charset="0"/>
                        </a:rPr>
                        <a:t>2002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latin typeface="Century Gothic" panose="020B0502020202020204" pitchFamily="34" charset="0"/>
                        </a:rPr>
                        <a:t>2003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latin typeface="Century Gothic" panose="020B0502020202020204" pitchFamily="34" charset="0"/>
                        </a:rPr>
                        <a:t>2004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latin typeface="Century Gothic" panose="020B0502020202020204" pitchFamily="34" charset="0"/>
                        </a:rPr>
                        <a:t>2005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latin typeface="Century Gothic" panose="020B0502020202020204" pitchFamily="34" charset="0"/>
                        </a:rPr>
                        <a:t>2006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latin typeface="Century Gothic" panose="020B0502020202020204" pitchFamily="34" charset="0"/>
                        </a:rPr>
                        <a:t>2007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latin typeface="Century Gothic" panose="020B0502020202020204" pitchFamily="34" charset="0"/>
                        </a:rPr>
                        <a:t>2008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latin typeface="Century Gothic" panose="020B0502020202020204" pitchFamily="34" charset="0"/>
                        </a:rPr>
                        <a:t>2009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latin typeface="Century Gothic" panose="020B0502020202020204" pitchFamily="34" charset="0"/>
                        </a:rPr>
                        <a:t>2010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latin typeface="Century Gothic" panose="020B0502020202020204" pitchFamily="34" charset="0"/>
                        </a:rPr>
                        <a:t>2011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latin typeface="Century Gothic" panose="020B0502020202020204" pitchFamily="34" charset="0"/>
                        </a:rPr>
                        <a:t>2012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latin typeface="Century Gothic" panose="020B0502020202020204" pitchFamily="34" charset="0"/>
                        </a:rPr>
                        <a:t>2013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latin typeface="Century Gothic" panose="020B0502020202020204" pitchFamily="34" charset="0"/>
                        </a:rPr>
                        <a:t>2014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latin typeface="Century Gothic" panose="020B0502020202020204" pitchFamily="34" charset="0"/>
                        </a:rPr>
                        <a:t>2015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>
                          <a:latin typeface="Century Gothic" panose="020B0502020202020204" pitchFamily="34" charset="0"/>
                        </a:rPr>
                        <a:t>2016</a:t>
                      </a:r>
                      <a:endParaRPr lang="hu-HU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022">
                <a:tc>
                  <a:txBody>
                    <a:bodyPr/>
                    <a:lstStyle/>
                    <a:p>
                      <a:pPr algn="r"/>
                      <a:r>
                        <a:rPr lang="hu-HU" sz="3200" b="1" dirty="0">
                          <a:latin typeface="Century Gothic" panose="020B0502020202020204" pitchFamily="34" charset="0"/>
                        </a:rPr>
                        <a:t>510.0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chemeClr val="bg1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7030A0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chemeClr val="bg1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022">
                <a:tc>
                  <a:txBody>
                    <a:bodyPr/>
                    <a:lstStyle/>
                    <a:p>
                      <a:pPr algn="r"/>
                      <a:r>
                        <a:rPr lang="hu-HU" sz="3200" b="1" dirty="0">
                          <a:latin typeface="Century Gothic" panose="020B0502020202020204" pitchFamily="34" charset="0"/>
                        </a:rPr>
                        <a:t>500.0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chemeClr val="bg1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chemeClr val="bg1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7030A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1327">
                <a:tc>
                  <a:txBody>
                    <a:bodyPr/>
                    <a:lstStyle/>
                    <a:p>
                      <a:pPr algn="r"/>
                      <a:r>
                        <a:rPr lang="hu-HU" sz="3200" b="1" dirty="0">
                          <a:latin typeface="Century Gothic" panose="020B0502020202020204" pitchFamily="34" charset="0"/>
                        </a:rPr>
                        <a:t>200.0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chemeClr val="bg1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chemeClr val="bg1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chemeClr val="bg1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chemeClr val="bg1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chemeClr val="bg1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chemeClr val="bg1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chemeClr val="bg1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00B0F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chemeClr val="bg1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7030A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7030A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rgbClr val="99FFCC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rgbClr val="00B05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chemeClr val="bg1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400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r>
                        <a:rPr lang="hu-HU" sz="400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6022">
                <a:tc>
                  <a:txBody>
                    <a:bodyPr/>
                    <a:lstStyle/>
                    <a:p>
                      <a:pPr algn="r"/>
                      <a:r>
                        <a:rPr lang="hu-HU" sz="3200" b="1" dirty="0">
                          <a:latin typeface="Century Gothic" panose="020B0502020202020204" pitchFamily="34" charset="0"/>
                        </a:rPr>
                        <a:t>130.0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664">
                <a:tc>
                  <a:txBody>
                    <a:bodyPr/>
                    <a:lstStyle/>
                    <a:p>
                      <a:pPr algn="r"/>
                      <a:r>
                        <a:rPr lang="hu-HU" sz="3200" b="1" dirty="0">
                          <a:latin typeface="Century Gothic" panose="020B0502020202020204" pitchFamily="34" charset="0"/>
                        </a:rPr>
                        <a:t>62.4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n w="12700">
                            <a:solidFill>
                              <a:srgbClr val="C00000"/>
                            </a:solidFill>
                          </a:ln>
                          <a:solidFill>
                            <a:schemeClr val="bg1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664">
                <a:tc>
                  <a:txBody>
                    <a:bodyPr/>
                    <a:lstStyle/>
                    <a:p>
                      <a:pPr algn="r"/>
                      <a:r>
                        <a:rPr lang="hu-HU" sz="3200" b="1" dirty="0">
                          <a:latin typeface="Century Gothic" panose="020B0502020202020204" pitchFamily="34" charset="0"/>
                        </a:rPr>
                        <a:t>39.0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664">
                <a:tc>
                  <a:txBody>
                    <a:bodyPr/>
                    <a:lstStyle/>
                    <a:p>
                      <a:pPr algn="r"/>
                      <a:r>
                        <a:rPr lang="hu-HU" sz="3200" b="1" dirty="0">
                          <a:latin typeface="Century Gothic" panose="020B0502020202020204" pitchFamily="34" charset="0"/>
                        </a:rPr>
                        <a:t>27.0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0664">
                <a:tc>
                  <a:txBody>
                    <a:bodyPr/>
                    <a:lstStyle/>
                    <a:p>
                      <a:pPr algn="r"/>
                      <a:r>
                        <a:rPr lang="hu-HU" sz="3200" b="1" dirty="0">
                          <a:latin typeface="Century Gothic" panose="020B0502020202020204" pitchFamily="34" charset="0"/>
                        </a:rPr>
                        <a:t>22.5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0664">
                <a:tc>
                  <a:txBody>
                    <a:bodyPr/>
                    <a:lstStyle/>
                    <a:p>
                      <a:pPr algn="r"/>
                      <a:r>
                        <a:rPr lang="hu-HU" sz="3200" b="1" dirty="0">
                          <a:latin typeface="Century Gothic" panose="020B0502020202020204" pitchFamily="34" charset="0"/>
                        </a:rPr>
                        <a:t>19.6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0664">
                <a:tc>
                  <a:txBody>
                    <a:bodyPr/>
                    <a:lstStyle/>
                    <a:p>
                      <a:pPr algn="r"/>
                      <a:r>
                        <a:rPr lang="hu-HU" sz="3200" b="1" dirty="0">
                          <a:latin typeface="Century Gothic" panose="020B0502020202020204" pitchFamily="34" charset="0"/>
                        </a:rPr>
                        <a:t>14.6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0664">
                <a:tc>
                  <a:txBody>
                    <a:bodyPr/>
                    <a:lstStyle/>
                    <a:p>
                      <a:pPr algn="r"/>
                      <a:r>
                        <a:rPr lang="hu-HU" sz="3200" b="1" dirty="0">
                          <a:latin typeface="Century Gothic" panose="020B0502020202020204" pitchFamily="34" charset="0"/>
                        </a:rPr>
                        <a:t>11.5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0664">
                <a:tc>
                  <a:txBody>
                    <a:bodyPr/>
                    <a:lstStyle/>
                    <a:p>
                      <a:pPr algn="r"/>
                      <a:r>
                        <a:rPr lang="hu-HU" sz="3200" b="1" dirty="0">
                          <a:latin typeface="Century Gothic" panose="020B0502020202020204" pitchFamily="34" charset="0"/>
                        </a:rPr>
                        <a:t>7.7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64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 dirty="0">
                          <a:ln w="15875">
                            <a:solidFill>
                              <a:srgbClr val="C00000"/>
                            </a:solidFill>
                          </a:ln>
                          <a:solidFill>
                            <a:srgbClr val="FFC000"/>
                          </a:solidFill>
                          <a:sym typeface="Wingdings 2" panose="05020102010507070707" pitchFamily="18" charset="2"/>
                        </a:rPr>
                        <a:t></a:t>
                      </a:r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hu-HU" sz="4000" dirty="0">
                        <a:ln w="15875"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Téglalap 3">
            <a:extLst>
              <a:ext uri="{FF2B5EF4-FFF2-40B4-BE49-F238E27FC236}">
                <a16:creationId xmlns:a16="http://schemas.microsoft.com/office/drawing/2014/main" id="{9A581583-8C45-42E6-A4CC-CF74581BBBF3}"/>
              </a:ext>
            </a:extLst>
          </p:cNvPr>
          <p:cNvSpPr/>
          <p:nvPr/>
        </p:nvSpPr>
        <p:spPr>
          <a:xfrm>
            <a:off x="-5" y="9865171"/>
            <a:ext cx="1920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C00000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  <a:sym typeface="Wingdings 2" panose="05020102010507070707" pitchFamily="18" charset="2"/>
              </a:rPr>
              <a:t>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hu-HU" sz="3600" b="1" dirty="0" err="1">
                <a:latin typeface="Century Gothic" panose="020B0502020202020204" pitchFamily="34" charset="0"/>
                <a:sym typeface="Wingdings 2" panose="05020102010507070707" pitchFamily="18" charset="2"/>
              </a:rPr>
              <a:t>p+p</a:t>
            </a:r>
            <a:r>
              <a:rPr lang="hu-HU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hu-HU" sz="3600" dirty="0">
                <a:ln w="15875">
                  <a:solidFill>
                    <a:srgbClr val="C00000"/>
                  </a:solidFill>
                </a:ln>
                <a:solidFill>
                  <a:srgbClr val="FFC000"/>
                </a:solidFill>
                <a:sym typeface="Wingdings 2" panose="05020102010507070707" pitchFamily="18" charset="2"/>
              </a:rPr>
              <a:t>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en-US" sz="3600" b="1" dirty="0" err="1">
                <a:latin typeface="Century Gothic" panose="020B0502020202020204" pitchFamily="34" charset="0"/>
                <a:sym typeface="Wingdings 2" panose="05020102010507070707" pitchFamily="18" charset="2"/>
              </a:rPr>
              <a:t>Au+Au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hu-HU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en-US" sz="3600" b="1" dirty="0">
                <a:ln w="12700">
                  <a:solidFill>
                    <a:srgbClr val="C000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sym typeface="Wingdings 2" panose="05020102010507070707" pitchFamily="18" charset="2"/>
              </a:rPr>
              <a:t>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en-US" sz="3600" b="1" dirty="0" err="1">
                <a:latin typeface="Century Gothic" panose="020B0502020202020204" pitchFamily="34" charset="0"/>
                <a:sym typeface="Wingdings 2" panose="05020102010507070707" pitchFamily="18" charset="2"/>
              </a:rPr>
              <a:t>d+Au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  </a:t>
            </a:r>
            <a:r>
              <a:rPr lang="en-US" sz="36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Century Gothic" panose="020B0502020202020204" pitchFamily="34" charset="0"/>
                <a:sym typeface="Wingdings 2" panose="05020102010507070707" pitchFamily="18" charset="2"/>
              </a:rPr>
              <a:t>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en-US" sz="3600" b="1" dirty="0" err="1">
                <a:latin typeface="Century Gothic" panose="020B0502020202020204" pitchFamily="34" charset="0"/>
                <a:sym typeface="Wingdings 2" panose="05020102010507070707" pitchFamily="18" charset="2"/>
              </a:rPr>
              <a:t>Cu+Cu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hu-HU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en-US" sz="3600" b="1" dirty="0">
                <a:ln w="12700">
                  <a:solidFill>
                    <a:srgbClr val="C00000"/>
                  </a:solidFill>
                </a:ln>
                <a:solidFill>
                  <a:srgbClr val="00B0F0"/>
                </a:solidFill>
                <a:latin typeface="Century Gothic" panose="020B0502020202020204" pitchFamily="34" charset="0"/>
                <a:sym typeface="Wingdings 2" panose="05020102010507070707" pitchFamily="18" charset="2"/>
              </a:rPr>
              <a:t>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U+U </a:t>
            </a:r>
            <a:r>
              <a:rPr lang="hu-HU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en-US" sz="3600" b="1" dirty="0">
                <a:ln w="12700">
                  <a:solidFill>
                    <a:srgbClr val="C00000"/>
                  </a:solidFill>
                </a:ln>
                <a:solidFill>
                  <a:srgbClr val="7030A0"/>
                </a:solidFill>
                <a:latin typeface="Century Gothic" panose="020B0502020202020204" pitchFamily="34" charset="0"/>
                <a:sym typeface="Wingdings 2" panose="05020102010507070707" pitchFamily="18" charset="2"/>
              </a:rPr>
              <a:t>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en-US" sz="3600" b="1" dirty="0" err="1">
                <a:latin typeface="Century Gothic" panose="020B0502020202020204" pitchFamily="34" charset="0"/>
                <a:sym typeface="Wingdings 2" panose="05020102010507070707" pitchFamily="18" charset="2"/>
              </a:rPr>
              <a:t>Cu+Au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hu-HU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en-US" sz="3600" b="1" dirty="0">
                <a:ln w="12700">
                  <a:solidFill>
                    <a:srgbClr val="C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sym typeface="Wingdings 2" panose="05020102010507070707" pitchFamily="18" charset="2"/>
              </a:rPr>
              <a:t>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en-US" sz="3600" b="1" dirty="0" err="1">
                <a:latin typeface="Century Gothic" panose="020B0502020202020204" pitchFamily="34" charset="0"/>
                <a:sym typeface="Wingdings 2" panose="05020102010507070707" pitchFamily="18" charset="2"/>
              </a:rPr>
              <a:t>He+Au</a:t>
            </a:r>
            <a:r>
              <a:rPr lang="hu-HU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  </a:t>
            </a:r>
            <a:r>
              <a:rPr lang="en-US" sz="3600" b="1" dirty="0">
                <a:ln w="12700">
                  <a:solidFill>
                    <a:srgbClr val="C00000"/>
                  </a:solidFill>
                </a:ln>
                <a:solidFill>
                  <a:srgbClr val="99FFCC"/>
                </a:solidFill>
                <a:latin typeface="Century Gothic" panose="020B0502020202020204" pitchFamily="34" charset="0"/>
                <a:sym typeface="Wingdings 2" panose="05020102010507070707" pitchFamily="18" charset="2"/>
              </a:rPr>
              <a:t>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hu-HU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p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+Au</a:t>
            </a:r>
            <a:r>
              <a:rPr lang="hu-HU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  </a:t>
            </a:r>
            <a:r>
              <a:rPr lang="en-US" sz="3600" b="1" dirty="0">
                <a:ln w="12700">
                  <a:solidFill>
                    <a:srgbClr val="C00000"/>
                  </a:solidFill>
                </a:ln>
                <a:solidFill>
                  <a:srgbClr val="00B050"/>
                </a:solidFill>
                <a:latin typeface="Century Gothic" panose="020B0502020202020204" pitchFamily="34" charset="0"/>
                <a:sym typeface="Wingdings 2" panose="05020102010507070707" pitchFamily="18" charset="2"/>
              </a:rPr>
              <a:t>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 </a:t>
            </a:r>
            <a:r>
              <a:rPr lang="hu-HU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p</a:t>
            </a:r>
            <a:r>
              <a:rPr lang="en-US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+A</a:t>
            </a:r>
            <a:r>
              <a:rPr lang="hu-HU" sz="3600" b="1" dirty="0">
                <a:latin typeface="Century Gothic" panose="020B0502020202020204" pitchFamily="34" charset="0"/>
                <a:sym typeface="Wingdings 2" panose="05020102010507070707" pitchFamily="18" charset="2"/>
              </a:rPr>
              <a:t>l</a:t>
            </a:r>
            <a:endParaRPr lang="en-US" sz="3600" b="1" dirty="0">
              <a:latin typeface="Century Gothic" panose="020B0502020202020204" pitchFamily="34" charset="0"/>
              <a:sym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30187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E88BCC97-107E-4C92-A487-B21E74A491C2}"/>
              </a:ext>
            </a:extLst>
          </p:cNvPr>
          <p:cNvSpPr txBox="1"/>
          <p:nvPr/>
        </p:nvSpPr>
        <p:spPr>
          <a:xfrm>
            <a:off x="1320280" y="1041024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solidFill>
                  <a:srgbClr val="CCECFF"/>
                </a:solidFill>
                <a:latin typeface="Century Gothic" panose="020B0502020202020204" pitchFamily="34" charset="0"/>
              </a:rPr>
              <a:t>A PHENIX kísérlet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CC86701-2836-4068-A986-F5322F1AC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8502"/>
            <a:ext cx="10470299" cy="763284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367ECE0-072E-4F94-A200-88AFEA415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398" y="4550531"/>
            <a:ext cx="8621858" cy="6178736"/>
          </a:xfrm>
          <a:prstGeom prst="rect">
            <a:avLst/>
          </a:prstGeom>
        </p:spPr>
      </p:pic>
      <p:pic>
        <p:nvPicPr>
          <p:cNvPr id="1026" name="Picture 2" descr="http://phenix.elte.hu/figures/phenix_insts.png">
            <a:extLst>
              <a:ext uri="{FF2B5EF4-FFF2-40B4-BE49-F238E27FC236}">
                <a16:creationId xmlns:a16="http://schemas.microsoft.com/office/drawing/2014/main" id="{B0D2305D-54D4-4D6A-A99A-C8B323387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5" b="56307"/>
          <a:stretch/>
        </p:blipFill>
        <p:spPr bwMode="auto">
          <a:xfrm>
            <a:off x="11461002" y="216099"/>
            <a:ext cx="6668650" cy="411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424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6D42EDA-F7D7-4CEB-8CA4-DD696BB09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60" y="1440235"/>
            <a:ext cx="14911958" cy="914509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0B14B857-0EA3-457D-B955-CA6DBFD6E2A8}"/>
              </a:ext>
            </a:extLst>
          </p:cNvPr>
          <p:cNvSpPr txBox="1"/>
          <p:nvPr/>
        </p:nvSpPr>
        <p:spPr>
          <a:xfrm>
            <a:off x="2907607" y="216099"/>
            <a:ext cx="13177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solidFill>
                  <a:srgbClr val="CCECFF"/>
                </a:solidFill>
                <a:latin typeface="Century Gothic" panose="020B0502020202020204" pitchFamily="34" charset="0"/>
              </a:rPr>
              <a:t>Egy arany-arany ütközés</a:t>
            </a:r>
          </a:p>
        </p:txBody>
      </p:sp>
    </p:spTree>
    <p:extLst>
      <p:ext uri="{BB962C8B-B14F-4D97-AF65-F5344CB8AC3E}">
        <p14:creationId xmlns:p14="http://schemas.microsoft.com/office/powerpoint/2010/main" val="1333862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1452E91-3656-4AA1-8108-6BBECC39A4FD}"/>
              </a:ext>
            </a:extLst>
          </p:cNvPr>
          <p:cNvSpPr txBox="1"/>
          <p:nvPr/>
        </p:nvSpPr>
        <p:spPr>
          <a:xfrm>
            <a:off x="3012535" y="57643"/>
            <a:ext cx="13177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solidFill>
                  <a:srgbClr val="CCECFF"/>
                </a:solidFill>
                <a:latin typeface="Century Gothic" panose="020B0502020202020204" pitchFamily="34" charset="0"/>
              </a:rPr>
              <a:t>Részecskeütközés az LHC-</a:t>
            </a:r>
            <a:r>
              <a:rPr lang="hu-HU" sz="6000" b="1" dirty="0" err="1">
                <a:solidFill>
                  <a:srgbClr val="CCECFF"/>
                </a:solidFill>
                <a:latin typeface="Century Gothic" panose="020B0502020202020204" pitchFamily="34" charset="0"/>
              </a:rPr>
              <a:t>nál</a:t>
            </a:r>
            <a:endParaRPr lang="hu-HU" sz="6000" b="1" dirty="0">
              <a:solidFill>
                <a:srgbClr val="CCEC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LHC_movie_ATLAS_event">
            <a:hlinkClick r:id="" action="ppaction://media"/>
            <a:extLst>
              <a:ext uri="{FF2B5EF4-FFF2-40B4-BE49-F238E27FC236}">
                <a16:creationId xmlns:a16="http://schemas.microsoft.com/office/drawing/2014/main" id="{D9139D1C-CFC7-4686-9145-31DB002AB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255" y="1073306"/>
            <a:ext cx="17018024" cy="95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46149C2D-9E7B-4891-A7E9-23D0A4B8219E}"/>
              </a:ext>
            </a:extLst>
          </p:cNvPr>
          <p:cNvSpPr txBox="1"/>
          <p:nvPr/>
        </p:nvSpPr>
        <p:spPr>
          <a:xfrm>
            <a:off x="216024" y="216099"/>
            <a:ext cx="18818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solidFill>
                  <a:srgbClr val="CCECFF"/>
                </a:solidFill>
                <a:latin typeface="Century Gothic" panose="020B0502020202020204" pitchFamily="34" charset="0"/>
              </a:rPr>
              <a:t>Felvettünk sok adatot a részecskeütközésekben, de mit kezdjünk vele?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4C0B8F5-C758-485A-B97C-FA3AAADED292}"/>
              </a:ext>
            </a:extLst>
          </p:cNvPr>
          <p:cNvSpPr txBox="1"/>
          <p:nvPr/>
        </p:nvSpPr>
        <p:spPr>
          <a:xfrm>
            <a:off x="174372" y="2448347"/>
            <a:ext cx="192919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latin typeface="Century Gothic" panose="020B0502020202020204" pitchFamily="34" charset="0"/>
              </a:rPr>
              <a:t>Vizsgálhatjuk a részecskék eloszlásait, korrelációit, sokféle dolgot mérhetünk. </a:t>
            </a:r>
            <a:br>
              <a:rPr lang="hu-HU" sz="4000" dirty="0">
                <a:latin typeface="Century Gothic" panose="020B0502020202020204" pitchFamily="34" charset="0"/>
              </a:rPr>
            </a:br>
            <a:br>
              <a:rPr lang="hu-HU" sz="4000" dirty="0">
                <a:latin typeface="Century Gothic" panose="020B0502020202020204" pitchFamily="34" charset="0"/>
              </a:rPr>
            </a:br>
            <a:r>
              <a:rPr lang="hu-HU" sz="4000" dirty="0">
                <a:latin typeface="Century Gothic" panose="020B0502020202020204" pitchFamily="34" charset="0"/>
              </a:rPr>
              <a:t>Fontos mérhető mennyiség</a:t>
            </a:r>
            <a:r>
              <a:rPr lang="hu-HU" sz="4000" b="1" dirty="0">
                <a:latin typeface="Century Gothic" panose="020B0502020202020204" pitchFamily="34" charset="0"/>
              </a:rPr>
              <a:t> → </a:t>
            </a:r>
            <a:r>
              <a:rPr lang="hu-HU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Azonos </a:t>
            </a:r>
            <a:r>
              <a:rPr lang="hu-HU" sz="4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bozonok</a:t>
            </a:r>
            <a:r>
              <a:rPr lang="hu-HU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HBT-korrelációi</a:t>
            </a:r>
            <a:r>
              <a:rPr lang="hu-HU" sz="40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br>
              <a:rPr lang="hu-HU" sz="4000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br>
              <a:rPr lang="hu-HU" sz="4000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hu-HU" sz="4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H</a:t>
            </a:r>
            <a:r>
              <a:rPr lang="hu-HU" sz="4000" dirty="0" err="1">
                <a:latin typeface="Century Gothic" panose="020B0502020202020204" pitchFamily="34" charset="0"/>
              </a:rPr>
              <a:t>anbury</a:t>
            </a:r>
            <a:r>
              <a:rPr lang="hu-HU" sz="4000" dirty="0">
                <a:latin typeface="Century Gothic" panose="020B0502020202020204" pitchFamily="34" charset="0"/>
              </a:rPr>
              <a:t> </a:t>
            </a:r>
            <a:r>
              <a:rPr lang="hu-HU" sz="4000" dirty="0">
                <a:solidFill>
                  <a:srgbClr val="FF0000"/>
                </a:solidFill>
                <a:latin typeface="Century Gothic" panose="020B0502020202020204" pitchFamily="34" charset="0"/>
              </a:rPr>
              <a:t>B</a:t>
            </a:r>
            <a:r>
              <a:rPr lang="hu-HU" sz="4000" dirty="0">
                <a:latin typeface="Century Gothic" panose="020B0502020202020204" pitchFamily="34" charset="0"/>
              </a:rPr>
              <a:t>rown és </a:t>
            </a:r>
            <a:r>
              <a:rPr lang="hu-HU" sz="4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r>
              <a:rPr lang="hu-HU" sz="4000" dirty="0" err="1">
                <a:latin typeface="Century Gothic" panose="020B0502020202020204" pitchFamily="34" charset="0"/>
              </a:rPr>
              <a:t>wiss</a:t>
            </a:r>
            <a:r>
              <a:rPr lang="hu-HU" sz="4000" dirty="0">
                <a:latin typeface="Century Gothic" panose="020B0502020202020204" pitchFamily="34" charset="0"/>
              </a:rPr>
              <a:t> → intenzitáskorreláció a detektortáv. függvényében</a:t>
            </a:r>
          </a:p>
          <a:p>
            <a:endParaRPr lang="hu-HU" sz="40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hu-HU" sz="4000" dirty="0">
                <a:latin typeface="Century Gothic" panose="020B0502020202020204" pitchFamily="34" charset="0"/>
              </a:rPr>
              <a:t>Intenzitás: időegység alatt beérkező fotonok száma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406F5341-1590-4B46-ACA8-EED5B875796E}"/>
                  </a:ext>
                </a:extLst>
              </p:cNvPr>
              <p:cNvSpPr txBox="1"/>
              <p:nvPr/>
            </p:nvSpPr>
            <p:spPr>
              <a:xfrm>
                <a:off x="7133755" y="7266227"/>
                <a:ext cx="4782912" cy="174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5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hu-HU" sz="5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</m:d>
                      <m:r>
                        <a:rPr lang="hu-HU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hu-HU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hu-HU" sz="5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hu-HU" sz="5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5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hu-HU" sz="5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hu-HU" sz="5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5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hu-HU" sz="5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hu-HU" sz="5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hu-HU" sz="5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5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hu-HU" sz="5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hu-HU" sz="5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hu-HU" sz="5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5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hu-HU" sz="5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hu-HU" sz="3600" dirty="0"/>
              </a:p>
            </p:txBody>
          </p:sp>
        </mc:Choice>
        <mc:Fallback xmlns="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406F5341-1590-4B46-ACA8-EED5B8757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755" y="7266227"/>
                <a:ext cx="4782912" cy="17442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1D9BB546-7A0D-4621-B096-2A77B9D428D2}"/>
              </a:ext>
            </a:extLst>
          </p:cNvPr>
          <p:cNvGrpSpPr/>
          <p:nvPr/>
        </p:nvGrpSpPr>
        <p:grpSpPr>
          <a:xfrm>
            <a:off x="456184" y="7488907"/>
            <a:ext cx="5720160" cy="1423413"/>
            <a:chOff x="4813803" y="1323248"/>
            <a:chExt cx="3916618" cy="974617"/>
          </a:xfrm>
        </p:grpSpPr>
        <p:sp>
          <p:nvSpPr>
            <p:cNvPr id="6" name="Tizenkét ágú csillag 3">
              <a:extLst>
                <a:ext uri="{FF2B5EF4-FFF2-40B4-BE49-F238E27FC236}">
                  <a16:creationId xmlns:a16="http://schemas.microsoft.com/office/drawing/2014/main" id="{AE6FC8F2-4968-470D-A516-FC99C3A8BF4B}"/>
                </a:ext>
              </a:extLst>
            </p:cNvPr>
            <p:cNvSpPr/>
            <p:nvPr/>
          </p:nvSpPr>
          <p:spPr>
            <a:xfrm>
              <a:off x="4813803" y="1323248"/>
              <a:ext cx="947450" cy="947451"/>
            </a:xfrm>
            <a:prstGeom prst="star12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3600" b="1" dirty="0">
                  <a:solidFill>
                    <a:sysClr val="windowText" lastClr="000000"/>
                  </a:solidFill>
                  <a:latin typeface="Century Gothic" panose="020B0502020202020204" pitchFamily="34" charset="0"/>
                </a:rPr>
                <a:t>R</a:t>
              </a:r>
              <a:r>
                <a:rPr lang="hu-HU" sz="20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7" name="Folyamatábra: Közvetlen elérésű tárolás 6">
              <a:extLst>
                <a:ext uri="{FF2B5EF4-FFF2-40B4-BE49-F238E27FC236}">
                  <a16:creationId xmlns:a16="http://schemas.microsoft.com/office/drawing/2014/main" id="{9AF7D9ED-7C20-4712-8F6F-13DDDBB4DB8D}"/>
                </a:ext>
              </a:extLst>
            </p:cNvPr>
            <p:cNvSpPr/>
            <p:nvPr/>
          </p:nvSpPr>
          <p:spPr>
            <a:xfrm rot="10499248">
              <a:off x="7904156" y="1362673"/>
              <a:ext cx="826265" cy="377668"/>
            </a:xfrm>
            <a:prstGeom prst="flowChartMagneticDrum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4000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8" name="Folyamatábra: Közvetlen elérésű tárolás 7">
              <a:extLst>
                <a:ext uri="{FF2B5EF4-FFF2-40B4-BE49-F238E27FC236}">
                  <a16:creationId xmlns:a16="http://schemas.microsoft.com/office/drawing/2014/main" id="{532DA5D6-8B85-4B1B-A35E-276CEBBDA984}"/>
                </a:ext>
              </a:extLst>
            </p:cNvPr>
            <p:cNvSpPr/>
            <p:nvPr/>
          </p:nvSpPr>
          <p:spPr>
            <a:xfrm rot="11407590">
              <a:off x="7884146" y="1920197"/>
              <a:ext cx="826265" cy="377668"/>
            </a:xfrm>
            <a:prstGeom prst="flowChartMagneticDrum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4000" dirty="0">
                  <a:solidFill>
                    <a:srgbClr val="00B050"/>
                  </a:solidFill>
                </a:rPr>
                <a:t>B</a:t>
              </a:r>
            </a:p>
          </p:txBody>
        </p:sp>
        <p:cxnSp>
          <p:nvCxnSpPr>
            <p:cNvPr id="9" name="Egyenes összekötő nyíllal 8">
              <a:extLst>
                <a:ext uri="{FF2B5EF4-FFF2-40B4-BE49-F238E27FC236}">
                  <a16:creationId xmlns:a16="http://schemas.microsoft.com/office/drawing/2014/main" id="{481C4DA4-EC5C-41A6-9EC1-625C9957DD63}"/>
                </a:ext>
              </a:extLst>
            </p:cNvPr>
            <p:cNvCxnSpPr/>
            <p:nvPr/>
          </p:nvCxnSpPr>
          <p:spPr>
            <a:xfrm>
              <a:off x="5445060" y="1546180"/>
              <a:ext cx="2658838" cy="1735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nyíllal 9">
              <a:extLst>
                <a:ext uri="{FF2B5EF4-FFF2-40B4-BE49-F238E27FC236}">
                  <a16:creationId xmlns:a16="http://schemas.microsoft.com/office/drawing/2014/main" id="{E960696A-7128-4E9D-8E48-2047BF75DFD9}"/>
                </a:ext>
              </a:extLst>
            </p:cNvPr>
            <p:cNvCxnSpPr/>
            <p:nvPr/>
          </p:nvCxnSpPr>
          <p:spPr>
            <a:xfrm>
              <a:off x="5444547" y="1998192"/>
              <a:ext cx="2640959" cy="86626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nyíllal 10">
              <a:extLst>
                <a:ext uri="{FF2B5EF4-FFF2-40B4-BE49-F238E27FC236}">
                  <a16:creationId xmlns:a16="http://schemas.microsoft.com/office/drawing/2014/main" id="{04CE7F91-912F-4D7F-A3CD-12B259AC4367}"/>
                </a:ext>
              </a:extLst>
            </p:cNvPr>
            <p:cNvCxnSpPr>
              <a:cxnSpLocks/>
            </p:cNvCxnSpPr>
            <p:nvPr/>
          </p:nvCxnSpPr>
          <p:spPr>
            <a:xfrm>
              <a:off x="5281122" y="1398262"/>
              <a:ext cx="0" cy="797422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nyíllal 11">
              <a:extLst>
                <a:ext uri="{FF2B5EF4-FFF2-40B4-BE49-F238E27FC236}">
                  <a16:creationId xmlns:a16="http://schemas.microsoft.com/office/drawing/2014/main" id="{2FBA7B05-42DE-4214-9F5B-F506AD7E872E}"/>
                </a:ext>
              </a:extLst>
            </p:cNvPr>
            <p:cNvCxnSpPr/>
            <p:nvPr/>
          </p:nvCxnSpPr>
          <p:spPr>
            <a:xfrm flipV="1">
              <a:off x="5444547" y="1563539"/>
              <a:ext cx="2659351" cy="42726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nyíllal 12">
              <a:extLst>
                <a:ext uri="{FF2B5EF4-FFF2-40B4-BE49-F238E27FC236}">
                  <a16:creationId xmlns:a16="http://schemas.microsoft.com/office/drawing/2014/main" id="{F61822F4-7283-4154-8FC4-48F905AD367F}"/>
                </a:ext>
              </a:extLst>
            </p:cNvPr>
            <p:cNvCxnSpPr/>
            <p:nvPr/>
          </p:nvCxnSpPr>
          <p:spPr>
            <a:xfrm>
              <a:off x="5444547" y="1551507"/>
              <a:ext cx="2640959" cy="53331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zis 13">
              <a:extLst>
                <a:ext uri="{FF2B5EF4-FFF2-40B4-BE49-F238E27FC236}">
                  <a16:creationId xmlns:a16="http://schemas.microsoft.com/office/drawing/2014/main" id="{7362743A-CD85-41FB-B4F8-12E56FE9BBA3}"/>
                </a:ext>
              </a:extLst>
            </p:cNvPr>
            <p:cNvSpPr/>
            <p:nvPr/>
          </p:nvSpPr>
          <p:spPr>
            <a:xfrm>
              <a:off x="5420494" y="149826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/>
            </a:p>
          </p:txBody>
        </p:sp>
        <p:sp>
          <p:nvSpPr>
            <p:cNvPr id="15" name="Ellipszis 14">
              <a:extLst>
                <a:ext uri="{FF2B5EF4-FFF2-40B4-BE49-F238E27FC236}">
                  <a16:creationId xmlns:a16="http://schemas.microsoft.com/office/drawing/2014/main" id="{9F2A5520-338A-4895-88CC-3EFBF7E0DD13}"/>
                </a:ext>
              </a:extLst>
            </p:cNvPr>
            <p:cNvSpPr/>
            <p:nvPr/>
          </p:nvSpPr>
          <p:spPr>
            <a:xfrm>
              <a:off x="5411499" y="193865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/>
            </a:p>
          </p:txBody>
        </p:sp>
      </p:grpSp>
      <p:pic>
        <p:nvPicPr>
          <p:cNvPr id="17" name="Kép 16">
            <a:extLst>
              <a:ext uri="{FF2B5EF4-FFF2-40B4-BE49-F238E27FC236}">
                <a16:creationId xmlns:a16="http://schemas.microsoft.com/office/drawing/2014/main" id="{3CC3F3C4-0BD4-4E0E-AE5A-49477E0AA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790" y="6546878"/>
            <a:ext cx="6025615" cy="417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54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B759ECE-49B0-4EF9-9083-27E54D8ED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1" y="1273805"/>
            <a:ext cx="6111919" cy="46875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4CBC855-1187-47E0-8836-FC0DBF17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44" y="1258417"/>
            <a:ext cx="6151729" cy="4718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églalap 5">
                <a:extLst>
                  <a:ext uri="{FF2B5EF4-FFF2-40B4-BE49-F238E27FC236}">
                    <a16:creationId xmlns:a16="http://schemas.microsoft.com/office/drawing/2014/main" id="{CE323F04-7B00-42C9-94F9-56EDDA943BEB}"/>
                  </a:ext>
                </a:extLst>
              </p:cNvPr>
              <p:cNvSpPr/>
              <p:nvPr/>
            </p:nvSpPr>
            <p:spPr>
              <a:xfrm>
                <a:off x="675007" y="6138647"/>
                <a:ext cx="5353966" cy="11791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u-HU" sz="4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hu-HU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hu-HU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⟩"/>
                            <m:ctrlPr>
                              <a:rPr lang="hu-HU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hu-HU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hu-HU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1501</m:t>
                        </m:r>
                      </m:num>
                      <m:den>
                        <m:r>
                          <a:rPr lang="hu-HU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1436</m:t>
                        </m:r>
                      </m:den>
                    </m:f>
                    <m:r>
                      <a:rPr lang="hu-HU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=1.05</m:t>
                    </m:r>
                  </m:oMath>
                </a14:m>
                <a:r>
                  <a:rPr lang="hu-HU" sz="4400" dirty="0"/>
                  <a:t> </a:t>
                </a:r>
              </a:p>
            </p:txBody>
          </p:sp>
        </mc:Choice>
        <mc:Fallback xmlns="">
          <p:sp>
            <p:nvSpPr>
              <p:cNvPr id="6" name="Téglalap 5">
                <a:extLst>
                  <a:ext uri="{FF2B5EF4-FFF2-40B4-BE49-F238E27FC236}">
                    <a16:creationId xmlns:a16="http://schemas.microsoft.com/office/drawing/2014/main" id="{CE323F04-7B00-42C9-94F9-56EDDA943B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07" y="6138647"/>
                <a:ext cx="5353966" cy="11791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>
                <a:extLst>
                  <a:ext uri="{FF2B5EF4-FFF2-40B4-BE49-F238E27FC236}">
                    <a16:creationId xmlns:a16="http://schemas.microsoft.com/office/drawing/2014/main" id="{A9C58E87-8B12-4A58-B35B-095D1260F40E}"/>
                  </a:ext>
                </a:extLst>
              </p:cNvPr>
              <p:cNvSpPr/>
              <p:nvPr/>
            </p:nvSpPr>
            <p:spPr>
              <a:xfrm>
                <a:off x="6615107" y="6112201"/>
                <a:ext cx="5353966" cy="11791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hu-HU" sz="4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hu-HU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hu-HU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⟩"/>
                            <m:ctrlPr>
                              <a:rPr lang="hu-HU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hu-HU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hu-HU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hu-HU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1750</m:t>
                        </m:r>
                      </m:num>
                      <m:den>
                        <m:r>
                          <a:rPr lang="hu-HU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1314</m:t>
                        </m:r>
                      </m:den>
                    </m:f>
                    <m:r>
                      <a:rPr lang="hu-HU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=1.33</m:t>
                    </m:r>
                  </m:oMath>
                </a14:m>
                <a:r>
                  <a:rPr lang="hu-HU" sz="4400" dirty="0"/>
                  <a:t> </a:t>
                </a:r>
              </a:p>
            </p:txBody>
          </p:sp>
        </mc:Choice>
        <mc:Fallback xmlns="">
          <p:sp>
            <p:nvSpPr>
              <p:cNvPr id="9" name="Téglalap 8">
                <a:extLst>
                  <a:ext uri="{FF2B5EF4-FFF2-40B4-BE49-F238E27FC236}">
                    <a16:creationId xmlns:a16="http://schemas.microsoft.com/office/drawing/2014/main" id="{A9C58E87-8B12-4A58-B35B-095D1260F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107" y="6112201"/>
                <a:ext cx="5353966" cy="11791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zövegdoboz 9">
            <a:extLst>
              <a:ext uri="{FF2B5EF4-FFF2-40B4-BE49-F238E27FC236}">
                <a16:creationId xmlns:a16="http://schemas.microsoft.com/office/drawing/2014/main" id="{F523A1A8-FFC0-46E2-874E-6315F3F36E98}"/>
              </a:ext>
            </a:extLst>
          </p:cNvPr>
          <p:cNvSpPr txBox="1"/>
          <p:nvPr/>
        </p:nvSpPr>
        <p:spPr>
          <a:xfrm>
            <a:off x="6559979" y="409139"/>
            <a:ext cx="63257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>
                <a:latin typeface="Century Gothic" panose="020B0502020202020204" pitchFamily="34" charset="0"/>
              </a:rPr>
              <a:t>Detektorok közel vannak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FF5AB57B-17EA-4B26-9F44-169863F49301}"/>
              </a:ext>
            </a:extLst>
          </p:cNvPr>
          <p:cNvSpPr txBox="1"/>
          <p:nvPr/>
        </p:nvSpPr>
        <p:spPr>
          <a:xfrm>
            <a:off x="189907" y="409139"/>
            <a:ext cx="6324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>
                <a:latin typeface="Century Gothic" panose="020B0502020202020204" pitchFamily="34" charset="0"/>
              </a:rPr>
              <a:t>Detektorok távol vannak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D88E321C-A3CE-4144-851C-72C3FBABED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177" y="1273806"/>
            <a:ext cx="5902819" cy="4687532"/>
          </a:xfrm>
          <a:prstGeom prst="rect">
            <a:avLst/>
          </a:prstGeom>
        </p:spPr>
      </p:pic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81E69BE2-AD99-4FAD-8223-AC767FF5AEE4}"/>
              </a:ext>
            </a:extLst>
          </p:cNvPr>
          <p:cNvGrpSpPr/>
          <p:nvPr/>
        </p:nvGrpSpPr>
        <p:grpSpPr>
          <a:xfrm>
            <a:off x="704999" y="7915801"/>
            <a:ext cx="8587091" cy="2136824"/>
            <a:chOff x="4813803" y="1323248"/>
            <a:chExt cx="3916618" cy="974617"/>
          </a:xfrm>
        </p:grpSpPr>
        <p:sp>
          <p:nvSpPr>
            <p:cNvPr id="15" name="Tizenkét ágú csillag 3">
              <a:extLst>
                <a:ext uri="{FF2B5EF4-FFF2-40B4-BE49-F238E27FC236}">
                  <a16:creationId xmlns:a16="http://schemas.microsoft.com/office/drawing/2014/main" id="{3E2EA0B8-E089-4CD8-96ED-F6E15E0ADCA8}"/>
                </a:ext>
              </a:extLst>
            </p:cNvPr>
            <p:cNvSpPr/>
            <p:nvPr/>
          </p:nvSpPr>
          <p:spPr>
            <a:xfrm>
              <a:off x="4813803" y="1323248"/>
              <a:ext cx="947450" cy="947451"/>
            </a:xfrm>
            <a:prstGeom prst="star12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3600" b="1" dirty="0">
                  <a:solidFill>
                    <a:sysClr val="windowText" lastClr="000000"/>
                  </a:solidFill>
                  <a:latin typeface="Century Gothic" panose="020B0502020202020204" pitchFamily="34" charset="0"/>
                </a:rPr>
                <a:t>R</a:t>
              </a:r>
              <a:r>
                <a:rPr lang="hu-HU" sz="20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Folyamatábra: Közvetlen elérésű tárolás 15">
              <a:extLst>
                <a:ext uri="{FF2B5EF4-FFF2-40B4-BE49-F238E27FC236}">
                  <a16:creationId xmlns:a16="http://schemas.microsoft.com/office/drawing/2014/main" id="{206CB4FE-4AB7-4001-B51E-3BAF687AFD94}"/>
                </a:ext>
              </a:extLst>
            </p:cNvPr>
            <p:cNvSpPr/>
            <p:nvPr/>
          </p:nvSpPr>
          <p:spPr>
            <a:xfrm rot="10499248">
              <a:off x="7904156" y="1362673"/>
              <a:ext cx="826265" cy="377668"/>
            </a:xfrm>
            <a:prstGeom prst="flowChartMagneticDrum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4000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7" name="Folyamatábra: Közvetlen elérésű tárolás 16">
              <a:extLst>
                <a:ext uri="{FF2B5EF4-FFF2-40B4-BE49-F238E27FC236}">
                  <a16:creationId xmlns:a16="http://schemas.microsoft.com/office/drawing/2014/main" id="{03A48F88-F4CD-4B46-9F89-37925D27404A}"/>
                </a:ext>
              </a:extLst>
            </p:cNvPr>
            <p:cNvSpPr/>
            <p:nvPr/>
          </p:nvSpPr>
          <p:spPr>
            <a:xfrm rot="11407590">
              <a:off x="7884146" y="1920197"/>
              <a:ext cx="826265" cy="377668"/>
            </a:xfrm>
            <a:prstGeom prst="flowChartMagneticDrum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4000" dirty="0">
                  <a:solidFill>
                    <a:srgbClr val="00B050"/>
                  </a:solidFill>
                </a:rPr>
                <a:t>B</a:t>
              </a:r>
            </a:p>
          </p:txBody>
        </p:sp>
        <p:cxnSp>
          <p:nvCxnSpPr>
            <p:cNvPr id="18" name="Egyenes összekötő nyíllal 17">
              <a:extLst>
                <a:ext uri="{FF2B5EF4-FFF2-40B4-BE49-F238E27FC236}">
                  <a16:creationId xmlns:a16="http://schemas.microsoft.com/office/drawing/2014/main" id="{948450A6-889E-418F-BF30-8AB911D18184}"/>
                </a:ext>
              </a:extLst>
            </p:cNvPr>
            <p:cNvCxnSpPr/>
            <p:nvPr/>
          </p:nvCxnSpPr>
          <p:spPr>
            <a:xfrm>
              <a:off x="5445060" y="1546180"/>
              <a:ext cx="2658838" cy="1735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nyíllal 18">
              <a:extLst>
                <a:ext uri="{FF2B5EF4-FFF2-40B4-BE49-F238E27FC236}">
                  <a16:creationId xmlns:a16="http://schemas.microsoft.com/office/drawing/2014/main" id="{33162495-A26F-4AAB-8CCA-02DA31720A71}"/>
                </a:ext>
              </a:extLst>
            </p:cNvPr>
            <p:cNvCxnSpPr/>
            <p:nvPr/>
          </p:nvCxnSpPr>
          <p:spPr>
            <a:xfrm>
              <a:off x="5444547" y="1998192"/>
              <a:ext cx="2640959" cy="86626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nyíllal 19">
              <a:extLst>
                <a:ext uri="{FF2B5EF4-FFF2-40B4-BE49-F238E27FC236}">
                  <a16:creationId xmlns:a16="http://schemas.microsoft.com/office/drawing/2014/main" id="{EAC43238-4423-4E17-B968-4DEE66CBD0E0}"/>
                </a:ext>
              </a:extLst>
            </p:cNvPr>
            <p:cNvCxnSpPr>
              <a:cxnSpLocks/>
            </p:cNvCxnSpPr>
            <p:nvPr/>
          </p:nvCxnSpPr>
          <p:spPr>
            <a:xfrm>
              <a:off x="5281122" y="1398262"/>
              <a:ext cx="0" cy="797422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nyíllal 20">
              <a:extLst>
                <a:ext uri="{FF2B5EF4-FFF2-40B4-BE49-F238E27FC236}">
                  <a16:creationId xmlns:a16="http://schemas.microsoft.com/office/drawing/2014/main" id="{665D0096-72FC-4A9B-8E22-486DEF997E63}"/>
                </a:ext>
              </a:extLst>
            </p:cNvPr>
            <p:cNvCxnSpPr/>
            <p:nvPr/>
          </p:nvCxnSpPr>
          <p:spPr>
            <a:xfrm flipV="1">
              <a:off x="5444547" y="1563539"/>
              <a:ext cx="2659351" cy="42726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nyíllal 21">
              <a:extLst>
                <a:ext uri="{FF2B5EF4-FFF2-40B4-BE49-F238E27FC236}">
                  <a16:creationId xmlns:a16="http://schemas.microsoft.com/office/drawing/2014/main" id="{97848C8D-9650-408A-BB59-8C7C72820FBA}"/>
                </a:ext>
              </a:extLst>
            </p:cNvPr>
            <p:cNvCxnSpPr/>
            <p:nvPr/>
          </p:nvCxnSpPr>
          <p:spPr>
            <a:xfrm>
              <a:off x="5444547" y="1551507"/>
              <a:ext cx="2640959" cy="53331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lipszis 22">
              <a:extLst>
                <a:ext uri="{FF2B5EF4-FFF2-40B4-BE49-F238E27FC236}">
                  <a16:creationId xmlns:a16="http://schemas.microsoft.com/office/drawing/2014/main" id="{CF420F80-1AFC-4543-92B6-1B9445C4030F}"/>
                </a:ext>
              </a:extLst>
            </p:cNvPr>
            <p:cNvSpPr/>
            <p:nvPr/>
          </p:nvSpPr>
          <p:spPr>
            <a:xfrm>
              <a:off x="5420494" y="149826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/>
            </a:p>
          </p:txBody>
        </p:sp>
        <p:sp>
          <p:nvSpPr>
            <p:cNvPr id="24" name="Ellipszis 23">
              <a:extLst>
                <a:ext uri="{FF2B5EF4-FFF2-40B4-BE49-F238E27FC236}">
                  <a16:creationId xmlns:a16="http://schemas.microsoft.com/office/drawing/2014/main" id="{104F4005-D50B-4F5D-945B-0BEB3E6DF2E7}"/>
                </a:ext>
              </a:extLst>
            </p:cNvPr>
            <p:cNvSpPr/>
            <p:nvPr/>
          </p:nvSpPr>
          <p:spPr>
            <a:xfrm>
              <a:off x="5411499" y="193865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/>
            </a:p>
          </p:txBody>
        </p:sp>
      </p:grpSp>
      <p:grpSp>
        <p:nvGrpSpPr>
          <p:cNvPr id="33" name="Csoportba foglalás 32">
            <a:extLst>
              <a:ext uri="{FF2B5EF4-FFF2-40B4-BE49-F238E27FC236}">
                <a16:creationId xmlns:a16="http://schemas.microsoft.com/office/drawing/2014/main" id="{9B3F4D3D-E479-4B77-BC54-66B48C9717F6}"/>
              </a:ext>
            </a:extLst>
          </p:cNvPr>
          <p:cNvGrpSpPr/>
          <p:nvPr/>
        </p:nvGrpSpPr>
        <p:grpSpPr>
          <a:xfrm>
            <a:off x="14326701" y="7670434"/>
            <a:ext cx="4804997" cy="2759832"/>
            <a:chOff x="12049472" y="5397982"/>
            <a:chExt cx="4804997" cy="3288261"/>
          </a:xfrm>
        </p:grpSpPr>
        <p:sp>
          <p:nvSpPr>
            <p:cNvPr id="34" name="Szabadkézi sokszög: alakzat 33">
              <a:extLst>
                <a:ext uri="{FF2B5EF4-FFF2-40B4-BE49-F238E27FC236}">
                  <a16:creationId xmlns:a16="http://schemas.microsoft.com/office/drawing/2014/main" id="{EF10BAA7-B1C6-4D95-B79A-F8A40FC33EE7}"/>
                </a:ext>
              </a:extLst>
            </p:cNvPr>
            <p:cNvSpPr/>
            <p:nvPr/>
          </p:nvSpPr>
          <p:spPr>
            <a:xfrm>
              <a:off x="14437174" y="5397982"/>
              <a:ext cx="2417295" cy="3285568"/>
            </a:xfrm>
            <a:custGeom>
              <a:avLst/>
              <a:gdLst>
                <a:gd name="connsiteX0" fmla="*/ 0 w 2569028"/>
                <a:gd name="connsiteY0" fmla="*/ 862549 h 2656196"/>
                <a:gd name="connsiteX1" fmla="*/ 348342 w 2569028"/>
                <a:gd name="connsiteY1" fmla="*/ 57007 h 2656196"/>
                <a:gd name="connsiteX2" fmla="*/ 936171 w 2569028"/>
                <a:gd name="connsiteY2" fmla="*/ 2255921 h 2656196"/>
                <a:gd name="connsiteX3" fmla="*/ 2569028 w 2569028"/>
                <a:gd name="connsiteY3" fmla="*/ 2647807 h 2656196"/>
                <a:gd name="connsiteX0" fmla="*/ 0 w 2674044"/>
                <a:gd name="connsiteY0" fmla="*/ 482614 h 2779157"/>
                <a:gd name="connsiteX1" fmla="*/ 453358 w 2674044"/>
                <a:gd name="connsiteY1" fmla="*/ 179968 h 2779157"/>
                <a:gd name="connsiteX2" fmla="*/ 1041187 w 2674044"/>
                <a:gd name="connsiteY2" fmla="*/ 2378882 h 2779157"/>
                <a:gd name="connsiteX3" fmla="*/ 2674044 w 2674044"/>
                <a:gd name="connsiteY3" fmla="*/ 2770768 h 2779157"/>
                <a:gd name="connsiteX0" fmla="*/ 2707 w 2676751"/>
                <a:gd name="connsiteY0" fmla="*/ 433588 h 2730131"/>
                <a:gd name="connsiteX1" fmla="*/ 456065 w 2676751"/>
                <a:gd name="connsiteY1" fmla="*/ 130942 h 2730131"/>
                <a:gd name="connsiteX2" fmla="*/ 1043894 w 2676751"/>
                <a:gd name="connsiteY2" fmla="*/ 2329856 h 2730131"/>
                <a:gd name="connsiteX3" fmla="*/ 2676751 w 2676751"/>
                <a:gd name="connsiteY3" fmla="*/ 2721742 h 2730131"/>
                <a:gd name="connsiteX0" fmla="*/ 0 w 2674044"/>
                <a:gd name="connsiteY0" fmla="*/ 339723 h 2636266"/>
                <a:gd name="connsiteX1" fmla="*/ 453358 w 2674044"/>
                <a:gd name="connsiteY1" fmla="*/ 37077 h 2636266"/>
                <a:gd name="connsiteX2" fmla="*/ 1041187 w 2674044"/>
                <a:gd name="connsiteY2" fmla="*/ 2235991 h 2636266"/>
                <a:gd name="connsiteX3" fmla="*/ 2674044 w 2674044"/>
                <a:gd name="connsiteY3" fmla="*/ 2627877 h 2636266"/>
                <a:gd name="connsiteX0" fmla="*/ 0 w 3159744"/>
                <a:gd name="connsiteY0" fmla="*/ 57098 h 2655379"/>
                <a:gd name="connsiteX1" fmla="*/ 939058 w 3159744"/>
                <a:gd name="connsiteY1" fmla="*/ 56190 h 2655379"/>
                <a:gd name="connsiteX2" fmla="*/ 1526887 w 3159744"/>
                <a:gd name="connsiteY2" fmla="*/ 2255104 h 2655379"/>
                <a:gd name="connsiteX3" fmla="*/ 3159744 w 3159744"/>
                <a:gd name="connsiteY3" fmla="*/ 2646990 h 2655379"/>
                <a:gd name="connsiteX0" fmla="*/ 0 w 2220686"/>
                <a:gd name="connsiteY0" fmla="*/ 0 h 2599189"/>
                <a:gd name="connsiteX1" fmla="*/ 587829 w 2220686"/>
                <a:gd name="connsiteY1" fmla="*/ 2198914 h 2599189"/>
                <a:gd name="connsiteX2" fmla="*/ 2220686 w 2220686"/>
                <a:gd name="connsiteY2" fmla="*/ 2590800 h 2599189"/>
                <a:gd name="connsiteX0" fmla="*/ 0 w 2220686"/>
                <a:gd name="connsiteY0" fmla="*/ 0 h 2599189"/>
                <a:gd name="connsiteX1" fmla="*/ 587829 w 2220686"/>
                <a:gd name="connsiteY1" fmla="*/ 2198914 h 2599189"/>
                <a:gd name="connsiteX2" fmla="*/ 2220686 w 2220686"/>
                <a:gd name="connsiteY2" fmla="*/ 2590800 h 2599189"/>
                <a:gd name="connsiteX0" fmla="*/ 0 w 2220686"/>
                <a:gd name="connsiteY0" fmla="*/ 1921 h 2601110"/>
                <a:gd name="connsiteX1" fmla="*/ 587829 w 2220686"/>
                <a:gd name="connsiteY1" fmla="*/ 2200835 h 2601110"/>
                <a:gd name="connsiteX2" fmla="*/ 2220686 w 2220686"/>
                <a:gd name="connsiteY2" fmla="*/ 2592721 h 2601110"/>
                <a:gd name="connsiteX0" fmla="*/ 0 w 2220686"/>
                <a:gd name="connsiteY0" fmla="*/ 2048 h 2595273"/>
                <a:gd name="connsiteX1" fmla="*/ 705973 w 2220686"/>
                <a:gd name="connsiteY1" fmla="*/ 2083620 h 2595273"/>
                <a:gd name="connsiteX2" fmla="*/ 2220686 w 2220686"/>
                <a:gd name="connsiteY2" fmla="*/ 2592848 h 2595273"/>
                <a:gd name="connsiteX0" fmla="*/ 0 w 1866256"/>
                <a:gd name="connsiteY0" fmla="*/ 2015 h 2422907"/>
                <a:gd name="connsiteX1" fmla="*/ 705973 w 1866256"/>
                <a:gd name="connsiteY1" fmla="*/ 2083587 h 2422907"/>
                <a:gd name="connsiteX2" fmla="*/ 1866256 w 1866256"/>
                <a:gd name="connsiteY2" fmla="*/ 2408420 h 2422907"/>
                <a:gd name="connsiteX0" fmla="*/ 0 w 1866256"/>
                <a:gd name="connsiteY0" fmla="*/ 2023 h 2466684"/>
                <a:gd name="connsiteX1" fmla="*/ 705973 w 1866256"/>
                <a:gd name="connsiteY1" fmla="*/ 2083595 h 2466684"/>
                <a:gd name="connsiteX2" fmla="*/ 1866256 w 1866256"/>
                <a:gd name="connsiteY2" fmla="*/ 2458718 h 2466684"/>
                <a:gd name="connsiteX0" fmla="*/ 0 w 1829674"/>
                <a:gd name="connsiteY0" fmla="*/ 2029 h 2497747"/>
                <a:gd name="connsiteX1" fmla="*/ 705973 w 1829674"/>
                <a:gd name="connsiteY1" fmla="*/ 2083601 h 2497747"/>
                <a:gd name="connsiteX2" fmla="*/ 1829674 w 1829674"/>
                <a:gd name="connsiteY2" fmla="*/ 2492250 h 2497747"/>
                <a:gd name="connsiteX0" fmla="*/ 0 w 2030877"/>
                <a:gd name="connsiteY0" fmla="*/ 2036 h 2529767"/>
                <a:gd name="connsiteX1" fmla="*/ 705973 w 2030877"/>
                <a:gd name="connsiteY1" fmla="*/ 2083608 h 2529767"/>
                <a:gd name="connsiteX2" fmla="*/ 2030877 w 2030877"/>
                <a:gd name="connsiteY2" fmla="*/ 2525784 h 2529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0877" h="2529767">
                  <a:moveTo>
                    <a:pt x="0" y="2036"/>
                  </a:moveTo>
                  <a:cubicBezTo>
                    <a:pt x="306989" y="-67473"/>
                    <a:pt x="367494" y="1662983"/>
                    <a:pt x="705973" y="2083608"/>
                  </a:cubicBezTo>
                  <a:cubicBezTo>
                    <a:pt x="1044453" y="2504233"/>
                    <a:pt x="1399505" y="2545741"/>
                    <a:pt x="2030877" y="2525784"/>
                  </a:cubicBezTo>
                </a:path>
              </a:pathLst>
            </a:custGeom>
            <a:noFill/>
            <a:ln w="76200">
              <a:solidFill>
                <a:srgbClr val="CCE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Szabadkézi sokszög: alakzat 34">
              <a:extLst>
                <a:ext uri="{FF2B5EF4-FFF2-40B4-BE49-F238E27FC236}">
                  <a16:creationId xmlns:a16="http://schemas.microsoft.com/office/drawing/2014/main" id="{0EA940A1-AEA4-4D2E-BB33-A73C2B01248C}"/>
                </a:ext>
              </a:extLst>
            </p:cNvPr>
            <p:cNvSpPr/>
            <p:nvPr/>
          </p:nvSpPr>
          <p:spPr>
            <a:xfrm flipH="1">
              <a:off x="12049472" y="5400675"/>
              <a:ext cx="2417295" cy="3285568"/>
            </a:xfrm>
            <a:custGeom>
              <a:avLst/>
              <a:gdLst>
                <a:gd name="connsiteX0" fmla="*/ 0 w 2569028"/>
                <a:gd name="connsiteY0" fmla="*/ 862549 h 2656196"/>
                <a:gd name="connsiteX1" fmla="*/ 348342 w 2569028"/>
                <a:gd name="connsiteY1" fmla="*/ 57007 h 2656196"/>
                <a:gd name="connsiteX2" fmla="*/ 936171 w 2569028"/>
                <a:gd name="connsiteY2" fmla="*/ 2255921 h 2656196"/>
                <a:gd name="connsiteX3" fmla="*/ 2569028 w 2569028"/>
                <a:gd name="connsiteY3" fmla="*/ 2647807 h 2656196"/>
                <a:gd name="connsiteX0" fmla="*/ 0 w 2674044"/>
                <a:gd name="connsiteY0" fmla="*/ 482614 h 2779157"/>
                <a:gd name="connsiteX1" fmla="*/ 453358 w 2674044"/>
                <a:gd name="connsiteY1" fmla="*/ 179968 h 2779157"/>
                <a:gd name="connsiteX2" fmla="*/ 1041187 w 2674044"/>
                <a:gd name="connsiteY2" fmla="*/ 2378882 h 2779157"/>
                <a:gd name="connsiteX3" fmla="*/ 2674044 w 2674044"/>
                <a:gd name="connsiteY3" fmla="*/ 2770768 h 2779157"/>
                <a:gd name="connsiteX0" fmla="*/ 2707 w 2676751"/>
                <a:gd name="connsiteY0" fmla="*/ 433588 h 2730131"/>
                <a:gd name="connsiteX1" fmla="*/ 456065 w 2676751"/>
                <a:gd name="connsiteY1" fmla="*/ 130942 h 2730131"/>
                <a:gd name="connsiteX2" fmla="*/ 1043894 w 2676751"/>
                <a:gd name="connsiteY2" fmla="*/ 2329856 h 2730131"/>
                <a:gd name="connsiteX3" fmla="*/ 2676751 w 2676751"/>
                <a:gd name="connsiteY3" fmla="*/ 2721742 h 2730131"/>
                <a:gd name="connsiteX0" fmla="*/ 0 w 2674044"/>
                <a:gd name="connsiteY0" fmla="*/ 339723 h 2636266"/>
                <a:gd name="connsiteX1" fmla="*/ 453358 w 2674044"/>
                <a:gd name="connsiteY1" fmla="*/ 37077 h 2636266"/>
                <a:gd name="connsiteX2" fmla="*/ 1041187 w 2674044"/>
                <a:gd name="connsiteY2" fmla="*/ 2235991 h 2636266"/>
                <a:gd name="connsiteX3" fmla="*/ 2674044 w 2674044"/>
                <a:gd name="connsiteY3" fmla="*/ 2627877 h 2636266"/>
                <a:gd name="connsiteX0" fmla="*/ 0 w 3159744"/>
                <a:gd name="connsiteY0" fmla="*/ 57098 h 2655379"/>
                <a:gd name="connsiteX1" fmla="*/ 939058 w 3159744"/>
                <a:gd name="connsiteY1" fmla="*/ 56190 h 2655379"/>
                <a:gd name="connsiteX2" fmla="*/ 1526887 w 3159744"/>
                <a:gd name="connsiteY2" fmla="*/ 2255104 h 2655379"/>
                <a:gd name="connsiteX3" fmla="*/ 3159744 w 3159744"/>
                <a:gd name="connsiteY3" fmla="*/ 2646990 h 2655379"/>
                <a:gd name="connsiteX0" fmla="*/ 0 w 2220686"/>
                <a:gd name="connsiteY0" fmla="*/ 0 h 2599189"/>
                <a:gd name="connsiteX1" fmla="*/ 587829 w 2220686"/>
                <a:gd name="connsiteY1" fmla="*/ 2198914 h 2599189"/>
                <a:gd name="connsiteX2" fmla="*/ 2220686 w 2220686"/>
                <a:gd name="connsiteY2" fmla="*/ 2590800 h 2599189"/>
                <a:gd name="connsiteX0" fmla="*/ 0 w 2220686"/>
                <a:gd name="connsiteY0" fmla="*/ 0 h 2599189"/>
                <a:gd name="connsiteX1" fmla="*/ 587829 w 2220686"/>
                <a:gd name="connsiteY1" fmla="*/ 2198914 h 2599189"/>
                <a:gd name="connsiteX2" fmla="*/ 2220686 w 2220686"/>
                <a:gd name="connsiteY2" fmla="*/ 2590800 h 2599189"/>
                <a:gd name="connsiteX0" fmla="*/ 0 w 2220686"/>
                <a:gd name="connsiteY0" fmla="*/ 1921 h 2601110"/>
                <a:gd name="connsiteX1" fmla="*/ 587829 w 2220686"/>
                <a:gd name="connsiteY1" fmla="*/ 2200835 h 2601110"/>
                <a:gd name="connsiteX2" fmla="*/ 2220686 w 2220686"/>
                <a:gd name="connsiteY2" fmla="*/ 2592721 h 2601110"/>
                <a:gd name="connsiteX0" fmla="*/ 0 w 2220686"/>
                <a:gd name="connsiteY0" fmla="*/ 2048 h 2595273"/>
                <a:gd name="connsiteX1" fmla="*/ 705973 w 2220686"/>
                <a:gd name="connsiteY1" fmla="*/ 2083620 h 2595273"/>
                <a:gd name="connsiteX2" fmla="*/ 2220686 w 2220686"/>
                <a:gd name="connsiteY2" fmla="*/ 2592848 h 2595273"/>
                <a:gd name="connsiteX0" fmla="*/ 0 w 1866256"/>
                <a:gd name="connsiteY0" fmla="*/ 2015 h 2422907"/>
                <a:gd name="connsiteX1" fmla="*/ 705973 w 1866256"/>
                <a:gd name="connsiteY1" fmla="*/ 2083587 h 2422907"/>
                <a:gd name="connsiteX2" fmla="*/ 1866256 w 1866256"/>
                <a:gd name="connsiteY2" fmla="*/ 2408420 h 2422907"/>
                <a:gd name="connsiteX0" fmla="*/ 0 w 1866256"/>
                <a:gd name="connsiteY0" fmla="*/ 2023 h 2466684"/>
                <a:gd name="connsiteX1" fmla="*/ 705973 w 1866256"/>
                <a:gd name="connsiteY1" fmla="*/ 2083595 h 2466684"/>
                <a:gd name="connsiteX2" fmla="*/ 1866256 w 1866256"/>
                <a:gd name="connsiteY2" fmla="*/ 2458718 h 2466684"/>
                <a:gd name="connsiteX0" fmla="*/ 0 w 1829674"/>
                <a:gd name="connsiteY0" fmla="*/ 2029 h 2497747"/>
                <a:gd name="connsiteX1" fmla="*/ 705973 w 1829674"/>
                <a:gd name="connsiteY1" fmla="*/ 2083601 h 2497747"/>
                <a:gd name="connsiteX2" fmla="*/ 1829674 w 1829674"/>
                <a:gd name="connsiteY2" fmla="*/ 2492250 h 2497747"/>
                <a:gd name="connsiteX0" fmla="*/ 0 w 2030877"/>
                <a:gd name="connsiteY0" fmla="*/ 2036 h 2529767"/>
                <a:gd name="connsiteX1" fmla="*/ 705973 w 2030877"/>
                <a:gd name="connsiteY1" fmla="*/ 2083608 h 2529767"/>
                <a:gd name="connsiteX2" fmla="*/ 2030877 w 2030877"/>
                <a:gd name="connsiteY2" fmla="*/ 2525784 h 2529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0877" h="2529767">
                  <a:moveTo>
                    <a:pt x="0" y="2036"/>
                  </a:moveTo>
                  <a:cubicBezTo>
                    <a:pt x="306989" y="-67473"/>
                    <a:pt x="367494" y="1662983"/>
                    <a:pt x="705973" y="2083608"/>
                  </a:cubicBezTo>
                  <a:cubicBezTo>
                    <a:pt x="1044453" y="2504233"/>
                    <a:pt x="1399505" y="2545741"/>
                    <a:pt x="2030877" y="2525784"/>
                  </a:cubicBezTo>
                </a:path>
              </a:pathLst>
            </a:custGeom>
            <a:noFill/>
            <a:ln w="76200">
              <a:solidFill>
                <a:srgbClr val="CCE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6" name="Csoportba foglalás 35">
            <a:extLst>
              <a:ext uri="{FF2B5EF4-FFF2-40B4-BE49-F238E27FC236}">
                <a16:creationId xmlns:a16="http://schemas.microsoft.com/office/drawing/2014/main" id="{681330E4-FB24-4B3F-BF44-DBB8CCE61E7D}"/>
              </a:ext>
            </a:extLst>
          </p:cNvPr>
          <p:cNvGrpSpPr/>
          <p:nvPr/>
        </p:nvGrpSpPr>
        <p:grpSpPr>
          <a:xfrm>
            <a:off x="11524941" y="7528967"/>
            <a:ext cx="2910492" cy="2910492"/>
            <a:chOff x="7693205" y="5773058"/>
            <a:chExt cx="2910492" cy="2910492"/>
          </a:xfrm>
        </p:grpSpPr>
        <p:sp>
          <p:nvSpPr>
            <p:cNvPr id="37" name="Ellipszis 36">
              <a:extLst>
                <a:ext uri="{FF2B5EF4-FFF2-40B4-BE49-F238E27FC236}">
                  <a16:creationId xmlns:a16="http://schemas.microsoft.com/office/drawing/2014/main" id="{5CF29862-E29A-4467-9323-34D66BB17F45}"/>
                </a:ext>
              </a:extLst>
            </p:cNvPr>
            <p:cNvSpPr/>
            <p:nvPr/>
          </p:nvSpPr>
          <p:spPr>
            <a:xfrm>
              <a:off x="7693205" y="5773058"/>
              <a:ext cx="2910492" cy="2910492"/>
            </a:xfrm>
            <a:prstGeom prst="ellipse">
              <a:avLst/>
            </a:prstGeom>
            <a:gradFill flip="none" rotWithShape="1">
              <a:gsLst>
                <a:gs pos="0">
                  <a:srgbClr val="760000"/>
                </a:gs>
                <a:gs pos="100000">
                  <a:srgbClr val="FFCDCD"/>
                </a:gs>
                <a:gs pos="58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6600" b="1">
                  <a:solidFill>
                    <a:schemeClr val="tx1"/>
                  </a:solidFill>
                  <a:latin typeface="Century Gothic" panose="020B0502020202020204" pitchFamily="34" charset="0"/>
                </a:rPr>
                <a:t>R</a:t>
              </a:r>
              <a:br>
                <a:rPr lang="hu-HU" sz="6600" b="1">
                  <a:solidFill>
                    <a:schemeClr val="bg1"/>
                  </a:solidFill>
                </a:rPr>
              </a:br>
              <a:br>
                <a:rPr lang="hu-HU"/>
              </a:br>
              <a:br>
                <a:rPr lang="hu-HU"/>
              </a:br>
              <a:endParaRPr lang="hu-HU"/>
            </a:p>
          </p:txBody>
        </p:sp>
        <p:cxnSp>
          <p:nvCxnSpPr>
            <p:cNvPr id="38" name="Egyenes összekötő nyíllal 37">
              <a:extLst>
                <a:ext uri="{FF2B5EF4-FFF2-40B4-BE49-F238E27FC236}">
                  <a16:creationId xmlns:a16="http://schemas.microsoft.com/office/drawing/2014/main" id="{A2F0077F-76D5-419A-AF10-2A8EA63F888D}"/>
                </a:ext>
              </a:extLst>
            </p:cNvPr>
            <p:cNvCxnSpPr>
              <a:cxnSpLocks/>
            </p:cNvCxnSpPr>
            <p:nvPr/>
          </p:nvCxnSpPr>
          <p:spPr>
            <a:xfrm>
              <a:off x="7801936" y="7228304"/>
              <a:ext cx="269302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7B19FA67-3CF4-453F-9EAB-2DCA3ED58C23}"/>
              </a:ext>
            </a:extLst>
          </p:cNvPr>
          <p:cNvSpPr txBox="1"/>
          <p:nvPr/>
        </p:nvSpPr>
        <p:spPr>
          <a:xfrm>
            <a:off x="11943748" y="6605637"/>
            <a:ext cx="2164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>
                <a:solidFill>
                  <a:srgbClr val="FF0000"/>
                </a:solidFill>
                <a:latin typeface="Century Gothic" panose="020B0502020202020204" pitchFamily="34" charset="0"/>
              </a:rPr>
              <a:t>Forrás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D8717A98-A613-49ED-BF92-6FC95119C4CF}"/>
              </a:ext>
            </a:extLst>
          </p:cNvPr>
          <p:cNvSpPr txBox="1"/>
          <p:nvPr/>
        </p:nvSpPr>
        <p:spPr>
          <a:xfrm>
            <a:off x="14932442" y="6605637"/>
            <a:ext cx="3623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>
                <a:solidFill>
                  <a:srgbClr val="CCECFF"/>
                </a:solidFill>
                <a:latin typeface="Century Gothic" panose="020B0502020202020204" pitchFamily="34" charset="0"/>
              </a:rPr>
              <a:t>Korreláció</a:t>
            </a:r>
          </a:p>
        </p:txBody>
      </p: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E0EB8BCF-5547-4843-9825-376337265B3C}"/>
              </a:ext>
            </a:extLst>
          </p:cNvPr>
          <p:cNvCxnSpPr>
            <a:cxnSpLocks/>
          </p:cNvCxnSpPr>
          <p:nvPr/>
        </p:nvCxnSpPr>
        <p:spPr>
          <a:xfrm>
            <a:off x="16263971" y="9071222"/>
            <a:ext cx="982184" cy="0"/>
          </a:xfrm>
          <a:prstGeom prst="straightConnector1">
            <a:avLst/>
          </a:prstGeom>
          <a:ln w="76200">
            <a:solidFill>
              <a:srgbClr val="CCEC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églalap 28">
            <a:extLst>
              <a:ext uri="{FF2B5EF4-FFF2-40B4-BE49-F238E27FC236}">
                <a16:creationId xmlns:a16="http://schemas.microsoft.com/office/drawing/2014/main" id="{F76030FE-2747-4CEC-B9E0-5AAC93EA511A}"/>
              </a:ext>
            </a:extLst>
          </p:cNvPr>
          <p:cNvSpPr/>
          <p:nvPr/>
        </p:nvSpPr>
        <p:spPr>
          <a:xfrm>
            <a:off x="16097024" y="9123859"/>
            <a:ext cx="1293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5400" b="1" dirty="0">
                <a:solidFill>
                  <a:srgbClr val="CCECFF"/>
                </a:solidFill>
                <a:latin typeface="Century Gothic" panose="020B0502020202020204" pitchFamily="34" charset="0"/>
              </a:rPr>
              <a:t>1/R</a:t>
            </a:r>
            <a:endParaRPr lang="hu-HU" sz="5400" dirty="0">
              <a:solidFill>
                <a:srgbClr val="CCEC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19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8C00CD84-E535-408B-A6CF-A4465B7AAD11}"/>
                  </a:ext>
                </a:extLst>
              </p:cNvPr>
              <p:cNvSpPr txBox="1"/>
              <p:nvPr/>
            </p:nvSpPr>
            <p:spPr>
              <a:xfrm>
                <a:off x="600200" y="576139"/>
                <a:ext cx="17425936" cy="5639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4000" dirty="0">
                    <a:latin typeface="Century Gothic" panose="020B0502020202020204" pitchFamily="34" charset="0"/>
                  </a:rPr>
                  <a:t>HBT-effektus analógiája a nagyenergiás fizikában: </a:t>
                </a:r>
                <a:br>
                  <a:rPr lang="hu-HU" sz="4000" dirty="0">
                    <a:latin typeface="Century Gothic" panose="020B0502020202020204" pitchFamily="34" charset="0"/>
                  </a:rPr>
                </a:br>
                <a:r>
                  <a:rPr lang="hu-HU" sz="40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QGP kifagyásból keletkező </a:t>
                </a:r>
                <a:r>
                  <a:rPr lang="hu-HU" sz="4000" b="1" dirty="0" err="1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pionok</a:t>
                </a:r>
                <a:r>
                  <a:rPr lang="hu-HU" sz="40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 impulzuskorrelációi!</a:t>
                </a:r>
                <a:br>
                  <a:rPr lang="hu-HU" sz="40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</a:br>
                <a:br>
                  <a:rPr lang="hu-HU" sz="40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</a:br>
                <a:r>
                  <a:rPr lang="hu-HU" sz="4000" dirty="0">
                    <a:latin typeface="Century Gothic" panose="020B0502020202020204" pitchFamily="34" charset="0"/>
                  </a:rPr>
                  <a:t>A korreláció egyfajta „mikroszkópként” működik, a részecskekeltő forrás térbeli alakja rekonstruálható </a:t>
                </a:r>
                <a:br>
                  <a:rPr lang="hu-HU" sz="4000" dirty="0">
                    <a:latin typeface="Century Gothic" panose="020B0502020202020204" pitchFamily="34" charset="0"/>
                  </a:rPr>
                </a:br>
                <a:br>
                  <a:rPr lang="hu-HU" sz="4000" dirty="0">
                    <a:latin typeface="Century Gothic" panose="020B0502020202020204" pitchFamily="34" charset="0"/>
                  </a:rPr>
                </a:br>
                <a:r>
                  <a:rPr lang="hu-HU" sz="4000" dirty="0">
                    <a:latin typeface="Century Gothic" panose="020B0502020202020204" pitchFamily="34" charset="0"/>
                  </a:rPr>
                  <a:t>Az erre kiépült tudományágat </a:t>
                </a:r>
                <a:r>
                  <a:rPr lang="hu-HU" sz="4000" b="1" dirty="0" err="1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femtoszkópiának</a:t>
                </a:r>
                <a:r>
                  <a:rPr lang="hu-HU" sz="4000" dirty="0">
                    <a:latin typeface="Century Gothic" panose="020B0502020202020204" pitchFamily="34" charset="0"/>
                  </a:rPr>
                  <a:t> nevezik, hiszen a </a:t>
                </a:r>
                <a:r>
                  <a:rPr lang="hu-HU" sz="4000" dirty="0" err="1">
                    <a:latin typeface="Century Gothic" panose="020B0502020202020204" pitchFamily="34" charset="0"/>
                  </a:rPr>
                  <a:t>femtométer</a:t>
                </a:r>
                <a:r>
                  <a:rPr lang="hu-HU" sz="4000" dirty="0">
                    <a:latin typeface="Century Gothic" panose="020B0502020202020204" pitchFamily="34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4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u-HU" sz="40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hu-HU" sz="4000" dirty="0">
                    <a:latin typeface="Century Gothic" panose="020B0502020202020204" pitchFamily="34" charset="0"/>
                  </a:rPr>
                  <a:t> méter) skálán térképezhetjük fel a forrást</a:t>
                </a:r>
                <a:br>
                  <a:rPr lang="hu-HU" sz="4000" dirty="0">
                    <a:latin typeface="Century Gothic" panose="020B0502020202020204" pitchFamily="34" charset="0"/>
                  </a:rPr>
                </a:br>
                <a:endParaRPr lang="hu-HU" sz="40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8C00CD84-E535-408B-A6CF-A4465B7AA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00" y="576139"/>
                <a:ext cx="17425936" cy="5639301"/>
              </a:xfrm>
              <a:prstGeom prst="rect">
                <a:avLst/>
              </a:prstGeom>
              <a:blipFill>
                <a:blip r:embed="rId2"/>
                <a:stretch>
                  <a:fillRect l="-1224" t="-194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Kép 11">
            <a:extLst>
              <a:ext uri="{FF2B5EF4-FFF2-40B4-BE49-F238E27FC236}">
                <a16:creationId xmlns:a16="http://schemas.microsoft.com/office/drawing/2014/main" id="{0F64AE22-8787-4F82-939C-B9752542E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82" y="6215440"/>
            <a:ext cx="6097067" cy="437827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BC3F59C7-37C2-47F7-B89A-0F0ADA14DC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568" y="6232625"/>
            <a:ext cx="6073137" cy="436109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4003E2C7-0FF4-4E0B-A87F-5DE9F8AD3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4" y="6215440"/>
            <a:ext cx="6046929" cy="434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45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B723501-2C06-4BC6-A0AE-BB62251F0768}"/>
              </a:ext>
            </a:extLst>
          </p:cNvPr>
          <p:cNvSpPr txBox="1"/>
          <p:nvPr/>
        </p:nvSpPr>
        <p:spPr>
          <a:xfrm>
            <a:off x="11420" y="216099"/>
            <a:ext cx="194759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solidFill>
                  <a:srgbClr val="CCECFF"/>
                </a:solidFill>
                <a:latin typeface="Century Gothic" panose="020B0502020202020204" pitchFamily="34" charset="0"/>
              </a:rPr>
              <a:t>Összefoglalás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BB83C43-4FD0-4C8B-8B3E-B9718F758179}"/>
              </a:ext>
            </a:extLst>
          </p:cNvPr>
          <p:cNvSpPr txBox="1"/>
          <p:nvPr/>
        </p:nvSpPr>
        <p:spPr>
          <a:xfrm>
            <a:off x="456184" y="1872283"/>
            <a:ext cx="177859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dirty="0">
                <a:latin typeface="Century Gothic" panose="020B0502020202020204" pitchFamily="34" charset="0"/>
              </a:rPr>
              <a:t>Az Univerzum korai állapota – </a:t>
            </a:r>
            <a:r>
              <a:rPr lang="hu-HU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Kvark-</a:t>
            </a:r>
            <a:r>
              <a:rPr lang="hu-HU" sz="4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Gluon</a:t>
            </a:r>
            <a:r>
              <a:rPr lang="hu-HU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Plazma</a:t>
            </a:r>
            <a:br>
              <a:rPr lang="hu-HU" sz="4000" dirty="0">
                <a:latin typeface="Century Gothic" panose="020B0502020202020204" pitchFamily="34" charset="0"/>
              </a:rPr>
            </a:br>
            <a:endParaRPr lang="hu-HU" sz="4000" dirty="0"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dirty="0">
                <a:latin typeface="Century Gothic" panose="020B0502020202020204" pitchFamily="34" charset="0"/>
              </a:rPr>
              <a:t>Vizsgálati lehetőség: </a:t>
            </a:r>
            <a:r>
              <a:rPr lang="hu-HU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nagyenergiás nehézion-ütközések</a:t>
            </a:r>
            <a:br>
              <a:rPr lang="hu-HU" sz="4000" dirty="0">
                <a:latin typeface="Century Gothic" panose="020B0502020202020204" pitchFamily="34" charset="0"/>
              </a:rPr>
            </a:br>
            <a:endParaRPr lang="hu-HU" sz="4000" dirty="0"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dirty="0">
                <a:latin typeface="Century Gothic" panose="020B0502020202020204" pitchFamily="34" charset="0"/>
              </a:rPr>
              <a:t>Kísérleti helyszín: Relativisztikus Nehézion Ütköztető, PHENIX kísérlet</a:t>
            </a:r>
            <a:br>
              <a:rPr lang="hu-HU" sz="4000" dirty="0">
                <a:latin typeface="Century Gothic" panose="020B0502020202020204" pitchFamily="34" charset="0"/>
              </a:rPr>
            </a:br>
            <a:endParaRPr lang="hu-HU" sz="4000" dirty="0"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HBT-effektus</a:t>
            </a:r>
            <a:r>
              <a:rPr lang="hu-HU" sz="4000" dirty="0">
                <a:latin typeface="Century Gothic" panose="020B0502020202020204" pitchFamily="34" charset="0"/>
              </a:rPr>
              <a:t>: csillagból érkező fény intenzitáskorrelációja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u-HU" sz="4000" dirty="0"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dirty="0">
                <a:latin typeface="Century Gothic" panose="020B0502020202020204" pitchFamily="34" charset="0"/>
              </a:rPr>
              <a:t>Nagyenergiás fizikában – </a:t>
            </a:r>
            <a:r>
              <a:rPr lang="hu-HU" sz="4000" dirty="0" err="1">
                <a:latin typeface="Century Gothic" panose="020B0502020202020204" pitchFamily="34" charset="0"/>
              </a:rPr>
              <a:t>pionok</a:t>
            </a:r>
            <a:r>
              <a:rPr lang="hu-HU" sz="4000" dirty="0">
                <a:latin typeface="Century Gothic" panose="020B0502020202020204" pitchFamily="34" charset="0"/>
              </a:rPr>
              <a:t> impulzuskorrelációi – </a:t>
            </a:r>
            <a:r>
              <a:rPr lang="hu-HU" sz="4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femtoszkópia</a:t>
            </a:r>
            <a:r>
              <a:rPr lang="hu-HU" sz="4000" dirty="0"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A9F06EF-5045-4206-BE7E-C6815D20AF85}"/>
              </a:ext>
            </a:extLst>
          </p:cNvPr>
          <p:cNvSpPr txBox="1"/>
          <p:nvPr/>
        </p:nvSpPr>
        <p:spPr>
          <a:xfrm>
            <a:off x="-388812" y="8785051"/>
            <a:ext cx="194759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solidFill>
                  <a:srgbClr val="CCECFF"/>
                </a:solidFill>
                <a:latin typeface="Century Gothic" panose="020B0502020202020204" pitchFamily="34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3041129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lli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-16000" contrast="37000"/>
          </a:blip>
          <a:srcRect l="24138" t="23938" r="26207" b="25028"/>
          <a:stretch/>
        </p:blipFill>
        <p:spPr>
          <a:xfrm>
            <a:off x="12260972" y="11475"/>
            <a:ext cx="6912768" cy="532859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710" y="3950679"/>
            <a:ext cx="7845801" cy="5719589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5"/>
            <a:ext cx="13001621" cy="8928992"/>
          </a:xfrm>
          <a:prstGeom prst="rect">
            <a:avLst/>
          </a:prstGeom>
        </p:spPr>
      </p:pic>
      <p:cxnSp>
        <p:nvCxnSpPr>
          <p:cNvPr id="20" name="Egyenes összekötő nyíllal 19"/>
          <p:cNvCxnSpPr>
            <a:cxnSpLocks/>
          </p:cNvCxnSpPr>
          <p:nvPr/>
        </p:nvCxnSpPr>
        <p:spPr>
          <a:xfrm>
            <a:off x="672208" y="1080195"/>
            <a:ext cx="8793555" cy="0"/>
          </a:xfrm>
          <a:prstGeom prst="straightConnector1">
            <a:avLst/>
          </a:prstGeom>
          <a:ln w="120650" cap="rnd">
            <a:solidFill>
              <a:srgbClr val="99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193045" y="-7476"/>
            <a:ext cx="890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>
                <a:solidFill>
                  <a:srgbClr val="CCECFF"/>
                </a:solidFill>
                <a:latin typeface="Century Gothic" panose="020B0502020202020204" pitchFamily="34" charset="0"/>
              </a:rPr>
              <a:t>Az ütközés időfejlődése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1163161" y="1159937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>
                <a:solidFill>
                  <a:srgbClr val="CCECFF"/>
                </a:solidFill>
                <a:latin typeface="Century Gothic" panose="020B0502020202020204" pitchFamily="34" charset="0"/>
              </a:rPr>
              <a:t>Tágulás és hűlés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1752328" y="2520355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>
                <a:solidFill>
                  <a:srgbClr val="CCECFF"/>
                </a:solidFill>
                <a:latin typeface="Century Gothic" panose="020B0502020202020204" pitchFamily="34" charset="0"/>
              </a:rPr>
              <a:t>Kezdeti energia-sűrűség eloszlás</a:t>
            </a:r>
          </a:p>
        </p:txBody>
      </p:sp>
      <p:sp>
        <p:nvSpPr>
          <p:cNvPr id="26" name="Szövegdoboz 25"/>
          <p:cNvSpPr txBox="1"/>
          <p:nvPr/>
        </p:nvSpPr>
        <p:spPr>
          <a:xfrm>
            <a:off x="2628870" y="6895219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>
                <a:solidFill>
                  <a:srgbClr val="CCECFF"/>
                </a:solidFill>
                <a:latin typeface="Century Gothic" panose="020B0502020202020204" pitchFamily="34" charset="0"/>
              </a:rPr>
              <a:t>Kvantum-fluktuációk</a:t>
            </a:r>
          </a:p>
        </p:txBody>
      </p:sp>
      <p:sp>
        <p:nvSpPr>
          <p:cNvPr id="27" name="Szövegdoboz 26"/>
          <p:cNvSpPr txBox="1"/>
          <p:nvPr/>
        </p:nvSpPr>
        <p:spPr>
          <a:xfrm>
            <a:off x="24136" y="6840835"/>
            <a:ext cx="1823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>
                <a:solidFill>
                  <a:srgbClr val="CCECFF"/>
                </a:solidFill>
                <a:latin typeface="Century Gothic" panose="020B0502020202020204" pitchFamily="34" charset="0"/>
              </a:rPr>
              <a:t>Átfedési zóna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4318797" y="4954008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>
                <a:solidFill>
                  <a:srgbClr val="CCECFF"/>
                </a:solidFill>
                <a:latin typeface="Century Gothic" panose="020B0502020202020204" pitchFamily="34" charset="0"/>
              </a:rPr>
              <a:t>QGP-fázis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5255838" y="2603643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>
                <a:solidFill>
                  <a:srgbClr val="CCECFF"/>
                </a:solidFill>
                <a:latin typeface="Century Gothic" panose="020B0502020202020204" pitchFamily="34" charset="0"/>
              </a:rPr>
              <a:t>Hadronizáció 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7431755" y="1484841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>
                <a:solidFill>
                  <a:srgbClr val="CCECFF"/>
                </a:solidFill>
                <a:latin typeface="Century Gothic" panose="020B0502020202020204" pitchFamily="34" charset="0"/>
              </a:rPr>
              <a:t>Kinetikus </a:t>
            </a:r>
            <a:br>
              <a:rPr lang="hu-HU" sz="3200">
                <a:solidFill>
                  <a:srgbClr val="CCECFF"/>
                </a:solidFill>
                <a:latin typeface="Century Gothic" panose="020B0502020202020204" pitchFamily="34" charset="0"/>
              </a:rPr>
            </a:br>
            <a:r>
              <a:rPr lang="hu-HU" sz="3200">
                <a:solidFill>
                  <a:srgbClr val="CCECFF"/>
                </a:solidFill>
                <a:latin typeface="Century Gothic" panose="020B0502020202020204" pitchFamily="34" charset="0"/>
              </a:rPr>
              <a:t>kifagyás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9537771" y="726252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>
                <a:solidFill>
                  <a:srgbClr val="CCECFF"/>
                </a:solidFill>
                <a:latin typeface="Century Gothic" panose="020B0502020202020204" pitchFamily="34" charset="0"/>
              </a:rPr>
              <a:t>Detektorok</a:t>
            </a:r>
          </a:p>
        </p:txBody>
      </p:sp>
      <p:sp>
        <p:nvSpPr>
          <p:cNvPr id="33" name="Szövegdoboz 32"/>
          <p:cNvSpPr txBox="1"/>
          <p:nvPr/>
        </p:nvSpPr>
        <p:spPr>
          <a:xfrm>
            <a:off x="11033635" y="2341789"/>
            <a:ext cx="4032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>
                <a:solidFill>
                  <a:srgbClr val="CCECFF"/>
                </a:solidFill>
                <a:latin typeface="Century Gothic" panose="020B0502020202020204" pitchFamily="34" charset="0"/>
              </a:rPr>
              <a:t>Keletkezett részecskék </a:t>
            </a:r>
            <a:br>
              <a:rPr lang="hu-HU" sz="3200">
                <a:solidFill>
                  <a:srgbClr val="CCECFF"/>
                </a:solidFill>
                <a:latin typeface="Century Gothic" panose="020B0502020202020204" pitchFamily="34" charset="0"/>
              </a:rPr>
            </a:br>
            <a:r>
              <a:rPr lang="hu-HU" sz="3200">
                <a:solidFill>
                  <a:srgbClr val="CCECFF"/>
                </a:solidFill>
                <a:latin typeface="Century Gothic" panose="020B0502020202020204" pitchFamily="34" charset="0"/>
              </a:rPr>
              <a:t>eloszlása,</a:t>
            </a:r>
            <a:br>
              <a:rPr lang="hu-HU" sz="3200">
                <a:solidFill>
                  <a:srgbClr val="CCECFF"/>
                </a:solidFill>
                <a:latin typeface="Century Gothic" panose="020B0502020202020204" pitchFamily="34" charset="0"/>
              </a:rPr>
            </a:br>
            <a:r>
              <a:rPr lang="hu-HU" sz="3200">
                <a:solidFill>
                  <a:srgbClr val="CCECFF"/>
                </a:solidFill>
                <a:latin typeface="Century Gothic" panose="020B0502020202020204" pitchFamily="34" charset="0"/>
              </a:rPr>
              <a:t>korrelációi</a:t>
            </a:r>
          </a:p>
        </p:txBody>
      </p:sp>
      <p:sp>
        <p:nvSpPr>
          <p:cNvPr id="35" name="Szövegdoboz 34"/>
          <p:cNvSpPr txBox="1"/>
          <p:nvPr/>
        </p:nvSpPr>
        <p:spPr>
          <a:xfrm>
            <a:off x="9856450" y="9601021"/>
            <a:ext cx="11017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>
                <a:solidFill>
                  <a:srgbClr val="CCECFF"/>
                </a:solidFill>
                <a:latin typeface="Century Gothic" panose="020B0502020202020204" pitchFamily="34" charset="0"/>
              </a:rPr>
              <a:t>Relativisztikus Nehézion Ütköztető, </a:t>
            </a:r>
            <a:br>
              <a:rPr lang="hu-HU" sz="3600">
                <a:solidFill>
                  <a:srgbClr val="CCECFF"/>
                </a:solidFill>
                <a:latin typeface="Century Gothic" panose="020B0502020202020204" pitchFamily="34" charset="0"/>
              </a:rPr>
            </a:br>
            <a:r>
              <a:rPr lang="hu-HU" sz="3600">
                <a:solidFill>
                  <a:srgbClr val="CCECFF"/>
                </a:solidFill>
                <a:latin typeface="Century Gothic" panose="020B0502020202020204" pitchFamily="34" charset="0"/>
              </a:rPr>
              <a:t>PHENIX kísérlet</a:t>
            </a:r>
          </a:p>
        </p:txBody>
      </p:sp>
      <p:sp>
        <p:nvSpPr>
          <p:cNvPr id="36" name="Szövegdoboz 35"/>
          <p:cNvSpPr txBox="1"/>
          <p:nvPr/>
        </p:nvSpPr>
        <p:spPr>
          <a:xfrm>
            <a:off x="-435028" y="8701207"/>
            <a:ext cx="4929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>
                <a:solidFill>
                  <a:srgbClr val="CCECFF"/>
                </a:solidFill>
                <a:latin typeface="Century Gothic" panose="020B0502020202020204" pitchFamily="34" charset="0"/>
              </a:rPr>
              <a:t>Ütköző atommagok</a:t>
            </a:r>
          </a:p>
        </p:txBody>
      </p:sp>
      <p:cxnSp>
        <p:nvCxnSpPr>
          <p:cNvPr id="19" name="Egyenes összekötő nyíllal 18"/>
          <p:cNvCxnSpPr>
            <a:cxnSpLocks/>
          </p:cNvCxnSpPr>
          <p:nvPr/>
        </p:nvCxnSpPr>
        <p:spPr>
          <a:xfrm>
            <a:off x="4318797" y="9361115"/>
            <a:ext cx="1290249" cy="0"/>
          </a:xfrm>
          <a:prstGeom prst="straightConnector1">
            <a:avLst/>
          </a:prstGeom>
          <a:ln w="120650" cap="rnd">
            <a:solidFill>
              <a:srgbClr val="99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5784776" y="8718242"/>
            <a:ext cx="4929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>
                <a:solidFill>
                  <a:srgbClr val="CCECFF"/>
                </a:solidFill>
                <a:latin typeface="Century Gothic" panose="020B0502020202020204" pitchFamily="34" charset="0"/>
              </a:rPr>
              <a:t>Információ a kezdeti állapotról</a:t>
            </a:r>
          </a:p>
        </p:txBody>
      </p:sp>
    </p:spTree>
    <p:extLst>
      <p:ext uri="{BB962C8B-B14F-4D97-AF65-F5344CB8AC3E}">
        <p14:creationId xmlns:p14="http://schemas.microsoft.com/office/powerpoint/2010/main" val="194809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-3667236" y="-23139"/>
            <a:ext cx="194759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>
                <a:solidFill>
                  <a:srgbClr val="CCECFF"/>
                </a:solidFill>
                <a:latin typeface="Century Gothic" panose="020B0502020202020204" pitchFamily="34" charset="0"/>
              </a:rPr>
              <a:t>HBT-effektus és femtoszkópia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564" y="1472658"/>
            <a:ext cx="4442467" cy="3527841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394655" y="1327578"/>
            <a:ext cx="529824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latin typeface="Century Gothic" panose="020B0502020202020204" pitchFamily="34" charset="0"/>
              </a:rPr>
              <a:t>R. </a:t>
            </a:r>
            <a:r>
              <a:rPr lang="hu-HU" sz="4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H</a:t>
            </a:r>
            <a:r>
              <a:rPr lang="hu-HU" sz="4400" dirty="0" err="1">
                <a:latin typeface="Century Gothic" panose="020B0502020202020204" pitchFamily="34" charset="0"/>
              </a:rPr>
              <a:t>anbury</a:t>
            </a:r>
            <a:r>
              <a:rPr lang="hu-HU" sz="4400" dirty="0">
                <a:latin typeface="Century Gothic" panose="020B0502020202020204" pitchFamily="34" charset="0"/>
              </a:rPr>
              <a:t> </a:t>
            </a:r>
            <a:r>
              <a:rPr lang="hu-HU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</a:t>
            </a:r>
            <a:r>
              <a:rPr lang="hu-HU" sz="4400" dirty="0">
                <a:latin typeface="Century Gothic" panose="020B0502020202020204" pitchFamily="34" charset="0"/>
              </a:rPr>
              <a:t>rown, </a:t>
            </a:r>
            <a:br>
              <a:rPr lang="hu-HU" sz="4400" dirty="0">
                <a:latin typeface="Century Gothic" panose="020B0502020202020204" pitchFamily="34" charset="0"/>
              </a:rPr>
            </a:br>
            <a:r>
              <a:rPr lang="hu-HU" sz="4400" dirty="0">
                <a:latin typeface="Century Gothic" panose="020B0502020202020204" pitchFamily="34" charset="0"/>
              </a:rPr>
              <a:t>R. Q. </a:t>
            </a:r>
            <a:r>
              <a:rPr lang="hu-HU" sz="4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r>
              <a:rPr lang="hu-HU" sz="4400" dirty="0" err="1">
                <a:latin typeface="Century Gothic" panose="020B0502020202020204" pitchFamily="34" charset="0"/>
              </a:rPr>
              <a:t>wiss</a:t>
            </a:r>
            <a:r>
              <a:rPr lang="hu-HU" sz="4400" dirty="0">
                <a:latin typeface="Century Gothic" panose="020B0502020202020204" pitchFamily="34" charset="0"/>
              </a:rPr>
              <a:t> </a:t>
            </a:r>
            <a:br>
              <a:rPr lang="hu-HU" sz="4400" dirty="0">
                <a:latin typeface="Century Gothic" panose="020B0502020202020204" pitchFamily="34" charset="0"/>
              </a:rPr>
            </a:br>
            <a:r>
              <a:rPr lang="hu-HU" sz="4400" dirty="0">
                <a:latin typeface="Century Gothic" panose="020B0502020202020204" pitchFamily="34" charset="0"/>
              </a:rPr>
              <a:t>rádiócsillagászok</a:t>
            </a:r>
          </a:p>
        </p:txBody>
      </p:sp>
      <p:cxnSp>
        <p:nvCxnSpPr>
          <p:cNvPr id="17" name="Egyenes összekötő nyíllal 16"/>
          <p:cNvCxnSpPr>
            <a:cxnSpLocks/>
          </p:cNvCxnSpPr>
          <p:nvPr/>
        </p:nvCxnSpPr>
        <p:spPr>
          <a:xfrm>
            <a:off x="5590072" y="2448347"/>
            <a:ext cx="1011791" cy="0"/>
          </a:xfrm>
          <a:prstGeom prst="straightConnector1">
            <a:avLst/>
          </a:prstGeom>
          <a:ln w="120650" cap="rnd">
            <a:solidFill>
              <a:srgbClr val="99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6792888" y="1194078"/>
            <a:ext cx="6192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>
                <a:latin typeface="Century Gothic" panose="020B0502020202020204" pitchFamily="34" charset="0"/>
              </a:rPr>
              <a:t>Szíriusz csillag vizsgálata, intenzitáskorrelációs módszer kifejlesztése</a:t>
            </a:r>
          </a:p>
        </p:txBody>
      </p:sp>
      <p:cxnSp>
        <p:nvCxnSpPr>
          <p:cNvPr id="20" name="Egyenes összekötő nyíllal 19"/>
          <p:cNvCxnSpPr>
            <a:cxnSpLocks/>
          </p:cNvCxnSpPr>
          <p:nvPr/>
        </p:nvCxnSpPr>
        <p:spPr>
          <a:xfrm>
            <a:off x="12985576" y="2448347"/>
            <a:ext cx="1011791" cy="0"/>
          </a:xfrm>
          <a:prstGeom prst="straightConnector1">
            <a:avLst/>
          </a:prstGeom>
          <a:ln w="120650" cap="rnd">
            <a:solidFill>
              <a:srgbClr val="99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15426953" y="682034"/>
            <a:ext cx="3994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>
                <a:latin typeface="Century Gothic" panose="020B0502020202020204" pitchFamily="34" charset="0"/>
              </a:rPr>
              <a:t>Pontszerűnek tűnő forrás mérete mérhető!</a:t>
            </a:r>
          </a:p>
        </p:txBody>
      </p:sp>
      <p:grpSp>
        <p:nvGrpSpPr>
          <p:cNvPr id="22" name="Csoportba foglalás 21"/>
          <p:cNvGrpSpPr/>
          <p:nvPr/>
        </p:nvGrpSpPr>
        <p:grpSpPr>
          <a:xfrm>
            <a:off x="6760672" y="3271960"/>
            <a:ext cx="5720160" cy="1423413"/>
            <a:chOff x="4813803" y="1323248"/>
            <a:chExt cx="3916618" cy="974617"/>
          </a:xfrm>
        </p:grpSpPr>
        <p:sp>
          <p:nvSpPr>
            <p:cNvPr id="23" name="Tizenkét ágú csillag 3"/>
            <p:cNvSpPr/>
            <p:nvPr/>
          </p:nvSpPr>
          <p:spPr>
            <a:xfrm>
              <a:off x="4813803" y="1323248"/>
              <a:ext cx="947450" cy="947451"/>
            </a:xfrm>
            <a:prstGeom prst="star12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3600" b="1" dirty="0">
                  <a:solidFill>
                    <a:sysClr val="windowText" lastClr="000000"/>
                  </a:solidFill>
                  <a:latin typeface="Century Gothic" panose="020B0502020202020204" pitchFamily="34" charset="0"/>
                </a:rPr>
                <a:t>R</a:t>
              </a:r>
              <a:r>
                <a:rPr lang="hu-HU" sz="20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4" name="Folyamatábra: Közvetlen elérésű tárolás 23"/>
            <p:cNvSpPr/>
            <p:nvPr/>
          </p:nvSpPr>
          <p:spPr>
            <a:xfrm rot="10499248">
              <a:off x="7904156" y="1362673"/>
              <a:ext cx="826265" cy="377668"/>
            </a:xfrm>
            <a:prstGeom prst="flowChartMagneticDrum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4000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25" name="Folyamatábra: Közvetlen elérésű tárolás 24"/>
            <p:cNvSpPr/>
            <p:nvPr/>
          </p:nvSpPr>
          <p:spPr>
            <a:xfrm rot="11407590">
              <a:off x="7884146" y="1920197"/>
              <a:ext cx="826265" cy="377668"/>
            </a:xfrm>
            <a:prstGeom prst="flowChartMagneticDrum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4000" dirty="0">
                  <a:solidFill>
                    <a:srgbClr val="00B050"/>
                  </a:solidFill>
                </a:rPr>
                <a:t>B</a:t>
              </a:r>
            </a:p>
          </p:txBody>
        </p:sp>
        <p:cxnSp>
          <p:nvCxnSpPr>
            <p:cNvPr id="26" name="Egyenes összekötő nyíllal 25"/>
            <p:cNvCxnSpPr/>
            <p:nvPr/>
          </p:nvCxnSpPr>
          <p:spPr>
            <a:xfrm>
              <a:off x="5445060" y="1546180"/>
              <a:ext cx="2658838" cy="1735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26"/>
            <p:cNvCxnSpPr/>
            <p:nvPr/>
          </p:nvCxnSpPr>
          <p:spPr>
            <a:xfrm>
              <a:off x="5444547" y="1998192"/>
              <a:ext cx="2640959" cy="86626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nyíllal 27"/>
            <p:cNvCxnSpPr>
              <a:cxnSpLocks/>
            </p:cNvCxnSpPr>
            <p:nvPr/>
          </p:nvCxnSpPr>
          <p:spPr>
            <a:xfrm>
              <a:off x="5281122" y="1398262"/>
              <a:ext cx="0" cy="797422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nyíllal 28"/>
            <p:cNvCxnSpPr/>
            <p:nvPr/>
          </p:nvCxnSpPr>
          <p:spPr>
            <a:xfrm flipV="1">
              <a:off x="5444547" y="1563539"/>
              <a:ext cx="2659351" cy="42726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nyíllal 29"/>
            <p:cNvCxnSpPr/>
            <p:nvPr/>
          </p:nvCxnSpPr>
          <p:spPr>
            <a:xfrm>
              <a:off x="5444547" y="1551507"/>
              <a:ext cx="2640959" cy="53331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lipszis 30"/>
            <p:cNvSpPr/>
            <p:nvPr/>
          </p:nvSpPr>
          <p:spPr>
            <a:xfrm>
              <a:off x="5420494" y="149826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/>
            </a:p>
          </p:txBody>
        </p:sp>
        <p:sp>
          <p:nvSpPr>
            <p:cNvPr id="32" name="Ellipszis 31"/>
            <p:cNvSpPr/>
            <p:nvPr/>
          </p:nvSpPr>
          <p:spPr>
            <a:xfrm>
              <a:off x="5411499" y="193865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u-HU"/>
            </a:p>
          </p:txBody>
        </p:sp>
      </p:grp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8279" r="14084" b="15197"/>
          <a:stretch/>
        </p:blipFill>
        <p:spPr>
          <a:xfrm>
            <a:off x="492408" y="3701826"/>
            <a:ext cx="5016134" cy="2708130"/>
          </a:xfrm>
          <a:prstGeom prst="rect">
            <a:avLst/>
          </a:prstGeom>
        </p:spPr>
      </p:pic>
      <p:grpSp>
        <p:nvGrpSpPr>
          <p:cNvPr id="57" name="Csoportba foglalás 56"/>
          <p:cNvGrpSpPr/>
          <p:nvPr/>
        </p:nvGrpSpPr>
        <p:grpSpPr>
          <a:xfrm>
            <a:off x="2923995" y="7833624"/>
            <a:ext cx="4804997" cy="2759832"/>
            <a:chOff x="12049472" y="5397982"/>
            <a:chExt cx="4804997" cy="3288261"/>
          </a:xfrm>
        </p:grpSpPr>
        <p:sp>
          <p:nvSpPr>
            <p:cNvPr id="15" name="Szabadkézi sokszög: alakzat 14"/>
            <p:cNvSpPr/>
            <p:nvPr/>
          </p:nvSpPr>
          <p:spPr>
            <a:xfrm>
              <a:off x="14437174" y="5397982"/>
              <a:ext cx="2417295" cy="3285568"/>
            </a:xfrm>
            <a:custGeom>
              <a:avLst/>
              <a:gdLst>
                <a:gd name="connsiteX0" fmla="*/ 0 w 2569028"/>
                <a:gd name="connsiteY0" fmla="*/ 862549 h 2656196"/>
                <a:gd name="connsiteX1" fmla="*/ 348342 w 2569028"/>
                <a:gd name="connsiteY1" fmla="*/ 57007 h 2656196"/>
                <a:gd name="connsiteX2" fmla="*/ 936171 w 2569028"/>
                <a:gd name="connsiteY2" fmla="*/ 2255921 h 2656196"/>
                <a:gd name="connsiteX3" fmla="*/ 2569028 w 2569028"/>
                <a:gd name="connsiteY3" fmla="*/ 2647807 h 2656196"/>
                <a:gd name="connsiteX0" fmla="*/ 0 w 2674044"/>
                <a:gd name="connsiteY0" fmla="*/ 482614 h 2779157"/>
                <a:gd name="connsiteX1" fmla="*/ 453358 w 2674044"/>
                <a:gd name="connsiteY1" fmla="*/ 179968 h 2779157"/>
                <a:gd name="connsiteX2" fmla="*/ 1041187 w 2674044"/>
                <a:gd name="connsiteY2" fmla="*/ 2378882 h 2779157"/>
                <a:gd name="connsiteX3" fmla="*/ 2674044 w 2674044"/>
                <a:gd name="connsiteY3" fmla="*/ 2770768 h 2779157"/>
                <a:gd name="connsiteX0" fmla="*/ 2707 w 2676751"/>
                <a:gd name="connsiteY0" fmla="*/ 433588 h 2730131"/>
                <a:gd name="connsiteX1" fmla="*/ 456065 w 2676751"/>
                <a:gd name="connsiteY1" fmla="*/ 130942 h 2730131"/>
                <a:gd name="connsiteX2" fmla="*/ 1043894 w 2676751"/>
                <a:gd name="connsiteY2" fmla="*/ 2329856 h 2730131"/>
                <a:gd name="connsiteX3" fmla="*/ 2676751 w 2676751"/>
                <a:gd name="connsiteY3" fmla="*/ 2721742 h 2730131"/>
                <a:gd name="connsiteX0" fmla="*/ 0 w 2674044"/>
                <a:gd name="connsiteY0" fmla="*/ 339723 h 2636266"/>
                <a:gd name="connsiteX1" fmla="*/ 453358 w 2674044"/>
                <a:gd name="connsiteY1" fmla="*/ 37077 h 2636266"/>
                <a:gd name="connsiteX2" fmla="*/ 1041187 w 2674044"/>
                <a:gd name="connsiteY2" fmla="*/ 2235991 h 2636266"/>
                <a:gd name="connsiteX3" fmla="*/ 2674044 w 2674044"/>
                <a:gd name="connsiteY3" fmla="*/ 2627877 h 2636266"/>
                <a:gd name="connsiteX0" fmla="*/ 0 w 3159744"/>
                <a:gd name="connsiteY0" fmla="*/ 57098 h 2655379"/>
                <a:gd name="connsiteX1" fmla="*/ 939058 w 3159744"/>
                <a:gd name="connsiteY1" fmla="*/ 56190 h 2655379"/>
                <a:gd name="connsiteX2" fmla="*/ 1526887 w 3159744"/>
                <a:gd name="connsiteY2" fmla="*/ 2255104 h 2655379"/>
                <a:gd name="connsiteX3" fmla="*/ 3159744 w 3159744"/>
                <a:gd name="connsiteY3" fmla="*/ 2646990 h 2655379"/>
                <a:gd name="connsiteX0" fmla="*/ 0 w 2220686"/>
                <a:gd name="connsiteY0" fmla="*/ 0 h 2599189"/>
                <a:gd name="connsiteX1" fmla="*/ 587829 w 2220686"/>
                <a:gd name="connsiteY1" fmla="*/ 2198914 h 2599189"/>
                <a:gd name="connsiteX2" fmla="*/ 2220686 w 2220686"/>
                <a:gd name="connsiteY2" fmla="*/ 2590800 h 2599189"/>
                <a:gd name="connsiteX0" fmla="*/ 0 w 2220686"/>
                <a:gd name="connsiteY0" fmla="*/ 0 h 2599189"/>
                <a:gd name="connsiteX1" fmla="*/ 587829 w 2220686"/>
                <a:gd name="connsiteY1" fmla="*/ 2198914 h 2599189"/>
                <a:gd name="connsiteX2" fmla="*/ 2220686 w 2220686"/>
                <a:gd name="connsiteY2" fmla="*/ 2590800 h 2599189"/>
                <a:gd name="connsiteX0" fmla="*/ 0 w 2220686"/>
                <a:gd name="connsiteY0" fmla="*/ 1921 h 2601110"/>
                <a:gd name="connsiteX1" fmla="*/ 587829 w 2220686"/>
                <a:gd name="connsiteY1" fmla="*/ 2200835 h 2601110"/>
                <a:gd name="connsiteX2" fmla="*/ 2220686 w 2220686"/>
                <a:gd name="connsiteY2" fmla="*/ 2592721 h 2601110"/>
                <a:gd name="connsiteX0" fmla="*/ 0 w 2220686"/>
                <a:gd name="connsiteY0" fmla="*/ 2048 h 2595273"/>
                <a:gd name="connsiteX1" fmla="*/ 705973 w 2220686"/>
                <a:gd name="connsiteY1" fmla="*/ 2083620 h 2595273"/>
                <a:gd name="connsiteX2" fmla="*/ 2220686 w 2220686"/>
                <a:gd name="connsiteY2" fmla="*/ 2592848 h 2595273"/>
                <a:gd name="connsiteX0" fmla="*/ 0 w 1866256"/>
                <a:gd name="connsiteY0" fmla="*/ 2015 h 2422907"/>
                <a:gd name="connsiteX1" fmla="*/ 705973 w 1866256"/>
                <a:gd name="connsiteY1" fmla="*/ 2083587 h 2422907"/>
                <a:gd name="connsiteX2" fmla="*/ 1866256 w 1866256"/>
                <a:gd name="connsiteY2" fmla="*/ 2408420 h 2422907"/>
                <a:gd name="connsiteX0" fmla="*/ 0 w 1866256"/>
                <a:gd name="connsiteY0" fmla="*/ 2023 h 2466684"/>
                <a:gd name="connsiteX1" fmla="*/ 705973 w 1866256"/>
                <a:gd name="connsiteY1" fmla="*/ 2083595 h 2466684"/>
                <a:gd name="connsiteX2" fmla="*/ 1866256 w 1866256"/>
                <a:gd name="connsiteY2" fmla="*/ 2458718 h 2466684"/>
                <a:gd name="connsiteX0" fmla="*/ 0 w 1829674"/>
                <a:gd name="connsiteY0" fmla="*/ 2029 h 2497747"/>
                <a:gd name="connsiteX1" fmla="*/ 705973 w 1829674"/>
                <a:gd name="connsiteY1" fmla="*/ 2083601 h 2497747"/>
                <a:gd name="connsiteX2" fmla="*/ 1829674 w 1829674"/>
                <a:gd name="connsiteY2" fmla="*/ 2492250 h 2497747"/>
                <a:gd name="connsiteX0" fmla="*/ 0 w 2030877"/>
                <a:gd name="connsiteY0" fmla="*/ 2036 h 2529767"/>
                <a:gd name="connsiteX1" fmla="*/ 705973 w 2030877"/>
                <a:gd name="connsiteY1" fmla="*/ 2083608 h 2529767"/>
                <a:gd name="connsiteX2" fmla="*/ 2030877 w 2030877"/>
                <a:gd name="connsiteY2" fmla="*/ 2525784 h 2529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0877" h="2529767">
                  <a:moveTo>
                    <a:pt x="0" y="2036"/>
                  </a:moveTo>
                  <a:cubicBezTo>
                    <a:pt x="306989" y="-67473"/>
                    <a:pt x="367494" y="1662983"/>
                    <a:pt x="705973" y="2083608"/>
                  </a:cubicBezTo>
                  <a:cubicBezTo>
                    <a:pt x="1044453" y="2504233"/>
                    <a:pt x="1399505" y="2545741"/>
                    <a:pt x="2030877" y="2525784"/>
                  </a:cubicBezTo>
                </a:path>
              </a:pathLst>
            </a:custGeom>
            <a:noFill/>
            <a:ln w="76200">
              <a:solidFill>
                <a:srgbClr val="CCE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6" name="Szabadkézi sokszög: alakzat 55"/>
            <p:cNvSpPr/>
            <p:nvPr/>
          </p:nvSpPr>
          <p:spPr>
            <a:xfrm flipH="1">
              <a:off x="12049472" y="5400675"/>
              <a:ext cx="2417295" cy="3285568"/>
            </a:xfrm>
            <a:custGeom>
              <a:avLst/>
              <a:gdLst>
                <a:gd name="connsiteX0" fmla="*/ 0 w 2569028"/>
                <a:gd name="connsiteY0" fmla="*/ 862549 h 2656196"/>
                <a:gd name="connsiteX1" fmla="*/ 348342 w 2569028"/>
                <a:gd name="connsiteY1" fmla="*/ 57007 h 2656196"/>
                <a:gd name="connsiteX2" fmla="*/ 936171 w 2569028"/>
                <a:gd name="connsiteY2" fmla="*/ 2255921 h 2656196"/>
                <a:gd name="connsiteX3" fmla="*/ 2569028 w 2569028"/>
                <a:gd name="connsiteY3" fmla="*/ 2647807 h 2656196"/>
                <a:gd name="connsiteX0" fmla="*/ 0 w 2674044"/>
                <a:gd name="connsiteY0" fmla="*/ 482614 h 2779157"/>
                <a:gd name="connsiteX1" fmla="*/ 453358 w 2674044"/>
                <a:gd name="connsiteY1" fmla="*/ 179968 h 2779157"/>
                <a:gd name="connsiteX2" fmla="*/ 1041187 w 2674044"/>
                <a:gd name="connsiteY2" fmla="*/ 2378882 h 2779157"/>
                <a:gd name="connsiteX3" fmla="*/ 2674044 w 2674044"/>
                <a:gd name="connsiteY3" fmla="*/ 2770768 h 2779157"/>
                <a:gd name="connsiteX0" fmla="*/ 2707 w 2676751"/>
                <a:gd name="connsiteY0" fmla="*/ 433588 h 2730131"/>
                <a:gd name="connsiteX1" fmla="*/ 456065 w 2676751"/>
                <a:gd name="connsiteY1" fmla="*/ 130942 h 2730131"/>
                <a:gd name="connsiteX2" fmla="*/ 1043894 w 2676751"/>
                <a:gd name="connsiteY2" fmla="*/ 2329856 h 2730131"/>
                <a:gd name="connsiteX3" fmla="*/ 2676751 w 2676751"/>
                <a:gd name="connsiteY3" fmla="*/ 2721742 h 2730131"/>
                <a:gd name="connsiteX0" fmla="*/ 0 w 2674044"/>
                <a:gd name="connsiteY0" fmla="*/ 339723 h 2636266"/>
                <a:gd name="connsiteX1" fmla="*/ 453358 w 2674044"/>
                <a:gd name="connsiteY1" fmla="*/ 37077 h 2636266"/>
                <a:gd name="connsiteX2" fmla="*/ 1041187 w 2674044"/>
                <a:gd name="connsiteY2" fmla="*/ 2235991 h 2636266"/>
                <a:gd name="connsiteX3" fmla="*/ 2674044 w 2674044"/>
                <a:gd name="connsiteY3" fmla="*/ 2627877 h 2636266"/>
                <a:gd name="connsiteX0" fmla="*/ 0 w 3159744"/>
                <a:gd name="connsiteY0" fmla="*/ 57098 h 2655379"/>
                <a:gd name="connsiteX1" fmla="*/ 939058 w 3159744"/>
                <a:gd name="connsiteY1" fmla="*/ 56190 h 2655379"/>
                <a:gd name="connsiteX2" fmla="*/ 1526887 w 3159744"/>
                <a:gd name="connsiteY2" fmla="*/ 2255104 h 2655379"/>
                <a:gd name="connsiteX3" fmla="*/ 3159744 w 3159744"/>
                <a:gd name="connsiteY3" fmla="*/ 2646990 h 2655379"/>
                <a:gd name="connsiteX0" fmla="*/ 0 w 2220686"/>
                <a:gd name="connsiteY0" fmla="*/ 0 h 2599189"/>
                <a:gd name="connsiteX1" fmla="*/ 587829 w 2220686"/>
                <a:gd name="connsiteY1" fmla="*/ 2198914 h 2599189"/>
                <a:gd name="connsiteX2" fmla="*/ 2220686 w 2220686"/>
                <a:gd name="connsiteY2" fmla="*/ 2590800 h 2599189"/>
                <a:gd name="connsiteX0" fmla="*/ 0 w 2220686"/>
                <a:gd name="connsiteY0" fmla="*/ 0 h 2599189"/>
                <a:gd name="connsiteX1" fmla="*/ 587829 w 2220686"/>
                <a:gd name="connsiteY1" fmla="*/ 2198914 h 2599189"/>
                <a:gd name="connsiteX2" fmla="*/ 2220686 w 2220686"/>
                <a:gd name="connsiteY2" fmla="*/ 2590800 h 2599189"/>
                <a:gd name="connsiteX0" fmla="*/ 0 w 2220686"/>
                <a:gd name="connsiteY0" fmla="*/ 1921 h 2601110"/>
                <a:gd name="connsiteX1" fmla="*/ 587829 w 2220686"/>
                <a:gd name="connsiteY1" fmla="*/ 2200835 h 2601110"/>
                <a:gd name="connsiteX2" fmla="*/ 2220686 w 2220686"/>
                <a:gd name="connsiteY2" fmla="*/ 2592721 h 2601110"/>
                <a:gd name="connsiteX0" fmla="*/ 0 w 2220686"/>
                <a:gd name="connsiteY0" fmla="*/ 2048 h 2595273"/>
                <a:gd name="connsiteX1" fmla="*/ 705973 w 2220686"/>
                <a:gd name="connsiteY1" fmla="*/ 2083620 h 2595273"/>
                <a:gd name="connsiteX2" fmla="*/ 2220686 w 2220686"/>
                <a:gd name="connsiteY2" fmla="*/ 2592848 h 2595273"/>
                <a:gd name="connsiteX0" fmla="*/ 0 w 1866256"/>
                <a:gd name="connsiteY0" fmla="*/ 2015 h 2422907"/>
                <a:gd name="connsiteX1" fmla="*/ 705973 w 1866256"/>
                <a:gd name="connsiteY1" fmla="*/ 2083587 h 2422907"/>
                <a:gd name="connsiteX2" fmla="*/ 1866256 w 1866256"/>
                <a:gd name="connsiteY2" fmla="*/ 2408420 h 2422907"/>
                <a:gd name="connsiteX0" fmla="*/ 0 w 1866256"/>
                <a:gd name="connsiteY0" fmla="*/ 2023 h 2466684"/>
                <a:gd name="connsiteX1" fmla="*/ 705973 w 1866256"/>
                <a:gd name="connsiteY1" fmla="*/ 2083595 h 2466684"/>
                <a:gd name="connsiteX2" fmla="*/ 1866256 w 1866256"/>
                <a:gd name="connsiteY2" fmla="*/ 2458718 h 2466684"/>
                <a:gd name="connsiteX0" fmla="*/ 0 w 1829674"/>
                <a:gd name="connsiteY0" fmla="*/ 2029 h 2497747"/>
                <a:gd name="connsiteX1" fmla="*/ 705973 w 1829674"/>
                <a:gd name="connsiteY1" fmla="*/ 2083601 h 2497747"/>
                <a:gd name="connsiteX2" fmla="*/ 1829674 w 1829674"/>
                <a:gd name="connsiteY2" fmla="*/ 2492250 h 2497747"/>
                <a:gd name="connsiteX0" fmla="*/ 0 w 2030877"/>
                <a:gd name="connsiteY0" fmla="*/ 2036 h 2529767"/>
                <a:gd name="connsiteX1" fmla="*/ 705973 w 2030877"/>
                <a:gd name="connsiteY1" fmla="*/ 2083608 h 2529767"/>
                <a:gd name="connsiteX2" fmla="*/ 2030877 w 2030877"/>
                <a:gd name="connsiteY2" fmla="*/ 2525784 h 2529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0877" h="2529767">
                  <a:moveTo>
                    <a:pt x="0" y="2036"/>
                  </a:moveTo>
                  <a:cubicBezTo>
                    <a:pt x="306989" y="-67473"/>
                    <a:pt x="367494" y="1662983"/>
                    <a:pt x="705973" y="2083608"/>
                  </a:cubicBezTo>
                  <a:cubicBezTo>
                    <a:pt x="1044453" y="2504233"/>
                    <a:pt x="1399505" y="2545741"/>
                    <a:pt x="2030877" y="2525784"/>
                  </a:cubicBezTo>
                </a:path>
              </a:pathLst>
            </a:custGeom>
            <a:noFill/>
            <a:ln w="76200">
              <a:solidFill>
                <a:srgbClr val="CCE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9" name="Csoportba foglalás 68"/>
          <p:cNvGrpSpPr/>
          <p:nvPr/>
        </p:nvGrpSpPr>
        <p:grpSpPr>
          <a:xfrm>
            <a:off x="122235" y="7692157"/>
            <a:ext cx="2910492" cy="2910492"/>
            <a:chOff x="7693205" y="5773058"/>
            <a:chExt cx="2910492" cy="2910492"/>
          </a:xfrm>
        </p:grpSpPr>
        <p:sp>
          <p:nvSpPr>
            <p:cNvPr id="58" name="Ellipszis 57"/>
            <p:cNvSpPr/>
            <p:nvPr/>
          </p:nvSpPr>
          <p:spPr>
            <a:xfrm>
              <a:off x="7693205" y="5773058"/>
              <a:ext cx="2910492" cy="2910492"/>
            </a:xfrm>
            <a:prstGeom prst="ellipse">
              <a:avLst/>
            </a:prstGeom>
            <a:gradFill flip="none" rotWithShape="1">
              <a:gsLst>
                <a:gs pos="0">
                  <a:srgbClr val="760000"/>
                </a:gs>
                <a:gs pos="100000">
                  <a:srgbClr val="FFCDCD"/>
                </a:gs>
                <a:gs pos="58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6600" b="1">
                  <a:solidFill>
                    <a:schemeClr val="tx1"/>
                  </a:solidFill>
                  <a:latin typeface="Century Gothic" panose="020B0502020202020204" pitchFamily="34" charset="0"/>
                </a:rPr>
                <a:t>R</a:t>
              </a:r>
              <a:br>
                <a:rPr lang="hu-HU" sz="6600" b="1">
                  <a:solidFill>
                    <a:schemeClr val="bg1"/>
                  </a:solidFill>
                </a:rPr>
              </a:br>
              <a:br>
                <a:rPr lang="hu-HU"/>
              </a:br>
              <a:br>
                <a:rPr lang="hu-HU"/>
              </a:br>
              <a:endParaRPr lang="hu-HU"/>
            </a:p>
          </p:txBody>
        </p:sp>
        <p:cxnSp>
          <p:nvCxnSpPr>
            <p:cNvPr id="62" name="Egyenes összekötő nyíllal 61"/>
            <p:cNvCxnSpPr>
              <a:cxnSpLocks/>
            </p:cNvCxnSpPr>
            <p:nvPr/>
          </p:nvCxnSpPr>
          <p:spPr>
            <a:xfrm>
              <a:off x="7801936" y="7228304"/>
              <a:ext cx="269302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Szövegdoboz 63"/>
          <p:cNvSpPr txBox="1"/>
          <p:nvPr/>
        </p:nvSpPr>
        <p:spPr>
          <a:xfrm>
            <a:off x="541042" y="6768827"/>
            <a:ext cx="2164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>
                <a:solidFill>
                  <a:srgbClr val="FF0000"/>
                </a:solidFill>
                <a:latin typeface="Century Gothic" panose="020B0502020202020204" pitchFamily="34" charset="0"/>
              </a:rPr>
              <a:t>Forrás</a:t>
            </a:r>
          </a:p>
        </p:txBody>
      </p:sp>
      <p:sp>
        <p:nvSpPr>
          <p:cNvPr id="70" name="Szövegdoboz 69"/>
          <p:cNvSpPr txBox="1"/>
          <p:nvPr/>
        </p:nvSpPr>
        <p:spPr>
          <a:xfrm>
            <a:off x="3529736" y="6768827"/>
            <a:ext cx="3623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>
                <a:solidFill>
                  <a:srgbClr val="CCECFF"/>
                </a:solidFill>
                <a:latin typeface="Century Gothic" panose="020B0502020202020204" pitchFamily="34" charset="0"/>
              </a:rPr>
              <a:t>Korreláció</a:t>
            </a:r>
          </a:p>
        </p:txBody>
      </p:sp>
      <p:cxnSp>
        <p:nvCxnSpPr>
          <p:cNvPr id="71" name="Egyenes összekötő nyíllal 70"/>
          <p:cNvCxnSpPr>
            <a:cxnSpLocks/>
          </p:cNvCxnSpPr>
          <p:nvPr/>
        </p:nvCxnSpPr>
        <p:spPr>
          <a:xfrm>
            <a:off x="4850198" y="9537276"/>
            <a:ext cx="982184" cy="0"/>
          </a:xfrm>
          <a:prstGeom prst="straightConnector1">
            <a:avLst/>
          </a:prstGeom>
          <a:ln w="76200">
            <a:solidFill>
              <a:srgbClr val="CCEC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églalap 73"/>
          <p:cNvSpPr/>
          <p:nvPr/>
        </p:nvSpPr>
        <p:spPr>
          <a:xfrm>
            <a:off x="4683251" y="9589913"/>
            <a:ext cx="1293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5400" b="1" dirty="0">
                <a:solidFill>
                  <a:srgbClr val="CCECFF"/>
                </a:solidFill>
                <a:latin typeface="Century Gothic" panose="020B0502020202020204" pitchFamily="34" charset="0"/>
              </a:rPr>
              <a:t>1/R</a:t>
            </a:r>
            <a:endParaRPr lang="hu-HU" sz="5400" dirty="0">
              <a:solidFill>
                <a:srgbClr val="CCE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Szövegdoboz 85"/>
          <p:cNvSpPr txBox="1"/>
          <p:nvPr/>
        </p:nvSpPr>
        <p:spPr>
          <a:xfrm>
            <a:off x="7793134" y="5320173"/>
            <a:ext cx="112741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400">
                <a:latin typeface="Century Gothic" panose="020B0502020202020204" pitchFamily="34" charset="0"/>
              </a:rPr>
              <a:t>Nagyenergiás fizikában: keletkezett bozonok (pionok) </a:t>
            </a:r>
            <a:r>
              <a:rPr lang="hu-HU" sz="4400" b="1">
                <a:solidFill>
                  <a:srgbClr val="FF0000"/>
                </a:solidFill>
                <a:latin typeface="Century Gothic" panose="020B0502020202020204" pitchFamily="34" charset="0"/>
              </a:rPr>
              <a:t>impulzus korrelációi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400">
                <a:latin typeface="Century Gothic" panose="020B0502020202020204" pitchFamily="34" charset="0"/>
              </a:rPr>
              <a:t>Részecskekeltő forrás feltérképezhető a </a:t>
            </a:r>
            <a:r>
              <a:rPr lang="hu-HU" sz="4400" b="1">
                <a:solidFill>
                  <a:srgbClr val="FF0000"/>
                </a:solidFill>
                <a:latin typeface="Century Gothic" panose="020B0502020202020204" pitchFamily="34" charset="0"/>
              </a:rPr>
              <a:t>femtométer skálán</a:t>
            </a:r>
            <a:r>
              <a:rPr lang="hu-HU" sz="4400"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87" name="Szövegdoboz 86"/>
          <p:cNvSpPr txBox="1"/>
          <p:nvPr/>
        </p:nvSpPr>
        <p:spPr>
          <a:xfrm>
            <a:off x="7809031" y="8619537"/>
            <a:ext cx="114137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0">
                <a:latin typeface="Century Gothic" panose="020B0502020202020204" pitchFamily="34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1154958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F52CDF6F-C45E-4E80-B36E-FE9B2FA768BD}"/>
              </a:ext>
            </a:extLst>
          </p:cNvPr>
          <p:cNvSpPr txBox="1"/>
          <p:nvPr/>
        </p:nvSpPr>
        <p:spPr>
          <a:xfrm>
            <a:off x="-153687" y="-27801"/>
            <a:ext cx="194759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solidFill>
                  <a:srgbClr val="CCECFF"/>
                </a:solidFill>
                <a:latin typeface="Century Gothic" panose="020B0502020202020204" pitchFamily="34" charset="0"/>
              </a:rPr>
              <a:t>Na de mi is az a liftbeszéd?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266A587-19B0-4424-8ED6-661D66F7390E}"/>
              </a:ext>
            </a:extLst>
          </p:cNvPr>
          <p:cNvSpPr txBox="1"/>
          <p:nvPr/>
        </p:nvSpPr>
        <p:spPr>
          <a:xfrm>
            <a:off x="103376" y="1080195"/>
            <a:ext cx="189308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4000" i="1" dirty="0">
                <a:latin typeface="Century Gothic" panose="020B0502020202020204" pitchFamily="34" charset="0"/>
              </a:rPr>
              <a:t>„A liftbeszéd („</a:t>
            </a:r>
            <a:r>
              <a:rPr lang="hu-HU" sz="4000" i="1" dirty="0" err="1">
                <a:latin typeface="Century Gothic" panose="020B0502020202020204" pitchFamily="34" charset="0"/>
              </a:rPr>
              <a:t>elevator</a:t>
            </a:r>
            <a:r>
              <a:rPr lang="hu-HU" sz="4000" i="1" dirty="0">
                <a:latin typeface="Century Gothic" panose="020B0502020202020204" pitchFamily="34" charset="0"/>
              </a:rPr>
              <a:t> </a:t>
            </a:r>
            <a:r>
              <a:rPr lang="hu-HU" sz="4000" i="1" dirty="0" err="1">
                <a:latin typeface="Century Gothic" panose="020B0502020202020204" pitchFamily="34" charset="0"/>
              </a:rPr>
              <a:t>pitch</a:t>
            </a:r>
            <a:r>
              <a:rPr lang="hu-HU" sz="4000" i="1" dirty="0">
                <a:latin typeface="Century Gothic" panose="020B0502020202020204" pitchFamily="34" charset="0"/>
              </a:rPr>
              <a:t>”) lényege, hogy pár perc alatt összefoglald munkád lényegét közérthetően, lenyűgözd az esetleg laikus hallgatóságot, </a:t>
            </a:r>
            <a:r>
              <a:rPr lang="hu-HU" sz="4000" i="1" dirty="0" err="1">
                <a:latin typeface="Century Gothic" panose="020B0502020202020204" pitchFamily="34" charset="0"/>
              </a:rPr>
              <a:t>népszerűsítsd</a:t>
            </a:r>
            <a:r>
              <a:rPr lang="hu-HU" sz="4000" i="1" dirty="0">
                <a:latin typeface="Century Gothic" panose="020B0502020202020204" pitchFamily="34" charset="0"/>
              </a:rPr>
              <a:t> munkádat és annak gyümölcsét. A neve abból az elképzelésből ered, hogy amikor valaki megkérdi tőled a liftben, hogy mivel foglalkozol, gyorsan és tömören kell neki elmagyarázni, épp annyi idő alatt, amíg a lift célba nem ér.”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0E848B6-CB36-471B-A4DE-8EEB97BC5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2" y="4464571"/>
            <a:ext cx="19065120" cy="676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63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A8A10AE3-DDEC-4EEE-8D9D-4C92CAB31CBE}"/>
              </a:ext>
            </a:extLst>
          </p:cNvPr>
          <p:cNvSpPr txBox="1"/>
          <p:nvPr/>
        </p:nvSpPr>
        <p:spPr>
          <a:xfrm>
            <a:off x="-153687" y="-71933"/>
            <a:ext cx="194759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solidFill>
                  <a:srgbClr val="CCECFF"/>
                </a:solidFill>
                <a:latin typeface="Century Gothic" panose="020B0502020202020204" pitchFamily="34" charset="0"/>
              </a:rPr>
              <a:t>A mi liftünk még sok emeleten megáll...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125FAD6-F304-4F5B-9F25-D304BF394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88" y="3215195"/>
            <a:ext cx="15145816" cy="7251279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B92360A-5263-4AB8-93F2-9A3860B852D3}"/>
              </a:ext>
            </a:extLst>
          </p:cNvPr>
          <p:cNvSpPr txBox="1"/>
          <p:nvPr/>
        </p:nvSpPr>
        <p:spPr>
          <a:xfrm>
            <a:off x="240160" y="792163"/>
            <a:ext cx="18962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4000" b="1" dirty="0">
                <a:latin typeface="Century Gothic" panose="020B0502020202020204" pitchFamily="34" charset="0"/>
              </a:rPr>
              <a:t>Mi is az a fázisdiagram?</a:t>
            </a:r>
            <a:r>
              <a:rPr lang="hu-HU" sz="4000" dirty="0">
                <a:latin typeface="Century Gothic" panose="020B0502020202020204" pitchFamily="34" charset="0"/>
              </a:rPr>
              <a:t> </a:t>
            </a:r>
            <a:r>
              <a:rPr lang="hu-HU" sz="6000" b="1" dirty="0">
                <a:latin typeface="Century Gothic" panose="020B0502020202020204" pitchFamily="34" charset="0"/>
              </a:rPr>
              <a:t>→ </a:t>
            </a:r>
            <a:r>
              <a:rPr lang="hu-HU" sz="4000" i="1" dirty="0">
                <a:latin typeface="Century Gothic" panose="020B0502020202020204" pitchFamily="34" charset="0"/>
              </a:rPr>
              <a:t>Egy anyag különböző állapotainak (fázisainak) ábrázolása különböző termodinamikai jellemzők függvényében (nyomás, hőmérséklet, térfogat).</a:t>
            </a:r>
            <a:endParaRPr lang="hu-HU" sz="4000" b="1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82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97BDCB6-3807-44C9-983F-439035167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439" y="1138628"/>
            <a:ext cx="12187600" cy="946172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250D1C4-2BFB-47FA-BDB6-A9715F76535C}"/>
              </a:ext>
            </a:extLst>
          </p:cNvPr>
          <p:cNvSpPr txBox="1"/>
          <p:nvPr/>
        </p:nvSpPr>
        <p:spPr>
          <a:xfrm>
            <a:off x="3048471" y="0"/>
            <a:ext cx="13825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>
                <a:latin typeface="Century Gothic" panose="020B0502020202020204" pitchFamily="34" charset="0"/>
              </a:rPr>
              <a:t>A helyzet valójában kissé bonyolultabb…</a:t>
            </a:r>
          </a:p>
        </p:txBody>
      </p:sp>
    </p:spTree>
    <p:extLst>
      <p:ext uri="{BB962C8B-B14F-4D97-AF65-F5344CB8AC3E}">
        <p14:creationId xmlns:p14="http://schemas.microsoft.com/office/powerpoint/2010/main" val="39154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84207F2-5EDC-40A6-854F-423DD134B7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3"/>
          <a:stretch/>
        </p:blipFill>
        <p:spPr>
          <a:xfrm>
            <a:off x="12615208" y="1584251"/>
            <a:ext cx="6229521" cy="631517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FD7479C-824B-40C9-ACD2-1EEEED5FE86B}"/>
              </a:ext>
            </a:extLst>
          </p:cNvPr>
          <p:cNvSpPr txBox="1"/>
          <p:nvPr/>
        </p:nvSpPr>
        <p:spPr>
          <a:xfrm>
            <a:off x="312168" y="288107"/>
            <a:ext cx="18506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600" b="1" dirty="0">
                <a:latin typeface="Century Gothic" panose="020B0502020202020204" pitchFamily="34" charset="0"/>
              </a:rPr>
              <a:t>Hármaspont (O):</a:t>
            </a:r>
            <a:r>
              <a:rPr lang="hu-HU" sz="3600" i="1" dirty="0">
                <a:latin typeface="Century Gothic" panose="020B0502020202020204" pitchFamily="34" charset="0"/>
              </a:rPr>
              <a:t> Ebben az egy pontban, ezen az egy konkrét kőmérsékleten és nyomáson lehet egyensúlyban a 3 fázis. A hármasponti nyomás alatt folyadék nem létezhet.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8EC7408-7101-4284-817F-86B3109A5967}"/>
              </a:ext>
            </a:extLst>
          </p:cNvPr>
          <p:cNvSpPr txBox="1"/>
          <p:nvPr/>
        </p:nvSpPr>
        <p:spPr>
          <a:xfrm>
            <a:off x="322579" y="2095518"/>
            <a:ext cx="120269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600" b="1" dirty="0">
                <a:latin typeface="Century Gothic" panose="020B0502020202020204" pitchFamily="34" charset="0"/>
              </a:rPr>
              <a:t>Kritikus pont (C): </a:t>
            </a:r>
            <a:r>
              <a:rPr lang="hu-HU" sz="3600" i="1" dirty="0">
                <a:latin typeface="Century Gothic" panose="020B0502020202020204" pitchFamily="34" charset="0"/>
              </a:rPr>
              <a:t>Itt a folyadék és a gáz lényegében ugyanaz, sűrűségük és más fizikai </a:t>
            </a:r>
            <a:r>
              <a:rPr lang="hu-HU" sz="3600" i="1" dirty="0" err="1">
                <a:latin typeface="Century Gothic" panose="020B0502020202020204" pitchFamily="34" charset="0"/>
              </a:rPr>
              <a:t>jellemzőik</a:t>
            </a:r>
            <a:r>
              <a:rPr lang="hu-HU" sz="3600" i="1" dirty="0">
                <a:latin typeface="Century Gothic" panose="020B0502020202020204" pitchFamily="34" charset="0"/>
              </a:rPr>
              <a:t> megegyeznek. A kritikus pont felett a folyadék és gáz halmazállapot megkülönböztethetetlen.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>
                <a:extLst>
                  <a:ext uri="{FF2B5EF4-FFF2-40B4-BE49-F238E27FC236}">
                    <a16:creationId xmlns:a16="http://schemas.microsoft.com/office/drawing/2014/main" id="{BE028692-8C88-4291-9F58-3D3FFCE88B71}"/>
                  </a:ext>
                </a:extLst>
              </p:cNvPr>
              <p:cNvSpPr txBox="1"/>
              <p:nvPr/>
            </p:nvSpPr>
            <p:spPr>
              <a:xfrm>
                <a:off x="322579" y="4456927"/>
                <a:ext cx="12266124" cy="2665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4000" dirty="0">
                    <a:latin typeface="Century Gothic" panose="020B0502020202020204" pitchFamily="34" charset="0"/>
                  </a:rPr>
                  <a:t>A görbék meredeksége </a:t>
                </a:r>
                <a:r>
                  <a:rPr lang="hu-HU" sz="4000" b="1" dirty="0">
                    <a:latin typeface="Century Gothic" panose="020B0502020202020204" pitchFamily="34" charset="0"/>
                  </a:rPr>
                  <a:t>→</a:t>
                </a:r>
                <a:r>
                  <a:rPr lang="hu-HU" sz="4000" dirty="0">
                    <a:latin typeface="Century Gothic" panose="020B0502020202020204" pitchFamily="34" charset="0"/>
                  </a:rPr>
                  <a:t> </a:t>
                </a:r>
                <a:r>
                  <a:rPr lang="hu-HU" sz="4000" b="1" dirty="0" err="1">
                    <a:latin typeface="Century Gothic" panose="020B0502020202020204" pitchFamily="34" charset="0"/>
                  </a:rPr>
                  <a:t>Clausius</a:t>
                </a:r>
                <a:r>
                  <a:rPr lang="hu-HU" sz="4000" b="1" dirty="0">
                    <a:latin typeface="Century Gothic" panose="020B0502020202020204" pitchFamily="34" charset="0"/>
                  </a:rPr>
                  <a:t>-</a:t>
                </a:r>
                <a:r>
                  <a:rPr lang="hu-HU" sz="4000" b="1" dirty="0" err="1">
                    <a:latin typeface="Century Gothic" panose="020B0502020202020204" pitchFamily="34" charset="0"/>
                  </a:rPr>
                  <a:t>Clapeyron</a:t>
                </a:r>
                <a:r>
                  <a:rPr lang="hu-HU" sz="4000" b="1" dirty="0">
                    <a:latin typeface="Century Gothic" panose="020B0502020202020204" pitchFamily="34" charset="0"/>
                  </a:rPr>
                  <a:t>-egyenlet</a:t>
                </a:r>
                <a:r>
                  <a:rPr lang="hu-HU" sz="4000" dirty="0">
                    <a:latin typeface="Century Gothic" panose="020B0502020202020204" pitchFamily="34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4000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hu-HU" sz="4000" b="0" i="1" smtClean="0"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hu-HU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hu-HU" sz="4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hu-HU" sz="4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hu-HU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4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hu-HU" sz="4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hu-HU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u-HU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4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hu-HU" sz="4000" b="0" i="1" smtClean="0">
                                  <a:latin typeface="Cambria Math" panose="02040503050406030204" pitchFamily="18" charset="0"/>
                                </a:rPr>
                                <m:t>𝑠𝑧</m:t>
                              </m:r>
                            </m:sub>
                          </m:sSub>
                          <m:r>
                            <a:rPr lang="hu-HU" sz="4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hu-HU" sz="40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5" name="Szövegdoboz 4">
                <a:extLst>
                  <a:ext uri="{FF2B5EF4-FFF2-40B4-BE49-F238E27FC236}">
                    <a16:creationId xmlns:a16="http://schemas.microsoft.com/office/drawing/2014/main" id="{BE028692-8C88-4291-9F58-3D3FFCE88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579" y="4456927"/>
                <a:ext cx="12266124" cy="2665666"/>
              </a:xfrm>
              <a:prstGeom prst="rect">
                <a:avLst/>
              </a:prstGeom>
              <a:blipFill>
                <a:blip r:embed="rId3"/>
                <a:stretch>
                  <a:fillRect l="-1789" t="-411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zövegdoboz 7">
            <a:extLst>
              <a:ext uri="{FF2B5EF4-FFF2-40B4-BE49-F238E27FC236}">
                <a16:creationId xmlns:a16="http://schemas.microsoft.com/office/drawing/2014/main" id="{FD965C1A-FB79-4161-A10B-5239EE2EE0B4}"/>
              </a:ext>
            </a:extLst>
          </p:cNvPr>
          <p:cNvSpPr txBox="1"/>
          <p:nvPr/>
        </p:nvSpPr>
        <p:spPr>
          <a:xfrm>
            <a:off x="312168" y="7026976"/>
            <a:ext cx="188902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i="1" dirty="0">
                <a:latin typeface="Century Gothic" panose="020B0502020202020204" pitchFamily="34" charset="0"/>
              </a:rPr>
              <a:t>L</a:t>
            </a:r>
            <a:r>
              <a:rPr lang="hu-HU" sz="4000" dirty="0">
                <a:latin typeface="Century Gothic" panose="020B0502020202020204" pitchFamily="34" charset="0"/>
              </a:rPr>
              <a:t> - Látenshő, </a:t>
            </a:r>
            <a:r>
              <a:rPr lang="hu-HU" sz="4000" i="1" dirty="0">
                <a:latin typeface="Century Gothic" panose="020B0502020202020204" pitchFamily="34" charset="0"/>
              </a:rPr>
              <a:t>T</a:t>
            </a:r>
            <a:r>
              <a:rPr lang="hu-HU" sz="4000" dirty="0">
                <a:latin typeface="Century Gothic" panose="020B0502020202020204" pitchFamily="34" charset="0"/>
              </a:rPr>
              <a:t> – átalakulási hőmérséklet</a:t>
            </a:r>
            <a:br>
              <a:rPr lang="hu-HU" sz="4000" dirty="0">
                <a:latin typeface="Century Gothic" panose="020B0502020202020204" pitchFamily="34" charset="0"/>
              </a:rPr>
            </a:br>
            <a:endParaRPr lang="hu-HU" sz="4000" dirty="0">
              <a:latin typeface="Century Gothic" panose="020B0502020202020204" pitchFamily="34" charset="0"/>
            </a:endParaRPr>
          </a:p>
          <a:p>
            <a:r>
              <a:rPr lang="hu-HU" sz="4000" dirty="0">
                <a:latin typeface="Century Gothic" panose="020B0502020202020204" pitchFamily="34" charset="0"/>
              </a:rPr>
              <a:t>A térfogatugrás dönti el, hogy az átalakulási hőmérséklet nő vagy csökken a nyomás növelésével. Víz esetén a jég sűrűsége kisebb, így az olvadási görbe meredeksége negatív, a nyomás növelésével az olvadáspont csökken.</a:t>
            </a:r>
            <a:br>
              <a:rPr lang="hu-HU" sz="4000" dirty="0">
                <a:latin typeface="Century Gothic" panose="020B0502020202020204" pitchFamily="34" charset="0"/>
              </a:rPr>
            </a:br>
            <a:endParaRPr lang="hu-HU" sz="4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246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E0BF558-B83D-4F6E-8070-9CC291C4EECC}"/>
              </a:ext>
            </a:extLst>
          </p:cNvPr>
          <p:cNvSpPr txBox="1"/>
          <p:nvPr/>
        </p:nvSpPr>
        <p:spPr>
          <a:xfrm>
            <a:off x="-153687" y="-71933"/>
            <a:ext cx="194759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solidFill>
                  <a:srgbClr val="CCECFF"/>
                </a:solidFill>
                <a:latin typeface="Century Gothic" panose="020B0502020202020204" pitchFamily="34" charset="0"/>
              </a:rPr>
              <a:t>Fázisátalakulások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B56A76F-9DC1-4227-A214-88DCED9C3FD8}"/>
              </a:ext>
            </a:extLst>
          </p:cNvPr>
          <p:cNvSpPr txBox="1"/>
          <p:nvPr/>
        </p:nvSpPr>
        <p:spPr>
          <a:xfrm>
            <a:off x="331268" y="1027619"/>
            <a:ext cx="18506056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600" dirty="0">
                <a:latin typeface="Century Gothic" panose="020B0502020202020204" pitchFamily="34" charset="0"/>
              </a:rPr>
              <a:t>A halmazállapot változások a fázisátalakulások speciális esetei. További példák:</a:t>
            </a:r>
            <a:br>
              <a:rPr lang="hu-HU" sz="3600" dirty="0">
                <a:latin typeface="Century Gothic" panose="020B0502020202020204" pitchFamily="34" charset="0"/>
              </a:rPr>
            </a:br>
            <a:endParaRPr lang="hu-HU" sz="3600" dirty="0">
              <a:latin typeface="Century Gothic" panose="020B0502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hu-HU" sz="3600" dirty="0">
                <a:latin typeface="Century Gothic" panose="020B0502020202020204" pitchFamily="34" charset="0"/>
              </a:rPr>
              <a:t>kristályszerkezet-változás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hu-HU" sz="3600" dirty="0" err="1">
                <a:latin typeface="Century Gothic" panose="020B0502020202020204" pitchFamily="34" charset="0"/>
              </a:rPr>
              <a:t>ferromágnes-paramágnes</a:t>
            </a:r>
            <a:r>
              <a:rPr lang="hu-HU" sz="3600" dirty="0">
                <a:latin typeface="Century Gothic" panose="020B0502020202020204" pitchFamily="34" charset="0"/>
              </a:rPr>
              <a:t> átalakulás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hu-HU" sz="3600" dirty="0">
                <a:latin typeface="Century Gothic" panose="020B0502020202020204" pitchFamily="34" charset="0"/>
              </a:rPr>
              <a:t>szupravezető-normál fázis közötti átalakulás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hu-HU" sz="3600" dirty="0">
                <a:latin typeface="Century Gothic" panose="020B0502020202020204" pitchFamily="34" charset="0"/>
              </a:rPr>
              <a:t>folyékony-szuperfolyékony fázisátalakulás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hu-HU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Kvark-</a:t>
            </a:r>
            <a:r>
              <a:rPr lang="hu-HU" sz="36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hadron</a:t>
            </a:r>
            <a:r>
              <a:rPr lang="hu-HU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fázisátmenet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hu-HU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hu-HU" sz="3600" b="1" dirty="0">
                <a:latin typeface="Century Gothic" panose="020B0502020202020204" pitchFamily="34" charset="0"/>
              </a:rPr>
              <a:t>Elsőrendű fázisátalakulások </a:t>
            </a:r>
            <a:r>
              <a:rPr lang="hu-HU" sz="3600" dirty="0">
                <a:latin typeface="Century Gothic" panose="020B0502020202020204" pitchFamily="34" charset="0"/>
              </a:rPr>
              <a:t>esetén van látenshő, pl. olvadáshő/forráshő</a:t>
            </a:r>
            <a:endParaRPr lang="hu-HU" sz="3600" b="1" dirty="0">
              <a:latin typeface="Century Gothic" panose="020B0502020202020204" pitchFamily="34" charset="0"/>
            </a:endParaRPr>
          </a:p>
          <a:p>
            <a:pPr algn="just"/>
            <a:endParaRPr lang="hu-HU" sz="3600" b="1" dirty="0">
              <a:latin typeface="Century Gothic" panose="020B0502020202020204" pitchFamily="34" charset="0"/>
            </a:endParaRPr>
          </a:p>
          <a:p>
            <a:pPr algn="just"/>
            <a:r>
              <a:rPr lang="hu-HU" sz="3600" b="1" dirty="0">
                <a:latin typeface="Century Gothic" panose="020B0502020202020204" pitchFamily="34" charset="0"/>
              </a:rPr>
              <a:t>Másodrendű/folytonos átalakulás </a:t>
            </a:r>
            <a:r>
              <a:rPr lang="hu-HU" sz="3600" dirty="0">
                <a:latin typeface="Century Gothic" panose="020B0502020202020204" pitchFamily="34" charset="0"/>
              </a:rPr>
              <a:t>esetén nincs látenshő, nincs ugrásszerű változás pl. a térfogat értékeiben</a:t>
            </a:r>
          </a:p>
          <a:p>
            <a:pPr algn="just"/>
            <a:endParaRPr lang="hu-HU" sz="3600" b="1" dirty="0">
              <a:latin typeface="Century Gothic" panose="020B0502020202020204" pitchFamily="34" charset="0"/>
            </a:endParaRPr>
          </a:p>
          <a:p>
            <a:pPr algn="just"/>
            <a:r>
              <a:rPr lang="hu-HU" sz="3600" dirty="0">
                <a:latin typeface="Century Gothic" panose="020B0502020202020204" pitchFamily="34" charset="0"/>
              </a:rPr>
              <a:t>Fázisdiagramon koegzisztencia görbét keresztezve elsőrendű fázisátalakulásról beszélünk.</a:t>
            </a:r>
          </a:p>
          <a:p>
            <a:pPr algn="just"/>
            <a:endParaRPr lang="hu-HU" sz="3600" b="1" dirty="0">
              <a:latin typeface="Century Gothic" panose="020B0502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hu-HU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921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övegdoboz 24"/>
          <p:cNvSpPr txBox="1"/>
          <p:nvPr/>
        </p:nvSpPr>
        <p:spPr>
          <a:xfrm rot="2144074">
            <a:off x="2705072" y="5151154"/>
            <a:ext cx="7131781" cy="2398349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704584"/>
              </a:avLst>
            </a:prstTxWarp>
            <a:spAutoFit/>
          </a:bodyPr>
          <a:lstStyle/>
          <a:p>
            <a:r>
              <a:rPr lang="hu-HU" sz="3600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Elsőrendű fázisátalakulás (</a:t>
            </a:r>
            <a:r>
              <a:rPr lang="hu-HU" sz="3600">
                <a:solidFill>
                  <a:srgbClr val="99CCFF"/>
                </a:solidFill>
                <a:latin typeface="Century" pitchFamily="18" charset="0"/>
                <a:ea typeface="CMU Serif" pitchFamily="2" charset="0"/>
                <a:cs typeface="CMU Serif" pitchFamily="2" charset="0"/>
              </a:rPr>
              <a:t>?</a:t>
            </a:r>
            <a:r>
              <a:rPr lang="hu-HU" sz="3600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)</a:t>
            </a:r>
          </a:p>
        </p:txBody>
      </p:sp>
      <p:cxnSp>
        <p:nvCxnSpPr>
          <p:cNvPr id="9" name="Egyenes összekötő nyíllal 8"/>
          <p:cNvCxnSpPr>
            <a:cxnSpLocks/>
          </p:cNvCxnSpPr>
          <p:nvPr/>
        </p:nvCxnSpPr>
        <p:spPr>
          <a:xfrm flipV="1">
            <a:off x="1163664" y="1782807"/>
            <a:ext cx="0" cy="8708032"/>
          </a:xfrm>
          <a:prstGeom prst="straightConnector1">
            <a:avLst/>
          </a:prstGeom>
          <a:ln w="127000">
            <a:solidFill>
              <a:srgbClr val="99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Ív 14"/>
          <p:cNvSpPr/>
          <p:nvPr/>
        </p:nvSpPr>
        <p:spPr>
          <a:xfrm>
            <a:off x="-6888632" y="3912911"/>
            <a:ext cx="16218002" cy="11976302"/>
          </a:xfrm>
          <a:prstGeom prst="arc">
            <a:avLst>
              <a:gd name="adj1" fmla="val 16200004"/>
              <a:gd name="adj2" fmla="val 0"/>
            </a:avLst>
          </a:prstGeom>
          <a:noFill/>
          <a:ln w="76200">
            <a:solidFill>
              <a:srgbClr val="99CC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2675" tIns="46338" rIns="92675" bIns="46338" rtlCol="0" anchor="ctr"/>
          <a:lstStyle/>
          <a:p>
            <a:pPr algn="ctr"/>
            <a:endParaRPr lang="hu-HU">
              <a:latin typeface="Century Gothic" pitchFamily="34" charset="0"/>
            </a:endParaRPr>
          </a:p>
        </p:txBody>
      </p:sp>
      <p:sp>
        <p:nvSpPr>
          <p:cNvPr id="16" name="Ív 15"/>
          <p:cNvSpPr/>
          <p:nvPr/>
        </p:nvSpPr>
        <p:spPr>
          <a:xfrm>
            <a:off x="-6888632" y="3912911"/>
            <a:ext cx="16218002" cy="11976302"/>
          </a:xfrm>
          <a:prstGeom prst="arc">
            <a:avLst>
              <a:gd name="adj1" fmla="val 17441140"/>
              <a:gd name="adj2" fmla="val 0"/>
            </a:avLst>
          </a:prstGeom>
          <a:noFill/>
          <a:ln w="76200">
            <a:solidFill>
              <a:srgbClr val="99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spcFirstLastPara="1" lIns="92675" tIns="46338" rIns="92675" bIns="46338" numCol="1" rtlCol="0" anchor="ctr">
            <a:prstTxWarp prst="textArchUp">
              <a:avLst/>
            </a:prstTxWarp>
          </a:bodyPr>
          <a:lstStyle/>
          <a:p>
            <a:pPr algn="ctr"/>
            <a:endParaRPr lang="hu-HU">
              <a:ln>
                <a:solidFill>
                  <a:srgbClr val="99FFCC"/>
                </a:solidFill>
              </a:ln>
              <a:latin typeface="Century Gothic" pitchFamily="34" charset="0"/>
            </a:endParaRPr>
          </a:p>
        </p:txBody>
      </p:sp>
      <p:sp>
        <p:nvSpPr>
          <p:cNvPr id="17" name="Ellipszis 16"/>
          <p:cNvSpPr/>
          <p:nvPr/>
        </p:nvSpPr>
        <p:spPr>
          <a:xfrm>
            <a:off x="3277096" y="3990317"/>
            <a:ext cx="347440" cy="347438"/>
          </a:xfrm>
          <a:prstGeom prst="ellipse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endParaRPr lang="hu-HU">
              <a:latin typeface="Century Gothic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 rot="16200000">
            <a:off x="-2370827" y="6409887"/>
            <a:ext cx="5797224" cy="1016911"/>
          </a:xfrm>
          <a:prstGeom prst="rect">
            <a:avLst/>
          </a:prstGeom>
          <a:noFill/>
          <a:ln>
            <a:noFill/>
          </a:ln>
        </p:spPr>
        <p:txBody>
          <a:bodyPr wrap="square" lIns="92675" tIns="46338" rIns="92675" bIns="46338" rtlCol="0">
            <a:spAutoFit/>
          </a:bodyPr>
          <a:lstStyle/>
          <a:p>
            <a:r>
              <a:rPr lang="hu-HU" sz="6000" b="1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Hőmérséklet</a:t>
            </a:r>
            <a:endParaRPr lang="hu-HU" sz="5400" b="1">
              <a:solidFill>
                <a:srgbClr val="99CCFF"/>
              </a:solidFill>
              <a:latin typeface="Century Gothic" pitchFamily="34" charset="0"/>
              <a:ea typeface="CMU Serif" pitchFamily="2" charset="0"/>
              <a:cs typeface="CMU Serif" pitchFamily="2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294215" y="9895390"/>
            <a:ext cx="338586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5400" b="1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Sűrűség</a:t>
            </a:r>
            <a:endParaRPr lang="hu-HU" sz="4400" b="1">
              <a:solidFill>
                <a:srgbClr val="99CCFF"/>
              </a:solidFill>
              <a:latin typeface="Century Gothic" pitchFamily="34" charset="0"/>
              <a:ea typeface="CMU Serif" pitchFamily="2" charset="0"/>
              <a:cs typeface="CMU Serif" pitchFamily="2" charset="0"/>
            </a:endParaRPr>
          </a:p>
        </p:txBody>
      </p:sp>
      <p:sp>
        <p:nvSpPr>
          <p:cNvPr id="23" name="Ív 22"/>
          <p:cNvSpPr/>
          <p:nvPr/>
        </p:nvSpPr>
        <p:spPr>
          <a:xfrm>
            <a:off x="7656984" y="6353979"/>
            <a:ext cx="11881320" cy="7959442"/>
          </a:xfrm>
          <a:prstGeom prst="arc">
            <a:avLst>
              <a:gd name="adj1" fmla="val 12437681"/>
              <a:gd name="adj2" fmla="val 14157269"/>
            </a:avLst>
          </a:prstGeom>
          <a:noFill/>
          <a:ln w="76200">
            <a:solidFill>
              <a:srgbClr val="99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2675" tIns="46338" rIns="92675" bIns="46338" rtlCol="0" anchor="ctr"/>
          <a:lstStyle/>
          <a:p>
            <a:pPr algn="ctr"/>
            <a:endParaRPr lang="hu-HU">
              <a:ln>
                <a:solidFill>
                  <a:srgbClr val="99FFCC"/>
                </a:solidFill>
              </a:ln>
              <a:latin typeface="Century Gothic" pitchFamily="34" charset="0"/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1896344" y="6786028"/>
            <a:ext cx="5799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Hadronikus anyag</a:t>
            </a:r>
          </a:p>
        </p:txBody>
      </p:sp>
      <p:sp>
        <p:nvSpPr>
          <p:cNvPr id="30" name="Téglalap 29"/>
          <p:cNvSpPr/>
          <p:nvPr/>
        </p:nvSpPr>
        <p:spPr>
          <a:xfrm>
            <a:off x="5928792" y="2340913"/>
            <a:ext cx="54184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6600" b="1">
                <a:solidFill>
                  <a:srgbClr val="FF0000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Kvark</a:t>
            </a:r>
            <a:r>
              <a:rPr lang="hu-HU" sz="6600" b="1">
                <a:latin typeface="Century Gothic" pitchFamily="34" charset="0"/>
                <a:ea typeface="CMU Serif" pitchFamily="2" charset="0"/>
                <a:cs typeface="CMU Serif" pitchFamily="2" charset="0"/>
              </a:rPr>
              <a:t>-</a:t>
            </a:r>
            <a:r>
              <a:rPr lang="hu-HU" sz="6600" b="1">
                <a:solidFill>
                  <a:srgbClr val="00B050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gluon</a:t>
            </a:r>
            <a:r>
              <a:rPr lang="hu-HU" sz="6600" b="1">
                <a:latin typeface="Century Gothic" pitchFamily="34" charset="0"/>
                <a:ea typeface="CMU Serif" pitchFamily="2" charset="0"/>
                <a:cs typeface="CMU Serif" pitchFamily="2" charset="0"/>
              </a:rPr>
              <a:t> </a:t>
            </a:r>
            <a:br>
              <a:rPr lang="hu-HU" sz="6600" b="1">
                <a:latin typeface="Century Gothic" pitchFamily="34" charset="0"/>
                <a:ea typeface="CMU Serif" pitchFamily="2" charset="0"/>
                <a:cs typeface="CMU Serif" pitchFamily="2" charset="0"/>
              </a:rPr>
            </a:br>
            <a:r>
              <a:rPr lang="hu-HU" sz="6600" b="1">
                <a:solidFill>
                  <a:srgbClr val="0070C0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plazma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5496744" y="9100619"/>
            <a:ext cx="2132315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hu-HU" sz="2800" b="1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Normál </a:t>
            </a:r>
          </a:p>
          <a:p>
            <a:pPr>
              <a:lnSpc>
                <a:spcPct val="80000"/>
              </a:lnSpc>
            </a:pPr>
            <a:r>
              <a:rPr lang="hu-HU" sz="2800" b="1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rPr>
              <a:t>maganyag</a:t>
            </a:r>
            <a:endParaRPr lang="hu-HU" sz="3600" b="1">
              <a:solidFill>
                <a:srgbClr val="99CCFF"/>
              </a:solidFill>
              <a:latin typeface="Century Gothic" pitchFamily="34" charset="0"/>
              <a:ea typeface="CMU Serif" pitchFamily="2" charset="0"/>
              <a:cs typeface="CMU Serif" pitchFamily="2" charset="0"/>
            </a:endParaRPr>
          </a:p>
        </p:txBody>
      </p:sp>
      <p:grpSp>
        <p:nvGrpSpPr>
          <p:cNvPr id="121" name="Csoportba foglalás 120"/>
          <p:cNvGrpSpPr/>
          <p:nvPr/>
        </p:nvGrpSpPr>
        <p:grpSpPr>
          <a:xfrm>
            <a:off x="1536305" y="1782807"/>
            <a:ext cx="4362177" cy="7722324"/>
            <a:chOff x="2232348" y="576139"/>
            <a:chExt cx="4362177" cy="8208912"/>
          </a:xfrm>
        </p:grpSpPr>
        <p:cxnSp>
          <p:nvCxnSpPr>
            <p:cNvPr id="76" name="Egyenes összekötő 75"/>
            <p:cNvCxnSpPr/>
            <p:nvPr/>
          </p:nvCxnSpPr>
          <p:spPr>
            <a:xfrm>
              <a:off x="2232348" y="576139"/>
              <a:ext cx="0" cy="6624736"/>
            </a:xfrm>
            <a:prstGeom prst="line">
              <a:avLst/>
            </a:prstGeom>
            <a:ln w="571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örbe összekötő 77"/>
            <p:cNvCxnSpPr/>
            <p:nvPr/>
          </p:nvCxnSpPr>
          <p:spPr>
            <a:xfrm>
              <a:off x="2232348" y="6120755"/>
              <a:ext cx="4032448" cy="2664296"/>
            </a:xfrm>
            <a:prstGeom prst="curvedConnector3">
              <a:avLst>
                <a:gd name="adj1" fmla="val -44"/>
              </a:avLst>
            </a:prstGeom>
            <a:ln w="57150">
              <a:solidFill>
                <a:srgbClr val="C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Szövegdoboz 85"/>
            <p:cNvSpPr txBox="1"/>
            <p:nvPr/>
          </p:nvSpPr>
          <p:spPr>
            <a:xfrm rot="701020">
              <a:off x="2392115" y="7274972"/>
              <a:ext cx="4202410" cy="1186624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spcFirstLastPara="1" wrap="square" lIns="92675" tIns="46338" rIns="92675" bIns="46338" numCol="1" rtlCol="0">
              <a:prstTxWarp prst="textArchDown">
                <a:avLst>
                  <a:gd name="adj" fmla="val 504967"/>
                </a:avLst>
              </a:prstTxWarp>
              <a:spAutoFit/>
            </a:bodyPr>
            <a:lstStyle/>
            <a:p>
              <a:r>
                <a:rPr lang="hu-HU" sz="3200" b="1">
                  <a:solidFill>
                    <a:srgbClr val="99CCFF"/>
                  </a:solidFill>
                  <a:latin typeface="Century Gothic" pitchFamily="34" charset="0"/>
                  <a:ea typeface="CMU Serif" pitchFamily="2" charset="0"/>
                  <a:cs typeface="CMU Serif" pitchFamily="2" charset="0"/>
                </a:rPr>
                <a:t>Az Univerzum útja</a:t>
              </a:r>
              <a:endParaRPr lang="hu-HU" sz="2800" b="1">
                <a:solidFill>
                  <a:srgbClr val="99CCFF"/>
                </a:solidFill>
                <a:latin typeface="Century Gothic" pitchFamily="34" charset="0"/>
                <a:ea typeface="CMU Serif" pitchFamily="2" charset="0"/>
                <a:cs typeface="CMU Serif" pitchFamily="2" charset="0"/>
              </a:endParaRPr>
            </a:p>
          </p:txBody>
        </p:sp>
      </p:grpSp>
      <p:grpSp>
        <p:nvGrpSpPr>
          <p:cNvPr id="120" name="Csoportba foglalás 119"/>
          <p:cNvGrpSpPr/>
          <p:nvPr/>
        </p:nvGrpSpPr>
        <p:grpSpPr>
          <a:xfrm>
            <a:off x="1857347" y="1626768"/>
            <a:ext cx="5869045" cy="8177470"/>
            <a:chOff x="2625399" y="508539"/>
            <a:chExt cx="5869045" cy="8413543"/>
          </a:xfrm>
        </p:grpSpPr>
        <p:sp>
          <p:nvSpPr>
            <p:cNvPr id="119" name="Szövegdoboz 118"/>
            <p:cNvSpPr txBox="1"/>
            <p:nvPr/>
          </p:nvSpPr>
          <p:spPr>
            <a:xfrm rot="1446339">
              <a:off x="2625399" y="508539"/>
              <a:ext cx="3909842" cy="272914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996295"/>
                </a:avLst>
              </a:prstTxWarp>
              <a:spAutoFit/>
            </a:bodyPr>
            <a:lstStyle/>
            <a:p>
              <a:r>
                <a:rPr lang="hu-HU" sz="3600" b="1">
                  <a:solidFill>
                    <a:srgbClr val="99CCFF"/>
                  </a:solidFill>
                  <a:latin typeface="Century Gothic" pitchFamily="34" charset="0"/>
                  <a:ea typeface="CMU Serif" pitchFamily="2" charset="0"/>
                  <a:cs typeface="CMU Serif" pitchFamily="2" charset="0"/>
                </a:rPr>
                <a:t>Nehézion-ütközések </a:t>
              </a:r>
            </a:p>
          </p:txBody>
        </p:sp>
        <p:cxnSp>
          <p:nvCxnSpPr>
            <p:cNvPr id="88" name="Egyenes összekötő 87"/>
            <p:cNvCxnSpPr/>
            <p:nvPr/>
          </p:nvCxnSpPr>
          <p:spPr>
            <a:xfrm flipH="1" flipV="1">
              <a:off x="7702356" y="6779902"/>
              <a:ext cx="792088" cy="2142180"/>
            </a:xfrm>
            <a:prstGeom prst="line">
              <a:avLst/>
            </a:prstGeom>
            <a:ln w="571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Egyenes összekötő 97"/>
            <p:cNvCxnSpPr/>
            <p:nvPr/>
          </p:nvCxnSpPr>
          <p:spPr>
            <a:xfrm flipH="1" flipV="1">
              <a:off x="6817346" y="4478286"/>
              <a:ext cx="576064" cy="1512168"/>
            </a:xfrm>
            <a:prstGeom prst="line">
              <a:avLst/>
            </a:prstGeom>
            <a:ln w="571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Egyenes összekötő 102"/>
            <p:cNvCxnSpPr>
              <a:cxnSpLocks/>
            </p:cNvCxnSpPr>
            <p:nvPr/>
          </p:nvCxnSpPr>
          <p:spPr>
            <a:xfrm flipH="1" flipV="1">
              <a:off x="6115328" y="2314318"/>
              <a:ext cx="295138" cy="885746"/>
            </a:xfrm>
            <a:prstGeom prst="line">
              <a:avLst/>
            </a:prstGeom>
            <a:ln w="571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Szabadkézi sokszög 112"/>
            <p:cNvSpPr/>
            <p:nvPr/>
          </p:nvSpPr>
          <p:spPr>
            <a:xfrm>
              <a:off x="3030648" y="675614"/>
              <a:ext cx="3102557" cy="1673773"/>
            </a:xfrm>
            <a:custGeom>
              <a:avLst/>
              <a:gdLst>
                <a:gd name="connsiteX0" fmla="*/ 3092669 w 3092669"/>
                <a:gd name="connsiteY0" fmla="*/ 1673773 h 1673773"/>
                <a:gd name="connsiteX1" fmla="*/ 2856186 w 3092669"/>
                <a:gd name="connsiteY1" fmla="*/ 980090 h 1673773"/>
                <a:gd name="connsiteX2" fmla="*/ 2540876 w 3092669"/>
                <a:gd name="connsiteY2" fmla="*/ 507125 h 1673773"/>
                <a:gd name="connsiteX3" fmla="*/ 2162503 w 3092669"/>
                <a:gd name="connsiteY3" fmla="*/ 223346 h 1673773"/>
                <a:gd name="connsiteX4" fmla="*/ 1658007 w 3092669"/>
                <a:gd name="connsiteY4" fmla="*/ 65690 h 1673773"/>
                <a:gd name="connsiteX5" fmla="*/ 1074683 w 3092669"/>
                <a:gd name="connsiteY5" fmla="*/ 2628 h 1673773"/>
                <a:gd name="connsiteX6" fmla="*/ 522889 w 3092669"/>
                <a:gd name="connsiteY6" fmla="*/ 81456 h 1673773"/>
                <a:gd name="connsiteX7" fmla="*/ 239110 w 3092669"/>
                <a:gd name="connsiteY7" fmla="*/ 223346 h 1673773"/>
                <a:gd name="connsiteX8" fmla="*/ 112986 w 3092669"/>
                <a:gd name="connsiteY8" fmla="*/ 396766 h 1673773"/>
                <a:gd name="connsiteX9" fmla="*/ 18393 w 3092669"/>
                <a:gd name="connsiteY9" fmla="*/ 649015 h 1673773"/>
                <a:gd name="connsiteX10" fmla="*/ 2627 w 3092669"/>
                <a:gd name="connsiteY10" fmla="*/ 1043153 h 1673773"/>
                <a:gd name="connsiteX11" fmla="*/ 18393 w 3092669"/>
                <a:gd name="connsiteY11" fmla="*/ 1074684 h 1673773"/>
                <a:gd name="connsiteX0" fmla="*/ 3100552 w 3100552"/>
                <a:gd name="connsiteY0" fmla="*/ 1673773 h 1673773"/>
                <a:gd name="connsiteX1" fmla="*/ 2864069 w 3100552"/>
                <a:gd name="connsiteY1" fmla="*/ 980090 h 1673773"/>
                <a:gd name="connsiteX2" fmla="*/ 2548759 w 3100552"/>
                <a:gd name="connsiteY2" fmla="*/ 507125 h 1673773"/>
                <a:gd name="connsiteX3" fmla="*/ 2170386 w 3100552"/>
                <a:gd name="connsiteY3" fmla="*/ 223346 h 1673773"/>
                <a:gd name="connsiteX4" fmla="*/ 1665890 w 3100552"/>
                <a:gd name="connsiteY4" fmla="*/ 65690 h 1673773"/>
                <a:gd name="connsiteX5" fmla="*/ 1082566 w 3100552"/>
                <a:gd name="connsiteY5" fmla="*/ 2628 h 1673773"/>
                <a:gd name="connsiteX6" fmla="*/ 530772 w 3100552"/>
                <a:gd name="connsiteY6" fmla="*/ 81456 h 1673773"/>
                <a:gd name="connsiteX7" fmla="*/ 246993 w 3100552"/>
                <a:gd name="connsiteY7" fmla="*/ 223346 h 1673773"/>
                <a:gd name="connsiteX8" fmla="*/ 120869 w 3100552"/>
                <a:gd name="connsiteY8" fmla="*/ 396766 h 1673773"/>
                <a:gd name="connsiteX9" fmla="*/ 26276 w 3100552"/>
                <a:gd name="connsiteY9" fmla="*/ 649015 h 1673773"/>
                <a:gd name="connsiteX10" fmla="*/ 10510 w 3100552"/>
                <a:gd name="connsiteY10" fmla="*/ 1043153 h 1673773"/>
                <a:gd name="connsiteX11" fmla="*/ 7883 w 3100552"/>
                <a:gd name="connsiteY11" fmla="*/ 1440160 h 1673773"/>
                <a:gd name="connsiteX0" fmla="*/ 3110979 w 3110979"/>
                <a:gd name="connsiteY0" fmla="*/ 1673773 h 1673773"/>
                <a:gd name="connsiteX1" fmla="*/ 2874496 w 3110979"/>
                <a:gd name="connsiteY1" fmla="*/ 980090 h 1673773"/>
                <a:gd name="connsiteX2" fmla="*/ 2559186 w 3110979"/>
                <a:gd name="connsiteY2" fmla="*/ 507125 h 1673773"/>
                <a:gd name="connsiteX3" fmla="*/ 2180813 w 3110979"/>
                <a:gd name="connsiteY3" fmla="*/ 223346 h 1673773"/>
                <a:gd name="connsiteX4" fmla="*/ 1676317 w 3110979"/>
                <a:gd name="connsiteY4" fmla="*/ 65690 h 1673773"/>
                <a:gd name="connsiteX5" fmla="*/ 1092993 w 3110979"/>
                <a:gd name="connsiteY5" fmla="*/ 2628 h 1673773"/>
                <a:gd name="connsiteX6" fmla="*/ 541199 w 3110979"/>
                <a:gd name="connsiteY6" fmla="*/ 81456 h 1673773"/>
                <a:gd name="connsiteX7" fmla="*/ 257420 w 3110979"/>
                <a:gd name="connsiteY7" fmla="*/ 223346 h 1673773"/>
                <a:gd name="connsiteX8" fmla="*/ 131296 w 3110979"/>
                <a:gd name="connsiteY8" fmla="*/ 396766 h 1673773"/>
                <a:gd name="connsiteX9" fmla="*/ 36703 w 3110979"/>
                <a:gd name="connsiteY9" fmla="*/ 649015 h 1673773"/>
                <a:gd name="connsiteX10" fmla="*/ 20937 w 3110979"/>
                <a:gd name="connsiteY10" fmla="*/ 1043153 h 1673773"/>
                <a:gd name="connsiteX11" fmla="*/ 162326 w 3110979"/>
                <a:gd name="connsiteY11" fmla="*/ 1440160 h 1673773"/>
                <a:gd name="connsiteX0" fmla="*/ 3100551 w 3100551"/>
                <a:gd name="connsiteY0" fmla="*/ 1673773 h 1673773"/>
                <a:gd name="connsiteX1" fmla="*/ 2864068 w 3100551"/>
                <a:gd name="connsiteY1" fmla="*/ 980090 h 1673773"/>
                <a:gd name="connsiteX2" fmla="*/ 2548758 w 3100551"/>
                <a:gd name="connsiteY2" fmla="*/ 507125 h 1673773"/>
                <a:gd name="connsiteX3" fmla="*/ 2170385 w 3100551"/>
                <a:gd name="connsiteY3" fmla="*/ 223346 h 1673773"/>
                <a:gd name="connsiteX4" fmla="*/ 1665889 w 3100551"/>
                <a:gd name="connsiteY4" fmla="*/ 65690 h 1673773"/>
                <a:gd name="connsiteX5" fmla="*/ 1082565 w 3100551"/>
                <a:gd name="connsiteY5" fmla="*/ 2628 h 1673773"/>
                <a:gd name="connsiteX6" fmla="*/ 530771 w 3100551"/>
                <a:gd name="connsiteY6" fmla="*/ 81456 h 1673773"/>
                <a:gd name="connsiteX7" fmla="*/ 246992 w 3100551"/>
                <a:gd name="connsiteY7" fmla="*/ 223346 h 1673773"/>
                <a:gd name="connsiteX8" fmla="*/ 120868 w 3100551"/>
                <a:gd name="connsiteY8" fmla="*/ 396766 h 1673773"/>
                <a:gd name="connsiteX9" fmla="*/ 26275 w 3100551"/>
                <a:gd name="connsiteY9" fmla="*/ 649015 h 1673773"/>
                <a:gd name="connsiteX10" fmla="*/ 10509 w 3100551"/>
                <a:gd name="connsiteY10" fmla="*/ 1043153 h 1673773"/>
                <a:gd name="connsiteX11" fmla="*/ 7883 w 3100551"/>
                <a:gd name="connsiteY11" fmla="*/ 1296144 h 1673773"/>
                <a:gd name="connsiteX0" fmla="*/ 3238664 w 3238664"/>
                <a:gd name="connsiteY0" fmla="*/ 1673773 h 1673773"/>
                <a:gd name="connsiteX1" fmla="*/ 3002181 w 3238664"/>
                <a:gd name="connsiteY1" fmla="*/ 980090 h 1673773"/>
                <a:gd name="connsiteX2" fmla="*/ 2686871 w 3238664"/>
                <a:gd name="connsiteY2" fmla="*/ 507125 h 1673773"/>
                <a:gd name="connsiteX3" fmla="*/ 2308498 w 3238664"/>
                <a:gd name="connsiteY3" fmla="*/ 223346 h 1673773"/>
                <a:gd name="connsiteX4" fmla="*/ 1804002 w 3238664"/>
                <a:gd name="connsiteY4" fmla="*/ 65690 h 1673773"/>
                <a:gd name="connsiteX5" fmla="*/ 1220678 w 3238664"/>
                <a:gd name="connsiteY5" fmla="*/ 2628 h 1673773"/>
                <a:gd name="connsiteX6" fmla="*/ 668884 w 3238664"/>
                <a:gd name="connsiteY6" fmla="*/ 81456 h 1673773"/>
                <a:gd name="connsiteX7" fmla="*/ 385105 w 3238664"/>
                <a:gd name="connsiteY7" fmla="*/ 223346 h 1673773"/>
                <a:gd name="connsiteX8" fmla="*/ 258981 w 3238664"/>
                <a:gd name="connsiteY8" fmla="*/ 396766 h 1673773"/>
                <a:gd name="connsiteX9" fmla="*/ 164388 w 3238664"/>
                <a:gd name="connsiteY9" fmla="*/ 649015 h 1673773"/>
                <a:gd name="connsiteX10" fmla="*/ 148622 w 3238664"/>
                <a:gd name="connsiteY10" fmla="*/ 1043153 h 1673773"/>
                <a:gd name="connsiteX11" fmla="*/ 145996 w 3238664"/>
                <a:gd name="connsiteY11" fmla="*/ 1296144 h 1673773"/>
                <a:gd name="connsiteX0" fmla="*/ 3093107 w 3093107"/>
                <a:gd name="connsiteY0" fmla="*/ 1673773 h 1673773"/>
                <a:gd name="connsiteX1" fmla="*/ 2856624 w 3093107"/>
                <a:gd name="connsiteY1" fmla="*/ 980090 h 1673773"/>
                <a:gd name="connsiteX2" fmla="*/ 2541314 w 3093107"/>
                <a:gd name="connsiteY2" fmla="*/ 507125 h 1673773"/>
                <a:gd name="connsiteX3" fmla="*/ 2162941 w 3093107"/>
                <a:gd name="connsiteY3" fmla="*/ 223346 h 1673773"/>
                <a:gd name="connsiteX4" fmla="*/ 1658445 w 3093107"/>
                <a:gd name="connsiteY4" fmla="*/ 65690 h 1673773"/>
                <a:gd name="connsiteX5" fmla="*/ 1075121 w 3093107"/>
                <a:gd name="connsiteY5" fmla="*/ 2628 h 1673773"/>
                <a:gd name="connsiteX6" fmla="*/ 523327 w 3093107"/>
                <a:gd name="connsiteY6" fmla="*/ 81456 h 1673773"/>
                <a:gd name="connsiteX7" fmla="*/ 239548 w 3093107"/>
                <a:gd name="connsiteY7" fmla="*/ 223346 h 1673773"/>
                <a:gd name="connsiteX8" fmla="*/ 113424 w 3093107"/>
                <a:gd name="connsiteY8" fmla="*/ 396766 h 1673773"/>
                <a:gd name="connsiteX9" fmla="*/ 18831 w 3093107"/>
                <a:gd name="connsiteY9" fmla="*/ 649015 h 1673773"/>
                <a:gd name="connsiteX10" fmla="*/ 3065 w 3093107"/>
                <a:gd name="connsiteY10" fmla="*/ 1043153 h 1673773"/>
                <a:gd name="connsiteX11" fmla="*/ 439 w 3093107"/>
                <a:gd name="connsiteY11" fmla="*/ 1296144 h 1673773"/>
                <a:gd name="connsiteX0" fmla="*/ 3092669 w 3092669"/>
                <a:gd name="connsiteY0" fmla="*/ 1673773 h 1673773"/>
                <a:gd name="connsiteX1" fmla="*/ 2856186 w 3092669"/>
                <a:gd name="connsiteY1" fmla="*/ 980090 h 1673773"/>
                <a:gd name="connsiteX2" fmla="*/ 2540876 w 3092669"/>
                <a:gd name="connsiteY2" fmla="*/ 507125 h 1673773"/>
                <a:gd name="connsiteX3" fmla="*/ 2162503 w 3092669"/>
                <a:gd name="connsiteY3" fmla="*/ 223346 h 1673773"/>
                <a:gd name="connsiteX4" fmla="*/ 1658007 w 3092669"/>
                <a:gd name="connsiteY4" fmla="*/ 65690 h 1673773"/>
                <a:gd name="connsiteX5" fmla="*/ 1074683 w 3092669"/>
                <a:gd name="connsiteY5" fmla="*/ 2628 h 1673773"/>
                <a:gd name="connsiteX6" fmla="*/ 522889 w 3092669"/>
                <a:gd name="connsiteY6" fmla="*/ 81456 h 1673773"/>
                <a:gd name="connsiteX7" fmla="*/ 239110 w 3092669"/>
                <a:gd name="connsiteY7" fmla="*/ 223346 h 1673773"/>
                <a:gd name="connsiteX8" fmla="*/ 112986 w 3092669"/>
                <a:gd name="connsiteY8" fmla="*/ 396766 h 1673773"/>
                <a:gd name="connsiteX9" fmla="*/ 18393 w 3092669"/>
                <a:gd name="connsiteY9" fmla="*/ 649015 h 1673773"/>
                <a:gd name="connsiteX10" fmla="*/ 2627 w 3092669"/>
                <a:gd name="connsiteY10" fmla="*/ 1043153 h 167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2669" h="1673773">
                  <a:moveTo>
                    <a:pt x="3092669" y="1673773"/>
                  </a:moveTo>
                  <a:cubicBezTo>
                    <a:pt x="3020410" y="1424152"/>
                    <a:pt x="2948151" y="1174531"/>
                    <a:pt x="2856186" y="980090"/>
                  </a:cubicBezTo>
                  <a:cubicBezTo>
                    <a:pt x="2764221" y="785649"/>
                    <a:pt x="2656490" y="633249"/>
                    <a:pt x="2540876" y="507125"/>
                  </a:cubicBezTo>
                  <a:cubicBezTo>
                    <a:pt x="2425262" y="381001"/>
                    <a:pt x="2309648" y="296918"/>
                    <a:pt x="2162503" y="223346"/>
                  </a:cubicBezTo>
                  <a:cubicBezTo>
                    <a:pt x="2015358" y="149774"/>
                    <a:pt x="1839310" y="102476"/>
                    <a:pt x="1658007" y="65690"/>
                  </a:cubicBezTo>
                  <a:cubicBezTo>
                    <a:pt x="1476704" y="28904"/>
                    <a:pt x="1263869" y="0"/>
                    <a:pt x="1074683" y="2628"/>
                  </a:cubicBezTo>
                  <a:cubicBezTo>
                    <a:pt x="885497" y="5256"/>
                    <a:pt x="662151" y="44670"/>
                    <a:pt x="522889" y="81456"/>
                  </a:cubicBezTo>
                  <a:cubicBezTo>
                    <a:pt x="383627" y="118242"/>
                    <a:pt x="307427" y="170794"/>
                    <a:pt x="239110" y="223346"/>
                  </a:cubicBezTo>
                  <a:cubicBezTo>
                    <a:pt x="170793" y="275898"/>
                    <a:pt x="149772" y="325821"/>
                    <a:pt x="112986" y="396766"/>
                  </a:cubicBezTo>
                  <a:cubicBezTo>
                    <a:pt x="76200" y="467711"/>
                    <a:pt x="36786" y="541284"/>
                    <a:pt x="18393" y="649015"/>
                  </a:cubicBezTo>
                  <a:cubicBezTo>
                    <a:pt x="0" y="756746"/>
                    <a:pt x="5692" y="935298"/>
                    <a:pt x="2627" y="1043153"/>
                  </a:cubicBezTo>
                </a:path>
              </a:pathLst>
            </a:cu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C00000"/>
                </a:solidFill>
                <a:latin typeface="Century Gothic" pitchFamily="34" charset="0"/>
              </a:endParaRPr>
            </a:p>
          </p:txBody>
        </p:sp>
        <p:cxnSp>
          <p:nvCxnSpPr>
            <p:cNvPr id="116" name="Egyenes összekötő nyíllal 115"/>
            <p:cNvCxnSpPr>
              <a:cxnSpLocks/>
            </p:cNvCxnSpPr>
            <p:nvPr/>
          </p:nvCxnSpPr>
          <p:spPr>
            <a:xfrm flipH="1">
              <a:off x="3030649" y="1650183"/>
              <a:ext cx="2634" cy="291728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Egyenes összekötő nyíllal 9"/>
          <p:cNvCxnSpPr>
            <a:cxnSpLocks/>
          </p:cNvCxnSpPr>
          <p:nvPr/>
        </p:nvCxnSpPr>
        <p:spPr>
          <a:xfrm>
            <a:off x="596601" y="9923775"/>
            <a:ext cx="11055416" cy="0"/>
          </a:xfrm>
          <a:prstGeom prst="straightConnector1">
            <a:avLst/>
          </a:prstGeom>
          <a:ln w="127000">
            <a:solidFill>
              <a:srgbClr val="99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Ív 17"/>
          <p:cNvSpPr/>
          <p:nvPr/>
        </p:nvSpPr>
        <p:spPr>
          <a:xfrm>
            <a:off x="4200600" y="8922789"/>
            <a:ext cx="3515791" cy="2111710"/>
          </a:xfrm>
          <a:prstGeom prst="arc">
            <a:avLst>
              <a:gd name="adj1" fmla="val 19727927"/>
              <a:gd name="adj2" fmla="val 21517177"/>
            </a:avLst>
          </a:prstGeom>
          <a:noFill/>
          <a:ln w="76200">
            <a:solidFill>
              <a:srgbClr val="99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2675" tIns="46338" rIns="92675" bIns="46338" rtlCol="0" anchor="ctr"/>
          <a:lstStyle/>
          <a:p>
            <a:pPr algn="ctr"/>
            <a:endParaRPr lang="hu-HU">
              <a:latin typeface="Century Gothic" pitchFamily="34" charset="0"/>
            </a:endParaRPr>
          </a:p>
        </p:txBody>
      </p:sp>
      <p:sp>
        <p:nvSpPr>
          <p:cNvPr id="19" name="Ellipszis 18"/>
          <p:cNvSpPr/>
          <p:nvPr/>
        </p:nvSpPr>
        <p:spPr>
          <a:xfrm>
            <a:off x="7008912" y="9079483"/>
            <a:ext cx="226826" cy="2268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endParaRPr lang="hu-HU">
              <a:latin typeface="Century Gothic" pitchFamily="34" charset="0"/>
            </a:endParaRPr>
          </a:p>
        </p:txBody>
      </p:sp>
      <p:sp>
        <p:nvSpPr>
          <p:cNvPr id="33" name="Ellipszis 32"/>
          <p:cNvSpPr/>
          <p:nvPr/>
        </p:nvSpPr>
        <p:spPr>
          <a:xfrm>
            <a:off x="8764695" y="4430898"/>
            <a:ext cx="456438" cy="45643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34" name="Ellipszis 33"/>
          <p:cNvSpPr/>
          <p:nvPr/>
        </p:nvSpPr>
        <p:spPr>
          <a:xfrm>
            <a:off x="10537304" y="4296168"/>
            <a:ext cx="456438" cy="45643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35" name="Ellipszis 34"/>
          <p:cNvSpPr/>
          <p:nvPr/>
        </p:nvSpPr>
        <p:spPr>
          <a:xfrm>
            <a:off x="7787416" y="1899932"/>
            <a:ext cx="456438" cy="456435"/>
          </a:xfrm>
          <a:prstGeom prst="ellipse">
            <a:avLst/>
          </a:prstGeom>
          <a:solidFill>
            <a:srgbClr val="0070C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36" name="Ellipszis 35"/>
          <p:cNvSpPr/>
          <p:nvPr/>
        </p:nvSpPr>
        <p:spPr>
          <a:xfrm>
            <a:off x="10119052" y="2063920"/>
            <a:ext cx="456438" cy="45643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37" name="Ellipszis 36"/>
          <p:cNvSpPr/>
          <p:nvPr/>
        </p:nvSpPr>
        <p:spPr>
          <a:xfrm>
            <a:off x="6346219" y="3479825"/>
            <a:ext cx="456438" cy="45643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38" name="Ellipszis 37"/>
          <p:cNvSpPr/>
          <p:nvPr/>
        </p:nvSpPr>
        <p:spPr>
          <a:xfrm>
            <a:off x="9858043" y="5233082"/>
            <a:ext cx="456438" cy="456435"/>
          </a:xfrm>
          <a:prstGeom prst="ellipse">
            <a:avLst/>
          </a:prstGeom>
          <a:solidFill>
            <a:srgbClr val="0070C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40" name="Ellipszis 39"/>
          <p:cNvSpPr/>
          <p:nvPr/>
        </p:nvSpPr>
        <p:spPr>
          <a:xfrm>
            <a:off x="5784776" y="1782807"/>
            <a:ext cx="456438" cy="45643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41" name="Ellipszis 40"/>
          <p:cNvSpPr/>
          <p:nvPr/>
        </p:nvSpPr>
        <p:spPr>
          <a:xfrm>
            <a:off x="8999561" y="1620278"/>
            <a:ext cx="456438" cy="45643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sp>
        <p:nvSpPr>
          <p:cNvPr id="42" name="Ellipszis 41"/>
          <p:cNvSpPr/>
          <p:nvPr/>
        </p:nvSpPr>
        <p:spPr>
          <a:xfrm>
            <a:off x="7410923" y="4514035"/>
            <a:ext cx="456438" cy="456435"/>
          </a:xfrm>
          <a:prstGeom prst="ellipse">
            <a:avLst/>
          </a:prstGeom>
          <a:solidFill>
            <a:srgbClr val="0070C0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75" tIns="46338" rIns="92675" bIns="46338" rtlCol="0" anchor="ctr"/>
          <a:lstStyle/>
          <a:p>
            <a:pPr algn="ctr"/>
            <a:r>
              <a:rPr lang="hu-HU" sz="3200">
                <a:solidFill>
                  <a:srgbClr val="CCECFF"/>
                </a:solidFill>
                <a:latin typeface="Century Gothic" pitchFamily="34" charset="0"/>
              </a:rPr>
              <a:t>q</a:t>
            </a:r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2068267" y="5698744"/>
            <a:ext cx="1149927" cy="1149920"/>
            <a:chOff x="3400904" y="4884958"/>
            <a:chExt cx="1149927" cy="1149920"/>
          </a:xfrm>
        </p:grpSpPr>
        <p:sp>
          <p:nvSpPr>
            <p:cNvPr id="48" name="Ellipszis 47"/>
            <p:cNvSpPr/>
            <p:nvPr/>
          </p:nvSpPr>
          <p:spPr>
            <a:xfrm>
              <a:off x="3400904" y="4884958"/>
              <a:ext cx="1149927" cy="1149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49" name="Ellipszis 48"/>
            <p:cNvSpPr/>
            <p:nvPr/>
          </p:nvSpPr>
          <p:spPr>
            <a:xfrm>
              <a:off x="3513362" y="5089487"/>
              <a:ext cx="454890" cy="45488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50" name="Ellipszis 49"/>
            <p:cNvSpPr/>
            <p:nvPr/>
          </p:nvSpPr>
          <p:spPr>
            <a:xfrm>
              <a:off x="4000072" y="5094511"/>
              <a:ext cx="454890" cy="454887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51" name="Ellipszis 50"/>
            <p:cNvSpPr/>
            <p:nvPr/>
          </p:nvSpPr>
          <p:spPr>
            <a:xfrm>
              <a:off x="3758722" y="5522813"/>
              <a:ext cx="454890" cy="454887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</p:grpSp>
      <p:grpSp>
        <p:nvGrpSpPr>
          <p:cNvPr id="53" name="Csoportba foglalás 52"/>
          <p:cNvGrpSpPr/>
          <p:nvPr/>
        </p:nvGrpSpPr>
        <p:grpSpPr>
          <a:xfrm>
            <a:off x="4722449" y="5155913"/>
            <a:ext cx="1149927" cy="1149920"/>
            <a:chOff x="3400904" y="4884958"/>
            <a:chExt cx="1149927" cy="1149920"/>
          </a:xfrm>
        </p:grpSpPr>
        <p:sp>
          <p:nvSpPr>
            <p:cNvPr id="54" name="Ellipszis 53"/>
            <p:cNvSpPr/>
            <p:nvPr/>
          </p:nvSpPr>
          <p:spPr>
            <a:xfrm>
              <a:off x="3400904" y="4884958"/>
              <a:ext cx="1149927" cy="1149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55" name="Ellipszis 54"/>
            <p:cNvSpPr/>
            <p:nvPr/>
          </p:nvSpPr>
          <p:spPr>
            <a:xfrm>
              <a:off x="3513362" y="5089487"/>
              <a:ext cx="454890" cy="45488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56" name="Ellipszis 55"/>
            <p:cNvSpPr/>
            <p:nvPr/>
          </p:nvSpPr>
          <p:spPr>
            <a:xfrm>
              <a:off x="4000072" y="5094511"/>
              <a:ext cx="454890" cy="454887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57" name="Ellipszis 56"/>
            <p:cNvSpPr/>
            <p:nvPr/>
          </p:nvSpPr>
          <p:spPr>
            <a:xfrm>
              <a:off x="3758722" y="5522813"/>
              <a:ext cx="454890" cy="454887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</p:grpSp>
      <p:grpSp>
        <p:nvGrpSpPr>
          <p:cNvPr id="58" name="Csoportba foglalás 57"/>
          <p:cNvGrpSpPr/>
          <p:nvPr/>
        </p:nvGrpSpPr>
        <p:grpSpPr>
          <a:xfrm>
            <a:off x="4404026" y="7708544"/>
            <a:ext cx="1149927" cy="1149920"/>
            <a:chOff x="3400904" y="4884958"/>
            <a:chExt cx="1149927" cy="1149920"/>
          </a:xfrm>
        </p:grpSpPr>
        <p:sp>
          <p:nvSpPr>
            <p:cNvPr id="59" name="Ellipszis 58"/>
            <p:cNvSpPr/>
            <p:nvPr/>
          </p:nvSpPr>
          <p:spPr>
            <a:xfrm>
              <a:off x="3400904" y="4884958"/>
              <a:ext cx="1149927" cy="1149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60" name="Ellipszis 59"/>
            <p:cNvSpPr/>
            <p:nvPr/>
          </p:nvSpPr>
          <p:spPr>
            <a:xfrm>
              <a:off x="3513362" y="5089487"/>
              <a:ext cx="454890" cy="45488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61" name="Ellipszis 60"/>
            <p:cNvSpPr/>
            <p:nvPr/>
          </p:nvSpPr>
          <p:spPr>
            <a:xfrm>
              <a:off x="4000072" y="5094511"/>
              <a:ext cx="454890" cy="454887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  <p:sp>
          <p:nvSpPr>
            <p:cNvPr id="62" name="Ellipszis 61"/>
            <p:cNvSpPr/>
            <p:nvPr/>
          </p:nvSpPr>
          <p:spPr>
            <a:xfrm>
              <a:off x="3758722" y="5522813"/>
              <a:ext cx="454890" cy="454887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2675" tIns="46338" rIns="92675" bIns="46338" rtlCol="0" anchor="ctr"/>
            <a:lstStyle/>
            <a:p>
              <a:pPr algn="ctr"/>
              <a:r>
                <a:rPr lang="hu-HU" sz="2000">
                  <a:latin typeface="Century Gothic" pitchFamily="34" charset="0"/>
                </a:rPr>
                <a:t>q</a:t>
              </a:r>
              <a:endParaRPr lang="hu-HU" sz="3600">
                <a:latin typeface="Century Gothic" pitchFamily="34" charset="0"/>
              </a:endParaRPr>
            </a:p>
          </p:txBody>
        </p:sp>
      </p:grpSp>
      <p:sp>
        <p:nvSpPr>
          <p:cNvPr id="14" name="Szabadkézi sokszög: alakzat 13"/>
          <p:cNvSpPr/>
          <p:nvPr/>
        </p:nvSpPr>
        <p:spPr>
          <a:xfrm>
            <a:off x="8521301" y="5440099"/>
            <a:ext cx="648498" cy="222126"/>
          </a:xfrm>
          <a:custGeom>
            <a:avLst/>
            <a:gdLst>
              <a:gd name="connsiteX0" fmla="*/ 0 w 781665"/>
              <a:gd name="connsiteY0" fmla="*/ 442495 h 442495"/>
              <a:gd name="connsiteX1" fmla="*/ 162232 w 781665"/>
              <a:gd name="connsiteY1" fmla="*/ 43 h 442495"/>
              <a:gd name="connsiteX2" fmla="*/ 294968 w 781665"/>
              <a:gd name="connsiteY2" fmla="*/ 412998 h 442495"/>
              <a:gd name="connsiteX3" fmla="*/ 486697 w 781665"/>
              <a:gd name="connsiteY3" fmla="*/ 14791 h 442495"/>
              <a:gd name="connsiteX4" fmla="*/ 604684 w 781665"/>
              <a:gd name="connsiteY4" fmla="*/ 398250 h 442495"/>
              <a:gd name="connsiteX5" fmla="*/ 781665 w 781665"/>
              <a:gd name="connsiteY5" fmla="*/ 29540 h 4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65" h="442495">
                <a:moveTo>
                  <a:pt x="0" y="442495"/>
                </a:moveTo>
                <a:cubicBezTo>
                  <a:pt x="56535" y="223727"/>
                  <a:pt x="113071" y="4959"/>
                  <a:pt x="162232" y="43"/>
                </a:cubicBezTo>
                <a:cubicBezTo>
                  <a:pt x="211393" y="-4873"/>
                  <a:pt x="240891" y="410540"/>
                  <a:pt x="294968" y="412998"/>
                </a:cubicBezTo>
                <a:cubicBezTo>
                  <a:pt x="349045" y="415456"/>
                  <a:pt x="435078" y="17249"/>
                  <a:pt x="486697" y="14791"/>
                </a:cubicBezTo>
                <a:cubicBezTo>
                  <a:pt x="538316" y="12333"/>
                  <a:pt x="555523" y="395792"/>
                  <a:pt x="604684" y="398250"/>
                </a:cubicBezTo>
                <a:cubicBezTo>
                  <a:pt x="653845" y="400708"/>
                  <a:pt x="717755" y="215124"/>
                  <a:pt x="781665" y="29540"/>
                </a:cubicBezTo>
              </a:path>
            </a:pathLst>
          </a:custGeom>
          <a:gradFill>
            <a:gsLst>
              <a:gs pos="0">
                <a:srgbClr val="FF0000"/>
              </a:gs>
              <a:gs pos="100000">
                <a:srgbClr val="FFFF00"/>
              </a:gs>
            </a:gsLst>
            <a:lin ang="10800000" scaled="1"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rgbClr val="CCECFF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63" name="Szabadkézi sokszög: alakzat 62"/>
          <p:cNvSpPr/>
          <p:nvPr/>
        </p:nvSpPr>
        <p:spPr>
          <a:xfrm rot="20425386">
            <a:off x="11011670" y="3492147"/>
            <a:ext cx="648498" cy="222125"/>
          </a:xfrm>
          <a:custGeom>
            <a:avLst/>
            <a:gdLst>
              <a:gd name="connsiteX0" fmla="*/ 0 w 781665"/>
              <a:gd name="connsiteY0" fmla="*/ 442495 h 442495"/>
              <a:gd name="connsiteX1" fmla="*/ 162232 w 781665"/>
              <a:gd name="connsiteY1" fmla="*/ 43 h 442495"/>
              <a:gd name="connsiteX2" fmla="*/ 294968 w 781665"/>
              <a:gd name="connsiteY2" fmla="*/ 412998 h 442495"/>
              <a:gd name="connsiteX3" fmla="*/ 486697 w 781665"/>
              <a:gd name="connsiteY3" fmla="*/ 14791 h 442495"/>
              <a:gd name="connsiteX4" fmla="*/ 604684 w 781665"/>
              <a:gd name="connsiteY4" fmla="*/ 398250 h 442495"/>
              <a:gd name="connsiteX5" fmla="*/ 781665 w 781665"/>
              <a:gd name="connsiteY5" fmla="*/ 29540 h 4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65" h="442495">
                <a:moveTo>
                  <a:pt x="0" y="442495"/>
                </a:moveTo>
                <a:cubicBezTo>
                  <a:pt x="56535" y="223727"/>
                  <a:pt x="113071" y="4959"/>
                  <a:pt x="162232" y="43"/>
                </a:cubicBezTo>
                <a:cubicBezTo>
                  <a:pt x="211393" y="-4873"/>
                  <a:pt x="240891" y="410540"/>
                  <a:pt x="294968" y="412998"/>
                </a:cubicBezTo>
                <a:cubicBezTo>
                  <a:pt x="349045" y="415456"/>
                  <a:pt x="435078" y="17249"/>
                  <a:pt x="486697" y="14791"/>
                </a:cubicBezTo>
                <a:cubicBezTo>
                  <a:pt x="538316" y="12333"/>
                  <a:pt x="555523" y="395792"/>
                  <a:pt x="604684" y="398250"/>
                </a:cubicBezTo>
                <a:cubicBezTo>
                  <a:pt x="653845" y="400708"/>
                  <a:pt x="717755" y="215124"/>
                  <a:pt x="781665" y="29540"/>
                </a:cubicBezTo>
              </a:path>
            </a:pathLst>
          </a:custGeom>
          <a:gradFill>
            <a:gsLst>
              <a:gs pos="0">
                <a:srgbClr val="00B050"/>
              </a:gs>
              <a:gs pos="100000">
                <a:srgbClr val="00FFFF"/>
              </a:gs>
            </a:gsLst>
            <a:lin ang="10800000" scaled="1"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rgbClr val="CCECFF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64" name="Szabadkézi sokszög: alakzat 63"/>
          <p:cNvSpPr/>
          <p:nvPr/>
        </p:nvSpPr>
        <p:spPr>
          <a:xfrm rot="1456765">
            <a:off x="6753485" y="1528500"/>
            <a:ext cx="648498" cy="222126"/>
          </a:xfrm>
          <a:custGeom>
            <a:avLst/>
            <a:gdLst>
              <a:gd name="connsiteX0" fmla="*/ 0 w 781665"/>
              <a:gd name="connsiteY0" fmla="*/ 442495 h 442495"/>
              <a:gd name="connsiteX1" fmla="*/ 162232 w 781665"/>
              <a:gd name="connsiteY1" fmla="*/ 43 h 442495"/>
              <a:gd name="connsiteX2" fmla="*/ 294968 w 781665"/>
              <a:gd name="connsiteY2" fmla="*/ 412998 h 442495"/>
              <a:gd name="connsiteX3" fmla="*/ 486697 w 781665"/>
              <a:gd name="connsiteY3" fmla="*/ 14791 h 442495"/>
              <a:gd name="connsiteX4" fmla="*/ 604684 w 781665"/>
              <a:gd name="connsiteY4" fmla="*/ 398250 h 442495"/>
              <a:gd name="connsiteX5" fmla="*/ 781665 w 781665"/>
              <a:gd name="connsiteY5" fmla="*/ 29540 h 4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65" h="442495">
                <a:moveTo>
                  <a:pt x="0" y="442495"/>
                </a:moveTo>
                <a:cubicBezTo>
                  <a:pt x="56535" y="223727"/>
                  <a:pt x="113071" y="4959"/>
                  <a:pt x="162232" y="43"/>
                </a:cubicBezTo>
                <a:cubicBezTo>
                  <a:pt x="211393" y="-4873"/>
                  <a:pt x="240891" y="410540"/>
                  <a:pt x="294968" y="412998"/>
                </a:cubicBezTo>
                <a:cubicBezTo>
                  <a:pt x="349045" y="415456"/>
                  <a:pt x="435078" y="17249"/>
                  <a:pt x="486697" y="14791"/>
                </a:cubicBezTo>
                <a:cubicBezTo>
                  <a:pt x="538316" y="12333"/>
                  <a:pt x="555523" y="395792"/>
                  <a:pt x="604684" y="398250"/>
                </a:cubicBezTo>
                <a:cubicBezTo>
                  <a:pt x="653845" y="400708"/>
                  <a:pt x="717755" y="215124"/>
                  <a:pt x="781665" y="29540"/>
                </a:cubicBezTo>
              </a:path>
            </a:pathLst>
          </a:custGeom>
          <a:gradFill>
            <a:gsLst>
              <a:gs pos="0">
                <a:srgbClr val="0070C0"/>
              </a:gs>
              <a:gs pos="100000">
                <a:srgbClr val="FF33CC"/>
              </a:gs>
            </a:gsLst>
            <a:lin ang="10800000" scaled="1"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rgbClr val="CCECFF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65" name="Szabadkézi sokszög: alakzat 64"/>
          <p:cNvSpPr/>
          <p:nvPr/>
        </p:nvSpPr>
        <p:spPr>
          <a:xfrm>
            <a:off x="10548164" y="1578549"/>
            <a:ext cx="648498" cy="222126"/>
          </a:xfrm>
          <a:custGeom>
            <a:avLst/>
            <a:gdLst>
              <a:gd name="connsiteX0" fmla="*/ 0 w 781665"/>
              <a:gd name="connsiteY0" fmla="*/ 442495 h 442495"/>
              <a:gd name="connsiteX1" fmla="*/ 162232 w 781665"/>
              <a:gd name="connsiteY1" fmla="*/ 43 h 442495"/>
              <a:gd name="connsiteX2" fmla="*/ 294968 w 781665"/>
              <a:gd name="connsiteY2" fmla="*/ 412998 h 442495"/>
              <a:gd name="connsiteX3" fmla="*/ 486697 w 781665"/>
              <a:gd name="connsiteY3" fmla="*/ 14791 h 442495"/>
              <a:gd name="connsiteX4" fmla="*/ 604684 w 781665"/>
              <a:gd name="connsiteY4" fmla="*/ 398250 h 442495"/>
              <a:gd name="connsiteX5" fmla="*/ 781665 w 781665"/>
              <a:gd name="connsiteY5" fmla="*/ 29540 h 4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65" h="442495">
                <a:moveTo>
                  <a:pt x="0" y="442495"/>
                </a:moveTo>
                <a:cubicBezTo>
                  <a:pt x="56535" y="223727"/>
                  <a:pt x="113071" y="4959"/>
                  <a:pt x="162232" y="43"/>
                </a:cubicBezTo>
                <a:cubicBezTo>
                  <a:pt x="211393" y="-4873"/>
                  <a:pt x="240891" y="410540"/>
                  <a:pt x="294968" y="412998"/>
                </a:cubicBezTo>
                <a:cubicBezTo>
                  <a:pt x="349045" y="415456"/>
                  <a:pt x="435078" y="17249"/>
                  <a:pt x="486697" y="14791"/>
                </a:cubicBezTo>
                <a:cubicBezTo>
                  <a:pt x="538316" y="12333"/>
                  <a:pt x="555523" y="395792"/>
                  <a:pt x="604684" y="398250"/>
                </a:cubicBezTo>
                <a:cubicBezTo>
                  <a:pt x="653845" y="400708"/>
                  <a:pt x="717755" y="215124"/>
                  <a:pt x="781665" y="29540"/>
                </a:cubicBezTo>
              </a:path>
            </a:pathLst>
          </a:custGeom>
          <a:gradFill>
            <a:gsLst>
              <a:gs pos="0">
                <a:srgbClr val="FF0000"/>
              </a:gs>
              <a:gs pos="100000">
                <a:srgbClr val="FFFF00"/>
              </a:gs>
            </a:gsLst>
            <a:lin ang="10800000" scaled="1"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rgbClr val="CCECFF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67" name="Szabadkézi sokszög: alakzat 66"/>
          <p:cNvSpPr/>
          <p:nvPr/>
        </p:nvSpPr>
        <p:spPr>
          <a:xfrm rot="407457">
            <a:off x="11024210" y="5121647"/>
            <a:ext cx="648498" cy="222126"/>
          </a:xfrm>
          <a:custGeom>
            <a:avLst/>
            <a:gdLst>
              <a:gd name="connsiteX0" fmla="*/ 0 w 781665"/>
              <a:gd name="connsiteY0" fmla="*/ 442495 h 442495"/>
              <a:gd name="connsiteX1" fmla="*/ 162232 w 781665"/>
              <a:gd name="connsiteY1" fmla="*/ 43 h 442495"/>
              <a:gd name="connsiteX2" fmla="*/ 294968 w 781665"/>
              <a:gd name="connsiteY2" fmla="*/ 412998 h 442495"/>
              <a:gd name="connsiteX3" fmla="*/ 486697 w 781665"/>
              <a:gd name="connsiteY3" fmla="*/ 14791 h 442495"/>
              <a:gd name="connsiteX4" fmla="*/ 604684 w 781665"/>
              <a:gd name="connsiteY4" fmla="*/ 398250 h 442495"/>
              <a:gd name="connsiteX5" fmla="*/ 781665 w 781665"/>
              <a:gd name="connsiteY5" fmla="*/ 29540 h 4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65" h="442495">
                <a:moveTo>
                  <a:pt x="0" y="442495"/>
                </a:moveTo>
                <a:cubicBezTo>
                  <a:pt x="56535" y="223727"/>
                  <a:pt x="113071" y="4959"/>
                  <a:pt x="162232" y="43"/>
                </a:cubicBezTo>
                <a:cubicBezTo>
                  <a:pt x="211393" y="-4873"/>
                  <a:pt x="240891" y="410540"/>
                  <a:pt x="294968" y="412998"/>
                </a:cubicBezTo>
                <a:cubicBezTo>
                  <a:pt x="349045" y="415456"/>
                  <a:pt x="435078" y="17249"/>
                  <a:pt x="486697" y="14791"/>
                </a:cubicBezTo>
                <a:cubicBezTo>
                  <a:pt x="538316" y="12333"/>
                  <a:pt x="555523" y="395792"/>
                  <a:pt x="604684" y="398250"/>
                </a:cubicBezTo>
                <a:cubicBezTo>
                  <a:pt x="653845" y="400708"/>
                  <a:pt x="717755" y="215124"/>
                  <a:pt x="781665" y="29540"/>
                </a:cubicBezTo>
              </a:path>
            </a:pathLst>
          </a:custGeom>
          <a:gradFill>
            <a:gsLst>
              <a:gs pos="0">
                <a:srgbClr val="0070C0"/>
              </a:gs>
              <a:gs pos="100000">
                <a:srgbClr val="FF33CC"/>
              </a:gs>
            </a:gsLst>
            <a:lin ang="10800000" scaled="1"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rgbClr val="CCECFF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69" name="Szabadkézi sokszög: alakzat 68"/>
          <p:cNvSpPr/>
          <p:nvPr/>
        </p:nvSpPr>
        <p:spPr>
          <a:xfrm rot="155431">
            <a:off x="10223915" y="6321590"/>
            <a:ext cx="648498" cy="222126"/>
          </a:xfrm>
          <a:custGeom>
            <a:avLst/>
            <a:gdLst>
              <a:gd name="connsiteX0" fmla="*/ 0 w 781665"/>
              <a:gd name="connsiteY0" fmla="*/ 442495 h 442495"/>
              <a:gd name="connsiteX1" fmla="*/ 162232 w 781665"/>
              <a:gd name="connsiteY1" fmla="*/ 43 h 442495"/>
              <a:gd name="connsiteX2" fmla="*/ 294968 w 781665"/>
              <a:gd name="connsiteY2" fmla="*/ 412998 h 442495"/>
              <a:gd name="connsiteX3" fmla="*/ 486697 w 781665"/>
              <a:gd name="connsiteY3" fmla="*/ 14791 h 442495"/>
              <a:gd name="connsiteX4" fmla="*/ 604684 w 781665"/>
              <a:gd name="connsiteY4" fmla="*/ 398250 h 442495"/>
              <a:gd name="connsiteX5" fmla="*/ 781665 w 781665"/>
              <a:gd name="connsiteY5" fmla="*/ 29540 h 4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65" h="442495">
                <a:moveTo>
                  <a:pt x="0" y="442495"/>
                </a:moveTo>
                <a:cubicBezTo>
                  <a:pt x="56535" y="223727"/>
                  <a:pt x="113071" y="4959"/>
                  <a:pt x="162232" y="43"/>
                </a:cubicBezTo>
                <a:cubicBezTo>
                  <a:pt x="211393" y="-4873"/>
                  <a:pt x="240891" y="410540"/>
                  <a:pt x="294968" y="412998"/>
                </a:cubicBezTo>
                <a:cubicBezTo>
                  <a:pt x="349045" y="415456"/>
                  <a:pt x="435078" y="17249"/>
                  <a:pt x="486697" y="14791"/>
                </a:cubicBezTo>
                <a:cubicBezTo>
                  <a:pt x="538316" y="12333"/>
                  <a:pt x="555523" y="395792"/>
                  <a:pt x="604684" y="398250"/>
                </a:cubicBezTo>
                <a:cubicBezTo>
                  <a:pt x="653845" y="400708"/>
                  <a:pt x="717755" y="215124"/>
                  <a:pt x="781665" y="29540"/>
                </a:cubicBezTo>
              </a:path>
            </a:pathLst>
          </a:custGeom>
          <a:gradFill>
            <a:gsLst>
              <a:gs pos="0">
                <a:srgbClr val="00B050"/>
              </a:gs>
              <a:gs pos="100000">
                <a:srgbClr val="00FFFF"/>
              </a:gs>
            </a:gsLst>
            <a:lin ang="10800000" scaled="1"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rgbClr val="CCECFF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48278" y="-7851"/>
            <a:ext cx="19475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solidFill>
                  <a:srgbClr val="CCECFF"/>
                </a:solidFill>
                <a:latin typeface="Century Gothic" panose="020B0502020202020204" pitchFamily="34" charset="0"/>
              </a:rPr>
              <a:t>Térjünk vissza a részecskék világába…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23139BE-24D5-4375-B927-8B6140D1F0C3}"/>
              </a:ext>
            </a:extLst>
          </p:cNvPr>
          <p:cNvSpPr txBox="1"/>
          <p:nvPr/>
        </p:nvSpPr>
        <p:spPr>
          <a:xfrm>
            <a:off x="12010316" y="1256858"/>
            <a:ext cx="694653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dirty="0">
                <a:latin typeface="Century Gothic" panose="020B0502020202020204" pitchFamily="34" charset="0"/>
              </a:rPr>
              <a:t>Nagyenergiás atommag-ütközések:</a:t>
            </a:r>
            <a:br>
              <a:rPr lang="hu-HU" sz="4000" dirty="0">
                <a:latin typeface="Century Gothic" panose="020B0502020202020204" pitchFamily="34" charset="0"/>
              </a:rPr>
            </a:br>
            <a:r>
              <a:rPr lang="hu-HU" sz="4000" dirty="0">
                <a:latin typeface="Century Gothic" panose="020B0502020202020204" pitchFamily="34" charset="0"/>
              </a:rPr>
              <a:t>folytonos átalakulás!</a:t>
            </a:r>
            <a:br>
              <a:rPr lang="hu-HU" sz="4000" dirty="0">
                <a:latin typeface="Century Gothic" panose="020B0502020202020204" pitchFamily="34" charset="0"/>
              </a:rPr>
            </a:br>
            <a:endParaRPr lang="hu-HU" sz="4000" dirty="0"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dirty="0">
                <a:latin typeface="Century Gothic" panose="020B0502020202020204" pitchFamily="34" charset="0"/>
              </a:rPr>
              <a:t>Alacsony energiákon elsőrendű átalakulást várunk</a:t>
            </a:r>
            <a:br>
              <a:rPr lang="hu-HU" sz="4000" dirty="0">
                <a:latin typeface="Century Gothic" panose="020B0502020202020204" pitchFamily="34" charset="0"/>
              </a:rPr>
            </a:br>
            <a:endParaRPr lang="hu-HU" sz="4000" dirty="0"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dirty="0">
                <a:latin typeface="Century Gothic" panose="020B0502020202020204" pitchFamily="34" charset="0"/>
              </a:rPr>
              <a:t>Kettő között – Kritikus pont?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u-HU" sz="4000" dirty="0"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dirty="0">
                <a:latin typeface="Century Gothic" panose="020B0502020202020204" pitchFamily="34" charset="0"/>
              </a:rPr>
              <a:t>RHIC </a:t>
            </a:r>
            <a:r>
              <a:rPr lang="hu-HU" sz="4000" dirty="0" err="1">
                <a:latin typeface="Century Gothic" panose="020B0502020202020204" pitchFamily="34" charset="0"/>
              </a:rPr>
              <a:t>Beam</a:t>
            </a:r>
            <a:r>
              <a:rPr lang="hu-HU" sz="4000" dirty="0">
                <a:latin typeface="Century Gothic" panose="020B0502020202020204" pitchFamily="34" charset="0"/>
              </a:rPr>
              <a:t> </a:t>
            </a:r>
            <a:r>
              <a:rPr lang="hu-HU" sz="4000" dirty="0" err="1">
                <a:latin typeface="Century Gothic" panose="020B0502020202020204" pitchFamily="34" charset="0"/>
              </a:rPr>
              <a:t>Energy</a:t>
            </a:r>
            <a:r>
              <a:rPr lang="hu-HU" sz="4000" dirty="0">
                <a:latin typeface="Century Gothic" panose="020B0502020202020204" pitchFamily="34" charset="0"/>
              </a:rPr>
              <a:t> </a:t>
            </a:r>
            <a:r>
              <a:rPr lang="hu-HU" sz="4000" dirty="0" err="1">
                <a:latin typeface="Century Gothic" panose="020B0502020202020204" pitchFamily="34" charset="0"/>
              </a:rPr>
              <a:t>Scan</a:t>
            </a:r>
            <a:r>
              <a:rPr lang="hu-HU" sz="4000" dirty="0">
                <a:latin typeface="Century Gothic" panose="020B0502020202020204" pitchFamily="34" charset="0"/>
              </a:rPr>
              <a:t>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u-HU" sz="4000" dirty="0">
              <a:latin typeface="Century Gothic" panose="020B0502020202020204" pitchFamily="34" charset="0"/>
            </a:endParaRPr>
          </a:p>
        </p:txBody>
      </p:sp>
      <p:sp>
        <p:nvSpPr>
          <p:cNvPr id="77" name="Szabadkézi sokszög 112">
            <a:extLst>
              <a:ext uri="{FF2B5EF4-FFF2-40B4-BE49-F238E27FC236}">
                <a16:creationId xmlns:a16="http://schemas.microsoft.com/office/drawing/2014/main" id="{0CBCFADF-4B6F-455E-9C49-0AEDB338931B}"/>
              </a:ext>
            </a:extLst>
          </p:cNvPr>
          <p:cNvSpPr/>
          <p:nvPr/>
        </p:nvSpPr>
        <p:spPr>
          <a:xfrm>
            <a:off x="2964495" y="1959661"/>
            <a:ext cx="2400658" cy="1456303"/>
          </a:xfrm>
          <a:custGeom>
            <a:avLst/>
            <a:gdLst>
              <a:gd name="connsiteX0" fmla="*/ 3092669 w 3092669"/>
              <a:gd name="connsiteY0" fmla="*/ 1673773 h 1673773"/>
              <a:gd name="connsiteX1" fmla="*/ 2856186 w 3092669"/>
              <a:gd name="connsiteY1" fmla="*/ 980090 h 1673773"/>
              <a:gd name="connsiteX2" fmla="*/ 2540876 w 3092669"/>
              <a:gd name="connsiteY2" fmla="*/ 507125 h 1673773"/>
              <a:gd name="connsiteX3" fmla="*/ 2162503 w 3092669"/>
              <a:gd name="connsiteY3" fmla="*/ 223346 h 1673773"/>
              <a:gd name="connsiteX4" fmla="*/ 1658007 w 3092669"/>
              <a:gd name="connsiteY4" fmla="*/ 65690 h 1673773"/>
              <a:gd name="connsiteX5" fmla="*/ 1074683 w 3092669"/>
              <a:gd name="connsiteY5" fmla="*/ 2628 h 1673773"/>
              <a:gd name="connsiteX6" fmla="*/ 522889 w 3092669"/>
              <a:gd name="connsiteY6" fmla="*/ 81456 h 1673773"/>
              <a:gd name="connsiteX7" fmla="*/ 239110 w 3092669"/>
              <a:gd name="connsiteY7" fmla="*/ 223346 h 1673773"/>
              <a:gd name="connsiteX8" fmla="*/ 112986 w 3092669"/>
              <a:gd name="connsiteY8" fmla="*/ 396766 h 1673773"/>
              <a:gd name="connsiteX9" fmla="*/ 18393 w 3092669"/>
              <a:gd name="connsiteY9" fmla="*/ 649015 h 1673773"/>
              <a:gd name="connsiteX10" fmla="*/ 2627 w 3092669"/>
              <a:gd name="connsiteY10" fmla="*/ 1043153 h 1673773"/>
              <a:gd name="connsiteX11" fmla="*/ 18393 w 3092669"/>
              <a:gd name="connsiteY11" fmla="*/ 1074684 h 1673773"/>
              <a:gd name="connsiteX0" fmla="*/ 3100552 w 3100552"/>
              <a:gd name="connsiteY0" fmla="*/ 1673773 h 1673773"/>
              <a:gd name="connsiteX1" fmla="*/ 2864069 w 3100552"/>
              <a:gd name="connsiteY1" fmla="*/ 980090 h 1673773"/>
              <a:gd name="connsiteX2" fmla="*/ 2548759 w 3100552"/>
              <a:gd name="connsiteY2" fmla="*/ 507125 h 1673773"/>
              <a:gd name="connsiteX3" fmla="*/ 2170386 w 3100552"/>
              <a:gd name="connsiteY3" fmla="*/ 223346 h 1673773"/>
              <a:gd name="connsiteX4" fmla="*/ 1665890 w 3100552"/>
              <a:gd name="connsiteY4" fmla="*/ 65690 h 1673773"/>
              <a:gd name="connsiteX5" fmla="*/ 1082566 w 3100552"/>
              <a:gd name="connsiteY5" fmla="*/ 2628 h 1673773"/>
              <a:gd name="connsiteX6" fmla="*/ 530772 w 3100552"/>
              <a:gd name="connsiteY6" fmla="*/ 81456 h 1673773"/>
              <a:gd name="connsiteX7" fmla="*/ 246993 w 3100552"/>
              <a:gd name="connsiteY7" fmla="*/ 223346 h 1673773"/>
              <a:gd name="connsiteX8" fmla="*/ 120869 w 3100552"/>
              <a:gd name="connsiteY8" fmla="*/ 396766 h 1673773"/>
              <a:gd name="connsiteX9" fmla="*/ 26276 w 3100552"/>
              <a:gd name="connsiteY9" fmla="*/ 649015 h 1673773"/>
              <a:gd name="connsiteX10" fmla="*/ 10510 w 3100552"/>
              <a:gd name="connsiteY10" fmla="*/ 1043153 h 1673773"/>
              <a:gd name="connsiteX11" fmla="*/ 7883 w 3100552"/>
              <a:gd name="connsiteY11" fmla="*/ 1440160 h 1673773"/>
              <a:gd name="connsiteX0" fmla="*/ 3110979 w 3110979"/>
              <a:gd name="connsiteY0" fmla="*/ 1673773 h 1673773"/>
              <a:gd name="connsiteX1" fmla="*/ 2874496 w 3110979"/>
              <a:gd name="connsiteY1" fmla="*/ 980090 h 1673773"/>
              <a:gd name="connsiteX2" fmla="*/ 2559186 w 3110979"/>
              <a:gd name="connsiteY2" fmla="*/ 507125 h 1673773"/>
              <a:gd name="connsiteX3" fmla="*/ 2180813 w 3110979"/>
              <a:gd name="connsiteY3" fmla="*/ 223346 h 1673773"/>
              <a:gd name="connsiteX4" fmla="*/ 1676317 w 3110979"/>
              <a:gd name="connsiteY4" fmla="*/ 65690 h 1673773"/>
              <a:gd name="connsiteX5" fmla="*/ 1092993 w 3110979"/>
              <a:gd name="connsiteY5" fmla="*/ 2628 h 1673773"/>
              <a:gd name="connsiteX6" fmla="*/ 541199 w 3110979"/>
              <a:gd name="connsiteY6" fmla="*/ 81456 h 1673773"/>
              <a:gd name="connsiteX7" fmla="*/ 257420 w 3110979"/>
              <a:gd name="connsiteY7" fmla="*/ 223346 h 1673773"/>
              <a:gd name="connsiteX8" fmla="*/ 131296 w 3110979"/>
              <a:gd name="connsiteY8" fmla="*/ 396766 h 1673773"/>
              <a:gd name="connsiteX9" fmla="*/ 36703 w 3110979"/>
              <a:gd name="connsiteY9" fmla="*/ 649015 h 1673773"/>
              <a:gd name="connsiteX10" fmla="*/ 20937 w 3110979"/>
              <a:gd name="connsiteY10" fmla="*/ 1043153 h 1673773"/>
              <a:gd name="connsiteX11" fmla="*/ 162326 w 3110979"/>
              <a:gd name="connsiteY11" fmla="*/ 1440160 h 1673773"/>
              <a:gd name="connsiteX0" fmla="*/ 3100551 w 3100551"/>
              <a:gd name="connsiteY0" fmla="*/ 1673773 h 1673773"/>
              <a:gd name="connsiteX1" fmla="*/ 2864068 w 3100551"/>
              <a:gd name="connsiteY1" fmla="*/ 980090 h 1673773"/>
              <a:gd name="connsiteX2" fmla="*/ 2548758 w 3100551"/>
              <a:gd name="connsiteY2" fmla="*/ 507125 h 1673773"/>
              <a:gd name="connsiteX3" fmla="*/ 2170385 w 3100551"/>
              <a:gd name="connsiteY3" fmla="*/ 223346 h 1673773"/>
              <a:gd name="connsiteX4" fmla="*/ 1665889 w 3100551"/>
              <a:gd name="connsiteY4" fmla="*/ 65690 h 1673773"/>
              <a:gd name="connsiteX5" fmla="*/ 1082565 w 3100551"/>
              <a:gd name="connsiteY5" fmla="*/ 2628 h 1673773"/>
              <a:gd name="connsiteX6" fmla="*/ 530771 w 3100551"/>
              <a:gd name="connsiteY6" fmla="*/ 81456 h 1673773"/>
              <a:gd name="connsiteX7" fmla="*/ 246992 w 3100551"/>
              <a:gd name="connsiteY7" fmla="*/ 223346 h 1673773"/>
              <a:gd name="connsiteX8" fmla="*/ 120868 w 3100551"/>
              <a:gd name="connsiteY8" fmla="*/ 396766 h 1673773"/>
              <a:gd name="connsiteX9" fmla="*/ 26275 w 3100551"/>
              <a:gd name="connsiteY9" fmla="*/ 649015 h 1673773"/>
              <a:gd name="connsiteX10" fmla="*/ 10509 w 3100551"/>
              <a:gd name="connsiteY10" fmla="*/ 1043153 h 1673773"/>
              <a:gd name="connsiteX11" fmla="*/ 7883 w 3100551"/>
              <a:gd name="connsiteY11" fmla="*/ 1296144 h 1673773"/>
              <a:gd name="connsiteX0" fmla="*/ 3238664 w 3238664"/>
              <a:gd name="connsiteY0" fmla="*/ 1673773 h 1673773"/>
              <a:gd name="connsiteX1" fmla="*/ 3002181 w 3238664"/>
              <a:gd name="connsiteY1" fmla="*/ 980090 h 1673773"/>
              <a:gd name="connsiteX2" fmla="*/ 2686871 w 3238664"/>
              <a:gd name="connsiteY2" fmla="*/ 507125 h 1673773"/>
              <a:gd name="connsiteX3" fmla="*/ 2308498 w 3238664"/>
              <a:gd name="connsiteY3" fmla="*/ 223346 h 1673773"/>
              <a:gd name="connsiteX4" fmla="*/ 1804002 w 3238664"/>
              <a:gd name="connsiteY4" fmla="*/ 65690 h 1673773"/>
              <a:gd name="connsiteX5" fmla="*/ 1220678 w 3238664"/>
              <a:gd name="connsiteY5" fmla="*/ 2628 h 1673773"/>
              <a:gd name="connsiteX6" fmla="*/ 668884 w 3238664"/>
              <a:gd name="connsiteY6" fmla="*/ 81456 h 1673773"/>
              <a:gd name="connsiteX7" fmla="*/ 385105 w 3238664"/>
              <a:gd name="connsiteY7" fmla="*/ 223346 h 1673773"/>
              <a:gd name="connsiteX8" fmla="*/ 258981 w 3238664"/>
              <a:gd name="connsiteY8" fmla="*/ 396766 h 1673773"/>
              <a:gd name="connsiteX9" fmla="*/ 164388 w 3238664"/>
              <a:gd name="connsiteY9" fmla="*/ 649015 h 1673773"/>
              <a:gd name="connsiteX10" fmla="*/ 148622 w 3238664"/>
              <a:gd name="connsiteY10" fmla="*/ 1043153 h 1673773"/>
              <a:gd name="connsiteX11" fmla="*/ 145996 w 3238664"/>
              <a:gd name="connsiteY11" fmla="*/ 1296144 h 1673773"/>
              <a:gd name="connsiteX0" fmla="*/ 3093107 w 3093107"/>
              <a:gd name="connsiteY0" fmla="*/ 1673773 h 1673773"/>
              <a:gd name="connsiteX1" fmla="*/ 2856624 w 3093107"/>
              <a:gd name="connsiteY1" fmla="*/ 980090 h 1673773"/>
              <a:gd name="connsiteX2" fmla="*/ 2541314 w 3093107"/>
              <a:gd name="connsiteY2" fmla="*/ 507125 h 1673773"/>
              <a:gd name="connsiteX3" fmla="*/ 2162941 w 3093107"/>
              <a:gd name="connsiteY3" fmla="*/ 223346 h 1673773"/>
              <a:gd name="connsiteX4" fmla="*/ 1658445 w 3093107"/>
              <a:gd name="connsiteY4" fmla="*/ 65690 h 1673773"/>
              <a:gd name="connsiteX5" fmla="*/ 1075121 w 3093107"/>
              <a:gd name="connsiteY5" fmla="*/ 2628 h 1673773"/>
              <a:gd name="connsiteX6" fmla="*/ 523327 w 3093107"/>
              <a:gd name="connsiteY6" fmla="*/ 81456 h 1673773"/>
              <a:gd name="connsiteX7" fmla="*/ 239548 w 3093107"/>
              <a:gd name="connsiteY7" fmla="*/ 223346 h 1673773"/>
              <a:gd name="connsiteX8" fmla="*/ 113424 w 3093107"/>
              <a:gd name="connsiteY8" fmla="*/ 396766 h 1673773"/>
              <a:gd name="connsiteX9" fmla="*/ 18831 w 3093107"/>
              <a:gd name="connsiteY9" fmla="*/ 649015 h 1673773"/>
              <a:gd name="connsiteX10" fmla="*/ 3065 w 3093107"/>
              <a:gd name="connsiteY10" fmla="*/ 1043153 h 1673773"/>
              <a:gd name="connsiteX11" fmla="*/ 439 w 3093107"/>
              <a:gd name="connsiteY11" fmla="*/ 1296144 h 1673773"/>
              <a:gd name="connsiteX0" fmla="*/ 3092669 w 3092669"/>
              <a:gd name="connsiteY0" fmla="*/ 1673773 h 1673773"/>
              <a:gd name="connsiteX1" fmla="*/ 2856186 w 3092669"/>
              <a:gd name="connsiteY1" fmla="*/ 980090 h 1673773"/>
              <a:gd name="connsiteX2" fmla="*/ 2540876 w 3092669"/>
              <a:gd name="connsiteY2" fmla="*/ 507125 h 1673773"/>
              <a:gd name="connsiteX3" fmla="*/ 2162503 w 3092669"/>
              <a:gd name="connsiteY3" fmla="*/ 223346 h 1673773"/>
              <a:gd name="connsiteX4" fmla="*/ 1658007 w 3092669"/>
              <a:gd name="connsiteY4" fmla="*/ 65690 h 1673773"/>
              <a:gd name="connsiteX5" fmla="*/ 1074683 w 3092669"/>
              <a:gd name="connsiteY5" fmla="*/ 2628 h 1673773"/>
              <a:gd name="connsiteX6" fmla="*/ 522889 w 3092669"/>
              <a:gd name="connsiteY6" fmla="*/ 81456 h 1673773"/>
              <a:gd name="connsiteX7" fmla="*/ 239110 w 3092669"/>
              <a:gd name="connsiteY7" fmla="*/ 223346 h 1673773"/>
              <a:gd name="connsiteX8" fmla="*/ 112986 w 3092669"/>
              <a:gd name="connsiteY8" fmla="*/ 396766 h 1673773"/>
              <a:gd name="connsiteX9" fmla="*/ 18393 w 3092669"/>
              <a:gd name="connsiteY9" fmla="*/ 649015 h 1673773"/>
              <a:gd name="connsiteX10" fmla="*/ 2627 w 3092669"/>
              <a:gd name="connsiteY10" fmla="*/ 1043153 h 167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92669" h="1673773">
                <a:moveTo>
                  <a:pt x="3092669" y="1673773"/>
                </a:moveTo>
                <a:cubicBezTo>
                  <a:pt x="3020410" y="1424152"/>
                  <a:pt x="2948151" y="1174531"/>
                  <a:pt x="2856186" y="980090"/>
                </a:cubicBezTo>
                <a:cubicBezTo>
                  <a:pt x="2764221" y="785649"/>
                  <a:pt x="2656490" y="633249"/>
                  <a:pt x="2540876" y="507125"/>
                </a:cubicBezTo>
                <a:cubicBezTo>
                  <a:pt x="2425262" y="381001"/>
                  <a:pt x="2309648" y="296918"/>
                  <a:pt x="2162503" y="223346"/>
                </a:cubicBezTo>
                <a:cubicBezTo>
                  <a:pt x="2015358" y="149774"/>
                  <a:pt x="1839310" y="102476"/>
                  <a:pt x="1658007" y="65690"/>
                </a:cubicBezTo>
                <a:cubicBezTo>
                  <a:pt x="1476704" y="28904"/>
                  <a:pt x="1263869" y="0"/>
                  <a:pt x="1074683" y="2628"/>
                </a:cubicBezTo>
                <a:cubicBezTo>
                  <a:pt x="885497" y="5256"/>
                  <a:pt x="662151" y="44670"/>
                  <a:pt x="522889" y="81456"/>
                </a:cubicBezTo>
                <a:cubicBezTo>
                  <a:pt x="383627" y="118242"/>
                  <a:pt x="307427" y="170794"/>
                  <a:pt x="239110" y="223346"/>
                </a:cubicBezTo>
                <a:cubicBezTo>
                  <a:pt x="170793" y="275898"/>
                  <a:pt x="149772" y="325821"/>
                  <a:pt x="112986" y="396766"/>
                </a:cubicBezTo>
                <a:cubicBezTo>
                  <a:pt x="76200" y="467711"/>
                  <a:pt x="36786" y="541284"/>
                  <a:pt x="18393" y="649015"/>
                </a:cubicBezTo>
                <a:cubicBezTo>
                  <a:pt x="0" y="756746"/>
                  <a:pt x="5692" y="935298"/>
                  <a:pt x="2627" y="1043153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C00000"/>
              </a:solidFill>
              <a:latin typeface="Century Gothic" pitchFamily="34" charset="0"/>
            </a:endParaRPr>
          </a:p>
        </p:txBody>
      </p:sp>
      <p:cxnSp>
        <p:nvCxnSpPr>
          <p:cNvPr id="79" name="Egyenes összekötő nyíllal 78">
            <a:extLst>
              <a:ext uri="{FF2B5EF4-FFF2-40B4-BE49-F238E27FC236}">
                <a16:creationId xmlns:a16="http://schemas.microsoft.com/office/drawing/2014/main" id="{9A5937F8-1E2B-44CC-9C13-794ABACEFC58}"/>
              </a:ext>
            </a:extLst>
          </p:cNvPr>
          <p:cNvCxnSpPr>
            <a:cxnSpLocks/>
          </p:cNvCxnSpPr>
          <p:nvPr/>
        </p:nvCxnSpPr>
        <p:spPr>
          <a:xfrm>
            <a:off x="2963412" y="2692205"/>
            <a:ext cx="0" cy="2879606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Szabadkézi sokszög 112">
            <a:extLst>
              <a:ext uri="{FF2B5EF4-FFF2-40B4-BE49-F238E27FC236}">
                <a16:creationId xmlns:a16="http://schemas.microsoft.com/office/drawing/2014/main" id="{DB39CF24-7BCA-4632-9537-2B09E5FFCBE8}"/>
              </a:ext>
            </a:extLst>
          </p:cNvPr>
          <p:cNvSpPr/>
          <p:nvPr/>
        </p:nvSpPr>
        <p:spPr>
          <a:xfrm>
            <a:off x="3894562" y="2287651"/>
            <a:ext cx="1436124" cy="1128313"/>
          </a:xfrm>
          <a:custGeom>
            <a:avLst/>
            <a:gdLst>
              <a:gd name="connsiteX0" fmla="*/ 3092669 w 3092669"/>
              <a:gd name="connsiteY0" fmla="*/ 1673773 h 1673773"/>
              <a:gd name="connsiteX1" fmla="*/ 2856186 w 3092669"/>
              <a:gd name="connsiteY1" fmla="*/ 980090 h 1673773"/>
              <a:gd name="connsiteX2" fmla="*/ 2540876 w 3092669"/>
              <a:gd name="connsiteY2" fmla="*/ 507125 h 1673773"/>
              <a:gd name="connsiteX3" fmla="*/ 2162503 w 3092669"/>
              <a:gd name="connsiteY3" fmla="*/ 223346 h 1673773"/>
              <a:gd name="connsiteX4" fmla="*/ 1658007 w 3092669"/>
              <a:gd name="connsiteY4" fmla="*/ 65690 h 1673773"/>
              <a:gd name="connsiteX5" fmla="*/ 1074683 w 3092669"/>
              <a:gd name="connsiteY5" fmla="*/ 2628 h 1673773"/>
              <a:gd name="connsiteX6" fmla="*/ 522889 w 3092669"/>
              <a:gd name="connsiteY6" fmla="*/ 81456 h 1673773"/>
              <a:gd name="connsiteX7" fmla="*/ 239110 w 3092669"/>
              <a:gd name="connsiteY7" fmla="*/ 223346 h 1673773"/>
              <a:gd name="connsiteX8" fmla="*/ 112986 w 3092669"/>
              <a:gd name="connsiteY8" fmla="*/ 396766 h 1673773"/>
              <a:gd name="connsiteX9" fmla="*/ 18393 w 3092669"/>
              <a:gd name="connsiteY9" fmla="*/ 649015 h 1673773"/>
              <a:gd name="connsiteX10" fmla="*/ 2627 w 3092669"/>
              <a:gd name="connsiteY10" fmla="*/ 1043153 h 1673773"/>
              <a:gd name="connsiteX11" fmla="*/ 18393 w 3092669"/>
              <a:gd name="connsiteY11" fmla="*/ 1074684 h 1673773"/>
              <a:gd name="connsiteX0" fmla="*/ 3100552 w 3100552"/>
              <a:gd name="connsiteY0" fmla="*/ 1673773 h 1673773"/>
              <a:gd name="connsiteX1" fmla="*/ 2864069 w 3100552"/>
              <a:gd name="connsiteY1" fmla="*/ 980090 h 1673773"/>
              <a:gd name="connsiteX2" fmla="*/ 2548759 w 3100552"/>
              <a:gd name="connsiteY2" fmla="*/ 507125 h 1673773"/>
              <a:gd name="connsiteX3" fmla="*/ 2170386 w 3100552"/>
              <a:gd name="connsiteY3" fmla="*/ 223346 h 1673773"/>
              <a:gd name="connsiteX4" fmla="*/ 1665890 w 3100552"/>
              <a:gd name="connsiteY4" fmla="*/ 65690 h 1673773"/>
              <a:gd name="connsiteX5" fmla="*/ 1082566 w 3100552"/>
              <a:gd name="connsiteY5" fmla="*/ 2628 h 1673773"/>
              <a:gd name="connsiteX6" fmla="*/ 530772 w 3100552"/>
              <a:gd name="connsiteY6" fmla="*/ 81456 h 1673773"/>
              <a:gd name="connsiteX7" fmla="*/ 246993 w 3100552"/>
              <a:gd name="connsiteY7" fmla="*/ 223346 h 1673773"/>
              <a:gd name="connsiteX8" fmla="*/ 120869 w 3100552"/>
              <a:gd name="connsiteY8" fmla="*/ 396766 h 1673773"/>
              <a:gd name="connsiteX9" fmla="*/ 26276 w 3100552"/>
              <a:gd name="connsiteY9" fmla="*/ 649015 h 1673773"/>
              <a:gd name="connsiteX10" fmla="*/ 10510 w 3100552"/>
              <a:gd name="connsiteY10" fmla="*/ 1043153 h 1673773"/>
              <a:gd name="connsiteX11" fmla="*/ 7883 w 3100552"/>
              <a:gd name="connsiteY11" fmla="*/ 1440160 h 1673773"/>
              <a:gd name="connsiteX0" fmla="*/ 3110979 w 3110979"/>
              <a:gd name="connsiteY0" fmla="*/ 1673773 h 1673773"/>
              <a:gd name="connsiteX1" fmla="*/ 2874496 w 3110979"/>
              <a:gd name="connsiteY1" fmla="*/ 980090 h 1673773"/>
              <a:gd name="connsiteX2" fmla="*/ 2559186 w 3110979"/>
              <a:gd name="connsiteY2" fmla="*/ 507125 h 1673773"/>
              <a:gd name="connsiteX3" fmla="*/ 2180813 w 3110979"/>
              <a:gd name="connsiteY3" fmla="*/ 223346 h 1673773"/>
              <a:gd name="connsiteX4" fmla="*/ 1676317 w 3110979"/>
              <a:gd name="connsiteY4" fmla="*/ 65690 h 1673773"/>
              <a:gd name="connsiteX5" fmla="*/ 1092993 w 3110979"/>
              <a:gd name="connsiteY5" fmla="*/ 2628 h 1673773"/>
              <a:gd name="connsiteX6" fmla="*/ 541199 w 3110979"/>
              <a:gd name="connsiteY6" fmla="*/ 81456 h 1673773"/>
              <a:gd name="connsiteX7" fmla="*/ 257420 w 3110979"/>
              <a:gd name="connsiteY7" fmla="*/ 223346 h 1673773"/>
              <a:gd name="connsiteX8" fmla="*/ 131296 w 3110979"/>
              <a:gd name="connsiteY8" fmla="*/ 396766 h 1673773"/>
              <a:gd name="connsiteX9" fmla="*/ 36703 w 3110979"/>
              <a:gd name="connsiteY9" fmla="*/ 649015 h 1673773"/>
              <a:gd name="connsiteX10" fmla="*/ 20937 w 3110979"/>
              <a:gd name="connsiteY10" fmla="*/ 1043153 h 1673773"/>
              <a:gd name="connsiteX11" fmla="*/ 162326 w 3110979"/>
              <a:gd name="connsiteY11" fmla="*/ 1440160 h 1673773"/>
              <a:gd name="connsiteX0" fmla="*/ 3100551 w 3100551"/>
              <a:gd name="connsiteY0" fmla="*/ 1673773 h 1673773"/>
              <a:gd name="connsiteX1" fmla="*/ 2864068 w 3100551"/>
              <a:gd name="connsiteY1" fmla="*/ 980090 h 1673773"/>
              <a:gd name="connsiteX2" fmla="*/ 2548758 w 3100551"/>
              <a:gd name="connsiteY2" fmla="*/ 507125 h 1673773"/>
              <a:gd name="connsiteX3" fmla="*/ 2170385 w 3100551"/>
              <a:gd name="connsiteY3" fmla="*/ 223346 h 1673773"/>
              <a:gd name="connsiteX4" fmla="*/ 1665889 w 3100551"/>
              <a:gd name="connsiteY4" fmla="*/ 65690 h 1673773"/>
              <a:gd name="connsiteX5" fmla="*/ 1082565 w 3100551"/>
              <a:gd name="connsiteY5" fmla="*/ 2628 h 1673773"/>
              <a:gd name="connsiteX6" fmla="*/ 530771 w 3100551"/>
              <a:gd name="connsiteY6" fmla="*/ 81456 h 1673773"/>
              <a:gd name="connsiteX7" fmla="*/ 246992 w 3100551"/>
              <a:gd name="connsiteY7" fmla="*/ 223346 h 1673773"/>
              <a:gd name="connsiteX8" fmla="*/ 120868 w 3100551"/>
              <a:gd name="connsiteY8" fmla="*/ 396766 h 1673773"/>
              <a:gd name="connsiteX9" fmla="*/ 26275 w 3100551"/>
              <a:gd name="connsiteY9" fmla="*/ 649015 h 1673773"/>
              <a:gd name="connsiteX10" fmla="*/ 10509 w 3100551"/>
              <a:gd name="connsiteY10" fmla="*/ 1043153 h 1673773"/>
              <a:gd name="connsiteX11" fmla="*/ 7883 w 3100551"/>
              <a:gd name="connsiteY11" fmla="*/ 1296144 h 1673773"/>
              <a:gd name="connsiteX0" fmla="*/ 3238664 w 3238664"/>
              <a:gd name="connsiteY0" fmla="*/ 1673773 h 1673773"/>
              <a:gd name="connsiteX1" fmla="*/ 3002181 w 3238664"/>
              <a:gd name="connsiteY1" fmla="*/ 980090 h 1673773"/>
              <a:gd name="connsiteX2" fmla="*/ 2686871 w 3238664"/>
              <a:gd name="connsiteY2" fmla="*/ 507125 h 1673773"/>
              <a:gd name="connsiteX3" fmla="*/ 2308498 w 3238664"/>
              <a:gd name="connsiteY3" fmla="*/ 223346 h 1673773"/>
              <a:gd name="connsiteX4" fmla="*/ 1804002 w 3238664"/>
              <a:gd name="connsiteY4" fmla="*/ 65690 h 1673773"/>
              <a:gd name="connsiteX5" fmla="*/ 1220678 w 3238664"/>
              <a:gd name="connsiteY5" fmla="*/ 2628 h 1673773"/>
              <a:gd name="connsiteX6" fmla="*/ 668884 w 3238664"/>
              <a:gd name="connsiteY6" fmla="*/ 81456 h 1673773"/>
              <a:gd name="connsiteX7" fmla="*/ 385105 w 3238664"/>
              <a:gd name="connsiteY7" fmla="*/ 223346 h 1673773"/>
              <a:gd name="connsiteX8" fmla="*/ 258981 w 3238664"/>
              <a:gd name="connsiteY8" fmla="*/ 396766 h 1673773"/>
              <a:gd name="connsiteX9" fmla="*/ 164388 w 3238664"/>
              <a:gd name="connsiteY9" fmla="*/ 649015 h 1673773"/>
              <a:gd name="connsiteX10" fmla="*/ 148622 w 3238664"/>
              <a:gd name="connsiteY10" fmla="*/ 1043153 h 1673773"/>
              <a:gd name="connsiteX11" fmla="*/ 145996 w 3238664"/>
              <a:gd name="connsiteY11" fmla="*/ 1296144 h 1673773"/>
              <a:gd name="connsiteX0" fmla="*/ 3093107 w 3093107"/>
              <a:gd name="connsiteY0" fmla="*/ 1673773 h 1673773"/>
              <a:gd name="connsiteX1" fmla="*/ 2856624 w 3093107"/>
              <a:gd name="connsiteY1" fmla="*/ 980090 h 1673773"/>
              <a:gd name="connsiteX2" fmla="*/ 2541314 w 3093107"/>
              <a:gd name="connsiteY2" fmla="*/ 507125 h 1673773"/>
              <a:gd name="connsiteX3" fmla="*/ 2162941 w 3093107"/>
              <a:gd name="connsiteY3" fmla="*/ 223346 h 1673773"/>
              <a:gd name="connsiteX4" fmla="*/ 1658445 w 3093107"/>
              <a:gd name="connsiteY4" fmla="*/ 65690 h 1673773"/>
              <a:gd name="connsiteX5" fmla="*/ 1075121 w 3093107"/>
              <a:gd name="connsiteY5" fmla="*/ 2628 h 1673773"/>
              <a:gd name="connsiteX6" fmla="*/ 523327 w 3093107"/>
              <a:gd name="connsiteY6" fmla="*/ 81456 h 1673773"/>
              <a:gd name="connsiteX7" fmla="*/ 239548 w 3093107"/>
              <a:gd name="connsiteY7" fmla="*/ 223346 h 1673773"/>
              <a:gd name="connsiteX8" fmla="*/ 113424 w 3093107"/>
              <a:gd name="connsiteY8" fmla="*/ 396766 h 1673773"/>
              <a:gd name="connsiteX9" fmla="*/ 18831 w 3093107"/>
              <a:gd name="connsiteY9" fmla="*/ 649015 h 1673773"/>
              <a:gd name="connsiteX10" fmla="*/ 3065 w 3093107"/>
              <a:gd name="connsiteY10" fmla="*/ 1043153 h 1673773"/>
              <a:gd name="connsiteX11" fmla="*/ 439 w 3093107"/>
              <a:gd name="connsiteY11" fmla="*/ 1296144 h 1673773"/>
              <a:gd name="connsiteX0" fmla="*/ 3092669 w 3092669"/>
              <a:gd name="connsiteY0" fmla="*/ 1673773 h 1673773"/>
              <a:gd name="connsiteX1" fmla="*/ 2856186 w 3092669"/>
              <a:gd name="connsiteY1" fmla="*/ 980090 h 1673773"/>
              <a:gd name="connsiteX2" fmla="*/ 2540876 w 3092669"/>
              <a:gd name="connsiteY2" fmla="*/ 507125 h 1673773"/>
              <a:gd name="connsiteX3" fmla="*/ 2162503 w 3092669"/>
              <a:gd name="connsiteY3" fmla="*/ 223346 h 1673773"/>
              <a:gd name="connsiteX4" fmla="*/ 1658007 w 3092669"/>
              <a:gd name="connsiteY4" fmla="*/ 65690 h 1673773"/>
              <a:gd name="connsiteX5" fmla="*/ 1074683 w 3092669"/>
              <a:gd name="connsiteY5" fmla="*/ 2628 h 1673773"/>
              <a:gd name="connsiteX6" fmla="*/ 522889 w 3092669"/>
              <a:gd name="connsiteY6" fmla="*/ 81456 h 1673773"/>
              <a:gd name="connsiteX7" fmla="*/ 239110 w 3092669"/>
              <a:gd name="connsiteY7" fmla="*/ 223346 h 1673773"/>
              <a:gd name="connsiteX8" fmla="*/ 112986 w 3092669"/>
              <a:gd name="connsiteY8" fmla="*/ 396766 h 1673773"/>
              <a:gd name="connsiteX9" fmla="*/ 18393 w 3092669"/>
              <a:gd name="connsiteY9" fmla="*/ 649015 h 1673773"/>
              <a:gd name="connsiteX10" fmla="*/ 2627 w 3092669"/>
              <a:gd name="connsiteY10" fmla="*/ 1043153 h 167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92669" h="1673773">
                <a:moveTo>
                  <a:pt x="3092669" y="1673773"/>
                </a:moveTo>
                <a:cubicBezTo>
                  <a:pt x="3020410" y="1424152"/>
                  <a:pt x="2948151" y="1174531"/>
                  <a:pt x="2856186" y="980090"/>
                </a:cubicBezTo>
                <a:cubicBezTo>
                  <a:pt x="2764221" y="785649"/>
                  <a:pt x="2656490" y="633249"/>
                  <a:pt x="2540876" y="507125"/>
                </a:cubicBezTo>
                <a:cubicBezTo>
                  <a:pt x="2425262" y="381001"/>
                  <a:pt x="2309648" y="296918"/>
                  <a:pt x="2162503" y="223346"/>
                </a:cubicBezTo>
                <a:cubicBezTo>
                  <a:pt x="2015358" y="149774"/>
                  <a:pt x="1839310" y="102476"/>
                  <a:pt x="1658007" y="65690"/>
                </a:cubicBezTo>
                <a:cubicBezTo>
                  <a:pt x="1476704" y="28904"/>
                  <a:pt x="1263869" y="0"/>
                  <a:pt x="1074683" y="2628"/>
                </a:cubicBezTo>
                <a:cubicBezTo>
                  <a:pt x="885497" y="5256"/>
                  <a:pt x="662151" y="44670"/>
                  <a:pt x="522889" y="81456"/>
                </a:cubicBezTo>
                <a:cubicBezTo>
                  <a:pt x="383627" y="118242"/>
                  <a:pt x="307427" y="170794"/>
                  <a:pt x="239110" y="223346"/>
                </a:cubicBezTo>
                <a:cubicBezTo>
                  <a:pt x="170793" y="275898"/>
                  <a:pt x="149772" y="325821"/>
                  <a:pt x="112986" y="396766"/>
                </a:cubicBezTo>
                <a:cubicBezTo>
                  <a:pt x="76200" y="467711"/>
                  <a:pt x="36786" y="541284"/>
                  <a:pt x="18393" y="649015"/>
                </a:cubicBezTo>
                <a:cubicBezTo>
                  <a:pt x="0" y="756746"/>
                  <a:pt x="5692" y="935298"/>
                  <a:pt x="2627" y="1043153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C00000"/>
              </a:solidFill>
              <a:latin typeface="Century Gothic" pitchFamily="34" charset="0"/>
            </a:endParaRPr>
          </a:p>
        </p:txBody>
      </p:sp>
      <p:cxnSp>
        <p:nvCxnSpPr>
          <p:cNvPr id="81" name="Egyenes összekötő nyíllal 80">
            <a:extLst>
              <a:ext uri="{FF2B5EF4-FFF2-40B4-BE49-F238E27FC236}">
                <a16:creationId xmlns:a16="http://schemas.microsoft.com/office/drawing/2014/main" id="{C6A80671-D985-497A-8313-709B77512372}"/>
              </a:ext>
            </a:extLst>
          </p:cNvPr>
          <p:cNvCxnSpPr>
            <a:cxnSpLocks/>
          </p:cNvCxnSpPr>
          <p:nvPr/>
        </p:nvCxnSpPr>
        <p:spPr>
          <a:xfrm>
            <a:off x="3894562" y="2851807"/>
            <a:ext cx="0" cy="2720004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499701"/>
      </p:ext>
    </p:extLst>
  </p:cSld>
  <p:clrMapOvr>
    <a:masterClrMapping/>
  </p:clrMapOvr>
</p:sld>
</file>

<file path=ppt/theme/theme1.xml><?xml version="1.0" encoding="utf-8"?>
<a:theme xmlns:a="http://schemas.openxmlformats.org/drawingml/2006/main" name="Mélység">
  <a:themeElements>
    <a:clrScheme name="Szürkeárnyalato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élység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élység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Mélység</Template>
  <TotalTime>1213</TotalTime>
  <Words>574</Words>
  <Application>Microsoft Office PowerPoint</Application>
  <PresentationFormat>Egyéni</PresentationFormat>
  <Paragraphs>238</Paragraphs>
  <Slides>18</Slides>
  <Notes>5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 Math</vt:lpstr>
      <vt:lpstr>Century</vt:lpstr>
      <vt:lpstr>Century Gothic</vt:lpstr>
      <vt:lpstr>CMU Serif</vt:lpstr>
      <vt:lpstr>Corbel</vt:lpstr>
      <vt:lpstr>Wingdings 2</vt:lpstr>
      <vt:lpstr>Mélység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Kincses D</dc:creator>
  <cp:lastModifiedBy>Kincses D</cp:lastModifiedBy>
  <cp:revision>80</cp:revision>
  <dcterms:created xsi:type="dcterms:W3CDTF">2016-11-20T18:45:58Z</dcterms:created>
  <dcterms:modified xsi:type="dcterms:W3CDTF">2017-07-04T10:03:03Z</dcterms:modified>
</cp:coreProperties>
</file>