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61" d="100"/>
          <a:sy n="61" d="100"/>
        </p:scale>
        <p:origin x="-1464" y="-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8707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LHCb-CMS-LHCb-event-display-hires.jpg" descr="LHCb-CMS-LHCb-event-display-hires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26996" y="2412184"/>
            <a:ext cx="12461508" cy="5750720"/>
          </a:xfrm>
          <a:prstGeom prst="rect">
            <a:avLst/>
          </a:prstGeom>
        </p:spPr>
      </p:pic>
      <p:sp>
        <p:nvSpPr>
          <p:cNvPr id="140" name="Data Analysis at lhc"/>
          <p:cNvSpPr>
            <a:spLocks noGrp="1"/>
          </p:cNvSpPr>
          <p:nvPr>
            <p:ph type="title"/>
          </p:nvPr>
        </p:nvSpPr>
        <p:spPr>
          <a:xfrm>
            <a:off x="614820" y="1009650"/>
            <a:ext cx="11424953" cy="14605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Data Analysis at lhc</a:t>
            </a:r>
          </a:p>
        </p:txBody>
      </p:sp>
      <p:sp>
        <p:nvSpPr>
          <p:cNvPr id="141" name="HSSIp 2017. Final presentation"/>
          <p:cNvSpPr>
            <a:spLocks noGrp="1"/>
          </p:cNvSpPr>
          <p:nvPr>
            <p:ph type="body" sz="quarter" idx="1"/>
          </p:nvPr>
        </p:nvSpPr>
        <p:spPr>
          <a:xfrm>
            <a:off x="694266" y="508000"/>
            <a:ext cx="6240397" cy="508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566674">
              <a:defRPr sz="2328" spc="372"/>
            </a:lvl1pPr>
          </a:lstStyle>
          <a:p>
            <a:r>
              <a:t>HSSIp 2017. Final presentation</a:t>
            </a:r>
          </a:p>
        </p:txBody>
      </p:sp>
      <p:sp>
        <p:nvSpPr>
          <p:cNvPr id="142" name="Marcell Dorian kovacs…"/>
          <p:cNvSpPr/>
          <p:nvPr/>
        </p:nvSpPr>
        <p:spPr>
          <a:xfrm>
            <a:off x="692574" y="8104937"/>
            <a:ext cx="5358475" cy="97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algn="l" defTabSz="408940">
              <a:defRPr sz="1679" cap="all" spc="26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520" spc="403" dirty="0" err="1"/>
              <a:t>Marcell</a:t>
            </a:r>
            <a:r>
              <a:rPr sz="2520" spc="403" dirty="0"/>
              <a:t> Dorian </a:t>
            </a:r>
            <a:r>
              <a:rPr sz="2520" spc="403" dirty="0" err="1"/>
              <a:t>kovacs</a:t>
            </a:r>
            <a:endParaRPr sz="2520" spc="403" dirty="0"/>
          </a:p>
          <a:p>
            <a:pPr algn="l" defTabSz="408940">
              <a:defRPr sz="2520" cap="all" spc="403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Vendel</a:t>
            </a:r>
            <a:r>
              <a:rPr dirty="0"/>
              <a:t> Peter </a:t>
            </a:r>
            <a:r>
              <a:rPr dirty="0" err="1"/>
              <a:t>Kupas</a:t>
            </a:r>
            <a:endParaRPr dirty="0"/>
          </a:p>
        </p:txBody>
      </p:sp>
      <p:sp>
        <p:nvSpPr>
          <p:cNvPr id="143" name="Project Leaders:…"/>
          <p:cNvSpPr/>
          <p:nvPr/>
        </p:nvSpPr>
        <p:spPr>
          <a:xfrm>
            <a:off x="8289029" y="8104937"/>
            <a:ext cx="4399475" cy="97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280415">
              <a:defRPr sz="1727" cap="all" spc="276"/>
            </a:pPr>
            <a:r>
              <a:rPr dirty="0"/>
              <a:t>Project Leaders:</a:t>
            </a:r>
          </a:p>
          <a:p>
            <a:pPr defTabSz="280415">
              <a:defRPr sz="1727" cap="all" spc="276"/>
            </a:pPr>
            <a:r>
              <a:rPr dirty="0"/>
              <a:t>Attila </a:t>
            </a:r>
            <a:r>
              <a:rPr dirty="0" err="1"/>
              <a:t>krasznahorkay</a:t>
            </a:r>
            <a:endParaRPr dirty="0"/>
          </a:p>
          <a:p>
            <a:pPr defTabSz="280415">
              <a:defRPr sz="1727" cap="all" spc="276"/>
            </a:pPr>
            <a:r>
              <a:rPr dirty="0"/>
              <a:t>Zoltan </a:t>
            </a:r>
            <a:r>
              <a:rPr dirty="0" err="1"/>
              <a:t>Mathe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ijet_fig1.png" descr="dijet_fig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229"/>
          <a:stretch>
            <a:fillRect/>
          </a:stretch>
        </p:blipFill>
        <p:spPr>
          <a:xfrm>
            <a:off x="125131" y="901187"/>
            <a:ext cx="12879669" cy="6387660"/>
          </a:xfrm>
          <a:prstGeom prst="rect">
            <a:avLst/>
          </a:prstGeom>
        </p:spPr>
      </p:pic>
      <p:sp>
        <p:nvSpPr>
          <p:cNvPr id="197" name="Title"/>
          <p:cNvSpPr>
            <a:spLocks noGrp="1"/>
          </p:cNvSpPr>
          <p:nvPr>
            <p:ph type="title"/>
          </p:nvPr>
        </p:nvSpPr>
        <p:spPr>
          <a:xfrm>
            <a:off x="1837821" y="6972624"/>
            <a:ext cx="8905006" cy="632446"/>
          </a:xfrm>
          <a:prstGeom prst="rect">
            <a:avLst/>
          </a:prstGeom>
        </p:spPr>
        <p:txBody>
          <a:bodyPr/>
          <a:lstStyle>
            <a:lvl1pPr defTabSz="508254">
              <a:defRPr sz="3132" spc="501"/>
            </a:lvl1pPr>
          </a:lstStyle>
          <a:p>
            <a:r>
              <a:t> </a:t>
            </a:r>
          </a:p>
        </p:txBody>
      </p:sp>
      <p:sp>
        <p:nvSpPr>
          <p:cNvPr id="198" name="02. 06. 2017.…"/>
          <p:cNvSpPr/>
          <p:nvPr/>
        </p:nvSpPr>
        <p:spPr>
          <a:xfrm>
            <a:off x="5039521" y="8043219"/>
            <a:ext cx="2501606" cy="1126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defTabSz="414781">
              <a:defRPr sz="2556" cap="all" spc="408"/>
            </a:pPr>
            <a:r>
              <a:t>02. 06. 2017.</a:t>
            </a:r>
          </a:p>
          <a:p>
            <a:pPr defTabSz="414781">
              <a:defRPr sz="2556" cap="all" spc="408"/>
            </a:pPr>
            <a:r>
              <a:t>CERN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481943" y="3205221"/>
            <a:ext cx="843487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>
                <a:latin typeface="Avenir Book"/>
              </a:rPr>
              <a:t>Thank you for your </a:t>
            </a:r>
            <a:r>
              <a:rPr lang="en-US" dirty="0" smtClean="0">
                <a:latin typeface="Avenir Book"/>
              </a:rPr>
              <a:t>attention</a:t>
            </a:r>
            <a:r>
              <a:rPr lang="hu-HU" dirty="0" smtClean="0">
                <a:latin typeface="Avenir Book"/>
              </a:rPr>
              <a:t>!</a:t>
            </a:r>
            <a:endParaRPr kumimoji="0" lang="hu-HU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sym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ata flow in cern"/>
          <p:cNvSpPr>
            <a:spLocks noGrp="1"/>
          </p:cNvSpPr>
          <p:nvPr>
            <p:ph type="title"/>
          </p:nvPr>
        </p:nvSpPr>
        <p:spPr>
          <a:xfrm>
            <a:off x="2892728" y="504069"/>
            <a:ext cx="7327511" cy="87085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Data flow in cern</a:t>
            </a:r>
          </a:p>
        </p:txBody>
      </p:sp>
      <p:sp>
        <p:nvSpPr>
          <p:cNvPr id="146" name="Line"/>
          <p:cNvSpPr/>
          <p:nvPr/>
        </p:nvSpPr>
        <p:spPr>
          <a:xfrm>
            <a:off x="3543029" y="4935713"/>
            <a:ext cx="134374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47" name="Reco Data"/>
          <p:cNvSpPr/>
          <p:nvPr/>
        </p:nvSpPr>
        <p:spPr>
          <a:xfrm>
            <a:off x="5308968" y="4526771"/>
            <a:ext cx="2467373" cy="820056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Reco Data</a:t>
            </a:r>
          </a:p>
        </p:txBody>
      </p:sp>
      <p:sp>
        <p:nvSpPr>
          <p:cNvPr id="148" name="Reconstruction"/>
          <p:cNvSpPr/>
          <p:nvPr/>
        </p:nvSpPr>
        <p:spPr>
          <a:xfrm>
            <a:off x="2955817" y="5528617"/>
            <a:ext cx="251817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Reconstruction</a:t>
            </a:r>
          </a:p>
        </p:txBody>
      </p:sp>
      <p:sp>
        <p:nvSpPr>
          <p:cNvPr id="149" name="Line"/>
          <p:cNvSpPr/>
          <p:nvPr/>
        </p:nvSpPr>
        <p:spPr>
          <a:xfrm>
            <a:off x="8198533" y="4935713"/>
            <a:ext cx="1343748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50" name="Analysis"/>
          <p:cNvSpPr/>
          <p:nvPr/>
        </p:nvSpPr>
        <p:spPr>
          <a:xfrm>
            <a:off x="8248900" y="5528617"/>
            <a:ext cx="124301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Analysis</a:t>
            </a:r>
          </a:p>
        </p:txBody>
      </p:sp>
      <p:sp>
        <p:nvSpPr>
          <p:cNvPr id="151" name="Bookkeeping"/>
          <p:cNvSpPr/>
          <p:nvPr/>
        </p:nvSpPr>
        <p:spPr>
          <a:xfrm>
            <a:off x="5044766" y="7312954"/>
            <a:ext cx="2915268" cy="585122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Bookkeeping</a:t>
            </a:r>
          </a:p>
        </p:txBody>
      </p:sp>
      <p:sp>
        <p:nvSpPr>
          <p:cNvPr id="152" name="Grid"/>
          <p:cNvSpPr/>
          <p:nvPr/>
        </p:nvSpPr>
        <p:spPr>
          <a:xfrm>
            <a:off x="5268714" y="1857755"/>
            <a:ext cx="2467372" cy="585122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Grid</a:t>
            </a:r>
          </a:p>
        </p:txBody>
      </p:sp>
      <p:sp>
        <p:nvSpPr>
          <p:cNvPr id="153" name="Raw data"/>
          <p:cNvSpPr/>
          <p:nvPr/>
        </p:nvSpPr>
        <p:spPr>
          <a:xfrm>
            <a:off x="693719" y="4525686"/>
            <a:ext cx="2467372" cy="820056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Raw data</a:t>
            </a:r>
          </a:p>
        </p:txBody>
      </p:sp>
      <p:sp>
        <p:nvSpPr>
          <p:cNvPr id="154" name="Line"/>
          <p:cNvSpPr/>
          <p:nvPr/>
        </p:nvSpPr>
        <p:spPr>
          <a:xfrm flipH="1">
            <a:off x="1927405" y="2895620"/>
            <a:ext cx="1" cy="111230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55" name="Trigger"/>
          <p:cNvSpPr/>
          <p:nvPr/>
        </p:nvSpPr>
        <p:spPr>
          <a:xfrm>
            <a:off x="2336976" y="3185070"/>
            <a:ext cx="11195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Trigger</a:t>
            </a:r>
          </a:p>
        </p:txBody>
      </p:sp>
      <p:pic>
        <p:nvPicPr>
          <p:cNvPr id="156" name="logo-300dpi.jpg" descr="logo-300dp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70" y="1714888"/>
            <a:ext cx="1274501" cy="87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ATLAS-Logo-Ref-RGB-H_0.jpg" descr="ATLAS-Logo-Ref-RGB-H_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895" y="1717419"/>
            <a:ext cx="1654967" cy="87085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ine"/>
          <p:cNvSpPr/>
          <p:nvPr/>
        </p:nvSpPr>
        <p:spPr>
          <a:xfrm>
            <a:off x="6502400" y="2895620"/>
            <a:ext cx="1" cy="111230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59" name="Results"/>
          <p:cNvSpPr/>
          <p:nvPr/>
        </p:nvSpPr>
        <p:spPr>
          <a:xfrm>
            <a:off x="9964473" y="4466772"/>
            <a:ext cx="2467373" cy="820056"/>
          </a:xfrm>
          <a:prstGeom prst="rect">
            <a:avLst/>
          </a:prstGeom>
          <a:solidFill>
            <a:srgbClr val="000000"/>
          </a:solidFill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Results</a:t>
            </a:r>
          </a:p>
        </p:txBody>
      </p:sp>
      <p:sp>
        <p:nvSpPr>
          <p:cNvPr id="160" name="Line"/>
          <p:cNvSpPr/>
          <p:nvPr/>
        </p:nvSpPr>
        <p:spPr>
          <a:xfrm flipV="1">
            <a:off x="6502400" y="5685194"/>
            <a:ext cx="1" cy="111230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7" animBg="1" advAuto="0"/>
      <p:bldP spid="147" grpId="9" animBg="1" advAuto="0"/>
      <p:bldP spid="148" grpId="8" animBg="1" advAuto="0"/>
      <p:bldP spid="149" grpId="14" animBg="1" advAuto="0"/>
      <p:bldP spid="150" grpId="15" animBg="1" advAuto="0"/>
      <p:bldP spid="151" grpId="11" animBg="1" advAuto="0"/>
      <p:bldP spid="152" grpId="12" animBg="1" advAuto="0"/>
      <p:bldP spid="153" grpId="6" animBg="1" advAuto="0"/>
      <p:bldP spid="154" grpId="4" animBg="1" advAuto="0"/>
      <p:bldP spid="155" grpId="5" animBg="1" advAuto="0"/>
      <p:bldP spid="156" grpId="2" animBg="1" advAuto="0"/>
      <p:bldP spid="157" grpId="3" animBg="1" advAuto="0"/>
      <p:bldP spid="158" grpId="13" animBg="1" advAuto="0"/>
      <p:bldP spid="159" grpId="16" animBg="1" advAuto="0"/>
      <p:bldP spid="160" grpId="1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168479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6521.JPG" descr="IMG_65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4548" y="5676962"/>
            <a:ext cx="6076652" cy="290739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tripping at lhcb"/>
          <p:cNvSpPr>
            <a:spLocks noGrp="1"/>
          </p:cNvSpPr>
          <p:nvPr>
            <p:ph type="title"/>
          </p:nvPr>
        </p:nvSpPr>
        <p:spPr>
          <a:xfrm>
            <a:off x="3034119" y="506387"/>
            <a:ext cx="6936562" cy="88377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Stripping at lhcb</a:t>
            </a:r>
          </a:p>
        </p:txBody>
      </p:sp>
      <p:sp>
        <p:nvSpPr>
          <p:cNvPr id="164" name="Tools we used :…"/>
          <p:cNvSpPr>
            <a:spLocks noGrp="1"/>
          </p:cNvSpPr>
          <p:nvPr>
            <p:ph type="body" sz="half" idx="1"/>
          </p:nvPr>
        </p:nvSpPr>
        <p:spPr>
          <a:xfrm>
            <a:off x="660400" y="1686020"/>
            <a:ext cx="5080000" cy="7190246"/>
          </a:xfrm>
          <a:prstGeom prst="rect">
            <a:avLst/>
          </a:prstGeom>
        </p:spPr>
        <p:txBody>
          <a:bodyPr/>
          <a:lstStyle/>
          <a:p>
            <a:pPr marL="0" indent="0" defTabSz="531622">
              <a:spcBef>
                <a:spcPts val="2900"/>
              </a:spcBef>
              <a:buSzTx/>
              <a:buNone/>
              <a:defRPr sz="273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Tools we used :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LHCb Dirac—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Accessing the data files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Bender —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The selection application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Ganga —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Grid program which runs the job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ROOT —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CERN analysis framework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Data  files for a B+ Meson decay</a:t>
            </a:r>
          </a:p>
        </p:txBody>
      </p:sp>
      <p:pic>
        <p:nvPicPr>
          <p:cNvPr id="165" name="IMG_6283 copy.jpg" descr="IMG_6283 copy.jpg"/>
          <p:cNvPicPr>
            <a:picLocks noChangeAspect="1"/>
          </p:cNvPicPr>
          <p:nvPr/>
        </p:nvPicPr>
        <p:blipFill>
          <a:blip r:embed="rId3">
            <a:extLst/>
          </a:blip>
          <a:srcRect l="31271" t="4292" b="25200"/>
          <a:stretch>
            <a:fillRect/>
          </a:stretch>
        </p:blipFill>
        <p:spPr>
          <a:xfrm>
            <a:off x="6243803" y="1728395"/>
            <a:ext cx="6078147" cy="3942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9851 0.162136" pathEditMode="relative">
                                      <p:cBhvr>
                                        <p:cTn id="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205983" y="20598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7595156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0 decay experiment"/>
          <p:cNvSpPr>
            <a:spLocks noGrp="1"/>
          </p:cNvSpPr>
          <p:nvPr>
            <p:ph type="title"/>
          </p:nvPr>
        </p:nvSpPr>
        <p:spPr>
          <a:xfrm>
            <a:off x="2423429" y="513020"/>
            <a:ext cx="8157942" cy="8934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D0 decay experiment</a:t>
            </a:r>
          </a:p>
        </p:txBody>
      </p:sp>
      <p:sp>
        <p:nvSpPr>
          <p:cNvPr id="168" name="The D0  meson consists of a charm and an anti-up quark…"/>
          <p:cNvSpPr>
            <a:spLocks noGrp="1"/>
          </p:cNvSpPr>
          <p:nvPr>
            <p:ph type="body" sz="half" idx="1"/>
          </p:nvPr>
        </p:nvSpPr>
        <p:spPr>
          <a:xfrm>
            <a:off x="1204180" y="5774162"/>
            <a:ext cx="10797854" cy="3406936"/>
          </a:xfrm>
          <a:prstGeom prst="rect">
            <a:avLst/>
          </a:prstGeom>
        </p:spPr>
        <p:txBody>
          <a:bodyPr/>
          <a:lstStyle/>
          <a:p>
            <a:pPr marL="0" indent="0" defTabSz="455675">
              <a:spcBef>
                <a:spcPts val="2400"/>
              </a:spcBef>
              <a:buSzTx/>
              <a:buNone/>
              <a:defRPr sz="2340"/>
            </a:pPr>
            <a:r>
              <a:t>The D0  meson consists of a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charm</a:t>
            </a:r>
            <a:r>
              <a:t> and an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anti-up </a:t>
            </a:r>
            <a:r>
              <a:t>quark</a:t>
            </a:r>
          </a:p>
          <a:p>
            <a:pPr marL="0" indent="0" defTabSz="455675">
              <a:spcBef>
                <a:spcPts val="2400"/>
              </a:spcBef>
              <a:buSzTx/>
              <a:buNone/>
              <a:defRPr sz="2340"/>
            </a:pPr>
            <a:r>
              <a:t>It can decay into a K- kaon and a π+ pion</a:t>
            </a:r>
          </a:p>
          <a:p>
            <a:pPr marL="0" indent="0" defTabSz="455675">
              <a:spcBef>
                <a:spcPts val="2400"/>
              </a:spcBef>
              <a:buSzTx/>
              <a:buNone/>
              <a:defRPr sz="2340"/>
            </a:pPr>
            <a:r>
              <a:t>We measured this decay’s properties in order to determine the lifetime of D0</a:t>
            </a:r>
          </a:p>
          <a:p>
            <a:pPr marL="0" indent="0" defTabSz="455675">
              <a:spcBef>
                <a:spcPts val="2400"/>
              </a:spcBef>
              <a:buSzTx/>
              <a:buNone/>
              <a:defRPr sz="2340"/>
            </a:pPr>
            <a:r>
              <a:t>For this, we used LHCb’s Masterclass program and its Virtual Machine</a:t>
            </a:r>
          </a:p>
        </p:txBody>
      </p:sp>
      <p:pic>
        <p:nvPicPr>
          <p:cNvPr id="169" name="Plots_TreeCF.png" descr="Plots_TreeC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1950" y="1945671"/>
            <a:ext cx="7200900" cy="328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1363743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DecayTime.pdf" descr="DecayTim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1995" y="3057809"/>
            <a:ext cx="3653828" cy="216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esonHistograms.pdf" descr="MesonHistogram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056" y="1432791"/>
            <a:ext cx="12166688" cy="688801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arameter plots of decay"/>
          <p:cNvSpPr/>
          <p:nvPr/>
        </p:nvSpPr>
        <p:spPr>
          <a:xfrm>
            <a:off x="3631184" y="8631406"/>
            <a:ext cx="574243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Parameter plots of decay</a:t>
            </a:r>
          </a:p>
        </p:txBody>
      </p:sp>
      <p:sp>
        <p:nvSpPr>
          <p:cNvPr id="174" name="D0 decay experiment"/>
          <p:cNvSpPr>
            <a:spLocks noGrp="1"/>
          </p:cNvSpPr>
          <p:nvPr>
            <p:ph type="title"/>
          </p:nvPr>
        </p:nvSpPr>
        <p:spPr>
          <a:xfrm>
            <a:off x="2423429" y="362809"/>
            <a:ext cx="8157942" cy="89346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D0 decay experiment</a:t>
            </a:r>
          </a:p>
        </p:txBody>
      </p:sp>
      <p:pic>
        <p:nvPicPr>
          <p:cNvPr id="175" name="DecayTime.pdf" descr="DecayTim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526" y="4939429"/>
            <a:ext cx="5631033" cy="3334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52541" y="15254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40400 -0.177346" pathEditMode="relative">
                                      <p:cBhvr>
                                        <p:cTn id="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47500" y="147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5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About the decay"/>
          <p:cNvSpPr/>
          <p:nvPr/>
        </p:nvSpPr>
        <p:spPr>
          <a:xfrm>
            <a:off x="1327679" y="1935435"/>
            <a:ext cx="4338108" cy="99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3200"/>
              </a:spcBef>
              <a:buClr>
                <a:srgbClr val="646464"/>
              </a:buClr>
              <a:defRPr sz="3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About the decay</a:t>
            </a:r>
          </a:p>
        </p:txBody>
      </p:sp>
      <p:sp>
        <p:nvSpPr>
          <p:cNvPr id="178" name="The Z0 boson is a fundamental particle mediating the weak force…"/>
          <p:cNvSpPr/>
          <p:nvPr/>
        </p:nvSpPr>
        <p:spPr>
          <a:xfrm>
            <a:off x="1031346" y="2927502"/>
            <a:ext cx="4338108" cy="585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525779">
              <a:spcBef>
                <a:spcPts val="2800"/>
              </a:spcBef>
              <a:buClr>
                <a:srgbClr val="646464"/>
              </a:buClr>
              <a:defRPr sz="2700"/>
            </a:pPr>
            <a:r>
              <a:t>The Z</a:t>
            </a:r>
            <a:r>
              <a:rPr baseline="31999"/>
              <a:t>0</a:t>
            </a:r>
            <a:r>
              <a:t> boson is a fundamental particle mediating the weak force</a:t>
            </a:r>
          </a:p>
          <a:p>
            <a:pPr algn="l" defTabSz="525779">
              <a:spcBef>
                <a:spcPts val="2800"/>
              </a:spcBef>
              <a:buClr>
                <a:srgbClr val="646464"/>
              </a:buClr>
              <a:defRPr sz="2700"/>
            </a:pPr>
            <a:r>
              <a:t>It decays into a lepton-antilepton (muon or electron) pair with different charge</a:t>
            </a:r>
          </a:p>
          <a:p>
            <a:pPr algn="l" defTabSz="525779">
              <a:spcBef>
                <a:spcPts val="2800"/>
              </a:spcBef>
              <a:buClr>
                <a:srgbClr val="646464"/>
              </a:buClr>
              <a:defRPr sz="2700"/>
            </a:pPr>
            <a:r>
              <a:t>The aim was to measure the mass of the Z boson from these products</a:t>
            </a:r>
          </a:p>
        </p:txBody>
      </p:sp>
      <p:pic>
        <p:nvPicPr>
          <p:cNvPr id="17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1046" y="3306791"/>
            <a:ext cx="6287481" cy="5095818"/>
          </a:xfrm>
          <a:prstGeom prst="rect">
            <a:avLst/>
          </a:prstGeom>
          <a:ln w="12700">
            <a:miter lim="400000"/>
          </a:ln>
          <a:effectLst>
            <a:outerShdw blurRad="1016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0" name="Z boson analysis at atlas"/>
          <p:cNvSpPr>
            <a:spLocks noGrp="1"/>
          </p:cNvSpPr>
          <p:nvPr>
            <p:ph type="title"/>
          </p:nvPr>
        </p:nvSpPr>
        <p:spPr>
          <a:xfrm>
            <a:off x="1870649" y="513020"/>
            <a:ext cx="9263502" cy="9642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4000" spc="639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Z boson analysis at atlas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6254 -0.100260" pathEditMode="relative">
                                      <p:cBhvr>
                                        <p:cTn id="6" dur="1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44616" y="14461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ZMassUncalibElec.pdf" descr="ZMassUncalibEle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727" y="1824265"/>
            <a:ext cx="4965346" cy="364300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measurement process"/>
          <p:cNvSpPr>
            <a:spLocks noGrp="1"/>
          </p:cNvSpPr>
          <p:nvPr>
            <p:ph type="title"/>
          </p:nvPr>
        </p:nvSpPr>
        <p:spPr>
          <a:xfrm>
            <a:off x="1495971" y="626423"/>
            <a:ext cx="10012858" cy="87559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4365" spc="698"/>
            </a:lvl1pPr>
          </a:lstStyle>
          <a:p>
            <a:r>
              <a:t>The measurement process</a:t>
            </a:r>
          </a:p>
        </p:txBody>
      </p:sp>
      <p:sp>
        <p:nvSpPr>
          <p:cNvPr id="184" name="Our project consisted of a simple analysis and a calibrated one (using ATLAS’s recommended selection criteria) on the events…"/>
          <p:cNvSpPr>
            <a:spLocks noGrp="1"/>
          </p:cNvSpPr>
          <p:nvPr>
            <p:ph type="body" sz="half" idx="1"/>
          </p:nvPr>
        </p:nvSpPr>
        <p:spPr>
          <a:xfrm>
            <a:off x="6263219" y="1687568"/>
            <a:ext cx="5841278" cy="7190245"/>
          </a:xfrm>
          <a:prstGeom prst="rect">
            <a:avLst/>
          </a:prstGeom>
        </p:spPr>
        <p:txBody>
          <a:bodyPr/>
          <a:lstStyle/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Our project consisted of a simple analysis and a calibrated one (using ATLAS’s recommended selection criteria) on the events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We ran both programs on both data and on Monte Carlo simulations for comparison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We measured other properties as well, such as the location of particles and transverse momenta 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730"/>
            </a:pPr>
            <a:r>
              <a:t>After the selection the results were plotted and analysed using ROOT</a:t>
            </a:r>
          </a:p>
        </p:txBody>
      </p:sp>
      <p:pic>
        <p:nvPicPr>
          <p:cNvPr id="185" name="ZMassCalibElec.pdf" descr="ZMassCalibElec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978" y="5470622"/>
            <a:ext cx="4978844" cy="3652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3906 -0.147881" pathEditMode="relative">
                                      <p:cBhvr>
                                        <p:cTn id="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96416" y="19641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906 -0.147881 L 0.253906 -0.189279" pathEditMode="relative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1658512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sults"/>
          <p:cNvSpPr>
            <a:spLocks noGrp="1"/>
          </p:cNvSpPr>
          <p:nvPr>
            <p:ph type="title"/>
          </p:nvPr>
        </p:nvSpPr>
        <p:spPr>
          <a:xfrm>
            <a:off x="5031746" y="906077"/>
            <a:ext cx="2941308" cy="8294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9148">
              <a:defRPr sz="4230" spc="676"/>
            </a:lvl1pPr>
          </a:lstStyle>
          <a:p>
            <a:r>
              <a:t>Results</a:t>
            </a:r>
          </a:p>
        </p:txBody>
      </p:sp>
      <p:pic>
        <p:nvPicPr>
          <p:cNvPr id="188" name="ZMassElecPlot.pdf" descr="ZMassElecPlo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73" y="1862122"/>
            <a:ext cx="11282654" cy="602935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"/>
          <p:cNvSpPr/>
          <p:nvPr/>
        </p:nvSpPr>
        <p:spPr>
          <a:xfrm>
            <a:off x="6438899" y="8131348"/>
            <a:ext cx="12700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90" name="M = 91.223  ± 0.620 GeV/c2"/>
          <p:cNvSpPr/>
          <p:nvPr/>
        </p:nvSpPr>
        <p:spPr>
          <a:xfrm>
            <a:off x="3238330" y="8480598"/>
            <a:ext cx="652814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 = 91.223  ± 0.620 GeV/c</a:t>
            </a:r>
            <a:r>
              <a:rPr baseline="31999"/>
              <a:t>2</a:t>
            </a:r>
            <a: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738460"/>
                <a:satOff val="-18692"/>
                <a:lumOff val="-15001"/>
                <a:alpha val="60000"/>
              </a:schemeClr>
            </a:gs>
          </a:gsLst>
          <a:lin ang="1656465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sults"/>
          <p:cNvSpPr>
            <a:spLocks noGrp="1"/>
          </p:cNvSpPr>
          <p:nvPr>
            <p:ph type="title"/>
          </p:nvPr>
        </p:nvSpPr>
        <p:spPr>
          <a:xfrm>
            <a:off x="5066076" y="906077"/>
            <a:ext cx="2872649" cy="8294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9148">
              <a:defRPr sz="4230" spc="676"/>
            </a:lvl1pPr>
          </a:lstStyle>
          <a:p>
            <a:r>
              <a:t>Results</a:t>
            </a:r>
          </a:p>
        </p:txBody>
      </p:sp>
      <p:pic>
        <p:nvPicPr>
          <p:cNvPr id="193" name="ZMassMuonPlot.pdf" descr="ZMassMuonPlo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1863473"/>
            <a:ext cx="11277600" cy="602665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M = 90.6187 ± 0.3093 GeV/c2"/>
          <p:cNvSpPr/>
          <p:nvPr/>
        </p:nvSpPr>
        <p:spPr>
          <a:xfrm>
            <a:off x="3040210" y="8480598"/>
            <a:ext cx="69243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 = 90.6187 ± 0.3093 GeV/c</a:t>
            </a:r>
            <a:r>
              <a:rPr baseline="31999"/>
              <a:t>2</a:t>
            </a:r>
            <a: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274</Words>
  <Application>Microsoft Office PowerPoint</Application>
  <PresentationFormat>Egyéni</PresentationFormat>
  <Paragraphs>48</Paragraphs>
  <Slides>10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New_Template1</vt:lpstr>
      <vt:lpstr>Data Analysis at lhc</vt:lpstr>
      <vt:lpstr>Data flow in cern</vt:lpstr>
      <vt:lpstr>Stripping at lhcb</vt:lpstr>
      <vt:lpstr>D0 decay experiment</vt:lpstr>
      <vt:lpstr>D0 decay experiment</vt:lpstr>
      <vt:lpstr>Z boson analysis at atlas</vt:lpstr>
      <vt:lpstr>The measurement process</vt:lpstr>
      <vt:lpstr>Results</vt:lpstr>
      <vt:lpstr>Results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at lhc</dc:title>
  <cp:lastModifiedBy>Csörgő.Tamás</cp:lastModifiedBy>
  <cp:revision>4</cp:revision>
  <dcterms:modified xsi:type="dcterms:W3CDTF">2017-07-05T04:30:49Z</dcterms:modified>
</cp:coreProperties>
</file>