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4"/>
  </p:notesMasterIdLst>
  <p:sldIdLst>
    <p:sldId id="256" r:id="rId9"/>
    <p:sldId id="257" r:id="rId10"/>
    <p:sldId id="268" r:id="rId11"/>
    <p:sldId id="260" r:id="rId12"/>
    <p:sldId id="267" r:id="rId13"/>
    <p:sldId id="269" r:id="rId14"/>
    <p:sldId id="270" r:id="rId15"/>
    <p:sldId id="271" r:id="rId16"/>
    <p:sldId id="272" r:id="rId17"/>
    <p:sldId id="275" r:id="rId18"/>
    <p:sldId id="274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61" r:id="rId28"/>
    <p:sldId id="285" r:id="rId29"/>
    <p:sldId id="284" r:id="rId30"/>
    <p:sldId id="286" r:id="rId31"/>
    <p:sldId id="264" r:id="rId32"/>
    <p:sldId id="266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B9FA-9D5A-433A-AA4F-90164FE406CD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4BA6-B913-4CBB-A177-0D58149406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5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A9mi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z%C3%A9n" TargetMode="External"/><Relationship Id="rId13" Type="http://schemas.openxmlformats.org/officeDocument/2006/relationships/hyperlink" Target="https://hu.wikipedia.org/wiki/Vegy%C3%BClet" TargetMode="External"/><Relationship Id="rId3" Type="http://schemas.openxmlformats.org/officeDocument/2006/relationships/hyperlink" Target="https://hu.wikipedia.org/wiki/K%C3%A9mia" TargetMode="External"/><Relationship Id="rId7" Type="http://schemas.openxmlformats.org/officeDocument/2006/relationships/hyperlink" Target="https://hu.wikipedia.org/wiki/Szerves_k%C3%A9mia" TargetMode="External"/><Relationship Id="rId12" Type="http://schemas.openxmlformats.org/officeDocument/2006/relationships/hyperlink" Target="https://hu.wikipedia.org/wiki/K%C3%A9miai_ele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Anyag_(fizika)" TargetMode="External"/><Relationship Id="rId11" Type="http://schemas.openxmlformats.org/officeDocument/2006/relationships/hyperlink" Target="https://hu.wikipedia.org/wiki/K%C3%A9miai_elemek_peri%C3%B3dusos_rendszere" TargetMode="External"/><Relationship Id="rId5" Type="http://schemas.openxmlformats.org/officeDocument/2006/relationships/hyperlink" Target="https://hu.wikipedia.org/wiki/K%C3%A9miai_reakci%C3%B3" TargetMode="External"/><Relationship Id="rId10" Type="http://schemas.openxmlformats.org/officeDocument/2006/relationships/hyperlink" Target="https://hu.wikipedia.org/wiki/K%C3%A9miai_k%C3%B6t%C3%A9s" TargetMode="External"/><Relationship Id="rId4" Type="http://schemas.openxmlformats.org/officeDocument/2006/relationships/hyperlink" Target="https://hu.wikipedia.org/wiki/Szervetlen_vegy%C3%BClet" TargetMode="External"/><Relationship Id="rId9" Type="http://schemas.openxmlformats.org/officeDocument/2006/relationships/hyperlink" Target="https://hu.wikipedia.org/wiki/Hidrog%C3%A9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A9mi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Gy%C3%B3gyszer" TargetMode="External"/><Relationship Id="rId5" Type="http://schemas.openxmlformats.org/officeDocument/2006/relationships/hyperlink" Target="https://hu.wikipedia.org/wiki/Gy%C3%B3gyszerk%C3%A9mia" TargetMode="External"/><Relationship Id="rId4" Type="http://schemas.openxmlformats.org/officeDocument/2006/relationships/hyperlink" Target="https://hu.wikipedia.org/wiki/M%C5%B1anya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b="1" dirty="0" smtClean="0"/>
              <a:t>analitikai kémia</a:t>
            </a:r>
            <a:r>
              <a:rPr lang="hu-HU" dirty="0" smtClean="0"/>
              <a:t> a </a:t>
            </a:r>
            <a:r>
              <a:rPr lang="hu-HU" dirty="0" smtClean="0">
                <a:hlinkClick r:id="rId3" tooltip="Kémia"/>
              </a:rPr>
              <a:t>kémia</a:t>
            </a:r>
            <a:r>
              <a:rPr lang="hu-HU" dirty="0" smtClean="0"/>
              <a:t> azon részterülete, amely különböző anyagok mennyiségi és minőségi elemzésével foglalkozik. Ennek célja lehet például gyártási folyamat ellenőrzése (annak megállapítása, hogy egy bizonyos termék, vagy féltermék megfelel-e minőségi előírásainak), bűnügyi nyomozás (egy nyom minőségének és eredetének meghatározása). 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64BA6-B913-4CBB-A177-0D581494065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278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B7EBC-87F1-4E8C-B184-946B19627554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7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 smtClean="0"/>
              <a:t>"A fizikai kémia az a tudomány,amely fizikai tételek és kísérletek alapján magyarázza meg az összetett testekben lejátszódó kémiai átalakulások okát."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64BA6-B913-4CBB-A177-0D581494065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67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szervetlen kémia</a:t>
            </a:r>
            <a:r>
              <a:rPr lang="hu-HU" dirty="0" smtClean="0"/>
              <a:t> a </a:t>
            </a:r>
            <a:r>
              <a:rPr lang="hu-HU" dirty="0" smtClean="0">
                <a:hlinkClick r:id="rId3" tooltip="Kémia"/>
              </a:rPr>
              <a:t>kémia</a:t>
            </a:r>
            <a:r>
              <a:rPr lang="hu-HU" dirty="0" smtClean="0"/>
              <a:t> egyik jelentős ága, mely a </a:t>
            </a:r>
            <a:r>
              <a:rPr lang="hu-HU" dirty="0" smtClean="0">
                <a:hlinkClick r:id="rId4" tooltip="Szervetlen vegyület"/>
              </a:rPr>
              <a:t>szervetlen vegyületek</a:t>
            </a:r>
            <a:r>
              <a:rPr lang="hu-HU" dirty="0" smtClean="0"/>
              <a:t> tulajdonságaival és </a:t>
            </a:r>
            <a:r>
              <a:rPr lang="hu-HU" dirty="0" smtClean="0">
                <a:hlinkClick r:id="rId5" tooltip="Kémiai reakció"/>
              </a:rPr>
              <a:t>reakcióival</a:t>
            </a:r>
            <a:r>
              <a:rPr lang="hu-HU" dirty="0" smtClean="0"/>
              <a:t> foglalkozik.</a:t>
            </a:r>
          </a:p>
          <a:p>
            <a:r>
              <a:rPr lang="hu-HU" dirty="0" smtClean="0"/>
              <a:t>Általánosságban </a:t>
            </a:r>
            <a:r>
              <a:rPr lang="hu-HU" i="1" dirty="0" smtClean="0"/>
              <a:t>szervetlen</a:t>
            </a:r>
            <a:r>
              <a:rPr lang="hu-HU" dirty="0" smtClean="0"/>
              <a:t> vegyületek azok az </a:t>
            </a:r>
            <a:r>
              <a:rPr lang="hu-HU" dirty="0" smtClean="0">
                <a:hlinkClick r:id="rId6" tooltip="Anyag (fizika)"/>
              </a:rPr>
              <a:t>anyagok</a:t>
            </a:r>
            <a:r>
              <a:rPr lang="hu-HU" dirty="0" smtClean="0"/>
              <a:t>, melyek nem tartoznak a </a:t>
            </a:r>
            <a:r>
              <a:rPr lang="hu-HU" dirty="0" smtClean="0">
                <a:hlinkClick r:id="rId7" tooltip="Szerves kémia"/>
              </a:rPr>
              <a:t>szerves kémia</a:t>
            </a:r>
            <a:r>
              <a:rPr lang="hu-HU" dirty="0" smtClean="0"/>
              <a:t> hatáskörébe, azaz minden olyan vegyület, mely nem tartalmaz </a:t>
            </a:r>
            <a:r>
              <a:rPr lang="hu-HU" dirty="0" smtClean="0">
                <a:hlinkClick r:id="rId8" tooltip="Szén"/>
              </a:rPr>
              <a:t>szén</a:t>
            </a:r>
            <a:r>
              <a:rPr lang="hu-HU" dirty="0" smtClean="0"/>
              <a:t>-szén, illetve szén-</a:t>
            </a:r>
            <a:r>
              <a:rPr lang="hu-HU" dirty="0" smtClean="0">
                <a:hlinkClick r:id="rId9" tooltip="Hidrogén"/>
              </a:rPr>
              <a:t>hidrogén</a:t>
            </a:r>
            <a:r>
              <a:rPr lang="hu-HU" dirty="0" smtClean="0"/>
              <a:t> </a:t>
            </a:r>
            <a:r>
              <a:rPr lang="hu-HU" dirty="0" smtClean="0">
                <a:hlinkClick r:id="rId10" tooltip="Kémiai kötés"/>
              </a:rPr>
              <a:t>kötéseket</a:t>
            </a:r>
            <a:r>
              <a:rPr lang="hu-HU" dirty="0" smtClean="0"/>
              <a:t>. Ilyenformán tehát a fentieken kívül a </a:t>
            </a:r>
            <a:r>
              <a:rPr lang="hu-HU" dirty="0" smtClean="0">
                <a:hlinkClick r:id="rId11" tooltip="Kémiai elemek periódusos rendszere"/>
              </a:rPr>
              <a:t>periódusos rendszer</a:t>
            </a:r>
            <a:r>
              <a:rPr lang="hu-HU" dirty="0" smtClean="0"/>
              <a:t> minden </a:t>
            </a:r>
            <a:r>
              <a:rPr lang="hu-HU" dirty="0" smtClean="0">
                <a:hlinkClick r:id="rId12" tooltip="Kémiai elem"/>
              </a:rPr>
              <a:t>eleme</a:t>
            </a:r>
            <a:r>
              <a:rPr lang="hu-HU" dirty="0" smtClean="0"/>
              <a:t> és azok </a:t>
            </a:r>
            <a:r>
              <a:rPr lang="hu-HU" dirty="0" smtClean="0">
                <a:hlinkClick r:id="rId13" tooltip="Vegyület"/>
              </a:rPr>
              <a:t>vegyületei</a:t>
            </a:r>
            <a:r>
              <a:rPr lang="hu-HU" dirty="0" smtClean="0"/>
              <a:t> a szervetlen kémia tárgykörébe tartoznak.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64BA6-B913-4CBB-A177-0D581494065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67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szerves kémia</a:t>
            </a:r>
            <a:r>
              <a:rPr lang="hu-HU" dirty="0" smtClean="0"/>
              <a:t> a </a:t>
            </a:r>
            <a:r>
              <a:rPr lang="hu-HU" dirty="0" smtClean="0">
                <a:hlinkClick r:id="rId3" tooltip="Kémia"/>
              </a:rPr>
              <a:t>kémia</a:t>
            </a:r>
            <a:r>
              <a:rPr lang="hu-HU" dirty="0" smtClean="0"/>
              <a:t> azon ága, mely a </a:t>
            </a:r>
            <a:r>
              <a:rPr lang="hu-HU" b="1" dirty="0" smtClean="0"/>
              <a:t>szerves vegyületek</a:t>
            </a:r>
            <a:r>
              <a:rPr lang="hu-HU" dirty="0" smtClean="0"/>
              <a:t>et tanulmányozza. Szerves vegyületek építik fel az élő szervezeteket, de számos mesterséges vegyület (pl.: </a:t>
            </a:r>
            <a:r>
              <a:rPr lang="hu-HU" dirty="0" smtClean="0">
                <a:hlinkClick r:id="rId4" tooltip="Műanyag"/>
              </a:rPr>
              <a:t>műanyagok</a:t>
            </a:r>
            <a:r>
              <a:rPr lang="hu-HU" dirty="0" smtClean="0"/>
              <a:t>, </a:t>
            </a:r>
            <a:r>
              <a:rPr lang="hu-HU" dirty="0" smtClean="0">
                <a:hlinkClick r:id="rId5" tooltip="Gyógyszerkémia"/>
              </a:rPr>
              <a:t>szintetikus</a:t>
            </a:r>
            <a:r>
              <a:rPr lang="hu-HU" dirty="0" smtClean="0"/>
              <a:t> </a:t>
            </a:r>
            <a:r>
              <a:rPr lang="hu-HU" dirty="0" smtClean="0">
                <a:hlinkClick r:id="rId6" tooltip="Gyógyszer"/>
              </a:rPr>
              <a:t>gyógyszerek</a:t>
            </a:r>
            <a:r>
              <a:rPr lang="hu-HU" dirty="0" smtClean="0"/>
              <a:t>) is van köztük.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64BA6-B913-4CBB-A177-0D581494065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67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Illata: gerániumra, magnóliára</a:t>
            </a:r>
            <a:r>
              <a:rPr lang="hu-HU" baseline="0" dirty="0" smtClean="0"/>
              <a:t> és grapefruitra emlékeztet.</a:t>
            </a:r>
          </a:p>
          <a:p>
            <a:r>
              <a:rPr lang="hu-HU" baseline="0" dirty="0" smtClean="0"/>
              <a:t>Parfümként 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Yves Saint Laurent 1998-as kiadású illatában használták, ami az „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Love Again” fantázianévre hallgatott. (2,7 %)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B7EBC-87F1-4E8C-B184-946B19627554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2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1.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Mindkét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enantiomere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dúsabb virágillatot eredményez, mint a kereskedelemben kapható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Magnolan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és illatuk természetesebb. 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2.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Erősebb, frissebb illatérzetet kelt, mint az általam (+)- 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-gyel jelölt molekula és tükörképi párja. A (+)-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enantiomer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rózsás, virágos, édeskés illatú, míg a (-)-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rózsás karakter mellett enyhén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citrusos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zöld jegyeket is tartalmaz. 	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B7EBC-87F1-4E8C-B184-946B19627554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7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B7EBC-87F1-4E8C-B184-946B19627554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7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B7EBC-87F1-4E8C-B184-946B19627554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7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B7EBC-87F1-4E8C-B184-946B19627554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4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43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96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03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9EF1C-C900-4B81-9181-111B0310C3A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21B-BF7A-40EA-8C0D-871CFB41E6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1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CE96-9741-43FE-9475-DE8CF3236B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76A2-66DA-43A3-9655-C8A75C170E3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5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E05CC-3E57-4B80-8D01-8A690B1B60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8AF4-D197-4116-99B4-9BEA04B749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81566-5AEE-460D-B4B5-F77DAD2E46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2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1DD9-A56B-41F1-869A-8F9A938BC7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83D9-978A-4F60-999C-6ADF6E78D5B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3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33C-6F91-4836-9CEB-2E6A4DFC03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7BBB-71F4-4599-BF53-EB1A6A1127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439E-E130-4817-B413-B52929102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E885-1A82-40C7-A11A-39C8C587457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4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E98F7-FD24-4BBD-8E7C-F16CB94B35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1544-B991-49F3-9F89-5078FA1DF6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1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93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36E15-CB20-455E-BAB7-978BBAC952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B68A-D885-49DD-8A8E-105BFE66FB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3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1D21-061E-4AF8-8987-11D7BF9D541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BBB6-9943-46BE-8391-77D1AA1B1D3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8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76551-CC09-4079-8E22-1B90802C41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66ACB-E6DB-432A-BAA3-E4871B12436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9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9EF1C-C900-4B81-9181-111B0310C3A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21B-BF7A-40EA-8C0D-871CFB41E6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51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CE96-9741-43FE-9475-DE8CF3236B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76A2-66DA-43A3-9655-C8A75C170E3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8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E05CC-3E57-4B80-8D01-8A690B1B60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8AF4-D197-4116-99B4-9BEA04B749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7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81566-5AEE-460D-B4B5-F77DAD2E46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2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1DD9-A56B-41F1-869A-8F9A938BC7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83D9-978A-4F60-999C-6ADF6E78D5B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91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33C-6F91-4836-9CEB-2E6A4DFC03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7BBB-71F4-4599-BF53-EB1A6A1127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8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439E-E130-4817-B413-B52929102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E885-1A82-40C7-A11A-39C8C587457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92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E98F7-FD24-4BBD-8E7C-F16CB94B35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1544-B991-49F3-9F89-5078FA1DF6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7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36E15-CB20-455E-BAB7-978BBAC952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B68A-D885-49DD-8A8E-105BFE66FB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8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1D21-061E-4AF8-8987-11D7BF9D541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BBB6-9943-46BE-8391-77D1AA1B1D3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12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76551-CC09-4079-8E22-1B90802C41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66ACB-E6DB-432A-BAA3-E4871B12436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10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9EF1C-C900-4B81-9181-111B0310C3A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21B-BF7A-40EA-8C0D-871CFB41E6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1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CE96-9741-43FE-9475-DE8CF3236B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76A2-66DA-43A3-9655-C8A75C170E3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66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E05CC-3E57-4B80-8D01-8A690B1B60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8AF4-D197-4116-99B4-9BEA04B749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13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81566-5AEE-460D-B4B5-F77DAD2E46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2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1DD9-A56B-41F1-869A-8F9A938BC7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83D9-978A-4F60-999C-6ADF6E78D5B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57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33C-6F91-4836-9CEB-2E6A4DFC03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7BBB-71F4-4599-BF53-EB1A6A1127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70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439E-E130-4817-B413-B52929102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E885-1A82-40C7-A11A-39C8C587457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73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E98F7-FD24-4BBD-8E7C-F16CB94B35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1544-B991-49F3-9F89-5078FA1DF6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1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36E15-CB20-455E-BAB7-978BBAC952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B68A-D885-49DD-8A8E-105BFE66FB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7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1D21-061E-4AF8-8987-11D7BF9D541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BBB6-9943-46BE-8391-77D1AA1B1D3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14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76551-CC09-4079-8E22-1B90802C41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66ACB-E6DB-432A-BAA3-E4871B12436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50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9EF1C-C900-4B81-9181-111B0310C3A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21B-BF7A-40EA-8C0D-871CFB41E6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21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CE96-9741-43FE-9475-DE8CF3236B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76A2-66DA-43A3-9655-C8A75C170E3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99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E05CC-3E57-4B80-8D01-8A690B1B60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8AF4-D197-4116-99B4-9BEA04B749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08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81566-5AEE-460D-B4B5-F77DAD2E46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5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1DD9-A56B-41F1-869A-8F9A938BC7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83D9-978A-4F60-999C-6ADF6E78D5B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519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33C-6F91-4836-9CEB-2E6A4DFC03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7BBB-71F4-4599-BF53-EB1A6A1127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35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439E-E130-4817-B413-B52929102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E885-1A82-40C7-A11A-39C8C587457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9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E98F7-FD24-4BBD-8E7C-F16CB94B35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1544-B991-49F3-9F89-5078FA1DF6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7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36E15-CB20-455E-BAB7-978BBAC952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B68A-D885-49DD-8A8E-105BFE66FB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90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1D21-061E-4AF8-8987-11D7BF9D541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BBB6-9943-46BE-8391-77D1AA1B1D3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39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76551-CC09-4079-8E22-1B90802C41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66ACB-E6DB-432A-BAA3-E4871B12436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9EF1C-C900-4B81-9181-111B0310C3A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21B-BF7A-40EA-8C0D-871CFB41E6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98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CE96-9741-43FE-9475-DE8CF3236B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76A2-66DA-43A3-9655-C8A75C170E3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71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E05CC-3E57-4B80-8D01-8A690B1B60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8AF4-D197-4116-99B4-9BEA04B749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02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81566-5AEE-460D-B4B5-F77DAD2E46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7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664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1DD9-A56B-41F1-869A-8F9A938BC7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83D9-978A-4F60-999C-6ADF6E78D5B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058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33C-6F91-4836-9CEB-2E6A4DFC03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7BBB-71F4-4599-BF53-EB1A6A1127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23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439E-E130-4817-B413-B52929102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E885-1A82-40C7-A11A-39C8C587457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09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E98F7-FD24-4BBD-8E7C-F16CB94B35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1544-B991-49F3-9F89-5078FA1DF6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36E15-CB20-455E-BAB7-978BBAC952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B68A-D885-49DD-8A8E-105BFE66FB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42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1D21-061E-4AF8-8987-11D7BF9D541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BBB6-9943-46BE-8391-77D1AA1B1D3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8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76551-CC09-4079-8E22-1B90802C41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66ACB-E6DB-432A-BAA3-E4871B12436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70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9EF1C-C900-4B81-9181-111B0310C3A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21B-BF7A-40EA-8C0D-871CFB41E6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94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CE96-9741-43FE-9475-DE8CF3236B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76A2-66DA-43A3-9655-C8A75C170E3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3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E05CC-3E57-4B80-8D01-8A690B1B60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8AF4-D197-4116-99B4-9BEA04B749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3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2843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81566-5AEE-460D-B4B5-F77DAD2E46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99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1DD9-A56B-41F1-869A-8F9A938BC7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83D9-978A-4F60-999C-6ADF6E78D5B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08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33C-6F91-4836-9CEB-2E6A4DFC03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7BBB-71F4-4599-BF53-EB1A6A1127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53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439E-E130-4817-B413-B52929102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E885-1A82-40C7-A11A-39C8C587457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7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E98F7-FD24-4BBD-8E7C-F16CB94B35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1544-B991-49F3-9F89-5078FA1DF6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09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36E15-CB20-455E-BAB7-978BBAC952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B68A-D885-49DD-8A8E-105BFE66FB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93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1D21-061E-4AF8-8987-11D7BF9D541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BBB6-9943-46BE-8391-77D1AA1B1D3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35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76551-CC09-4079-8E22-1B90802C41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66ACB-E6DB-432A-BAA3-E4871B12436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39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9EF1C-C900-4B81-9181-111B0310C3A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21B-BF7A-40EA-8C0D-871CFB41E6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59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CE96-9741-43FE-9475-DE8CF3236B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76A2-66DA-43A3-9655-C8A75C170E3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2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857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E05CC-3E57-4B80-8D01-8A690B1B60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8AF4-D197-4116-99B4-9BEA04B749A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79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81566-5AEE-460D-B4B5-F77DAD2E46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601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1DD9-A56B-41F1-869A-8F9A938BC7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183D9-978A-4F60-999C-6ADF6E78D5B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338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33C-6F91-4836-9CEB-2E6A4DFC03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7BBB-71F4-4599-BF53-EB1A6A1127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1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439E-E130-4817-B413-B52929102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E885-1A82-40C7-A11A-39C8C587457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685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E98F7-FD24-4BBD-8E7C-F16CB94B35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1544-B991-49F3-9F89-5078FA1DF6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94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36E15-CB20-455E-BAB7-978BBAC952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B68A-D885-49DD-8A8E-105BFE66FBC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95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1D21-061E-4AF8-8987-11D7BF9D541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3BBB6-9943-46BE-8391-77D1AA1B1D3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64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76551-CC09-4079-8E22-1B90802C41D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66ACB-E6DB-432A-BAA3-E4871B12436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3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7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BBDB-12C3-4F06-BAD2-470262377CC4}" type="datetimeFigureOut">
              <a:rPr lang="hu-HU" smtClean="0"/>
              <a:t>2017.07.03.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6481C-D78C-4B88-937C-96F13141F9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47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EC06E-39F3-49DD-8CF4-A215B9342E73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7E2B-E06C-4A03-9149-2FD0BC7A3FB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EC06E-39F3-49DD-8CF4-A215B9342E73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7E2B-E06C-4A03-9149-2FD0BC7A3FB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EC06E-39F3-49DD-8CF4-A215B9342E73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7E2B-E06C-4A03-9149-2FD0BC7A3FB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1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EC06E-39F3-49DD-8CF4-A215B9342E73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7E2B-E06C-4A03-9149-2FD0BC7A3FB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EC06E-39F3-49DD-8CF4-A215B9342E73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7E2B-E06C-4A03-9149-2FD0BC7A3FB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9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EC06E-39F3-49DD-8CF4-A215B9342E73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7E2B-E06C-4A03-9149-2FD0BC7A3FB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1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EC06E-39F3-49DD-8CF4-A215B9342E73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2017.07.03.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87E2B-E06C-4A03-9149-2FD0BC7A3FB3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abphoto.tumblr.com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8520" y="-171400"/>
            <a:ext cx="9392072" cy="2204864"/>
          </a:xfrm>
        </p:spPr>
        <p:txBody>
          <a:bodyPr>
            <a:noAutofit/>
          </a:bodyPr>
          <a:lstStyle/>
          <a:p>
            <a:r>
              <a:rPr lang="hu-HU" sz="32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Magnolan</a:t>
            </a:r>
            <a:r>
              <a:rPr lang="hu-HU" sz="3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és származékainak szintézise </a:t>
            </a:r>
            <a:br>
              <a:rPr lang="hu-HU" sz="32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egy szakdolgozat története</a:t>
            </a:r>
            <a:endParaRPr lang="hu-HU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43200" y="119675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hu-HU" dirty="0" smtClean="0"/>
          </a:p>
          <a:p>
            <a:pPr algn="l"/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Borsos Eszter 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ELTE TTK Kémia alapszak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Volt Berzés, volt</a:t>
            </a:r>
            <a:r>
              <a:rPr lang="hu-HU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Önképző Körös</a:t>
            </a:r>
            <a:endParaRPr lang="hu-H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1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zövegdoboz 10"/>
          <p:cNvSpPr txBox="1">
            <a:spLocks noChangeArrowheads="1"/>
          </p:cNvSpPr>
          <p:nvPr/>
        </p:nvSpPr>
        <p:spPr bwMode="auto">
          <a:xfrm>
            <a:off x="251520" y="6021288"/>
            <a:ext cx="8785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Elisabetta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Claudio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Fuganti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Stefano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Serra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Tetrahedron</a:t>
            </a:r>
            <a:r>
              <a:rPr lang="hu-H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 no. 1 (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1–42.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[2]: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Abate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Agnese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Elisabetta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Claudio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Fuganti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Francesco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Gatti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Stefano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Serra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hu-H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hu-H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no. 12 (December </a:t>
            </a:r>
            <a:r>
              <a:rPr lang="hu-H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1888–98. 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6084168" y="2276872"/>
            <a:ext cx="3243058" cy="3864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Elméletileg: 16 izomer</a:t>
            </a:r>
          </a:p>
          <a:p>
            <a:pPr marL="0" indent="0">
              <a:buNone/>
            </a:pP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Valóságban: 8</a:t>
            </a:r>
          </a:p>
          <a:p>
            <a:pPr marL="0" indent="0">
              <a:buNone/>
            </a:pP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Mindegyik izomernek kicsit más az illata</a:t>
            </a:r>
            <a:endParaRPr lang="hu-HU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76421" y="332656"/>
            <a:ext cx="6421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 </a:t>
            </a:r>
            <a:r>
              <a:rPr lang="hu-HU" sz="3200" dirty="0" err="1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Magnolan</a:t>
            </a: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sztereokémiája</a:t>
            </a:r>
            <a:endParaRPr lang="hu-HU" sz="32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061447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51520" y="6021288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80843"/>
              </p:ext>
            </p:extLst>
          </p:nvPr>
        </p:nvGraphicFramePr>
        <p:xfrm>
          <a:off x="251520" y="1268727"/>
          <a:ext cx="5378095" cy="472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S ChemDraw Drawing" r:id="rId4" imgW="4688873" imgH="4118916" progId="ChemDraw.Document.6.0">
                  <p:embed/>
                </p:oleObj>
              </mc:Choice>
              <mc:Fallback>
                <p:oleObj name="CS ChemDraw Drawing" r:id="rId4" imgW="4688873" imgH="41189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268727"/>
                        <a:ext cx="5378095" cy="4727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zövegdoboz 10"/>
          <p:cNvSpPr txBox="1">
            <a:spLocks noChangeArrowheads="1"/>
          </p:cNvSpPr>
          <p:nvPr/>
        </p:nvSpPr>
        <p:spPr bwMode="auto">
          <a:xfrm>
            <a:off x="215391" y="6174015"/>
            <a:ext cx="8785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de-DE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Verfahren zur Herstellung von </a:t>
            </a:r>
            <a:r>
              <a:rPr lang="de-DE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Indanodioxanderivaten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European Patent Office, FR1577817A. </a:t>
            </a:r>
            <a:r>
              <a:rPr lang="hu-H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305765" y="1268760"/>
            <a:ext cx="836327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Első szabadalom: 1969-ben</a:t>
            </a:r>
          </a:p>
          <a:p>
            <a:pPr marL="0" indent="0">
              <a:buNone/>
            </a:pPr>
            <a:r>
              <a:rPr lang="hu-HU" sz="20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Magnolan</a:t>
            </a: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előállítása: </a:t>
            </a:r>
            <a:r>
              <a:rPr lang="hu-HU" sz="20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Prins-reakcióval</a:t>
            </a:r>
            <a:endParaRPr lang="hu-HU" sz="20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hu-HU" sz="20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Prins-reakció</a:t>
            </a: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: </a:t>
            </a:r>
            <a:r>
              <a:rPr lang="hu-HU" sz="20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alkén</a:t>
            </a: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és aldehid reakciója, savkatalízis!</a:t>
            </a:r>
            <a:endParaRPr lang="hu-HU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9286" y="332656"/>
            <a:ext cx="8496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 </a:t>
            </a:r>
            <a:r>
              <a:rPr lang="hu-HU" sz="2800" dirty="0" err="1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Magnolan</a:t>
            </a:r>
            <a:r>
              <a:rPr lang="hu-HU" sz="28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szintézise, irodalmi áttekintés</a:t>
            </a:r>
            <a:endParaRPr lang="hu-HU" sz="28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061447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15391" y="6120387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81137"/>
              </p:ext>
            </p:extLst>
          </p:nvPr>
        </p:nvGraphicFramePr>
        <p:xfrm>
          <a:off x="395288" y="1987550"/>
          <a:ext cx="7526337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S ChemDraw Drawing" r:id="rId4" imgW="5534868" imgH="1480856" progId="ChemDraw.Document.6.0">
                  <p:embed/>
                </p:oleObj>
              </mc:Choice>
              <mc:Fallback>
                <p:oleObj name="CS ChemDraw Drawing" r:id="rId4" imgW="5534868" imgH="14808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987550"/>
                        <a:ext cx="7526337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1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28092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Magnolan</a:t>
            </a:r>
            <a:r>
              <a:rPr lang="hu-HU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előállítása</a:t>
            </a:r>
          </a:p>
          <a:p>
            <a:r>
              <a:rPr lang="hu-HU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 kis számú szakirodalomban ismert módszer kipróbálása</a:t>
            </a:r>
          </a:p>
          <a:p>
            <a:r>
              <a:rPr lang="hu-HU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Új reakcióút kidolgozása</a:t>
            </a:r>
          </a:p>
          <a:p>
            <a:pPr marL="0" indent="0">
              <a:buNone/>
            </a:pPr>
            <a:r>
              <a:rPr lang="hu-HU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pPr marL="0" indent="0">
              <a:buNone/>
            </a:pPr>
            <a:r>
              <a:rPr lang="hu-HU" sz="24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Magnolan</a:t>
            </a:r>
            <a:r>
              <a:rPr lang="hu-HU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származékainak előállítása</a:t>
            </a:r>
          </a:p>
          <a:p>
            <a:r>
              <a:rPr lang="hu-HU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Korábban le nem írt illatanyagok szintézisének lehetősége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Szerkezet-illat összefüggés!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12442" y="476672"/>
            <a:ext cx="554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Mi itt az én „feladatom”?</a:t>
            </a:r>
            <a:endParaRPr lang="hu-HU" sz="32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268760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280920" cy="3528392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Szakirodalmi kutakodás</a:t>
            </a:r>
          </a:p>
          <a:p>
            <a:r>
              <a:rPr lang="hu-HU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Ismert, leírt receptek reprodukálása</a:t>
            </a:r>
          </a:p>
          <a:p>
            <a:r>
              <a:rPr lang="hu-HU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Új szintézis kidolgozása – hasonló vegyületek ismert reakciói segíthetnek</a:t>
            </a:r>
          </a:p>
          <a:p>
            <a:r>
              <a:rPr lang="hu-HU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Ugyanazon reakció elvégzése a homológ sor további tagjaival</a:t>
            </a:r>
          </a:p>
          <a:p>
            <a:endParaRPr lang="hu-HU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hu-HU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38998" y="476672"/>
            <a:ext cx="70968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Megvan a témám… És akkor?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32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268760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zövegdoboz 10"/>
          <p:cNvSpPr txBox="1">
            <a:spLocks noChangeArrowheads="1"/>
          </p:cNvSpPr>
          <p:nvPr/>
        </p:nvSpPr>
        <p:spPr bwMode="auto">
          <a:xfrm>
            <a:off x="215391" y="5863559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L. Shriner, and Philip R. Ruby.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Syntheses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72. 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[2]: </a:t>
            </a:r>
            <a:r>
              <a:rPr 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Verfahren zur Herstellung von </a:t>
            </a:r>
            <a:r>
              <a:rPr lang="de-DE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Indanodioxanderivaten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European Patent Office, FR1577817A. 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Yuying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Tian.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Catalysis Communications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no. 12 (December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2012–16. 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[4]: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Beets, M. G. J., and H. van Essen. 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Recueil Des Travaux Chimiques Des Pays-Bas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71, no. 4 (September 2,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343–53</a:t>
            </a:r>
            <a:r>
              <a:rPr lang="fr-FR" sz="1200" dirty="0">
                <a:latin typeface="Arial" charset="0"/>
              </a:rPr>
              <a:t>.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15499" y="332656"/>
            <a:ext cx="3143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err="1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Prins-reakció</a:t>
            </a:r>
            <a:endParaRPr lang="hu-HU" sz="32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061447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15391" y="5805264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2905"/>
              </p:ext>
            </p:extLst>
          </p:nvPr>
        </p:nvGraphicFramePr>
        <p:xfrm>
          <a:off x="1275082" y="1196752"/>
          <a:ext cx="6355457" cy="169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4" imgW="5534868" imgH="1480856" progId="ChemDraw.Document.6.0">
                  <p:embed/>
                </p:oleObj>
              </mc:Choice>
              <mc:Fallback>
                <p:oleObj name="CS ChemDraw Drawing" r:id="rId4" imgW="5534868" imgH="14808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5082" y="1196752"/>
                        <a:ext cx="6355457" cy="1699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13" y="3010807"/>
            <a:ext cx="621478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2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89654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902120" y="332656"/>
            <a:ext cx="7170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Kísérlet </a:t>
            </a:r>
            <a:r>
              <a:rPr lang="hu-HU" sz="3200" dirty="0" err="1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Magnolan</a:t>
            </a: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szintézisére</a:t>
            </a:r>
            <a:endParaRPr lang="hu-HU" sz="32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0821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99597"/>
              </p:ext>
            </p:extLst>
          </p:nvPr>
        </p:nvGraphicFramePr>
        <p:xfrm>
          <a:off x="107950" y="1136650"/>
          <a:ext cx="8928100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S ChemDraw Drawing" r:id="rId4" imgW="6404887" imgH="3829548" progId="ChemDraw.Document.6.0">
                  <p:embed/>
                </p:oleObj>
              </mc:Choice>
              <mc:Fallback>
                <p:oleObj name="CS ChemDraw Drawing" r:id="rId4" imgW="6404887" imgH="38295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" y="1136650"/>
                        <a:ext cx="8928100" cy="533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395536" y="1109861"/>
            <a:ext cx="763284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2-(</a:t>
            </a:r>
            <a:r>
              <a:rPr lang="hu-HU" sz="20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Hidroximetil</a:t>
            </a:r>
            <a:r>
              <a:rPr lang="hu-HU" sz="2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)-2,6-dimetil-1-indanon </a:t>
            </a:r>
            <a:r>
              <a:rPr lang="hu-HU" sz="20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redukciója:</a:t>
            </a:r>
          </a:p>
          <a:p>
            <a:pPr marL="0" indent="0">
              <a:buNone/>
            </a:pPr>
            <a:endParaRPr lang="hu-HU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00929" y="332655"/>
            <a:ext cx="417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Származékképzés</a:t>
            </a:r>
            <a:endParaRPr lang="hu-HU" sz="32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0821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67544" y="3485039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Gyűrűs </a:t>
            </a:r>
            <a:r>
              <a:rPr lang="hu-HU" sz="2000" dirty="0" err="1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acetálképzés</a:t>
            </a:r>
            <a:r>
              <a:rPr lang="hu-HU" sz="20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2-(</a:t>
            </a:r>
            <a:r>
              <a:rPr lang="hu-HU" sz="2000" dirty="0" err="1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hidroximetil</a:t>
            </a:r>
            <a:r>
              <a:rPr lang="hu-HU" sz="20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)-</a:t>
            </a:r>
            <a:r>
              <a:rPr lang="hu-HU" sz="2000" dirty="0" smtClean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2,6-dimetil-1-indanolból:</a:t>
            </a:r>
            <a:endParaRPr lang="hu-HU" sz="20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79812"/>
              </p:ext>
            </p:extLst>
          </p:nvPr>
        </p:nvGraphicFramePr>
        <p:xfrm>
          <a:off x="251520" y="1610617"/>
          <a:ext cx="8706742" cy="153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S ChemDraw Drawing" r:id="rId4" imgW="5677936" imgH="1003883" progId="ChemDraw.Document.6.0">
                  <p:embed/>
                </p:oleObj>
              </mc:Choice>
              <mc:Fallback>
                <p:oleObj name="CS ChemDraw Drawing" r:id="rId4" imgW="5677936" imgH="10038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610617"/>
                        <a:ext cx="8706742" cy="1538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428896"/>
              </p:ext>
            </p:extLst>
          </p:nvPr>
        </p:nvGraphicFramePr>
        <p:xfrm>
          <a:off x="170545" y="3885149"/>
          <a:ext cx="8874917" cy="183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S ChemDraw Drawing" r:id="rId6" imgW="6241843" imgH="1288933" progId="ChemDraw.Document.6.0">
                  <p:embed/>
                </p:oleObj>
              </mc:Choice>
              <mc:Fallback>
                <p:oleObj name="CS ChemDraw Drawing" r:id="rId6" imgW="6241843" imgH="12889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545" y="3885149"/>
                        <a:ext cx="8874917" cy="1831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/>
          <p:cNvSpPr/>
          <p:nvPr/>
        </p:nvSpPr>
        <p:spPr>
          <a:xfrm>
            <a:off x="251520" y="609329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[1]: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Abate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Agnese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Elisabetta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Brenna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Giovanni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Fronza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Claudio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Fuganti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Sabrina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Ronzani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Stefano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Serra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Helvetica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Chimica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86, no. 3 (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592–606. 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51520" y="6021288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00127" y="332655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>
                <a:latin typeface="Algerian" panose="04020705040A02060702" pitchFamily="82" charset="0"/>
                <a:cs typeface="Mongolian Baiti" panose="03000500000000000000" pitchFamily="66" charset="0"/>
              </a:rPr>
              <a:t>Származékképzés</a:t>
            </a:r>
            <a:endParaRPr lang="hu-HU" sz="32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0821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10379"/>
              </p:ext>
            </p:extLst>
          </p:nvPr>
        </p:nvGraphicFramePr>
        <p:xfrm>
          <a:off x="3563888" y="1166610"/>
          <a:ext cx="5243424" cy="520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Munkalap" r:id="rId4" imgW="4086095" imgH="4057642" progId="Excel.Sheet.12">
                  <p:embed/>
                </p:oleObj>
              </mc:Choice>
              <mc:Fallback>
                <p:oleObj name="Munkalap" r:id="rId4" imgW="4086095" imgH="40576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888" y="1166610"/>
                        <a:ext cx="5243424" cy="5206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51574"/>
              </p:ext>
            </p:extLst>
          </p:nvPr>
        </p:nvGraphicFramePr>
        <p:xfrm>
          <a:off x="467544" y="1916832"/>
          <a:ext cx="268921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S ChemDraw Drawing" r:id="rId6" imgW="1926028" imgH="1288933" progId="ChemDraw.Document.6.0">
                  <p:embed/>
                </p:oleObj>
              </mc:Choice>
              <mc:Fallback>
                <p:oleObj name="CS ChemDraw Drawing" r:id="rId6" imgW="1926028" imgH="12889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2689214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églalap 17"/>
          <p:cNvSpPr/>
          <p:nvPr/>
        </p:nvSpPr>
        <p:spPr>
          <a:xfrm>
            <a:off x="233264" y="14052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Termékek általános szerkezete:</a:t>
            </a:r>
            <a:endParaRPr lang="hu-HU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96090" y="332655"/>
            <a:ext cx="678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Kellemes illatú származékok</a:t>
            </a:r>
            <a:endParaRPr lang="hu-HU" sz="32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0821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40637"/>
              </p:ext>
            </p:extLst>
          </p:nvPr>
        </p:nvGraphicFramePr>
        <p:xfrm>
          <a:off x="884238" y="1420813"/>
          <a:ext cx="7496175" cy="511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S ChemDraw Drawing" r:id="rId3" imgW="4663229" imgH="3180087" progId="ChemDraw.Document.6.0">
                  <p:embed/>
                </p:oleObj>
              </mc:Choice>
              <mc:Fallback>
                <p:oleObj name="CS ChemDraw Drawing" r:id="rId3" imgW="4663229" imgH="31800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4238" y="1420813"/>
                        <a:ext cx="7496175" cy="511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9392072" cy="2204864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Hogy néz ki egy reakció a laborban?</a:t>
            </a:r>
            <a:endParaRPr lang="hu-HU" sz="4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Tanszékek a kémia alapszakon belül</a:t>
            </a:r>
          </a:p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Szakdolgozatom témája, a </a:t>
            </a:r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Magnolan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</a:t>
            </a:r>
          </a:p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Laboratóriumi életképek</a:t>
            </a:r>
          </a:p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Ajánló</a:t>
            </a:r>
          </a:p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Kérdések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ea typeface="Batang" panose="02030600000101010101" pitchFamily="18" charset="-127"/>
              <a:cs typeface="Mongolian Baiti" panose="03000500000000000000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latin typeface="Algerian" panose="04020705040A02060702" pitchFamily="82" charset="0"/>
              </a:rPr>
              <a:t>tartalom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7109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60382" cy="3888432"/>
          </a:xfrm>
        </p:spPr>
        <p:txBody>
          <a:bodyPr>
            <a:normAutofit/>
          </a:bodyPr>
          <a:lstStyle/>
          <a:p>
            <a:pPr algn="l"/>
            <a: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Alapanyagok </a:t>
            </a:r>
            <a:r>
              <a:rPr lang="hu-HU" sz="31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bemérése</a:t>
            </a:r>
            <a:r>
              <a:rPr lang="hu-HU" sz="31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hu-HU" sz="31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31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Reakcióelegy </a:t>
            </a:r>
            <a: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összeöntése</a:t>
            </a:r>
            <a:b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Keverés!</a:t>
            </a:r>
            <a:b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Megfelelő berendezés!</a:t>
            </a:r>
            <a:b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hu-HU" sz="31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Fűtés/hűtés</a:t>
            </a:r>
            <a:endParaRPr lang="hu-HU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507854" cy="46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Egyenes összekötő 7"/>
          <p:cNvCxnSpPr/>
          <p:nvPr/>
        </p:nvCxnSpPr>
        <p:spPr>
          <a:xfrm>
            <a:off x="316521" y="12345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76561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lgerian" panose="04020705040A02060702" pitchFamily="82" charset="0"/>
              </a:rPr>
              <a:t>Berendezés összeállítása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397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6521" y="1245401"/>
            <a:ext cx="8260382" cy="1080120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Pld.: vékonyréteg-kromatográfia</a:t>
            </a:r>
            <a:endParaRPr lang="hu-HU" sz="4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316521" y="12345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76561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lgerian" panose="04020705040A02060702" pitchFamily="82" charset="0"/>
              </a:rPr>
              <a:t>Reakció követése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67" y="2677789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87133"/>
            <a:ext cx="2873313" cy="38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0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2278" y="1245401"/>
            <a:ext cx="8260382" cy="1080120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Tisztítás, a termék elkülönítése a maradék kiindulási anyagtól és egyéb felesleges szennyezőktől</a:t>
            </a:r>
            <a:endParaRPr lang="hu-HU" sz="4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316521" y="12345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76561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lgerian" panose="04020705040A02060702" pitchFamily="82" charset="0"/>
              </a:rPr>
              <a:t>Reakció Feldolgozása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5249577" cy="393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8" y="2492895"/>
            <a:ext cx="2952888" cy="393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3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>
            <a:off x="316521" y="1234575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76561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lgerian" panose="04020705040A02060702" pitchFamily="82" charset="0"/>
              </a:rPr>
              <a:t>Termék </a:t>
            </a:r>
            <a:r>
              <a:rPr lang="hu-HU" sz="3200" dirty="0" smtClean="0">
                <a:latin typeface="Algerian" panose="04020705040A02060702" pitchFamily="82" charset="0"/>
                <a:sym typeface="Wingdings" panose="05000000000000000000" pitchFamily="2" charset="2"/>
              </a:rPr>
              <a:t> 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1" y="14127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71" y="1234575"/>
            <a:ext cx="408391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lgerian" panose="04020705040A02060702" pitchFamily="82" charset="0"/>
                <a:ea typeface="Batang" panose="02030600000101010101" pitchFamily="18" charset="-127"/>
              </a:rPr>
              <a:t>Ajánló</a:t>
            </a:r>
            <a:endParaRPr lang="hu-HU" dirty="0">
              <a:latin typeface="Algerian" panose="04020705040A02060702" pitchFamily="82" charset="0"/>
              <a:ea typeface="Batang" panose="02030600000101010101" pitchFamily="18" charset="-127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  <a:hlinkClick r:id="rId3"/>
              </a:rPr>
              <a:t>http://labphoto.tumblr.com/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-&gt; köszönet 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képekért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ea typeface="Batang" panose="02030600000101010101" pitchFamily="18" charset="-127"/>
              <a:cs typeface="Mongolian Baiti" panose="03000500000000000000" pitchFamily="66" charset="0"/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Alkímia ma előadássorozat az ELTE-n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Kajtár Márton: Változatok négy elemre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Természet Világa,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KöKéL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ea typeface="Batang" panose="02030600000101010101" pitchFamily="18" charset="-127"/>
              <a:cs typeface="Mongolian Baiti" panose="03000500000000000000" pitchFamily="66" charset="0"/>
            </a:endParaRP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TermTudTábor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– ELTE és Eötvös Collegium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Vírus klub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YT-on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, azon belül: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Jalsovszky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István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The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molecular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shape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of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you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Ed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Sheeran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Parody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)   -&gt; YT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ea typeface="Batang" panose="02030600000101010101" pitchFamily="18" charset="-127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Köszönöm a figyelmet!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ea typeface="Batang" panose="02030600000101010101" pitchFamily="18" charset="-127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9392072" cy="2204864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ELTE TTK Kémia tanszékek</a:t>
            </a:r>
            <a:br>
              <a:rPr lang="hu-HU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avagy </a:t>
            </a:r>
            <a:br>
              <a:rPr lang="hu-HU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mi mindennel foglalkozhat egy vegyész?</a:t>
            </a:r>
            <a:endParaRPr lang="hu-HU" sz="2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872" y="92080"/>
            <a:ext cx="7724056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Analitika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79" y="2780928"/>
            <a:ext cx="6595821" cy="423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022848" cy="302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5544753" cy="277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97" y="1268760"/>
            <a:ext cx="2770412" cy="21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794" y="29657"/>
            <a:ext cx="7724056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Fizikai kémia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34" y="1156233"/>
            <a:ext cx="3536154" cy="264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" y="4136119"/>
            <a:ext cx="3103349" cy="22688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54" y="3699133"/>
            <a:ext cx="5890731" cy="314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58799"/>
            <a:ext cx="4675751" cy="330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45378" y="13233"/>
            <a:ext cx="7724056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szervetlen kémia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74572"/>
            <a:ext cx="2755739" cy="187430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780928"/>
            <a:ext cx="4321436" cy="38884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6228184" cy="24814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27" y="3511361"/>
            <a:ext cx="4707177" cy="50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5524" y="0"/>
            <a:ext cx="7724056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Szerves kémia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38" y="3460970"/>
            <a:ext cx="4913428" cy="325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92"/>
            <a:ext cx="4151016" cy="622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22" y="1124744"/>
            <a:ext cx="4684859" cy="21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9392072" cy="2204864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 </a:t>
            </a:r>
            <a:r>
              <a:rPr lang="hu-HU" sz="40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magnolan</a:t>
            </a:r>
            <a:r>
              <a:rPr lang="hu-HU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és </a:t>
            </a:r>
            <a:br>
              <a:rPr lang="hu-HU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származékai</a:t>
            </a:r>
            <a:endParaRPr lang="hu-HU" sz="4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zövegdoboz 10"/>
          <p:cNvSpPr txBox="1">
            <a:spLocks noChangeArrowheads="1"/>
          </p:cNvSpPr>
          <p:nvPr/>
        </p:nvSpPr>
        <p:spPr bwMode="auto">
          <a:xfrm>
            <a:off x="251520" y="5776912"/>
            <a:ext cx="87852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1]: </a:t>
            </a:r>
            <a:r>
              <a:rPr lang="hu-H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Surburg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Horst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Johannes </a:t>
            </a:r>
            <a:r>
              <a:rPr lang="hu-H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Panten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hu-H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Fragrance</a:t>
            </a:r>
            <a:r>
              <a:rPr lang="hu-H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Flavor</a:t>
            </a:r>
            <a:r>
              <a:rPr lang="hu-H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Wiley-VHC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GmbH &amp; Co., </a:t>
            </a:r>
            <a:r>
              <a:rPr lang="hu-H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175-176.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[2]: https://products.symrise.com/aroma-molecules/product-search/magnolan/action/pdf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.04.01.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[3]: Kraft, </a:t>
            </a:r>
            <a:r>
              <a:rPr lang="hu-H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Bajgrowicz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Denis, and Fráter.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Angewandte</a:t>
            </a:r>
            <a:r>
              <a:rPr lang="hu-H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Chemie</a:t>
            </a:r>
            <a:r>
              <a:rPr lang="hu-H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(International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hu-H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English)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39, no. 17 (</a:t>
            </a:r>
            <a:r>
              <a:rPr lang="hu-H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hu-H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2980–3010.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[4]: </a:t>
            </a:r>
            <a:r>
              <a:rPr lang="de-DE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Verfahren </a:t>
            </a:r>
            <a:r>
              <a:rPr lang="de-DE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zur Herstellung von </a:t>
            </a:r>
            <a:r>
              <a:rPr lang="de-DE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Indanodioxanderivaten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European Patent Office, FR1577817A. </a:t>
            </a:r>
            <a:r>
              <a:rPr lang="hu-H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2000" dirty="0">
              <a:solidFill>
                <a:prstClr val="black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251520" y="1528440"/>
            <a:ext cx="5472608" cy="4248472"/>
          </a:xfrm>
        </p:spPr>
        <p:txBody>
          <a:bodyPr>
            <a:normAutofit/>
          </a:bodyPr>
          <a:lstStyle/>
          <a:p>
            <a:r>
              <a:rPr lang="hu-H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Márkanév</a:t>
            </a:r>
          </a:p>
          <a:p>
            <a:r>
              <a:rPr lang="hu-HU" sz="23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Színtelen vagy sárga olajos folyadék</a:t>
            </a:r>
          </a:p>
          <a:p>
            <a:r>
              <a:rPr lang="hu-HU" sz="23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Az iparban illatanyagként használatos</a:t>
            </a:r>
          </a:p>
          <a:p>
            <a:r>
              <a:rPr lang="hu-HU" sz="23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Illata: virágos karakter</a:t>
            </a:r>
          </a:p>
          <a:p>
            <a:r>
              <a:rPr lang="hu-HU" sz="23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Forgalmazza: </a:t>
            </a:r>
            <a:r>
              <a:rPr lang="hu-HU" sz="2300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Symrise</a:t>
            </a:r>
            <a:endParaRPr lang="hu-HU" sz="2300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hu-HU" sz="23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Felhasználása: testápolók, samponok, szappanok, mosószerek, tisztítószerek, parfümök</a:t>
            </a:r>
            <a:endParaRPr lang="hu-H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408942" y="476672"/>
            <a:ext cx="4156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Mi az a </a:t>
            </a:r>
            <a:r>
              <a:rPr lang="hu-HU" sz="3200" dirty="0" err="1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magnolan</a:t>
            </a:r>
            <a:r>
              <a:rPr lang="hu-HU" sz="3200" dirty="0" smtClean="0">
                <a:solidFill>
                  <a:prstClr val="black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?</a:t>
            </a:r>
            <a:endParaRPr lang="hu-HU" sz="3200" dirty="0">
              <a:solidFill>
                <a:prstClr val="black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51520" y="1268760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51520" y="5589240"/>
            <a:ext cx="8712968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097868"/>
              </p:ext>
            </p:extLst>
          </p:nvPr>
        </p:nvGraphicFramePr>
        <p:xfrm>
          <a:off x="5724128" y="2132856"/>
          <a:ext cx="2767021" cy="213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S ChemDraw Drawing" r:id="rId4" imgW="2445394" imgH="1881707" progId="ChemDraw.Document.6.0">
                  <p:embed/>
                </p:oleObj>
              </mc:Choice>
              <mc:Fallback>
                <p:oleObj name="CS ChemDraw Drawing" r:id="rId4" imgW="2445394" imgH="18817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2132856"/>
                        <a:ext cx="2767021" cy="2131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16216" y="6365894"/>
            <a:ext cx="2133600" cy="365125"/>
          </a:xfrm>
        </p:spPr>
        <p:txBody>
          <a:bodyPr/>
          <a:lstStyle/>
          <a:p>
            <a:pPr>
              <a:defRPr/>
            </a:pPr>
            <a:fld id="{BAE08DF5-3232-45CD-BDB3-FC3F08FCBDF1}" type="slidenum">
              <a:rPr lang="hu-H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hu-H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850</Words>
  <Application>Microsoft Office PowerPoint</Application>
  <PresentationFormat>Diavetítés a képernyőre (4:3 oldalarány)</PresentationFormat>
  <Paragraphs>111</Paragraphs>
  <Slides>25</Slides>
  <Notes>10</Notes>
  <HiddenSlides>0</HiddenSlides>
  <MMClips>0</MMClips>
  <ScaleCrop>false</ScaleCrop>
  <HeadingPairs>
    <vt:vector size="6" baseType="variant">
      <vt:variant>
        <vt:lpstr>Téma</vt:lpstr>
      </vt:variant>
      <vt:variant>
        <vt:i4>8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5" baseType="lpstr">
      <vt:lpstr>Office-téma</vt:lpstr>
      <vt:lpstr>1_Office-téma</vt:lpstr>
      <vt:lpstr>3_Office-téma</vt:lpstr>
      <vt:lpstr>2_Office-téma</vt:lpstr>
      <vt:lpstr>4_Office-téma</vt:lpstr>
      <vt:lpstr>5_Office-téma</vt:lpstr>
      <vt:lpstr>6_Office-téma</vt:lpstr>
      <vt:lpstr>7_Office-téma</vt:lpstr>
      <vt:lpstr>CS ChemDraw Drawing</vt:lpstr>
      <vt:lpstr>Munkalap</vt:lpstr>
      <vt:lpstr>Magnolan és származékainak szintézise  egy szakdolgozat története</vt:lpstr>
      <vt:lpstr>PowerPoint bemutató</vt:lpstr>
      <vt:lpstr>ELTE TTK Kémia tanszékek avagy  mi mindennel foglalkozhat egy vegyész?</vt:lpstr>
      <vt:lpstr>Analitika</vt:lpstr>
      <vt:lpstr>Fizikai kémia</vt:lpstr>
      <vt:lpstr>szervetlen kémia</vt:lpstr>
      <vt:lpstr>Szerves kémia</vt:lpstr>
      <vt:lpstr>A magnolan és  származékai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Hogy néz ki egy reakció a laborban?</vt:lpstr>
      <vt:lpstr>Alapanyagok bemérése Reakcióelegy összeöntése Keverés! Megfelelő berendezés! Fűtés/hűtés</vt:lpstr>
      <vt:lpstr>Pld.: vékonyréteg-kromatográfia</vt:lpstr>
      <vt:lpstr>Tisztítás, a termék elkülönítése a maradék kiindulási anyagtól és egyéb felesleges szennyezőktől</vt:lpstr>
      <vt:lpstr>PowerPoint bemutató</vt:lpstr>
      <vt:lpstr>Ajánló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Egyetemes dilemma</dc:title>
  <dc:creator>user</dc:creator>
  <cp:lastModifiedBy>user</cp:lastModifiedBy>
  <cp:revision>37</cp:revision>
  <dcterms:created xsi:type="dcterms:W3CDTF">2016-10-26T19:15:09Z</dcterms:created>
  <dcterms:modified xsi:type="dcterms:W3CDTF">2017-07-03T17:49:06Z</dcterms:modified>
</cp:coreProperties>
</file>