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3" r:id="rId4"/>
    <p:sldId id="265" r:id="rId5"/>
    <p:sldId id="260" r:id="rId6"/>
    <p:sldId id="269" r:id="rId7"/>
    <p:sldId id="270" r:id="rId8"/>
    <p:sldId id="258" r:id="rId9"/>
    <p:sldId id="259" r:id="rId10"/>
    <p:sldId id="273" r:id="rId11"/>
    <p:sldId id="272" r:id="rId12"/>
    <p:sldId id="274" r:id="rId13"/>
    <p:sldId id="261" r:id="rId14"/>
    <p:sldId id="271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0128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8091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405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766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5456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67721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2954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32037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9173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9983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39102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A1A26-4808-4A28-BD6A-3ACFBE628851}" type="datetimeFigureOut">
              <a:rPr lang="hu-HU" smtClean="0"/>
              <a:t>2017.07.03.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CAB13-CDE4-47F9-B05B-A8F1806F03F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0278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allthetropes.wikia.com/wiki/The_Obi-Wan" TargetMode="External"/><Relationship Id="rId3" Type="http://schemas.openxmlformats.org/officeDocument/2006/relationships/hyperlink" Target="http://allthetropes.wikia.com/wiki/Ancestral_Weapon" TargetMode="External"/><Relationship Id="rId7" Type="http://schemas.openxmlformats.org/officeDocument/2006/relationships/hyperlink" Target="http://allthetropes.wikia.com/wiki/Trope_Name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llthetropes.wikia.com/wiki/Guns_Are_Worthless" TargetMode="External"/><Relationship Id="rId5" Type="http://schemas.openxmlformats.org/officeDocument/2006/relationships/hyperlink" Target="http://allthetropes.wikia.com/wiki/Weapon_of_Choice" TargetMode="External"/><Relationship Id="rId4" Type="http://schemas.openxmlformats.org/officeDocument/2006/relationships/hyperlink" Target="http://allthetropes.wikia.com/wiki/Laser_Blade" TargetMode="External"/><Relationship Id="rId9" Type="http://schemas.openxmlformats.org/officeDocument/2006/relationships/hyperlink" Target="http://allthetropes.wikia.com/wiki/A_New_Hope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éptalálat a következőre: „lézerkard”"/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r="2" b="2"/>
          <a:stretch/>
        </p:blipFill>
        <p:spPr bwMode="auto">
          <a:xfrm>
            <a:off x="20" y="1"/>
            <a:ext cx="9143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Lézerkardok és </a:t>
            </a:r>
            <a:r>
              <a:rPr lang="hu-HU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pionlézerek</a:t>
            </a:r>
            <a:endParaRPr lang="hu-HU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Berze TÖK tábor</a:t>
            </a:r>
          </a:p>
          <a:p>
            <a:r>
              <a:rPr lang="hu-HU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Novák Tamás</a:t>
            </a:r>
          </a:p>
        </p:txBody>
      </p:sp>
      <p:sp>
        <p:nvSpPr>
          <p:cNvPr id="4" name="Téglalap: lekerekített 3"/>
          <p:cNvSpPr/>
          <p:nvPr/>
        </p:nvSpPr>
        <p:spPr>
          <a:xfrm>
            <a:off x="3905451" y="150395"/>
            <a:ext cx="5123046" cy="1226018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i="1" dirty="0">
                <a:solidFill>
                  <a:schemeClr val="bg1"/>
                </a:solidFill>
              </a:rPr>
              <a:t>"</a:t>
            </a:r>
            <a:r>
              <a:rPr lang="en-US" i="1" dirty="0">
                <a:solidFill>
                  <a:schemeClr val="bg1"/>
                </a:solidFill>
                <a:hlinkClick r:id="rId3" tooltip="Ancestral Weapon"/>
              </a:rPr>
              <a:t>Your father's</a:t>
            </a:r>
            <a:r>
              <a:rPr lang="en-US" i="1" dirty="0">
                <a:solidFill>
                  <a:schemeClr val="bg1"/>
                </a:solidFill>
              </a:rPr>
              <a:t> </a:t>
            </a:r>
            <a:r>
              <a:rPr lang="en-US" i="1" dirty="0">
                <a:solidFill>
                  <a:schemeClr val="bg1"/>
                </a:solidFill>
                <a:hlinkClick r:id="rId4" tooltip="Laser Blade"/>
              </a:rPr>
              <a:t>lightsaber</a:t>
            </a:r>
            <a:r>
              <a:rPr lang="en-US" i="1" dirty="0">
                <a:solidFill>
                  <a:schemeClr val="bg1"/>
                </a:solidFill>
              </a:rPr>
              <a:t>. </a:t>
            </a:r>
            <a:r>
              <a:rPr lang="en-US" i="1" dirty="0">
                <a:solidFill>
                  <a:schemeClr val="bg1"/>
                </a:solidFill>
                <a:hlinkClick r:id="rId5" tooltip="Weapon of Choice"/>
              </a:rPr>
              <a:t>This is the weapon of a Jedi Knight.</a:t>
            </a:r>
            <a:r>
              <a:rPr lang="en-US" i="1" dirty="0">
                <a:solidFill>
                  <a:schemeClr val="bg1"/>
                </a:solidFill>
              </a:rPr>
              <a:t> </a:t>
            </a:r>
            <a:r>
              <a:rPr lang="en-US" i="1" dirty="0">
                <a:solidFill>
                  <a:schemeClr val="bg1"/>
                </a:solidFill>
                <a:hlinkClick r:id="rId6" tooltip="Guns Are Worthless"/>
              </a:rPr>
              <a:t>Not as random or as clumsy as a blaster</a:t>
            </a:r>
            <a:r>
              <a:rPr lang="en-US" i="1" dirty="0">
                <a:solidFill>
                  <a:schemeClr val="bg1"/>
                </a:solidFill>
              </a:rPr>
              <a:t>; </a:t>
            </a:r>
            <a:r>
              <a:rPr lang="en-US" i="1" dirty="0">
                <a:solidFill>
                  <a:schemeClr val="bg1"/>
                </a:solidFill>
                <a:hlinkClick r:id="rId7" tooltip="Trope Namer"/>
              </a:rPr>
              <a:t>an elegant weapon for a more civilized age</a:t>
            </a:r>
            <a:r>
              <a:rPr lang="en-US" i="1" dirty="0">
                <a:solidFill>
                  <a:schemeClr val="bg1"/>
                </a:solidFill>
              </a:rPr>
              <a:t>."</a:t>
            </a:r>
            <a:r>
              <a:rPr lang="en-US" dirty="0">
                <a:solidFill>
                  <a:schemeClr val="bg1"/>
                </a:solidFill>
              </a:rPr>
              <a:t>—</a:t>
            </a:r>
            <a:r>
              <a:rPr lang="en-US" b="1" dirty="0">
                <a:solidFill>
                  <a:schemeClr val="bg1"/>
                </a:solidFill>
                <a:hlinkClick r:id="rId8" tooltip="The Obi-Wan"/>
              </a:rPr>
              <a:t>Obi Wan Kenobi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i="1" dirty="0">
                <a:solidFill>
                  <a:schemeClr val="bg1"/>
                </a:solidFill>
                <a:hlinkClick r:id="rId9" tooltip="A New Hope"/>
              </a:rPr>
              <a:t>A New Hope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10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Lehetséges megoldások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1 méteres plazmaív nehezen kezelhető -&gt; veszélyes</a:t>
            </a:r>
          </a:p>
          <a:p>
            <a:r>
              <a:rPr lang="hu-HU" dirty="0"/>
              <a:t>Mágnessel kontroll alá lehet vonni -&gt; de még mindig nem használható </a:t>
            </a:r>
            <a:r>
              <a:rPr lang="hu-HU" dirty="0" err="1"/>
              <a:t>kardozásra</a:t>
            </a:r>
            <a:endParaRPr lang="hu-HU" dirty="0"/>
          </a:p>
          <a:p>
            <a:r>
              <a:rPr lang="hu-HU" dirty="0"/>
              <a:t>A meleg plazma </a:t>
            </a:r>
            <a:br>
              <a:rPr lang="hu-HU" dirty="0"/>
            </a:br>
            <a:r>
              <a:rPr lang="hu-HU" dirty="0"/>
              <a:t>megolvaszt mindent -&gt; kerámia</a:t>
            </a:r>
          </a:p>
          <a:p>
            <a:r>
              <a:rPr lang="hu-HU" dirty="0"/>
              <a:t>Lyukas, teleszkópos cső</a:t>
            </a:r>
          </a:p>
          <a:p>
            <a:r>
              <a:rPr lang="hu-HU" dirty="0"/>
              <a:t>Energiaforrás? -&gt; </a:t>
            </a:r>
            <a:br>
              <a:rPr lang="hu-HU" dirty="0"/>
            </a:br>
            <a:r>
              <a:rPr lang="hu-HU" dirty="0" err="1"/>
              <a:t>nanovilág</a:t>
            </a:r>
            <a:r>
              <a:rPr lang="hu-HU" dirty="0"/>
              <a:t> (</a:t>
            </a:r>
            <a:r>
              <a:rPr lang="hu-HU" dirty="0" err="1"/>
              <a:t>carbontube</a:t>
            </a:r>
            <a:r>
              <a:rPr lang="hu-HU" dirty="0"/>
              <a:t>)</a:t>
            </a:r>
          </a:p>
        </p:txBody>
      </p:sp>
      <p:pic>
        <p:nvPicPr>
          <p:cNvPr id="4098" name="Picture 2" descr="Képtalálat a következőre: „ceramic nasa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2886075"/>
            <a:ext cx="215265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Képtalálat a következőre: „michio kaku  carbon tub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946" y="5495925"/>
            <a:ext cx="2300108" cy="136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380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50 év múlva lehetséges…?</a:t>
            </a:r>
          </a:p>
        </p:txBody>
      </p:sp>
      <p:pic>
        <p:nvPicPr>
          <p:cNvPr id="1026" name="Picture 2" descr="Képtalálat a következőre: „michio kaku laser ceramic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804989"/>
            <a:ext cx="8331200" cy="460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157087" y="154004"/>
            <a:ext cx="5823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https://www.youtube.com/watch?v=1lr5OUjFDkg&amp;t=1184s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4776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Képtalálat a következőre: „phenix experimen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34" y="2386013"/>
            <a:ext cx="8103931" cy="29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4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Core</a:t>
            </a:r>
            <a:r>
              <a:rPr lang="hu-HU" dirty="0"/>
              <a:t>-Halo független paraméter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hu-HU" dirty="0"/>
                  <a:t>Új paraméter a két- és háromrészecske korrelációs függvényből</a:t>
                </a:r>
              </a:p>
              <a:p>
                <a:endParaRPr lang="hu-HU" dirty="0"/>
              </a:p>
              <a:p>
                <a:endParaRPr lang="hu-HU" dirty="0"/>
              </a:p>
              <a:p>
                <a:r>
                  <a:rPr lang="hu-HU" dirty="0" err="1"/>
                  <a:t>Core</a:t>
                </a:r>
                <a:r>
                  <a:rPr lang="hu-HU" dirty="0"/>
                  <a:t>-Halo + termikus emisszió: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κ</m:t>
                        </m:r>
                      </m:e>
                      <m:sub>
                        <m:r>
                          <a:rPr lang="hu-HU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hu-HU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hu-HU" dirty="0"/>
              </a:p>
              <a:p>
                <a:endParaRPr lang="hu-HU" dirty="0"/>
              </a:p>
              <a:p>
                <a:r>
                  <a:rPr lang="hu-HU" dirty="0"/>
                  <a:t>További effektek: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hu-H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</a:rPr>
                          <m:t>κ</m:t>
                        </m:r>
                      </m:e>
                      <m:sub>
                        <m:r>
                          <a:rPr lang="hu-HU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hu-HU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≠1</m:t>
                    </m:r>
                  </m:oMath>
                </a14:m>
                <a:endParaRPr lang="hu-HU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861" y="2328055"/>
            <a:ext cx="2170082" cy="93990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61" y="5483035"/>
            <a:ext cx="8887278" cy="10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88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BNL RHIC PHENIX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7" y="2654300"/>
            <a:ext cx="8795486" cy="306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65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Parciális koherencia?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2" y="1816100"/>
            <a:ext cx="907817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14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ím 1"/>
              <p:cNvSpPr>
                <a:spLocks noGrp="1"/>
              </p:cNvSpPr>
              <p:nvPr>
                <p:ph type="title"/>
              </p:nvPr>
            </p:nvSpPr>
            <p:spPr>
              <a:xfrm>
                <a:off x="182879" y="365126"/>
                <a:ext cx="8787865" cy="1325563"/>
              </a:xfrm>
            </p:spPr>
            <p:txBody>
              <a:bodyPr>
                <a:norm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hu-HU" sz="3600" dirty="0"/>
                        <m:t>Fraction</m:t>
                      </m:r>
                      <m:r>
                        <m:rPr>
                          <m:nor/>
                        </m:rPr>
                        <a:rPr lang="hu-HU" sz="3600" dirty="0"/>
                        <m:t> </m:t>
                      </m:r>
                      <m:r>
                        <m:rPr>
                          <m:nor/>
                        </m:rPr>
                        <a:rPr lang="hu-HU" sz="3600" dirty="0"/>
                        <m:t>of</m:t>
                      </m:r>
                      <m:r>
                        <m:rPr>
                          <m:nor/>
                        </m:rPr>
                        <a:rPr lang="hu-HU" sz="3600" dirty="0"/>
                        <m:t> </m:t>
                      </m:r>
                      <m:r>
                        <m:rPr>
                          <m:nor/>
                        </m:rPr>
                        <a:rPr lang="hu-HU" sz="3600" dirty="0"/>
                        <m:t>core</m:t>
                      </m:r>
                      <m:r>
                        <m:rPr>
                          <m:nor/>
                        </m:rPr>
                        <a:rPr lang="hu-HU" sz="3600" dirty="0"/>
                        <m:t> (</m:t>
                      </m:r>
                      <m:sSub>
                        <m:sSubPr>
                          <m:ctrlPr>
                            <a:rPr lang="hu-HU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360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a:rPr lang="hu-HU" sz="3600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m:rPr>
                          <m:nor/>
                        </m:rPr>
                        <a:rPr lang="hu-HU" sz="3600" dirty="0"/>
                        <m:t>) </m:t>
                      </m:r>
                      <m:r>
                        <m:rPr>
                          <m:nor/>
                        </m:rPr>
                        <a:rPr lang="hu-HU" sz="3600" i="1" dirty="0"/>
                        <m:t>vs</m:t>
                      </m:r>
                      <m:r>
                        <m:rPr>
                          <m:nor/>
                        </m:rPr>
                        <a:rPr lang="hu-HU" sz="3600" i="1" dirty="0"/>
                        <m:t>.</m:t>
                      </m:r>
                      <m:r>
                        <m:rPr>
                          <m:nor/>
                        </m:rPr>
                        <a:rPr lang="hu-HU" sz="3600" dirty="0"/>
                        <m:t> </m:t>
                      </m:r>
                      <m:r>
                        <m:rPr>
                          <m:nor/>
                        </m:rPr>
                        <a:rPr lang="hu-HU" sz="3600" dirty="0" err="1"/>
                        <m:t>partial</m:t>
                      </m:r>
                      <m:r>
                        <m:rPr>
                          <m:nor/>
                        </m:rPr>
                        <a:rPr lang="hu-HU" sz="3600" dirty="0"/>
                        <m:t> </m:t>
                      </m:r>
                      <m:r>
                        <m:rPr>
                          <m:nor/>
                        </m:rPr>
                        <a:rPr lang="hu-HU" sz="3600" dirty="0" err="1"/>
                        <m:t>coherence</m:t>
                      </m:r>
                      <m:r>
                        <m:rPr>
                          <m:nor/>
                        </m:rPr>
                        <a:rPr lang="hu-HU" sz="3600" dirty="0"/>
                        <m:t> (</m:t>
                      </m:r>
                      <m:sSub>
                        <m:sSubPr>
                          <m:ctrlPr>
                            <a:rPr lang="hu-HU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sz="3600" i="1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hu-HU" sz="3600" i="1">
                              <a:latin typeface="Cambria Math"/>
                            </a:rPr>
                            <m:t>𝑐</m:t>
                          </m:r>
                        </m:sub>
                      </m:sSub>
                      <m:r>
                        <m:rPr>
                          <m:nor/>
                        </m:rPr>
                        <a:rPr lang="hu-HU" sz="3600" dirty="0"/>
                        <m:t>)</m:t>
                      </m:r>
                    </m:oMath>
                  </m:oMathPara>
                </a14:m>
                <a:endParaRPr lang="hu-HU" sz="3600" dirty="0"/>
              </a:p>
            </p:txBody>
          </p:sp>
        </mc:Choice>
        <mc:Fallback xmlns="">
          <p:sp>
            <p:nvSpPr>
              <p:cNvPr id="2" name="Cím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82879" y="365126"/>
                <a:ext cx="8787865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1557"/>
            <a:ext cx="4488521" cy="295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44" y="2061557"/>
            <a:ext cx="4405745" cy="2954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862" y="1538076"/>
            <a:ext cx="5193898" cy="520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: lekerekített 3"/>
          <p:cNvSpPr/>
          <p:nvPr/>
        </p:nvSpPr>
        <p:spPr>
          <a:xfrm>
            <a:off x="596767" y="2310063"/>
            <a:ext cx="7950468" cy="187692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400" dirty="0"/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13799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01" y="1066800"/>
            <a:ext cx="9084941" cy="5110163"/>
          </a:xfrm>
        </p:spPr>
      </p:pic>
    </p:spTree>
    <p:extLst>
      <p:ext uri="{BB962C8B-B14F-4D97-AF65-F5344CB8AC3E}">
        <p14:creationId xmlns:p14="http://schemas.microsoft.com/office/powerpoint/2010/main" val="211751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26" name="Picture 2" descr="https://i.kinja-img.com/gawker-media/image/upload/t_original/ztigons1kufoipormrz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8113"/>
            <a:ext cx="9144000" cy="544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110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lézerkard</a:t>
            </a:r>
            <a:r>
              <a:rPr lang="en-US" dirty="0"/>
              <a:t> </a:t>
            </a:r>
            <a:r>
              <a:rPr lang="en-US" dirty="0" err="1"/>
              <a:t>története</a:t>
            </a:r>
            <a:r>
              <a:rPr lang="en-US" dirty="0"/>
              <a:t>, </a:t>
            </a:r>
            <a:r>
              <a:rPr lang="en-US" dirty="0" err="1"/>
              <a:t>elkészítése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5396" y="1690689"/>
            <a:ext cx="7886700" cy="4351338"/>
          </a:xfrm>
        </p:spPr>
        <p:txBody>
          <a:bodyPr/>
          <a:lstStyle/>
          <a:p>
            <a:r>
              <a:rPr lang="hu-HU" dirty="0"/>
              <a:t>Nem tudjuk mikor készült az első lézerkard.</a:t>
            </a:r>
          </a:p>
          <a:p>
            <a:r>
              <a:rPr lang="hu-HU" dirty="0"/>
              <a:t>Az elkészítéshez kristályra van szükség.</a:t>
            </a:r>
          </a:p>
          <a:p>
            <a:r>
              <a:rPr lang="hu-HU" dirty="0"/>
              <a:t>Egy </a:t>
            </a:r>
            <a:r>
              <a:rPr lang="hu-HU" dirty="0" err="1"/>
              <a:t>Jedi</a:t>
            </a:r>
            <a:r>
              <a:rPr lang="hu-HU" dirty="0"/>
              <a:t> mester néhány nap alatt képes elkészíteni.</a:t>
            </a:r>
          </a:p>
          <a:p>
            <a:r>
              <a:rPr lang="hu-HU" dirty="0"/>
              <a:t>A </a:t>
            </a:r>
            <a:r>
              <a:rPr lang="hu-HU" dirty="0" err="1"/>
              <a:t>Jedi</a:t>
            </a:r>
            <a:r>
              <a:rPr lang="hu-HU" dirty="0"/>
              <a:t> saját maga készíti a fénykardját, illetve másoktól örökölhetik.</a:t>
            </a:r>
          </a:p>
          <a:p>
            <a:r>
              <a:rPr lang="hu-HU" dirty="0"/>
              <a:t>Csak az Erő felhasználói képesek fénykardot készíteni, gépi úton nem lehet előállítani.</a:t>
            </a:r>
          </a:p>
          <a:p>
            <a:r>
              <a:rPr lang="hu-HU" dirty="0"/>
              <a:t>A nem megfelelően összeállított </a:t>
            </a:r>
            <a:br>
              <a:rPr lang="hu-HU" dirty="0"/>
            </a:br>
            <a:r>
              <a:rPr lang="hu-HU" dirty="0"/>
              <a:t>fénykard felrobbanhat.</a:t>
            </a:r>
          </a:p>
        </p:txBody>
      </p:sp>
      <p:pic>
        <p:nvPicPr>
          <p:cNvPr id="2050" name="Picture 2" descr="https://upload.wikimedia.org/wikipedia/commons/5/5a/Lightsaber_blu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46" y="3452696"/>
            <a:ext cx="48291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375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Fizika - lézer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9882" y="1825625"/>
            <a:ext cx="8730114" cy="4351338"/>
          </a:xfrm>
        </p:spPr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hu-HU" dirty="0"/>
              <a:t>Mi a lézer? - </a:t>
            </a:r>
            <a:r>
              <a:rPr lang="en-US" i="1" u="sng" dirty="0"/>
              <a:t>L</a:t>
            </a:r>
            <a:r>
              <a:rPr lang="en-US" i="1" dirty="0"/>
              <a:t>ight </a:t>
            </a:r>
            <a:r>
              <a:rPr lang="en-US" i="1" u="sng" dirty="0"/>
              <a:t>A</a:t>
            </a:r>
            <a:r>
              <a:rPr lang="en-US" i="1" dirty="0"/>
              <a:t>mplification by </a:t>
            </a:r>
            <a:r>
              <a:rPr lang="en-US" i="1" u="sng" dirty="0"/>
              <a:t>S</a:t>
            </a:r>
            <a:r>
              <a:rPr lang="en-US" i="1" dirty="0"/>
              <a:t>timulated </a:t>
            </a:r>
            <a:r>
              <a:rPr lang="en-US" i="1" u="sng" dirty="0"/>
              <a:t>E</a:t>
            </a:r>
            <a:r>
              <a:rPr lang="en-US" i="1" dirty="0"/>
              <a:t>mission of </a:t>
            </a:r>
            <a:r>
              <a:rPr lang="en-US" i="1" u="sng" dirty="0"/>
              <a:t>R</a:t>
            </a:r>
            <a:r>
              <a:rPr lang="en-US" i="1" dirty="0"/>
              <a:t>adiation</a:t>
            </a:r>
            <a:r>
              <a:rPr lang="en-US" dirty="0"/>
              <a:t> (</a:t>
            </a:r>
            <a:r>
              <a:rPr lang="en-US" dirty="0" err="1"/>
              <a:t>magyarul</a:t>
            </a:r>
            <a:r>
              <a:rPr lang="en-US" dirty="0"/>
              <a:t>: </a:t>
            </a:r>
            <a:r>
              <a:rPr lang="en-US" dirty="0" err="1"/>
              <a:t>fényerősítés</a:t>
            </a:r>
            <a:r>
              <a:rPr lang="en-US" dirty="0"/>
              <a:t> </a:t>
            </a:r>
            <a:r>
              <a:rPr lang="en-US" dirty="0" err="1"/>
              <a:t>indukált</a:t>
            </a:r>
            <a:r>
              <a:rPr lang="en-US" dirty="0"/>
              <a:t> </a:t>
            </a:r>
            <a:r>
              <a:rPr lang="en-US" dirty="0" err="1"/>
              <a:t>emisszióval</a:t>
            </a:r>
            <a:r>
              <a:rPr lang="en-US" dirty="0"/>
              <a:t>) </a:t>
            </a:r>
            <a:endParaRPr lang="hu-HU" dirty="0"/>
          </a:p>
          <a:p>
            <a:pPr>
              <a:spcBef>
                <a:spcPts val="3000"/>
              </a:spcBef>
            </a:pPr>
            <a:r>
              <a:rPr lang="hu-HU" dirty="0"/>
              <a:t>Einstein 1917-ben –&gt; indukált emisszió (lehetővé teszi fotonok sokszorozását – elméleti meggondolás)</a:t>
            </a:r>
          </a:p>
          <a:p>
            <a:pPr>
              <a:spcBef>
                <a:spcPts val="3000"/>
              </a:spcBef>
            </a:pPr>
            <a:r>
              <a:rPr lang="hu-HU" dirty="0"/>
              <a:t>Első lézer 1960-ban –&gt; Theodore Harold Maiman</a:t>
            </a:r>
          </a:p>
          <a:p>
            <a:pPr>
              <a:spcBef>
                <a:spcPts val="3000"/>
              </a:spcBef>
            </a:pPr>
            <a:r>
              <a:rPr lang="hu-HU" dirty="0"/>
              <a:t>További kísérletek 1964-ben </a:t>
            </a:r>
            <a:r>
              <a:rPr lang="hu-HU" sz="2000" dirty="0"/>
              <a:t>(Alexander </a:t>
            </a:r>
            <a:r>
              <a:rPr lang="hu-HU" sz="2000" dirty="0" err="1"/>
              <a:t>Mihajlovics</a:t>
            </a:r>
            <a:r>
              <a:rPr lang="hu-HU" sz="2000" dirty="0"/>
              <a:t> </a:t>
            </a:r>
            <a:r>
              <a:rPr lang="hu-HU" sz="2000" dirty="0" err="1"/>
              <a:t>Prohorov</a:t>
            </a:r>
            <a:r>
              <a:rPr lang="hu-HU" sz="2000" dirty="0"/>
              <a:t>; Charles </a:t>
            </a:r>
            <a:r>
              <a:rPr lang="hu-HU" sz="2000" dirty="0" err="1"/>
              <a:t>Hard</a:t>
            </a:r>
            <a:r>
              <a:rPr lang="hu-HU" sz="2000" dirty="0"/>
              <a:t> </a:t>
            </a:r>
            <a:r>
              <a:rPr lang="hu-HU" sz="2000" dirty="0" err="1"/>
              <a:t>Townes</a:t>
            </a:r>
            <a:r>
              <a:rPr lang="hu-HU" sz="2000" dirty="0"/>
              <a:t>; Nyikolaj </a:t>
            </a:r>
            <a:r>
              <a:rPr lang="hu-HU" sz="2000" dirty="0" err="1"/>
              <a:t>Gennadijevics</a:t>
            </a:r>
            <a:r>
              <a:rPr lang="hu-HU" sz="2000" dirty="0"/>
              <a:t> </a:t>
            </a:r>
            <a:r>
              <a:rPr lang="hu-HU" sz="2000" dirty="0" err="1"/>
              <a:t>Baszov</a:t>
            </a:r>
            <a:r>
              <a:rPr lang="hu-HU" sz="2000" dirty="0"/>
              <a:t> )</a:t>
            </a:r>
            <a:r>
              <a:rPr lang="hu-HU" dirty="0"/>
              <a:t> –&gt; Nobel-díj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1335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lézer működése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Rubin kristály használata</a:t>
            </a:r>
          </a:p>
          <a:p>
            <a:r>
              <a:rPr lang="hu-HU" dirty="0"/>
              <a:t>Tükrök a két végén</a:t>
            </a:r>
          </a:p>
          <a:p>
            <a:r>
              <a:rPr lang="hu-HU" dirty="0"/>
              <a:t>Gerjesztésként villanólámpa szolgált</a:t>
            </a:r>
          </a:p>
          <a:p>
            <a:r>
              <a:rPr lang="hu-HU" dirty="0"/>
              <a:t>A kristály két végéről sokszor visszaverődik</a:t>
            </a:r>
          </a:p>
          <a:p>
            <a:r>
              <a:rPr lang="hu-HU" dirty="0"/>
              <a:t>Végül párhuzamos nyalábok lépnek ki</a:t>
            </a:r>
          </a:p>
        </p:txBody>
      </p:sp>
      <p:pic>
        <p:nvPicPr>
          <p:cNvPr id="5122" name="Picture 2" descr="http://www.vilaglex.hu/Erdekes/Kepek/Laser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87" y="4415289"/>
            <a:ext cx="3256948" cy="244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vilaglex.hu/Lexikon/Kepek/Las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6547"/>
            <a:ext cx="3171975" cy="246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42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lézer jellemzői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Fényük nagyon monokromatikus (egyszínű)</a:t>
            </a:r>
          </a:p>
          <a:p>
            <a:r>
              <a:rPr lang="hu-HU" dirty="0"/>
              <a:t>A létrejött fény koherens</a:t>
            </a:r>
          </a:p>
          <a:p>
            <a:r>
              <a:rPr lang="hu-HU" dirty="0"/>
              <a:t>A lézernyaláb keskeny és széttartása (divergenciája) elhanyagolható</a:t>
            </a:r>
          </a:p>
          <a:p>
            <a:r>
              <a:rPr lang="hu-HU" dirty="0"/>
              <a:t>Energiájuk kis térrészre koncentrálódik</a:t>
            </a:r>
          </a:p>
          <a:p>
            <a:r>
              <a:rPr lang="hu-HU" dirty="0"/>
              <a:t>Felhasználás például CD lejátszókban</a:t>
            </a:r>
          </a:p>
          <a:p>
            <a:r>
              <a:rPr lang="hu-HU" dirty="0"/>
              <a:t>Optikai szálban lehet vezetni</a:t>
            </a:r>
          </a:p>
          <a:p>
            <a:r>
              <a:rPr lang="hu-HU" dirty="0"/>
              <a:t>Gyógyítás (pl. szemműtét, vesekövek szétzúzása, szemölcs leégetése)</a:t>
            </a:r>
          </a:p>
          <a:p>
            <a:endParaRPr lang="hu-HU" dirty="0"/>
          </a:p>
        </p:txBody>
      </p:sp>
      <p:pic>
        <p:nvPicPr>
          <p:cNvPr id="4" name="Picture 2" descr="http://www.mimicsoda.hu/Files/Image/lazer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384" y="4649002"/>
            <a:ext cx="3061989" cy="63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905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Problémák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/>
              <a:t>Kardozás</a:t>
            </a:r>
            <a:endParaRPr lang="hu-HU" dirty="0"/>
          </a:p>
          <a:p>
            <a:endParaRPr lang="hu-HU" dirty="0"/>
          </a:p>
          <a:p>
            <a:r>
              <a:rPr lang="hu-HU" dirty="0"/>
              <a:t>Látvány és hangeffektek</a:t>
            </a:r>
          </a:p>
          <a:p>
            <a:endParaRPr lang="hu-HU" dirty="0"/>
          </a:p>
          <a:p>
            <a:r>
              <a:rPr lang="hu-HU" dirty="0"/>
              <a:t>Energiaforrás</a:t>
            </a:r>
          </a:p>
          <a:p>
            <a:endParaRPr lang="hu-HU" dirty="0"/>
          </a:p>
          <a:p>
            <a:r>
              <a:rPr lang="hu-HU" dirty="0"/>
              <a:t>Lézersugár nem áll meg </a:t>
            </a:r>
            <a:br>
              <a:rPr lang="hu-HU" dirty="0"/>
            </a:br>
            <a:r>
              <a:rPr lang="hu-HU" dirty="0"/>
              <a:t>1 méternél.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pic>
        <p:nvPicPr>
          <p:cNvPr id="2050" name="Picture 2" descr="Képtalálat a következőre: „michio kaku laser ceramic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280" y="1092200"/>
            <a:ext cx="2994119" cy="166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éptalálat a következőre: „michio kaku laser ceramic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922" y="4216400"/>
            <a:ext cx="4391377" cy="247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9563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Lehetséges megoldások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Meg kellene állítani a fényt -&gt; ez lehetséges</a:t>
            </a:r>
          </a:p>
          <a:p>
            <a:endParaRPr lang="hu-HU" dirty="0"/>
          </a:p>
          <a:p>
            <a:r>
              <a:rPr lang="hu-HU" dirty="0"/>
              <a:t>6000 </a:t>
            </a:r>
            <a:r>
              <a:rPr lang="hu-HU" dirty="0" err="1"/>
              <a:t>celsius</a:t>
            </a:r>
            <a:r>
              <a:rPr lang="hu-HU" dirty="0"/>
              <a:t> fokos penge</a:t>
            </a:r>
          </a:p>
          <a:p>
            <a:endParaRPr lang="hu-HU" dirty="0"/>
          </a:p>
          <a:p>
            <a:r>
              <a:rPr lang="hu-HU" dirty="0"/>
              <a:t>Lézervágó (plazma)</a:t>
            </a:r>
          </a:p>
        </p:txBody>
      </p:sp>
      <p:pic>
        <p:nvPicPr>
          <p:cNvPr id="3074" name="Picture 2" descr="Képtalálat a következőre: „michio kaku laser ceramic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532" y="2324100"/>
            <a:ext cx="3494468" cy="193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éptalálat a következőre: „plasma torch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4397374"/>
            <a:ext cx="3759200" cy="156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65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995</TotalTime>
  <Words>289</Words>
  <Application>Microsoft Office PowerPoint</Application>
  <PresentationFormat>Diavetítés a képernyőre (4:3 oldalarány)</PresentationFormat>
  <Paragraphs>65</Paragraphs>
  <Slides>17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 Math</vt:lpstr>
      <vt:lpstr>Office-téma</vt:lpstr>
      <vt:lpstr>Lézerkardok és pionlézerek</vt:lpstr>
      <vt:lpstr>PowerPoint-bemutató</vt:lpstr>
      <vt:lpstr>PowerPoint-bemutató</vt:lpstr>
      <vt:lpstr>A lézerkard története, elkészítése</vt:lpstr>
      <vt:lpstr>Fizika - lézer</vt:lpstr>
      <vt:lpstr>A lézer működése</vt:lpstr>
      <vt:lpstr>A lézer jellemzői</vt:lpstr>
      <vt:lpstr>Problémák</vt:lpstr>
      <vt:lpstr>Lehetséges megoldások</vt:lpstr>
      <vt:lpstr>Lehetséges megoldások</vt:lpstr>
      <vt:lpstr>50 év múlva lehetséges…?</vt:lpstr>
      <vt:lpstr>PowerPoint-bemutató</vt:lpstr>
      <vt:lpstr>Core-Halo független paraméter</vt:lpstr>
      <vt:lpstr>BNL RHIC PHENIX</vt:lpstr>
      <vt:lpstr>Parciális koherencia?</vt:lpstr>
      <vt:lpstr>"Fraction of core (" f_c ") vs. partial coherence (" p_c ")"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Lézerkardok és pionlézerek</dc:title>
  <dc:creator>Novák Tamás</dc:creator>
  <cp:lastModifiedBy>Novák Tamás</cp:lastModifiedBy>
  <cp:revision>24</cp:revision>
  <dcterms:created xsi:type="dcterms:W3CDTF">2017-07-01T15:30:36Z</dcterms:created>
  <dcterms:modified xsi:type="dcterms:W3CDTF">2017-07-03T11:02:34Z</dcterms:modified>
</cp:coreProperties>
</file>