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2" r:id="rId3"/>
    <p:sldId id="257" r:id="rId4"/>
    <p:sldId id="267" r:id="rId5"/>
    <p:sldId id="260" r:id="rId6"/>
    <p:sldId id="261" r:id="rId7"/>
    <p:sldId id="268" r:id="rId8"/>
    <p:sldId id="269" r:id="rId9"/>
    <p:sldId id="273" r:id="rId10"/>
    <p:sldId id="263" r:id="rId11"/>
    <p:sldId id="272" r:id="rId12"/>
  </p:sldIdLst>
  <p:sldSz cx="12188825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2" autoAdjust="0"/>
    <p:restoredTop sz="94599" autoAdjust="0"/>
  </p:normalViewPr>
  <p:slideViewPr>
    <p:cSldViewPr>
      <p:cViewPr varScale="1">
        <p:scale>
          <a:sx n="78" d="100"/>
          <a:sy n="78" d="100"/>
        </p:scale>
        <p:origin x="300" y="8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3330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95994DC-A36A-4B5D-84CF-D710AFE2592A}" type="datetime1">
              <a:rPr lang="hu-HU" smtClean="0"/>
              <a:t>2017. 07. 02.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73945E8-7064-4FDC-BF8F-2FA3F9ABAE6B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1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90952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2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0732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3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272916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4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431924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5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82369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6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739020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hu-HU" noProof="0" smtClean="0"/>
              <a:t>10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445703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 rtl="0">
              <a:defRPr sz="54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256" name="vonal" descr="Vonal ábra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Szabadkézi sokszög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58" name="Szabadkézi sokszög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59" name="Szabadkézi sokszög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0" name="Szabadkézi sokszög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1" name="Szabadkézi sokszög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2" name="Szabadkézi sokszög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3" name="Szabadkézi sokszög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4" name="Szabadkézi sokszög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5" name="Szabadkézi sokszög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6" name="Szabadkézi sokszög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7" name="Szabadkézi sokszög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8" name="Szabadkézi sokszög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9" name="Szabadkézi sokszög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0" name="Szabadkézi sokszög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1" name="Szabadkézi sokszög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2" name="Szabadkézi sokszög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3" name="Szabadkézi sokszög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4" name="Szabadkézi sokszög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5" name="Szabadkézi sokszög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6" name="Szabadkézi sokszög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7" name="Szabadkézi sokszög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8" name="Szabadkézi sokszög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9" name="Szabadkézi sokszög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0" name="Szabadkézi sokszög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1" name="Szabadkézi sokszög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2" name="Szabadkézi sokszög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3" name="Szabadkézi sokszög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4" name="Szabadkézi sokszög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5" name="Szabadkézi sokszög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6" name="Szabadkézi sokszög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7" name="Szabadkézi sokszög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8" name="Szabadkézi sokszög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9" name="Szabadkézi sokszög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0" name="Szabadkézi sokszög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1" name="Szabadkézi sokszög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2" name="Szabadkézi sokszög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3" name="Szabadkézi sokszög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4" name="Szabadkézi sokszög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5" name="Szabadkézi sokszög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6" name="Szabadkézi sokszög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7" name="Szabadkézi sokszög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8" name="Szabadkézi sokszög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9" name="Szabadkézi sokszög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0" name="Szabadkézi sokszög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1" name="Szabadkézi sokszög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2" name="Szabadkézi sokszög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3" name="Szabadkézi sokszög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4" name="Szabadkézi sokszög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5" name="Szabadkézi sokszög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6" name="Szabadkézi sokszög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7" name="Szabadkézi sokszög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8" name="Szabadkézi sokszög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9" name="Szabadkézi sokszög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0" name="Szabadkézi sokszög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1" name="Szabadkézi sokszög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2" name="Szabadkézi sokszög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3" name="Szabadkézi sokszög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4" name="Szabadkézi sokszög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5" name="Szabadkézi sokszög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6" name="Szabadkézi sokszög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7" name="Szabadkézi sokszög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8" name="Szabadkézi sokszög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9" name="Szabadkézi sokszög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0" name="Szabadkézi sokszög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1" name="Szabadkézi sokszög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2" name="Szabadkézi sokszög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3" name="Szabadkézi sokszög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4" name="Szabadkézi sokszög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5" name="Szabadkézi sokszög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6" name="Szabadkézi sokszög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7" name="Szabadkézi sokszög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8" name="Szabadkézi sokszög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9" name="Szabadkézi sokszög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0" name="Szabadkézi sokszög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1" name="Szabadkézi sokszög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2" name="Szabadkézi sokszög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3" name="Szabadkézi sokszög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4" name="Szabadkézi sokszög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5" name="Szabadkézi sokszög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6" name="Szabadkézi sokszög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7" name="Szabadkézi sokszög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8" name="Szabadkézi sokszög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9" name="Szabadkézi sokszög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0" name="Szabadkézi sokszög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1" name="Szabadkézi sokszög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2" name="Szabadkézi sokszög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3" name="Szabadkézi sokszög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4" name="Szabadkézi sokszög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5" name="Szabadkézi sokszög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6" name="Szabadkézi sokszög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7" name="Szabadkézi sokszög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8" name="Szabadkézi sokszög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9" name="Szabadkézi sokszög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0" name="Szabadkézi sokszög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1" name="Szabadkézi sokszög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2" name="Szabadkézi sokszög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3" name="Szabadkézi sokszög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4" name="Szabadkézi sokszög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5" name="Szabadkézi sokszög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6" name="Szabadkézi sokszög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7" name="Szabadkézi sokszög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8" name="Szabadkézi sokszög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9" name="Szabadkézi sokszög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0" name="Szabadkézi sokszög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1" name="Szabadkézi sokszög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2" name="Szabadkézi sokszög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3" name="Szabadkézi sokszög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4" name="Szabadkézi sokszög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5" name="Szabadkézi sokszög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6" name="Szabadkézi sokszög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7" name="Szabadkézi sokszög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8" name="Szabadkézi sokszög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9" name="Szabadkézi sokszög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0" name="Szabadkézi sokszög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1" name="Szabadkézi sokszög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2" name="Szabadkézi sokszög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3" name="Szabadkézi sokszög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4" name="Szabadkézi sokszög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5" name="Szabadkézi sokszög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6" name="Szabadkézi sokszög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7" name="Szabadkézi sokszög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8" name="Szabadkézi sokszög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9" name="Szabadkézi sokszög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</p:grp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7" name="vonal" descr="Vonal ábr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Szabadkézi sokszög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9" name="Szabadkézi sokszög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0" name="Szabadkézi sokszög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1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2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3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4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5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4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5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6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7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8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9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0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1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2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3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4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5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6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7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8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9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0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1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2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3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4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5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6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7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8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9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0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1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2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3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4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5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6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7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8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9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0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1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2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3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4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5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6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7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8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9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0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1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2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3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4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5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6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7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8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9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80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81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hu-HU" noProof="0"/>
              <a:t>Mintaszöveg-stílusok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16B954-9036-43AA-965C-5FCDFF2531A5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7" name="vonal" descr="Vonal ábra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Szabadkézi sokszög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9" name="Szabadkézi sokszög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0" name="Szabadkézi sokszög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1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2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3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4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5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4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5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6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7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8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9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0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1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2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3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4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5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6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7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8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39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0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1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2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3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4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5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6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7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8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49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0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1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2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3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4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5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6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7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8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59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0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1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2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3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4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5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6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7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8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69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0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1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2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3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4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5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6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7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8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79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80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81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hu-HU" noProof="0"/>
              <a:t>Mintaszöveg-stílusok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732D2B-DDFB-4E33-AF84-E56838DDCDB1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167" name="vonal" descr="Vonal ábr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Szabadkézi sokszög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9" name="Szabadkézi sokszög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0" name="Szabadkézi sokszög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1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2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3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4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5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6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7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8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9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0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1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2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3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4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5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6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7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8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9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0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1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2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3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4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5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6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7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8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9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0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1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2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3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4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5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6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7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8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9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0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1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2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3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4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5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6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7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8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9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0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1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2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3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4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5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6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7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8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9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0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1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2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3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4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5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6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7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8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9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40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41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hu-HU" noProof="0"/>
              <a:t>Mintaszöveg-stílusok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F0EF6-7EBB-474A-9055-7B0A9276FBAB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 rtl="0">
              <a:defRPr sz="4400" b="0" cap="none" baseline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255" name="vonal" descr="Vonal ábra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Szabadkézi sokszög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57" name="Szabadkézi sokszög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58" name="Szabadkézi sokszög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59" name="Szabadkézi sokszög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0" name="Szabadkézi sokszög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1" name="Szabadkézi sokszög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2" name="Szabadkézi sokszög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3" name="Szabadkézi sokszög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4" name="Szabadkézi sokszög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5" name="Szabadkézi sokszög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6" name="Szabadkézi sokszög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7" name="Szabadkézi sokszög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8" name="Szabadkézi sokszög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69" name="Szabadkézi sokszög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0" name="Szabadkézi sokszög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1" name="Szabadkézi sokszög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2" name="Szabadkézi sokszög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3" name="Szabadkézi sokszög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4" name="Szabadkézi sokszög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5" name="Szabadkézi sokszög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6" name="Szabadkézi sokszög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7" name="Szabadkézi sokszög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8" name="Szabadkézi sokszög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79" name="Szabadkézi sokszög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0" name="Szabadkézi sokszög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1" name="Szabadkézi sokszög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2" name="Szabadkézi sokszög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3" name="Szabadkézi sokszög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4" name="Szabadkézi sokszög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5" name="Szabadkézi sokszög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6" name="Szabadkézi sokszög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7" name="Szabadkézi sokszög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8" name="Szabadkézi sokszög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89" name="Szabadkézi sokszög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0" name="Szabadkézi sokszög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1" name="Szabadkézi sokszög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2" name="Szabadkézi sokszög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3" name="Szabadkézi sokszög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4" name="Szabadkézi sokszög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5" name="Szabadkézi sokszög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6" name="Szabadkézi sokszög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7" name="Szabadkézi sokszög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8" name="Szabadkézi sokszög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299" name="Szabadkézi sokszög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0" name="Szabadkézi sokszög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1" name="Szabadkézi sokszög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2" name="Szabadkézi sokszög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3" name="Szabadkézi sokszög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4" name="Szabadkézi sokszög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5" name="Szabadkézi sokszög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6" name="Szabadkézi sokszög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7" name="Szabadkézi sokszög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8" name="Szabadkézi sokszög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09" name="Szabadkézi sokszög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0" name="Szabadkézi sokszög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1" name="Szabadkézi sokszög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2" name="Szabadkézi sokszög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3" name="Szabadkézi sokszög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4" name="Szabadkézi sokszög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5" name="Szabadkézi sokszög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6" name="Szabadkézi sokszög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7" name="Szabadkézi sokszög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8" name="Szabadkézi sokszög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19" name="Szabadkézi sokszög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0" name="Szabadkézi sokszög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1" name="Szabadkézi sokszög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2" name="Szabadkézi sokszög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3" name="Szabadkézi sokszög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4" name="Szabadkézi sokszög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5" name="Szabadkézi sokszög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6" name="Szabadkézi sokszög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7" name="Szabadkézi sokszög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8" name="Szabadkézi sokszög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29" name="Szabadkézi sokszög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0" name="Szabadkézi sokszög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1" name="Szabadkézi sokszög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2" name="Szabadkézi sokszög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3" name="Szabadkézi sokszög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4" name="Szabadkézi sokszög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5" name="Szabadkézi sokszög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6" name="Szabadkézi sokszög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7" name="Szabadkézi sokszög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8" name="Szabadkézi sokszög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39" name="Szabadkézi sokszög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0" name="Szabadkézi sokszög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1" name="Szabadkézi sokszög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2" name="Szabadkézi sokszög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3" name="Szabadkézi sokszög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4" name="Szabadkézi sokszög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5" name="Szabadkézi sokszög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6" name="Szabadkézi sokszög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7" name="Szabadkézi sokszög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8" name="Szabadkézi sokszög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49" name="Szabadkézi sokszög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0" name="Szabadkézi sokszög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1" name="Szabadkézi sokszög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2" name="Szabadkézi sokszög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3" name="Szabadkézi sokszög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4" name="Szabadkézi sokszög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5" name="Szabadkézi sokszög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6" name="Szabadkézi sokszög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7" name="Szabadkézi sokszög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8" name="Szabadkézi sokszög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59" name="Szabadkézi sokszög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0" name="Szabadkézi sokszög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1" name="Szabadkézi sokszög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2" name="Szabadkézi sokszög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3" name="Szabadkézi sokszög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4" name="Szabadkézi sokszög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5" name="Szabadkézi sokszög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6" name="Szabadkézi sokszög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7" name="Szabadkézi sokszög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8" name="Szabadkézi sokszög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69" name="Szabadkézi sokszög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0" name="Szabadkézi sokszög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1" name="Szabadkézi sokszög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2" name="Szabadkézi sokszög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3" name="Szabadkézi sokszög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4" name="Szabadkézi sokszög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5" name="Szabadkézi sokszög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6" name="Szabadkézi sokszög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7" name="Szabadkézi sokszög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  <p:sp>
          <p:nvSpPr>
            <p:cNvPr id="378" name="Szabadkézi sokszög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/>
            </a:p>
          </p:txBody>
        </p:sp>
      </p:grp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Mintaszöveg-stílusok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9D0DE2-987A-4481-9936-1DBE13DDBF5F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158" name="vonal" descr="Vonal ábr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Szabadkézi sokszög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0" name="Szabadkézi sokszög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1" name="Szabadkézi sokszög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2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3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4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5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6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7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8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9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0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1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2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3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4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5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6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7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8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9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0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1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2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3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4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5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6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7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8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9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0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1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2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3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4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5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6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7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8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9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0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1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2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3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4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5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6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7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8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9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0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1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2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3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4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5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6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7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8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9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0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1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2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3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4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5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6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7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8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9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0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1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2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hu-HU" noProof="0"/>
              <a:t>Mintaszöveg-stílusok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hu-HU" noProof="0"/>
              <a:t>Mintaszöveg-stílusok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FE76BD-C0E3-4918-B877-4F00E17FAFBF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160" name="vonal" descr="Vonal ábr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Szabadkézi sokszög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2" name="Szabadkézi sokszög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3" name="Szabadkézi sokszög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4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5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6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7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8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9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0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1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2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3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4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5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6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7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8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9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0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1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2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3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4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5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6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7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8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9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0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1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2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3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4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5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6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7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8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9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0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1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2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3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4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5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6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7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8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9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0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1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2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3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4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5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6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7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8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9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0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1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2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3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4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5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6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7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8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9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0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1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2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3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4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Mintaszöveg-stílusok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hu-HU" noProof="0"/>
              <a:t>Mintaszöveg-stílusok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Mintaszöveg-stílusok szerkesztése</a:t>
            </a: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E78A72-9DFD-4B64-9987-31E48637F1C5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85" name="Tartalom helye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hu-HU" noProof="0"/>
              <a:t>Mintaszöveg-stílusok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grpSp>
        <p:nvGrpSpPr>
          <p:cNvPr id="156" name="vonal" descr="Vonal ábra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Szabadkézi sokszög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58" name="Szabadkézi sokszög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59" name="Szabadkézi sokszög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0" name="Szabadkézi sokszög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1" name="Szabadkézi sokszög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2" name="Szabadkézi sokszög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3" name="Szabadkézi sokszög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4" name="Szabadkézi sokszög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5" name="Szabadkézi sokszög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6" name="Szabadkézi sokszög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7" name="Szabadkézi sokszög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8" name="Szabadkézi sokszög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69" name="Szabadkézi sokszög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0" name="Szabadkézi sokszög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1" name="Szabadkézi sokszög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2" name="Szabadkézi sokszög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3" name="Szabadkézi sokszög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4" name="Szabadkézi sokszög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5" name="Szabadkézi sokszög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6" name="Szabadkézi sokszög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7" name="Szabadkézi sokszög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8" name="Szabadkézi sokszög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79" name="Szabadkézi sokszög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0" name="Szabadkézi sokszög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1" name="Szabadkézi sokszög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2" name="Szabadkézi sokszög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3" name="Szabadkézi sokszög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4" name="Szabadkézi sokszög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5" name="Szabadkézi sokszög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6" name="Szabadkézi sokszög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7" name="Szabadkézi sokszög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8" name="Szabadkézi sokszög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89" name="Szabadkézi sokszög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0" name="Szabadkézi sokszög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1" name="Szabadkézi sokszög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2" name="Szabadkézi sokszög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3" name="Szabadkézi sokszög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4" name="Szabadkézi sokszög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5" name="Szabadkézi sokszög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6" name="Szabadkézi sokszög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7" name="Szabadkézi sokszög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8" name="Szabadkézi sokszög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199" name="Szabadkézi sokszög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0" name="Szabadkézi sokszög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1" name="Szabadkézi sokszög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2" name="Szabadkézi sokszög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3" name="Szabadkézi sokszög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4" name="Szabadkézi sokszög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5" name="Szabadkézi sokszög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6" name="Szabadkézi sokszög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7" name="Szabadkézi sokszög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8" name="Szabadkézi sokszög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09" name="Szabadkézi sokszög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0" name="Szabadkézi sokszög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1" name="Szabadkézi sokszög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2" name="Szabadkézi sokszög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3" name="Szabadkézi sokszög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4" name="Szabadkézi sokszög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5" name="Szabadkézi sokszög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6" name="Szabadkézi sokszög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7" name="Szabadkézi sokszög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8" name="Szabadkézi sokszög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19" name="Szabadkézi sokszög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0" name="Szabadkézi sokszög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1" name="Szabadkézi sokszög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2" name="Szabadkézi sokszög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3" name="Szabadkézi sokszög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4" name="Szabadkézi sokszög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5" name="Szabadkézi sokszög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6" name="Szabadkézi sokszög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7" name="Szabadkézi sokszög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8" name="Szabadkézi sokszög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29" name="Szabadkézi sokszög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  <p:sp>
          <p:nvSpPr>
            <p:cNvPr id="230" name="Szabadkézi sokszög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u-HU" noProof="0" dirty="0">
                <a:ln>
                  <a:noFill/>
                </a:ln>
              </a:endParaRPr>
            </a:p>
          </p:txBody>
        </p:sp>
      </p:grp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CB2544-24EB-46D9-921C-03408E56D96C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E8212E-1160-49C3-9A8B-36B78F81D1DE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Mintaszöveg-stílusok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hu-HU" noProof="0"/>
              <a:t>Mintaszöveg-stílusok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grpSp>
        <p:nvGrpSpPr>
          <p:cNvPr id="615" name="szegély" descr="Mező ábra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Csoport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Csoport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Szabadkézi sokszög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Szabadkézi sokszög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Szabadkézi sokszög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Csoport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Szabadkézi sokszög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Szabadkézi sokszög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Szabadkézi sokszög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Csoport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Csoport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Szabadkézi sokszög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Szabadkézi sokszög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Szabadkézi sokszög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Csoport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Szabadkézi sokszög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Szabadkézi sokszög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Szabadkézi sokszög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A38D25-2C33-420E-83E6-84FCB1291E7C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e 2" descr="Üres helyőrző kép hozzáadásához. Kattintson a helyőrzőre, és jelölje ki a hozzáadni kívánt képet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grpSp>
        <p:nvGrpSpPr>
          <p:cNvPr id="614" name="szegély" descr="Mező ábra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Csoport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Csoport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Szabadkézi sokszög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Szabadkézi sokszög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Szabadkézi sokszög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Csoport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Szabadkézi sokszög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Szabadkézi sokszög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Szabadkézi sokszög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Csoport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Csoport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Szabadkézi sokszög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Szabadkézi sokszög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Szabadkézi sokszög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Szabadkézi sokszög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Szabadkézi sokszög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Szabadkézi sokszög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Szabadkézi sokszög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Szabadkézi sokszög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Szabadkézi sokszög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Szabadkézi sokszög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Szabadkézi sokszög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Szabadkézi sokszög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Szabadkézi sokszög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Szabadkézi sokszög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Szabadkézi sokszög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Szabadkézi sokszög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Szabadkézi sokszög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Szabadkézi sokszög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Szabadkézi sokszög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Szabadkézi sokszög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Szabadkézi sokszög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Szabadkézi sokszög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Szabadkézi sokszög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Szabadkézi sokszög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Szabadkézi sokszög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Szabadkézi sokszög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Szabadkézi sokszög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Szabadkézi sokszög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Szabadkézi sokszög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Szabadkézi sokszög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Szabadkézi sokszög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Szabadkézi sokszög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Szabadkézi sokszög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Szabadkézi sokszög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Szabadkézi sokszög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Szabadkézi sokszög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Szabadkézi sokszög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Szabadkézi sokszög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Szabadkézi sokszög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Szabadkézi sokszög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Szabadkézi sokszög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Szabadkézi sokszög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Szabadkézi sokszög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Szabadkézi sokszög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Szabadkézi sokszög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Szabadkézi sokszög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Szabadkézi sokszög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Szabadkézi sokszög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Szabadkézi sokszög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Szabadkézi sokszög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Szabadkézi sokszög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Szabadkézi sokszög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Szabadkézi sokszög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Szabadkézi sokszög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Szabadkézi sokszög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Szabadkézi sokszög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Szabadkézi sokszög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Szabadkézi sokszög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Szabadkézi sokszög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Szabadkézi sokszög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Szabadkézi sokszög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Szabadkézi sokszög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Szabadkézi sokszög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Szabadkézi sokszög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Szabadkézi sokszög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Szabadkézi sokszög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Szabadkézi sokszög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Szabadkézi sokszög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Szabadkézi sokszög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Szabadkézi sokszög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Szabadkézi sokszög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Szabadkézi sokszög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Szabadkézi sokszög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Szabadkézi sokszög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Csoport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Szabadkézi sokszög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Szabadkézi sokszög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Szabadkézi sokszög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Szabadkézi sokszög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Szabadkézi sokszög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Szabadkézi sokszög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Szabadkézi sokszög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Szabadkézi sokszög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Szabadkézi sokszög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Szabadkézi sokszög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Szabadkézi sokszög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Szabadkézi sokszög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Szabadkézi sokszög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Szabadkézi sokszög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Szabadkézi sokszög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Szabadkézi sokszög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Szabadkézi sokszög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Szabadkézi sokszög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Szabadkézi sokszög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Szabadkézi sokszög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Szabadkézi sokszög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Szabadkézi sokszög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Szabadkézi sokszög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Szabadkézi sokszög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Szabadkézi sokszög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Szabadkézi sokszög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Szabadkézi sokszög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Szabadkézi sokszög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Szabadkézi sokszög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Szabadkézi sokszög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Szabadkézi sokszög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Szabadkézi sokszög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Szabadkézi sokszög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Szabadkézi sokszög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Szabadkézi sokszög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Szabadkézi sokszög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Szabadkézi sokszög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Szabadkézi sokszög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Szabadkézi sokszög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Szabadkézi sokszög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Szabadkézi sokszög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Szabadkézi sokszög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Szabadkézi sokszög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Szabadkézi sokszög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Szabadkézi sokszög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Szabadkézi sokszög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Szabadkézi sokszög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Szabadkézi sokszög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Szabadkézi sokszög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Szabadkézi sokszög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Szabadkézi sokszög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Szabadkézi sokszög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Szabadkézi sokszög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Szabadkézi sokszög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Szabadkézi sokszög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Szabadkézi sokszög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Szabadkézi sokszög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Szabadkézi sokszög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Szabadkézi sokszög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Szabadkézi sokszög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Szabadkézi sokszög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Szabadkézi sokszög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Szabadkézi sokszög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Szabadkézi sokszög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Szabadkézi sokszög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Szabadkézi sokszög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Szabadkézi sokszög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Szabadkézi sokszög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Szabadkézi sokszög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Szabadkézi sokszög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Szabadkézi sokszög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Szabadkézi sokszög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Szabadkézi sokszög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Szabadkézi sokszög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hu-HU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noProof="0"/>
              <a:t>Mintaszöveg-stílusok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A4EEEA-69A3-4FEE-8C81-7577260E68E8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82FC831-F778-4DAC-8459-6BD1061E5202}" type="datetime1">
              <a:rPr lang="hu-HU" noProof="0" smtClean="0"/>
              <a:t>2017. 07. 02.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hu-HU" sz="8000" dirty="0">
                <a:latin typeface="Blackadder ITC" panose="04020505051007020D02" pitchFamily="82" charset="0"/>
              </a:rPr>
              <a:t>A Fibonacci sorozat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endParaRPr lang="hu-HU" sz="4800" b="1" dirty="0">
              <a:latin typeface="Blackadder ITC" panose="04020505051007020D02" pitchFamily="82" charset="0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The Fibonacci Sequence">
            <a:hlinkClick r:id="" action="ppaction://media"/>
            <a:extLst>
              <a:ext uri="{FF2B5EF4-FFF2-40B4-BE49-F238E27FC236}">
                <a16:creationId xmlns:a16="http://schemas.microsoft.com/office/drawing/2014/main" id="{BF56118E-355B-4743-9FF1-C6C86F090A3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0113" y="2330450"/>
            <a:ext cx="5667375" cy="3187700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844" y="2330450"/>
            <a:ext cx="3103133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800" b="1" dirty="0" smtClean="0">
                <a:latin typeface="Blackadder ITC" panose="04020505051007020D02" pitchFamily="82" charset="0"/>
              </a:rPr>
              <a:t>Köszönöm a figyelmet!</a:t>
            </a:r>
            <a:endParaRPr lang="hu-HU" sz="4800" b="1" dirty="0">
              <a:latin typeface="Blackadder ITC" panose="04020505051007020D02" pitchFamily="82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hu-HU" sz="2800" dirty="0" smtClean="0">
                <a:latin typeface="Gabriola" panose="04040605051002020D02" pitchFamily="82" charset="0"/>
              </a:rPr>
              <a:t>Felhasznált irodalom:</a:t>
            </a:r>
          </a:p>
          <a:p>
            <a:r>
              <a:rPr lang="hu-HU" sz="2800" dirty="0" smtClean="0">
                <a:latin typeface="Gabriola" panose="04040605051002020D02" pitchFamily="82" charset="0"/>
              </a:rPr>
              <a:t>			Török Judit: A Fibonacci-sorozat</a:t>
            </a:r>
          </a:p>
          <a:p>
            <a:r>
              <a:rPr lang="hu-HU" sz="2800" dirty="0">
                <a:latin typeface="Gabriola" panose="04040605051002020D02" pitchFamily="82" charset="0"/>
              </a:rPr>
              <a:t>	</a:t>
            </a:r>
            <a:r>
              <a:rPr lang="hu-HU" sz="2800" dirty="0" smtClean="0">
                <a:latin typeface="Gabriola" panose="04040605051002020D02" pitchFamily="82" charset="0"/>
              </a:rPr>
              <a:t>		Róka Sándor: 1000 feladat az elemi matematika köréből</a:t>
            </a:r>
          </a:p>
          <a:p>
            <a:r>
              <a:rPr lang="hu-HU" sz="2800" dirty="0">
                <a:latin typeface="Gabriola" panose="04040605051002020D02" pitchFamily="82" charset="0"/>
              </a:rPr>
              <a:t>	</a:t>
            </a:r>
            <a:r>
              <a:rPr lang="hu-HU" sz="2800" dirty="0" smtClean="0">
                <a:latin typeface="Gabriola" panose="04040605051002020D02" pitchFamily="82" charset="0"/>
              </a:rPr>
              <a:t>		</a:t>
            </a:r>
            <a:r>
              <a:rPr lang="hu-HU" sz="2800" dirty="0" err="1" smtClean="0">
                <a:latin typeface="Gabriola" panose="04040605051002020D02" pitchFamily="82" charset="0"/>
              </a:rPr>
              <a:t>Wikipédia</a:t>
            </a:r>
            <a:endParaRPr lang="hu-HU" sz="2800" dirty="0" smtClean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9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1D0DADE-00A8-43A0-8DDD-7F6E84C54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800" b="1" dirty="0">
                <a:latin typeface="Blackadder ITC" panose="04020505051007020D02" pitchFamily="82" charset="0"/>
              </a:rPr>
              <a:t>A Fibonacci-számok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28A11E-74FB-4B1E-BD8D-83BC3D8CC1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hu-HU" sz="2800" dirty="0">
                <a:latin typeface="Gabriola" panose="04040605051002020D02" pitchFamily="82" charset="0"/>
              </a:rPr>
              <a:t>1</a:t>
            </a:r>
            <a:r>
              <a:rPr lang="hu-HU" sz="2800" dirty="0" smtClean="0">
                <a:latin typeface="Gabriola" panose="04040605051002020D02" pitchFamily="82" charset="0"/>
              </a:rPr>
              <a:t>. </a:t>
            </a:r>
            <a:r>
              <a:rPr lang="hu-HU" sz="2800" dirty="0">
                <a:latin typeface="Gabriola" panose="04040605051002020D02" pitchFamily="82" charset="0"/>
              </a:rPr>
              <a:t>példa: A </a:t>
            </a:r>
            <a:r>
              <a:rPr lang="hu-HU" sz="2800" dirty="0" err="1">
                <a:latin typeface="Gabriola" panose="04040605051002020D02" pitchFamily="82" charset="0"/>
              </a:rPr>
              <a:t>házunkbeli</a:t>
            </a:r>
            <a:r>
              <a:rPr lang="hu-HU" sz="2800" dirty="0">
                <a:latin typeface="Gabriola" panose="04040605051002020D02" pitchFamily="82" charset="0"/>
              </a:rPr>
              <a:t> lépcsőn egyesével vagy kettesével szoktam felmenni, </a:t>
            </a:r>
            <a:r>
              <a:rPr lang="hu-HU" sz="2800" dirty="0" smtClean="0">
                <a:latin typeface="Gabriola" panose="04040605051002020D02" pitchFamily="82" charset="0"/>
              </a:rPr>
              <a:t>olykor </a:t>
            </a:r>
            <a:r>
              <a:rPr lang="hu-HU" sz="2800" dirty="0">
                <a:latin typeface="Gabriola" panose="04040605051002020D02" pitchFamily="82" charset="0"/>
              </a:rPr>
              <a:t>váltva is ezeket egymással. Hány különböző módon járhatom végig az n lépcsőfokot</a:t>
            </a:r>
            <a:r>
              <a:rPr lang="hu-HU" sz="2800" dirty="0" smtClean="0">
                <a:latin typeface="Gabriola" panose="04040605051002020D02" pitchFamily="82" charset="0"/>
              </a:rPr>
              <a:t>?</a:t>
            </a:r>
            <a:endParaRPr lang="hu-HU" sz="2800" dirty="0">
              <a:latin typeface="Gabriola" panose="04040605051002020D02" pitchFamily="82" charset="0"/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E265B0C-92F7-4C78-B0BF-058B4641E80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 algn="just"/>
            <a:r>
              <a:rPr lang="hu-HU" sz="2800" dirty="0" smtClean="0">
                <a:solidFill>
                  <a:prstClr val="white"/>
                </a:solidFill>
                <a:latin typeface="Gabriola" panose="04040605051002020D02" pitchFamily="82" charset="0"/>
              </a:rPr>
              <a:t>2. </a:t>
            </a:r>
            <a:r>
              <a:rPr lang="hu-HU" sz="2800" dirty="0">
                <a:solidFill>
                  <a:prstClr val="white"/>
                </a:solidFill>
                <a:latin typeface="Gabriola" panose="04040605051002020D02" pitchFamily="82" charset="0"/>
              </a:rPr>
              <a:t>példa: Hány pár nyula lesz egy gazdának az egymás után elkövetkezendő hónapokban, ha kezdetben egy pár nyula volt, és az a pár minden </a:t>
            </a:r>
            <a:r>
              <a:rPr lang="hu-HU" sz="2800" dirty="0" smtClean="0">
                <a:solidFill>
                  <a:prstClr val="white"/>
                </a:solidFill>
                <a:latin typeface="Gabriola" panose="04040605051002020D02" pitchFamily="82" charset="0"/>
              </a:rPr>
              <a:t>hónapban </a:t>
            </a:r>
            <a:r>
              <a:rPr lang="hu-HU" sz="2800" dirty="0">
                <a:solidFill>
                  <a:prstClr val="white"/>
                </a:solidFill>
                <a:latin typeface="Gabriola" panose="04040605051002020D02" pitchFamily="82" charset="0"/>
              </a:rPr>
              <a:t>egy pár nyulat fiadzik, s amelyek mindegyike kéthónapos korától kezdve egy újabb pár nyúlnak ad életet minden hónapban?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BB377E5-957F-4205-B1AA-5136E024D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0796" y="5099868"/>
            <a:ext cx="1967751" cy="168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hu-HU" sz="4800" b="1" dirty="0">
                <a:latin typeface="Blackadder ITC" panose="04020505051007020D02" pitchFamily="82" charset="0"/>
              </a:rPr>
              <a:t>Történelem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1522414" y="1905000"/>
            <a:ext cx="6804246" cy="4267200"/>
          </a:xfrm>
        </p:spPr>
        <p:txBody>
          <a:bodyPr rtlCol="0">
            <a:normAutofit/>
          </a:bodyPr>
          <a:lstStyle/>
          <a:p>
            <a:pPr algn="just"/>
            <a:r>
              <a:rPr lang="hu-HU" sz="2800" dirty="0">
                <a:latin typeface="Gabriola" panose="04040605051002020D02" pitchFamily="82" charset="0"/>
              </a:rPr>
              <a:t>A sorozatot először </a:t>
            </a:r>
            <a:r>
              <a:rPr lang="hu-HU" sz="2800" dirty="0" smtClean="0">
                <a:latin typeface="Gabriola" panose="04040605051002020D02" pitchFamily="82" charset="0"/>
              </a:rPr>
              <a:t>két </a:t>
            </a:r>
            <a:r>
              <a:rPr lang="hu-HU" sz="2800" dirty="0">
                <a:latin typeface="Gabriola" panose="04040605051002020D02" pitchFamily="82" charset="0"/>
              </a:rPr>
              <a:t>indiai matematikus, Gopala és </a:t>
            </a:r>
            <a:r>
              <a:rPr lang="hu-HU" sz="2800" dirty="0" err="1">
                <a:latin typeface="Gabriola" panose="04040605051002020D02" pitchFamily="82" charset="0"/>
              </a:rPr>
              <a:t>Hemacsandra</a:t>
            </a:r>
            <a:r>
              <a:rPr lang="hu-HU" sz="2800" dirty="0">
                <a:latin typeface="Gabriola" panose="04040605051002020D02" pitchFamily="82" charset="0"/>
              </a:rPr>
              <a:t> írták </a:t>
            </a:r>
            <a:r>
              <a:rPr lang="hu-HU" sz="2800" dirty="0" smtClean="0">
                <a:latin typeface="Gabriola" panose="04040605051002020D02" pitchFamily="82" charset="0"/>
              </a:rPr>
              <a:t>le a 6. században.</a:t>
            </a:r>
            <a:endParaRPr lang="hu-HU" sz="2800" dirty="0">
              <a:latin typeface="Gabriola" panose="04040605051002020D02" pitchFamily="82" charset="0"/>
            </a:endParaRPr>
          </a:p>
          <a:p>
            <a:pPr algn="just"/>
            <a:r>
              <a:rPr lang="hu-HU" sz="2800" dirty="0" smtClean="0">
                <a:latin typeface="Gabriola" panose="04040605051002020D02" pitchFamily="82" charset="0"/>
              </a:rPr>
              <a:t>Fibonacci gyakran utazott Észak-Afrikába édesapjával</a:t>
            </a:r>
            <a:r>
              <a:rPr lang="hu-HU" sz="2800" dirty="0">
                <a:latin typeface="Gabriola" panose="04040605051002020D02" pitchFamily="82" charset="0"/>
              </a:rPr>
              <a:t>.</a:t>
            </a:r>
            <a:r>
              <a:rPr lang="hu-HU" sz="2800" dirty="0" smtClean="0">
                <a:latin typeface="Gabriola" panose="04040605051002020D02" pitchFamily="82" charset="0"/>
              </a:rPr>
              <a:t>   Itt ismerte meg az arab számokat. </a:t>
            </a:r>
          </a:p>
          <a:p>
            <a:pPr algn="just"/>
            <a:r>
              <a:rPr lang="hu-HU" sz="2800" dirty="0" smtClean="0">
                <a:latin typeface="Gabriola" panose="04040605051002020D02" pitchFamily="82" charset="0"/>
              </a:rPr>
              <a:t>Leonardo Fibonacci </a:t>
            </a:r>
            <a:r>
              <a:rPr lang="hu-HU" sz="2800" dirty="0" err="1" smtClean="0">
                <a:latin typeface="Gabriola" panose="04040605051002020D02" pitchFamily="82" charset="0"/>
              </a:rPr>
              <a:t>Liber</a:t>
            </a:r>
            <a:r>
              <a:rPr lang="hu-HU" sz="2800" dirty="0" smtClean="0">
                <a:latin typeface="Gabriola" panose="04040605051002020D02" pitchFamily="82" charset="0"/>
              </a:rPr>
              <a:t> </a:t>
            </a:r>
            <a:r>
              <a:rPr lang="hu-HU" sz="2800" dirty="0" err="1" smtClean="0">
                <a:latin typeface="Gabriola" panose="04040605051002020D02" pitchFamily="82" charset="0"/>
              </a:rPr>
              <a:t>Abaci</a:t>
            </a:r>
            <a:r>
              <a:rPr lang="hu-HU" sz="2800" dirty="0" smtClean="0">
                <a:latin typeface="Gabriola" panose="04040605051002020D02" pitchFamily="82" charset="0"/>
              </a:rPr>
              <a:t> </a:t>
            </a:r>
            <a:r>
              <a:rPr lang="hu-HU" sz="2800" dirty="0">
                <a:latin typeface="Gabriola" panose="04040605051002020D02" pitchFamily="82" charset="0"/>
              </a:rPr>
              <a:t>című </a:t>
            </a:r>
            <a:r>
              <a:rPr lang="hu-HU" sz="2800" dirty="0" smtClean="0">
                <a:latin typeface="Gabriola" panose="04040605051002020D02" pitchFamily="82" charset="0"/>
              </a:rPr>
              <a:t>könyvében találkozhatunk először a sorozattal Európában .</a:t>
            </a:r>
            <a:endParaRPr lang="hu-HU" sz="2800" dirty="0">
              <a:latin typeface="Gabriola" panose="04040605051002020D02" pitchFamily="82" charset="0"/>
            </a:endParaRPr>
          </a:p>
          <a:p>
            <a:pPr algn="just"/>
            <a:r>
              <a:rPr lang="hu-HU" sz="2800" dirty="0">
                <a:latin typeface="Gabriola" panose="04040605051002020D02" pitchFamily="82" charset="0"/>
              </a:rPr>
              <a:t>A ma használt elnevezést E. Lucastól kapta.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4C12E36-15FE-41D0-B878-067C5B42A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00" y="2204864"/>
            <a:ext cx="2552700" cy="3105150"/>
          </a:xfrm>
          <a:prstGeom prst="rect">
            <a:avLst/>
          </a:prstGeom>
          <a:ln w="44450" cap="rnd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hu-HU" sz="4800" b="1" dirty="0">
                <a:latin typeface="Blackadder ITC" panose="04020505051007020D02" pitchFamily="82" charset="0"/>
              </a:rPr>
              <a:t>Képzési szabály, számok</a:t>
            </a: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4000" dirty="0">
                <a:latin typeface="Gabriola" panose="04040605051002020D02" pitchFamily="82" charset="0"/>
              </a:rPr>
              <a:t>f</a:t>
            </a:r>
            <a:r>
              <a:rPr lang="hu-HU" sz="4000" baseline="-25000" dirty="0">
                <a:latin typeface="Gabriola" panose="04040605051002020D02" pitchFamily="82" charset="0"/>
              </a:rPr>
              <a:t>n+1</a:t>
            </a:r>
            <a:r>
              <a:rPr lang="hu-HU" sz="4000" dirty="0">
                <a:latin typeface="Gabriola" panose="04040605051002020D02" pitchFamily="82" charset="0"/>
              </a:rPr>
              <a:t>=f</a:t>
            </a:r>
            <a:r>
              <a:rPr lang="hu-HU" sz="4000" baseline="-25000" dirty="0">
                <a:latin typeface="Gabriola" panose="04040605051002020D02" pitchFamily="82" charset="0"/>
              </a:rPr>
              <a:t>n</a:t>
            </a:r>
            <a:r>
              <a:rPr lang="hu-HU" sz="4000" dirty="0">
                <a:latin typeface="Gabriola" panose="04040605051002020D02" pitchFamily="82" charset="0"/>
              </a:rPr>
              <a:t>+f</a:t>
            </a:r>
            <a:r>
              <a:rPr lang="hu-HU" sz="4000" baseline="-25000" dirty="0">
                <a:latin typeface="Gabriola" panose="04040605051002020D02" pitchFamily="82" charset="0"/>
              </a:rPr>
              <a:t>n-1</a:t>
            </a:r>
            <a:r>
              <a:rPr lang="hu-HU" sz="4000" dirty="0"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ahol f</a:t>
            </a:r>
            <a:r>
              <a:rPr lang="hu-HU" sz="4000" baseline="-25000" dirty="0"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hu-HU" sz="4000" dirty="0"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= 1 és f</a:t>
            </a:r>
            <a:r>
              <a:rPr lang="hu-HU" sz="4000" baseline="-25000" dirty="0"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hu-HU" sz="4000" dirty="0"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= 1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4000" dirty="0"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Tehát a sorozat számai: 1, 1, 2, 3, 5, 8, 13, 21, 34, 55, 89, 144, …, </a:t>
            </a:r>
            <a:r>
              <a:rPr lang="hu-HU" sz="4000" dirty="0" err="1"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hu-HU" sz="4000" baseline="-25000" dirty="0" err="1"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hu-HU" sz="4000" dirty="0"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,…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87951DFD-F353-4F78-AD08-23D4F25CA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476" y="3717032"/>
            <a:ext cx="4943475" cy="2743200"/>
          </a:xfrm>
          <a:prstGeom prst="rect">
            <a:avLst/>
          </a:prstGeom>
          <a:ln w="38100" cap="rnd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3410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r" rtl="0"/>
            <a:r>
              <a:rPr lang="hu-HU" sz="4800" b="1" dirty="0">
                <a:latin typeface="Blackadder ITC" panose="04020505051007020D02" pitchFamily="82" charset="0"/>
              </a:rPr>
              <a:t>A Fibonacci sorozat néhány tulajdonsága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 rtlCol="0">
            <a:no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hu-HU" sz="2800" dirty="0">
                <a:latin typeface="Gabriola" panose="04040605051002020D02" pitchFamily="82" charset="0"/>
              </a:rPr>
              <a:t>Az első n Fibonacci-szám összege egyel kisebb mint az (n+2). elem.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 helye 4"/>
              <p:cNvSpPr>
                <a:spLocks noGrp="1"/>
              </p:cNvSpPr>
              <p:nvPr>
                <p:ph type="body" sz="quarter" idx="3"/>
              </p:nvPr>
            </p:nvSpPr>
            <p:spPr>
              <a:xfrm>
                <a:off x="1522413" y="2951584"/>
                <a:ext cx="4416552" cy="762000"/>
              </a:xfrm>
            </p:spPr>
            <p:txBody>
              <a:bodyPr rtlCol="0">
                <a:normAutofit fontScale="92500"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800" i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sz="2800" i="0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hu-HU" sz="28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hu-HU" sz="2800" i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hu-HU" sz="2800" i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hu-H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800" i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sz="2800" i="0"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hu-HU" sz="2800" i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hu-HU" sz="2800" i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hu-H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800" i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sz="2800" i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hu-HU" sz="2800" i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hu-H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800" i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sz="2800" i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hu-HU" sz="2800" i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hu-HU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800" i="0"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sz="2800" i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hu-HU" sz="2800" i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endParaRPr lang="hu-HU" sz="2800" dirty="0">
                  <a:latin typeface="Gabriola" panose="04040605051002020D02" pitchFamily="82" charset="0"/>
                </a:endParaRPr>
              </a:p>
              <a:p>
                <a:pPr rtl="0"/>
                <a:endParaRPr lang="hu-HU" dirty="0"/>
              </a:p>
            </p:txBody>
          </p:sp>
        </mc:Choice>
        <mc:Fallback xmlns="">
          <p:sp>
            <p:nvSpPr>
              <p:cNvPr id="5" name="Szöveg hely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xfrm>
                <a:off x="1522413" y="2951584"/>
                <a:ext cx="4416552" cy="762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zövegdoboz 5">
            <a:extLst>
              <a:ext uri="{FF2B5EF4-FFF2-40B4-BE49-F238E27FC236}">
                <a16:creationId xmlns:a16="http://schemas.microsoft.com/office/drawing/2014/main" id="{3CA66BE3-F808-47CE-8092-F8C3C1E8F91E}"/>
              </a:ext>
            </a:extLst>
          </p:cNvPr>
          <p:cNvSpPr txBox="1"/>
          <p:nvPr/>
        </p:nvSpPr>
        <p:spPr>
          <a:xfrm>
            <a:off x="1520131" y="3998168"/>
            <a:ext cx="441655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sz="2800" dirty="0">
                <a:latin typeface="Gabriola" panose="04040605051002020D02" pitchFamily="82" charset="0"/>
              </a:rPr>
              <a:t>A szomszédos Fibonacci-számok mindig relatív prímek.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9C902BD1-C9CC-4D76-953F-BDC61B4894C1}"/>
                  </a:ext>
                </a:extLst>
              </p:cNvPr>
              <p:cNvSpPr txBox="1"/>
              <p:nvPr/>
            </p:nvSpPr>
            <p:spPr>
              <a:xfrm>
                <a:off x="7390556" y="2780928"/>
                <a:ext cx="3888432" cy="14754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07000"/>
                  </a:lnSpc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hu-HU" sz="2800" dirty="0" smtClean="0">
                    <a:latin typeface="Gabriola" panose="04040605051002020D02" pitchFamily="82" charset="0"/>
                  </a:rPr>
                  <a:t>a (a&gt;2) akkor és csak akkor osztója b-nek ha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u-H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hu-H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hu-HU" sz="2800" dirty="0">
                    <a:latin typeface="Gabriola" panose="04040605051002020D02" pitchFamily="82" charset="0"/>
                  </a:rPr>
                  <a:t> </a:t>
                </a:r>
                <a:r>
                  <a:rPr lang="hu-HU" sz="2800" dirty="0" smtClean="0">
                    <a:latin typeface="Gabriola" panose="04040605051002020D02" pitchFamily="82" charset="0"/>
                  </a:rPr>
                  <a:t>osztója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28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hu-H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hu-HU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hu-HU" sz="2800" dirty="0">
                    <a:latin typeface="Gabriola" panose="04040605051002020D02" pitchFamily="82" charset="0"/>
                  </a:rPr>
                  <a:t>-</a:t>
                </a:r>
                <a:r>
                  <a:rPr lang="hu-HU" sz="2800" dirty="0" err="1" smtClean="0">
                    <a:latin typeface="Gabriola" panose="04040605051002020D02" pitchFamily="82" charset="0"/>
                  </a:rPr>
                  <a:t>nek</a:t>
                </a:r>
                <a:r>
                  <a:rPr lang="hu-HU" sz="2800" dirty="0" smtClean="0">
                    <a:latin typeface="Gabriola" panose="04040605051002020D02" pitchFamily="82" charset="0"/>
                  </a:rPr>
                  <a:t>.</a:t>
                </a:r>
                <a:endParaRPr lang="hu-HU" sz="2800" dirty="0">
                  <a:latin typeface="Gabriola" panose="04040605051002020D02" pitchFamily="82" charset="0"/>
                </a:endParaRPr>
              </a:p>
            </p:txBody>
          </p:sp>
        </mc:Choice>
        <mc:Fallback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9C902BD1-C9CC-4D76-953F-BDC61B489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556" y="2780928"/>
                <a:ext cx="3888432" cy="1475404"/>
              </a:xfrm>
              <a:prstGeom prst="rect">
                <a:avLst/>
              </a:prstGeom>
              <a:blipFill>
                <a:blip r:embed="rId4"/>
                <a:stretch>
                  <a:fillRect l="-2821" t="-4545" r="-3292" b="-8264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zövegdoboz 3"/>
          <p:cNvSpPr txBox="1"/>
          <p:nvPr/>
        </p:nvSpPr>
        <p:spPr>
          <a:xfrm>
            <a:off x="7390556" y="4581128"/>
            <a:ext cx="424847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Gabriola" panose="04040605051002020D02" pitchFamily="82" charset="0"/>
              </a:rPr>
              <a:t>Az utolsó számjegyek periodikus sorozatot alkotnak.</a:t>
            </a:r>
            <a:endParaRPr lang="hu-HU" sz="28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/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hu-HU" sz="4800" b="1" dirty="0">
                <a:solidFill>
                  <a:prstClr val="white"/>
                </a:solidFill>
                <a:latin typeface="Blackadder ITC" panose="04020505051007020D02" pitchFamily="82" charset="0"/>
              </a:rPr>
              <a:t>Képlet az n-edik elemre</a:t>
            </a:r>
            <a:endParaRPr lang="hu-HU" sz="4800" b="1" dirty="0">
              <a:latin typeface="Blackadder ITC" panose="04020505051007020D02" pitchFamily="82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285632D-F472-4306-91FF-63F88E79A547}"/>
              </a:ext>
            </a:extLst>
          </p:cNvPr>
          <p:cNvSpPr txBox="1"/>
          <p:nvPr/>
        </p:nvSpPr>
        <p:spPr>
          <a:xfrm>
            <a:off x="1522414" y="2060848"/>
            <a:ext cx="471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hu-HU" sz="4000" b="1" u="sng" dirty="0">
                <a:latin typeface="Gabriola" panose="04040605051002020D02" pitchFamily="82" charset="0"/>
              </a:rPr>
              <a:t>Fibonacci-típusú sorozatok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D871D4BC-4499-49AF-9EFF-350F15CAFD10}"/>
              </a:ext>
            </a:extLst>
          </p:cNvPr>
          <p:cNvSpPr txBox="1"/>
          <p:nvPr/>
        </p:nvSpPr>
        <p:spPr>
          <a:xfrm>
            <a:off x="1701924" y="2924944"/>
            <a:ext cx="432048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sz="3200" dirty="0">
                <a:latin typeface="Gabriola" panose="04040605051002020D02" pitchFamily="82" charset="0"/>
              </a:rPr>
              <a:t>Olyan sorozatok, melyek képzési szabálya megegyezik a Fibonacci sorozatéval, de első 2 eleme eltér </a:t>
            </a:r>
            <a:r>
              <a:rPr lang="hu-HU" sz="3200" dirty="0" smtClean="0">
                <a:latin typeface="Gabriola" panose="04040605051002020D02" pitchFamily="82" charset="0"/>
              </a:rPr>
              <a:t>tőle.</a:t>
            </a: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hu-HU" sz="3200" dirty="0">
              <a:latin typeface="Gabriola" panose="04040605051002020D02" pitchFamily="82" charset="0"/>
            </a:endParaRPr>
          </a:p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sz="3200" dirty="0">
                <a:latin typeface="Gabriola" panose="04040605051002020D02" pitchFamily="82" charset="0"/>
              </a:rPr>
              <a:t>Pl.: Lucas sorozat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F08EAE1B-88A8-42E9-A83B-FDDC51111986}"/>
              </a:ext>
            </a:extLst>
          </p:cNvPr>
          <p:cNvSpPr txBox="1"/>
          <p:nvPr/>
        </p:nvSpPr>
        <p:spPr>
          <a:xfrm>
            <a:off x="6598468" y="4293096"/>
            <a:ext cx="460851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hu-HU" sz="3200" dirty="0">
                <a:latin typeface="Gabriola" panose="04040605051002020D02" pitchFamily="82" charset="0"/>
              </a:rPr>
              <a:t>T.: </a:t>
            </a:r>
            <a:r>
              <a:rPr lang="hu-HU" sz="3200" dirty="0" smtClean="0">
                <a:latin typeface="Gabriola" panose="04040605051002020D02" pitchFamily="82" charset="0"/>
              </a:rPr>
              <a:t>Fibonacci-típusú </a:t>
            </a:r>
            <a:r>
              <a:rPr lang="hu-HU" sz="3200" dirty="0">
                <a:latin typeface="Gabriola" panose="04040605051002020D02" pitchFamily="82" charset="0"/>
              </a:rPr>
              <a:t>sorozatok </a:t>
            </a:r>
            <a:r>
              <a:rPr lang="hu-HU" sz="3200" dirty="0" smtClean="0">
                <a:latin typeface="Gabriola" panose="04040605051002020D02" pitchFamily="82" charset="0"/>
              </a:rPr>
              <a:t>   összege </a:t>
            </a:r>
            <a:r>
              <a:rPr lang="hu-HU" sz="3200" dirty="0">
                <a:latin typeface="Gabriola" panose="04040605051002020D02" pitchFamily="82" charset="0"/>
              </a:rPr>
              <a:t>is Fibonacci-típusú sorozat.</a:t>
            </a:r>
          </a:p>
        </p:txBody>
      </p:sp>
    </p:spTree>
    <p:extLst>
      <p:ext uri="{BB962C8B-B14F-4D97-AF65-F5344CB8AC3E}">
        <p14:creationId xmlns:p14="http://schemas.microsoft.com/office/powerpoint/2010/main" val="2215894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C1171B-ACC0-4F8E-83FF-B03BD9E9C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>
            <a:normAutofit/>
          </a:bodyPr>
          <a:lstStyle/>
          <a:p>
            <a:pPr algn="ctr"/>
            <a:r>
              <a:rPr lang="hu-HU" sz="4800" b="1" dirty="0">
                <a:latin typeface="Blackadder ITC" panose="04020505051007020D02" pitchFamily="82" charset="0"/>
              </a:rPr>
              <a:t>Képlet az n-edik elemre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36122B-10C1-41EA-B3C9-517C7699B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1307976"/>
          </a:xfrm>
        </p:spPr>
        <p:txBody>
          <a:bodyPr>
            <a:normAutofit/>
          </a:bodyPr>
          <a:lstStyle/>
          <a:p>
            <a:r>
              <a:rPr lang="hu-HU" sz="3200" dirty="0">
                <a:latin typeface="Gabriola" panose="04040605051002020D02" pitchFamily="82" charset="0"/>
              </a:rPr>
              <a:t>Adjunk össze 2 olyan mértani sorozatot, melyek Fibonacci-típusú sorozatok és összegük pont a Fibonacci sorozat.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0C344D7D-B1AA-4685-BAFB-7ECC8FABF6DF}"/>
                  </a:ext>
                </a:extLst>
              </p:cNvPr>
              <p:cNvSpPr txBox="1"/>
              <p:nvPr/>
            </p:nvSpPr>
            <p:spPr>
              <a:xfrm>
                <a:off x="1593404" y="3501008"/>
                <a:ext cx="9073008" cy="1247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hu-HU" sz="24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u-HU" sz="24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hu-HU" sz="24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e>
                          </m:ra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hu-HU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sz="2400" i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1+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hu-HU" sz="24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hu-HU" sz="2400" i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rad>
                                    </m:num>
                                    <m:den>
                                      <m:r>
                                        <a:rPr lang="hu-HU" sz="2400" i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hu-HU" sz="24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sup>
                          </m:sSup>
                          <m:r>
                            <a:rPr lang="hu-HU" sz="24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hu-HU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hu-HU" sz="24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u-HU" sz="24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sz="2400" i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1−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hu-HU" sz="24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hu-HU" sz="2400" i="0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5</m:t>
                                          </m:r>
                                        </m:e>
                                      </m:rad>
                                    </m:num>
                                    <m:den>
                                      <m:r>
                                        <a:rPr lang="hu-HU" sz="2400" i="0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hu-HU" sz="2400" i="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hu-HU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0C344D7D-B1AA-4685-BAFB-7ECC8FABF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404" y="3501008"/>
                <a:ext cx="9073008" cy="12476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506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09E0CF0-7424-4004-9E50-BDA682F35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4800" b="1" dirty="0">
                <a:latin typeface="Blackadder ITC" panose="04020505051007020D02" pitchFamily="82" charset="0"/>
              </a:rPr>
              <a:t>A szomszédos elemek hányadosa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DC2AB9A-A210-4C73-AC77-8B506CD4B3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hu-HU" sz="32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briola" panose="04040605051002020D02" pitchFamily="82" charset="0"/>
                  </a:rPr>
                  <a:t>Próbálgassunk</a:t>
                </a:r>
                <a:r>
                  <a:rPr lang="hu-HU" sz="3200" dirty="0" smtClean="0">
                    <a:latin typeface="Gabriola" panose="04040605051002020D02" pitchFamily="82" charset="0"/>
                  </a:rPr>
                  <a:t>, kezdjük az elején!</a:t>
                </a:r>
                <a:endParaRPr lang="hu-HU" sz="3200" dirty="0">
                  <a:latin typeface="Gabriola" panose="04040605051002020D02" pitchFamily="82" charset="0"/>
                </a:endParaRPr>
              </a:p>
              <a:p>
                <a:pPr algn="just"/>
                <a:r>
                  <a:rPr lang="hu-HU" sz="3200" dirty="0">
                    <a:latin typeface="Gabriola" panose="04040605051002020D02" pitchFamily="82" charset="0"/>
                  </a:rPr>
                  <a:t>Látjuk, hogy </a:t>
                </a:r>
                <a:r>
                  <a:rPr lang="hu-HU" sz="3200" dirty="0">
                    <a:solidFill>
                      <a:prstClr val="white"/>
                    </a:solidFill>
                    <a:latin typeface="Gabriola" panose="04040605051002020D02" pitchFamily="82" charset="0"/>
                  </a:rPr>
                  <a:t>minél nagyobb n-</a:t>
                </a:r>
                <a:r>
                  <a:rPr lang="hu-HU" sz="3200" dirty="0" err="1">
                    <a:solidFill>
                      <a:prstClr val="white"/>
                    </a:solidFill>
                    <a:latin typeface="Gabriola" panose="04040605051002020D02" pitchFamily="82" charset="0"/>
                  </a:rPr>
                  <a:t>eket</a:t>
                </a:r>
                <a:r>
                  <a:rPr lang="hu-HU" sz="3200" dirty="0">
                    <a:solidFill>
                      <a:prstClr val="white"/>
                    </a:solidFill>
                    <a:latin typeface="Gabriola" panose="04040605051002020D02" pitchFamily="82" charset="0"/>
                  </a:rPr>
                  <a:t> </a:t>
                </a:r>
                <a:r>
                  <a:rPr lang="hu-HU" sz="3200" dirty="0" smtClean="0">
                    <a:solidFill>
                      <a:prstClr val="white"/>
                    </a:solidFill>
                    <a:latin typeface="Gabriola" panose="04040605051002020D02" pitchFamily="82" charset="0"/>
                  </a:rPr>
                  <a:t>véve </a:t>
                </a:r>
                <a:r>
                  <a:rPr lang="hu-HU" sz="3200" dirty="0" smtClean="0">
                    <a:latin typeface="Gabriola" panose="04040605051002020D02" pitchFamily="82" charset="0"/>
                  </a:rPr>
                  <a:t>az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hu-HU" sz="3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hu-HU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hu-HU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hu-HU" sz="32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hu-HU" sz="32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hu-HU" sz="3200" dirty="0">
                    <a:latin typeface="Gabriola" panose="04040605051002020D02" pitchFamily="82" charset="0"/>
                  </a:rPr>
                  <a:t> </a:t>
                </a:r>
                <a:r>
                  <a:rPr lang="hu-HU" sz="3200" dirty="0" smtClean="0">
                    <a:latin typeface="Gabriola" panose="04040605051002020D02" pitchFamily="82" charset="0"/>
                  </a:rPr>
                  <a:t>hányados</a:t>
                </a:r>
                <a:r>
                  <a:rPr lang="hu-HU" sz="3200" dirty="0">
                    <a:solidFill>
                      <a:prstClr val="white"/>
                    </a:solidFill>
                    <a:latin typeface="Gabriola" panose="04040605051002020D02" pitchFamily="82" charset="0"/>
                  </a:rPr>
                  <a:t> egy bizonyos számhoz </a:t>
                </a:r>
                <a:r>
                  <a:rPr lang="hu-HU" sz="3200" dirty="0" smtClean="0">
                    <a:solidFill>
                      <a:prstClr val="white"/>
                    </a:solidFill>
                    <a:latin typeface="Gabriola" panose="04040605051002020D02" pitchFamily="82" charset="0"/>
                  </a:rPr>
                  <a:t>tart</a:t>
                </a:r>
                <a:r>
                  <a:rPr lang="hu-HU" sz="3200" dirty="0" smtClean="0">
                    <a:latin typeface="Gabriola" panose="04040605051002020D02" pitchFamily="82" charset="0"/>
                  </a:rPr>
                  <a:t>.</a:t>
                </a:r>
                <a:endParaRPr lang="hu-HU" sz="3200" dirty="0">
                  <a:latin typeface="Gabriola" panose="04040605051002020D02" pitchFamily="82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limLow>
                      <m:limLowPr>
                        <m:ctrlPr>
                          <a:rPr lang="hu-H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limLowPr>
                      <m:e>
                        <m:r>
                          <a:rPr lang="hu-H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𝑙𝑖𝑚</m:t>
                        </m:r>
                      </m:e>
                      <m:lim>
                        <m:r>
                          <a:rPr lang="hu-H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hu-H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→∞</m:t>
                        </m:r>
                      </m:lim>
                    </m:limLow>
                    <m:f>
                      <m:fPr>
                        <m:ctrlPr>
                          <a:rPr lang="hu-H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hu-HU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hu-HU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hu-HU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hu-HU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hu-HU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hu-HU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hu-HU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hu-HU" sz="28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hu-H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hu-H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ad>
                          <m:radPr>
                            <m:degHide m:val="on"/>
                            <m:ctrlPr>
                              <a:rPr lang="hu-HU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hu-HU" sz="28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hu-HU" sz="28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u-HU" sz="2800" dirty="0">
                    <a:latin typeface="Blackadder ITC" panose="04020505051007020D02" pitchFamily="8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hu-HU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𝜙</m:t>
                    </m:r>
                  </m:oMath>
                </a14:m>
                <a:r>
                  <a:rPr lang="hu-HU" sz="2800" dirty="0">
                    <a:latin typeface="Blackadder ITC" panose="04020505051007020D02" pitchFamily="8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hu-HU" sz="3200" dirty="0">
                    <a:latin typeface="Gabriola" panose="04040605051002020D02" pitchFamily="8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hu-HU" sz="3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abriola" panose="04040605051002020D02" pitchFamily="8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eh</a:t>
                </a:r>
                <a:r>
                  <a:rPr lang="hu-HU" sz="3200" dirty="0">
                    <a:latin typeface="Gabriola" panose="04040605051002020D02" pitchFamily="8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át a szomszédos Fibonacci-számok aránya épp </a:t>
                </a:r>
                <a:r>
                  <a:rPr lang="hu-HU" sz="3200" dirty="0" smtClean="0">
                    <a:latin typeface="Gabriola" panose="04040605051002020D02" pitchFamily="8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az </a:t>
                </a:r>
                <a:r>
                  <a:rPr lang="hu-HU" sz="4000" dirty="0" smtClean="0">
                    <a:latin typeface="Gabriola" panose="04040605051002020D02" pitchFamily="8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aranymetszés</a:t>
                </a:r>
                <a:r>
                  <a:rPr lang="hu-HU" sz="3200" dirty="0" smtClean="0">
                    <a:latin typeface="Gabriola" panose="04040605051002020D02" pitchFamily="8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hez </a:t>
                </a:r>
                <a:r>
                  <a:rPr lang="hu-HU" sz="3200" dirty="0">
                    <a:latin typeface="Gabriola" panose="04040605051002020D02" pitchFamily="8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tart.</a:t>
                </a:r>
              </a:p>
            </p:txBody>
          </p:sp>
        </mc:Choice>
        <mc:Fallback xmlns="">
          <p:sp>
            <p:nvSpPr>
              <p:cNvPr id="3" name="Tartalom helye 2">
                <a:extLst>
                  <a:ext uri="{FF2B5EF4-FFF2-40B4-BE49-F238E27FC236}">
                    <a16:creationId xmlns:a16="http://schemas.microsoft.com/office/drawing/2014/main" id="{7DC2AB9A-A210-4C73-AC77-8B506CD4B3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0" t="-4429" r="-1667" b="-85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69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4800" b="1" dirty="0">
                <a:solidFill>
                  <a:prstClr val="white"/>
                </a:solidFill>
                <a:latin typeface="Blackadder ITC" panose="04020505051007020D02" pitchFamily="82" charset="0"/>
              </a:rPr>
              <a:t>Fibonacci sorozat az életünkben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804" y="4149080"/>
            <a:ext cx="3249450" cy="247519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05" y="2060848"/>
            <a:ext cx="2426418" cy="173751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286" y="1945202"/>
            <a:ext cx="2267909" cy="343234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556" y="3573016"/>
            <a:ext cx="4017612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66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ábla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75_TF02804846_TF02804846.potx" id="{CE152ABB-4FC1-4E07-BE13-525B9C646147}" vid="{FAB8E91B-AC12-4AFF-A512-88C71DB404BE}"/>
    </a:ext>
  </a:extLst>
</a:theme>
</file>

<file path=ppt/theme/theme2.xml><?xml version="1.0" encoding="utf-8"?>
<a:theme xmlns:a="http://schemas.openxmlformats.org/drawingml/2006/main" name="Office-té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950</TotalTime>
  <Words>317</Words>
  <Application>Microsoft Office PowerPoint</Application>
  <PresentationFormat>Egyéni</PresentationFormat>
  <Paragraphs>45</Paragraphs>
  <Slides>11</Slides>
  <Notes>7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20" baseType="lpstr">
      <vt:lpstr>Arial</vt:lpstr>
      <vt:lpstr>Blackadder ITC</vt:lpstr>
      <vt:lpstr>Calibri</vt:lpstr>
      <vt:lpstr>Cambria Math</vt:lpstr>
      <vt:lpstr>Consolas</vt:lpstr>
      <vt:lpstr>Corbel</vt:lpstr>
      <vt:lpstr>Gabriola</vt:lpstr>
      <vt:lpstr>Times New Roman</vt:lpstr>
      <vt:lpstr>Tábla 16x9</vt:lpstr>
      <vt:lpstr>A Fibonacci sorozat</vt:lpstr>
      <vt:lpstr>A Fibonacci-számok</vt:lpstr>
      <vt:lpstr>Történelem</vt:lpstr>
      <vt:lpstr>Képzési szabály, számok</vt:lpstr>
      <vt:lpstr>A Fibonacci sorozat néhány tulajdonsága</vt:lpstr>
      <vt:lpstr>Képlet az n-edik elemre</vt:lpstr>
      <vt:lpstr>Képlet az n-edik elemre</vt:lpstr>
      <vt:lpstr>A szomszédos elemek hányadosa</vt:lpstr>
      <vt:lpstr>Fibonacci sorozat az életünkben</vt:lpstr>
      <vt:lpstr>PowerPoint-bemutató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Fibonacci sorozat</dc:title>
  <dc:creator>kvendel@citromail.hu</dc:creator>
  <cp:lastModifiedBy>D01</cp:lastModifiedBy>
  <cp:revision>43</cp:revision>
  <dcterms:created xsi:type="dcterms:W3CDTF">2017-06-25T21:10:52Z</dcterms:created>
  <dcterms:modified xsi:type="dcterms:W3CDTF">2017-07-02T11:00:28Z</dcterms:modified>
</cp:coreProperties>
</file>