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6"/>
  </p:notesMasterIdLst>
  <p:sldIdLst>
    <p:sldId id="372" r:id="rId2"/>
    <p:sldId id="373" r:id="rId3"/>
    <p:sldId id="374" r:id="rId4"/>
    <p:sldId id="328" r:id="rId5"/>
    <p:sldId id="329" r:id="rId6"/>
    <p:sldId id="330" r:id="rId7"/>
    <p:sldId id="339" r:id="rId8"/>
    <p:sldId id="282" r:id="rId9"/>
    <p:sldId id="376" r:id="rId10"/>
    <p:sldId id="398" r:id="rId11"/>
    <p:sldId id="402" r:id="rId12"/>
    <p:sldId id="348" r:id="rId13"/>
    <p:sldId id="291" r:id="rId14"/>
    <p:sldId id="292" r:id="rId15"/>
    <p:sldId id="293" r:id="rId16"/>
    <p:sldId id="294" r:id="rId17"/>
    <p:sldId id="298" r:id="rId18"/>
    <p:sldId id="277" r:id="rId19"/>
    <p:sldId id="345" r:id="rId20"/>
    <p:sldId id="346" r:id="rId21"/>
    <p:sldId id="306" r:id="rId22"/>
    <p:sldId id="307" r:id="rId23"/>
    <p:sldId id="308" r:id="rId24"/>
    <p:sldId id="352" r:id="rId25"/>
    <p:sldId id="283" r:id="rId26"/>
    <p:sldId id="301" r:id="rId27"/>
    <p:sldId id="397" r:id="rId28"/>
    <p:sldId id="393" r:id="rId29"/>
    <p:sldId id="394" r:id="rId30"/>
    <p:sldId id="349" r:id="rId31"/>
    <p:sldId id="297" r:id="rId32"/>
    <p:sldId id="358" r:id="rId33"/>
    <p:sldId id="381" r:id="rId34"/>
    <p:sldId id="369" r:id="rId35"/>
    <p:sldId id="332" r:id="rId36"/>
    <p:sldId id="375" r:id="rId37"/>
    <p:sldId id="377" r:id="rId38"/>
    <p:sldId id="378" r:id="rId39"/>
    <p:sldId id="379" r:id="rId40"/>
    <p:sldId id="380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91" r:id="rId49"/>
    <p:sldId id="392" r:id="rId50"/>
    <p:sldId id="395" r:id="rId51"/>
    <p:sldId id="396" r:id="rId52"/>
    <p:sldId id="399" r:id="rId53"/>
    <p:sldId id="400" r:id="rId54"/>
    <p:sldId id="401" r:id="rId5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8017" autoAdjust="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ECCC5-EEAB-4AF0-A224-06E770535E90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3AEC-E7BC-4214-AB56-AADE3CA132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09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Játsszuk is le, mi a tanulság?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95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 közösséget, csoportot</a:t>
            </a:r>
            <a:r>
              <a:rPr lang="hu-HU" baseline="0" dirty="0" smtClean="0"/>
              <a:t> normák tartják össze: mit szabad és mit nem. Mi helyes és mi helytelen. A többiek jelenléte kommunikációja </a:t>
            </a:r>
            <a:r>
              <a:rPr lang="hu-HU" baseline="0" dirty="0" err="1" smtClean="0"/>
              <a:t>stb</a:t>
            </a:r>
            <a:r>
              <a:rPr lang="hu-HU" baseline="0" dirty="0" smtClean="0"/>
              <a:t> ezt folyamatosan ellenőrzi. A legtöbb fennmaradt norma a kooperációt segíti és a csalást bünteti!!! Íme a kísérlet: ha valaki néz,akkor ítél és elmondja másoknak!!!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38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Milyen kapcsolatban van ez egy nagy átmenettel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7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Szociálpszichológusok osztályozása: </a:t>
            </a:r>
            <a:r>
              <a:rPr lang="hu-HU" dirty="0" err="1" smtClean="0"/>
              <a:t>kompetítor</a:t>
            </a:r>
            <a:r>
              <a:rPr lang="hu-HU" dirty="0" smtClean="0"/>
              <a:t> (neki jobb legyen,</a:t>
            </a:r>
            <a:r>
              <a:rPr lang="hu-HU" baseline="0" dirty="0" smtClean="0"/>
              <a:t> mint a  többieknek), kooperátor: a csoportnak legyen jó, önző: saját érdekeit nézi. A kísérleti közgazdászok is durván ezt a három kategóriát különböztetik meg: rosszindulatú, altruista, bevétel maximalizáló. A háttér motivációban eltérnek, ezt ki lehet mutatni.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9FFD-9A30-471D-9795-044241D3FD9C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74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kölcsönhatás alatt a limbikus </a:t>
            </a:r>
            <a:r>
              <a:rPr lang="hu-HU" dirty="0" err="1" smtClean="0"/>
              <a:t>paralimbikus</a:t>
            </a:r>
            <a:r>
              <a:rPr lang="hu-HU" dirty="0" smtClean="0"/>
              <a:t> régió</a:t>
            </a:r>
            <a:r>
              <a:rPr lang="hu-HU" baseline="0" dirty="0" smtClean="0"/>
              <a:t> aktivizálódik meg az </a:t>
            </a:r>
            <a:r>
              <a:rPr lang="hu-HU" baseline="0" dirty="0" err="1" smtClean="0"/>
              <a:t>anterior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prefrontal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Cortex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aPFC</a:t>
            </a:r>
            <a:r>
              <a:rPr lang="hu-HU" baseline="0" dirty="0" smtClean="0"/>
              <a:t>) és a </a:t>
            </a:r>
            <a:r>
              <a:rPr lang="hu-HU" baseline="0" dirty="0" err="1" smtClean="0"/>
              <a:t>superior</a:t>
            </a:r>
            <a:r>
              <a:rPr lang="hu-HU" baseline="0" dirty="0" smtClean="0"/>
              <a:t> temporális </a:t>
            </a:r>
            <a:r>
              <a:rPr lang="hu-HU" baseline="0" dirty="0" err="1" smtClean="0"/>
              <a:t>szulkusz</a:t>
            </a:r>
            <a:r>
              <a:rPr lang="hu-HU" baseline="0" dirty="0" smtClean="0"/>
              <a:t> (STS). Az insula és a paralimbikus rendszer aktivációja a nem fair felajánlás elutasítását jelzi, a cortex aktiváció a büntetési folyamatkor lép működésbe. </a:t>
            </a:r>
            <a:r>
              <a:rPr lang="hu-HU" baseline="0" smtClean="0"/>
              <a:t>Prec= precuneus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35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kísérelt végén nincs szignifikáns különbség a bevételek között.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97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Fig</a:t>
            </a:r>
            <a:r>
              <a:rPr lang="hu-HU" dirty="0" smtClean="0"/>
              <a:t> 3 a erősen szignifikáns különbség: az egyenlőségre törekvő választás 15-20%-al</a:t>
            </a:r>
            <a:r>
              <a:rPr lang="hu-HU" baseline="0" dirty="0" smtClean="0"/>
              <a:t> gyakoribb a csoporton belül. A legnagyobb a különbség az elosztó játéknál </a:t>
            </a:r>
            <a:r>
              <a:rPr lang="hu-HU" baseline="0" dirty="0" err="1" smtClean="0"/>
              <a:t>Fig</a:t>
            </a:r>
            <a:r>
              <a:rPr lang="hu-HU" baseline="0" dirty="0" smtClean="0"/>
              <a:t> 3b.  Csoporton belül növekedés csoporton kívül csökkenés az életkorral.  Az irigység játéknál, az egyenlősdi korábban domináns lesz a csoporton kívüli egyed esetében.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91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Fehr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2008 </a:t>
            </a:r>
            <a:r>
              <a:rPr lang="hu-HU" dirty="0" err="1" smtClean="0"/>
              <a:t>Nature</a:t>
            </a:r>
            <a:r>
              <a:rPr lang="hu-HU" dirty="0" smtClean="0"/>
              <a:t>.  A fiúk</a:t>
            </a:r>
            <a:r>
              <a:rPr lang="hu-HU" baseline="0" dirty="0" smtClean="0"/>
              <a:t> erősen szignifikáns módon másképp viselkednek, a lányok nem! Hoppá! Genetikai különbségek is vannak? Háttere, hogy a férfiak vesznek részt a csoportok közötti harcban. Az is számít, hogy van-e testvére vagy nincs. Általában a testvérrel nem rendelkezők  adakozóbbak az osztó játéknál, a legkisebb testvér a legkevésbé adakozó.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28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Diktátor</a:t>
            </a:r>
            <a:r>
              <a:rPr lang="hu-HU" baseline="0" dirty="0" smtClean="0"/>
              <a:t> játék</a:t>
            </a:r>
            <a:r>
              <a:rPr lang="hu-HU" dirty="0" smtClean="0"/>
              <a:t> valós helyzetben:</a:t>
            </a:r>
            <a:r>
              <a:rPr lang="hu-HU" baseline="0" dirty="0" smtClean="0"/>
              <a:t> nincs átutalás!!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34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Lamelara: Indonézia,</a:t>
            </a:r>
            <a:r>
              <a:rPr lang="hu-HU" baseline="0" dirty="0" smtClean="0"/>
              <a:t> </a:t>
            </a:r>
            <a:r>
              <a:rPr lang="hu-HU" dirty="0" smtClean="0"/>
              <a:t>bálnavadászok, nagyon intenzív kooperáció és megosztás. Hadzáknál,</a:t>
            </a:r>
            <a:r>
              <a:rPr lang="hu-HU" baseline="0" dirty="0" smtClean="0"/>
              <a:t> kiközösítés van, de a kíséreletben ez nem fenyeget </a:t>
            </a:r>
            <a:r>
              <a:rPr lang="hu-HU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90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 faj egy-két</a:t>
            </a:r>
            <a:r>
              <a:rPr lang="hu-HU" baseline="0" dirty="0" smtClean="0"/>
              <a:t> kooperációs viselkedésmintázat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8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6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Ide jöhetne a vámpír</a:t>
            </a:r>
            <a:r>
              <a:rPr lang="hu-HU" baseline="0" dirty="0" smtClean="0"/>
              <a:t> denevér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48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Diktátor</a:t>
            </a:r>
            <a:r>
              <a:rPr lang="hu-HU" baseline="0" dirty="0" smtClean="0"/>
              <a:t> játék</a:t>
            </a:r>
            <a:r>
              <a:rPr lang="hu-HU" dirty="0" smtClean="0"/>
              <a:t> valós helyzetben:</a:t>
            </a:r>
            <a:r>
              <a:rPr lang="hu-HU" baseline="0" dirty="0" smtClean="0"/>
              <a:t> nincs átutalás!!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34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72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Kezdetben nagy kooperáció már ez is meglepő! Dühről számolnak be</a:t>
            </a:r>
            <a:r>
              <a:rPr lang="hu-HU" baseline="0" dirty="0" smtClean="0"/>
              <a:t> a büntetők!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4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IC: szándékos költséges, IF: szándékos költségmentes, IS: szándékos szimbolikus,</a:t>
            </a:r>
            <a:r>
              <a:rPr lang="hu-HU" baseline="0" dirty="0" smtClean="0"/>
              <a:t> NC: nem szándékos, költséges,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60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Oxitocin</a:t>
            </a:r>
            <a:r>
              <a:rPr lang="hu-HU" dirty="0" smtClean="0"/>
              <a:t> (pozitív) és </a:t>
            </a:r>
            <a:r>
              <a:rPr lang="hu-HU" dirty="0" err="1" smtClean="0"/>
              <a:t>kortizol</a:t>
            </a:r>
            <a:r>
              <a:rPr lang="hu-HU" dirty="0" smtClean="0"/>
              <a:t> (negatív) szinttel korrelációban</a:t>
            </a:r>
            <a:r>
              <a:rPr lang="hu-HU" baseline="0" dirty="0" smtClean="0"/>
              <a:t> van a bizalom (adagolva is ki lehet váltani) E mögött ismert alléltípusok vannak. Megint a polimorfizmusra lyukadtunk ki. Svéd és USA adatbázisban. A megfigyelt viselkedési varianciába  a genetikai háttér kimutathatóan beleszól. Jobban, mint a közös környezet!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3AEC-E7BC-4214-AB56-AADE3CA13272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19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7FBF8E-FBBD-4E2C-9EBF-24A5848306E2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27FB42-2BF5-4C16-B2C8-D2CFB804994F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scitable/knowledge/library/an-introduction-to-eusociality-15788128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emberi segítségnyújtás evolúciós háttere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Képtalálat a következőre: „helping homeles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96752"/>
            <a:ext cx="77113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4219" y="69269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Bemelegítés: Az ultimátum játék</a:t>
            </a:r>
            <a:endParaRPr lang="en-US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619672" y="4005064"/>
            <a:ext cx="5764484" cy="1261590"/>
            <a:chOff x="1619672" y="4005064"/>
            <a:chExt cx="5764484" cy="1261590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1619672" y="4005064"/>
              <a:ext cx="5764484" cy="1261590"/>
              <a:chOff x="1619672" y="2374954"/>
              <a:chExt cx="5764484" cy="1261590"/>
            </a:xfrm>
          </p:grpSpPr>
          <p:pic>
            <p:nvPicPr>
              <p:cNvPr id="9" name="Kép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2374954"/>
                <a:ext cx="2020069" cy="1261590"/>
              </a:xfrm>
              <a:prstGeom prst="rect">
                <a:avLst/>
              </a:prstGeom>
            </p:spPr>
          </p:pic>
          <p:pic>
            <p:nvPicPr>
              <p:cNvPr id="10" name="Kép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7" y="2374954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11" name="Jobbra nyíl 10"/>
              <p:cNvSpPr/>
              <p:nvPr/>
            </p:nvSpPr>
            <p:spPr>
              <a:xfrm>
                <a:off x="3639741" y="2866131"/>
                <a:ext cx="1724346" cy="27923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2954938" y="3097801"/>
                <a:ext cx="5709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/>
                  <a:t>80</a:t>
                </a:r>
                <a:endParaRPr lang="en-US" sz="2800" dirty="0"/>
              </a:p>
            </p:txBody>
          </p:sp>
        </p:grpSp>
        <p:sp>
          <p:nvSpPr>
            <p:cNvPr id="13" name="Szövegdoboz 12"/>
            <p:cNvSpPr txBox="1"/>
            <p:nvPr/>
          </p:nvSpPr>
          <p:spPr>
            <a:xfrm>
              <a:off x="4320441" y="4126909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20</a:t>
              </a:r>
              <a:endParaRPr lang="en-US" sz="2800" dirty="0"/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5004048" y="5266654"/>
            <a:ext cx="2736135" cy="1276693"/>
            <a:chOff x="5004048" y="5266654"/>
            <a:chExt cx="2736135" cy="1276693"/>
          </a:xfrm>
        </p:grpSpPr>
        <p:sp>
          <p:nvSpPr>
            <p:cNvPr id="14" name="Szövegdoboz 13"/>
            <p:cNvSpPr txBox="1"/>
            <p:nvPr/>
          </p:nvSpPr>
          <p:spPr>
            <a:xfrm>
              <a:off x="5004048" y="5589240"/>
              <a:ext cx="904415" cy="9541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A:80</a:t>
              </a:r>
            </a:p>
            <a:p>
              <a:r>
                <a:rPr lang="hu-HU" sz="2800" dirty="0" smtClean="0"/>
                <a:t>B:20</a:t>
              </a:r>
              <a:endParaRPr lang="en-US" sz="2800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7028129" y="5589239"/>
              <a:ext cx="712054" cy="9541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A:0</a:t>
              </a:r>
            </a:p>
            <a:p>
              <a:r>
                <a:rPr lang="hu-HU" sz="2800" dirty="0" smtClean="0"/>
                <a:t>B:0</a:t>
              </a:r>
              <a:endParaRPr lang="en-US" sz="2800" dirty="0"/>
            </a:p>
          </p:txBody>
        </p:sp>
        <p:cxnSp>
          <p:nvCxnSpPr>
            <p:cNvPr id="17" name="Egyenes összekötő nyíllal 16"/>
            <p:cNvCxnSpPr>
              <a:stCxn id="10" idx="2"/>
            </p:cNvCxnSpPr>
            <p:nvPr/>
          </p:nvCxnSpPr>
          <p:spPr>
            <a:xfrm flipH="1">
              <a:off x="5456255" y="5266654"/>
              <a:ext cx="917867" cy="3225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>
              <a:stCxn id="10" idx="2"/>
              <a:endCxn id="15" idx="0"/>
            </p:cNvCxnSpPr>
            <p:nvPr/>
          </p:nvCxnSpPr>
          <p:spPr>
            <a:xfrm>
              <a:off x="6374122" y="5266654"/>
              <a:ext cx="1010034" cy="3225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/>
          <p:cNvGrpSpPr/>
          <p:nvPr/>
        </p:nvGrpSpPr>
        <p:grpSpPr>
          <a:xfrm>
            <a:off x="1619672" y="2005622"/>
            <a:ext cx="5764484" cy="1630922"/>
            <a:chOff x="1619672" y="2005622"/>
            <a:chExt cx="5764484" cy="1630922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1619672" y="2374954"/>
              <a:ext cx="5764484" cy="1261590"/>
              <a:chOff x="1619672" y="2374954"/>
              <a:chExt cx="5764484" cy="1261590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2374954"/>
                <a:ext cx="2020069" cy="1261590"/>
              </a:xfrm>
              <a:prstGeom prst="rect">
                <a:avLst/>
              </a:prstGeom>
            </p:spPr>
          </p:pic>
          <p:pic>
            <p:nvPicPr>
              <p:cNvPr id="4" name="Kép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7" y="2374954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6" name="Szövegdoboz 5"/>
              <p:cNvSpPr txBox="1"/>
              <p:nvPr/>
            </p:nvSpPr>
            <p:spPr>
              <a:xfrm>
                <a:off x="2954938" y="3097801"/>
                <a:ext cx="684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/>
                  <a:t>100</a:t>
                </a:r>
                <a:endParaRPr lang="en-US" sz="2800" dirty="0"/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2416346" y="2005622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A</a:t>
              </a:r>
              <a:endParaRPr lang="en-US" sz="28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174388" y="2005622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9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diktátor játék</a:t>
            </a:r>
            <a:endParaRPr lang="hu-HU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229600" cy="296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hu-HU" dirty="0"/>
              <a:t>A kedvezményezett nem utasíthatja vissza az összeget. </a:t>
            </a:r>
          </a:p>
          <a:p>
            <a:r>
              <a:rPr lang="hu-HU" dirty="0"/>
              <a:t>Nem nulla pénzegységet ajánlanak fel, de sokkal kevesebbet, mint az ultimátum játékban</a:t>
            </a:r>
            <a:r>
              <a:rPr lang="hu-HU" dirty="0" smtClean="0"/>
              <a:t>.</a:t>
            </a:r>
          </a:p>
          <a:p>
            <a:r>
              <a:rPr lang="hu-HU" dirty="0" smtClean="0"/>
              <a:t>Valós helyzetben egész más történik! (Winking és Mizer 2013) </a:t>
            </a:r>
            <a:endParaRPr lang="hu-HU" dirty="0"/>
          </a:p>
          <a:p>
            <a:pPr>
              <a:buFont typeface="Wingdings" pitchFamily="2" charset="2"/>
              <a:buNone/>
            </a:pPr>
            <a:endParaRPr lang="hu-HU" dirty="0"/>
          </a:p>
          <a:p>
            <a:pPr>
              <a:buFont typeface="Wingdings" pitchFamily="2" charset="2"/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közjó játék</a:t>
            </a:r>
            <a:endParaRPr lang="hu-H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2204864"/>
            <a:ext cx="7772400" cy="34669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u-HU" sz="2800" dirty="0" smtClean="0">
                <a:cs typeface="Times New Roman" pitchFamily="18" charset="0"/>
              </a:rPr>
              <a:t>  </a:t>
            </a:r>
            <a:endParaRPr lang="hu-HU" sz="2800" dirty="0" smtClean="0"/>
          </a:p>
          <a:p>
            <a:r>
              <a:rPr lang="hu-HU" sz="2800" dirty="0" smtClean="0">
                <a:cs typeface="Times New Roman" pitchFamily="18" charset="0"/>
              </a:rPr>
              <a:t>20 pénzegység (</a:t>
            </a:r>
            <a:r>
              <a:rPr lang="hu-HU" sz="2800" dirty="0" err="1" smtClean="0">
                <a:cs typeface="Times New Roman" pitchFamily="18" charset="0"/>
              </a:rPr>
              <a:t>Pe</a:t>
            </a:r>
            <a:r>
              <a:rPr lang="hu-HU" sz="2800" dirty="0" smtClean="0">
                <a:cs typeface="Times New Roman" pitchFamily="18" charset="0"/>
              </a:rPr>
              <a:t>) minden játékosnak. A nyereség 0,4 </a:t>
            </a:r>
            <a:r>
              <a:rPr lang="hu-HU" sz="2800" dirty="0" err="1" smtClean="0">
                <a:cs typeface="Times New Roman" pitchFamily="18" charset="0"/>
              </a:rPr>
              <a:t>Pe</a:t>
            </a:r>
            <a:r>
              <a:rPr lang="hu-HU" sz="2800" dirty="0" smtClean="0">
                <a:cs typeface="Times New Roman" pitchFamily="18" charset="0"/>
              </a:rPr>
              <a:t>.</a:t>
            </a:r>
          </a:p>
          <a:p>
            <a:r>
              <a:rPr lang="hu-HU" sz="2800" dirty="0" smtClean="0">
                <a:cs typeface="Times New Roman" pitchFamily="18" charset="0"/>
              </a:rPr>
              <a:t>4 játékos játszik névtelenül.</a:t>
            </a:r>
            <a:endParaRPr lang="hu-HU" sz="2800" dirty="0" smtClean="0"/>
          </a:p>
          <a:p>
            <a:r>
              <a:rPr lang="hu-HU" sz="2800" dirty="0" smtClean="0">
                <a:cs typeface="Times New Roman" pitchFamily="18" charset="0"/>
              </a:rPr>
              <a:t>Büntetni lehet, </a:t>
            </a:r>
            <a:r>
              <a:rPr lang="hu-HU" sz="2800" dirty="0" smtClean="0">
                <a:solidFill>
                  <a:srgbClr val="FF0000"/>
                </a:solidFill>
                <a:cs typeface="Times New Roman" pitchFamily="18" charset="0"/>
              </a:rPr>
              <a:t>de a büntetés költséges</a:t>
            </a:r>
            <a:r>
              <a:rPr lang="hu-HU" sz="2800" dirty="0" smtClean="0">
                <a:cs typeface="Times New Roman" pitchFamily="18" charset="0"/>
              </a:rPr>
              <a:t>. (M</a:t>
            </a:r>
            <a:r>
              <a:rPr lang="hu-HU" sz="2800" dirty="0" smtClean="0"/>
              <a:t>inden 1 </a:t>
            </a:r>
            <a:r>
              <a:rPr lang="hu-HU" sz="2800" dirty="0" err="1" smtClean="0"/>
              <a:t>Pe</a:t>
            </a:r>
            <a:r>
              <a:rPr lang="hu-HU" sz="2800" dirty="0" smtClean="0"/>
              <a:t> büntetés 3 </a:t>
            </a:r>
            <a:r>
              <a:rPr lang="hu-HU" sz="2800" dirty="0" err="1" smtClean="0"/>
              <a:t>Pe</a:t>
            </a:r>
            <a:r>
              <a:rPr lang="hu-HU" sz="2800" dirty="0" smtClean="0"/>
              <a:t> veszteség a másiknak.) </a:t>
            </a:r>
          </a:p>
          <a:p>
            <a:r>
              <a:rPr lang="hu-HU" sz="2800" dirty="0" smtClean="0"/>
              <a:t>A büntetett játékossal nem találkozik többet a büntető.</a:t>
            </a:r>
            <a:endParaRPr lang="en-US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3" y="6237312"/>
            <a:ext cx="370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Fehr</a:t>
            </a:r>
            <a:r>
              <a:rPr lang="hu-HU" dirty="0" smtClean="0"/>
              <a:t> és </a:t>
            </a:r>
            <a:r>
              <a:rPr lang="hu-HU" dirty="0" err="1" smtClean="0"/>
              <a:t>Gachter</a:t>
            </a:r>
            <a:r>
              <a:rPr lang="hu-HU" dirty="0" smtClean="0"/>
              <a:t>  </a:t>
            </a:r>
            <a:r>
              <a:rPr lang="hu-HU" dirty="0" err="1" smtClean="0"/>
              <a:t>Nature</a:t>
            </a:r>
            <a:r>
              <a:rPr lang="hu-HU" dirty="0" smtClean="0"/>
              <a:t>, 2002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42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soportba foglalás 40"/>
          <p:cNvGrpSpPr/>
          <p:nvPr/>
        </p:nvGrpSpPr>
        <p:grpSpPr>
          <a:xfrm>
            <a:off x="845925" y="518445"/>
            <a:ext cx="7258312" cy="5324273"/>
            <a:chOff x="845925" y="518445"/>
            <a:chExt cx="7258312" cy="5324273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845925" y="2443484"/>
              <a:ext cx="2020069" cy="1397569"/>
              <a:chOff x="611560" y="2411139"/>
              <a:chExt cx="2020069" cy="1397569"/>
            </a:xfrm>
          </p:grpSpPr>
          <p:pic>
            <p:nvPicPr>
              <p:cNvPr id="4" name="Kép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6" name="Ellipszis 5"/>
              <p:cNvSpPr/>
              <p:nvPr/>
            </p:nvSpPr>
            <p:spPr>
              <a:xfrm>
                <a:off x="1405570" y="2411139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3453953" y="518445"/>
              <a:ext cx="2020069" cy="1413418"/>
              <a:chOff x="3453953" y="518445"/>
              <a:chExt cx="2020069" cy="1413418"/>
            </a:xfrm>
          </p:grpSpPr>
          <p:pic>
            <p:nvPicPr>
              <p:cNvPr id="2" name="Kép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3953" y="670273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7" name="Ellipszis 6"/>
              <p:cNvSpPr/>
              <p:nvPr/>
            </p:nvSpPr>
            <p:spPr>
              <a:xfrm>
                <a:off x="4266144" y="518445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/>
            <p:cNvGrpSpPr/>
            <p:nvPr/>
          </p:nvGrpSpPr>
          <p:grpSpPr>
            <a:xfrm>
              <a:off x="6084168" y="2428240"/>
              <a:ext cx="2020069" cy="1405606"/>
              <a:chOff x="6444208" y="2403102"/>
              <a:chExt cx="2020069" cy="1405606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8" name="Ellipszis 7"/>
              <p:cNvSpPr/>
              <p:nvPr/>
            </p:nvSpPr>
            <p:spPr>
              <a:xfrm>
                <a:off x="7238218" y="2403102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" name="Csoportba foglalás 18"/>
            <p:cNvGrpSpPr/>
            <p:nvPr/>
          </p:nvGrpSpPr>
          <p:grpSpPr>
            <a:xfrm>
              <a:off x="3453953" y="4509120"/>
              <a:ext cx="2020069" cy="1333598"/>
              <a:chOff x="3508648" y="4077072"/>
              <a:chExt cx="2020069" cy="1333598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648" y="4149080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9" name="Háromszög 8"/>
              <p:cNvSpPr/>
              <p:nvPr/>
            </p:nvSpPr>
            <p:spPr>
              <a:xfrm>
                <a:off x="4338897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Háromszög 9"/>
              <p:cNvSpPr/>
              <p:nvPr/>
            </p:nvSpPr>
            <p:spPr>
              <a:xfrm>
                <a:off x="4562871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1" name="Ellipszis 10"/>
            <p:cNvSpPr/>
            <p:nvPr/>
          </p:nvSpPr>
          <p:spPr>
            <a:xfrm>
              <a:off x="3635896" y="2483147"/>
              <a:ext cx="1656184" cy="1449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13" name="Egyenes összekötő nyíllal 12"/>
            <p:cNvCxnSpPr>
              <a:stCxn id="2" idx="2"/>
              <a:endCxn id="11" idx="0"/>
            </p:cNvCxnSpPr>
            <p:nvPr/>
          </p:nvCxnSpPr>
          <p:spPr>
            <a:xfrm>
              <a:off x="4463988" y="1931863"/>
              <a:ext cx="0" cy="55128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>
              <a:stCxn id="5" idx="0"/>
              <a:endCxn id="11" idx="4"/>
            </p:cNvCxnSpPr>
            <p:nvPr/>
          </p:nvCxnSpPr>
          <p:spPr>
            <a:xfrm flipV="1">
              <a:off x="4463988" y="3933056"/>
              <a:ext cx="0" cy="64807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>
              <a:stCxn id="4" idx="3"/>
              <a:endCxn id="11" idx="2"/>
            </p:cNvCxnSpPr>
            <p:nvPr/>
          </p:nvCxnSpPr>
          <p:spPr>
            <a:xfrm flipV="1">
              <a:off x="2865994" y="3208102"/>
              <a:ext cx="769902" cy="215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>
              <a:stCxn id="3" idx="1"/>
              <a:endCxn id="11" idx="6"/>
            </p:cNvCxnSpPr>
            <p:nvPr/>
          </p:nvCxnSpPr>
          <p:spPr>
            <a:xfrm flipH="1">
              <a:off x="5292080" y="3203051"/>
              <a:ext cx="792088" cy="505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/>
            <p:nvPr/>
          </p:nvSpPr>
          <p:spPr>
            <a:xfrm>
              <a:off x="4230590" y="2515492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20</a:t>
              </a:r>
              <a:endParaRPr lang="hu-HU" sz="2400" dirty="0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3707904" y="2977269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20</a:t>
              </a:r>
              <a:endParaRPr lang="hu-HU" sz="2400" dirty="0"/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4770046" y="2932807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20</a:t>
              </a:r>
              <a:endParaRPr lang="hu-HU" sz="2400" dirty="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4284202" y="3434878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0</a:t>
              </a:r>
              <a:endParaRPr lang="hu-HU" sz="2400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2411760" y="297942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7596336" y="316363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4927134" y="11967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4926078" y="508518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20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6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45925" y="518445"/>
            <a:ext cx="7258312" cy="5324273"/>
            <a:chOff x="845925" y="518445"/>
            <a:chExt cx="7258312" cy="5324273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845925" y="2443484"/>
              <a:ext cx="2020069" cy="1397569"/>
              <a:chOff x="611560" y="2411139"/>
              <a:chExt cx="2020069" cy="1397569"/>
            </a:xfrm>
          </p:grpSpPr>
          <p:pic>
            <p:nvPicPr>
              <p:cNvPr id="28" name="Kép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9" name="Ellipszis 28"/>
              <p:cNvSpPr/>
              <p:nvPr/>
            </p:nvSpPr>
            <p:spPr>
              <a:xfrm>
                <a:off x="1405570" y="2411139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" name="Csoportba foglalás 4"/>
            <p:cNvGrpSpPr/>
            <p:nvPr/>
          </p:nvGrpSpPr>
          <p:grpSpPr>
            <a:xfrm>
              <a:off x="3453953" y="518445"/>
              <a:ext cx="2020069" cy="1413418"/>
              <a:chOff x="3453953" y="518445"/>
              <a:chExt cx="2020069" cy="1413418"/>
            </a:xfrm>
          </p:grpSpPr>
          <p:pic>
            <p:nvPicPr>
              <p:cNvPr id="26" name="Kép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3953" y="670273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7" name="Ellipszis 26"/>
              <p:cNvSpPr/>
              <p:nvPr/>
            </p:nvSpPr>
            <p:spPr>
              <a:xfrm>
                <a:off x="4266144" y="518445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6084168" y="2428240"/>
              <a:ext cx="2020069" cy="1405606"/>
              <a:chOff x="6444208" y="2403102"/>
              <a:chExt cx="2020069" cy="1405606"/>
            </a:xfrm>
          </p:grpSpPr>
          <p:pic>
            <p:nvPicPr>
              <p:cNvPr id="24" name="Kép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5" name="Ellipszis 24"/>
              <p:cNvSpPr/>
              <p:nvPr/>
            </p:nvSpPr>
            <p:spPr>
              <a:xfrm>
                <a:off x="7238218" y="2403102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" name="Csoportba foglalás 6"/>
            <p:cNvGrpSpPr/>
            <p:nvPr/>
          </p:nvGrpSpPr>
          <p:grpSpPr>
            <a:xfrm>
              <a:off x="3453953" y="4509120"/>
              <a:ext cx="2020069" cy="1333598"/>
              <a:chOff x="3508648" y="4077072"/>
              <a:chExt cx="2020069" cy="1333598"/>
            </a:xfrm>
          </p:grpSpPr>
          <p:pic>
            <p:nvPicPr>
              <p:cNvPr id="21" name="Kép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648" y="4149080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2" name="Háromszög 21"/>
              <p:cNvSpPr/>
              <p:nvPr/>
            </p:nvSpPr>
            <p:spPr>
              <a:xfrm>
                <a:off x="4338897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Háromszög 22"/>
              <p:cNvSpPr/>
              <p:nvPr/>
            </p:nvSpPr>
            <p:spPr>
              <a:xfrm>
                <a:off x="4562871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" name="Ellipszis 7"/>
            <p:cNvSpPr/>
            <p:nvPr/>
          </p:nvSpPr>
          <p:spPr>
            <a:xfrm>
              <a:off x="3635896" y="2483147"/>
              <a:ext cx="1656184" cy="1449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9" name="Egyenes összekötő nyíllal 8"/>
            <p:cNvCxnSpPr>
              <a:stCxn id="26" idx="2"/>
              <a:endCxn id="8" idx="0"/>
            </p:cNvCxnSpPr>
            <p:nvPr/>
          </p:nvCxnSpPr>
          <p:spPr>
            <a:xfrm>
              <a:off x="4463988" y="1931863"/>
              <a:ext cx="0" cy="55128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>
              <a:stCxn id="21" idx="0"/>
              <a:endCxn id="8" idx="4"/>
            </p:cNvCxnSpPr>
            <p:nvPr/>
          </p:nvCxnSpPr>
          <p:spPr>
            <a:xfrm flipV="1">
              <a:off x="4463988" y="3933056"/>
              <a:ext cx="0" cy="64807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/>
            <p:cNvCxnSpPr>
              <a:stCxn id="28" idx="3"/>
              <a:endCxn id="8" idx="2"/>
            </p:cNvCxnSpPr>
            <p:nvPr/>
          </p:nvCxnSpPr>
          <p:spPr>
            <a:xfrm flipV="1">
              <a:off x="2865994" y="3208102"/>
              <a:ext cx="769902" cy="215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>
              <a:stCxn id="24" idx="1"/>
              <a:endCxn id="8" idx="6"/>
            </p:cNvCxnSpPr>
            <p:nvPr/>
          </p:nvCxnSpPr>
          <p:spPr>
            <a:xfrm flipH="1">
              <a:off x="5292080" y="3203051"/>
              <a:ext cx="792088" cy="505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3808746" y="2972218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60*0,4=24</a:t>
              </a:r>
              <a:endParaRPr lang="hu-HU" sz="24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411760" y="297942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7596336" y="316363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4927134" y="11967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926078" y="508518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20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1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845925" y="518445"/>
            <a:ext cx="7258312" cy="5324273"/>
            <a:chOff x="845925" y="518445"/>
            <a:chExt cx="7258312" cy="5324273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845925" y="2443484"/>
              <a:ext cx="2020069" cy="1397569"/>
              <a:chOff x="611560" y="2411139"/>
              <a:chExt cx="2020069" cy="1397569"/>
            </a:xfrm>
          </p:grpSpPr>
          <p:pic>
            <p:nvPicPr>
              <p:cNvPr id="24" name="Kép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5" name="Ellipszis 24"/>
              <p:cNvSpPr/>
              <p:nvPr/>
            </p:nvSpPr>
            <p:spPr>
              <a:xfrm>
                <a:off x="1405570" y="2411139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" name="Csoportba foglalás 3"/>
            <p:cNvGrpSpPr/>
            <p:nvPr/>
          </p:nvGrpSpPr>
          <p:grpSpPr>
            <a:xfrm>
              <a:off x="3453953" y="518445"/>
              <a:ext cx="2020069" cy="1413418"/>
              <a:chOff x="3453953" y="518445"/>
              <a:chExt cx="2020069" cy="1413418"/>
            </a:xfrm>
          </p:grpSpPr>
          <p:pic>
            <p:nvPicPr>
              <p:cNvPr id="22" name="Kép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3953" y="670273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3" name="Ellipszis 22"/>
              <p:cNvSpPr/>
              <p:nvPr/>
            </p:nvSpPr>
            <p:spPr>
              <a:xfrm>
                <a:off x="4266144" y="518445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" name="Csoportba foglalás 4"/>
            <p:cNvGrpSpPr/>
            <p:nvPr/>
          </p:nvGrpSpPr>
          <p:grpSpPr>
            <a:xfrm>
              <a:off x="6084168" y="2428240"/>
              <a:ext cx="2020069" cy="1405606"/>
              <a:chOff x="6444208" y="2403102"/>
              <a:chExt cx="2020069" cy="1405606"/>
            </a:xfrm>
          </p:grpSpPr>
          <p:pic>
            <p:nvPicPr>
              <p:cNvPr id="20" name="Kép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1" name="Ellipszis 20"/>
              <p:cNvSpPr/>
              <p:nvPr/>
            </p:nvSpPr>
            <p:spPr>
              <a:xfrm>
                <a:off x="7238218" y="2403102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3453953" y="4509120"/>
              <a:ext cx="2020069" cy="1333598"/>
              <a:chOff x="3508648" y="4077072"/>
              <a:chExt cx="2020069" cy="1333598"/>
            </a:xfrm>
          </p:grpSpPr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648" y="4149080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18" name="Háromszög 17"/>
              <p:cNvSpPr/>
              <p:nvPr/>
            </p:nvSpPr>
            <p:spPr>
              <a:xfrm>
                <a:off x="4338897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Háromszög 18"/>
              <p:cNvSpPr/>
              <p:nvPr/>
            </p:nvSpPr>
            <p:spPr>
              <a:xfrm>
                <a:off x="4562871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" name="Ellipszis 6"/>
            <p:cNvSpPr/>
            <p:nvPr/>
          </p:nvSpPr>
          <p:spPr>
            <a:xfrm>
              <a:off x="3635896" y="2483147"/>
              <a:ext cx="1656184" cy="1449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8" name="Egyenes összekötő nyíllal 7"/>
            <p:cNvCxnSpPr>
              <a:stCxn id="7" idx="0"/>
            </p:cNvCxnSpPr>
            <p:nvPr/>
          </p:nvCxnSpPr>
          <p:spPr>
            <a:xfrm flipV="1">
              <a:off x="4463988" y="1907193"/>
              <a:ext cx="0" cy="5759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4454897" y="3933056"/>
              <a:ext cx="18180" cy="63079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>
              <a:stCxn id="7" idx="2"/>
            </p:cNvCxnSpPr>
            <p:nvPr/>
          </p:nvCxnSpPr>
          <p:spPr>
            <a:xfrm flipH="1">
              <a:off x="2865994" y="3208102"/>
              <a:ext cx="769902" cy="753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/>
            <p:cNvCxnSpPr>
              <a:stCxn id="7" idx="6"/>
            </p:cNvCxnSpPr>
            <p:nvPr/>
          </p:nvCxnSpPr>
          <p:spPr>
            <a:xfrm flipV="1">
              <a:off x="5292080" y="3203051"/>
              <a:ext cx="844649" cy="505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2987159" y="3372181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24</a:t>
              </a:r>
              <a:endParaRPr lang="hu-HU" sz="2400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411760" y="297942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7596336" y="316363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4927134" y="11967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926078" y="508518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20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3817408" y="194180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24</a:t>
            </a:r>
            <a:endParaRPr lang="hu-HU" sz="2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454727" y="2692867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24</a:t>
            </a:r>
            <a:endParaRPr lang="hu-HU" sz="2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508176" y="4026259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486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845925" y="518445"/>
            <a:ext cx="7258312" cy="5324273"/>
            <a:chOff x="845925" y="518445"/>
            <a:chExt cx="7258312" cy="5324273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845925" y="2443484"/>
              <a:ext cx="2020069" cy="1397569"/>
              <a:chOff x="611560" y="2411139"/>
              <a:chExt cx="2020069" cy="1397569"/>
            </a:xfrm>
          </p:grpSpPr>
          <p:pic>
            <p:nvPicPr>
              <p:cNvPr id="24" name="Kép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5" name="Ellipszis 24"/>
              <p:cNvSpPr/>
              <p:nvPr/>
            </p:nvSpPr>
            <p:spPr>
              <a:xfrm>
                <a:off x="1405570" y="2411139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" name="Csoportba foglalás 3"/>
            <p:cNvGrpSpPr/>
            <p:nvPr/>
          </p:nvGrpSpPr>
          <p:grpSpPr>
            <a:xfrm>
              <a:off x="3453953" y="518445"/>
              <a:ext cx="2020069" cy="1413418"/>
              <a:chOff x="3453953" y="518445"/>
              <a:chExt cx="2020069" cy="1413418"/>
            </a:xfrm>
          </p:grpSpPr>
          <p:pic>
            <p:nvPicPr>
              <p:cNvPr id="22" name="Kép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3953" y="670273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3" name="Ellipszis 22"/>
              <p:cNvSpPr/>
              <p:nvPr/>
            </p:nvSpPr>
            <p:spPr>
              <a:xfrm>
                <a:off x="4266144" y="518445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" name="Csoportba foglalás 4"/>
            <p:cNvGrpSpPr/>
            <p:nvPr/>
          </p:nvGrpSpPr>
          <p:grpSpPr>
            <a:xfrm>
              <a:off x="6084168" y="2428240"/>
              <a:ext cx="2020069" cy="1405606"/>
              <a:chOff x="6444208" y="2403102"/>
              <a:chExt cx="2020069" cy="1405606"/>
            </a:xfrm>
          </p:grpSpPr>
          <p:pic>
            <p:nvPicPr>
              <p:cNvPr id="20" name="Kép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208" y="2547118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21" name="Ellipszis 20"/>
              <p:cNvSpPr/>
              <p:nvPr/>
            </p:nvSpPr>
            <p:spPr>
              <a:xfrm>
                <a:off x="7238218" y="2403102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3453953" y="4509120"/>
              <a:ext cx="2020069" cy="1333598"/>
              <a:chOff x="3508648" y="4077072"/>
              <a:chExt cx="2020069" cy="1333598"/>
            </a:xfrm>
          </p:grpSpPr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8648" y="4149080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18" name="Háromszög 17"/>
              <p:cNvSpPr/>
              <p:nvPr/>
            </p:nvSpPr>
            <p:spPr>
              <a:xfrm>
                <a:off x="4338897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Háromszög 18"/>
              <p:cNvSpPr/>
              <p:nvPr/>
            </p:nvSpPr>
            <p:spPr>
              <a:xfrm>
                <a:off x="4562871" y="4077072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" name="Ellipszis 6"/>
            <p:cNvSpPr/>
            <p:nvPr/>
          </p:nvSpPr>
          <p:spPr>
            <a:xfrm>
              <a:off x="3635896" y="2483147"/>
              <a:ext cx="1656184" cy="1449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cxnSp>
          <p:nvCxnSpPr>
            <p:cNvPr id="8" name="Egyenes összekötő nyíllal 7"/>
            <p:cNvCxnSpPr>
              <a:stCxn id="7" idx="0"/>
            </p:cNvCxnSpPr>
            <p:nvPr/>
          </p:nvCxnSpPr>
          <p:spPr>
            <a:xfrm flipV="1">
              <a:off x="4463988" y="1907193"/>
              <a:ext cx="0" cy="5759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8"/>
            <p:cNvCxnSpPr/>
            <p:nvPr/>
          </p:nvCxnSpPr>
          <p:spPr>
            <a:xfrm>
              <a:off x="4454897" y="3933056"/>
              <a:ext cx="18180" cy="63079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/>
            <p:cNvCxnSpPr>
              <a:stCxn id="7" idx="2"/>
            </p:cNvCxnSpPr>
            <p:nvPr/>
          </p:nvCxnSpPr>
          <p:spPr>
            <a:xfrm flipH="1">
              <a:off x="2865994" y="3208102"/>
              <a:ext cx="769902" cy="753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/>
            <p:cNvCxnSpPr>
              <a:stCxn id="7" idx="6"/>
            </p:cNvCxnSpPr>
            <p:nvPr/>
          </p:nvCxnSpPr>
          <p:spPr>
            <a:xfrm flipV="1">
              <a:off x="5292080" y="3203051"/>
              <a:ext cx="844649" cy="505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2"/>
            <p:cNvSpPr txBox="1"/>
            <p:nvPr/>
          </p:nvSpPr>
          <p:spPr>
            <a:xfrm>
              <a:off x="2411760" y="2979425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24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7596336" y="3163639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24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4927134" y="1196752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24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926078" y="508518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44</a:t>
              </a:r>
              <a:endParaRPr lang="hu-HU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7" name="Görbe összekötő 26"/>
          <p:cNvCxnSpPr>
            <a:stCxn id="24" idx="2"/>
            <a:endCxn id="17" idx="1"/>
          </p:cNvCxnSpPr>
          <p:nvPr/>
        </p:nvCxnSpPr>
        <p:spPr>
          <a:xfrm rot="16200000" flipH="1">
            <a:off x="1969521" y="3727491"/>
            <a:ext cx="1370870" cy="1597993"/>
          </a:xfrm>
          <a:prstGeom prst="curvedConnector2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örbe összekötő 28"/>
          <p:cNvCxnSpPr>
            <a:stCxn id="20" idx="2"/>
            <a:endCxn id="17" idx="3"/>
          </p:cNvCxnSpPr>
          <p:nvPr/>
        </p:nvCxnSpPr>
        <p:spPr>
          <a:xfrm rot="5400000">
            <a:off x="5595075" y="3712794"/>
            <a:ext cx="1378077" cy="1620181"/>
          </a:xfrm>
          <a:prstGeom prst="curvedConnector2">
            <a:avLst/>
          </a:prstGeom>
          <a:ln w="38100">
            <a:solidFill>
              <a:srgbClr val="0070C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95536" y="662461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Büntetés</a:t>
            </a:r>
            <a:endParaRPr lang="hu-HU" sz="28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331640" y="3964414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-3</a:t>
            </a:r>
            <a:endParaRPr lang="hu-HU" sz="24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7295821" y="4017620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-4</a:t>
            </a:r>
            <a:endParaRPr lang="hu-HU" sz="24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509861" y="5345739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-12</a:t>
            </a:r>
            <a:endParaRPr lang="hu-HU" sz="24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2970648" y="5316016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-9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37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kooperacio_ember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80520" cy="60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076056" y="2420888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-Kezdetben</a:t>
            </a:r>
            <a:r>
              <a:rPr lang="hu-HU" sz="2400" dirty="0" smtClean="0"/>
              <a:t> nagy kooperáció.</a:t>
            </a:r>
          </a:p>
          <a:p>
            <a:r>
              <a:rPr lang="hu-HU" sz="2400" dirty="0" smtClean="0"/>
              <a:t>- Önzetlen büntetés </a:t>
            </a:r>
          </a:p>
          <a:p>
            <a:r>
              <a:rPr lang="hu-HU" sz="2400" dirty="0" smtClean="0"/>
              <a:t>- vagy büntetés egy </a:t>
            </a:r>
            <a:r>
              <a:rPr lang="hu-HU" sz="2400" u="sng" dirty="0" smtClean="0"/>
              <a:t>nem</a:t>
            </a:r>
          </a:p>
          <a:p>
            <a:r>
              <a:rPr lang="hu-HU" sz="2400" u="sng" dirty="0" smtClean="0"/>
              <a:t>életszerű</a:t>
            </a:r>
            <a:r>
              <a:rPr lang="hu-HU" sz="2400" dirty="0" smtClean="0"/>
              <a:t> kísérleti helyzetben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063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103" y="476672"/>
            <a:ext cx="8305800" cy="1143000"/>
          </a:xfrm>
        </p:spPr>
        <p:txBody>
          <a:bodyPr/>
          <a:lstStyle/>
          <a:p>
            <a:r>
              <a:rPr lang="hu-HU" dirty="0" smtClean="0"/>
              <a:t>Kulturális különbségek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92487" cy="487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camouflage polar bear”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855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éptalálat a következőre: „polar bear camouflag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7" y="956891"/>
            <a:ext cx="7621968" cy="49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13290" cy="597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1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történik az agyunkban?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Bizalom játék, büntetéssel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8528" y="6268670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Quervain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 Science 2004</a:t>
            </a:r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947363" y="2782580"/>
            <a:ext cx="4821414" cy="2692594"/>
            <a:chOff x="1852569" y="2665150"/>
            <a:chExt cx="4821414" cy="2692594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69" y="2671072"/>
              <a:ext cx="1601727" cy="1000324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0"/>
                      </a14:imgEffect>
                      <a14:imgEffect>
                        <a14:saturation sat="1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296" y="3915514"/>
              <a:ext cx="1601727" cy="1000324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256" y="2671072"/>
              <a:ext cx="1601727" cy="1000324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3053193" y="3171234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10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>
            <a:xfrm>
              <a:off x="6318608" y="316222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0</a:t>
              </a:r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875229" y="2709569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A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072256" y="266515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3656277" y="498841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Játékvezető</a:t>
              </a:r>
              <a:endParaRPr lang="hu-HU" dirty="0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1942203" y="2782580"/>
            <a:ext cx="4821414" cy="2692594"/>
            <a:chOff x="2084900" y="1953914"/>
            <a:chExt cx="4821414" cy="2692594"/>
          </a:xfrm>
        </p:grpSpPr>
        <p:grpSp>
          <p:nvGrpSpPr>
            <p:cNvPr id="29" name="Csoportba foglalás 28"/>
            <p:cNvGrpSpPr/>
            <p:nvPr/>
          </p:nvGrpSpPr>
          <p:grpSpPr>
            <a:xfrm>
              <a:off x="2084900" y="1953914"/>
              <a:ext cx="4821414" cy="2692594"/>
              <a:chOff x="2084900" y="1953914"/>
              <a:chExt cx="4821414" cy="2692594"/>
            </a:xfrm>
          </p:grpSpPr>
          <p:grpSp>
            <p:nvGrpSpPr>
              <p:cNvPr id="32" name="Csoportba foglalás 31"/>
              <p:cNvGrpSpPr/>
              <p:nvPr/>
            </p:nvGrpSpPr>
            <p:grpSpPr>
              <a:xfrm>
                <a:off x="2084900" y="1953914"/>
                <a:ext cx="4821414" cy="2692594"/>
                <a:chOff x="1852569" y="2665150"/>
                <a:chExt cx="4821414" cy="2692594"/>
              </a:xfrm>
            </p:grpSpPr>
            <p:pic>
              <p:nvPicPr>
                <p:cNvPr id="34" name="Kép 3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2569" y="2671072"/>
                  <a:ext cx="1601727" cy="1000324"/>
                </a:xfrm>
                <a:prstGeom prst="rect">
                  <a:avLst/>
                </a:prstGeom>
              </p:spPr>
            </p:pic>
            <p:pic>
              <p:nvPicPr>
                <p:cNvPr id="35" name="Kép 34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000"/>
                          </a14:imgEffect>
                          <a14:imgEffect>
                            <a14:saturation sat="1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4296" y="3915514"/>
                  <a:ext cx="1601727" cy="1000324"/>
                </a:xfrm>
                <a:prstGeom prst="rect">
                  <a:avLst/>
                </a:prstGeom>
                <a:solidFill>
                  <a:srgbClr val="FFFF00"/>
                </a:solidFill>
              </p:spPr>
            </p:pic>
            <p:pic>
              <p:nvPicPr>
                <p:cNvPr id="36" name="Kép 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2256" y="2671072"/>
                  <a:ext cx="1601727" cy="1000324"/>
                </a:xfrm>
                <a:prstGeom prst="rect">
                  <a:avLst/>
                </a:prstGeom>
              </p:spPr>
            </p:pic>
            <p:sp>
              <p:nvSpPr>
                <p:cNvPr id="37" name="Szövegdoboz 36"/>
                <p:cNvSpPr txBox="1"/>
                <p:nvPr/>
              </p:nvSpPr>
              <p:spPr>
                <a:xfrm>
                  <a:off x="4057028" y="2801902"/>
                  <a:ext cx="4667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rgbClr val="FF0000"/>
                      </a:solidFill>
                    </a:rPr>
                    <a:t>10</a:t>
                  </a:r>
                  <a:endParaRPr lang="hu-HU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Téglalap 37"/>
                <p:cNvSpPr/>
                <p:nvPr/>
              </p:nvSpPr>
              <p:spPr>
                <a:xfrm>
                  <a:off x="6318608" y="3162226"/>
                  <a:ext cx="1847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39" name="Szövegdoboz 38"/>
                <p:cNvSpPr txBox="1"/>
                <p:nvPr/>
              </p:nvSpPr>
              <p:spPr>
                <a:xfrm>
                  <a:off x="1875229" y="2709569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chemeClr val="bg1"/>
                      </a:solidFill>
                    </a:rPr>
                    <a:t>A</a:t>
                  </a:r>
                  <a:endParaRPr lang="hu-H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Szövegdoboz 39"/>
                <p:cNvSpPr txBox="1"/>
                <p:nvPr/>
              </p:nvSpPr>
              <p:spPr>
                <a:xfrm>
                  <a:off x="5072256" y="2665150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41" name="Szövegdoboz 40"/>
                <p:cNvSpPr txBox="1"/>
                <p:nvPr/>
              </p:nvSpPr>
              <p:spPr>
                <a:xfrm>
                  <a:off x="3656277" y="4988412"/>
                  <a:ext cx="1197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 smtClean="0"/>
                    <a:t>Játékvezető</a:t>
                  </a:r>
                  <a:endParaRPr lang="hu-HU" dirty="0"/>
                </a:p>
              </p:txBody>
            </p:sp>
          </p:grpSp>
          <p:cxnSp>
            <p:nvCxnSpPr>
              <p:cNvPr id="33" name="Egyenes összekötő nyíllal 32"/>
              <p:cNvCxnSpPr>
                <a:endCxn id="36" idx="1"/>
              </p:cNvCxnSpPr>
              <p:nvPr/>
            </p:nvCxnSpPr>
            <p:spPr>
              <a:xfrm>
                <a:off x="3681786" y="2459998"/>
                <a:ext cx="162280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Görbe összekötő 29"/>
            <p:cNvCxnSpPr>
              <a:stCxn id="35" idx="3"/>
              <a:endCxn id="36" idx="2"/>
            </p:cNvCxnSpPr>
            <p:nvPr/>
          </p:nvCxnSpPr>
          <p:spPr>
            <a:xfrm flipV="1">
              <a:off x="5288354" y="2960160"/>
              <a:ext cx="817097" cy="744280"/>
            </a:xfrm>
            <a:prstGeom prst="curvedConnector2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5940152" y="336131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40</a:t>
              </a:r>
              <a:endParaRPr lang="hu-H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1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532528" y="3052072"/>
            <a:ext cx="4862301" cy="1105843"/>
            <a:chOff x="432878" y="500449"/>
            <a:chExt cx="4862301" cy="1105843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432878" y="600046"/>
              <a:ext cx="4862301" cy="1006246"/>
              <a:chOff x="1852569" y="2665150"/>
              <a:chExt cx="4862301" cy="1006246"/>
            </a:xfrm>
          </p:grpSpPr>
          <p:pic>
            <p:nvPicPr>
              <p:cNvPr id="6" name="Kép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569" y="2671072"/>
                <a:ext cx="1601727" cy="1000324"/>
              </a:xfrm>
              <a:prstGeom prst="rect">
                <a:avLst/>
              </a:prstGeom>
            </p:spPr>
          </p:pic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56" y="2671072"/>
                <a:ext cx="1601727" cy="1000324"/>
              </a:xfrm>
              <a:prstGeom prst="rect">
                <a:avLst/>
              </a:prstGeom>
            </p:spPr>
          </p:pic>
          <p:sp>
            <p:nvSpPr>
              <p:cNvPr id="8" name="Szövegdoboz 7"/>
              <p:cNvSpPr txBox="1"/>
              <p:nvPr/>
            </p:nvSpPr>
            <p:spPr>
              <a:xfrm>
                <a:off x="3053193" y="317123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hu-H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églalap 8"/>
              <p:cNvSpPr/>
              <p:nvPr/>
            </p:nvSpPr>
            <p:spPr>
              <a:xfrm>
                <a:off x="6318608" y="3162226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50</a:t>
                </a:r>
                <a:endParaRPr lang="hu-HU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1875229" y="2709569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chemeClr val="bg1"/>
                    </a:solidFill>
                  </a:rPr>
                  <a:t>A</a:t>
                </a:r>
                <a:endParaRPr lang="hu-HU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Szövegdoboz 10"/>
              <p:cNvSpPr txBox="1"/>
              <p:nvPr/>
            </p:nvSpPr>
            <p:spPr>
              <a:xfrm>
                <a:off x="5072256" y="2665150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4" name="Háromszög 3"/>
            <p:cNvSpPr/>
            <p:nvPr/>
          </p:nvSpPr>
          <p:spPr>
            <a:xfrm>
              <a:off x="4463023" y="500449"/>
              <a:ext cx="144016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Háromszög 4"/>
            <p:cNvSpPr/>
            <p:nvPr/>
          </p:nvSpPr>
          <p:spPr>
            <a:xfrm>
              <a:off x="4319007" y="500449"/>
              <a:ext cx="144016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515133" y="1052736"/>
            <a:ext cx="4862301" cy="1212300"/>
            <a:chOff x="3656277" y="2998097"/>
            <a:chExt cx="4862301" cy="1179382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3656277" y="3171233"/>
              <a:ext cx="4862301" cy="1006246"/>
              <a:chOff x="1852569" y="2665150"/>
              <a:chExt cx="4862301" cy="1006246"/>
            </a:xfrm>
          </p:grpSpPr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569" y="2671072"/>
                <a:ext cx="1601727" cy="1000324"/>
              </a:xfrm>
              <a:prstGeom prst="rect">
                <a:avLst/>
              </a:prstGeom>
            </p:spPr>
          </p:pic>
          <p:pic>
            <p:nvPicPr>
              <p:cNvPr id="18" name="Kép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56" y="2671072"/>
                <a:ext cx="1601727" cy="1000324"/>
              </a:xfrm>
              <a:prstGeom prst="rect">
                <a:avLst/>
              </a:prstGeom>
            </p:spPr>
          </p:pic>
          <p:sp>
            <p:nvSpPr>
              <p:cNvPr id="19" name="Szövegdoboz 18"/>
              <p:cNvSpPr txBox="1"/>
              <p:nvPr/>
            </p:nvSpPr>
            <p:spPr>
              <a:xfrm>
                <a:off x="3053193" y="317123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25</a:t>
                </a:r>
                <a:endParaRPr lang="hu-H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6318608" y="3162226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25</a:t>
                </a:r>
                <a:endParaRPr lang="hu-HU" dirty="0"/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1875229" y="2709569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chemeClr val="bg1"/>
                    </a:solidFill>
                  </a:rPr>
                  <a:t>A</a:t>
                </a:r>
                <a:endParaRPr lang="hu-HU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5072256" y="2665150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cxnSp>
          <p:nvCxnSpPr>
            <p:cNvPr id="14" name="Egyenes összekötő nyíllal 13"/>
            <p:cNvCxnSpPr>
              <a:stCxn id="18" idx="1"/>
              <a:endCxn id="17" idx="3"/>
            </p:cNvCxnSpPr>
            <p:nvPr/>
          </p:nvCxnSpPr>
          <p:spPr>
            <a:xfrm flipH="1">
              <a:off x="5258004" y="3677317"/>
              <a:ext cx="161796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5972302" y="3315607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25</a:t>
              </a:r>
              <a:endParaRPr lang="hu-HU" sz="2400" dirty="0"/>
            </a:p>
          </p:txBody>
        </p:sp>
        <p:sp>
          <p:nvSpPr>
            <p:cNvPr id="16" name="Ellipszis 15"/>
            <p:cNvSpPr/>
            <p:nvPr/>
          </p:nvSpPr>
          <p:spPr>
            <a:xfrm>
              <a:off x="7460803" y="2998097"/>
              <a:ext cx="432048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35" name="Görbe összekötő 34"/>
          <p:cNvCxnSpPr>
            <a:stCxn id="6" idx="2"/>
          </p:cNvCxnSpPr>
          <p:nvPr/>
        </p:nvCxnSpPr>
        <p:spPr>
          <a:xfrm rot="5400000" flipH="1" flipV="1">
            <a:off x="3279521" y="2702616"/>
            <a:ext cx="509170" cy="2401428"/>
          </a:xfrm>
          <a:prstGeom prst="curvedConnector4">
            <a:avLst>
              <a:gd name="adj1" fmla="val -44897"/>
              <a:gd name="adj2" fmla="val 66675"/>
            </a:avLst>
          </a:prstGeom>
          <a:ln w="4127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2082599" y="422108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</a:t>
            </a:r>
            <a:r>
              <a:rPr lang="hu-HU" sz="2400" dirty="0" smtClean="0"/>
              <a:t>5</a:t>
            </a:r>
            <a:endParaRPr lang="hu-HU" sz="2400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4202064" y="3842419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-15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699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6" y="1755961"/>
            <a:ext cx="38195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51" y="1916832"/>
            <a:ext cx="4248894" cy="22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2436" y="4869160"/>
            <a:ext cx="82157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130000"/>
              <a:buFont typeface="Wingdings" pitchFamily="2" charset="2"/>
              <a:buNone/>
            </a:pPr>
            <a:r>
              <a:rPr lang="hu-HU" sz="2400" dirty="0" err="1">
                <a:latin typeface="Times New Roman" pitchFamily="18" charset="0"/>
              </a:rPr>
              <a:t>Striatum</a:t>
            </a:r>
            <a:r>
              <a:rPr lang="hu-HU" sz="2400" dirty="0">
                <a:latin typeface="Times New Roman" pitchFamily="18" charset="0"/>
              </a:rPr>
              <a:t> </a:t>
            </a:r>
            <a:r>
              <a:rPr lang="hu-HU" sz="2400" dirty="0" err="1">
                <a:latin typeface="Times New Roman" pitchFamily="18" charset="0"/>
              </a:rPr>
              <a:t>dorsalis</a:t>
            </a:r>
            <a:r>
              <a:rPr lang="hu-HU" sz="2400" dirty="0">
                <a:latin typeface="Times New Roman" pitchFamily="18" charset="0"/>
              </a:rPr>
              <a:t> része aktivizálódik (</a:t>
            </a:r>
            <a:r>
              <a:rPr lang="hu-HU" sz="2400" dirty="0" err="1">
                <a:latin typeface="Times New Roman" pitchFamily="18" charset="0"/>
              </a:rPr>
              <a:t>extrapiramidális</a:t>
            </a:r>
            <a:r>
              <a:rPr lang="hu-HU" sz="2400" dirty="0">
                <a:latin typeface="Times New Roman" pitchFamily="18" charset="0"/>
              </a:rPr>
              <a:t> rendszer). </a:t>
            </a:r>
          </a:p>
          <a:p>
            <a:pPr>
              <a:buClr>
                <a:schemeClr val="bg2"/>
              </a:buClr>
              <a:buSzPct val="130000"/>
              <a:buFont typeface="Wingdings" pitchFamily="2" charset="2"/>
              <a:buNone/>
            </a:pPr>
            <a:r>
              <a:rPr lang="hu-HU" sz="2400" dirty="0">
                <a:solidFill>
                  <a:srgbClr val="FF0000"/>
                </a:solidFill>
                <a:latin typeface="Times New Roman" pitchFamily="18" charset="0"/>
              </a:rPr>
              <a:t>A szándékos cselekvéskor működésbe lépő jutalomközpont.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A büntetés működése</a:t>
            </a:r>
            <a:endParaRPr lang="en-US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„nem fair” viselkedés azonnali heves érzelmeket vált ki.</a:t>
            </a:r>
          </a:p>
          <a:p>
            <a:r>
              <a:rPr lang="hu-HU" dirty="0" smtClean="0"/>
              <a:t>Ezek az érzelmek akkor is megjelennek, ha nem vagyunk közvetlenül érintettek.</a:t>
            </a:r>
          </a:p>
          <a:p>
            <a:r>
              <a:rPr lang="hu-HU" dirty="0" smtClean="0"/>
              <a:t>Olyan érzelem alapú viselkedést indítanak el, amivel a nem fair egyedet büntetjük.</a:t>
            </a:r>
          </a:p>
          <a:p>
            <a:pPr marL="68580" indent="0">
              <a:buNone/>
            </a:pPr>
            <a:endParaRPr lang="hu-HU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együttműködés genetikai háttere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958724"/>
            <a:ext cx="7924800" cy="1656184"/>
          </a:xfrm>
        </p:spPr>
        <p:txBody>
          <a:bodyPr>
            <a:normAutofit/>
          </a:bodyPr>
          <a:lstStyle/>
          <a:p>
            <a:r>
              <a:rPr lang="hu-HU" sz="2400" dirty="0"/>
              <a:t>Egypetéjű és kétpetéjű ikrek </a:t>
            </a:r>
            <a:r>
              <a:rPr lang="hu-HU" sz="2400" dirty="0" smtClean="0"/>
              <a:t>összehasonlítása. </a:t>
            </a:r>
          </a:p>
          <a:p>
            <a:r>
              <a:rPr lang="hu-HU" sz="2400" dirty="0" smtClean="0"/>
              <a:t>Bizalom játék</a:t>
            </a:r>
            <a:r>
              <a:rPr lang="hu-HU" sz="2400" dirty="0"/>
              <a:t>.</a:t>
            </a:r>
            <a:r>
              <a:rPr lang="hu-HU" sz="2400" dirty="0" smtClean="0"/>
              <a:t> </a:t>
            </a:r>
          </a:p>
          <a:p>
            <a:endParaRPr lang="hu-HU" sz="24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82829" y="2873639"/>
            <a:ext cx="7910304" cy="3733005"/>
            <a:chOff x="582829" y="2873639"/>
            <a:chExt cx="7910304" cy="3733005"/>
          </a:xfrm>
        </p:grpSpPr>
        <p:sp>
          <p:nvSpPr>
            <p:cNvPr id="4" name="Szövegdoboz 3"/>
            <p:cNvSpPr txBox="1"/>
            <p:nvPr/>
          </p:nvSpPr>
          <p:spPr>
            <a:xfrm>
              <a:off x="755576" y="6237312"/>
              <a:ext cx="1925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Cesarini</a:t>
              </a:r>
              <a:r>
                <a:rPr lang="hu-HU" dirty="0" smtClean="0"/>
                <a:t> et </a:t>
              </a:r>
              <a:r>
                <a:rPr lang="hu-HU" dirty="0" err="1" smtClean="0"/>
                <a:t>al</a:t>
              </a:r>
              <a:r>
                <a:rPr lang="hu-HU" dirty="0" smtClean="0"/>
                <a:t>. 2008, </a:t>
              </a:r>
              <a:endParaRPr lang="hu-HU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582829" y="2873639"/>
              <a:ext cx="3959255" cy="853868"/>
              <a:chOff x="432878" y="500449"/>
              <a:chExt cx="4862301" cy="1105843"/>
            </a:xfrm>
          </p:grpSpPr>
          <p:grpSp>
            <p:nvGrpSpPr>
              <p:cNvPr id="40" name="Csoportba foglalás 39"/>
              <p:cNvGrpSpPr/>
              <p:nvPr/>
            </p:nvGrpSpPr>
            <p:grpSpPr>
              <a:xfrm>
                <a:off x="432878" y="600046"/>
                <a:ext cx="4862301" cy="1006246"/>
                <a:chOff x="1852569" y="2665150"/>
                <a:chExt cx="4862301" cy="1006246"/>
              </a:xfrm>
            </p:grpSpPr>
            <p:pic>
              <p:nvPicPr>
                <p:cNvPr id="43" name="Kép 4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2569" y="2671072"/>
                  <a:ext cx="1601727" cy="1000324"/>
                </a:xfrm>
                <a:prstGeom prst="rect">
                  <a:avLst/>
                </a:prstGeom>
              </p:spPr>
            </p:pic>
            <p:pic>
              <p:nvPicPr>
                <p:cNvPr id="44" name="Kép 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2256" y="2671072"/>
                  <a:ext cx="1601727" cy="1000324"/>
                </a:xfrm>
                <a:prstGeom prst="rect">
                  <a:avLst/>
                </a:prstGeom>
              </p:spPr>
            </p:pic>
            <p:sp>
              <p:nvSpPr>
                <p:cNvPr id="45" name="Szövegdoboz 44"/>
                <p:cNvSpPr txBox="1"/>
                <p:nvPr/>
              </p:nvSpPr>
              <p:spPr>
                <a:xfrm>
                  <a:off x="3053193" y="317123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hu-H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églalap 45"/>
                <p:cNvSpPr/>
                <p:nvPr/>
              </p:nvSpPr>
              <p:spPr>
                <a:xfrm>
                  <a:off x="6318608" y="3162226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hu-HU" dirty="0" smtClean="0">
                      <a:solidFill>
                        <a:srgbClr val="FF0000"/>
                      </a:solidFill>
                    </a:rPr>
                    <a:t>50</a:t>
                  </a:r>
                  <a:endParaRPr lang="hu-HU" dirty="0"/>
                </a:p>
              </p:txBody>
            </p:sp>
            <p:sp>
              <p:nvSpPr>
                <p:cNvPr id="47" name="Szövegdoboz 46"/>
                <p:cNvSpPr txBox="1"/>
                <p:nvPr/>
              </p:nvSpPr>
              <p:spPr>
                <a:xfrm>
                  <a:off x="1875229" y="2709569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chemeClr val="bg1"/>
                      </a:solidFill>
                    </a:rPr>
                    <a:t>A</a:t>
                  </a:r>
                  <a:endParaRPr lang="hu-H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5072256" y="2665150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41" name="Háromszög 40"/>
              <p:cNvSpPr/>
              <p:nvPr/>
            </p:nvSpPr>
            <p:spPr>
              <a:xfrm>
                <a:off x="4463023" y="500449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Háromszög 41"/>
              <p:cNvSpPr/>
              <p:nvPr/>
            </p:nvSpPr>
            <p:spPr>
              <a:xfrm>
                <a:off x="4319007" y="500449"/>
                <a:ext cx="144016" cy="144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618274" y="4218050"/>
              <a:ext cx="3959255" cy="936068"/>
              <a:chOff x="3656277" y="2998097"/>
              <a:chExt cx="4862301" cy="1179382"/>
            </a:xfrm>
          </p:grpSpPr>
          <p:grpSp>
            <p:nvGrpSpPr>
              <p:cNvPr id="50" name="Csoportba foglalás 49"/>
              <p:cNvGrpSpPr/>
              <p:nvPr/>
            </p:nvGrpSpPr>
            <p:grpSpPr>
              <a:xfrm>
                <a:off x="3656277" y="3171233"/>
                <a:ext cx="4862301" cy="1006246"/>
                <a:chOff x="1852569" y="2665150"/>
                <a:chExt cx="4862301" cy="1006246"/>
              </a:xfrm>
            </p:grpSpPr>
            <p:pic>
              <p:nvPicPr>
                <p:cNvPr id="54" name="Kép 5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2569" y="2671072"/>
                  <a:ext cx="1601727" cy="1000324"/>
                </a:xfrm>
                <a:prstGeom prst="rect">
                  <a:avLst/>
                </a:prstGeom>
              </p:spPr>
            </p:pic>
            <p:pic>
              <p:nvPicPr>
                <p:cNvPr id="55" name="Kép 5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2256" y="2671072"/>
                  <a:ext cx="1601727" cy="1000324"/>
                </a:xfrm>
                <a:prstGeom prst="rect">
                  <a:avLst/>
                </a:prstGeom>
              </p:spPr>
            </p:pic>
            <p:sp>
              <p:nvSpPr>
                <p:cNvPr id="56" name="Szövegdoboz 55"/>
                <p:cNvSpPr txBox="1"/>
                <p:nvPr/>
              </p:nvSpPr>
              <p:spPr>
                <a:xfrm>
                  <a:off x="3053193" y="3171234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dirty="0" smtClean="0">
                      <a:solidFill>
                        <a:srgbClr val="FF0000"/>
                      </a:solidFill>
                    </a:rPr>
                    <a:t>25</a:t>
                  </a:r>
                  <a:endParaRPr lang="hu-H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7" name="Téglalap 56"/>
                <p:cNvSpPr/>
                <p:nvPr/>
              </p:nvSpPr>
              <p:spPr>
                <a:xfrm>
                  <a:off x="6318608" y="3162226"/>
                  <a:ext cx="3962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hu-HU" dirty="0" smtClean="0">
                      <a:solidFill>
                        <a:srgbClr val="FF0000"/>
                      </a:solidFill>
                    </a:rPr>
                    <a:t>25</a:t>
                  </a:r>
                  <a:endParaRPr lang="hu-HU" dirty="0"/>
                </a:p>
              </p:txBody>
            </p:sp>
            <p:sp>
              <p:nvSpPr>
                <p:cNvPr id="58" name="Szövegdoboz 57"/>
                <p:cNvSpPr txBox="1"/>
                <p:nvPr/>
              </p:nvSpPr>
              <p:spPr>
                <a:xfrm>
                  <a:off x="1875229" y="2709569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 smtClean="0">
                      <a:solidFill>
                        <a:schemeClr val="bg1"/>
                      </a:solidFill>
                    </a:rPr>
                    <a:t>A</a:t>
                  </a:r>
                  <a:endParaRPr lang="hu-HU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Szövegdoboz 58"/>
                <p:cNvSpPr txBox="1"/>
                <p:nvPr/>
              </p:nvSpPr>
              <p:spPr>
                <a:xfrm>
                  <a:off x="5072256" y="2665150"/>
                  <a:ext cx="3529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400" dirty="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</p:grpSp>
          <p:cxnSp>
            <p:nvCxnSpPr>
              <p:cNvPr id="51" name="Egyenes összekötő nyíllal 50"/>
              <p:cNvCxnSpPr>
                <a:stCxn id="55" idx="1"/>
                <a:endCxn id="54" idx="3"/>
              </p:cNvCxnSpPr>
              <p:nvPr/>
            </p:nvCxnSpPr>
            <p:spPr>
              <a:xfrm flipH="1">
                <a:off x="5258004" y="3677317"/>
                <a:ext cx="161796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Szövegdoboz 51"/>
              <p:cNvSpPr txBox="1"/>
              <p:nvPr/>
            </p:nvSpPr>
            <p:spPr>
              <a:xfrm>
                <a:off x="5923955" y="3164063"/>
                <a:ext cx="46679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/>
                  <a:t>25</a:t>
                </a:r>
                <a:endParaRPr lang="hu-HU" sz="2400" dirty="0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7460803" y="2998097"/>
                <a:ext cx="432048" cy="14401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0" name="Szövegdoboz 59"/>
            <p:cNvSpPr txBox="1"/>
            <p:nvPr/>
          </p:nvSpPr>
          <p:spPr>
            <a:xfrm>
              <a:off x="4932040" y="3493957"/>
              <a:ext cx="35610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/>
                <a:t>A viselkedésbeli variancia mögött 30-40%-ban genetikai különbségek vannak</a:t>
              </a:r>
              <a:endParaRPr lang="hu-H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4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Csoportba foglalás 25"/>
          <p:cNvGrpSpPr/>
          <p:nvPr/>
        </p:nvGrpSpPr>
        <p:grpSpPr>
          <a:xfrm>
            <a:off x="432878" y="500449"/>
            <a:ext cx="4862301" cy="1105843"/>
            <a:chOff x="432878" y="500449"/>
            <a:chExt cx="4862301" cy="1105843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432878" y="600046"/>
              <a:ext cx="4862301" cy="1006246"/>
              <a:chOff x="1852569" y="2665150"/>
              <a:chExt cx="4862301" cy="1006246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569" y="2671072"/>
                <a:ext cx="1601727" cy="1000324"/>
              </a:xfrm>
              <a:prstGeom prst="rect">
                <a:avLst/>
              </a:prstGeom>
            </p:spPr>
          </p:pic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56" y="2671072"/>
                <a:ext cx="1601727" cy="1000324"/>
              </a:xfrm>
              <a:prstGeom prst="rect">
                <a:avLst/>
              </a:prstGeom>
            </p:spPr>
          </p:pic>
          <p:sp>
            <p:nvSpPr>
              <p:cNvPr id="6" name="Szövegdoboz 5"/>
              <p:cNvSpPr txBox="1"/>
              <p:nvPr/>
            </p:nvSpPr>
            <p:spPr>
              <a:xfrm>
                <a:off x="3053193" y="317123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hu-H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églalap 6"/>
              <p:cNvSpPr/>
              <p:nvPr/>
            </p:nvSpPr>
            <p:spPr>
              <a:xfrm>
                <a:off x="6318608" y="3162226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50</a:t>
                </a:r>
                <a:endParaRPr lang="hu-HU" dirty="0"/>
              </a:p>
            </p:txBody>
          </p:sp>
          <p:sp>
            <p:nvSpPr>
              <p:cNvPr id="8" name="Szövegdoboz 7"/>
              <p:cNvSpPr txBox="1"/>
              <p:nvPr/>
            </p:nvSpPr>
            <p:spPr>
              <a:xfrm>
                <a:off x="1875229" y="2709569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chemeClr val="bg1"/>
                    </a:solidFill>
                  </a:rPr>
                  <a:t>A</a:t>
                </a:r>
                <a:endParaRPr lang="hu-HU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5072256" y="2665150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20" name="Háromszög 19"/>
            <p:cNvSpPr/>
            <p:nvPr/>
          </p:nvSpPr>
          <p:spPr>
            <a:xfrm>
              <a:off x="4463023" y="500449"/>
              <a:ext cx="144016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Háromszög 20"/>
            <p:cNvSpPr/>
            <p:nvPr/>
          </p:nvSpPr>
          <p:spPr>
            <a:xfrm>
              <a:off x="4319007" y="500449"/>
              <a:ext cx="144016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468323" y="1844860"/>
            <a:ext cx="4862301" cy="1212300"/>
            <a:chOff x="3656277" y="2998097"/>
            <a:chExt cx="4862301" cy="1179382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3656277" y="3171233"/>
              <a:ext cx="4862301" cy="1006246"/>
              <a:chOff x="1852569" y="2665150"/>
              <a:chExt cx="4862301" cy="1006246"/>
            </a:xfrm>
          </p:grpSpPr>
          <p:pic>
            <p:nvPicPr>
              <p:cNvPr id="12" name="Kép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2569" y="2671072"/>
                <a:ext cx="1601727" cy="1000324"/>
              </a:xfrm>
              <a:prstGeom prst="rect">
                <a:avLst/>
              </a:prstGeom>
            </p:spPr>
          </p:pic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56" y="2671072"/>
                <a:ext cx="1601727" cy="1000324"/>
              </a:xfrm>
              <a:prstGeom prst="rect">
                <a:avLst/>
              </a:prstGeom>
            </p:spPr>
          </p:pic>
          <p:sp>
            <p:nvSpPr>
              <p:cNvPr id="15" name="Szövegdoboz 14"/>
              <p:cNvSpPr txBox="1"/>
              <p:nvPr/>
            </p:nvSpPr>
            <p:spPr>
              <a:xfrm>
                <a:off x="3053193" y="317123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25</a:t>
                </a:r>
                <a:endParaRPr lang="hu-H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églalap 15"/>
              <p:cNvSpPr/>
              <p:nvPr/>
            </p:nvSpPr>
            <p:spPr>
              <a:xfrm>
                <a:off x="6318608" y="3162226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dirty="0" smtClean="0">
                    <a:solidFill>
                      <a:srgbClr val="FF0000"/>
                    </a:solidFill>
                  </a:rPr>
                  <a:t>25</a:t>
                </a:r>
                <a:endParaRPr lang="hu-HU" dirty="0"/>
              </a:p>
            </p:txBody>
          </p:sp>
          <p:sp>
            <p:nvSpPr>
              <p:cNvPr id="17" name="Szövegdoboz 16"/>
              <p:cNvSpPr txBox="1"/>
              <p:nvPr/>
            </p:nvSpPr>
            <p:spPr>
              <a:xfrm>
                <a:off x="1875229" y="2709569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chemeClr val="bg1"/>
                    </a:solidFill>
                  </a:rPr>
                  <a:t>A</a:t>
                </a:r>
                <a:endParaRPr lang="hu-HU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5072256" y="2665150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cxnSp>
          <p:nvCxnSpPr>
            <p:cNvPr id="23" name="Egyenes összekötő nyíllal 22"/>
            <p:cNvCxnSpPr>
              <a:stCxn id="14" idx="1"/>
              <a:endCxn id="12" idx="3"/>
            </p:cNvCxnSpPr>
            <p:nvPr/>
          </p:nvCxnSpPr>
          <p:spPr>
            <a:xfrm flipH="1">
              <a:off x="5258004" y="3677317"/>
              <a:ext cx="161796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>
              <a:off x="5972302" y="3315607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25</a:t>
              </a:r>
              <a:endParaRPr lang="hu-HU" sz="2400" dirty="0"/>
            </a:p>
          </p:txBody>
        </p:sp>
        <p:sp>
          <p:nvSpPr>
            <p:cNvPr id="25" name="Ellipszis 24"/>
            <p:cNvSpPr/>
            <p:nvPr/>
          </p:nvSpPr>
          <p:spPr>
            <a:xfrm>
              <a:off x="7460803" y="2998097"/>
              <a:ext cx="432048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420292" y="3717033"/>
            <a:ext cx="7924800" cy="2448272"/>
            <a:chOff x="428615" y="4221088"/>
            <a:chExt cx="7924800" cy="2553849"/>
          </a:xfrm>
        </p:grpSpPr>
        <p:sp>
          <p:nvSpPr>
            <p:cNvPr id="29" name="Tartalom helye 2"/>
            <p:cNvSpPr txBox="1">
              <a:spLocks/>
            </p:cNvSpPr>
            <p:nvPr/>
          </p:nvSpPr>
          <p:spPr>
            <a:xfrm>
              <a:off x="428615" y="4221088"/>
              <a:ext cx="7924800" cy="9694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 spc="3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hu-HU" sz="2400" dirty="0" smtClean="0"/>
                <a:t>  </a:t>
              </a: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949651" y="6405605"/>
              <a:ext cx="3656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err="1"/>
                <a:t>Kosfeld</a:t>
              </a:r>
              <a:r>
                <a:rPr lang="hu-HU" dirty="0"/>
                <a:t> et </a:t>
              </a:r>
              <a:r>
                <a:rPr lang="hu-HU" dirty="0" err="1"/>
                <a:t>al</a:t>
              </a:r>
              <a:r>
                <a:rPr lang="hu-HU" dirty="0"/>
                <a:t>. 2005, </a:t>
              </a:r>
              <a:r>
                <a:rPr lang="hu-HU" dirty="0" err="1"/>
                <a:t>Takahashi</a:t>
              </a:r>
              <a:r>
                <a:rPr lang="hu-HU" dirty="0"/>
                <a:t> et </a:t>
              </a:r>
              <a:r>
                <a:rPr lang="hu-HU" dirty="0" err="1"/>
                <a:t>al</a:t>
              </a:r>
              <a:r>
                <a:rPr lang="hu-HU" dirty="0"/>
                <a:t>. 2005</a:t>
              </a:r>
            </a:p>
          </p:txBody>
        </p:sp>
      </p:grpSp>
      <p:sp>
        <p:nvSpPr>
          <p:cNvPr id="28" name="Tartalom helye 2"/>
          <p:cNvSpPr txBox="1">
            <a:spLocks/>
          </p:cNvSpPr>
          <p:nvPr/>
        </p:nvSpPr>
        <p:spPr>
          <a:xfrm>
            <a:off x="605846" y="3614908"/>
            <a:ext cx="7924800" cy="12542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err="1" smtClean="0"/>
              <a:t>Oxitocin</a:t>
            </a:r>
            <a:r>
              <a:rPr lang="hu-HU" sz="2400" dirty="0" smtClean="0"/>
              <a:t> </a:t>
            </a:r>
            <a:r>
              <a:rPr lang="hu-HU" sz="2400" dirty="0"/>
              <a:t>és </a:t>
            </a:r>
            <a:r>
              <a:rPr lang="hu-HU" sz="2400" dirty="0" smtClean="0"/>
              <a:t>a </a:t>
            </a:r>
            <a:r>
              <a:rPr lang="hu-HU" sz="2400" dirty="0" err="1" smtClean="0"/>
              <a:t>kortizol</a:t>
            </a:r>
            <a:r>
              <a:rPr lang="hu-HU" sz="2400" dirty="0" smtClean="0"/>
              <a:t> </a:t>
            </a:r>
            <a:r>
              <a:rPr lang="hu-HU" sz="2400" dirty="0"/>
              <a:t>szint </a:t>
            </a:r>
            <a:r>
              <a:rPr lang="hu-HU" sz="2400" dirty="0" smtClean="0"/>
              <a:t>összefüggésben van  </a:t>
            </a:r>
            <a:r>
              <a:rPr lang="hu-HU" sz="2400" dirty="0"/>
              <a:t>a bizalom, kooperáció </a:t>
            </a:r>
            <a:r>
              <a:rPr lang="hu-HU" sz="2400" dirty="0" smtClean="0"/>
              <a:t>mértékével. (A viselkedésbeli sokféleség hormonális háttere.)  </a:t>
            </a:r>
          </a:p>
          <a:p>
            <a:pPr marL="0" indent="0">
              <a:buNone/>
            </a:pPr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519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7" y="1556792"/>
            <a:ext cx="8753875" cy="39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Képtalálat a következőre: „gondolkodom tehát játszom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őre: „gondolkodom tehát játszom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őre: „gondolkodom tehát játszom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2" name="Picture 8" descr="http://www.gabo.hu/1730-1892-thickbox/alessandro-alciato-andrea-pirlo-gondolkodom-tehat-jatsz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45122"/>
            <a:ext cx="313184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gondolnak rólam a többiek?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31091"/>
            <a:ext cx="4896544" cy="32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hu-HU" dirty="0" smtClean="0"/>
              <a:t>Valaki néz, jó leszek!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467544" y="1268760"/>
            <a:ext cx="7086352" cy="5589240"/>
            <a:chOff x="467544" y="1268760"/>
            <a:chExt cx="7086352" cy="55892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268760"/>
              <a:ext cx="5214144" cy="5239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Szövegdoboz 2"/>
            <p:cNvSpPr txBox="1"/>
            <p:nvPr/>
          </p:nvSpPr>
          <p:spPr>
            <a:xfrm>
              <a:off x="467544" y="6488668"/>
              <a:ext cx="2070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/>
                <a:t>Batesson</a:t>
              </a:r>
              <a:r>
                <a:rPr lang="hu-HU" dirty="0" smtClean="0"/>
                <a:t> et </a:t>
              </a:r>
              <a:r>
                <a:rPr lang="hu-HU" dirty="0" err="1" smtClean="0"/>
                <a:t>al</a:t>
              </a:r>
              <a:r>
                <a:rPr lang="hu-HU" dirty="0" smtClean="0"/>
                <a:t>. 2006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605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hótorlasz játék</a:t>
            </a:r>
            <a:endParaRPr lang="en-US" dirty="0"/>
          </a:p>
        </p:txBody>
      </p:sp>
      <p:sp>
        <p:nvSpPr>
          <p:cNvPr id="5" name="AutoShape 4" descr="Képtalálat a következőre: „snowdrif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éptalálat a következőre: „snowdrift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éptalálat a következőre: „snowdrift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32660"/>
              </p:ext>
            </p:extLst>
          </p:nvPr>
        </p:nvGraphicFramePr>
        <p:xfrm>
          <a:off x="5436096" y="2470355"/>
          <a:ext cx="3408039" cy="25706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36013"/>
                <a:gridCol w="1136013"/>
                <a:gridCol w="1136013"/>
              </a:tblGrid>
              <a:tr h="85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Lapátol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</a:t>
                      </a:r>
                    </a:p>
                    <a:p>
                      <a:r>
                        <a:rPr lang="hu-HU" dirty="0" smtClean="0"/>
                        <a:t>lapátol</a:t>
                      </a:r>
                      <a:endParaRPr lang="en-US" dirty="0"/>
                    </a:p>
                  </a:txBody>
                  <a:tcPr/>
                </a:tc>
              </a:tr>
              <a:tr h="856896">
                <a:tc>
                  <a:txBody>
                    <a:bodyPr/>
                    <a:lstStyle/>
                    <a:p>
                      <a:r>
                        <a:rPr lang="hu-HU" dirty="0" smtClean="0"/>
                        <a:t>Lapátolok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56896">
                <a:tc>
                  <a:txBody>
                    <a:bodyPr/>
                    <a:lstStyle/>
                    <a:p>
                      <a:r>
                        <a:rPr lang="hu-HU" dirty="0" smtClean="0"/>
                        <a:t>Nem</a:t>
                      </a:r>
                    </a:p>
                    <a:p>
                      <a:r>
                        <a:rPr lang="hu-HU" dirty="0" smtClean="0"/>
                        <a:t>lapátolok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éptalálat a következőre: „snowdrift gam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76872"/>
            <a:ext cx="4762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977543" y="5698122"/>
            <a:ext cx="4504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Mi a legjobb stratégia?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5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Diktátor </a:t>
            </a:r>
            <a:r>
              <a:rPr lang="hu-HU" sz="4000" dirty="0"/>
              <a:t>játék II.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sz="2800"/>
              <a:t>A felajánló játékos a „számítógépen” keresztül játszik egy másik játékossal.</a:t>
            </a:r>
          </a:p>
          <a:p>
            <a:r>
              <a:rPr lang="hu-HU" sz="2800"/>
              <a:t>Két eset van: 1) A képernyőn emberi szemek láthatóak, 2) semleges egyszínű képernyő.</a:t>
            </a:r>
          </a:p>
          <a:p>
            <a:r>
              <a:rPr lang="hu-HU" sz="2800"/>
              <a:t>Az 1) esetben a kísérleti személyek 55%-a adakozóbb, mint a 2) esetben.</a:t>
            </a:r>
          </a:p>
          <a:p>
            <a:r>
              <a:rPr lang="hu-HU" sz="2800">
                <a:solidFill>
                  <a:srgbClr val="FF0000"/>
                </a:solidFill>
              </a:rPr>
              <a:t>1) eset: Valaki néz, nő az elismertségem, ha adakozó vagyok.</a:t>
            </a:r>
          </a:p>
          <a:p>
            <a:endParaRPr lang="hu-HU" sz="2800"/>
          </a:p>
          <a:p>
            <a:pPr>
              <a:buFont typeface="Wingdings" pitchFamily="2" charset="2"/>
              <a:buNone/>
            </a:pPr>
            <a:endParaRPr lang="hu-HU" sz="2800"/>
          </a:p>
          <a:p>
            <a:pPr>
              <a:buFont typeface="Wingdings" pitchFamily="2" charset="2"/>
              <a:buNone/>
            </a:pPr>
            <a:endParaRPr lang="hu-HU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sugallnak a kísérletek?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/>
              <a:t>A többség együttműködő, és hevesen, öntudatlanul büntet, ha kihasználják őt vagy társát. </a:t>
            </a:r>
            <a:r>
              <a:rPr lang="hu-HU" sz="2400" u="sng" dirty="0" smtClean="0"/>
              <a:t>Erős kooperátor</a:t>
            </a:r>
          </a:p>
          <a:p>
            <a:r>
              <a:rPr lang="hu-HU" sz="2400" dirty="0" smtClean="0"/>
              <a:t>A viselkedésben  sokféleség figyelhető meg. A különbségeknek genetikai (hormonális)  alapjai is vannak. </a:t>
            </a:r>
          </a:p>
          <a:p>
            <a:r>
              <a:rPr lang="hu-HU" sz="2400" dirty="0" smtClean="0"/>
              <a:t>Tudat alatt is fontosnak tartjuk a hírnevünket, hiszen ez befolyásolja a sikerességünket a csoportban. Csoporton belüli kommunikáció!</a:t>
            </a:r>
          </a:p>
          <a:p>
            <a:r>
              <a:rPr lang="hu-HU" sz="2400" dirty="0" smtClean="0"/>
              <a:t>Erős késztetés a fair viselkedés betartására, főleg a csoporton belül. (későbbi büntetés elkerülése, szövetség fenntartása)</a:t>
            </a:r>
          </a:p>
          <a:p>
            <a:r>
              <a:rPr lang="hu-HU" sz="2400" dirty="0" smtClean="0"/>
              <a:t>Komplex kognitív képességek szükségesek.</a:t>
            </a:r>
          </a:p>
          <a:p>
            <a:r>
              <a:rPr lang="hu-HU" sz="2400" u="sng" dirty="0" smtClean="0"/>
              <a:t>A viselkedést alapvetően az érzelmek irányítják</a:t>
            </a:r>
            <a:r>
              <a:rPr lang="hu-HU" sz="2400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Eltűnt-e az emberi alaptermészet a bostoni robbantás után?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Csoportba foglalás 27"/>
          <p:cNvGrpSpPr/>
          <p:nvPr/>
        </p:nvGrpSpPr>
        <p:grpSpPr>
          <a:xfrm>
            <a:off x="2296967" y="1124744"/>
            <a:ext cx="4680520" cy="3456384"/>
            <a:chOff x="2123728" y="1124744"/>
            <a:chExt cx="4680520" cy="3456384"/>
          </a:xfrm>
        </p:grpSpPr>
        <p:sp>
          <p:nvSpPr>
            <p:cNvPr id="23" name="Lekerekített téglalap 22"/>
            <p:cNvSpPr/>
            <p:nvPr/>
          </p:nvSpPr>
          <p:spPr>
            <a:xfrm>
              <a:off x="2123728" y="1124744"/>
              <a:ext cx="4680520" cy="3456384"/>
            </a:xfrm>
            <a:prstGeom prst="roundRect">
              <a:avLst/>
            </a:prstGeom>
            <a:solidFill>
              <a:schemeClr val="bg1">
                <a:lumMod val="65000"/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2" name="Csoportba foglalás 21"/>
            <p:cNvGrpSpPr/>
            <p:nvPr/>
          </p:nvGrpSpPr>
          <p:grpSpPr>
            <a:xfrm>
              <a:off x="2339752" y="1328727"/>
              <a:ext cx="4274145" cy="3036377"/>
              <a:chOff x="2339752" y="1328727"/>
              <a:chExt cx="4274145" cy="3036377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2339752" y="1328727"/>
                <a:ext cx="1836204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smtClean="0"/>
                  <a:t>Csoportos élet,</a:t>
                </a:r>
              </a:p>
              <a:p>
                <a:pPr algn="ctr"/>
                <a:r>
                  <a:rPr lang="hu-HU" sz="2000" dirty="0" err="1"/>
                  <a:t>k</a:t>
                </a:r>
                <a:r>
                  <a:rPr lang="hu-HU" sz="2000" dirty="0" err="1" smtClean="0"/>
                  <a:t>ooperá-ció</a:t>
                </a:r>
                <a:endParaRPr lang="hu-HU" sz="2000" dirty="0"/>
              </a:p>
            </p:txBody>
          </p:sp>
          <p:sp>
            <p:nvSpPr>
              <p:cNvPr id="6" name="Ellipszis 5"/>
              <p:cNvSpPr/>
              <p:nvPr/>
            </p:nvSpPr>
            <p:spPr>
              <a:xfrm>
                <a:off x="4777693" y="1340768"/>
                <a:ext cx="1836204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smtClean="0"/>
                  <a:t>Kommuni-káció,</a:t>
                </a:r>
              </a:p>
              <a:p>
                <a:pPr algn="ctr"/>
                <a:r>
                  <a:rPr lang="hu-HU" sz="2000" dirty="0" smtClean="0"/>
                  <a:t>(beszéd)</a:t>
                </a:r>
                <a:endParaRPr lang="hu-HU" sz="2000" dirty="0"/>
              </a:p>
            </p:txBody>
          </p:sp>
          <p:sp>
            <p:nvSpPr>
              <p:cNvPr id="7" name="Ellipszis 6"/>
              <p:cNvSpPr/>
              <p:nvPr/>
            </p:nvSpPr>
            <p:spPr>
              <a:xfrm>
                <a:off x="3554181" y="2996952"/>
                <a:ext cx="1836204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smtClean="0"/>
                  <a:t>Tanulás, kognitív </a:t>
                </a:r>
                <a:r>
                  <a:rPr lang="hu-HU" sz="2000" dirty="0" err="1" smtClean="0"/>
                  <a:t>képessé-gek</a:t>
                </a:r>
                <a:endParaRPr lang="hu-HU" sz="2000" dirty="0"/>
              </a:p>
            </p:txBody>
          </p:sp>
          <p:cxnSp>
            <p:nvCxnSpPr>
              <p:cNvPr id="9" name="Egyenes összekötő nyíllal 8"/>
              <p:cNvCxnSpPr>
                <a:stCxn id="5" idx="6"/>
              </p:cNvCxnSpPr>
              <p:nvPr/>
            </p:nvCxnSpPr>
            <p:spPr>
              <a:xfrm>
                <a:off x="4175956" y="2012803"/>
                <a:ext cx="68407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nyíllal 10"/>
              <p:cNvCxnSpPr/>
              <p:nvPr/>
            </p:nvCxnSpPr>
            <p:spPr>
              <a:xfrm flipH="1">
                <a:off x="4860032" y="2564904"/>
                <a:ext cx="360040" cy="57606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16"/>
              <p:cNvCxnSpPr/>
              <p:nvPr/>
            </p:nvCxnSpPr>
            <p:spPr>
              <a:xfrm>
                <a:off x="3554181" y="2564904"/>
                <a:ext cx="369747" cy="57606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Csoportba foglalás 28"/>
          <p:cNvGrpSpPr/>
          <p:nvPr/>
        </p:nvGrpSpPr>
        <p:grpSpPr>
          <a:xfrm>
            <a:off x="928815" y="1124744"/>
            <a:ext cx="7416824" cy="3431885"/>
            <a:chOff x="928815" y="1124744"/>
            <a:chExt cx="7416824" cy="3431885"/>
          </a:xfrm>
        </p:grpSpPr>
        <p:sp>
          <p:nvSpPr>
            <p:cNvPr id="24" name="Lekerekített téglalap 23"/>
            <p:cNvSpPr/>
            <p:nvPr/>
          </p:nvSpPr>
          <p:spPr>
            <a:xfrm>
              <a:off x="928815" y="1700808"/>
              <a:ext cx="1296144" cy="2304256"/>
            </a:xfrm>
            <a:prstGeom prst="roundRect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Genetikai</a:t>
              </a:r>
            </a:p>
            <a:p>
              <a:pPr algn="ctr"/>
              <a:r>
                <a:rPr lang="hu-HU" dirty="0" smtClean="0"/>
                <a:t>adaptáció</a:t>
              </a:r>
              <a:endParaRPr lang="hu-HU" dirty="0"/>
            </a:p>
          </p:txBody>
        </p:sp>
        <p:sp>
          <p:nvSpPr>
            <p:cNvPr id="25" name="Lekerekített téglalap 24"/>
            <p:cNvSpPr/>
            <p:nvPr/>
          </p:nvSpPr>
          <p:spPr>
            <a:xfrm>
              <a:off x="7049495" y="1700808"/>
              <a:ext cx="1296144" cy="2304256"/>
            </a:xfrm>
            <a:prstGeom prst="roundRect">
              <a:avLst/>
            </a:prstGeom>
            <a:solidFill>
              <a:srgbClr val="FF0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Kulturális adaptáció</a:t>
              </a:r>
              <a:endParaRPr lang="hu-HU" dirty="0"/>
            </a:p>
          </p:txBody>
        </p:sp>
        <p:sp>
          <p:nvSpPr>
            <p:cNvPr id="26" name="Szalagnyíl lefelé 25"/>
            <p:cNvSpPr/>
            <p:nvPr/>
          </p:nvSpPr>
          <p:spPr>
            <a:xfrm>
              <a:off x="1475656" y="1124744"/>
              <a:ext cx="6480720" cy="900100"/>
            </a:xfrm>
            <a:prstGeom prst="curvedDown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7" name="Szalagnyíl lefelé 26"/>
            <p:cNvSpPr/>
            <p:nvPr/>
          </p:nvSpPr>
          <p:spPr>
            <a:xfrm>
              <a:off x="1441764" y="3656529"/>
              <a:ext cx="6480720" cy="900100"/>
            </a:xfrm>
            <a:prstGeom prst="curvedDownArrow">
              <a:avLst>
                <a:gd name="adj1" fmla="val 25000"/>
                <a:gd name="adj2" fmla="val 40691"/>
                <a:gd name="adj3" fmla="val 2500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76887" y="4594381"/>
            <a:ext cx="6120680" cy="1714939"/>
            <a:chOff x="1576887" y="4594381"/>
            <a:chExt cx="6120680" cy="1714939"/>
          </a:xfrm>
        </p:grpSpPr>
        <p:sp>
          <p:nvSpPr>
            <p:cNvPr id="4" name="Lekerekített téglalap 3"/>
            <p:cNvSpPr/>
            <p:nvPr/>
          </p:nvSpPr>
          <p:spPr>
            <a:xfrm>
              <a:off x="1576887" y="5301208"/>
              <a:ext cx="6120680" cy="1008112"/>
            </a:xfrm>
            <a:prstGeom prst="roundRect">
              <a:avLst/>
            </a:prstGeom>
            <a:gradFill>
              <a:gsLst>
                <a:gs pos="0">
                  <a:srgbClr val="DDEBCF">
                    <a:lumMod val="98000"/>
                    <a:lumOff val="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Evolúciós előtörténet, ökológiai feltételek</a:t>
              </a:r>
              <a:endParaRPr lang="hu-HU" sz="2400" dirty="0"/>
            </a:p>
          </p:txBody>
        </p:sp>
        <p:sp>
          <p:nvSpPr>
            <p:cNvPr id="2" name="Right Arrow 1"/>
            <p:cNvSpPr/>
            <p:nvPr/>
          </p:nvSpPr>
          <p:spPr>
            <a:xfrm rot="16200000">
              <a:off x="2699792" y="4882413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4169175" y="4893841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5846238" y="4893841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3404770" y="116632"/>
            <a:ext cx="246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Összegzés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2527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99695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Melis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Semmann</a:t>
            </a:r>
            <a:r>
              <a:rPr lang="hu-HU" dirty="0" smtClean="0"/>
              <a:t>. (2010) </a:t>
            </a:r>
            <a:r>
              <a:rPr lang="hu-HU" dirty="0" err="1" smtClean="0"/>
              <a:t>How</a:t>
            </a:r>
            <a:r>
              <a:rPr lang="hu-HU" dirty="0" smtClean="0"/>
              <a:t> is human </a:t>
            </a:r>
            <a:r>
              <a:rPr lang="hu-HU" dirty="0" err="1" smtClean="0"/>
              <a:t>cooperation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? </a:t>
            </a:r>
            <a:r>
              <a:rPr lang="hu-HU" dirty="0" err="1" smtClean="0"/>
              <a:t>Phil</a:t>
            </a:r>
            <a:r>
              <a:rPr lang="hu-HU" dirty="0" smtClean="0"/>
              <a:t>. </a:t>
            </a:r>
            <a:r>
              <a:rPr lang="hu-HU" dirty="0" err="1" smtClean="0"/>
              <a:t>Trans</a:t>
            </a:r>
            <a:r>
              <a:rPr lang="hu-HU" dirty="0" smtClean="0"/>
              <a:t>. Roy. </a:t>
            </a:r>
            <a:r>
              <a:rPr lang="hu-HU" dirty="0" err="1" smtClean="0"/>
              <a:t>Soc</a:t>
            </a:r>
            <a:r>
              <a:rPr lang="hu-HU" dirty="0" smtClean="0"/>
              <a:t>. B. 365: 2663-2674</a:t>
            </a:r>
          </a:p>
          <a:p>
            <a:r>
              <a:rPr lang="hu-HU" dirty="0" err="1" smtClean="0"/>
              <a:t>Brosnan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(2010) The </a:t>
            </a:r>
            <a:r>
              <a:rPr lang="hu-HU" dirty="0" err="1" smtClean="0"/>
              <a:t>interplay</a:t>
            </a:r>
            <a:r>
              <a:rPr lang="hu-HU" dirty="0" smtClean="0"/>
              <a:t> of </a:t>
            </a:r>
            <a:r>
              <a:rPr lang="hu-HU" dirty="0" err="1" smtClean="0"/>
              <a:t>cognition</a:t>
            </a:r>
            <a:r>
              <a:rPr lang="hu-HU" dirty="0" smtClean="0"/>
              <a:t> and </a:t>
            </a:r>
            <a:r>
              <a:rPr lang="hu-HU" dirty="0" err="1" smtClean="0"/>
              <a:t>cooperation</a:t>
            </a:r>
            <a:r>
              <a:rPr lang="hu-HU" dirty="0" smtClean="0"/>
              <a:t>. </a:t>
            </a:r>
            <a:r>
              <a:rPr lang="hu-HU" dirty="0" err="1" smtClean="0"/>
              <a:t>Phil</a:t>
            </a:r>
            <a:r>
              <a:rPr lang="hu-HU" dirty="0" smtClean="0"/>
              <a:t>. </a:t>
            </a:r>
            <a:r>
              <a:rPr lang="hu-HU" dirty="0" err="1" smtClean="0"/>
              <a:t>Trans</a:t>
            </a:r>
            <a:r>
              <a:rPr lang="hu-HU" dirty="0" smtClean="0"/>
              <a:t>. Roy. </a:t>
            </a:r>
            <a:r>
              <a:rPr lang="hu-HU" dirty="0" err="1" smtClean="0"/>
              <a:t>Soc</a:t>
            </a:r>
            <a:r>
              <a:rPr lang="hu-HU" dirty="0" smtClean="0"/>
              <a:t>. B. 365, 2699-2710.</a:t>
            </a:r>
          </a:p>
          <a:p>
            <a:r>
              <a:rPr lang="hu-HU" dirty="0" err="1" smtClean="0"/>
              <a:t>Brosnan</a:t>
            </a:r>
            <a:r>
              <a:rPr lang="hu-HU" dirty="0" smtClean="0"/>
              <a:t> (2011) A </a:t>
            </a:r>
            <a:r>
              <a:rPr lang="hu-HU" dirty="0" err="1" smtClean="0"/>
              <a:t>hypothesis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co-evolution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and </a:t>
            </a:r>
            <a:r>
              <a:rPr lang="hu-HU" dirty="0" err="1" smtClean="0"/>
              <a:t>responses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inequity</a:t>
            </a:r>
            <a:r>
              <a:rPr lang="hu-HU" dirty="0" smtClean="0"/>
              <a:t>. </a:t>
            </a:r>
            <a:r>
              <a:rPr lang="hu-HU" dirty="0" err="1" smtClean="0"/>
              <a:t>Frontiers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Neuroscience</a:t>
            </a:r>
            <a:r>
              <a:rPr lang="hu-HU" dirty="0" smtClean="0"/>
              <a:t>. 5: 43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www.nature.com/scitable/knowledge/library/an-introduction-to-eusociality-15788128</a:t>
            </a:r>
            <a:endParaRPr lang="hu-HU" dirty="0" smtClean="0"/>
          </a:p>
          <a:p>
            <a:r>
              <a:rPr lang="hu-HU" dirty="0" smtClean="0"/>
              <a:t>+ az egyes diák alján megemlített cikkek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24975" y="764704"/>
            <a:ext cx="8305800" cy="1143000"/>
          </a:xfrm>
        </p:spPr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rodalom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Csoportba foglalás 27"/>
          <p:cNvGrpSpPr/>
          <p:nvPr/>
        </p:nvGrpSpPr>
        <p:grpSpPr>
          <a:xfrm>
            <a:off x="2296967" y="1124744"/>
            <a:ext cx="4680520" cy="3456384"/>
            <a:chOff x="2123728" y="1124744"/>
            <a:chExt cx="4680520" cy="3456384"/>
          </a:xfrm>
        </p:grpSpPr>
        <p:sp>
          <p:nvSpPr>
            <p:cNvPr id="23" name="Lekerekített téglalap 22"/>
            <p:cNvSpPr/>
            <p:nvPr/>
          </p:nvSpPr>
          <p:spPr>
            <a:xfrm>
              <a:off x="2123728" y="1124744"/>
              <a:ext cx="4680520" cy="3456384"/>
            </a:xfrm>
            <a:prstGeom prst="roundRect">
              <a:avLst/>
            </a:prstGeom>
            <a:solidFill>
              <a:schemeClr val="bg1">
                <a:lumMod val="65000"/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2" name="Csoportba foglalás 21"/>
            <p:cNvGrpSpPr/>
            <p:nvPr/>
          </p:nvGrpSpPr>
          <p:grpSpPr>
            <a:xfrm>
              <a:off x="2339752" y="1328727"/>
              <a:ext cx="4274145" cy="3036377"/>
              <a:chOff x="2339752" y="1328727"/>
              <a:chExt cx="4274145" cy="3036377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2339752" y="1328727"/>
                <a:ext cx="1836204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smtClean="0"/>
                  <a:t>Csoportos élet,</a:t>
                </a:r>
              </a:p>
              <a:p>
                <a:pPr algn="ctr"/>
                <a:r>
                  <a:rPr lang="hu-HU" sz="2000" dirty="0" err="1"/>
                  <a:t>k</a:t>
                </a:r>
                <a:r>
                  <a:rPr lang="hu-HU" sz="2000" dirty="0" err="1" smtClean="0"/>
                  <a:t>ooperá-ció</a:t>
                </a:r>
                <a:endParaRPr lang="hu-HU" sz="2000" dirty="0"/>
              </a:p>
            </p:txBody>
          </p:sp>
          <p:sp>
            <p:nvSpPr>
              <p:cNvPr id="6" name="Ellipszis 5"/>
              <p:cNvSpPr/>
              <p:nvPr/>
            </p:nvSpPr>
            <p:spPr>
              <a:xfrm>
                <a:off x="4777693" y="1340768"/>
                <a:ext cx="1836204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smtClean="0"/>
                  <a:t>Kommuni-káció,</a:t>
                </a:r>
              </a:p>
              <a:p>
                <a:pPr algn="ctr"/>
                <a:r>
                  <a:rPr lang="hu-HU" sz="2000" dirty="0" smtClean="0"/>
                  <a:t>(beszéd)</a:t>
                </a:r>
                <a:endParaRPr lang="hu-HU" sz="2000" dirty="0"/>
              </a:p>
            </p:txBody>
          </p:sp>
          <p:sp>
            <p:nvSpPr>
              <p:cNvPr id="7" name="Ellipszis 6"/>
              <p:cNvSpPr/>
              <p:nvPr/>
            </p:nvSpPr>
            <p:spPr>
              <a:xfrm>
                <a:off x="3554181" y="2996952"/>
                <a:ext cx="1836204" cy="1368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smtClean="0"/>
                  <a:t>Tanulás, kognitív </a:t>
                </a:r>
                <a:r>
                  <a:rPr lang="hu-HU" sz="2000" dirty="0" err="1" smtClean="0"/>
                  <a:t>képessé-gek</a:t>
                </a:r>
                <a:endParaRPr lang="hu-HU" sz="2000" dirty="0"/>
              </a:p>
            </p:txBody>
          </p:sp>
          <p:cxnSp>
            <p:nvCxnSpPr>
              <p:cNvPr id="9" name="Egyenes összekötő nyíllal 8"/>
              <p:cNvCxnSpPr>
                <a:stCxn id="5" idx="6"/>
              </p:cNvCxnSpPr>
              <p:nvPr/>
            </p:nvCxnSpPr>
            <p:spPr>
              <a:xfrm>
                <a:off x="4175956" y="2012803"/>
                <a:ext cx="68407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gyenes összekötő nyíllal 10"/>
              <p:cNvCxnSpPr/>
              <p:nvPr/>
            </p:nvCxnSpPr>
            <p:spPr>
              <a:xfrm flipH="1">
                <a:off x="4860032" y="2564904"/>
                <a:ext cx="360040" cy="57606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16"/>
              <p:cNvCxnSpPr/>
              <p:nvPr/>
            </p:nvCxnSpPr>
            <p:spPr>
              <a:xfrm>
                <a:off x="3554181" y="2564904"/>
                <a:ext cx="369747" cy="57606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1576887" y="4594381"/>
            <a:ext cx="6120680" cy="1714939"/>
            <a:chOff x="1576887" y="4594381"/>
            <a:chExt cx="6120680" cy="1714939"/>
          </a:xfrm>
        </p:grpSpPr>
        <p:sp>
          <p:nvSpPr>
            <p:cNvPr id="4" name="Lekerekített téglalap 3"/>
            <p:cNvSpPr/>
            <p:nvPr/>
          </p:nvSpPr>
          <p:spPr>
            <a:xfrm>
              <a:off x="1576887" y="5301208"/>
              <a:ext cx="6120680" cy="1008112"/>
            </a:xfrm>
            <a:prstGeom prst="roundRect">
              <a:avLst/>
            </a:prstGeom>
            <a:gradFill>
              <a:gsLst>
                <a:gs pos="0">
                  <a:srgbClr val="DDEBCF">
                    <a:lumMod val="98000"/>
                    <a:lumOff val="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Evolúciós előtörténet, ökológiai feltételek</a:t>
              </a:r>
              <a:endParaRPr lang="hu-HU" sz="2400" dirty="0"/>
            </a:p>
          </p:txBody>
        </p:sp>
        <p:sp>
          <p:nvSpPr>
            <p:cNvPr id="2" name="Right Arrow 1"/>
            <p:cNvSpPr/>
            <p:nvPr/>
          </p:nvSpPr>
          <p:spPr>
            <a:xfrm rot="16200000">
              <a:off x="2699792" y="4882413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4169175" y="4893841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5846238" y="4893841"/>
              <a:ext cx="936104" cy="3600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8043" y="323363"/>
            <a:ext cx="6618158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Kooperációval egy nagy átmenet felé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3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Nem vagyunk egyformák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755280"/>
            <a:ext cx="7924800" cy="3626048"/>
          </a:xfrm>
        </p:spPr>
        <p:txBody>
          <a:bodyPr/>
          <a:lstStyle/>
          <a:p>
            <a:pPr>
              <a:buFontTx/>
              <a:buChar char="•"/>
            </a:pPr>
            <a:r>
              <a:rPr lang="hu-HU" sz="2800" dirty="0"/>
              <a:t>4-es csoportok véletlenszerűen kialakítva.</a:t>
            </a:r>
          </a:p>
          <a:p>
            <a:pPr>
              <a:buFontTx/>
              <a:buChar char="•"/>
            </a:pPr>
            <a:r>
              <a:rPr lang="hu-HU" sz="2800" dirty="0"/>
              <a:t>Nem tudják hány játék lesz.</a:t>
            </a:r>
          </a:p>
          <a:p>
            <a:pPr>
              <a:buFontTx/>
              <a:buChar char="•"/>
            </a:pPr>
            <a:r>
              <a:rPr lang="hu-HU" sz="2800" dirty="0"/>
              <a:t>Minden körben 50 </a:t>
            </a:r>
            <a:r>
              <a:rPr lang="hu-HU" sz="2800" dirty="0" err="1"/>
              <a:t>Pe</a:t>
            </a:r>
            <a:r>
              <a:rPr lang="hu-HU" sz="2800" dirty="0"/>
              <a:t>.</a:t>
            </a:r>
          </a:p>
          <a:p>
            <a:pPr>
              <a:buFontTx/>
              <a:buChar char="•"/>
            </a:pPr>
            <a:r>
              <a:rPr lang="hu-HU" sz="2800" dirty="0"/>
              <a:t>A </a:t>
            </a:r>
            <a:r>
              <a:rPr lang="hu-HU" sz="2800" dirty="0" smtClean="0"/>
              <a:t>játékos az összes </a:t>
            </a:r>
            <a:r>
              <a:rPr lang="hu-HU" sz="2800" dirty="0"/>
              <a:t>befektetett összeg felét kapja </a:t>
            </a:r>
            <a:r>
              <a:rPr lang="hu-HU" sz="2800" dirty="0" smtClean="0"/>
              <a:t>vissza</a:t>
            </a:r>
            <a:r>
              <a:rPr lang="hu-HU" sz="2800" dirty="0"/>
              <a:t>. </a:t>
            </a:r>
            <a:r>
              <a:rPr lang="hu-HU" sz="2800" dirty="0" smtClean="0"/>
              <a:t>(Közjó </a:t>
            </a:r>
            <a:r>
              <a:rPr lang="hu-HU" sz="2800" dirty="0"/>
              <a:t>dilemma)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979548"/>
            <a:ext cx="238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Közjó játék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hu-HU" sz="2800" dirty="0">
                <a:latin typeface="+mj-lt"/>
              </a:rPr>
              <a:t>Mindenki szimultán tesz.</a:t>
            </a:r>
          </a:p>
          <a:p>
            <a:pPr>
              <a:buFontTx/>
              <a:buChar char="•"/>
            </a:pPr>
            <a:r>
              <a:rPr lang="hu-HU" sz="2800" dirty="0">
                <a:latin typeface="+mj-lt"/>
              </a:rPr>
              <a:t>Ezután 1 véletlenszerűen kiválasztott egyed módosíthatja a tétet.</a:t>
            </a:r>
          </a:p>
          <a:p>
            <a:pPr>
              <a:buFontTx/>
              <a:buChar char="•"/>
            </a:pPr>
            <a:r>
              <a:rPr lang="hu-HU" sz="2800" dirty="0">
                <a:latin typeface="+mj-lt"/>
              </a:rPr>
              <a:t>A </a:t>
            </a:r>
            <a:r>
              <a:rPr lang="hu-HU" sz="2800" dirty="0" smtClean="0">
                <a:latin typeface="+mj-lt"/>
              </a:rPr>
              <a:t>módosítási lehetőség </a:t>
            </a:r>
            <a:r>
              <a:rPr lang="hu-HU" sz="2800" dirty="0">
                <a:latin typeface="+mj-lt"/>
              </a:rPr>
              <a:t>többször 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>
                <a:latin typeface="+mj-lt"/>
              </a:rPr>
              <a:t>(véletlenszerű).</a:t>
            </a:r>
          </a:p>
          <a:p>
            <a:pPr>
              <a:buFontTx/>
              <a:buChar char="•"/>
            </a:pPr>
            <a:r>
              <a:rPr lang="hu-HU" sz="2800" dirty="0">
                <a:latin typeface="+mj-lt"/>
              </a:rPr>
              <a:t>Legalább 7 játékot játszanak, de nem tudják mikor lesz vége.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827420"/>
            <a:ext cx="2504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A játék menete: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99592" y="5949280"/>
            <a:ext cx="31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Kurzban</a:t>
            </a:r>
            <a:r>
              <a:rPr lang="hu-HU" dirty="0" smtClean="0"/>
              <a:t>, </a:t>
            </a:r>
            <a:r>
              <a:rPr lang="hu-HU" dirty="0" err="1" smtClean="0"/>
              <a:t>Houser</a:t>
            </a:r>
            <a:r>
              <a:rPr lang="hu-HU" dirty="0" smtClean="0"/>
              <a:t>, PNAS, 2005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2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2351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0000"/>
                </a:solidFill>
                <a:latin typeface="Times New Roman" pitchFamily="18" charset="0"/>
              </a:rPr>
              <a:t>Eredmények: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72621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400" dirty="0">
                <a:latin typeface="+mj-lt"/>
              </a:rPr>
              <a:t>A befektetett tétek csökkentek a játék során: 60%</a:t>
            </a:r>
            <a:r>
              <a:rPr lang="hu-HU" sz="2400" dirty="0">
                <a:latin typeface="+mj-lt"/>
                <a:sym typeface="Symbol" pitchFamily="18" charset="2"/>
              </a:rPr>
              <a:t>35%.</a:t>
            </a:r>
          </a:p>
          <a:p>
            <a:r>
              <a:rPr lang="hu-HU" sz="2400" dirty="0">
                <a:latin typeface="+mj-lt"/>
                <a:sym typeface="Symbol" pitchFamily="18" charset="2"/>
              </a:rPr>
              <a:t>A viselkedésben </a:t>
            </a:r>
            <a:r>
              <a:rPr lang="hu-HU" sz="2400" dirty="0">
                <a:solidFill>
                  <a:srgbClr val="FF0000"/>
                </a:solidFill>
                <a:latin typeface="+mj-lt"/>
                <a:sym typeface="Symbol" pitchFamily="18" charset="2"/>
              </a:rPr>
              <a:t>heterogenitás </a:t>
            </a:r>
            <a:r>
              <a:rPr lang="hu-HU" sz="2400" dirty="0">
                <a:latin typeface="+mj-lt"/>
                <a:sym typeface="Symbol" pitchFamily="18" charset="2"/>
              </a:rPr>
              <a:t>figyelhető meg.</a:t>
            </a:r>
          </a:p>
          <a:p>
            <a:r>
              <a:rPr lang="hu-HU" sz="2400" dirty="0">
                <a:latin typeface="+mj-lt"/>
                <a:sym typeface="Symbol" pitchFamily="18" charset="2"/>
              </a:rPr>
              <a:t>A kialakult csoportok kooperációs szintben különböznek</a:t>
            </a:r>
            <a:r>
              <a:rPr lang="hu-HU" sz="2400" dirty="0">
                <a:latin typeface="Times New Roman" pitchFamily="18" charset="0"/>
                <a:sym typeface="Symbol" pitchFamily="18" charset="2"/>
              </a:rPr>
              <a:t>.</a:t>
            </a:r>
            <a:endParaRPr lang="hu-HU" sz="2400" dirty="0">
              <a:latin typeface="Times New Roman" pitchFamily="18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477101" y="2657475"/>
            <a:ext cx="3733800" cy="3200400"/>
            <a:chOff x="1008" y="1872"/>
            <a:chExt cx="2352" cy="2016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V="1">
              <a:off x="1392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1392" y="355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1392" y="1968"/>
              <a:ext cx="158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 rot="-2259937">
              <a:off x="1392" y="2256"/>
              <a:ext cx="1440" cy="288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 rot="-2591235">
              <a:off x="1584" y="2496"/>
              <a:ext cx="1440" cy="2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 rot="-1045859">
              <a:off x="1872" y="2976"/>
              <a:ext cx="1440" cy="288"/>
            </a:xfrm>
            <a:prstGeom prst="ellipse">
              <a:avLst/>
            </a:prstGeom>
            <a:solidFill>
              <a:srgbClr val="FFC000">
                <a:alpha val="9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584" y="3600"/>
              <a:ext cx="1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400" dirty="0">
                  <a:latin typeface="Times New Roman" pitchFamily="18" charset="0"/>
                </a:rPr>
                <a:t>Átlagos befektetés</a:t>
              </a: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 rot="-5400000">
              <a:off x="274" y="2606"/>
              <a:ext cx="17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400">
                  <a:latin typeface="Times New Roman" pitchFamily="18" charset="0"/>
                </a:rPr>
                <a:t>Az egyed befektetése</a:t>
              </a: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133851" y="2515054"/>
            <a:ext cx="3475038" cy="461963"/>
            <a:chOff x="2604" y="1650"/>
            <a:chExt cx="2189" cy="291"/>
          </a:xfrm>
        </p:grpSpPr>
        <p:cxnSp>
          <p:nvCxnSpPr>
            <p:cNvPr id="13326" name="AutoShape 14"/>
            <p:cNvCxnSpPr>
              <a:cxnSpLocks noChangeShapeType="1"/>
              <a:stCxn id="13320" idx="6"/>
              <a:endCxn id="13327" idx="1"/>
            </p:cNvCxnSpPr>
            <p:nvPr/>
          </p:nvCxnSpPr>
          <p:spPr bwMode="auto">
            <a:xfrm flipV="1">
              <a:off x="2604" y="1796"/>
              <a:ext cx="816" cy="3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3420" y="1650"/>
              <a:ext cx="13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rgbClr val="FF0000"/>
                  </a:solidFill>
                </a:rPr>
                <a:t>Kooperátor (13%)</a:t>
              </a: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4367213" y="3094153"/>
            <a:ext cx="4273551" cy="833438"/>
            <a:chOff x="2751" y="1830"/>
            <a:chExt cx="2692" cy="525"/>
          </a:xfrm>
        </p:grpSpPr>
        <p:cxnSp>
          <p:nvCxnSpPr>
            <p:cNvPr id="13329" name="AutoShape 17"/>
            <p:cNvCxnSpPr>
              <a:cxnSpLocks noChangeShapeType="1"/>
              <a:stCxn id="13321" idx="6"/>
              <a:endCxn id="13330" idx="1"/>
            </p:cNvCxnSpPr>
            <p:nvPr/>
          </p:nvCxnSpPr>
          <p:spPr bwMode="auto">
            <a:xfrm>
              <a:off x="2751" y="1830"/>
              <a:ext cx="609" cy="37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3360" y="2064"/>
              <a:ext cx="20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chemeClr val="accent1"/>
                  </a:solidFill>
                </a:rPr>
                <a:t>Feltételes kooperátor (63%)</a:t>
              </a:r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083176" y="4038604"/>
            <a:ext cx="2254251" cy="461963"/>
            <a:chOff x="3202" y="2544"/>
            <a:chExt cx="1420" cy="291"/>
          </a:xfrm>
        </p:grpSpPr>
        <p:cxnSp>
          <p:nvCxnSpPr>
            <p:cNvPr id="13332" name="AutoShape 20"/>
            <p:cNvCxnSpPr>
              <a:cxnSpLocks noChangeShapeType="1"/>
              <a:stCxn id="13322" idx="6"/>
            </p:cNvCxnSpPr>
            <p:nvPr/>
          </p:nvCxnSpPr>
          <p:spPr bwMode="auto">
            <a:xfrm flipV="1">
              <a:off x="3202" y="2682"/>
              <a:ext cx="309" cy="2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504" y="2544"/>
              <a:ext cx="11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400" dirty="0">
                  <a:solidFill>
                    <a:srgbClr val="FFC000"/>
                  </a:solidFill>
                </a:rPr>
                <a:t>Csaló </a:t>
              </a:r>
              <a:r>
                <a:rPr lang="hu-HU" sz="2400" dirty="0" smtClean="0">
                  <a:solidFill>
                    <a:srgbClr val="FFC000"/>
                  </a:solidFill>
                </a:rPr>
                <a:t>(</a:t>
              </a:r>
              <a:r>
                <a:rPr lang="hu-HU" sz="2400" dirty="0">
                  <a:solidFill>
                    <a:srgbClr val="FFC000"/>
                  </a:solidFill>
                </a:rPr>
                <a:t>20%)</a:t>
              </a: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323528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27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60648"/>
            <a:ext cx="68770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5"/>
          <p:cNvSpPr/>
          <p:nvPr/>
        </p:nvSpPr>
        <p:spPr>
          <a:xfrm>
            <a:off x="755576" y="4077072"/>
            <a:ext cx="763284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sokféleség oka?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3077696"/>
          </a:xfrm>
        </p:spPr>
        <p:txBody>
          <a:bodyPr/>
          <a:lstStyle/>
          <a:p>
            <a:r>
              <a:rPr lang="hu-HU" dirty="0" smtClean="0"/>
              <a:t>Gyakoriságfüggő szelekció, alternatív életmenet stratégiák, védett polimorfizmus.</a:t>
            </a:r>
          </a:p>
          <a:p>
            <a:r>
              <a:rPr lang="hu-HU" dirty="0" smtClean="0"/>
              <a:t>Sokgénes tulajdonságok, természetes variancia.</a:t>
            </a:r>
          </a:p>
          <a:p>
            <a:r>
              <a:rPr lang="hu-HU" dirty="0" err="1" smtClean="0"/>
              <a:t>Pleiotropikus</a:t>
            </a:r>
            <a:r>
              <a:rPr lang="hu-HU" dirty="0" smtClean="0"/>
              <a:t> hatások.</a:t>
            </a:r>
          </a:p>
          <a:p>
            <a:r>
              <a:rPr lang="hu-HU" dirty="0" smtClean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büntetés idegrendszeri háttere: Ultimátum játék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3075"/>
            <a:ext cx="31146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3075"/>
            <a:ext cx="334520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95936" y="6453336"/>
            <a:ext cx="16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Moll et al.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kulcs az egyenlőségre törekvés?</a:t>
            </a:r>
            <a:endParaRPr lang="en-US" dirty="0"/>
          </a:p>
        </p:txBody>
      </p:sp>
      <p:pic>
        <p:nvPicPr>
          <p:cNvPr id="3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76872"/>
            <a:ext cx="3744416" cy="249759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94" y="2276872"/>
            <a:ext cx="3300797" cy="24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gyenlőségre törekvés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17440"/>
            <a:ext cx="8229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4 fős anonim csoportok.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Egy körben mindenki véletlenszerűen kap pénzt. Tudják, hogy ki mekkora összeget kapott.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Ezután lehetőség van „jutalmazni” vagy „büntetni” másokat -1 PE vagy +3 </a:t>
            </a:r>
            <a:r>
              <a:rPr lang="hu-HU" sz="2800" dirty="0" err="1"/>
              <a:t>PE-t</a:t>
            </a:r>
            <a:r>
              <a:rPr lang="hu-HU" sz="2800" dirty="0"/>
              <a:t> vagy -3 </a:t>
            </a:r>
            <a:r>
              <a:rPr lang="hu-HU" sz="2800" dirty="0" err="1"/>
              <a:t>PE-t</a:t>
            </a:r>
            <a:r>
              <a:rPr lang="hu-HU" sz="2800" dirty="0"/>
              <a:t> okoz.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Véletlenszerűen új csoportok alakulnak minden kör után. </a:t>
            </a:r>
            <a:r>
              <a:rPr lang="hu-HU" sz="2800" dirty="0" smtClean="0"/>
              <a:t>Az </a:t>
            </a:r>
            <a:r>
              <a:rPr lang="hu-HU" sz="2800" dirty="0"/>
              <a:t>előélete nem ismert senkinek (hírnév nem számít.)</a:t>
            </a:r>
            <a:endParaRPr lang="en-GB" sz="28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2138" y="6115050"/>
            <a:ext cx="379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130000"/>
              <a:buFont typeface="Wingdings" pitchFamily="2" charset="2"/>
              <a:buNone/>
            </a:pPr>
            <a:r>
              <a:rPr lang="hu-HU">
                <a:latin typeface="Times New Roman" pitchFamily="18" charset="0"/>
              </a:rPr>
              <a:t>Dawes és mtsai 2007. Nature 446, 794-</a:t>
            </a:r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1" name="Picture 3" descr="egalitari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87" y="1784350"/>
            <a:ext cx="2553025" cy="457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206084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68% csökkenti a többiek </a:t>
            </a:r>
            <a:r>
              <a:rPr lang="hu-HU" sz="2400" dirty="0" err="1" smtClean="0"/>
              <a:t>bevé-telét</a:t>
            </a:r>
            <a:r>
              <a:rPr lang="hu-HU" sz="2400" dirty="0" smtClean="0"/>
              <a:t> </a:t>
            </a:r>
            <a:r>
              <a:rPr lang="hu-HU" sz="2400" dirty="0"/>
              <a:t>legalább egyszer. 28% 5 vagy több alkalommal 6% 10 vagy több alkalommal.</a:t>
            </a:r>
          </a:p>
        </p:txBody>
      </p:sp>
      <p:sp>
        <p:nvSpPr>
          <p:cNvPr id="3" name="Téglalap 2"/>
          <p:cNvSpPr/>
          <p:nvPr/>
        </p:nvSpPr>
        <p:spPr>
          <a:xfrm>
            <a:off x="82774" y="3973157"/>
            <a:ext cx="41456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u-HU" sz="2400" dirty="0"/>
              <a:t>74% növeli a többiek bevételét legalább egyszer, 33% </a:t>
            </a:r>
            <a:r>
              <a:rPr lang="hu-HU" sz="2400" dirty="0" err="1" smtClean="0"/>
              <a:t>lega-lább</a:t>
            </a:r>
            <a:r>
              <a:rPr lang="hu-HU" sz="2400" dirty="0" smtClean="0"/>
              <a:t> </a:t>
            </a:r>
            <a:r>
              <a:rPr lang="hu-HU" sz="2400" dirty="0"/>
              <a:t>5 </a:t>
            </a:r>
            <a:r>
              <a:rPr lang="hu-HU" sz="2400" dirty="0" err="1"/>
              <a:t>ször</a:t>
            </a:r>
            <a:r>
              <a:rPr lang="hu-HU" sz="2400" dirty="0"/>
              <a:t>, 10% legalább 10-szer.</a:t>
            </a:r>
          </a:p>
        </p:txBody>
      </p:sp>
    </p:spTree>
    <p:extLst>
      <p:ext uri="{BB962C8B-B14F-4D97-AF65-F5344CB8AC3E}">
        <p14:creationId xmlns:p14="http://schemas.microsoft.com/office/powerpoint/2010/main" val="25777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hu-HU" dirty="0" smtClean="0"/>
              <a:t>Kísérletek gyerekekkel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420888"/>
            <a:ext cx="5328592" cy="352839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Mikor kezdik el a gyerekek mások érdekeit is figyelembe venni?</a:t>
            </a:r>
          </a:p>
          <a:p>
            <a:r>
              <a:rPr lang="hu-HU" dirty="0" smtClean="0"/>
              <a:t>Van-e különbség a csoporton belüli és közötti viselkedésben?</a:t>
            </a:r>
          </a:p>
          <a:p>
            <a:r>
              <a:rPr lang="hu-HU" dirty="0" smtClean="0"/>
              <a:t>Van-e különbség  a lányok és a fiúk között?</a:t>
            </a:r>
          </a:p>
          <a:p>
            <a:r>
              <a:rPr lang="hu-HU" dirty="0" smtClean="0"/>
              <a:t>Csupán tanult viselkedésről van-e szó?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25" y="2348880"/>
            <a:ext cx="3089920" cy="20625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695925" y="6309320"/>
            <a:ext cx="282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Fehr</a:t>
            </a:r>
            <a:r>
              <a:rPr lang="hu-HU" dirty="0" smtClean="0"/>
              <a:t> és </a:t>
            </a:r>
            <a:r>
              <a:rPr lang="hu-HU" dirty="0" err="1" smtClean="0"/>
              <a:t>mtsai</a:t>
            </a:r>
            <a:r>
              <a:rPr lang="hu-HU" dirty="0" smtClean="0"/>
              <a:t>. </a:t>
            </a:r>
            <a:r>
              <a:rPr lang="hu-HU" dirty="0" err="1" smtClean="0"/>
              <a:t>Nature</a:t>
            </a:r>
            <a:r>
              <a:rPr lang="hu-HU" dirty="0" smtClean="0"/>
              <a:t> 2008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44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4604"/>
            <a:ext cx="4248472" cy="488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880"/>
            <a:ext cx="3672408" cy="56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5076056" y="6309320"/>
            <a:ext cx="576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5112593" y="6597352"/>
            <a:ext cx="57606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863721" y="6125255"/>
            <a:ext cx="1251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Csoporton kívül</a:t>
            </a:r>
            <a:endParaRPr lang="en-US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863721" y="6458852"/>
            <a:ext cx="125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Csoporton belül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95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319"/>
            <a:ext cx="3960440" cy="62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63688" y="1115452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Fiúk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1621373" y="3563724"/>
            <a:ext cx="9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Lányok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Diktátor játék </a:t>
            </a:r>
            <a:r>
              <a:rPr lang="hu-HU" dirty="0" smtClean="0"/>
              <a:t>büntetéssel</a:t>
            </a:r>
            <a:endParaRPr lang="hu-H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sz="2800"/>
              <a:t>A tulajdonos 100 PE-t kap. Eldönti, hogy mennyit ad a kedvezményezettnek.</a:t>
            </a:r>
          </a:p>
          <a:p>
            <a:r>
              <a:rPr lang="hu-HU" sz="2800"/>
              <a:t>Az átadás után a harmadik személy büntethet. 50 PE-t kap.</a:t>
            </a:r>
          </a:p>
          <a:p>
            <a:r>
              <a:rPr lang="hu-HU" sz="2800"/>
              <a:t>Minden 1 PE büntetésre szánt pénz 3 PE levonást jelent a tulajdonosnál.</a:t>
            </a:r>
          </a:p>
          <a:p>
            <a:r>
              <a:rPr lang="hu-HU" sz="2800"/>
              <a:t>A nem büntetésre szánt pénzt megtartja a büntető.</a:t>
            </a:r>
          </a:p>
        </p:txBody>
      </p:sp>
    </p:spTree>
    <p:extLst>
      <p:ext uri="{BB962C8B-B14F-4D97-AF65-F5344CB8AC3E}">
        <p14:creationId xmlns:p14="http://schemas.microsoft.com/office/powerpoint/2010/main" val="36268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 descr="feh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340768"/>
            <a:ext cx="5473700" cy="3740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84438" y="5516563"/>
            <a:ext cx="484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FF0000"/>
                </a:solidFill>
              </a:rPr>
              <a:t>A büntetési viselkedés is önzetlen.</a:t>
            </a:r>
          </a:p>
        </p:txBody>
      </p:sp>
    </p:spTree>
    <p:extLst>
      <p:ext uri="{BB962C8B-B14F-4D97-AF65-F5344CB8AC3E}">
        <p14:creationId xmlns:p14="http://schemas.microsoft.com/office/powerpoint/2010/main" val="2128799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2123"/>
            <a:ext cx="793873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>
            <a:off x="251520" y="692696"/>
            <a:ext cx="849694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gyenes összekötő 3"/>
          <p:cNvCxnSpPr/>
          <p:nvPr/>
        </p:nvCxnSpPr>
        <p:spPr>
          <a:xfrm>
            <a:off x="899592" y="2636912"/>
            <a:ext cx="7200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899592" y="2852936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6660232" y="479715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endCxn id="2050" idx="2"/>
          </p:cNvCxnSpPr>
          <p:nvPr/>
        </p:nvCxnSpPr>
        <p:spPr>
          <a:xfrm>
            <a:off x="899592" y="5098587"/>
            <a:ext cx="3609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6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1" y="786416"/>
            <a:ext cx="7038975" cy="488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3" name="Szövegdoboz 2"/>
          <p:cNvSpPr txBox="1"/>
          <p:nvPr/>
        </p:nvSpPr>
        <p:spPr>
          <a:xfrm>
            <a:off x="7644746" y="2844857"/>
            <a:ext cx="944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b</a:t>
            </a:r>
            <a:r>
              <a:rPr lang="hu-HU" sz="4400" dirty="0" smtClean="0"/>
              <a:t>&gt;c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98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43438"/>
              </p:ext>
            </p:extLst>
          </p:nvPr>
        </p:nvGraphicFramePr>
        <p:xfrm>
          <a:off x="2139252" y="404664"/>
          <a:ext cx="4305640" cy="2664296"/>
        </p:xfrm>
        <a:graphic>
          <a:graphicData uri="http://schemas.openxmlformats.org/drawingml/2006/table">
            <a:tbl>
              <a:tblPr/>
              <a:tblGrid>
                <a:gridCol w="1434690"/>
                <a:gridCol w="1406404"/>
                <a:gridCol w="1464546"/>
              </a:tblGrid>
              <a:tr h="12128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2944" marR="82944" marT="41476" marB="4147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hu-HU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50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</a:t>
                      </a:r>
                    </a:p>
                  </a:txBody>
                  <a:tcPr marL="82944" marR="82944" marT="41476" marB="4147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b-c</a:t>
                      </a:r>
                      <a:endParaRPr kumimoji="0" lang="hu-HU" sz="2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-c</a:t>
                      </a:r>
                      <a:endParaRPr kumimoji="0" lang="hu-HU" sz="2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82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</a:t>
                      </a:r>
                    </a:p>
                  </a:txBody>
                  <a:tcPr marL="82944" marR="82944" marT="41476" marB="4147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89"/>
          <p:cNvSpPr txBox="1">
            <a:spLocks noChangeArrowheads="1"/>
          </p:cNvSpPr>
          <p:nvPr/>
        </p:nvSpPr>
        <p:spPr bwMode="auto">
          <a:xfrm>
            <a:off x="4191379" y="548680"/>
            <a:ext cx="179776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hu-HU" i="1" dirty="0" smtClean="0"/>
              <a:t>Rabok dilemmája</a:t>
            </a:r>
            <a:endParaRPr lang="hu-HU" i="1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923127" y="3212976"/>
            <a:ext cx="5545844" cy="2681039"/>
            <a:chOff x="1923127" y="3212976"/>
            <a:chExt cx="5545844" cy="2681039"/>
          </a:xfrm>
        </p:grpSpPr>
        <p:graphicFrame>
          <p:nvGraphicFramePr>
            <p:cNvPr id="2" name="Group 18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5204404"/>
                </p:ext>
              </p:extLst>
            </p:nvPr>
          </p:nvGraphicFramePr>
          <p:xfrm>
            <a:off x="1923127" y="3212976"/>
            <a:ext cx="4536504" cy="2681039"/>
          </p:xfrm>
          <a:graphic>
            <a:graphicData uri="http://schemas.openxmlformats.org/drawingml/2006/table">
              <a:tbl>
                <a:tblPr/>
                <a:tblGrid>
                  <a:gridCol w="1511616"/>
                  <a:gridCol w="1481814"/>
                  <a:gridCol w="1543074"/>
                </a:tblGrid>
                <a:tr h="1119290">
                  <a:tc>
                    <a:txBody>
                      <a:bodyPr/>
                      <a:lstStyle/>
                      <a:p>
                        <a:pPr marL="0" marR="0" lvl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endPara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a:txBody>
                    <a:tcPr marL="82944" marR="82944" marT="41476" marB="41476" horzOverflow="overflow">
                      <a:lnL cap="flat">
                        <a:noFill/>
                      </a:lnL>
                      <a:lnR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endPara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C</a:t>
                        </a:r>
                      </a:p>
                    </a:txBody>
                    <a:tcPr marL="82944" marR="82944" marT="41476" marB="41476" horzOverflow="overflow">
                      <a:lnL>
                        <a:noFill/>
                      </a:lnL>
                      <a:lnR>
                        <a:noFill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endParaRPr kumimoji="0" lang="hu-H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D</a:t>
                        </a:r>
                      </a:p>
                    </a:txBody>
                    <a:tcPr marL="82944" marR="82944" marT="41476" marB="41476" horzOverflow="overflow">
                      <a:lnL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893593">
                  <a:tc>
                    <a:txBody>
                      <a:bodyPr/>
                      <a:lstStyle/>
                      <a:p>
                        <a:pPr marL="0" marR="0" lvl="0" indent="0" algn="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C</a:t>
                        </a:r>
                      </a:p>
                    </a:txBody>
                    <a:tcPr marL="82944" marR="82944" marT="41476" marB="41476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1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b-c</a:t>
                        </a:r>
                        <a:r>
                          <a:rPr kumimoji="0" lang="hu-HU" sz="2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+</a:t>
                        </a:r>
                        <a:r>
                          <a:rPr kumimoji="0" lang="hu-HU" sz="2500" b="0" i="1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rb</a:t>
                        </a:r>
                        <a:endParaRPr kumimoji="0" lang="hu-H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a:txBody>
                    <a:tcPr marL="82944" marR="82944" marT="41476" marB="41476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1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-c</a:t>
                        </a:r>
                        <a:r>
                          <a:rPr kumimoji="0" lang="hu-HU" sz="2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+</a:t>
                        </a:r>
                        <a:r>
                          <a:rPr kumimoji="0" lang="hu-HU" sz="2500" b="0" i="1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rb</a:t>
                        </a:r>
                        <a:endParaRPr kumimoji="0" lang="hu-H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a:txBody>
                    <a:tcPr marL="82944" marR="82944" marT="41476" marB="41476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68156">
                  <a:tc>
                    <a:txBody>
                      <a:bodyPr/>
                      <a:lstStyle/>
                      <a:p>
                        <a:pPr marL="0" marR="0" lvl="0" indent="0" algn="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D</a:t>
                        </a:r>
                      </a:p>
                    </a:txBody>
                    <a:tcPr marL="82944" marR="82944" marT="41476" marB="41476" horzOverflow="overflow">
                      <a:lnL cap="flat"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b</a:t>
                        </a:r>
                      </a:p>
                    </a:txBody>
                    <a:tcPr marL="82944" marR="82944" marT="41476" marB="41476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ts val="1425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  <a:tabLst/>
                        </a:pPr>
                        <a:r>
                          <a:rPr kumimoji="0" lang="hu-HU" sz="2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a:txBody>
                    <a:tcPr marL="82944" marR="82944" marT="41476" marB="41476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" name="Text Box 189"/>
            <p:cNvSpPr txBox="1">
              <a:spLocks noChangeArrowheads="1"/>
            </p:cNvSpPr>
            <p:nvPr/>
          </p:nvSpPr>
          <p:spPr bwMode="auto">
            <a:xfrm>
              <a:off x="3288701" y="3429000"/>
              <a:ext cx="3227515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r>
                <a:rPr lang="hu-HU" i="1" dirty="0" smtClean="0"/>
                <a:t>Rabok dilemmája rokonok között</a:t>
              </a:r>
              <a:endParaRPr lang="hu-HU" i="1" dirty="0"/>
            </a:p>
          </p:txBody>
        </p:sp>
        <p:sp>
          <p:nvSpPr>
            <p:cNvPr id="6" name="Téglalap 5"/>
            <p:cNvSpPr/>
            <p:nvPr/>
          </p:nvSpPr>
          <p:spPr>
            <a:xfrm>
              <a:off x="6704018" y="3420423"/>
              <a:ext cx="7649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800" i="1" dirty="0" err="1"/>
                <a:t>rb</a:t>
              </a:r>
              <a:r>
                <a:rPr lang="hu-HU" sz="2800" dirty="0"/>
                <a:t>&gt;</a:t>
              </a:r>
              <a:r>
                <a:rPr lang="hu-HU" sz="2800" i="1" dirty="0"/>
                <a:t>c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1340768"/>
            <a:ext cx="280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Kölcsönös altruizmus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4219" y="69269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Bemelegítés: Az ultimátum játék</a:t>
            </a:r>
            <a:endParaRPr lang="en-US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619672" y="4005064"/>
            <a:ext cx="5764484" cy="1261590"/>
            <a:chOff x="1619672" y="4005064"/>
            <a:chExt cx="5764484" cy="1261590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1619672" y="4005064"/>
              <a:ext cx="5764484" cy="1261590"/>
              <a:chOff x="1619672" y="2374954"/>
              <a:chExt cx="5764484" cy="1261590"/>
            </a:xfrm>
          </p:grpSpPr>
          <p:pic>
            <p:nvPicPr>
              <p:cNvPr id="9" name="Kép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2374954"/>
                <a:ext cx="2020069" cy="1261590"/>
              </a:xfrm>
              <a:prstGeom prst="rect">
                <a:avLst/>
              </a:prstGeom>
            </p:spPr>
          </p:pic>
          <p:pic>
            <p:nvPicPr>
              <p:cNvPr id="10" name="Kép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7" y="2374954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11" name="Jobbra nyíl 10"/>
              <p:cNvSpPr/>
              <p:nvPr/>
            </p:nvSpPr>
            <p:spPr>
              <a:xfrm>
                <a:off x="3639741" y="2866131"/>
                <a:ext cx="1724346" cy="27923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2954938" y="3097801"/>
                <a:ext cx="5709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/>
                  <a:t>80</a:t>
                </a:r>
                <a:endParaRPr lang="en-US" sz="2800" dirty="0"/>
              </a:p>
            </p:txBody>
          </p:sp>
        </p:grpSp>
        <p:sp>
          <p:nvSpPr>
            <p:cNvPr id="13" name="Szövegdoboz 12"/>
            <p:cNvSpPr txBox="1"/>
            <p:nvPr/>
          </p:nvSpPr>
          <p:spPr>
            <a:xfrm>
              <a:off x="4320441" y="4126909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20</a:t>
              </a:r>
              <a:endParaRPr lang="en-US" sz="2800" dirty="0"/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5004048" y="5266654"/>
            <a:ext cx="2736135" cy="1276693"/>
            <a:chOff x="5004048" y="5266654"/>
            <a:chExt cx="2736135" cy="1276693"/>
          </a:xfrm>
        </p:grpSpPr>
        <p:sp>
          <p:nvSpPr>
            <p:cNvPr id="14" name="Szövegdoboz 13"/>
            <p:cNvSpPr txBox="1"/>
            <p:nvPr/>
          </p:nvSpPr>
          <p:spPr>
            <a:xfrm>
              <a:off x="5004048" y="5589240"/>
              <a:ext cx="904415" cy="9541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A:80</a:t>
              </a:r>
            </a:p>
            <a:p>
              <a:r>
                <a:rPr lang="hu-HU" sz="2800" dirty="0" smtClean="0"/>
                <a:t>B:20</a:t>
              </a:r>
              <a:endParaRPr lang="en-US" sz="2800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7028129" y="5589239"/>
              <a:ext cx="712054" cy="9541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A:0</a:t>
              </a:r>
            </a:p>
            <a:p>
              <a:r>
                <a:rPr lang="hu-HU" sz="2800" dirty="0" smtClean="0"/>
                <a:t>B:0</a:t>
              </a:r>
              <a:endParaRPr lang="en-US" sz="2800" dirty="0"/>
            </a:p>
          </p:txBody>
        </p:sp>
        <p:cxnSp>
          <p:nvCxnSpPr>
            <p:cNvPr id="17" name="Egyenes összekötő nyíllal 16"/>
            <p:cNvCxnSpPr>
              <a:stCxn id="10" idx="2"/>
            </p:cNvCxnSpPr>
            <p:nvPr/>
          </p:nvCxnSpPr>
          <p:spPr>
            <a:xfrm flipH="1">
              <a:off x="5456255" y="5266654"/>
              <a:ext cx="917867" cy="3225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>
              <a:stCxn id="10" idx="2"/>
              <a:endCxn id="15" idx="0"/>
            </p:cNvCxnSpPr>
            <p:nvPr/>
          </p:nvCxnSpPr>
          <p:spPr>
            <a:xfrm>
              <a:off x="6374122" y="5266654"/>
              <a:ext cx="1010034" cy="3225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/>
          <p:cNvGrpSpPr/>
          <p:nvPr/>
        </p:nvGrpSpPr>
        <p:grpSpPr>
          <a:xfrm>
            <a:off x="1619672" y="2005622"/>
            <a:ext cx="5764484" cy="1630922"/>
            <a:chOff x="1619672" y="2005622"/>
            <a:chExt cx="5764484" cy="1630922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1619672" y="2374954"/>
              <a:ext cx="5764484" cy="1261590"/>
              <a:chOff x="1619672" y="2374954"/>
              <a:chExt cx="5764484" cy="1261590"/>
            </a:xfrm>
          </p:grpSpPr>
          <p:pic>
            <p:nvPicPr>
              <p:cNvPr id="3" name="Kép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2374954"/>
                <a:ext cx="2020069" cy="1261590"/>
              </a:xfrm>
              <a:prstGeom prst="rect">
                <a:avLst/>
              </a:prstGeom>
            </p:spPr>
          </p:pic>
          <p:pic>
            <p:nvPicPr>
              <p:cNvPr id="4" name="Kép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7" y="2374954"/>
                <a:ext cx="2020069" cy="1261590"/>
              </a:xfrm>
              <a:prstGeom prst="rect">
                <a:avLst/>
              </a:prstGeom>
            </p:spPr>
          </p:pic>
          <p:sp>
            <p:nvSpPr>
              <p:cNvPr id="6" name="Szövegdoboz 5"/>
              <p:cNvSpPr txBox="1"/>
              <p:nvPr/>
            </p:nvSpPr>
            <p:spPr>
              <a:xfrm>
                <a:off x="2954938" y="3097801"/>
                <a:ext cx="684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 smtClean="0"/>
                  <a:t>100</a:t>
                </a:r>
                <a:endParaRPr lang="en-US" sz="2800" dirty="0"/>
              </a:p>
            </p:txBody>
          </p:sp>
        </p:grpSp>
        <p:sp>
          <p:nvSpPr>
            <p:cNvPr id="20" name="Szövegdoboz 19"/>
            <p:cNvSpPr txBox="1"/>
            <p:nvPr/>
          </p:nvSpPr>
          <p:spPr>
            <a:xfrm>
              <a:off x="2416346" y="2005622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A</a:t>
              </a:r>
              <a:endParaRPr lang="en-US" sz="28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174388" y="2005622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1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5054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715003" y="2348880"/>
            <a:ext cx="331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Átlagos felajánlás kb. 40 %.</a:t>
            </a:r>
          </a:p>
          <a:p>
            <a:r>
              <a:rPr lang="hu-HU" dirty="0" smtClean="0"/>
              <a:t>Vannak kulturális különbségek.</a:t>
            </a:r>
          </a:p>
          <a:p>
            <a:r>
              <a:rPr lang="hu-HU" dirty="0" smtClean="0"/>
              <a:t>Úgy 20%-os felajánlás alatt el-</a:t>
            </a:r>
          </a:p>
          <a:p>
            <a:r>
              <a:rPr lang="hu-HU" dirty="0" smtClean="0"/>
              <a:t>utasítás.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Lehetséges magyarázatok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r>
              <a:rPr lang="hu-HU" dirty="0" smtClean="0"/>
              <a:t>Az elutasítás (önzés büntetése) hosszabb távon megtérül.</a:t>
            </a:r>
          </a:p>
          <a:p>
            <a:r>
              <a:rPr lang="hu-HU" dirty="0" smtClean="0"/>
              <a:t>A büntetés a nyereségkülönbség kialakulását akadályozza meg.</a:t>
            </a:r>
          </a:p>
          <a:p>
            <a:r>
              <a:rPr lang="hu-HU" dirty="0" smtClean="0"/>
              <a:t>„Nem fair”</a:t>
            </a:r>
          </a:p>
          <a:p>
            <a:r>
              <a:rPr lang="hu-HU" dirty="0" smtClean="0"/>
              <a:t>Az ember egy irracionális élőlény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381"/>
            <a:ext cx="7776863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Jobb oldali kapcsos zárójel 2"/>
          <p:cNvSpPr/>
          <p:nvPr/>
        </p:nvSpPr>
        <p:spPr>
          <a:xfrm>
            <a:off x="8316415" y="4293096"/>
            <a:ext cx="144017" cy="230425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8461542" y="4917783"/>
            <a:ext cx="5517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851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Együttműködés, segítségnyújtás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hu-HU" sz="2800" dirty="0" smtClean="0"/>
          </a:p>
          <a:p>
            <a:pPr marL="454914" lvl="1" indent="0">
              <a:buNone/>
            </a:pPr>
            <a:r>
              <a:rPr lang="hu-HU" sz="2800" dirty="0" smtClean="0"/>
              <a:t>Büntetés, jutalmazás</a:t>
            </a:r>
          </a:p>
          <a:p>
            <a:pPr marL="454914" lvl="1" indent="0">
              <a:buNone/>
            </a:pPr>
            <a:r>
              <a:rPr lang="hu-HU" sz="2800" dirty="0" smtClean="0"/>
              <a:t>Kiközösítés,</a:t>
            </a:r>
          </a:p>
          <a:p>
            <a:pPr marL="454914" lvl="1" indent="0">
              <a:buNone/>
            </a:pPr>
            <a:r>
              <a:rPr lang="hu-HU" sz="2800" dirty="0" smtClean="0"/>
              <a:t>Partnerválasztás,</a:t>
            </a:r>
          </a:p>
          <a:p>
            <a:pPr marL="454914" lvl="1" indent="0">
              <a:buNone/>
            </a:pPr>
            <a:r>
              <a:rPr lang="hu-HU" sz="2800" dirty="0" smtClean="0"/>
              <a:t>Hírnév, információ csere.</a:t>
            </a:r>
          </a:p>
          <a:p>
            <a:pPr marL="454914" lvl="1" indent="0">
              <a:buNone/>
            </a:pPr>
            <a:r>
              <a:rPr lang="hu-HU" sz="2800" dirty="0" smtClean="0"/>
              <a:t>… </a:t>
            </a:r>
          </a:p>
          <a:p>
            <a:pPr lvl="1"/>
            <a:endParaRPr lang="en-US" dirty="0"/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11" y="1124744"/>
            <a:ext cx="4061989" cy="2709424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403648" y="5013176"/>
            <a:ext cx="6575133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csalókat, önzőket észreveszik és a nyereségüket </a:t>
            </a:r>
          </a:p>
          <a:p>
            <a:r>
              <a:rPr lang="hu-HU" sz="2400" dirty="0" smtClean="0"/>
              <a:t>befolyásolni tudják.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együttműködés formái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3131" y="1916832"/>
            <a:ext cx="7924800" cy="4114800"/>
          </a:xfrm>
        </p:spPr>
        <p:txBody>
          <a:bodyPr>
            <a:normAutofit/>
          </a:bodyPr>
          <a:lstStyle/>
          <a:p>
            <a:r>
              <a:rPr lang="hu-HU" sz="2800" dirty="0"/>
              <a:t>C</a:t>
            </a:r>
            <a:r>
              <a:rPr lang="hu-HU" sz="2800" dirty="0" smtClean="0"/>
              <a:t>soportos </a:t>
            </a:r>
            <a:r>
              <a:rPr lang="hu-HU" sz="2800" dirty="0"/>
              <a:t>vadászat és a zsákmány szétosztása, </a:t>
            </a:r>
            <a:r>
              <a:rPr lang="hu-HU" sz="2800" dirty="0" smtClean="0"/>
              <a:t>harcok. Kollektív együttműködés.</a:t>
            </a:r>
            <a:endParaRPr lang="hu-HU" sz="2800" dirty="0"/>
          </a:p>
          <a:p>
            <a:r>
              <a:rPr lang="hu-HU" sz="2800" dirty="0"/>
              <a:t>K</a:t>
            </a:r>
            <a:r>
              <a:rPr lang="hu-HU" sz="2800" dirty="0" smtClean="0"/>
              <a:t>özvetlen és közvetett kölcsönösség: ápolás, munka, kiterjedt hálózatban</a:t>
            </a:r>
            <a:r>
              <a:rPr lang="hu-HU" sz="2800" dirty="0"/>
              <a:t>.</a:t>
            </a:r>
            <a:endParaRPr lang="hu-HU" sz="2800" dirty="0" smtClean="0"/>
          </a:p>
          <a:p>
            <a:r>
              <a:rPr lang="hu-HU" sz="2800" dirty="0" smtClean="0"/>
              <a:t>Koordináció és munkamegosztás, a nyeremények „átváltása”.</a:t>
            </a:r>
          </a:p>
        </p:txBody>
      </p:sp>
    </p:spTree>
    <p:extLst>
      <p:ext uri="{BB962C8B-B14F-4D97-AF65-F5344CB8AC3E}">
        <p14:creationId xmlns:p14="http://schemas.microsoft.com/office/powerpoint/2010/main" val="22213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2266" y="332656"/>
            <a:ext cx="7772400" cy="914400"/>
          </a:xfrm>
        </p:spPr>
        <p:txBody>
          <a:bodyPr/>
          <a:lstStyle/>
          <a:p>
            <a:r>
              <a:rPr lang="hu-HU" dirty="0" smtClean="0"/>
              <a:t>„Önzetlenség” a rokonok között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6" y="1788202"/>
            <a:ext cx="7127420" cy="281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4075934" y="4636810"/>
            <a:ext cx="1198668" cy="977653"/>
            <a:chOff x="4273432" y="4249141"/>
            <a:chExt cx="1198668" cy="977653"/>
          </a:xfrm>
        </p:grpSpPr>
        <p:sp>
          <p:nvSpPr>
            <p:cNvPr id="6" name="Ellipszis 5"/>
            <p:cNvSpPr/>
            <p:nvPr/>
          </p:nvSpPr>
          <p:spPr>
            <a:xfrm>
              <a:off x="4273432" y="424914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5040052" y="425512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4519112" y="425512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/>
            <p:cNvSpPr/>
            <p:nvPr/>
          </p:nvSpPr>
          <p:spPr>
            <a:xfrm>
              <a:off x="5256076" y="4255122"/>
              <a:ext cx="216024" cy="21602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Görbe összekötő 9"/>
            <p:cNvCxnSpPr>
              <a:stCxn id="8" idx="4"/>
              <a:endCxn id="9" idx="4"/>
            </p:cNvCxnSpPr>
            <p:nvPr/>
          </p:nvCxnSpPr>
          <p:spPr>
            <a:xfrm rot="16200000" flipH="1">
              <a:off x="4995606" y="4102664"/>
              <a:ext cx="12700" cy="736964"/>
            </a:xfrm>
            <a:prstGeom prst="curvedConnector3">
              <a:avLst>
                <a:gd name="adj1" fmla="val 2550000"/>
              </a:avLst>
            </a:prstGeom>
            <a:ln w="317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0"/>
            <p:cNvSpPr txBox="1"/>
            <p:nvPr/>
          </p:nvSpPr>
          <p:spPr>
            <a:xfrm>
              <a:off x="4879610" y="4765129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smtClean="0"/>
                <a:t>r</a:t>
              </a:r>
              <a:endParaRPr lang="hu-HU" sz="2400" i="1" dirty="0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899592" y="5633382"/>
            <a:ext cx="6526818" cy="1063607"/>
            <a:chOff x="1097090" y="5245713"/>
            <a:chExt cx="6526818" cy="1063607"/>
          </a:xfrm>
        </p:grpSpPr>
        <p:sp>
          <p:nvSpPr>
            <p:cNvPr id="13" name="Téglalap 12"/>
            <p:cNvSpPr/>
            <p:nvPr/>
          </p:nvSpPr>
          <p:spPr>
            <a:xfrm>
              <a:off x="6827931" y="5322076"/>
              <a:ext cx="79208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/>
            <p:cNvSpPr/>
            <p:nvPr/>
          </p:nvSpPr>
          <p:spPr>
            <a:xfrm>
              <a:off x="1331640" y="548122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846364" y="5245713"/>
              <a:ext cx="5777544" cy="584775"/>
            </a:xfrm>
            <a:prstGeom prst="rect">
              <a:avLst/>
            </a:prstGeom>
            <a:solidFill>
              <a:schemeClr val="bg2">
                <a:lumMod val="75000"/>
                <a:alpha val="3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3200" dirty="0" smtClean="0"/>
                <a:t>Terjed, ha –</a:t>
              </a:r>
              <a:r>
                <a:rPr lang="hu-HU" sz="3200" i="1" dirty="0" smtClean="0"/>
                <a:t>c</a:t>
              </a:r>
              <a:r>
                <a:rPr lang="hu-HU" sz="3200" dirty="0" smtClean="0"/>
                <a:t> + </a:t>
              </a:r>
              <a:r>
                <a:rPr lang="hu-HU" sz="3200" i="1" dirty="0" err="1" smtClean="0"/>
                <a:t>rb</a:t>
              </a:r>
              <a:r>
                <a:rPr lang="hu-HU" sz="3200" dirty="0" smtClean="0"/>
                <a:t> &gt;0, azaz ha </a:t>
              </a:r>
              <a:r>
                <a:rPr lang="hu-HU" sz="3200" i="1" dirty="0" err="1" smtClean="0"/>
                <a:t>rb</a:t>
              </a:r>
              <a:r>
                <a:rPr lang="hu-HU" sz="3200" dirty="0" smtClean="0"/>
                <a:t>&gt;</a:t>
              </a:r>
              <a:r>
                <a:rPr lang="hu-HU" sz="3200" i="1" dirty="0" smtClean="0"/>
                <a:t>c</a:t>
              </a:r>
              <a:endParaRPr lang="hu-HU" sz="3200" i="1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097090" y="5939988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Hamilton 1964, Wilson 1987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0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4605</TotalTime>
  <Words>1699</Words>
  <Application>Microsoft Office PowerPoint</Application>
  <PresentationFormat>Diavetítés a képernyőre (4:3 oldalarány)</PresentationFormat>
  <Paragraphs>311</Paragraphs>
  <Slides>54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55" baseType="lpstr">
      <vt:lpstr>Metró</vt:lpstr>
      <vt:lpstr>Az emberi segítségnyújtás evolúciós háttere</vt:lpstr>
      <vt:lpstr>PowerPoint bemutató</vt:lpstr>
      <vt:lpstr>A hótorlasz játék</vt:lpstr>
      <vt:lpstr>PowerPoint bemutató</vt:lpstr>
      <vt:lpstr>PowerPoint bemutató</vt:lpstr>
      <vt:lpstr>PowerPoint bemutató</vt:lpstr>
      <vt:lpstr>Együttműködés, segítségnyújtás</vt:lpstr>
      <vt:lpstr>Az együttműködés formái</vt:lpstr>
      <vt:lpstr>„Önzetlenség” a rokonok között</vt:lpstr>
      <vt:lpstr>PowerPoint bemutató</vt:lpstr>
      <vt:lpstr>Bemelegítés: Az ultimátum játék</vt:lpstr>
      <vt:lpstr>A diktátor játék</vt:lpstr>
      <vt:lpstr>A közjó játék</vt:lpstr>
      <vt:lpstr>PowerPoint bemutató</vt:lpstr>
      <vt:lpstr>PowerPoint bemutató</vt:lpstr>
      <vt:lpstr>PowerPoint bemutató</vt:lpstr>
      <vt:lpstr>PowerPoint bemutató</vt:lpstr>
      <vt:lpstr>PowerPoint bemutató</vt:lpstr>
      <vt:lpstr>Kulturális különbségek</vt:lpstr>
      <vt:lpstr>PowerPoint bemutató</vt:lpstr>
      <vt:lpstr>Mi történik az agyunkban?</vt:lpstr>
      <vt:lpstr>PowerPoint bemutató</vt:lpstr>
      <vt:lpstr>PowerPoint bemutató</vt:lpstr>
      <vt:lpstr>A büntetés működése</vt:lpstr>
      <vt:lpstr>Az együttműködés genetikai háttere</vt:lpstr>
      <vt:lpstr>PowerPoint bemutató</vt:lpstr>
      <vt:lpstr>PowerPoint bemutató</vt:lpstr>
      <vt:lpstr>Mit gondolnak rólam a többiek?</vt:lpstr>
      <vt:lpstr>Valaki néz, jó leszek!</vt:lpstr>
      <vt:lpstr>Diktátor játék II.</vt:lpstr>
      <vt:lpstr>Mit sugallnak a kísérletek?</vt:lpstr>
      <vt:lpstr>Eltűnt-e az emberi alaptermészet a bostoni robbantás után?</vt:lpstr>
      <vt:lpstr>PowerPoint bemutató</vt:lpstr>
      <vt:lpstr>PowerPoint bemutató</vt:lpstr>
      <vt:lpstr>Irodalom</vt:lpstr>
      <vt:lpstr>PowerPoint bemutató</vt:lpstr>
      <vt:lpstr>Nem vagyunk egyformák</vt:lpstr>
      <vt:lpstr>PowerPoint bemutató</vt:lpstr>
      <vt:lpstr>PowerPoint bemutató</vt:lpstr>
      <vt:lpstr>A sokféleség oka?</vt:lpstr>
      <vt:lpstr>A büntetés idegrendszeri háttere: Ultimátum játék</vt:lpstr>
      <vt:lpstr>A kulcs az egyenlőségre törekvés?</vt:lpstr>
      <vt:lpstr>Egyenlőségre törekvés</vt:lpstr>
      <vt:lpstr>PowerPoint bemutató</vt:lpstr>
      <vt:lpstr>Kísérletek gyerekekkel</vt:lpstr>
      <vt:lpstr>PowerPoint bemutató</vt:lpstr>
      <vt:lpstr>PowerPoint bemutató</vt:lpstr>
      <vt:lpstr>Diktátor játék büntetéssel</vt:lpstr>
      <vt:lpstr>PowerPoint bemutató</vt:lpstr>
      <vt:lpstr>PowerPoint bemutató</vt:lpstr>
      <vt:lpstr>PowerPoint bemutató</vt:lpstr>
      <vt:lpstr>Bemelegítés: Az ultimátum játék</vt:lpstr>
      <vt:lpstr>PowerPoint bemutató</vt:lpstr>
      <vt:lpstr>Lehetséges magyarázatok</vt:lpstr>
    </vt:vector>
  </TitlesOfParts>
  <Company>MTA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Scheuring Istvan</dc:creator>
  <cp:lastModifiedBy>Scheuring Istvan</cp:lastModifiedBy>
  <cp:revision>251</cp:revision>
  <dcterms:created xsi:type="dcterms:W3CDTF">2012-02-08T13:52:58Z</dcterms:created>
  <dcterms:modified xsi:type="dcterms:W3CDTF">2017-07-06T15:46:12Z</dcterms:modified>
</cp:coreProperties>
</file>