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2B30F-C00E-4CDE-A351-D2E2B746721F}" type="datetimeFigureOut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952C3-374F-4595-A778-F0EFBFB32B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636CF8-C638-4502-ABE1-212796C980C9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4625-2044-423F-A929-ECEEF1CE213E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40D-83FC-4392-95C2-938E68663D1B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90FD62-5986-4EDF-BAA3-4C1EC9CEFD2E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679C66-8788-430A-A3FC-B00D3AD751AE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47D4-E627-459A-8CFB-B038BC65656D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6DBA-BC6B-4D6A-9606-307231365215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98B3DC-110A-41DA-96CC-AA52ECCBBE9B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CA4D-A4C0-4176-AB35-B4C113BFAE69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17C749-7F11-41C4-BADF-223137868D6B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033A6-2CD2-43C5-A4E7-69FBBEC9B9F1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9AB8C3-6489-49F5-821B-39BBD588FF5C}" type="datetime1">
              <a:rPr lang="hu-HU" smtClean="0"/>
              <a:pPr/>
              <a:t>2017.07.04.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CF7vPanrY" TargetMode="External"/><Relationship Id="rId2" Type="http://schemas.openxmlformats.org/officeDocument/2006/relationships/hyperlink" Target="https://www.youtube.com/watch?v=WwlNPhn64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Forral%C3%B3vizes_reaktor" TargetMode="External"/><Relationship Id="rId3" Type="http://schemas.openxmlformats.org/officeDocument/2006/relationships/hyperlink" Target="https://www.kfki.hu/~csorgo/szeged/magfiz/12/index.html" TargetMode="External"/><Relationship Id="rId7" Type="http://schemas.openxmlformats.org/officeDocument/2006/relationships/hyperlink" Target="https://hu.wikipedia.org/wiki/Nyomottvizes_reaktor" TargetMode="External"/><Relationship Id="rId2" Type="http://schemas.openxmlformats.org/officeDocument/2006/relationships/hyperlink" Target="http://hps.elte.hu/idei_html/5642558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rmonuclear_weapon" TargetMode="External"/><Relationship Id="rId5" Type="http://schemas.openxmlformats.org/officeDocument/2006/relationships/hyperlink" Target="https://en.wikipedia.org/wiki/Nuclear_weapon" TargetMode="External"/><Relationship Id="rId4" Type="http://schemas.openxmlformats.org/officeDocument/2006/relationships/hyperlink" Target="http://postmode.blog.hu/2014/03/15/a_car_a_kisfiu_es_a_tobbi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Atombombák és atomreaktorok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dirty="0" smtClean="0"/>
              <a:t>Kasza Gábor</a:t>
            </a:r>
          </a:p>
          <a:p>
            <a:pPr algn="r"/>
            <a:r>
              <a:rPr lang="hu-HU" dirty="0" smtClean="0"/>
              <a:t>Berze TÖK</a:t>
            </a:r>
          </a:p>
          <a:p>
            <a:pPr algn="r"/>
            <a:r>
              <a:rPr lang="hu-HU" dirty="0" smtClean="0"/>
              <a:t>2017. 07. 07.</a:t>
            </a:r>
          </a:p>
          <a:p>
            <a:pPr algn="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Láncreakció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Maghasadás során energia szabadul fel (Z &gt; </a:t>
            </a:r>
            <a:r>
              <a:rPr lang="hu-HU" dirty="0" err="1" smtClean="0"/>
              <a:t>Z</a:t>
            </a:r>
            <a:r>
              <a:rPr lang="hu-HU" baseline="-25000" dirty="0" err="1" smtClean="0"/>
              <a:t>Fe</a:t>
            </a:r>
            <a:r>
              <a:rPr lang="hu-HU" dirty="0" smtClean="0"/>
              <a:t>)</a:t>
            </a:r>
          </a:p>
          <a:p>
            <a:r>
              <a:rPr lang="hu-HU" dirty="0" smtClean="0"/>
              <a:t>Kötési energia:</a:t>
            </a:r>
          </a:p>
          <a:p>
            <a:pPr algn="ctr">
              <a:buNone/>
            </a:pPr>
            <a:r>
              <a:rPr lang="hu-HU" dirty="0" smtClean="0"/>
              <a:t>ΔE=(</a:t>
            </a:r>
            <a:r>
              <a:rPr lang="hu-HU" dirty="0" err="1" smtClean="0"/>
              <a:t>Zm</a:t>
            </a:r>
            <a:r>
              <a:rPr lang="hu-HU" baseline="-25000" dirty="0" err="1" smtClean="0"/>
              <a:t>p</a:t>
            </a:r>
            <a:r>
              <a:rPr lang="hu-HU" dirty="0" smtClean="0"/>
              <a:t> + (A-Z)</a:t>
            </a:r>
            <a:r>
              <a:rPr lang="hu-HU" dirty="0" err="1" smtClean="0"/>
              <a:t>m</a:t>
            </a:r>
            <a:r>
              <a:rPr lang="hu-HU" baseline="-25000" dirty="0" err="1" smtClean="0"/>
              <a:t>n</a:t>
            </a:r>
            <a:r>
              <a:rPr lang="hu-HU" dirty="0" smtClean="0"/>
              <a:t> – m</a:t>
            </a:r>
            <a:r>
              <a:rPr lang="hu-HU" baseline="-25000" dirty="0" smtClean="0"/>
              <a:t>A</a:t>
            </a:r>
            <a:r>
              <a:rPr lang="hu-HU" dirty="0" smtClean="0"/>
              <a:t>)c</a:t>
            </a:r>
            <a:r>
              <a:rPr lang="hu-HU" baseline="30000" dirty="0" smtClean="0"/>
              <a:t>2</a:t>
            </a:r>
          </a:p>
          <a:p>
            <a:r>
              <a:rPr lang="hu-HU" dirty="0" smtClean="0"/>
              <a:t>Láncreakció: Egy magreakció terméke újabb magreakciót eredményez</a:t>
            </a:r>
          </a:p>
          <a:p>
            <a:r>
              <a:rPr lang="hu-HU" dirty="0" smtClean="0"/>
              <a:t>Láncreakció alkalmazásai: nukleáris reaktorok és fegyverek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8195" name="Picture 3" descr="C:\Users\Gabi\Desktop\BerzeTÖK 2017\láncreakci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643446"/>
            <a:ext cx="2928958" cy="194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atombomba előzményei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1939: Levél az elnökhöz (Teller, Szilárd, Einstein)</a:t>
            </a:r>
          </a:p>
          <a:p>
            <a:r>
              <a:rPr lang="hu-HU" dirty="0" smtClean="0"/>
              <a:t>1941: Bohr és Heisenberg találkozója</a:t>
            </a:r>
          </a:p>
          <a:p>
            <a:r>
              <a:rPr lang="hu-HU" dirty="0" smtClean="0"/>
              <a:t>1942: Manhattan-terv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9218" name="Picture 2" descr="C:\Users\Gabi\Desktop\BerzeTÖK 2017\lett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357562"/>
            <a:ext cx="2504789" cy="3071834"/>
          </a:xfrm>
          <a:prstGeom prst="rect">
            <a:avLst/>
          </a:prstGeom>
          <a:noFill/>
        </p:spPr>
      </p:pic>
      <p:pic>
        <p:nvPicPr>
          <p:cNvPr id="9219" name="Picture 3" descr="C:\Users\Gabi\Desktop\BerzeTÖK 2017\lett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460805" cy="2928958"/>
          </a:xfrm>
          <a:prstGeom prst="rect">
            <a:avLst/>
          </a:prstGeom>
          <a:noFill/>
        </p:spPr>
      </p:pic>
      <p:pic>
        <p:nvPicPr>
          <p:cNvPr id="9220" name="Picture 4" descr="C:\Users\Gabi\Desktop\BerzeTÖK 2017\einstein tell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247814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nukleáris energiatermelés kezdetleges problémái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/>
          <a:lstStyle/>
          <a:p>
            <a:r>
              <a:rPr lang="hu-HU" dirty="0" smtClean="0"/>
              <a:t>Izotóparány a természetben: 0.7% </a:t>
            </a:r>
            <a:r>
              <a:rPr lang="hu-HU" baseline="30000" dirty="0" smtClean="0"/>
              <a:t>235</a:t>
            </a:r>
            <a:r>
              <a:rPr lang="hu-HU" dirty="0" smtClean="0"/>
              <a:t>U, 99.3% </a:t>
            </a:r>
            <a:r>
              <a:rPr lang="hu-HU" baseline="30000" dirty="0" smtClean="0"/>
              <a:t>238</a:t>
            </a:r>
            <a:r>
              <a:rPr lang="hu-HU" dirty="0" smtClean="0"/>
              <a:t>U</a:t>
            </a:r>
          </a:p>
          <a:p>
            <a:r>
              <a:rPr lang="hu-HU" dirty="0" smtClean="0"/>
              <a:t>Neutronlassítás (moderálás)</a:t>
            </a:r>
          </a:p>
          <a:p>
            <a:r>
              <a:rPr lang="hu-HU" dirty="0" smtClean="0"/>
              <a:t>Kritikus tömeg problémája</a:t>
            </a:r>
          </a:p>
          <a:p>
            <a:r>
              <a:rPr lang="hu-HU" dirty="0" smtClean="0"/>
              <a:t>A folyamat vizsgálata: szabályozott láncreakció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10242" name="Picture 2" descr="C:\Users\Gabi\Desktop\BerzeTÖK 2017\Uranium_2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857628"/>
            <a:ext cx="3534950" cy="2500330"/>
          </a:xfrm>
          <a:prstGeom prst="rect">
            <a:avLst/>
          </a:prstGeom>
          <a:noFill/>
        </p:spPr>
      </p:pic>
      <p:pic>
        <p:nvPicPr>
          <p:cNvPr id="10243" name="Picture 3" descr="C:\Users\Gabi\Desktop\BerzeTÖK 2017\Uranium_2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57628"/>
            <a:ext cx="3643338" cy="248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atombomba működési elve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Alapelv: szabályozatlan láncreakció</a:t>
            </a:r>
          </a:p>
          <a:p>
            <a:r>
              <a:rPr lang="hu-HU" dirty="0" smtClean="0"/>
              <a:t>Hasadóanyag kritikus térfogata: 10 cm átmérő</a:t>
            </a:r>
          </a:p>
          <a:p>
            <a:r>
              <a:rPr lang="hu-HU" dirty="0" smtClean="0"/>
              <a:t>Hasadóanyag: </a:t>
            </a:r>
            <a:r>
              <a:rPr lang="hu-HU" baseline="30000" dirty="0" smtClean="0"/>
              <a:t>235</a:t>
            </a:r>
            <a:r>
              <a:rPr lang="hu-HU" dirty="0" smtClean="0"/>
              <a:t>U (Little Boy) vagy </a:t>
            </a:r>
            <a:r>
              <a:rPr lang="hu-HU" baseline="30000" dirty="0" smtClean="0"/>
              <a:t>239</a:t>
            </a:r>
            <a:r>
              <a:rPr lang="hu-HU" dirty="0" smtClean="0"/>
              <a:t>Pu (</a:t>
            </a:r>
            <a:r>
              <a:rPr lang="hu-HU" dirty="0" err="1" smtClean="0"/>
              <a:t>Fat</a:t>
            </a:r>
            <a:r>
              <a:rPr lang="hu-HU" dirty="0" smtClean="0"/>
              <a:t> Man)</a:t>
            </a:r>
          </a:p>
          <a:p>
            <a:r>
              <a:rPr lang="hu-HU" dirty="0" smtClean="0"/>
              <a:t>Hasadóanyagot kisebb darabokra szedik (V&lt;</a:t>
            </a:r>
            <a:r>
              <a:rPr lang="hu-HU" dirty="0" err="1" smtClean="0"/>
              <a:t>V</a:t>
            </a:r>
            <a:r>
              <a:rPr lang="hu-HU" baseline="-25000" dirty="0" err="1" smtClean="0"/>
              <a:t>krit</a:t>
            </a:r>
            <a:r>
              <a:rPr lang="hu-HU" dirty="0" smtClean="0"/>
              <a:t>)</a:t>
            </a:r>
          </a:p>
          <a:p>
            <a:r>
              <a:rPr lang="hu-HU" dirty="0" smtClean="0"/>
              <a:t>Hagyományos bombával összelövik a darabokat</a:t>
            </a:r>
          </a:p>
          <a:p>
            <a:r>
              <a:rPr lang="hu-HU" dirty="0" smtClean="0"/>
              <a:t>Kritikus térfogat &amp; neutronforrás: robbanás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1026" name="Picture 2" descr="C:\Users\Gabi\Desktop\BerzeTÖK 2017\fat_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643446"/>
            <a:ext cx="3637567" cy="2138378"/>
          </a:xfrm>
          <a:prstGeom prst="rect">
            <a:avLst/>
          </a:prstGeom>
          <a:noFill/>
        </p:spPr>
      </p:pic>
      <p:pic>
        <p:nvPicPr>
          <p:cNvPr id="1027" name="Picture 3" descr="C:\Users\Gabi\Desktop\BerzeTÖK 2017\little_b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72074"/>
            <a:ext cx="416863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bomba fizikai hatásai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Röntgensugárzás </a:t>
            </a:r>
            <a:r>
              <a:rPr lang="hu-HU" dirty="0" smtClean="0">
                <a:sym typeface="Wingdings" pitchFamily="2" charset="2"/>
              </a:rPr>
              <a:t> tűzgömb</a:t>
            </a:r>
          </a:p>
          <a:p>
            <a:r>
              <a:rPr lang="hu-HU" dirty="0" smtClean="0">
                <a:sym typeface="Wingdings" pitchFamily="2" charset="2"/>
              </a:rPr>
              <a:t>Hőmérséklet  hipocentrumban 3000-4000 °C</a:t>
            </a:r>
          </a:p>
          <a:p>
            <a:r>
              <a:rPr lang="hu-HU" dirty="0" smtClean="0">
                <a:sym typeface="Wingdings" pitchFamily="2" charset="2"/>
              </a:rPr>
              <a:t>Lökéshullám (nyomásnövekedés és szél)</a:t>
            </a:r>
          </a:p>
          <a:p>
            <a:r>
              <a:rPr lang="hu-HU" dirty="0" smtClean="0">
                <a:sym typeface="Wingdings" pitchFamily="2" charset="2"/>
              </a:rPr>
              <a:t>Fény  időleges vagy végleges vakság</a:t>
            </a:r>
          </a:p>
          <a:p>
            <a:r>
              <a:rPr lang="hu-HU" dirty="0" smtClean="0">
                <a:sym typeface="Wingdings" pitchFamily="2" charset="2"/>
              </a:rPr>
              <a:t>Radioaktív sugárzás  prompt és késő hatások</a:t>
            </a:r>
          </a:p>
          <a:p>
            <a:r>
              <a:rPr lang="hu-HU" dirty="0" smtClean="0">
                <a:sym typeface="Wingdings" pitchFamily="2" charset="2"/>
              </a:rPr>
              <a:t>Energia eloszlása: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smtClean="0">
                <a:sym typeface="Wingdings" pitchFamily="2" charset="2"/>
              </a:rPr>
              <a:t/>
            </a:r>
            <a:br>
              <a:rPr lang="hu-HU" dirty="0" smtClean="0">
                <a:sym typeface="Wingdings" pitchFamily="2" charset="2"/>
              </a:rPr>
            </a:br>
            <a:r>
              <a:rPr lang="hu-HU" sz="2000" dirty="0" smtClean="0">
                <a:sym typeface="Wingdings" pitchFamily="2" charset="2"/>
              </a:rPr>
              <a:t>	Lökéshullám	40-60%</a:t>
            </a:r>
            <a:br>
              <a:rPr lang="hu-HU" sz="2000" dirty="0" smtClean="0">
                <a:sym typeface="Wingdings" pitchFamily="2" charset="2"/>
              </a:rPr>
            </a:br>
            <a:r>
              <a:rPr lang="hu-HU" sz="2000" dirty="0" smtClean="0">
                <a:sym typeface="Wingdings" pitchFamily="2" charset="2"/>
              </a:rPr>
              <a:t>	EM impulzus	40-60%</a:t>
            </a:r>
            <a:br>
              <a:rPr lang="hu-HU" sz="2000" dirty="0" smtClean="0">
                <a:sym typeface="Wingdings" pitchFamily="2" charset="2"/>
              </a:rPr>
            </a:br>
            <a:r>
              <a:rPr lang="hu-HU" sz="2000" dirty="0" smtClean="0">
                <a:sym typeface="Wingdings" pitchFamily="2" charset="2"/>
              </a:rPr>
              <a:t>	Radioaktivitás	10-20%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2050" name="Picture 2" descr="C:\Users\Gabi\Desktop\BerzeTÖK 2017\lokeshull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6959"/>
            <a:ext cx="2571768" cy="300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Little Boy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4400 kg, 3 méter hosszú</a:t>
            </a:r>
          </a:p>
          <a:p>
            <a:r>
              <a:rPr lang="hu-HU" baseline="30000" dirty="0" smtClean="0"/>
              <a:t>235</a:t>
            </a:r>
            <a:r>
              <a:rPr lang="hu-HU" dirty="0" smtClean="0"/>
              <a:t>U alapú hasadóanyag</a:t>
            </a:r>
          </a:p>
          <a:p>
            <a:r>
              <a:rPr lang="hu-HU" dirty="0" smtClean="0"/>
              <a:t>1945. aug. 6.: az USA ledobja </a:t>
            </a:r>
            <a:r>
              <a:rPr lang="hu-HU" dirty="0" err="1" smtClean="0"/>
              <a:t>Hiroshimára</a:t>
            </a:r>
            <a:endParaRPr lang="hu-HU" dirty="0" smtClean="0"/>
          </a:p>
          <a:p>
            <a:r>
              <a:rPr lang="hu-HU" dirty="0" smtClean="0"/>
              <a:t>Robbanás ereje: 15 </a:t>
            </a:r>
            <a:r>
              <a:rPr lang="hu-HU" dirty="0" err="1" smtClean="0"/>
              <a:t>kT</a:t>
            </a:r>
            <a:r>
              <a:rPr lang="hu-HU" dirty="0" smtClean="0"/>
              <a:t> TNT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3074" name="Picture 2" descr="C:\Users\Gabi\Desktop\BerzeTÖK 2017\little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59819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Fat</a:t>
            </a:r>
            <a:r>
              <a:rPr lang="hu-HU" b="1" dirty="0" smtClean="0"/>
              <a:t> Man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4600 kg, 3.2 méter hosszú, 1.5 méter átmérő</a:t>
            </a:r>
          </a:p>
          <a:p>
            <a:r>
              <a:rPr lang="hu-HU" baseline="30000" dirty="0" smtClean="0"/>
              <a:t>239</a:t>
            </a:r>
            <a:r>
              <a:rPr lang="hu-HU" dirty="0" smtClean="0"/>
              <a:t>Pu alapú hasadóanyag</a:t>
            </a:r>
          </a:p>
          <a:p>
            <a:r>
              <a:rPr lang="hu-HU" dirty="0" smtClean="0"/>
              <a:t>1945. aug. 9.: az USA ledobja </a:t>
            </a:r>
            <a:r>
              <a:rPr lang="hu-HU" dirty="0" err="1" smtClean="0"/>
              <a:t>Nagasakira</a:t>
            </a:r>
            <a:endParaRPr lang="hu-HU" dirty="0" smtClean="0"/>
          </a:p>
          <a:p>
            <a:r>
              <a:rPr lang="hu-HU" dirty="0" smtClean="0"/>
              <a:t>Robbanás ereje: 22 </a:t>
            </a:r>
            <a:r>
              <a:rPr lang="hu-HU" dirty="0" err="1" smtClean="0"/>
              <a:t>kT</a:t>
            </a:r>
            <a:r>
              <a:rPr lang="hu-HU" dirty="0" smtClean="0"/>
              <a:t> TNT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4098" name="Picture 2" descr="C:\Users\Gabi\Desktop\BerzeTÖK 2017\fat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3922061" cy="301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Hiroshima</a:t>
            </a:r>
            <a:r>
              <a:rPr lang="hu-HU" b="1" dirty="0" smtClean="0"/>
              <a:t> a robbanás után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5122" name="Picture 2" descr="C:\Users\Gabi\Desktop\BerzeTÖK 2017\grafik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3"/>
            <a:ext cx="4286280" cy="4104797"/>
          </a:xfrm>
          <a:prstGeom prst="rect">
            <a:avLst/>
          </a:prstGeom>
          <a:noFill/>
        </p:spPr>
      </p:pic>
      <p:pic>
        <p:nvPicPr>
          <p:cNvPr id="5123" name="Picture 3" descr="C:\Users\Gabi\Desktop\BerzeTÖK 2017\eff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2857520" cy="40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Hiroshima</a:t>
            </a:r>
            <a:r>
              <a:rPr lang="hu-HU" b="1" dirty="0" smtClean="0"/>
              <a:t> a robbanás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6146" name="Picture 2" descr="C:\Users\Gabi\Desktop\BerzeTÖK 2017\hiro_bef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214578" cy="3335593"/>
          </a:xfrm>
          <a:prstGeom prst="rect">
            <a:avLst/>
          </a:prstGeom>
          <a:noFill/>
        </p:spPr>
      </p:pic>
      <p:pic>
        <p:nvPicPr>
          <p:cNvPr id="6147" name="Picture 3" descr="C:\Users\Gabi\Desktop\BerzeTÖK 2017\hiro_af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2237897" cy="3322380"/>
          </a:xfrm>
          <a:prstGeom prst="rect">
            <a:avLst/>
          </a:prstGeom>
          <a:noFill/>
        </p:spPr>
      </p:pic>
      <p:pic>
        <p:nvPicPr>
          <p:cNvPr id="6148" name="Picture 4" descr="C:\Users\Gabi\Desktop\BerzeTÖK 2017\hiro_after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3466444" cy="3303591"/>
          </a:xfrm>
          <a:prstGeom prst="rect">
            <a:avLst/>
          </a:prstGeom>
          <a:noFill/>
        </p:spPr>
      </p:pic>
      <p:pic>
        <p:nvPicPr>
          <p:cNvPr id="6149" name="Picture 5" descr="C:\Users\Gabi\Desktop\BerzeTÖK 2017\hiro_after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929198"/>
            <a:ext cx="2359022" cy="1751213"/>
          </a:xfrm>
          <a:prstGeom prst="rect">
            <a:avLst/>
          </a:prstGeom>
          <a:noFill/>
        </p:spPr>
      </p:pic>
      <p:pic>
        <p:nvPicPr>
          <p:cNvPr id="6150" name="Picture 6" descr="C:\Users\Gabi\Desktop\BerzeTÖK 2017\bycic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5000636"/>
            <a:ext cx="201368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Hiroshima</a:t>
            </a:r>
            <a:r>
              <a:rPr lang="hu-HU" b="1" dirty="0" smtClean="0"/>
              <a:t> napjainkban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7170" name="Picture 2" descr="C:\Users\Gabi\Desktop\BerzeTÖK 2017\today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030504" cy="3000396"/>
          </a:xfrm>
          <a:prstGeom prst="rect">
            <a:avLst/>
          </a:prstGeom>
          <a:noFill/>
        </p:spPr>
      </p:pic>
      <p:pic>
        <p:nvPicPr>
          <p:cNvPr id="7171" name="Picture 3" descr="C:\Users\Gabi\Desktop\BerzeTÖK 2017\today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71744"/>
            <a:ext cx="40832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 a radioaktivitás?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Nem stabil atommagok bomlásának folyamata</a:t>
            </a:r>
          </a:p>
          <a:p>
            <a:r>
              <a:rPr lang="hu-HU" dirty="0" smtClean="0"/>
              <a:t>Nagy energiájú ionizáló sugárzást kelt</a:t>
            </a:r>
          </a:p>
          <a:p>
            <a:r>
              <a:rPr lang="hu-HU" dirty="0" smtClean="0"/>
              <a:t>Véletlenszerű, valószínűséggel jellemezhető</a:t>
            </a:r>
            <a:endParaRPr lang="hu-HU" dirty="0"/>
          </a:p>
        </p:txBody>
      </p:sp>
      <p:pic>
        <p:nvPicPr>
          <p:cNvPr id="1026" name="Picture 2" descr="C:\Users\Gabi\Desktop\BerzeTÖK 2017\a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3929090" cy="3473382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II. Világháború után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Fermi és Teller ötlete: deutérium begyújtása hasadási bombával</a:t>
            </a:r>
          </a:p>
          <a:p>
            <a:pPr algn="ctr">
              <a:buNone/>
            </a:pPr>
            <a:r>
              <a:rPr lang="hu-HU" baseline="30000" dirty="0" smtClean="0"/>
              <a:t>2</a:t>
            </a:r>
            <a:r>
              <a:rPr lang="hu-HU" dirty="0" smtClean="0"/>
              <a:t>H + </a:t>
            </a:r>
            <a:r>
              <a:rPr lang="hu-HU" baseline="30000" dirty="0" smtClean="0"/>
              <a:t>2</a:t>
            </a:r>
            <a:r>
              <a:rPr lang="hu-HU" dirty="0" smtClean="0"/>
              <a:t>H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baseline="30000" dirty="0" smtClean="0">
                <a:sym typeface="Wingdings" pitchFamily="2" charset="2"/>
              </a:rPr>
              <a:t>3</a:t>
            </a:r>
            <a:r>
              <a:rPr lang="hu-HU" dirty="0" smtClean="0">
                <a:sym typeface="Wingdings" pitchFamily="2" charset="2"/>
              </a:rPr>
              <a:t>He + n + 3 </a:t>
            </a:r>
            <a:r>
              <a:rPr lang="hu-HU" dirty="0" err="1" smtClean="0">
                <a:sym typeface="Wingdings" pitchFamily="2" charset="2"/>
              </a:rPr>
              <a:t>MeV</a:t>
            </a:r>
            <a:endParaRPr lang="hu-HU" dirty="0" smtClean="0"/>
          </a:p>
          <a:p>
            <a:r>
              <a:rPr lang="hu-HU" dirty="0" smtClean="0"/>
              <a:t>Truman-doktrína: status quo fenntartása gazdasági és katonai eszközökkel</a:t>
            </a:r>
          </a:p>
          <a:p>
            <a:r>
              <a:rPr lang="hu-HU" dirty="0" smtClean="0"/>
              <a:t>1949: NATO megalakulása</a:t>
            </a:r>
          </a:p>
          <a:p>
            <a:r>
              <a:rPr lang="hu-HU" dirty="0" smtClean="0"/>
              <a:t>Kelet-Európa szovjet befolyás alá kerül</a:t>
            </a:r>
          </a:p>
          <a:p>
            <a:r>
              <a:rPr lang="hu-HU" dirty="0" smtClean="0"/>
              <a:t>Kezdetét veszi a hidegháború </a:t>
            </a:r>
            <a:r>
              <a:rPr lang="hu-HU" dirty="0" smtClean="0">
                <a:sym typeface="Wingdings" pitchFamily="2" charset="2"/>
              </a:rPr>
              <a:t> fegyverkezési verseny  hidrogén bomba építése</a:t>
            </a:r>
          </a:p>
          <a:p>
            <a:r>
              <a:rPr lang="hu-HU" dirty="0" err="1" smtClean="0">
                <a:sym typeface="Wingdings" pitchFamily="2" charset="2"/>
              </a:rPr>
              <a:t>Deterrence</a:t>
            </a:r>
            <a:r>
              <a:rPr lang="hu-HU" dirty="0" smtClean="0">
                <a:sym typeface="Wingdings" pitchFamily="2" charset="2"/>
              </a:rPr>
              <a:t>: </a:t>
            </a:r>
          </a:p>
          <a:p>
            <a:pPr>
              <a:buNone/>
            </a:pPr>
            <a:r>
              <a:rPr lang="hu-HU" sz="1900" dirty="0" smtClean="0">
                <a:sym typeface="Wingdings" pitchFamily="2" charset="2"/>
              </a:rPr>
              <a:t>		</a:t>
            </a:r>
            <a:r>
              <a:rPr lang="hu-HU" sz="1900" b="1" dirty="0" smtClean="0">
                <a:solidFill>
                  <a:srgbClr val="FF0000"/>
                </a:solidFill>
                <a:sym typeface="Wingdings" pitchFamily="2" charset="2"/>
              </a:rPr>
              <a:t>Az agresszor számára elfogadhatatlanul nagy 	veszteséggel járó fenyegetés.</a:t>
            </a:r>
          </a:p>
          <a:p>
            <a:r>
              <a:rPr lang="hu-HU" dirty="0" smtClean="0">
                <a:sym typeface="Wingdings" pitchFamily="2" charset="2"/>
              </a:rPr>
              <a:t>Kísérleti robbantások sora veszi kezdetét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II. Világháború után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két nagyhatalom nukleáris fegyvereinek száma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Kísérleti robbantások:</a:t>
            </a:r>
          </a:p>
          <a:p>
            <a:pPr algn="ctr">
              <a:buNone/>
            </a:pPr>
            <a:r>
              <a:rPr lang="hu-HU" sz="1500" dirty="0" smtClean="0">
                <a:hlinkClick r:id="rId2"/>
              </a:rPr>
              <a:t>https://www.youtube.com/watch?v=WwlNPhn64TA</a:t>
            </a:r>
            <a:endParaRPr lang="hu-HU" sz="1500" dirty="0" smtClean="0"/>
          </a:p>
          <a:p>
            <a:pPr algn="ctr">
              <a:buNone/>
            </a:pPr>
            <a:r>
              <a:rPr lang="hu-HU" sz="1500" dirty="0" smtClean="0">
                <a:hlinkClick r:id="rId3"/>
              </a:rPr>
              <a:t>https://www.youtube.com/watch?v=LLCF7vPanrY</a:t>
            </a:r>
            <a:endParaRPr lang="hu-HU" sz="15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1026" name="Picture 2" descr="C:\Users\Gabi\Desktop\BerzeTÖK 2017\numofwe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3116"/>
            <a:ext cx="4643470" cy="301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Termonukleáris bomba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Fúzió létrejöttéhez ~100 millió °C szükséges</a:t>
            </a:r>
          </a:p>
          <a:p>
            <a:r>
              <a:rPr lang="hu-HU" dirty="0" smtClean="0"/>
              <a:t>Mivel lehet ezt elérni? Atombombával!</a:t>
            </a:r>
          </a:p>
          <a:p>
            <a:r>
              <a:rPr lang="hu-HU" dirty="0" smtClean="0"/>
              <a:t>„Előny” atombombához képest: a robbanásban felszabaduló energiára nincsenek korlátok</a:t>
            </a:r>
          </a:p>
          <a:p>
            <a:r>
              <a:rPr lang="hu-HU" dirty="0" smtClean="0"/>
              <a:t>10 MT már könnyedén elpusztít egy várost</a:t>
            </a:r>
          </a:p>
          <a:p>
            <a:r>
              <a:rPr lang="hu-HU" dirty="0" smtClean="0"/>
              <a:t>Cár-bomba: 57 MT (az energia bizonyos hányada elszökik)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-Robbanás</a:t>
            </a:r>
            <a:r>
              <a:rPr lang="hu-HU" sz="1800" dirty="0" smtClean="0"/>
              <a:t> tengerszint felett 4000 m-el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-Fényhatás</a:t>
            </a:r>
            <a:r>
              <a:rPr lang="hu-HU" sz="1800" dirty="0" smtClean="0"/>
              <a:t> látható volt 1000 km távolságból</a:t>
            </a:r>
          </a:p>
          <a:p>
            <a:pPr>
              <a:buNone/>
            </a:pPr>
            <a:r>
              <a:rPr lang="hu-HU" sz="1800" dirty="0" smtClean="0"/>
              <a:t>		-100 km-es sugárban harmadfokú égési sérülés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-Gombafelhő</a:t>
            </a:r>
            <a:r>
              <a:rPr lang="hu-HU" sz="1800" dirty="0" smtClean="0"/>
              <a:t>: 30-40 km széles, 64 km magas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Gabi\Desktop\BerzeTÖK 2017\OvTkH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257801" cy="4572000"/>
          </a:xfrm>
          <a:prstGeom prst="rect">
            <a:avLst/>
          </a:prstGeom>
          <a:noFill/>
        </p:spPr>
      </p:pic>
      <p:pic>
        <p:nvPicPr>
          <p:cNvPr id="2051" name="Picture 3" descr="C:\Users\Gabi\Desktop\BerzeTÖK 2017\nuclear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6643734" cy="4724433"/>
          </a:xfrm>
          <a:prstGeom prst="rect">
            <a:avLst/>
          </a:prstGeom>
          <a:noFill/>
        </p:spPr>
      </p:pic>
      <p:pic>
        <p:nvPicPr>
          <p:cNvPr id="2052" name="Picture 4" descr="C:\Users\Gabi\Desktop\BerzeTÖK 2017\nuclear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00174"/>
            <a:ext cx="6643733" cy="472443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Termonukleáris bomba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Termonukleáris bomba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24</a:t>
            </a:fld>
            <a:endParaRPr lang="hu-HU"/>
          </a:p>
        </p:txBody>
      </p:sp>
      <p:pic>
        <p:nvPicPr>
          <p:cNvPr id="3075" name="Picture 3" descr="C:\Users\Gabi\Desktop\BerzeTÖK 2017\bo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21740" cy="4286280"/>
          </a:xfrm>
          <a:prstGeom prst="rect">
            <a:avLst/>
          </a:prstGeom>
          <a:noFill/>
        </p:spPr>
      </p:pic>
      <p:pic>
        <p:nvPicPr>
          <p:cNvPr id="3076" name="Picture 4" descr="C:\Users\Gabi\Desktop\BerzeTÖK 2017\hidrobomb_proc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643338" cy="44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Nukleáris elrettentés módszerének problémái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Valójában nem akadályozza meg a hagyományos hódító háborút</a:t>
            </a:r>
          </a:p>
          <a:p>
            <a:r>
              <a:rPr lang="hu-HU" dirty="0" smtClean="0"/>
              <a:t>Nem alkalmas polgárháború, forradalom esetén</a:t>
            </a:r>
          </a:p>
          <a:p>
            <a:r>
              <a:rPr lang="hu-HU" dirty="0" smtClean="0"/>
              <a:t>Fegyverkezési versenyhez vezet</a:t>
            </a:r>
          </a:p>
          <a:p>
            <a:r>
              <a:rPr lang="hu-HU" dirty="0" smtClean="0"/>
              <a:t>A fegyverkezési verseny pedig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sz="2000" dirty="0" smtClean="0"/>
              <a:t>	</a:t>
            </a:r>
            <a:r>
              <a:rPr lang="hu-HU" sz="2000" dirty="0" err="1" smtClean="0"/>
              <a:t>-költségvetési</a:t>
            </a:r>
            <a:r>
              <a:rPr lang="hu-HU" sz="2000" dirty="0" smtClean="0"/>
              <a:t> deficithez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-a</a:t>
            </a:r>
            <a:r>
              <a:rPr lang="hu-HU" sz="2000" dirty="0" smtClean="0"/>
              <a:t> katonai-ipari komplexum hatalmának 		 növekedéséhez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-polgárjogok</a:t>
            </a:r>
            <a:r>
              <a:rPr lang="hu-HU" sz="2000" dirty="0" smtClean="0"/>
              <a:t> sérüléséhez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dirty="0" smtClean="0"/>
              <a:t>vezethet</a:t>
            </a:r>
          </a:p>
          <a:p>
            <a:r>
              <a:rPr lang="hu-HU" dirty="0" smtClean="0"/>
              <a:t>Stratégia: tömeges megtorlás elve (kard és pajzs)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nukleáris energia békés célú felhasználása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Békés célú felhasználás: fúziós és atomerőművek</a:t>
            </a:r>
          </a:p>
          <a:p>
            <a:r>
              <a:rPr lang="hu-HU" dirty="0" smtClean="0"/>
              <a:t>Mire van szükség egy atomreaktorban?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-hasadóanyag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-szabályozott</a:t>
            </a:r>
            <a:r>
              <a:rPr lang="hu-HU" sz="1800" dirty="0" smtClean="0"/>
              <a:t> láncreakció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-jó</a:t>
            </a:r>
            <a:r>
              <a:rPr lang="hu-HU" sz="1800" dirty="0" smtClean="0"/>
              <a:t> neutronelnyelő anyag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-hűtőközeg</a:t>
            </a:r>
            <a:endParaRPr lang="hu-HU" sz="1800" dirty="0" smtClean="0"/>
          </a:p>
          <a:p>
            <a:r>
              <a:rPr lang="hu-HU" dirty="0" smtClean="0"/>
              <a:t>Alapelv: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sz="1800" dirty="0" smtClean="0"/>
              <a:t>	hasadásban felszabaduló energia </a:t>
            </a:r>
            <a:r>
              <a:rPr lang="hu-HU" sz="1800" dirty="0" smtClean="0">
                <a:sym typeface="Wingdings" pitchFamily="2" charset="2"/>
              </a:rPr>
              <a:t> hőenergia  	mechanikai energia  elektromos energia</a:t>
            </a:r>
          </a:p>
          <a:p>
            <a:r>
              <a:rPr lang="hu-HU" dirty="0" smtClean="0"/>
              <a:t>Chicago, 1942.: első atomreaktor (Fermi, Teller)</a:t>
            </a:r>
          </a:p>
          <a:p>
            <a:r>
              <a:rPr lang="hu-HU" dirty="0" smtClean="0"/>
              <a:t>Igazolták a szabályozott láncreakció megvalósíthatóságát</a:t>
            </a:r>
          </a:p>
          <a:p>
            <a:r>
              <a:rPr lang="hu-HU" dirty="0" smtClean="0"/>
              <a:t>Plutónium előállítására használták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Bomlási sorok és a reaktorok üzemanyaga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Nap második generációs csillag </a:t>
            </a:r>
            <a:r>
              <a:rPr lang="hu-HU" dirty="0" smtClean="0">
                <a:sym typeface="Wingdings" pitchFamily="2" charset="2"/>
              </a:rPr>
              <a:t> nehéz elemek</a:t>
            </a:r>
            <a:endParaRPr lang="hu-HU" dirty="0" smtClean="0"/>
          </a:p>
          <a:p>
            <a:r>
              <a:rPr lang="hu-HU" dirty="0" smtClean="0"/>
              <a:t>Négy természetes bomlási sor ismert: </a:t>
            </a:r>
          </a:p>
          <a:p>
            <a:pPr>
              <a:buNone/>
            </a:pPr>
            <a:r>
              <a:rPr lang="hu-HU" baseline="30000" dirty="0" smtClean="0"/>
              <a:t>		232</a:t>
            </a:r>
            <a:r>
              <a:rPr lang="hu-HU" dirty="0" smtClean="0"/>
              <a:t>Th, </a:t>
            </a:r>
            <a:r>
              <a:rPr lang="hu-HU" baseline="30000" dirty="0" smtClean="0"/>
              <a:t>235</a:t>
            </a:r>
            <a:r>
              <a:rPr lang="hu-HU" dirty="0" smtClean="0"/>
              <a:t>U, </a:t>
            </a:r>
            <a:r>
              <a:rPr lang="hu-HU" baseline="30000" dirty="0" smtClean="0"/>
              <a:t>237</a:t>
            </a:r>
            <a:r>
              <a:rPr lang="hu-HU" dirty="0" smtClean="0"/>
              <a:t>Np, </a:t>
            </a:r>
            <a:r>
              <a:rPr lang="hu-HU" baseline="30000" dirty="0" smtClean="0"/>
              <a:t>238</a:t>
            </a:r>
            <a:r>
              <a:rPr lang="hu-HU" dirty="0" smtClean="0"/>
              <a:t>U</a:t>
            </a:r>
          </a:p>
          <a:p>
            <a:r>
              <a:rPr lang="hu-HU" baseline="30000" dirty="0" smtClean="0"/>
              <a:t>232</a:t>
            </a:r>
            <a:r>
              <a:rPr lang="hu-HU" dirty="0" smtClean="0"/>
              <a:t>Th bomlása nem termel neutront, </a:t>
            </a:r>
            <a:r>
              <a:rPr lang="hu-HU" baseline="30000" dirty="0" smtClean="0"/>
              <a:t>237</a:t>
            </a:r>
            <a:r>
              <a:rPr lang="hu-HU" dirty="0" smtClean="0"/>
              <a:t>Np elfogyott, </a:t>
            </a:r>
            <a:r>
              <a:rPr lang="hu-HU" baseline="30000" dirty="0" smtClean="0"/>
              <a:t>238</a:t>
            </a:r>
            <a:r>
              <a:rPr lang="hu-HU" dirty="0" smtClean="0"/>
              <a:t>U neutronelnyelési rátája túl nagy</a:t>
            </a:r>
          </a:p>
          <a:p>
            <a:r>
              <a:rPr lang="hu-HU" dirty="0" smtClean="0"/>
              <a:t>Termikus reaktorok </a:t>
            </a:r>
            <a:r>
              <a:rPr lang="hu-HU" baseline="30000" dirty="0" smtClean="0"/>
              <a:t>235</a:t>
            </a:r>
            <a:r>
              <a:rPr lang="hu-HU" dirty="0" smtClean="0"/>
              <a:t>U-el működnek</a:t>
            </a:r>
          </a:p>
          <a:p>
            <a:r>
              <a:rPr lang="hu-HU" dirty="0" smtClean="0"/>
              <a:t>Probléma: </a:t>
            </a:r>
            <a:r>
              <a:rPr lang="hu-HU" baseline="30000" dirty="0" smtClean="0"/>
              <a:t>235</a:t>
            </a:r>
            <a:r>
              <a:rPr lang="hu-HU" dirty="0" smtClean="0"/>
              <a:t>U/(összes U)=0.007</a:t>
            </a:r>
          </a:p>
          <a:p>
            <a:r>
              <a:rPr lang="hu-HU" dirty="0" smtClean="0"/>
              <a:t>Megoldás: urán dúsítás</a:t>
            </a:r>
          </a:p>
          <a:p>
            <a:r>
              <a:rPr lang="hu-HU" baseline="30000" dirty="0" smtClean="0"/>
              <a:t>238</a:t>
            </a:r>
            <a:r>
              <a:rPr lang="hu-HU" dirty="0" smtClean="0"/>
              <a:t>U gyors neutron besugárzás hatására:</a:t>
            </a:r>
          </a:p>
          <a:p>
            <a:endParaRPr lang="hu-HU" dirty="0" smtClean="0"/>
          </a:p>
          <a:p>
            <a:r>
              <a:rPr lang="hu-HU" dirty="0" smtClean="0"/>
              <a:t>Tenyésztőreaktoroknál fontos lesz!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1026" name="Picture 2" descr="C:\Users\Gabi\Desktop\BerzeTÖK 2017\pluto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500702"/>
            <a:ext cx="5929354" cy="493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Urándúsítás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Technikailag nehéz megvalósítani </a:t>
            </a:r>
            <a:r>
              <a:rPr lang="hu-HU" dirty="0" smtClean="0">
                <a:sym typeface="Wingdings" pitchFamily="2" charset="2"/>
              </a:rPr>
              <a:t> kémiailag </a:t>
            </a:r>
            <a:r>
              <a:rPr lang="hu-HU" baseline="30000" dirty="0" smtClean="0">
                <a:sym typeface="Wingdings" pitchFamily="2" charset="2"/>
              </a:rPr>
              <a:t>238</a:t>
            </a:r>
            <a:r>
              <a:rPr lang="hu-HU" dirty="0" smtClean="0">
                <a:sym typeface="Wingdings" pitchFamily="2" charset="2"/>
              </a:rPr>
              <a:t>U és </a:t>
            </a:r>
            <a:r>
              <a:rPr lang="hu-HU" baseline="30000" dirty="0" smtClean="0">
                <a:sym typeface="Wingdings" pitchFamily="2" charset="2"/>
              </a:rPr>
              <a:t>235</a:t>
            </a:r>
            <a:r>
              <a:rPr lang="hu-HU" dirty="0" smtClean="0">
                <a:sym typeface="Wingdings" pitchFamily="2" charset="2"/>
              </a:rPr>
              <a:t>U azonos</a:t>
            </a:r>
          </a:p>
          <a:p>
            <a:r>
              <a:rPr lang="hu-HU" dirty="0" smtClean="0">
                <a:sym typeface="Wingdings" pitchFamily="2" charset="2"/>
              </a:rPr>
              <a:t>A különböző eljárások a tömegkülönbségen alapulnak</a:t>
            </a:r>
          </a:p>
          <a:p>
            <a:r>
              <a:rPr lang="hu-HU" dirty="0" smtClean="0">
                <a:sym typeface="Wingdings" pitchFamily="2" charset="2"/>
              </a:rPr>
              <a:t>Centrifuga: 100 ezer fordulat/perc</a:t>
            </a:r>
          </a:p>
          <a:p>
            <a:r>
              <a:rPr lang="hu-HU" dirty="0" smtClean="0">
                <a:sym typeface="Wingdings" pitchFamily="2" charset="2"/>
              </a:rPr>
              <a:t>Forgás szétválasztja a két izotópot</a:t>
            </a:r>
          </a:p>
          <a:p>
            <a:r>
              <a:rPr lang="hu-HU" dirty="0" smtClean="0">
                <a:sym typeface="Wingdings" pitchFamily="2" charset="2"/>
              </a:rPr>
              <a:t>Természetes urán tartalmát 3-4%-osra kell dúsítani</a:t>
            </a:r>
          </a:p>
          <a:p>
            <a:r>
              <a:rPr lang="hu-HU" dirty="0" smtClean="0">
                <a:sym typeface="Wingdings" pitchFamily="2" charset="2"/>
              </a:rPr>
              <a:t>Felesleges</a:t>
            </a:r>
            <a:r>
              <a:rPr lang="hu-HU" baseline="30000" dirty="0" smtClean="0">
                <a:sym typeface="Wingdings" pitchFamily="2" charset="2"/>
              </a:rPr>
              <a:t> 238</a:t>
            </a:r>
            <a:r>
              <a:rPr lang="hu-HU" dirty="0" smtClean="0">
                <a:sym typeface="Wingdings" pitchFamily="2" charset="2"/>
              </a:rPr>
              <a:t>U-at a katonaság használja fel (lövedék tömegét növelik)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Moderátor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aseline="30000" dirty="0" smtClean="0"/>
              <a:t>235</a:t>
            </a:r>
            <a:r>
              <a:rPr lang="hu-HU" dirty="0" smtClean="0"/>
              <a:t>U atomot csak termikus (lassan mozgó) neutron hasítja el</a:t>
            </a:r>
          </a:p>
          <a:p>
            <a:r>
              <a:rPr lang="hu-HU" dirty="0" smtClean="0"/>
              <a:t>Hasadásokban gyors neutronok keletkeznek </a:t>
            </a:r>
            <a:r>
              <a:rPr lang="hu-HU" dirty="0" smtClean="0">
                <a:sym typeface="Wingdings" pitchFamily="2" charset="2"/>
              </a:rPr>
              <a:t> neutronokat lassítani kell  moderátor</a:t>
            </a:r>
          </a:p>
          <a:p>
            <a:r>
              <a:rPr lang="hu-HU" dirty="0" smtClean="0"/>
              <a:t>A moderátor maga csak kevésbé nyeli el a neutronokat</a:t>
            </a:r>
          </a:p>
          <a:p>
            <a:r>
              <a:rPr lang="hu-HU" dirty="0" smtClean="0"/>
              <a:t>A gyors neutronok lehetőleg már néhány ütközés  után váljanak termikussá</a:t>
            </a:r>
          </a:p>
          <a:p>
            <a:r>
              <a:rPr lang="hu-HU" dirty="0" smtClean="0"/>
              <a:t>Tipikus anyag: víz, nehézvíz, grafit, berillium</a:t>
            </a:r>
          </a:p>
          <a:p>
            <a:r>
              <a:rPr lang="hu-HU" dirty="0" smtClean="0"/>
              <a:t>Lényeg: alacsony tömegszám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 az a radioaktivitás?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radioaktivitás fontos paramétere a felezési idő: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Három féle tipikus bomlási típus: </a:t>
            </a:r>
            <a:r>
              <a:rPr lang="el-GR" dirty="0" smtClean="0"/>
              <a:t>α</a:t>
            </a:r>
            <a:r>
              <a:rPr lang="hu-HU" dirty="0" smtClean="0"/>
              <a:t>, </a:t>
            </a:r>
            <a:r>
              <a:rPr lang="el-GR" dirty="0" smtClean="0"/>
              <a:t>β</a:t>
            </a:r>
            <a:r>
              <a:rPr lang="hu-HU" baseline="30000" dirty="0" smtClean="0"/>
              <a:t>+,-</a:t>
            </a:r>
            <a:r>
              <a:rPr lang="hu-HU" dirty="0" smtClean="0"/>
              <a:t>, </a:t>
            </a:r>
            <a:r>
              <a:rPr lang="el-GR" dirty="0" smtClean="0"/>
              <a:t>γ</a:t>
            </a:r>
            <a:endParaRPr lang="hu-HU" dirty="0" smtClean="0"/>
          </a:p>
          <a:p>
            <a:r>
              <a:rPr lang="hu-HU" dirty="0" smtClean="0"/>
              <a:t>Z</a:t>
            </a:r>
            <a:r>
              <a:rPr lang="hu-HU" baseline="30000" dirty="0" smtClean="0"/>
              <a:t>2</a:t>
            </a:r>
            <a:r>
              <a:rPr lang="hu-HU" dirty="0" smtClean="0"/>
              <a:t>/A &gt; 45: spontán maghasadás</a:t>
            </a:r>
          </a:p>
        </p:txBody>
      </p:sp>
      <p:pic>
        <p:nvPicPr>
          <p:cNvPr id="2052" name="Picture 4" descr="C:\Users\Gabi\Desktop\BerzeTÖK 2017\halfli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3230554" cy="2667515"/>
          </a:xfrm>
          <a:prstGeom prst="rect">
            <a:avLst/>
          </a:prstGeom>
          <a:noFill/>
        </p:spPr>
      </p:pic>
      <p:pic>
        <p:nvPicPr>
          <p:cNvPr id="2054" name="Picture 6" descr="C:\Users\Gabi\Desktop\BerzeTÖK 2017\half_li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30"/>
            <a:ext cx="3484547" cy="2803010"/>
          </a:xfrm>
          <a:prstGeom prst="rect">
            <a:avLst/>
          </a:prstGeom>
          <a:noFill/>
        </p:spPr>
      </p:pic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aktív zóna és a szabályzó rúd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30</a:t>
            </a:fld>
            <a:endParaRPr lang="hu-HU"/>
          </a:p>
        </p:txBody>
      </p:sp>
      <p:pic>
        <p:nvPicPr>
          <p:cNvPr id="1026" name="Picture 2" descr="C:\Users\Gabi\Desktop\BerzeTÖK 2017\Thermal_reactor_dia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905491" cy="421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Szabályzórudak</a:t>
            </a:r>
            <a:r>
              <a:rPr lang="hu-HU" b="1" dirty="0" smtClean="0"/>
              <a:t> és Reflektor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Szabályzórudak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-neutronelnyelő</a:t>
            </a:r>
            <a:r>
              <a:rPr lang="hu-HU" sz="2000" dirty="0" smtClean="0"/>
              <a:t> anyag (kadmium, bórkarbid)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-vertikális</a:t>
            </a:r>
            <a:r>
              <a:rPr lang="hu-HU" sz="2000" dirty="0" smtClean="0"/>
              <a:t> mozgatás az aktív zónában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-alsó</a:t>
            </a:r>
            <a:r>
              <a:rPr lang="hu-HU" sz="2000" dirty="0" smtClean="0"/>
              <a:t> pozíció: megszűnik a láncreakció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-felső</a:t>
            </a:r>
            <a:r>
              <a:rPr lang="hu-HU" sz="2000" dirty="0" smtClean="0"/>
              <a:t> pozíció: elszáll a láncreakció</a:t>
            </a:r>
          </a:p>
          <a:p>
            <a:r>
              <a:rPr lang="hu-HU" dirty="0" smtClean="0"/>
              <a:t>Reflektor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-aktív</a:t>
            </a:r>
            <a:r>
              <a:rPr lang="hu-HU" sz="2000" dirty="0" smtClean="0"/>
              <a:t> zóna szélére helyezik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-neutronokat</a:t>
            </a:r>
            <a:r>
              <a:rPr lang="hu-HU" sz="2000" dirty="0" smtClean="0"/>
              <a:t> benn tartja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-termikus</a:t>
            </a:r>
            <a:r>
              <a:rPr lang="hu-HU" sz="2000" dirty="0" smtClean="0"/>
              <a:t> reaktor: anyag megegyezik a moderátoréval</a:t>
            </a:r>
          </a:p>
          <a:p>
            <a:pPr>
              <a:buNone/>
            </a:pPr>
            <a:r>
              <a:rPr lang="hu-HU" sz="2000" dirty="0" smtClean="0"/>
              <a:t>		</a:t>
            </a:r>
            <a:r>
              <a:rPr lang="hu-HU" sz="2000" dirty="0" err="1" smtClean="0"/>
              <a:t>-tenyészreaktor</a:t>
            </a:r>
            <a:r>
              <a:rPr lang="hu-HU" sz="2000" dirty="0" smtClean="0"/>
              <a:t>: besugárzással hasadóanyaggá válik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Hűtőközeg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Aktív zóna hűtése</a:t>
            </a:r>
          </a:p>
          <a:p>
            <a:r>
              <a:rPr lang="hu-HU" dirty="0" smtClean="0"/>
              <a:t>Energiaátadás</a:t>
            </a:r>
          </a:p>
          <a:p>
            <a:r>
              <a:rPr lang="hu-HU" dirty="0" smtClean="0"/>
              <a:t>Tipikus anyag: víz, nehézvíz, gázok, olvadt fémek</a:t>
            </a:r>
          </a:p>
          <a:p>
            <a:r>
              <a:rPr lang="hu-HU" dirty="0" smtClean="0"/>
              <a:t>Nagy </a:t>
            </a:r>
            <a:r>
              <a:rPr lang="hu-HU" dirty="0" err="1" smtClean="0"/>
              <a:t>hőkapacitás</a:t>
            </a:r>
            <a:r>
              <a:rPr lang="hu-HU" dirty="0" smtClean="0"/>
              <a:t> kell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32</a:t>
            </a:fld>
            <a:endParaRPr lang="hu-HU"/>
          </a:p>
        </p:txBody>
      </p:sp>
      <p:pic>
        <p:nvPicPr>
          <p:cNvPr id="2050" name="Picture 2" descr="C:\Users\Gabi\Desktop\BerzeTÖK 2017\cher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3725862"/>
            <a:ext cx="5121314" cy="256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Sokszorozási tényező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eff</a:t>
            </a:r>
            <a:r>
              <a:rPr lang="hu-HU" dirty="0" smtClean="0"/>
              <a:t> &gt; 1: reaktor szuperkritikus, teljesítménye exponenciálisan </a:t>
            </a:r>
            <a:r>
              <a:rPr lang="hu-HU" dirty="0" err="1" smtClean="0"/>
              <a:t>nől</a:t>
            </a:r>
            <a:endParaRPr lang="hu-HU" dirty="0" smtClean="0"/>
          </a:p>
          <a:p>
            <a:r>
              <a:rPr lang="hu-HU" dirty="0" err="1" smtClean="0"/>
              <a:t>k</a:t>
            </a:r>
            <a:r>
              <a:rPr lang="hu-HU" baseline="-25000" dirty="0" err="1" smtClean="0"/>
              <a:t>eff</a:t>
            </a:r>
            <a:r>
              <a:rPr lang="hu-HU" dirty="0" smtClean="0"/>
              <a:t> = 1: reaktor kritikus, teljesítménye időben állandó</a:t>
            </a:r>
          </a:p>
          <a:p>
            <a:r>
              <a:rPr lang="hu-HU" dirty="0" err="1" smtClean="0"/>
              <a:t>k</a:t>
            </a:r>
            <a:r>
              <a:rPr lang="hu-HU" baseline="-25000" dirty="0" err="1" smtClean="0"/>
              <a:t>eff</a:t>
            </a:r>
            <a:r>
              <a:rPr lang="hu-HU" dirty="0" smtClean="0"/>
              <a:t> &lt; 1: reaktor </a:t>
            </a:r>
            <a:r>
              <a:rPr lang="hu-HU" dirty="0" err="1" smtClean="0"/>
              <a:t>szubkritikus</a:t>
            </a:r>
            <a:r>
              <a:rPr lang="hu-HU" dirty="0" smtClean="0"/>
              <a:t>, le van állítva, teljesítménye csökken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Sorrendben: gyorshasítási tényező, rezonancia tényező, termikus hasznosítási tényező, termikus neutronhozam, kilépési tényező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33</a:t>
            </a:fld>
            <a:endParaRPr lang="hu-HU"/>
          </a:p>
        </p:txBody>
      </p:sp>
      <p:pic>
        <p:nvPicPr>
          <p:cNvPr id="5122" name="Picture 2" descr="C:\Users\Gabi\Desktop\BerzeTÖK 2017\ke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3476636" cy="78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Termikus reaktor – </a:t>
            </a:r>
            <a:r>
              <a:rPr lang="hu-HU" b="1" dirty="0" err="1" smtClean="0"/>
              <a:t>nyomottvizes</a:t>
            </a:r>
            <a:r>
              <a:rPr lang="hu-HU" b="1" dirty="0" smtClean="0"/>
              <a:t> (Paks)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34</a:t>
            </a:fld>
            <a:endParaRPr lang="hu-HU"/>
          </a:p>
        </p:txBody>
      </p:sp>
      <p:pic>
        <p:nvPicPr>
          <p:cNvPr id="3075" name="Picture 3" descr="C:\Users\Gabi\Desktop\BerzeTÖK 2017\nyomottviz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477178" cy="428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Termikus reaktor - forralóvizes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35</a:t>
            </a:fld>
            <a:endParaRPr lang="hu-HU"/>
          </a:p>
        </p:txBody>
      </p:sp>
      <p:pic>
        <p:nvPicPr>
          <p:cNvPr id="4098" name="Picture 2" descr="C:\Users\Gabi\Desktop\BerzeTÖK 2017\forraloviz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Csernobili katasztrófa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Régebbi típusú reaktor (USA-ban betiltva)</a:t>
            </a:r>
          </a:p>
          <a:p>
            <a:r>
              <a:rPr lang="hu-HU" dirty="0" smtClean="0"/>
              <a:t>Grafit moderátor, víz hűtőközeg </a:t>
            </a:r>
            <a:r>
              <a:rPr lang="hu-HU" dirty="0" smtClean="0">
                <a:sym typeface="Wingdings" pitchFamily="2" charset="2"/>
              </a:rPr>
              <a:t> alacsony teljesítményen pozitív üregtényező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		</a:t>
            </a:r>
            <a:r>
              <a:rPr lang="hu-HU" sz="1800" dirty="0" err="1" smtClean="0">
                <a:sym typeface="Wingdings" pitchFamily="2" charset="2"/>
              </a:rPr>
              <a:t>-pozitív</a:t>
            </a:r>
            <a:r>
              <a:rPr lang="hu-HU" sz="1800" dirty="0" smtClean="0">
                <a:sym typeface="Wingdings" pitchFamily="2" charset="2"/>
              </a:rPr>
              <a:t> üregtényező: </a:t>
            </a:r>
          </a:p>
          <a:p>
            <a:pPr>
              <a:buNone/>
            </a:pPr>
            <a:r>
              <a:rPr lang="hu-HU" sz="1800" dirty="0" smtClean="0"/>
              <a:t>			</a:t>
            </a:r>
            <a:r>
              <a:rPr lang="hu-HU" sz="1600" dirty="0" smtClean="0"/>
              <a:t>forr hűtőközeg </a:t>
            </a:r>
            <a:r>
              <a:rPr lang="hu-HU" sz="1600" dirty="0" smtClean="0">
                <a:sym typeface="Wingdings" pitchFamily="2" charset="2"/>
              </a:rPr>
              <a:t> kevesebb n nyelődik el  			moderátor továbbra is lassít  teljesítmény </a:t>
            </a:r>
            <a:r>
              <a:rPr lang="hu-HU" sz="1600" dirty="0" err="1" smtClean="0">
                <a:sym typeface="Wingdings" pitchFamily="2" charset="2"/>
              </a:rPr>
              <a:t>nől</a:t>
            </a:r>
            <a:endParaRPr lang="hu-HU" sz="1600" dirty="0" smtClean="0">
              <a:sym typeface="Wingdings" pitchFamily="2" charset="2"/>
            </a:endParaRP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		</a:t>
            </a:r>
            <a:r>
              <a:rPr lang="hu-HU" sz="1800" dirty="0" err="1" smtClean="0">
                <a:sym typeface="Wingdings" pitchFamily="2" charset="2"/>
              </a:rPr>
              <a:t>-negatív</a:t>
            </a:r>
            <a:r>
              <a:rPr lang="hu-HU" sz="1800" dirty="0" smtClean="0">
                <a:sym typeface="Wingdings" pitchFamily="2" charset="2"/>
              </a:rPr>
              <a:t> üregtényező (víz moderátor):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			</a:t>
            </a:r>
            <a:r>
              <a:rPr lang="hu-HU" sz="1600" dirty="0" smtClean="0">
                <a:sym typeface="Wingdings" pitchFamily="2" charset="2"/>
              </a:rPr>
              <a:t>forr a hűtőközeg  kevesebb n nyelődik el  de 			forr a moderátor is  kevesebb n lassul  			teljesítmény csökken</a:t>
            </a:r>
          </a:p>
          <a:p>
            <a:r>
              <a:rPr lang="hu-HU" dirty="0" smtClean="0">
                <a:sym typeface="Wingdings" pitchFamily="2" charset="2"/>
              </a:rPr>
              <a:t>Hozzá nem értő személyzet</a:t>
            </a:r>
          </a:p>
          <a:p>
            <a:r>
              <a:rPr lang="hu-HU" dirty="0" smtClean="0">
                <a:sym typeface="Wingdings" pitchFamily="2" charset="2"/>
              </a:rPr>
              <a:t>Kísérletezés  biztonsági berendezések lekapcsolása (a kísérlet nem volt engedélyezve)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Csernobili katasztrófa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Tervezési hibák sora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-reaktort</a:t>
            </a:r>
            <a:r>
              <a:rPr lang="hu-HU" sz="1800" dirty="0" smtClean="0"/>
              <a:t> nem látták el teljes burkolattal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-a</a:t>
            </a:r>
            <a:r>
              <a:rPr lang="hu-HU" sz="1800" dirty="0" smtClean="0"/>
              <a:t> </a:t>
            </a:r>
            <a:r>
              <a:rPr lang="hu-HU" sz="1800" dirty="0" err="1" smtClean="0"/>
              <a:t>szabályzórudak</a:t>
            </a:r>
            <a:r>
              <a:rPr lang="hu-HU" sz="1800" dirty="0" smtClean="0"/>
              <a:t> deformálódtak</a:t>
            </a:r>
          </a:p>
          <a:p>
            <a:pPr>
              <a:buNone/>
            </a:pPr>
            <a:r>
              <a:rPr lang="hu-HU" sz="1800" dirty="0" smtClean="0"/>
              <a:t>		</a:t>
            </a:r>
            <a:r>
              <a:rPr lang="hu-HU" sz="1800" dirty="0" err="1" smtClean="0"/>
              <a:t>-reaktorban</a:t>
            </a:r>
            <a:r>
              <a:rPr lang="hu-HU" sz="1800" dirty="0" smtClean="0"/>
              <a:t> alkalmazott anyagok kombinációja (C, H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0, </a:t>
            </a:r>
            <a:r>
              <a:rPr lang="hu-HU" sz="1800" dirty="0" err="1" smtClean="0"/>
              <a:t>Zn</a:t>
            </a:r>
            <a:r>
              <a:rPr lang="hu-HU" sz="1800" dirty="0" smtClean="0"/>
              <a:t>)</a:t>
            </a:r>
          </a:p>
          <a:p>
            <a:r>
              <a:rPr lang="hu-HU" dirty="0" smtClean="0"/>
              <a:t>Turbinát leállítják </a:t>
            </a:r>
            <a:r>
              <a:rPr lang="hu-HU" dirty="0" smtClean="0">
                <a:sym typeface="Wingdings" pitchFamily="2" charset="2"/>
              </a:rPr>
              <a:t> gőzrobbanás</a:t>
            </a:r>
          </a:p>
          <a:p>
            <a:r>
              <a:rPr lang="hu-HU" dirty="0" smtClean="0">
                <a:sym typeface="Wingdings" pitchFamily="2" charset="2"/>
              </a:rPr>
              <a:t>Beáramló oxigén és </a:t>
            </a:r>
            <a:r>
              <a:rPr lang="hu-HU" dirty="0" err="1" smtClean="0">
                <a:sym typeface="Wingdings" pitchFamily="2" charset="2"/>
              </a:rPr>
              <a:t>Zn</a:t>
            </a:r>
            <a:r>
              <a:rPr lang="hu-HU" dirty="0" smtClean="0">
                <a:sym typeface="Wingdings" pitchFamily="2" charset="2"/>
              </a:rPr>
              <a:t> katalizátor: </a:t>
            </a:r>
          </a:p>
          <a:p>
            <a:pPr algn="ctr">
              <a:buNone/>
            </a:pPr>
            <a:r>
              <a:rPr lang="hu-HU" dirty="0" smtClean="0">
                <a:sym typeface="Wingdings" pitchFamily="2" charset="2"/>
              </a:rPr>
              <a:t>C + H</a:t>
            </a:r>
            <a:r>
              <a:rPr lang="hu-HU" baseline="-25000" dirty="0" smtClean="0">
                <a:sym typeface="Wingdings" pitchFamily="2" charset="2"/>
              </a:rPr>
              <a:t>2</a:t>
            </a:r>
            <a:r>
              <a:rPr lang="hu-HU" dirty="0" smtClean="0">
                <a:sym typeface="Wingdings" pitchFamily="2" charset="2"/>
              </a:rPr>
              <a:t>0  CO</a:t>
            </a:r>
            <a:r>
              <a:rPr lang="hu-HU" baseline="-25000" dirty="0" smtClean="0">
                <a:sym typeface="Wingdings" pitchFamily="2" charset="2"/>
              </a:rPr>
              <a:t>2</a:t>
            </a:r>
            <a:r>
              <a:rPr lang="hu-HU" dirty="0" smtClean="0">
                <a:sym typeface="Wingdings" pitchFamily="2" charset="2"/>
              </a:rPr>
              <a:t> + H</a:t>
            </a:r>
            <a:r>
              <a:rPr lang="hu-HU" baseline="-25000" dirty="0" smtClean="0">
                <a:sym typeface="Wingdings" pitchFamily="2" charset="2"/>
              </a:rPr>
              <a:t>2</a:t>
            </a:r>
            <a:r>
              <a:rPr lang="hu-HU" dirty="0" smtClean="0">
                <a:sym typeface="Wingdings" pitchFamily="2" charset="2"/>
              </a:rPr>
              <a:t>  tűz</a:t>
            </a:r>
          </a:p>
          <a:p>
            <a:r>
              <a:rPr lang="hu-HU" dirty="0" smtClean="0">
                <a:sym typeface="Wingdings" pitchFamily="2" charset="2"/>
              </a:rPr>
              <a:t>A turbina lekapcsolása után 20 mp alatt lejátszódott a katasztrófa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Csernobili katasztrófa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Csernobil tanulsága: az erőművek biztonságát szigorú tervezési kritériumok betartásával, az üzemeltetők magas színvonalú képzésével és hatékony ellenőrzésével kell garantálni. </a:t>
            </a:r>
          </a:p>
          <a:p>
            <a:r>
              <a:rPr lang="hu-HU" dirty="0" smtClean="0"/>
              <a:t>Egyéb reaktortípusokban az </a:t>
            </a:r>
            <a:r>
              <a:rPr lang="hu-HU" dirty="0" err="1" smtClean="0"/>
              <a:t>RBMK-nál</a:t>
            </a:r>
            <a:r>
              <a:rPr lang="hu-HU" dirty="0" smtClean="0"/>
              <a:t> fennálló műszaki hiányosságok nincsenek meg, így a csernobilit megközelítő méretű és  hatású baleset más reaktorokban nem képzelhető el!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Csernobili katasztrófa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39</a:t>
            </a:fld>
            <a:endParaRPr lang="hu-HU"/>
          </a:p>
        </p:txBody>
      </p:sp>
      <p:pic>
        <p:nvPicPr>
          <p:cNvPr id="6146" name="Picture 2" descr="C:\Users\Gabi\Desktop\BerzeTÖK 2017\chernob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6985049" cy="3929090"/>
          </a:xfrm>
          <a:prstGeom prst="rect">
            <a:avLst/>
          </a:prstGeom>
          <a:noFill/>
        </p:spPr>
      </p:pic>
      <p:pic>
        <p:nvPicPr>
          <p:cNvPr id="6147" name="Picture 3" descr="C:\Users\Gabi\Desktop\BerzeTÖK 2017\chernobi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000924" cy="432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alpha-bomlás</a:t>
            </a:r>
            <a:endParaRPr lang="hu-HU" b="1" dirty="0"/>
          </a:p>
        </p:txBody>
      </p:sp>
      <p:pic>
        <p:nvPicPr>
          <p:cNvPr id="3074" name="Picture 2" descr="C:\Users\Gabi\Desktop\BerzeTÖK 2017\alpha_deca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689608" cy="2589216"/>
          </a:xfrm>
          <a:prstGeom prst="rect">
            <a:avLst/>
          </a:prstGeom>
          <a:noFill/>
        </p:spPr>
      </p:pic>
      <p:pic>
        <p:nvPicPr>
          <p:cNvPr id="3075" name="Picture 3" descr="C:\Users\Gabi\Desktop\BerzeTÖK 2017\alpha_decay_examp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2897829" cy="1866894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Fukushimai</a:t>
            </a:r>
            <a:r>
              <a:rPr lang="hu-HU" b="1" dirty="0" smtClean="0"/>
              <a:t> katasztrófa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Richter-skála szerinti 9.0 erősségű rengés</a:t>
            </a:r>
          </a:p>
          <a:p>
            <a:r>
              <a:rPr lang="hu-HU" dirty="0" smtClean="0"/>
              <a:t>3 reaktor működött, automatikusan leálltak</a:t>
            </a:r>
          </a:p>
          <a:p>
            <a:r>
              <a:rPr lang="hu-HU" dirty="0" smtClean="0"/>
              <a:t>Reaktoroknak további hűtés kell </a:t>
            </a:r>
            <a:r>
              <a:rPr lang="hu-HU" dirty="0" smtClean="0">
                <a:sym typeface="Wingdings" pitchFamily="2" charset="2"/>
              </a:rPr>
              <a:t> elektromos áram kell</a:t>
            </a:r>
          </a:p>
          <a:p>
            <a:r>
              <a:rPr lang="hu-HU" dirty="0" smtClean="0">
                <a:sym typeface="Wingdings" pitchFamily="2" charset="2"/>
              </a:rPr>
              <a:t>Országos villamoshálózat kiesett  beindultak a tartalék dízelgenerátorok</a:t>
            </a:r>
          </a:p>
          <a:p>
            <a:r>
              <a:rPr lang="hu-HU" dirty="0" smtClean="0">
                <a:sym typeface="Wingdings" pitchFamily="2" charset="2"/>
              </a:rPr>
              <a:t>Érkezik a </a:t>
            </a:r>
            <a:r>
              <a:rPr lang="hu-HU" dirty="0" err="1" smtClean="0">
                <a:sym typeface="Wingdings" pitchFamily="2" charset="2"/>
              </a:rPr>
              <a:t>cunami</a:t>
            </a:r>
            <a:r>
              <a:rPr lang="hu-HU" dirty="0" smtClean="0">
                <a:sym typeface="Wingdings" pitchFamily="2" charset="2"/>
              </a:rPr>
              <a:t>  fel voltak rá készülve több, mint 100 éves történelmi feljegyzések alapján</a:t>
            </a:r>
          </a:p>
          <a:p>
            <a:r>
              <a:rPr lang="hu-HU" dirty="0" smtClean="0">
                <a:sym typeface="Wingdings" pitchFamily="2" charset="2"/>
              </a:rPr>
              <a:t>Viszont az elmúlt 100-200 év magasan legnagyobb </a:t>
            </a:r>
            <a:r>
              <a:rPr lang="hu-HU" dirty="0" err="1" smtClean="0">
                <a:sym typeface="Wingdings" pitchFamily="2" charset="2"/>
              </a:rPr>
              <a:t>cunamija</a:t>
            </a:r>
            <a:r>
              <a:rPr lang="hu-HU" dirty="0" smtClean="0">
                <a:sym typeface="Wingdings" pitchFamily="2" charset="2"/>
              </a:rPr>
              <a:t> érkezett (14 méter)</a:t>
            </a:r>
          </a:p>
          <a:p>
            <a:r>
              <a:rPr lang="hu-HU" dirty="0" smtClean="0">
                <a:sym typeface="Wingdings" pitchFamily="2" charset="2"/>
              </a:rPr>
              <a:t>Tengervíz szivattyúk, dízelgenerátor üzemanyag ellátása tönkrement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Fukushimai</a:t>
            </a:r>
            <a:r>
              <a:rPr lang="hu-HU" b="1" dirty="0" smtClean="0"/>
              <a:t> katasztrófa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Hűtés leállt </a:t>
            </a:r>
            <a:r>
              <a:rPr lang="hu-HU" dirty="0" smtClean="0">
                <a:sym typeface="Wingdings" pitchFamily="2" charset="2"/>
              </a:rPr>
              <a:t> robbanás  radioaktív szivárgás</a:t>
            </a:r>
          </a:p>
          <a:p>
            <a:r>
              <a:rPr lang="hu-HU" dirty="0" smtClean="0">
                <a:sym typeface="Wingdings" pitchFamily="2" charset="2"/>
              </a:rPr>
              <a:t>Sugárbetegség nem szedett halálos áldozatokat</a:t>
            </a:r>
          </a:p>
          <a:p>
            <a:r>
              <a:rPr lang="hu-HU" dirty="0" smtClean="0">
                <a:sym typeface="Wingdings" pitchFamily="2" charset="2"/>
              </a:rPr>
              <a:t>További egészségügyi hatás nem várható</a:t>
            </a:r>
          </a:p>
          <a:p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cunami</a:t>
            </a:r>
            <a:r>
              <a:rPr lang="hu-HU" dirty="0" smtClean="0">
                <a:sym typeface="Wingdings" pitchFamily="2" charset="2"/>
              </a:rPr>
              <a:t> okozta a legnagyobb károkat</a:t>
            </a:r>
          </a:p>
          <a:p>
            <a:r>
              <a:rPr lang="hu-HU" dirty="0" smtClean="0">
                <a:sym typeface="Wingdings" pitchFamily="2" charset="2"/>
              </a:rPr>
              <a:t>Az erőmű biztonsági szempontból jól vizsgázott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41</a:t>
            </a:fld>
            <a:endParaRPr lang="hu-HU"/>
          </a:p>
        </p:txBody>
      </p:sp>
      <p:pic>
        <p:nvPicPr>
          <p:cNvPr id="7170" name="Picture 2" descr="C:\Users\Gabi\Desktop\BerzeTÖK 2017\fukushima_radiation_nuclear_fallout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357718" cy="241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jövő erőművei: </a:t>
            </a:r>
            <a:r>
              <a:rPr lang="hu-HU" b="1" dirty="0" err="1" smtClean="0"/>
              <a:t>tenyészreaktorok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Több nukleáris üzemanyagot állít elő, mint amennyit elhasznál</a:t>
            </a:r>
          </a:p>
          <a:p>
            <a:r>
              <a:rPr lang="hu-HU" dirty="0" smtClean="0"/>
              <a:t>Láncreakciót gyors neutronok tartják fenn </a:t>
            </a:r>
            <a:r>
              <a:rPr lang="hu-HU" dirty="0" smtClean="0">
                <a:sym typeface="Wingdings" pitchFamily="2" charset="2"/>
              </a:rPr>
              <a:t> nem kell moderátor</a:t>
            </a:r>
          </a:p>
          <a:p>
            <a:r>
              <a:rPr lang="hu-HU" dirty="0" smtClean="0">
                <a:sym typeface="Wingdings" pitchFamily="2" charset="2"/>
              </a:rPr>
              <a:t>Üzemanyag: 15-20%-ra dúsított urán (80%) és plutónium (20%)  gyors neutront termelnek</a:t>
            </a:r>
          </a:p>
          <a:p>
            <a:r>
              <a:rPr lang="hu-HU" dirty="0" smtClean="0">
                <a:sym typeface="Wingdings" pitchFamily="2" charset="2"/>
              </a:rPr>
              <a:t>Reaktormag körül: </a:t>
            </a:r>
            <a:r>
              <a:rPr lang="hu-HU" baseline="30000" dirty="0" smtClean="0">
                <a:sym typeface="Wingdings" pitchFamily="2" charset="2"/>
              </a:rPr>
              <a:t>238</a:t>
            </a:r>
            <a:r>
              <a:rPr lang="hu-HU" dirty="0" smtClean="0">
                <a:sym typeface="Wingdings" pitchFamily="2" charset="2"/>
              </a:rPr>
              <a:t>U gyors neutron befogással </a:t>
            </a:r>
            <a:r>
              <a:rPr lang="hu-HU" baseline="30000" dirty="0" smtClean="0">
                <a:sym typeface="Wingdings" pitchFamily="2" charset="2"/>
              </a:rPr>
              <a:t>239</a:t>
            </a:r>
            <a:r>
              <a:rPr lang="hu-HU" dirty="0" smtClean="0">
                <a:sym typeface="Wingdings" pitchFamily="2" charset="2"/>
              </a:rPr>
              <a:t>Pu-á alakul</a:t>
            </a:r>
          </a:p>
          <a:p>
            <a:r>
              <a:rPr lang="hu-HU" dirty="0" smtClean="0">
                <a:sym typeface="Wingdings" pitchFamily="2" charset="2"/>
              </a:rPr>
              <a:t>Termikus reaktorok nukleáris szemete újrahasznosítható!!!</a:t>
            </a:r>
          </a:p>
          <a:p>
            <a:r>
              <a:rPr lang="hu-HU" dirty="0" smtClean="0">
                <a:sym typeface="Wingdings" pitchFamily="2" charset="2"/>
              </a:rPr>
              <a:t>Eddig 1 </a:t>
            </a:r>
            <a:r>
              <a:rPr lang="hu-HU" dirty="0" err="1" smtClean="0">
                <a:sym typeface="Wingdings" pitchFamily="2" charset="2"/>
              </a:rPr>
              <a:t>tenyészreaktor</a:t>
            </a:r>
            <a:r>
              <a:rPr lang="hu-HU" dirty="0" smtClean="0">
                <a:sym typeface="Wingdings" pitchFamily="2" charset="2"/>
              </a:rPr>
              <a:t> működik a Földön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jövő erőművei: fúziós erőmű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Már 50 éve mindig „20 év múlva lesz!”</a:t>
            </a:r>
          </a:p>
          <a:p>
            <a:r>
              <a:rPr lang="hu-HU" dirty="0" smtClean="0"/>
              <a:t>Energiatermelés fúzión alapul:</a:t>
            </a:r>
          </a:p>
          <a:p>
            <a:endParaRPr lang="hu-HU" dirty="0" smtClean="0"/>
          </a:p>
          <a:p>
            <a:r>
              <a:rPr lang="hu-HU" dirty="0" smtClean="0"/>
              <a:t>Nehézség: Coulomb-taszítás</a:t>
            </a:r>
          </a:p>
          <a:p>
            <a:r>
              <a:rPr lang="hu-HU" dirty="0" smtClean="0"/>
              <a:t>D van bőven, T nincs:</a:t>
            </a:r>
          </a:p>
          <a:p>
            <a:endParaRPr lang="hu-HU" dirty="0" smtClean="0"/>
          </a:p>
          <a:p>
            <a:r>
              <a:rPr lang="hu-HU" dirty="0" smtClean="0"/>
              <a:t>Termékek nem radioaktívak</a:t>
            </a:r>
          </a:p>
          <a:p>
            <a:r>
              <a:rPr lang="hu-HU" dirty="0" smtClean="0"/>
              <a:t>T &gt; 100 millió °C kell </a:t>
            </a:r>
            <a:r>
              <a:rPr lang="hu-HU" dirty="0" smtClean="0">
                <a:sym typeface="Wingdings" pitchFamily="2" charset="2"/>
              </a:rPr>
              <a:t> ekkora hőmérsékleten a fúzióból származó energia &gt; hősugárzásos energiaveszteség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43</a:t>
            </a:fld>
            <a:endParaRPr lang="hu-HU"/>
          </a:p>
        </p:txBody>
      </p:sp>
      <p:pic>
        <p:nvPicPr>
          <p:cNvPr id="8194" name="Picture 2" descr="C:\Users\Gabi\Desktop\BerzeTÖK 2017\fusionproc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16436"/>
            <a:ext cx="4429156" cy="445673"/>
          </a:xfrm>
          <a:prstGeom prst="rect">
            <a:avLst/>
          </a:prstGeom>
          <a:noFill/>
        </p:spPr>
      </p:pic>
      <p:pic>
        <p:nvPicPr>
          <p:cNvPr id="8195" name="Picture 3" descr="C:\Users\Gabi\Desktop\BerzeTÖK 2017\Tproc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01830"/>
            <a:ext cx="4929222" cy="539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jövő erőművei: fúziós erőmű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Mágneses tér tarthatja össze a plazmát</a:t>
            </a:r>
          </a:p>
          <a:p>
            <a:r>
              <a:rPr lang="hu-HU" dirty="0" smtClean="0"/>
              <a:t>Anyagfizikai kihívások: magas hőmérsékletek, nagy feszítőerők, neutronsugárzás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44</a:t>
            </a:fld>
            <a:endParaRPr lang="hu-HU"/>
          </a:p>
        </p:txBody>
      </p:sp>
      <p:pic>
        <p:nvPicPr>
          <p:cNvPr id="9218" name="Picture 2" descr="C:\Users\Gabi\Desktop\BerzeTÖK 2017\102014_JET_Fusionre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5231593" cy="348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Referenciák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>
                <a:hlinkClick r:id="rId2"/>
              </a:rPr>
              <a:t>http://hps.elte.hu/idei_html/56425587.html</a:t>
            </a:r>
            <a:endParaRPr lang="hu-HU" sz="1800" dirty="0" smtClean="0"/>
          </a:p>
          <a:p>
            <a:r>
              <a:rPr lang="hu-HU" sz="1800" dirty="0" smtClean="0">
                <a:hlinkClick r:id="rId3"/>
              </a:rPr>
              <a:t>https://www.kfki.hu/~csorgo/szeged/magfiz/12/index.html</a:t>
            </a:r>
            <a:endParaRPr lang="hu-HU" sz="1800" dirty="0" smtClean="0"/>
          </a:p>
          <a:p>
            <a:r>
              <a:rPr lang="hu-HU" sz="1800" dirty="0" smtClean="0">
                <a:hlinkClick r:id="rId4"/>
              </a:rPr>
              <a:t>http://postmode.blog.hu/2014/03/15/a_car_a_kisfiu_es_a_tobbiek</a:t>
            </a:r>
            <a:endParaRPr lang="hu-HU" sz="1800" dirty="0" smtClean="0"/>
          </a:p>
          <a:p>
            <a:r>
              <a:rPr lang="hu-HU" sz="1800" dirty="0" smtClean="0">
                <a:hlinkClick r:id="rId5"/>
              </a:rPr>
              <a:t>https://en.wikipedia.org/wiki/Nuclear_weapon</a:t>
            </a:r>
            <a:endParaRPr lang="hu-HU" sz="1800" dirty="0" smtClean="0"/>
          </a:p>
          <a:p>
            <a:r>
              <a:rPr lang="hu-HU" sz="1800" dirty="0" smtClean="0">
                <a:hlinkClick r:id="rId6"/>
              </a:rPr>
              <a:t>https://en.wikipedia.org/wiki/Thermonuclear_weapon</a:t>
            </a:r>
            <a:endParaRPr lang="hu-HU" sz="1800" dirty="0" smtClean="0"/>
          </a:p>
          <a:p>
            <a:r>
              <a:rPr lang="hu-HU" sz="1800" dirty="0" smtClean="0">
                <a:hlinkClick r:id="rId7"/>
              </a:rPr>
              <a:t>https://hu.wikipedia.org/wiki/Nyomottvizes_reaktor</a:t>
            </a:r>
            <a:endParaRPr lang="hu-HU" sz="1800" dirty="0" smtClean="0"/>
          </a:p>
          <a:p>
            <a:r>
              <a:rPr lang="hu-HU" sz="1800" smtClean="0">
                <a:hlinkClick r:id="rId8"/>
              </a:rPr>
              <a:t>https://hu.wikipedia.org/wiki/Forral%C3%B3vizes_reaktor</a:t>
            </a:r>
            <a:endParaRPr lang="hu-HU" sz="1800" dirty="0" smtClean="0"/>
          </a:p>
          <a:p>
            <a:endParaRPr lang="hu-HU" sz="1800" dirty="0" smtClean="0"/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beta-bomlás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2 folyamat: negatív (bal) és pozitív (jobb) bomlás</a:t>
            </a:r>
            <a:endParaRPr lang="hu-HU" dirty="0"/>
          </a:p>
        </p:txBody>
      </p:sp>
      <p:pic>
        <p:nvPicPr>
          <p:cNvPr id="4100" name="Picture 4" descr="C:\Users\Gabi\Desktop\BerzeTÖK 2017\negbe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340713" cy="2271685"/>
          </a:xfrm>
          <a:prstGeom prst="rect">
            <a:avLst/>
          </a:prstGeom>
          <a:noFill/>
        </p:spPr>
      </p:pic>
      <p:pic>
        <p:nvPicPr>
          <p:cNvPr id="4101" name="Picture 5" descr="C:\Users\Gabi\Desktop\BerzeTÖK 2017\posb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3361788" cy="2286016"/>
          </a:xfrm>
          <a:prstGeom prst="rect">
            <a:avLst/>
          </a:prstGeom>
          <a:noFill/>
        </p:spPr>
      </p:pic>
      <p:pic>
        <p:nvPicPr>
          <p:cNvPr id="4102" name="Picture 6" descr="C:\Users\Gabi\Desktop\BerzeTÖK 2017\beta_decay_examp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3" y="4572008"/>
            <a:ext cx="2714644" cy="1985676"/>
          </a:xfrm>
          <a:prstGeom prst="rect">
            <a:avLst/>
          </a:prstGeom>
          <a:noFill/>
        </p:spPr>
      </p:pic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entury" pitchFamily="18" charset="0"/>
                <a:ea typeface="Adobe Song Std L" pitchFamily="18" charset="-128"/>
                <a:cs typeface="Andalus" pitchFamily="18" charset="-78"/>
              </a:rPr>
              <a:t>Gamma</a:t>
            </a:r>
            <a:r>
              <a:rPr lang="hu-HU" b="1" dirty="0" smtClean="0"/>
              <a:t>-bomlás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Tömegszám és rendszám nem változik!</a:t>
            </a:r>
            <a:endParaRPr lang="hu-HU" dirty="0"/>
          </a:p>
        </p:txBody>
      </p:sp>
      <p:pic>
        <p:nvPicPr>
          <p:cNvPr id="5123" name="Picture 3" descr="C:\Users\Gabi\Desktop\BerzeTÖK 2017\Ga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469063" cy="2466976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Áthatolóképesség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7" name="Picture 3" descr="C:\Users\Gabi\Desktop\BerzeTÖK 2017\radiation-pene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341269" cy="4000528"/>
          </a:xfrm>
          <a:prstGeom prst="rect">
            <a:avLst/>
          </a:prstGeom>
          <a:noFill/>
        </p:spPr>
      </p:pic>
      <p:sp>
        <p:nvSpPr>
          <p:cNvPr id="6" name="Dia számának hely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Rövid történeti áttekintő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i="1" dirty="0" smtClean="0"/>
              <a:t>1896:</a:t>
            </a:r>
            <a:r>
              <a:rPr lang="hu-HU" dirty="0" smtClean="0"/>
              <a:t> Becquerel felfedezi a </a:t>
            </a:r>
            <a:r>
              <a:rPr lang="hu-HU" dirty="0" err="1" smtClean="0"/>
              <a:t>rádiumsók</a:t>
            </a:r>
            <a:r>
              <a:rPr lang="hu-HU" dirty="0" smtClean="0"/>
              <a:t> természetes radioaktivitását</a:t>
            </a:r>
          </a:p>
          <a:p>
            <a:r>
              <a:rPr lang="hu-HU" i="1" dirty="0" smtClean="0"/>
              <a:t>1896: </a:t>
            </a:r>
            <a:r>
              <a:rPr lang="hu-HU" dirty="0" smtClean="0"/>
              <a:t>Marie Curie felteszi, hogy a radioaktivitás atomi eredetű tulajdonság</a:t>
            </a:r>
          </a:p>
          <a:p>
            <a:r>
              <a:rPr lang="hu-HU" i="1" dirty="0" smtClean="0"/>
              <a:t>1899: </a:t>
            </a:r>
            <a:r>
              <a:rPr lang="hu-HU" dirty="0" smtClean="0"/>
              <a:t>Rutherford felfedezi az - és </a:t>
            </a:r>
            <a:r>
              <a:rPr lang="el-GR" dirty="0" smtClean="0"/>
              <a:t>β</a:t>
            </a:r>
            <a:r>
              <a:rPr lang="hu-HU" dirty="0" err="1" smtClean="0"/>
              <a:t>-sugarakat</a:t>
            </a:r>
            <a:endParaRPr lang="hu-HU" dirty="0" smtClean="0"/>
          </a:p>
          <a:p>
            <a:r>
              <a:rPr lang="hu-HU" i="1" dirty="0" smtClean="0"/>
              <a:t>1900: </a:t>
            </a:r>
            <a:r>
              <a:rPr lang="hu-HU" dirty="0" err="1" smtClean="0"/>
              <a:t>Villard</a:t>
            </a:r>
            <a:r>
              <a:rPr lang="hu-HU" dirty="0" smtClean="0"/>
              <a:t> felfedezi a </a:t>
            </a:r>
            <a:r>
              <a:rPr lang="el-GR" dirty="0" smtClean="0"/>
              <a:t>γ</a:t>
            </a:r>
            <a:r>
              <a:rPr lang="hu-HU" dirty="0" err="1" smtClean="0"/>
              <a:t>-sugárzást</a:t>
            </a:r>
            <a:endParaRPr lang="hu-HU" dirty="0" smtClean="0"/>
          </a:p>
          <a:p>
            <a:r>
              <a:rPr lang="hu-HU" i="1" dirty="0" smtClean="0"/>
              <a:t>1902: </a:t>
            </a:r>
            <a:r>
              <a:rPr lang="hu-HU" dirty="0" smtClean="0"/>
              <a:t>Rutherford megalkotja a radioaktív bomlás elméletét</a:t>
            </a:r>
          </a:p>
          <a:p>
            <a:r>
              <a:rPr lang="hu-HU" i="1" dirty="0" smtClean="0"/>
              <a:t>1919: </a:t>
            </a:r>
            <a:r>
              <a:rPr lang="hu-HU" dirty="0" smtClean="0"/>
              <a:t>Rutherford végrehajtja az első mesterséges magátalakítást:</a:t>
            </a:r>
          </a:p>
          <a:p>
            <a:pPr algn="ctr">
              <a:buNone/>
            </a:pPr>
            <a:r>
              <a:rPr lang="hu-HU" baseline="30000" dirty="0" smtClean="0"/>
              <a:t>14</a:t>
            </a:r>
            <a:r>
              <a:rPr lang="hu-HU" dirty="0" smtClean="0"/>
              <a:t>N + </a:t>
            </a:r>
            <a:r>
              <a:rPr lang="hu-HU" baseline="30000" dirty="0" smtClean="0"/>
              <a:t>4</a:t>
            </a:r>
            <a:r>
              <a:rPr lang="hu-HU" dirty="0" smtClean="0"/>
              <a:t>He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baseline="30000" dirty="0" smtClean="0">
                <a:sym typeface="Wingdings" pitchFamily="2" charset="2"/>
              </a:rPr>
              <a:t>17</a:t>
            </a:r>
            <a:r>
              <a:rPr lang="hu-HU" dirty="0" smtClean="0">
                <a:sym typeface="Wingdings" pitchFamily="2" charset="2"/>
              </a:rPr>
              <a:t>O + </a:t>
            </a:r>
            <a:r>
              <a:rPr lang="hu-HU" baseline="30000" dirty="0" smtClean="0">
                <a:sym typeface="Wingdings" pitchFamily="2" charset="2"/>
              </a:rPr>
              <a:t>1</a:t>
            </a:r>
            <a:r>
              <a:rPr lang="hu-HU" dirty="0" smtClean="0">
                <a:sym typeface="Wingdings" pitchFamily="2" charset="2"/>
              </a:rPr>
              <a:t>H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Élettani hatások és korai tévhitek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Ionizáló sugárzás hatására energiaelnyelődés a szövetekben</a:t>
            </a:r>
          </a:p>
          <a:p>
            <a:r>
              <a:rPr lang="hu-HU" dirty="0" smtClean="0"/>
              <a:t>Mutációt, sejthalált okozhat</a:t>
            </a:r>
          </a:p>
          <a:p>
            <a:r>
              <a:rPr lang="hu-HU" dirty="0" smtClean="0"/>
              <a:t>DNS károsodás: egy- és kétláncú törés, bázistörés, bázisveszteség, stb.</a:t>
            </a:r>
          </a:p>
          <a:p>
            <a:r>
              <a:rPr lang="hu-HU" dirty="0" smtClean="0"/>
              <a:t>Korai tévhitek: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7172" name="Picture 4" descr="C:\Users\Gabi\Desktop\BerzeTÖK 2017\ketszersu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143380"/>
            <a:ext cx="2641368" cy="1777953"/>
          </a:xfrm>
          <a:prstGeom prst="rect">
            <a:avLst/>
          </a:prstGeom>
          <a:noFill/>
        </p:spPr>
      </p:pic>
      <p:pic>
        <p:nvPicPr>
          <p:cNvPr id="7173" name="Picture 5" descr="C:\Users\Gabi\Desktop\BerzeTÖK 2017\vizesbod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3857652" cy="178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1090</TotalTime>
  <Words>1176</Words>
  <PresentationFormat>Diavetítés a képernyőre (4:3 oldalarány)</PresentationFormat>
  <Paragraphs>303</Paragraphs>
  <Slides>45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6" baseType="lpstr">
      <vt:lpstr>Loggia</vt:lpstr>
      <vt:lpstr>Atombombák és atomreaktorok</vt:lpstr>
      <vt:lpstr>Mi a radioaktivitás?</vt:lpstr>
      <vt:lpstr>Mi az a radioaktivitás?</vt:lpstr>
      <vt:lpstr>alpha-bomlás</vt:lpstr>
      <vt:lpstr>beta-bomlás</vt:lpstr>
      <vt:lpstr>Gamma-bomlás</vt:lpstr>
      <vt:lpstr>Áthatolóképesség</vt:lpstr>
      <vt:lpstr>Rövid történeti áttekintő</vt:lpstr>
      <vt:lpstr>Élettani hatások és korai tévhitek</vt:lpstr>
      <vt:lpstr>Láncreakció</vt:lpstr>
      <vt:lpstr>Az atombomba előzményei</vt:lpstr>
      <vt:lpstr>A nukleáris energiatermelés kezdetleges problémái</vt:lpstr>
      <vt:lpstr>Az atombomba működési elve</vt:lpstr>
      <vt:lpstr>A bomba fizikai hatásai</vt:lpstr>
      <vt:lpstr>Little Boy</vt:lpstr>
      <vt:lpstr>Fat Man</vt:lpstr>
      <vt:lpstr>Hiroshima a robbanás után</vt:lpstr>
      <vt:lpstr>Hiroshima a robbanás után</vt:lpstr>
      <vt:lpstr>Hiroshima napjainkban</vt:lpstr>
      <vt:lpstr>A II. Világháború után</vt:lpstr>
      <vt:lpstr>A II. Világháború után</vt:lpstr>
      <vt:lpstr>Termonukleáris bomba</vt:lpstr>
      <vt:lpstr>Termonukleáris bomba</vt:lpstr>
      <vt:lpstr>Termonukleáris bomba</vt:lpstr>
      <vt:lpstr>Nukleáris elrettentés módszerének problémái</vt:lpstr>
      <vt:lpstr>A nukleáris energia békés célú felhasználása</vt:lpstr>
      <vt:lpstr>Bomlási sorok és a reaktorok üzemanyaga</vt:lpstr>
      <vt:lpstr>Urándúsítás</vt:lpstr>
      <vt:lpstr>Moderátor</vt:lpstr>
      <vt:lpstr>Az aktív zóna és a szabályzó rúd</vt:lpstr>
      <vt:lpstr>Szabályzórudak és Reflektor</vt:lpstr>
      <vt:lpstr>Hűtőközeg</vt:lpstr>
      <vt:lpstr>Sokszorozási tényező</vt:lpstr>
      <vt:lpstr>Termikus reaktor – nyomottvizes (Paks)</vt:lpstr>
      <vt:lpstr>Termikus reaktor - forralóvizes</vt:lpstr>
      <vt:lpstr>Csernobili katasztrófa</vt:lpstr>
      <vt:lpstr>Csernobili katasztrófa</vt:lpstr>
      <vt:lpstr>Csernobili katasztrófa</vt:lpstr>
      <vt:lpstr>Csernobili katasztrófa</vt:lpstr>
      <vt:lpstr>Fukushimai katasztrófa</vt:lpstr>
      <vt:lpstr>Fukushimai katasztrófa</vt:lpstr>
      <vt:lpstr>A jövő erőművei: tenyészreaktorok</vt:lpstr>
      <vt:lpstr>A jövő erőművei: fúziós erőmű</vt:lpstr>
      <vt:lpstr>A jövő erőművei: fúziós erőmű</vt:lpstr>
      <vt:lpstr>Referenciák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Atombombák és atomreaktorok</dc:title>
  <dc:creator>Gabi</dc:creator>
  <cp:lastModifiedBy>Andi</cp:lastModifiedBy>
  <cp:revision>183</cp:revision>
  <dcterms:created xsi:type="dcterms:W3CDTF">2017-06-26T08:06:43Z</dcterms:created>
  <dcterms:modified xsi:type="dcterms:W3CDTF">2017-07-04T14:03:35Z</dcterms:modified>
</cp:coreProperties>
</file>