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58" r:id="rId5"/>
    <p:sldId id="257" r:id="rId6"/>
    <p:sldId id="275" r:id="rId7"/>
    <p:sldId id="259" r:id="rId8"/>
    <p:sldId id="263" r:id="rId9"/>
    <p:sldId id="266" r:id="rId10"/>
    <p:sldId id="271" r:id="rId11"/>
    <p:sldId id="272" r:id="rId12"/>
    <p:sldId id="273" r:id="rId13"/>
    <p:sldId id="265" r:id="rId14"/>
    <p:sldId id="267" r:id="rId15"/>
    <p:sldId id="268" r:id="rId16"/>
    <p:sldId id="274" r:id="rId17"/>
    <p:sldId id="269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10D91525-F19E-485B-A1C5-7A78543F6D92}">
          <p14:sldIdLst>
            <p14:sldId id="256"/>
          </p14:sldIdLst>
        </p14:section>
        <p14:section name="Névtelen szakasz" id="{BCE053BC-0656-4537-B811-F4DE57C9C02D}">
          <p14:sldIdLst>
            <p14:sldId id="260"/>
            <p14:sldId id="261"/>
            <p14:sldId id="258"/>
            <p14:sldId id="257"/>
            <p14:sldId id="275"/>
            <p14:sldId id="259"/>
            <p14:sldId id="263"/>
            <p14:sldId id="266"/>
            <p14:sldId id="271"/>
            <p14:sldId id="272"/>
            <p14:sldId id="273"/>
            <p14:sldId id="265"/>
            <p14:sldId id="267"/>
            <p14:sldId id="268"/>
            <p14:sldId id="274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300" b="0" i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</a:t>
            </a:r>
            <a:r>
              <a:rPr lang="en-US" sz="4300" b="0" i="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méz</a:t>
            </a:r>
            <a:r>
              <a:rPr lang="en-US" sz="4300" b="0" i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300" b="0" i="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átlagos</a:t>
            </a:r>
            <a:r>
              <a:rPr lang="en-US" sz="4300" b="0" i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300" b="0" i="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összetétele</a:t>
            </a:r>
            <a:r>
              <a:rPr lang="en-US" sz="4300" b="0" i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</c:rich>
      </c:tx>
      <c:layout>
        <c:manualLayout>
          <c:xMode val="edge"/>
          <c:yMode val="edge"/>
          <c:x val="4.7139823970176255E-4"/>
          <c:y val="0"/>
        </c:manualLayout>
      </c:layout>
      <c:overlay val="0"/>
    </c:title>
    <c:autoTitleDeleted val="0"/>
    <c:view3D>
      <c:rotX val="25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88182545543494E-2"/>
          <c:y val="0.11497081132399431"/>
          <c:w val="0.9318566611179524"/>
          <c:h val="0.87300400965549263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A méz átlagos összetétele: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988-434D-9925-C5F772F4BEBC}"/>
              </c:ext>
            </c:extLst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988-434D-9925-C5F772F4BEB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5988-434D-9925-C5F772F4BEBC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988-434D-9925-C5F772F4BEBC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5988-434D-9925-C5F772F4BEBC}"/>
              </c:ext>
            </c:extLst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5988-434D-9925-C5F772F4BEBC}"/>
              </c:ext>
            </c:extLst>
          </c:dPt>
          <c:dLbls>
            <c:dLbl>
              <c:idx val="1"/>
              <c:layout>
                <c:manualLayout>
                  <c:x val="9.8149716903883105E-2"/>
                  <c:y val="3.6329927987799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8-434D-9925-C5F772F4BEBC}"/>
                </c:ext>
              </c:extLst>
            </c:dLbl>
            <c:dLbl>
              <c:idx val="2"/>
              <c:layout>
                <c:manualLayout>
                  <c:x val="-0.10426554971258338"/>
                  <c:y val="8.5309334316389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8-434D-9925-C5F772F4BEBC}"/>
                </c:ext>
              </c:extLst>
            </c:dLbl>
            <c:dLbl>
              <c:idx val="3"/>
              <c:layout>
                <c:manualLayout>
                  <c:x val="-6.1868447230143155E-2"/>
                  <c:y val="-0.16115807208289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8-434D-9925-C5F772F4BEBC}"/>
                </c:ext>
              </c:extLst>
            </c:dLbl>
            <c:dLbl>
              <c:idx val="4"/>
              <c:layout>
                <c:manualLayout>
                  <c:x val="4.0262916632045551E-2"/>
                  <c:y val="6.8477239902637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8-434D-9925-C5F772F4BEBC}"/>
                </c:ext>
              </c:extLst>
            </c:dLbl>
            <c:dLbl>
              <c:idx val="5"/>
              <c:layout>
                <c:manualLayout>
                  <c:x val="-8.3778623103502037E-2"/>
                  <c:y val="1.265973603942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8-434D-9925-C5F772F4B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Munka1!$A$2:$A$7</c:f>
              <c:strCache>
                <c:ptCount val="6"/>
                <c:pt idx="0">
                  <c:v>víz</c:v>
                </c:pt>
                <c:pt idx="1">
                  <c:v>gyümölcscukor</c:v>
                </c:pt>
                <c:pt idx="2">
                  <c:v>szőlőcukor</c:v>
                </c:pt>
                <c:pt idx="3">
                  <c:v>összetett cukor</c:v>
                </c:pt>
                <c:pt idx="4">
                  <c:v>fehérjék</c:v>
                </c:pt>
                <c:pt idx="5">
                  <c:v>ásványi anyagok</c:v>
                </c:pt>
              </c:strCache>
            </c:strRef>
          </c:cat>
          <c:val>
            <c:numRef>
              <c:f>Munka1!$B$2:$B$7</c:f>
              <c:numCache>
                <c:formatCode>0%</c:formatCode>
                <c:ptCount val="6"/>
                <c:pt idx="0">
                  <c:v>0.19</c:v>
                </c:pt>
                <c:pt idx="1">
                  <c:v>0.4</c:v>
                </c:pt>
                <c:pt idx="2">
                  <c:v>0.32</c:v>
                </c:pt>
                <c:pt idx="3">
                  <c:v>0.08</c:v>
                </c:pt>
                <c:pt idx="4">
                  <c:v>0.01</c:v>
                </c:pt>
                <c:pt idx="5" formatCode="0.00%">
                  <c:v>5.0000000000000001E-4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988-434D-9925-C5F772F4B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86265004645948429"/>
          <c:w val="1"/>
          <c:h val="0.13734995354051571"/>
        </c:manualLayout>
      </c:layout>
      <c:overlay val="0"/>
      <c:txPr>
        <a:bodyPr/>
        <a:lstStyle/>
        <a:p>
          <a:pPr>
            <a:defRPr b="1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cukor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Munka1!$A$2:$A$3</c:f>
              <c:strCache>
                <c:ptCount val="2"/>
                <c:pt idx="0">
                  <c:v>vizes oldat</c:v>
                </c:pt>
                <c:pt idx="1">
                  <c:v>töményített oldat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0.1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3-41B5-94A1-5E3009038B40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víz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Munka1!$A$2:$A$3</c:f>
              <c:strCache>
                <c:ptCount val="2"/>
                <c:pt idx="0">
                  <c:v>vizes oldat</c:v>
                </c:pt>
                <c:pt idx="1">
                  <c:v>töményített oldat</c:v>
                </c:pt>
              </c:strCache>
            </c:strRef>
          </c:cat>
          <c:val>
            <c:numRef>
              <c:f>Munka1!$C$2:$C$3</c:f>
              <c:numCache>
                <c:formatCode>0%</c:formatCode>
                <c:ptCount val="2"/>
                <c:pt idx="0">
                  <c:v>0.9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3-41B5-94A1-5E3009038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404992"/>
        <c:axId val="32378816"/>
        <c:axId val="0"/>
      </c:bar3DChart>
      <c:catAx>
        <c:axId val="16040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378816"/>
        <c:crosses val="autoZero"/>
        <c:auto val="1"/>
        <c:lblAlgn val="ctr"/>
        <c:lblOffset val="100"/>
        <c:noMultiLvlLbl val="0"/>
      </c:catAx>
      <c:valAx>
        <c:axId val="32378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0404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F4919B-4047-4DB1-8B39-23A42AEBA556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2564904"/>
            <a:ext cx="7776864" cy="1368152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MÉZHAMISÍTÁS</a:t>
            </a:r>
          </a:p>
        </p:txBody>
      </p:sp>
    </p:spTree>
    <p:extLst>
      <p:ext uri="{BB962C8B-B14F-4D97-AF65-F5344CB8AC3E}">
        <p14:creationId xmlns:p14="http://schemas.microsoft.com/office/powerpoint/2010/main" val="33411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3712456" cy="490066"/>
          </a:xfrm>
        </p:spPr>
        <p:txBody>
          <a:bodyPr>
            <a:normAutofit/>
          </a:bodyPr>
          <a:lstStyle/>
          <a:p>
            <a:r>
              <a:rPr lang="hu-HU" sz="2000" b="1" dirty="0">
                <a:effectLst/>
              </a:rPr>
              <a:t>SZÉNIZOTÓP ARÁNY: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99644" y="1124744"/>
            <a:ext cx="2448272" cy="445625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hu-HU" sz="2000" b="1" dirty="0"/>
              <a:t>A szén izotópjai:</a:t>
            </a:r>
          </a:p>
        </p:txBody>
      </p:sp>
      <p:sp>
        <p:nvSpPr>
          <p:cNvPr id="4" name="Hatszög 3"/>
          <p:cNvSpPr/>
          <p:nvPr/>
        </p:nvSpPr>
        <p:spPr>
          <a:xfrm>
            <a:off x="7236296" y="260648"/>
            <a:ext cx="1728000" cy="14760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szénizotóp arány</a:t>
            </a:r>
            <a:endParaRPr lang="hu-HU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1839020" y="2395611"/>
            <a:ext cx="1872208" cy="1224136"/>
            <a:chOff x="1979712" y="3429000"/>
            <a:chExt cx="1872208" cy="1224136"/>
          </a:xfrm>
        </p:grpSpPr>
        <p:sp>
          <p:nvSpPr>
            <p:cNvPr id="5" name="Lekerekített téglalap 4"/>
            <p:cNvSpPr/>
            <p:nvPr/>
          </p:nvSpPr>
          <p:spPr>
            <a:xfrm>
              <a:off x="1979712" y="3429000"/>
              <a:ext cx="1872208" cy="122413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rnd"/>
            <a:effectLst>
              <a:glow rad="63500">
                <a:schemeClr val="tx2">
                  <a:lumMod val="60000"/>
                  <a:lumOff val="40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contourW="12700">
              <a:contourClr>
                <a:schemeClr val="accent5">
                  <a:shade val="80000"/>
                </a:schemeClr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2051720" y="3535872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12-es tömegszámú</a:t>
              </a:r>
            </a:p>
            <a:p>
              <a:pPr algn="ctr"/>
              <a:r>
                <a:rPr lang="hu-H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(6p+6n)</a:t>
              </a:r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4196556" y="2398246"/>
            <a:ext cx="1872208" cy="1224136"/>
            <a:chOff x="4077072" y="3276600"/>
            <a:chExt cx="1872208" cy="1224136"/>
          </a:xfrm>
        </p:grpSpPr>
        <p:sp>
          <p:nvSpPr>
            <p:cNvPr id="9" name="Lekerekített téglalap 8"/>
            <p:cNvSpPr/>
            <p:nvPr/>
          </p:nvSpPr>
          <p:spPr>
            <a:xfrm>
              <a:off x="4077072" y="3276600"/>
              <a:ext cx="1872208" cy="122413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rnd"/>
            <a:effectLst>
              <a:glow rad="63500">
                <a:schemeClr val="tx2">
                  <a:lumMod val="60000"/>
                  <a:lumOff val="40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contourW="12700">
              <a:contourClr>
                <a:schemeClr val="accent5">
                  <a:shade val="80000"/>
                </a:schemeClr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4149080" y="3434271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13-as tömegszámú</a:t>
              </a:r>
            </a:p>
            <a:p>
              <a:pPr algn="ctr"/>
              <a:r>
                <a:rPr lang="hu-H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(6p+7n)</a:t>
              </a: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6471096" y="2384365"/>
            <a:ext cx="1872208" cy="1224136"/>
            <a:chOff x="1979712" y="3429000"/>
            <a:chExt cx="1872208" cy="1224136"/>
          </a:xfrm>
        </p:grpSpPr>
        <p:sp>
          <p:nvSpPr>
            <p:cNvPr id="12" name="Lekerekített téglalap 11"/>
            <p:cNvSpPr/>
            <p:nvPr/>
          </p:nvSpPr>
          <p:spPr>
            <a:xfrm>
              <a:off x="1979712" y="3429000"/>
              <a:ext cx="1872208" cy="122413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rnd"/>
            <a:effectLst>
              <a:glow rad="63500">
                <a:schemeClr val="tx2">
                  <a:lumMod val="60000"/>
                  <a:lumOff val="40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contourW="12700">
              <a:contourClr>
                <a:schemeClr val="accent5">
                  <a:shade val="80000"/>
                </a:schemeClr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2051720" y="3535872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14-es tömegszámú</a:t>
              </a:r>
            </a:p>
            <a:p>
              <a:pPr algn="ctr"/>
              <a:r>
                <a:rPr lang="hu-H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(6p+8n)</a:t>
              </a:r>
            </a:p>
          </p:txBody>
        </p:sp>
      </p:grpSp>
      <p:sp>
        <p:nvSpPr>
          <p:cNvPr id="14" name="Lefelé nyíl 13"/>
          <p:cNvSpPr/>
          <p:nvPr/>
        </p:nvSpPr>
        <p:spPr>
          <a:xfrm>
            <a:off x="4844628" y="3864490"/>
            <a:ext cx="576064" cy="64807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4232560" y="4734775"/>
            <a:ext cx="1800200" cy="1721402"/>
            <a:chOff x="4331360" y="4761531"/>
            <a:chExt cx="1800200" cy="172140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Ellipszis 22"/>
            <p:cNvSpPr/>
            <p:nvPr/>
          </p:nvSpPr>
          <p:spPr>
            <a:xfrm>
              <a:off x="4331360" y="4761531"/>
              <a:ext cx="1800200" cy="172140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glow rad="63500">
                <a:schemeClr val="accent3">
                  <a:lumMod val="50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4367364" y="5268289"/>
              <a:ext cx="1728192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VPDB arány</a:t>
              </a:r>
            </a:p>
            <a:p>
              <a:pPr algn="ctr"/>
              <a:r>
                <a:rPr lang="hu-H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δC13 mérés</a:t>
              </a:r>
              <a:endPara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Lefelé nyíl 20"/>
          <p:cNvSpPr/>
          <p:nvPr/>
        </p:nvSpPr>
        <p:spPr>
          <a:xfrm rot="1786298">
            <a:off x="5954826" y="4086910"/>
            <a:ext cx="576064" cy="64807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felé nyíl 21"/>
          <p:cNvSpPr/>
          <p:nvPr/>
        </p:nvSpPr>
        <p:spPr>
          <a:xfrm rot="20001467">
            <a:off x="3695317" y="4061116"/>
            <a:ext cx="576064" cy="64807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9" name="Csoportba foglalás 28"/>
          <p:cNvGrpSpPr/>
          <p:nvPr/>
        </p:nvGrpSpPr>
        <p:grpSpPr>
          <a:xfrm>
            <a:off x="2987080" y="2182999"/>
            <a:ext cx="1796876" cy="1761498"/>
            <a:chOff x="2987080" y="2182999"/>
            <a:chExt cx="1796876" cy="1761498"/>
          </a:xfrm>
        </p:grpSpPr>
        <p:sp>
          <p:nvSpPr>
            <p:cNvPr id="25" name="Tízágú csillag 24"/>
            <p:cNvSpPr/>
            <p:nvPr/>
          </p:nvSpPr>
          <p:spPr>
            <a:xfrm>
              <a:off x="2987080" y="2182999"/>
              <a:ext cx="1796876" cy="1761498"/>
            </a:xfrm>
            <a:prstGeom prst="star10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3275856" y="2587294"/>
              <a:ext cx="12510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C3</a:t>
              </a:r>
            </a:p>
            <a:p>
              <a:pPr algn="ctr"/>
              <a:r>
                <a:rPr lang="hu-H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-27%</a:t>
              </a:r>
            </a:p>
          </p:txBody>
        </p:sp>
      </p:grpSp>
      <p:grpSp>
        <p:nvGrpSpPr>
          <p:cNvPr id="30" name="Csoportba foglalás 29"/>
          <p:cNvGrpSpPr/>
          <p:nvPr/>
        </p:nvGrpSpPr>
        <p:grpSpPr>
          <a:xfrm>
            <a:off x="5380619" y="2182999"/>
            <a:ext cx="1796876" cy="1761498"/>
            <a:chOff x="5380619" y="2182999"/>
            <a:chExt cx="1796876" cy="1761498"/>
          </a:xfrm>
        </p:grpSpPr>
        <p:sp>
          <p:nvSpPr>
            <p:cNvPr id="26" name="Tízágú csillag 25"/>
            <p:cNvSpPr/>
            <p:nvPr/>
          </p:nvSpPr>
          <p:spPr>
            <a:xfrm>
              <a:off x="5380619" y="2182999"/>
              <a:ext cx="1796876" cy="1761498"/>
            </a:xfrm>
            <a:prstGeom prst="star10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5831945" y="2587294"/>
              <a:ext cx="8942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C4</a:t>
              </a:r>
            </a:p>
            <a:p>
              <a:pPr algn="ctr"/>
              <a:r>
                <a:rPr lang="hu-H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-7%</a:t>
              </a:r>
            </a:p>
          </p:txBody>
        </p:sp>
      </p:grpSp>
      <p:sp>
        <p:nvSpPr>
          <p:cNvPr id="32" name="Lefelé nyíl 31"/>
          <p:cNvSpPr/>
          <p:nvPr/>
        </p:nvSpPr>
        <p:spPr>
          <a:xfrm rot="9346272">
            <a:off x="4238881" y="3868142"/>
            <a:ext cx="576064" cy="64807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Lefelé nyíl 32"/>
          <p:cNvSpPr/>
          <p:nvPr/>
        </p:nvSpPr>
        <p:spPr>
          <a:xfrm rot="12212992">
            <a:off x="5391121" y="3878855"/>
            <a:ext cx="576064" cy="64807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7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rtalom helye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743518"/>
              </p:ext>
            </p:extLst>
          </p:nvPr>
        </p:nvGraphicFramePr>
        <p:xfrm>
          <a:off x="1173935" y="5301208"/>
          <a:ext cx="7854574" cy="1216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9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966">
                <a:tc>
                  <a:txBody>
                    <a:bodyPr/>
                    <a:lstStyle/>
                    <a:p>
                      <a:r>
                        <a:rPr lang="hu-HU" dirty="0"/>
                        <a:t>belekevert anyag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fruktóz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glükóz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szacharóz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oligoszacharidok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26">
                <a:tc>
                  <a:txBody>
                    <a:bodyPr/>
                    <a:lstStyle/>
                    <a:p>
                      <a:r>
                        <a:rPr lang="hu-HU" dirty="0"/>
                        <a:t>nádcukor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26">
                <a:tc>
                  <a:txBody>
                    <a:bodyPr/>
                    <a:lstStyle/>
                    <a:p>
                      <a:r>
                        <a:rPr lang="hu-HU" dirty="0"/>
                        <a:t>keményítőszirup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1" name="Csoportba foglalás 50"/>
          <p:cNvGrpSpPr/>
          <p:nvPr/>
        </p:nvGrpSpPr>
        <p:grpSpPr>
          <a:xfrm>
            <a:off x="4322989" y="692696"/>
            <a:ext cx="1728192" cy="1728192"/>
            <a:chOff x="4283968" y="692696"/>
            <a:chExt cx="1728192" cy="172819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Ellipszis 3"/>
            <p:cNvSpPr/>
            <p:nvPr/>
          </p:nvSpPr>
          <p:spPr>
            <a:xfrm>
              <a:off x="4283968" y="692696"/>
              <a:ext cx="1728192" cy="1728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4499992" y="1202849"/>
              <a:ext cx="1296144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LC-IRMS vizsgálat</a:t>
              </a:r>
            </a:p>
          </p:txBody>
        </p:sp>
      </p:grpSp>
      <p:grpSp>
        <p:nvGrpSpPr>
          <p:cNvPr id="52" name="Csoportba foglalás 51"/>
          <p:cNvGrpSpPr/>
          <p:nvPr/>
        </p:nvGrpSpPr>
        <p:grpSpPr>
          <a:xfrm>
            <a:off x="2608238" y="2810846"/>
            <a:ext cx="1737320" cy="1719932"/>
            <a:chOff x="2272308" y="2121272"/>
            <a:chExt cx="1737320" cy="171993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Ellipszis 5"/>
            <p:cNvSpPr/>
            <p:nvPr/>
          </p:nvSpPr>
          <p:spPr>
            <a:xfrm>
              <a:off x="2272308" y="2121272"/>
              <a:ext cx="1737320" cy="171993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2351162" y="2516380"/>
              <a:ext cx="1579612" cy="101566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folyadékkromatográfia</a:t>
              </a:r>
              <a:r>
                <a:rPr lang="hu-H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(LC)</a:t>
              </a:r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6018513" y="2810846"/>
            <a:ext cx="1737610" cy="1719932"/>
            <a:chOff x="6409610" y="2164246"/>
            <a:chExt cx="1737610" cy="171993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Ellipszis 6"/>
            <p:cNvSpPr/>
            <p:nvPr/>
          </p:nvSpPr>
          <p:spPr>
            <a:xfrm>
              <a:off x="6409610" y="2164246"/>
              <a:ext cx="1737320" cy="171993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6409610" y="2516380"/>
              <a:ext cx="1737610" cy="101566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szénizotóp arány mérés (IRMS)</a:t>
              </a:r>
            </a:p>
          </p:txBody>
        </p:sp>
      </p:grpSp>
      <p:grpSp>
        <p:nvGrpSpPr>
          <p:cNvPr id="45" name="Csoportba foglalás 44"/>
          <p:cNvGrpSpPr/>
          <p:nvPr/>
        </p:nvGrpSpPr>
        <p:grpSpPr>
          <a:xfrm>
            <a:off x="3629391" y="5825768"/>
            <a:ext cx="4568885" cy="584071"/>
            <a:chOff x="3616784" y="4748532"/>
            <a:chExt cx="4568885" cy="584071"/>
          </a:xfrm>
        </p:grpSpPr>
        <p:grpSp>
          <p:nvGrpSpPr>
            <p:cNvPr id="29" name="Csoportba foglalás 28"/>
            <p:cNvGrpSpPr/>
            <p:nvPr/>
          </p:nvGrpSpPr>
          <p:grpSpPr>
            <a:xfrm>
              <a:off x="3616784" y="4748532"/>
              <a:ext cx="235136" cy="217501"/>
              <a:chOff x="4211960" y="5805251"/>
              <a:chExt cx="288032" cy="289533"/>
            </a:xfrm>
          </p:grpSpPr>
          <p:cxnSp>
            <p:nvCxnSpPr>
              <p:cNvPr id="14" name="Egyenes összekötő 13"/>
              <p:cNvCxnSpPr/>
              <p:nvPr/>
            </p:nvCxnSpPr>
            <p:spPr>
              <a:xfrm flipV="1">
                <a:off x="4289636" y="5805251"/>
                <a:ext cx="210356" cy="285099"/>
              </a:xfrm>
              <a:prstGeom prst="line">
                <a:avLst/>
              </a:prstGeom>
              <a:ln w="38100" cap="rnd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18"/>
              <p:cNvCxnSpPr/>
              <p:nvPr/>
            </p:nvCxnSpPr>
            <p:spPr>
              <a:xfrm flipH="1" flipV="1">
                <a:off x="4211960" y="5982350"/>
                <a:ext cx="72008" cy="112434"/>
              </a:xfrm>
              <a:prstGeom prst="line">
                <a:avLst/>
              </a:prstGeom>
              <a:ln w="38100" cap="rnd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Csoportba foglalás 29"/>
            <p:cNvGrpSpPr/>
            <p:nvPr/>
          </p:nvGrpSpPr>
          <p:grpSpPr>
            <a:xfrm>
              <a:off x="3616784" y="5115102"/>
              <a:ext cx="235136" cy="217501"/>
              <a:chOff x="4211960" y="5805251"/>
              <a:chExt cx="288032" cy="289533"/>
            </a:xfrm>
          </p:grpSpPr>
          <p:cxnSp>
            <p:nvCxnSpPr>
              <p:cNvPr id="31" name="Egyenes összekötő 30"/>
              <p:cNvCxnSpPr/>
              <p:nvPr/>
            </p:nvCxnSpPr>
            <p:spPr>
              <a:xfrm flipV="1">
                <a:off x="4289636" y="5805251"/>
                <a:ext cx="210356" cy="285099"/>
              </a:xfrm>
              <a:prstGeom prst="line">
                <a:avLst/>
              </a:prstGeom>
              <a:ln w="38100" cap="rnd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gyenes összekötő 31"/>
              <p:cNvCxnSpPr/>
              <p:nvPr/>
            </p:nvCxnSpPr>
            <p:spPr>
              <a:xfrm flipH="1" flipV="1">
                <a:off x="4211960" y="5982350"/>
                <a:ext cx="72008" cy="112434"/>
              </a:xfrm>
              <a:prstGeom prst="line">
                <a:avLst/>
              </a:prstGeom>
              <a:ln w="38100" cap="rnd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Csoportba foglalás 32"/>
            <p:cNvGrpSpPr/>
            <p:nvPr/>
          </p:nvGrpSpPr>
          <p:grpSpPr>
            <a:xfrm>
              <a:off x="6298786" y="4753298"/>
              <a:ext cx="235136" cy="217501"/>
              <a:chOff x="4211960" y="5805251"/>
              <a:chExt cx="288032" cy="289533"/>
            </a:xfrm>
          </p:grpSpPr>
          <p:cxnSp>
            <p:nvCxnSpPr>
              <p:cNvPr id="34" name="Egyenes összekötő 33"/>
              <p:cNvCxnSpPr/>
              <p:nvPr/>
            </p:nvCxnSpPr>
            <p:spPr>
              <a:xfrm flipV="1">
                <a:off x="4289636" y="5805251"/>
                <a:ext cx="210356" cy="285099"/>
              </a:xfrm>
              <a:prstGeom prst="line">
                <a:avLst/>
              </a:prstGeom>
              <a:ln w="38100" cap="rnd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>
              <a:xfrm flipH="1" flipV="1">
                <a:off x="4211960" y="5982350"/>
                <a:ext cx="72008" cy="112434"/>
              </a:xfrm>
              <a:prstGeom prst="line">
                <a:avLst/>
              </a:prstGeom>
              <a:ln w="38100" cap="rnd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Csoportba foglalás 35"/>
            <p:cNvGrpSpPr/>
            <p:nvPr/>
          </p:nvGrpSpPr>
          <p:grpSpPr>
            <a:xfrm>
              <a:off x="4932485" y="4753298"/>
              <a:ext cx="235136" cy="217501"/>
              <a:chOff x="4211960" y="5805251"/>
              <a:chExt cx="288032" cy="289533"/>
            </a:xfrm>
          </p:grpSpPr>
          <p:cxnSp>
            <p:nvCxnSpPr>
              <p:cNvPr id="37" name="Egyenes összekötő 36"/>
              <p:cNvCxnSpPr/>
              <p:nvPr/>
            </p:nvCxnSpPr>
            <p:spPr>
              <a:xfrm flipV="1">
                <a:off x="4289636" y="5805251"/>
                <a:ext cx="210356" cy="285099"/>
              </a:xfrm>
              <a:prstGeom prst="line">
                <a:avLst/>
              </a:prstGeom>
              <a:ln w="38100" cap="rnd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Egyenes összekötő 37"/>
              <p:cNvCxnSpPr/>
              <p:nvPr/>
            </p:nvCxnSpPr>
            <p:spPr>
              <a:xfrm flipH="1" flipV="1">
                <a:off x="4211960" y="5982350"/>
                <a:ext cx="72008" cy="112434"/>
              </a:xfrm>
              <a:prstGeom prst="line">
                <a:avLst/>
              </a:prstGeom>
              <a:ln w="38100" cap="rnd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Csoportba foglalás 38"/>
            <p:cNvGrpSpPr/>
            <p:nvPr/>
          </p:nvGrpSpPr>
          <p:grpSpPr>
            <a:xfrm>
              <a:off x="7950533" y="5104204"/>
              <a:ext cx="235136" cy="217501"/>
              <a:chOff x="4211960" y="5805251"/>
              <a:chExt cx="288032" cy="289533"/>
            </a:xfrm>
          </p:grpSpPr>
          <p:cxnSp>
            <p:nvCxnSpPr>
              <p:cNvPr id="40" name="Egyenes összekötő 39"/>
              <p:cNvCxnSpPr/>
              <p:nvPr/>
            </p:nvCxnSpPr>
            <p:spPr>
              <a:xfrm flipV="1">
                <a:off x="4289636" y="5805251"/>
                <a:ext cx="210356" cy="285099"/>
              </a:xfrm>
              <a:prstGeom prst="line">
                <a:avLst/>
              </a:prstGeom>
              <a:ln w="38100" cap="rnd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Egyenes összekötő 40"/>
              <p:cNvCxnSpPr/>
              <p:nvPr/>
            </p:nvCxnSpPr>
            <p:spPr>
              <a:xfrm flipH="1" flipV="1">
                <a:off x="4211960" y="5982350"/>
                <a:ext cx="72008" cy="112434"/>
              </a:xfrm>
              <a:prstGeom prst="line">
                <a:avLst/>
              </a:prstGeom>
              <a:ln w="38100" cap="rnd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Csoportba foglalás 41"/>
            <p:cNvGrpSpPr/>
            <p:nvPr/>
          </p:nvGrpSpPr>
          <p:grpSpPr>
            <a:xfrm>
              <a:off x="4939342" y="5103303"/>
              <a:ext cx="235136" cy="217501"/>
              <a:chOff x="4211960" y="5805251"/>
              <a:chExt cx="288032" cy="289533"/>
            </a:xfrm>
          </p:grpSpPr>
          <p:cxnSp>
            <p:nvCxnSpPr>
              <p:cNvPr id="43" name="Egyenes összekötő 42"/>
              <p:cNvCxnSpPr/>
              <p:nvPr/>
            </p:nvCxnSpPr>
            <p:spPr>
              <a:xfrm flipV="1">
                <a:off x="4289636" y="5805251"/>
                <a:ext cx="210356" cy="285099"/>
              </a:xfrm>
              <a:prstGeom prst="line">
                <a:avLst/>
              </a:prstGeom>
              <a:ln w="38100" cap="rnd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43"/>
              <p:cNvCxnSpPr/>
              <p:nvPr/>
            </p:nvCxnSpPr>
            <p:spPr>
              <a:xfrm flipH="1" flipV="1">
                <a:off x="4211960" y="5982350"/>
                <a:ext cx="72008" cy="112434"/>
              </a:xfrm>
              <a:prstGeom prst="line">
                <a:avLst/>
              </a:prstGeom>
              <a:ln w="38100" cap="rnd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Csoportba foglalás 49"/>
          <p:cNvGrpSpPr/>
          <p:nvPr/>
        </p:nvGrpSpPr>
        <p:grpSpPr>
          <a:xfrm>
            <a:off x="1187624" y="225004"/>
            <a:ext cx="576064" cy="584775"/>
            <a:chOff x="1331640" y="690633"/>
            <a:chExt cx="576064" cy="584775"/>
          </a:xfrm>
        </p:grpSpPr>
        <p:sp>
          <p:nvSpPr>
            <p:cNvPr id="46" name="Téglalap 45"/>
            <p:cNvSpPr/>
            <p:nvPr/>
          </p:nvSpPr>
          <p:spPr>
            <a:xfrm>
              <a:off x="1331640" y="699344"/>
              <a:ext cx="57606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Szövegdoboz 46"/>
            <p:cNvSpPr txBox="1"/>
            <p:nvPr/>
          </p:nvSpPr>
          <p:spPr>
            <a:xfrm>
              <a:off x="1331640" y="690633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</p:grpSp>
      <p:sp>
        <p:nvSpPr>
          <p:cNvPr id="55" name="Lefelé nyíl 54"/>
          <p:cNvSpPr/>
          <p:nvPr/>
        </p:nvSpPr>
        <p:spPr>
          <a:xfrm rot="19337038">
            <a:off x="5800494" y="2299618"/>
            <a:ext cx="576064" cy="64807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Lefelé nyíl 55"/>
          <p:cNvSpPr/>
          <p:nvPr/>
        </p:nvSpPr>
        <p:spPr>
          <a:xfrm rot="2402885">
            <a:off x="3995935" y="2298771"/>
            <a:ext cx="576064" cy="64807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Hatszög 56"/>
          <p:cNvSpPr/>
          <p:nvPr/>
        </p:nvSpPr>
        <p:spPr>
          <a:xfrm>
            <a:off x="7236296" y="260648"/>
            <a:ext cx="1728000" cy="14760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szénizotóp arány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10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atszög 14"/>
          <p:cNvSpPr/>
          <p:nvPr/>
        </p:nvSpPr>
        <p:spPr>
          <a:xfrm>
            <a:off x="4139522" y="1000800"/>
            <a:ext cx="1728000" cy="1476000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szacharóz</a:t>
            </a:r>
            <a:endParaRPr lang="hu-HU" sz="1700" dirty="0"/>
          </a:p>
        </p:txBody>
      </p:sp>
      <p:sp>
        <p:nvSpPr>
          <p:cNvPr id="16" name="Hatszög 15"/>
          <p:cNvSpPr/>
          <p:nvPr/>
        </p:nvSpPr>
        <p:spPr>
          <a:xfrm>
            <a:off x="2298082" y="4153004"/>
            <a:ext cx="1728000" cy="1476000"/>
          </a:xfrm>
          <a:prstGeom prst="hexagon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fruktóz</a:t>
            </a:r>
          </a:p>
        </p:txBody>
      </p:sp>
      <p:sp>
        <p:nvSpPr>
          <p:cNvPr id="17" name="Hatszög 16"/>
          <p:cNvSpPr/>
          <p:nvPr/>
        </p:nvSpPr>
        <p:spPr>
          <a:xfrm>
            <a:off x="6011730" y="4140924"/>
            <a:ext cx="1728000" cy="1476000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glükóz</a:t>
            </a:r>
            <a:endParaRPr lang="hu-HU" sz="1700" dirty="0"/>
          </a:p>
        </p:txBody>
      </p:sp>
      <p:sp>
        <p:nvSpPr>
          <p:cNvPr id="18" name="Lefelé nyíl 17"/>
          <p:cNvSpPr/>
          <p:nvPr/>
        </p:nvSpPr>
        <p:spPr>
          <a:xfrm rot="1490767">
            <a:off x="3635465" y="2856860"/>
            <a:ext cx="720080" cy="936104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felé nyíl 18"/>
          <p:cNvSpPr/>
          <p:nvPr/>
        </p:nvSpPr>
        <p:spPr>
          <a:xfrm rot="20019020">
            <a:off x="5651690" y="2856860"/>
            <a:ext cx="720080" cy="936104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1187624" y="225004"/>
            <a:ext cx="576064" cy="584775"/>
            <a:chOff x="1331640" y="690633"/>
            <a:chExt cx="576064" cy="584775"/>
          </a:xfrm>
          <a:solidFill>
            <a:schemeClr val="accent4"/>
          </a:solidFill>
        </p:grpSpPr>
        <p:sp>
          <p:nvSpPr>
            <p:cNvPr id="5" name="Téglalap 4"/>
            <p:cNvSpPr/>
            <p:nvPr/>
          </p:nvSpPr>
          <p:spPr>
            <a:xfrm>
              <a:off x="1331640" y="699344"/>
              <a:ext cx="576064" cy="5760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1331640" y="690633"/>
              <a:ext cx="57606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</p:grpSp>
      <p:sp>
        <p:nvSpPr>
          <p:cNvPr id="7" name="Hatszög 6"/>
          <p:cNvSpPr/>
          <p:nvPr/>
        </p:nvSpPr>
        <p:spPr>
          <a:xfrm>
            <a:off x="7278792" y="213544"/>
            <a:ext cx="1728000" cy="1476000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idegen enzim tartalom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4010698" y="3132716"/>
            <a:ext cx="1985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invertáz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enzim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074148" y="3124857"/>
            <a:ext cx="185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amiláz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enzim</a:t>
            </a:r>
          </a:p>
        </p:txBody>
      </p:sp>
      <p:sp>
        <p:nvSpPr>
          <p:cNvPr id="23" name="Lefelé nyíl 22"/>
          <p:cNvSpPr/>
          <p:nvPr/>
        </p:nvSpPr>
        <p:spPr>
          <a:xfrm>
            <a:off x="4643482" y="3672872"/>
            <a:ext cx="720080" cy="936104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3563888" y="4891004"/>
            <a:ext cx="2880320" cy="1419880"/>
            <a:chOff x="3563888" y="5105464"/>
            <a:chExt cx="2880320" cy="1419880"/>
          </a:xfrm>
        </p:grpSpPr>
        <p:sp>
          <p:nvSpPr>
            <p:cNvPr id="26" name="Téglalap 25"/>
            <p:cNvSpPr/>
            <p:nvPr/>
          </p:nvSpPr>
          <p:spPr>
            <a:xfrm>
              <a:off x="3563888" y="5105464"/>
              <a:ext cx="2880320" cy="1419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3702331" y="5215239"/>
              <a:ext cx="2592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répacukor enzimes hidrolízisével előállított cukorszirup belekeverésére utal </a:t>
              </a:r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4584681" y="2491804"/>
            <a:ext cx="837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</a:t>
            </a:r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7" grpId="0" animBg="1"/>
      <p:bldP spid="20" grpId="0"/>
      <p:bldP spid="21" grpId="0"/>
      <p:bldP spid="21" grpId="1"/>
      <p:bldP spid="23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259632" y="243118"/>
                <a:ext cx="7498080" cy="2537810"/>
              </a:xfrm>
            </p:spPr>
            <p:txBody>
              <a:bodyPr>
                <a:noAutofit/>
              </a:bodyPr>
              <a:lstStyle/>
              <a:p>
                <a:pPr marL="82296" indent="0">
                  <a:lnSpc>
                    <a:spcPct val="90000"/>
                  </a:lnSpc>
                  <a:spcBef>
                    <a:spcPct val="50000"/>
                  </a:spcBef>
                  <a:buNone/>
                </a:pPr>
                <a:r>
                  <a:rPr lang="hu-HU" sz="2000" b="1" u="sng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SŰRŰSÉG:</a:t>
                </a:r>
              </a:p>
              <a:p>
                <a:pPr marL="82296" indent="0">
                  <a:lnSpc>
                    <a:spcPct val="90000"/>
                  </a:lnSpc>
                  <a:spcBef>
                    <a:spcPct val="50000"/>
                  </a:spcBef>
                  <a:buNone/>
                </a:pPr>
                <a:r>
                  <a:rPr lang="hu-HU" sz="200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Értéke:   </a:t>
                </a:r>
                <a:r>
                  <a:rPr lang="hu-HU" sz="2000" b="1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1,4-1,47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hu-HU" sz="20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0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hu-HU" sz="20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br>
                  <a:rPr lang="hu-HU" sz="2000" b="1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</a:br>
                <a:r>
                  <a:rPr lang="hu-HU" sz="200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(víztartalom és hőmérséklet függő)</a:t>
                </a:r>
              </a:p>
              <a:p>
                <a:pPr marL="82296" indent="0">
                  <a:spcBef>
                    <a:spcPct val="10000"/>
                  </a:spcBef>
                  <a:buNone/>
                </a:pPr>
                <a:r>
                  <a:rPr lang="hu-HU" sz="200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szabvány (</a:t>
                </a:r>
                <a:r>
                  <a:rPr lang="hu-HU" sz="2000" dirty="0" err="1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facett</a:t>
                </a:r>
                <a:r>
                  <a:rPr lang="hu-HU" sz="200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) üvegek űrtartalma</a:t>
                </a:r>
              </a:p>
              <a:p>
                <a:pPr marL="82296" indent="0">
                  <a:buNone/>
                </a:pPr>
                <a:r>
                  <a:rPr lang="hu-HU" sz="200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  - 720 ml x 1,45 g/ml = </a:t>
                </a:r>
                <a:r>
                  <a:rPr lang="hu-HU" sz="2000" b="1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1.044 g</a:t>
                </a:r>
              </a:p>
              <a:p>
                <a:pPr marL="82296" indent="0">
                  <a:spcBef>
                    <a:spcPts val="0"/>
                  </a:spcBef>
                  <a:buNone/>
                </a:pPr>
                <a:r>
                  <a:rPr lang="hu-HU" sz="200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  - 370 ml x 1,45 g/ml =    </a:t>
                </a:r>
                <a:r>
                  <a:rPr lang="hu-HU" sz="2000" b="1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537 g</a:t>
                </a:r>
              </a:p>
              <a:p>
                <a:pPr marL="82296" indent="0">
                  <a:spcBef>
                    <a:spcPts val="0"/>
                  </a:spcBef>
                  <a:buNone/>
                </a:pPr>
                <a:r>
                  <a:rPr lang="hu-HU" sz="200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  - 212 ml x 1,45 g/ml =    </a:t>
                </a:r>
                <a:r>
                  <a:rPr lang="hu-HU" sz="2000" b="1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307 g</a:t>
                </a:r>
                <a:r>
                  <a:rPr lang="hu-HU" sz="200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 </a:t>
                </a:r>
                <a:r>
                  <a:rPr lang="hu-HU" sz="2000" b="1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sym typeface="Wingdings" pitchFamily="2" charset="2"/>
                  </a:rPr>
                  <a:t></a:t>
                </a:r>
                <a:endParaRPr lang="hu-HU" sz="2000" dirty="0">
                  <a:solidFill>
                    <a:schemeClr val="bg2">
                      <a:lumMod val="25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632" y="243118"/>
                <a:ext cx="7498080" cy="2537810"/>
              </a:xfrm>
              <a:blipFill>
                <a:blip r:embed="rId2"/>
                <a:stretch>
                  <a:fillRect t="-264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/>
          <p:cNvSpPr txBox="1"/>
          <p:nvPr/>
        </p:nvSpPr>
        <p:spPr>
          <a:xfrm>
            <a:off x="4797092" y="3108282"/>
            <a:ext cx="37444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2">
                    <a:lumMod val="25000"/>
                  </a:schemeClr>
                </a:solidFill>
              </a:rPr>
              <a:t>PH ÉRTÉK:</a:t>
            </a:r>
            <a:br>
              <a:rPr lang="hu-HU" sz="2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 - virágmézek:        </a:t>
            </a:r>
            <a:r>
              <a:rPr lang="hu-HU" sz="2000" b="1" dirty="0">
                <a:solidFill>
                  <a:schemeClr val="bg2">
                    <a:lumMod val="25000"/>
                  </a:schemeClr>
                </a:solidFill>
              </a:rPr>
              <a:t>pH 3,6-4,5</a:t>
            </a:r>
            <a:br>
              <a:rPr lang="hu-HU" sz="2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 - mézharmatméz:  </a:t>
            </a:r>
            <a:r>
              <a:rPr lang="hu-HU" sz="2000" b="1" dirty="0">
                <a:solidFill>
                  <a:schemeClr val="bg2">
                    <a:lumMod val="25000"/>
                  </a:schemeClr>
                </a:solidFill>
              </a:rPr>
              <a:t>pH 4,0-4,5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402780" y="4718953"/>
            <a:ext cx="554548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sz="2000" b="1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SAVFOK: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szabadsavak semlegesítéséhez szükséges lúgoldat</a:t>
            </a:r>
          </a:p>
          <a:p>
            <a:pPr algn="ctr">
              <a:spcAft>
                <a:spcPts val="600"/>
              </a:spcAft>
            </a:pPr>
            <a:r>
              <a:rPr lang="hu-HU" sz="20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max</a:t>
            </a:r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 50 </a:t>
            </a:r>
            <a:r>
              <a:rPr lang="hu-HU" sz="20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mekv</a:t>
            </a:r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/1000g</a:t>
            </a:r>
            <a:br>
              <a:rPr lang="hu-H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magasabb érték a savas hidrolízissel előállított </a:t>
            </a:r>
            <a:r>
              <a:rPr lang="hu-HU" sz="20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izocukor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bekeverésre utal</a:t>
            </a:r>
          </a:p>
          <a:p>
            <a:endParaRPr lang="hu-H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7" name="Hatszög 6"/>
          <p:cNvSpPr/>
          <p:nvPr/>
        </p:nvSpPr>
        <p:spPr>
          <a:xfrm>
            <a:off x="5940152" y="620688"/>
            <a:ext cx="1728000" cy="14760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sűrűség</a:t>
            </a:r>
          </a:p>
        </p:txBody>
      </p:sp>
      <p:sp>
        <p:nvSpPr>
          <p:cNvPr id="8" name="Hatszög 7"/>
          <p:cNvSpPr/>
          <p:nvPr/>
        </p:nvSpPr>
        <p:spPr>
          <a:xfrm>
            <a:off x="2771800" y="2924944"/>
            <a:ext cx="1728000" cy="1476000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</a:t>
            </a:r>
            <a:r>
              <a:rPr lang="hu-HU" dirty="0"/>
              <a:t> </a:t>
            </a:r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érték</a:t>
            </a:r>
            <a:endParaRPr lang="hu-HU" dirty="0"/>
          </a:p>
        </p:txBody>
      </p:sp>
      <p:sp>
        <p:nvSpPr>
          <p:cNvPr id="9" name="Hatszög 8"/>
          <p:cNvSpPr/>
          <p:nvPr/>
        </p:nvSpPr>
        <p:spPr>
          <a:xfrm>
            <a:off x="6813508" y="4941168"/>
            <a:ext cx="1728000" cy="14760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savfok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31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28684" y="2377976"/>
            <a:ext cx="5832648" cy="252028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hu-HU" sz="2000" b="1" u="sng" dirty="0"/>
              <a:t>HMF (</a:t>
            </a:r>
            <a:r>
              <a:rPr lang="hu-HU" sz="2000" b="1" u="sng" dirty="0" err="1"/>
              <a:t>hidroximetil-furfurol</a:t>
            </a:r>
            <a:r>
              <a:rPr lang="hu-HU" sz="2000" b="1" u="sng" dirty="0"/>
              <a:t>) TARTALOM: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hu-HU" sz="2000" dirty="0"/>
              <a:t>azt mutatja, meg, hogy a méz mennyire károsodott a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hu-HU" sz="2000" dirty="0"/>
              <a:t>  feldolgozása (homogenizálása, üvegbeöntése) során.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hu-HU" sz="2000" dirty="0"/>
              <a:t>    A természetes méznek nagyon alacsony a HMF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hu-HU" sz="2000" dirty="0"/>
              <a:t>   tartalma, amely az idő múlásával, de elsősorban a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hu-HU" sz="2000" dirty="0"/>
              <a:t>  melegítés hatására nő. Érdekes megfigyelés, hogy a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hu-HU" sz="2000" dirty="0"/>
              <a:t>bolti mézek HMF átlag értéke (21,49) 3-szor magasabb, mint a termelői mézek átlaga (6,84).</a:t>
            </a:r>
          </a:p>
          <a:p>
            <a:pPr marL="82296" indent="0">
              <a:spcBef>
                <a:spcPts val="0"/>
              </a:spcBef>
              <a:buNone/>
            </a:pPr>
            <a:endParaRPr lang="hu-HU" sz="2000" dirty="0"/>
          </a:p>
        </p:txBody>
      </p:sp>
      <p:sp>
        <p:nvSpPr>
          <p:cNvPr id="46" name="Hatszög 45"/>
          <p:cNvSpPr/>
          <p:nvPr/>
        </p:nvSpPr>
        <p:spPr>
          <a:xfrm>
            <a:off x="1300684" y="2882280"/>
            <a:ext cx="1728000" cy="1476000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HMF</a:t>
            </a:r>
            <a:r>
              <a:rPr lang="hu-HU" dirty="0"/>
              <a:t> </a:t>
            </a:r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tartalom</a:t>
            </a:r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1187624" y="4869160"/>
            <a:ext cx="7776864" cy="16312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68046" indent="-285750">
              <a:buFontTx/>
              <a:buChar char="-"/>
            </a:pPr>
            <a:r>
              <a:rPr lang="hu-HU" sz="2000" dirty="0"/>
              <a:t>általában, kivéve a sütő-főző mézet </a:t>
            </a:r>
            <a:r>
              <a:rPr lang="hu-HU" sz="2000" b="1" dirty="0"/>
              <a:t>legfeljebb 40 mg/kg</a:t>
            </a:r>
            <a:endParaRPr lang="hu-HU" sz="2000" dirty="0"/>
          </a:p>
          <a:p>
            <a:pPr marL="368046" indent="-285750">
              <a:buFontTx/>
              <a:buChar char="-"/>
            </a:pPr>
            <a:r>
              <a:rPr lang="hu-HU" sz="2000" dirty="0"/>
              <a:t>kis enzimtartalmú mézek esetében, ahol a diasztázaktivitás legalább 3 (</a:t>
            </a:r>
            <a:r>
              <a:rPr lang="hu-HU" sz="2000" dirty="0" err="1"/>
              <a:t>Schade-skála</a:t>
            </a:r>
            <a:r>
              <a:rPr lang="hu-HU" sz="2000" dirty="0"/>
              <a:t> szerint) </a:t>
            </a:r>
            <a:r>
              <a:rPr lang="hu-HU" sz="2000" b="1" dirty="0"/>
              <a:t>legfeljebb 15 mg/kg</a:t>
            </a:r>
            <a:endParaRPr lang="hu-HU" sz="2000" dirty="0"/>
          </a:p>
          <a:p>
            <a:pPr marL="368046" indent="-285750">
              <a:buFontTx/>
              <a:buChar char="-"/>
            </a:pPr>
            <a:r>
              <a:rPr lang="hu-HU" sz="2000" dirty="0"/>
              <a:t>bizonyítottan trópusi eredetű mézek és ezek keverékei esetén </a:t>
            </a:r>
            <a:r>
              <a:rPr lang="hu-HU" sz="2000" b="1" dirty="0"/>
              <a:t>legfeljebb 80 mg/kg</a:t>
            </a:r>
          </a:p>
        </p:txBody>
      </p:sp>
      <p:sp>
        <p:nvSpPr>
          <p:cNvPr id="5" name="Hatszög 4"/>
          <p:cNvSpPr/>
          <p:nvPr/>
        </p:nvSpPr>
        <p:spPr>
          <a:xfrm>
            <a:off x="6732240" y="271450"/>
            <a:ext cx="1728000" cy="1476000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mézeredet</a:t>
            </a:r>
            <a:r>
              <a:rPr lang="hu-HU" dirty="0"/>
              <a:t> (</a:t>
            </a:r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pollen-analízis</a:t>
            </a:r>
            <a:r>
              <a:rPr lang="hu-HU" dirty="0"/>
              <a:t>)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300684" y="468708"/>
            <a:ext cx="564758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000" b="1" dirty="0"/>
              <a:t>MÉZEREDET (POLLENANALÍZIS):</a:t>
            </a:r>
          </a:p>
          <a:p>
            <a:r>
              <a:rPr lang="hu-HU" sz="2000" dirty="0"/>
              <a:t>Ez a fajtamézre jellemző pollenarányt vizsgálja. </a:t>
            </a:r>
          </a:p>
          <a:p>
            <a:r>
              <a:rPr lang="hu-HU" sz="2000" dirty="0" err="1"/>
              <a:t>Pl</a:t>
            </a:r>
            <a:r>
              <a:rPr lang="hu-HU" sz="2000" dirty="0"/>
              <a:t>: akác méznél minimum 10% akácpollennek kell a mézben lennie, hogy akácméznek lehessen nevezni.</a:t>
            </a:r>
          </a:p>
        </p:txBody>
      </p:sp>
    </p:spTree>
    <p:extLst>
      <p:ext uri="{BB962C8B-B14F-4D97-AF65-F5344CB8AC3E}">
        <p14:creationId xmlns:p14="http://schemas.microsoft.com/office/powerpoint/2010/main" val="358354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" grpId="0" animBg="1"/>
      <p:bldP spid="48" grpId="0"/>
      <p:bldP spid="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692696"/>
            <a:ext cx="7632848" cy="5476080"/>
          </a:xfrm>
        </p:spPr>
        <p:txBody>
          <a:bodyPr>
            <a:normAutofit fontScale="92500" lnSpcReduction="10000"/>
          </a:bodyPr>
          <a:lstStyle/>
          <a:p>
            <a:pPr marL="82296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200" b="1" u="sng" dirty="0"/>
              <a:t>DIASZTÁZ AKTIVITÁS: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hu-HU" sz="2200" dirty="0"/>
              <a:t>A diasztáz egy méhek által termelt enzim, aminek az a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hu-HU" sz="2200" dirty="0"/>
              <a:t>feladata, hogy a nektár egyes összetett cukraiból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hu-HU" sz="2200" dirty="0"/>
              <a:t>egyszerű cukrokat „készítsen”. Az enzim a méhek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hu-HU" sz="2200" dirty="0"/>
              <a:t>garatmirigyében termelődik, a mézgyomorban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hu-HU" sz="2200" dirty="0"/>
              <a:t>keveredik a nektárral, majd így kerül a mézbe.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hu-HU" sz="2200" dirty="0"/>
              <a:t>Aktivitását a kipergetett mézben is megőrzi, és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hu-HU" sz="2200" dirty="0"/>
              <a:t>folytatja az összetett cukrok bontását.  Az idő múlásával,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hu-HU" sz="2200" dirty="0"/>
              <a:t>illetve melegítés hatására azonban elveszíti aktivitását, inaktívvá válik. (minimumot mérnek)</a:t>
            </a:r>
          </a:p>
          <a:p>
            <a:pPr marL="82296" indent="0">
              <a:buNone/>
            </a:pPr>
            <a:r>
              <a:rPr lang="hu-HU" sz="2200" dirty="0"/>
              <a:t>Mértékegysége az ún. diasztáz egység (DN), ami azt az enzimmennyiséget jelenti, amely 40 </a:t>
            </a:r>
            <a:r>
              <a:rPr lang="hu-HU" sz="2200" dirty="0" err="1"/>
              <a:t>°C-on</a:t>
            </a:r>
            <a:r>
              <a:rPr lang="hu-HU" sz="2200" dirty="0"/>
              <a:t> egy óra alatt 0,01 g keményítőt elbont. Ennek meghatározása során lép fel a legnagyobb mértékű mérési bizonytalanság (hiba) →20-30% eltérést fogadnak el az átlagtól mindkét irányba. (min 8 DN)</a:t>
            </a:r>
          </a:p>
          <a:p>
            <a:pPr marL="82296" indent="0">
              <a:spcAft>
                <a:spcPts val="600"/>
              </a:spcAft>
              <a:buNone/>
            </a:pPr>
            <a:r>
              <a:rPr lang="hu-HU" sz="2200" dirty="0"/>
              <a:t>- általában, kivéve a sütő-főző mézet </a:t>
            </a:r>
            <a:r>
              <a:rPr lang="hu-HU" sz="2200" b="1" dirty="0"/>
              <a:t>legalább 8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hu-HU" sz="2200" dirty="0"/>
              <a:t>- kis természetes enzimtartalmú mézek (pl. </a:t>
            </a:r>
            <a:r>
              <a:rPr lang="hu-HU" sz="2200" dirty="0" err="1"/>
              <a:t>citrusméz</a:t>
            </a:r>
            <a:r>
              <a:rPr lang="hu-HU" sz="2200" dirty="0"/>
              <a:t>), ha a HMF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hu-HU" sz="2200" dirty="0"/>
              <a:t>  tartalom nem több, mint 15 mg/kg </a:t>
            </a:r>
            <a:r>
              <a:rPr lang="hu-HU" sz="2200" b="1" dirty="0"/>
              <a:t>legalább 3</a:t>
            </a:r>
          </a:p>
          <a:p>
            <a:endParaRPr lang="hu-HU" dirty="0"/>
          </a:p>
        </p:txBody>
      </p:sp>
      <p:sp>
        <p:nvSpPr>
          <p:cNvPr id="4" name="Hatszög 3"/>
          <p:cNvSpPr/>
          <p:nvPr/>
        </p:nvSpPr>
        <p:spPr>
          <a:xfrm>
            <a:off x="6948264" y="1169652"/>
            <a:ext cx="1728000" cy="1476000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diasztáz</a:t>
            </a:r>
            <a:r>
              <a:rPr lang="hu-HU" dirty="0"/>
              <a:t> </a:t>
            </a:r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aktivitás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25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76864" cy="1143000"/>
          </a:xfrm>
        </p:spPr>
        <p:txBody>
          <a:bodyPr>
            <a:noAutofit/>
          </a:bodyPr>
          <a:lstStyle/>
          <a:p>
            <a:r>
              <a:rPr lang="hu-HU" sz="4000" b="1" dirty="0"/>
              <a:t>A hamisítatlan, termelői méz védjegyei:</a:t>
            </a:r>
          </a:p>
        </p:txBody>
      </p:sp>
      <p:pic>
        <p:nvPicPr>
          <p:cNvPr id="2050" name="Picture 2" descr="http://www.omme.hu/portal/images/stories/uveg/uve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mme.hu/mezinfo/images/stories/zarszalag_magyaraz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09725"/>
            <a:ext cx="6264696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7498080" cy="1872208"/>
          </a:xfrm>
        </p:spPr>
        <p:txBody>
          <a:bodyPr>
            <a:noAutofit/>
          </a:bodyPr>
          <a:lstStyle/>
          <a:p>
            <a:pPr algn="ctr"/>
            <a:r>
              <a:rPr lang="hu-HU" sz="4800" b="1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0396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509520" cy="1143000"/>
          </a:xfrm>
        </p:spPr>
        <p:txBody>
          <a:bodyPr>
            <a:normAutofit/>
          </a:bodyPr>
          <a:lstStyle/>
          <a:p>
            <a:r>
              <a:rPr lang="hu-HU" sz="4000" b="1" dirty="0"/>
              <a:t>Milyen a valódi méz?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268760"/>
            <a:ext cx="799288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900" dirty="0"/>
              <a:t>A Magyar Élelmiszerkönyv 1-3-2001/110 számú előírása szerint:</a:t>
            </a:r>
          </a:p>
          <a:p>
            <a:r>
              <a:rPr lang="hu-HU" sz="1900" dirty="0"/>
              <a:t>a méz az </a:t>
            </a:r>
            <a:r>
              <a:rPr lang="hu-HU" sz="1900" dirty="0" err="1"/>
              <a:t>Apis</a:t>
            </a:r>
            <a:r>
              <a:rPr lang="hu-HU" sz="1900" dirty="0"/>
              <a:t> </a:t>
            </a:r>
            <a:r>
              <a:rPr lang="hu-HU" sz="1900" dirty="0" err="1"/>
              <a:t>mellifera</a:t>
            </a:r>
            <a:r>
              <a:rPr lang="hu-HU" sz="1900" dirty="0"/>
              <a:t> méhek által a növényi nektárból vagy élő növényi részek nedvéből, illetve növényi nedveket szívó rovarok által az élő növényi részek kiválasztott anyagából gyűjtött természetes édes anyag, amelyet a méhek begyűjtenek, saját anyagaik hozzáadásával átalakítanak, raktároznak, dehidrálnak, és lépekben érlelnek.</a:t>
            </a:r>
          </a:p>
          <a:p>
            <a:pPr marL="180000">
              <a:spcBef>
                <a:spcPts val="600"/>
              </a:spcBef>
            </a:pPr>
            <a:r>
              <a:rPr lang="hu-HU" sz="1900" dirty="0"/>
              <a:t>típusai:        a) eredet szerint:	         b) előállítás és megjelenés szerint: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/>
              <a:t>  	            </a:t>
            </a:r>
            <a:r>
              <a:rPr lang="hu-HU" sz="1800" dirty="0"/>
              <a:t>&gt; virág (nektár) méz		&gt; </a:t>
            </a:r>
            <a:r>
              <a:rPr lang="hu-HU" sz="1800" dirty="0" err="1"/>
              <a:t>lépesméz</a:t>
            </a:r>
            <a:endParaRPr lang="hu-HU" sz="18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/>
              <a:t>	             &gt; </a:t>
            </a:r>
            <a:r>
              <a:rPr lang="hu-HU" sz="1800" dirty="0" err="1"/>
              <a:t>édesharmat</a:t>
            </a:r>
            <a:r>
              <a:rPr lang="hu-HU" sz="1800" dirty="0"/>
              <a:t> 		&gt; darabolt </a:t>
            </a:r>
            <a:r>
              <a:rPr lang="hu-HU" sz="1800" dirty="0" err="1"/>
              <a:t>lépesméz</a:t>
            </a:r>
            <a:endParaRPr lang="hu-HU" sz="18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/>
              <a:t>		  (mézharmat) méz		&gt; csorgatott méz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/>
              <a:t>					&gt; pergetett méz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/>
              <a:t>					&gt; sajtolt méz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/>
              <a:t>					&gt; filtrált méz</a:t>
            </a:r>
          </a:p>
          <a:p>
            <a:r>
              <a:rPr lang="hu-HU" sz="1900" dirty="0"/>
              <a:t>sütő-főző méz: ipari felhasználásra alkalmas vagy élelmiszerekben összetevőként további feldolgozásra kerülő méz</a:t>
            </a:r>
          </a:p>
          <a:p>
            <a:r>
              <a:rPr lang="hu-HU" sz="1900" dirty="0"/>
              <a:t>a mézhez más élelmiszer összetevő (beleértve az élelmiszeradalékokat), valamint a mézen kívüli egyéb anyag nem adható hozzá.</a:t>
            </a:r>
          </a:p>
        </p:txBody>
      </p:sp>
    </p:spTree>
    <p:extLst>
      <p:ext uri="{BB962C8B-B14F-4D97-AF65-F5344CB8AC3E}">
        <p14:creationId xmlns:p14="http://schemas.microsoft.com/office/powerpoint/2010/main" val="10975105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509520" cy="1143000"/>
          </a:xfrm>
        </p:spPr>
        <p:txBody>
          <a:bodyPr>
            <a:normAutofit/>
          </a:bodyPr>
          <a:lstStyle/>
          <a:p>
            <a:r>
              <a:rPr lang="hu-HU" sz="4000" b="1" dirty="0"/>
              <a:t>Milyen a hamisított méz?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268760"/>
            <a:ext cx="7992888" cy="532859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sz="1900" b="1" dirty="0">
                <a:latin typeface="+mj-lt"/>
              </a:rPr>
              <a:t>I. a terméknek semmi köze a mézhez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>
                <a:latin typeface="+mj-lt"/>
              </a:rPr>
              <a:t>    1. sűrű, folyékony cukorszármazékokat (pl.: </a:t>
            </a:r>
            <a:r>
              <a:rPr lang="hu-HU" sz="1900" dirty="0" err="1">
                <a:latin typeface="+mj-lt"/>
              </a:rPr>
              <a:t>izocukor</a:t>
            </a:r>
            <a:r>
              <a:rPr lang="hu-HU" sz="1900" dirty="0">
                <a:latin typeface="+mj-lt"/>
              </a:rPr>
              <a:t>) találunk az üvegben, ez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900" dirty="0">
                <a:latin typeface="+mj-lt"/>
              </a:rPr>
              <a:t>       jó esetben egészségre káros anyagok nélküli édesítőszer;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>
                <a:latin typeface="+mj-lt"/>
              </a:rPr>
              <a:t>    2. a cukorszármazékokhoz szintetikus enzimeket, adalékokat adnak és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>
                <a:latin typeface="+mj-lt"/>
              </a:rPr>
              <a:t>       mesterségesen megindul a cukrok átalakulása. Az eredmény valami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>
                <a:latin typeface="+mj-lt"/>
              </a:rPr>
              <a:t>       kémiailag módosított cukorszármazék, de nem méz;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1900" b="1" dirty="0">
                <a:latin typeface="+mj-lt"/>
              </a:rPr>
              <a:t>II. a begyűjthető méz mennyiségét mesterségesen megnövelik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900" dirty="0">
                <a:latin typeface="+mj-lt"/>
              </a:rPr>
              <a:t>     1. a tiszta mézhez hozzákevernek bármilyen, a mennyiségét növelő anyagot,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>
                <a:latin typeface="+mj-lt"/>
              </a:rPr>
              <a:t>     2. a méheket cukorral etetik, de ennek a „cukoretetéses méz”</a:t>
            </a:r>
            <a:r>
              <a:rPr lang="hu-HU" sz="1900" dirty="0" err="1">
                <a:latin typeface="+mj-lt"/>
              </a:rPr>
              <a:t>-nek</a:t>
            </a:r>
            <a:r>
              <a:rPr lang="hu-HU" sz="1900" dirty="0">
                <a:latin typeface="+mj-lt"/>
              </a:rPr>
              <a:t> az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900" dirty="0">
                <a:latin typeface="+mj-lt"/>
              </a:rPr>
              <a:t>        összetétele nem egyenértékű a nektárból előállított mézzel.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900" b="1" dirty="0">
                <a:solidFill>
                  <a:srgbClr val="FFFF00"/>
                </a:solidFill>
                <a:latin typeface="+mj-lt"/>
              </a:rPr>
              <a:t>     </a:t>
            </a:r>
            <a:r>
              <a:rPr lang="hu-HU" sz="1900" dirty="0">
                <a:latin typeface="+mj-lt"/>
              </a:rPr>
              <a:t>(Esetenként a méhek etetése elkerülhetetlen, pl. nektárszegény időben  ezzel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>
                <a:latin typeface="+mj-lt"/>
              </a:rPr>
              <a:t>     segítik a méhcsalád fejlődését, illetve így pótolják az elszedett mézet, hogy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>
                <a:latin typeface="+mj-lt"/>
              </a:rPr>
              <a:t>     meglegyen a méhek téli elesége. Az ilyen mézet nem szabad kipergetni.)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1900" b="1" dirty="0">
                <a:latin typeface="+mj-lt"/>
              </a:rPr>
              <a:t>III. nem a címkén feltüntetett fajtájú, vagy helyen gyűjtött mézet kapjuk az üvegben. Ez már inkább csalás, mint hamisítás.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86632" y="1916832"/>
            <a:ext cx="6480720" cy="340093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rnd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b="1" dirty="0"/>
              <a:t>Az élelmiszerekről szóló 1995. évi XC. Törvény 12.§</a:t>
            </a:r>
            <a:r>
              <a:rPr lang="hu-HU" sz="2000" b="1" dirty="0" err="1"/>
              <a:t>-a</a:t>
            </a:r>
            <a:r>
              <a:rPr lang="hu-HU" sz="2000" b="1" dirty="0"/>
              <a:t> szerint: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u-HU" sz="2000" b="1" dirty="0"/>
              <a:t>A hamisított élelmiszer előállítása és forgalomba hozatala tilos.</a:t>
            </a:r>
          </a:p>
          <a:p>
            <a:pPr marL="342900" indent="-342900">
              <a:buAutoNum type="arabicPeriod"/>
            </a:pPr>
            <a:r>
              <a:rPr lang="hu-HU" sz="2000" b="1" dirty="0"/>
              <a:t>Hamisított az az élelmiszer, amelynek a vonatkozó előírásban vagy a gyártmányalapban meghatározott minőségét szándékosan, a fogyasztó egészségét és érdekeit veszélyeztető, illetőleg a fogyasztó megtévesztésére alkalmas módon megváltoztatták.</a:t>
            </a:r>
          </a:p>
        </p:txBody>
      </p:sp>
    </p:spTree>
    <p:extLst>
      <p:ext uri="{BB962C8B-B14F-4D97-AF65-F5344CB8AC3E}">
        <p14:creationId xmlns:p14="http://schemas.microsoft.com/office/powerpoint/2010/main" val="1617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444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9231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77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9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154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build="allAtOnce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55120"/>
            <a:ext cx="5875948" cy="11430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Vizsgálati paraméterek:</a:t>
            </a:r>
          </a:p>
        </p:txBody>
      </p:sp>
      <p:sp>
        <p:nvSpPr>
          <p:cNvPr id="27" name="Hatszög 26"/>
          <p:cNvSpPr/>
          <p:nvPr/>
        </p:nvSpPr>
        <p:spPr>
          <a:xfrm>
            <a:off x="1537352" y="2162676"/>
            <a:ext cx="1728000" cy="147600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víztartalom</a:t>
            </a:r>
            <a:endParaRPr lang="hu-HU" sz="1700" dirty="0"/>
          </a:p>
        </p:txBody>
      </p:sp>
      <p:sp>
        <p:nvSpPr>
          <p:cNvPr id="39" name="Hatszög 38"/>
          <p:cNvSpPr/>
          <p:nvPr/>
        </p:nvSpPr>
        <p:spPr>
          <a:xfrm>
            <a:off x="2966368" y="2934832"/>
            <a:ext cx="1728000" cy="14760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glükóz-fruktóz tartalom</a:t>
            </a:r>
            <a:endParaRPr lang="hu-HU" dirty="0"/>
          </a:p>
        </p:txBody>
      </p:sp>
      <p:sp>
        <p:nvSpPr>
          <p:cNvPr id="40" name="Hatszög 39"/>
          <p:cNvSpPr/>
          <p:nvPr/>
        </p:nvSpPr>
        <p:spPr>
          <a:xfrm>
            <a:off x="107504" y="2934832"/>
            <a:ext cx="1728000" cy="14760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sűrűség</a:t>
            </a:r>
          </a:p>
        </p:txBody>
      </p:sp>
      <p:sp>
        <p:nvSpPr>
          <p:cNvPr id="41" name="Hatszög 40"/>
          <p:cNvSpPr/>
          <p:nvPr/>
        </p:nvSpPr>
        <p:spPr>
          <a:xfrm>
            <a:off x="107504" y="4521784"/>
            <a:ext cx="1728000" cy="1476000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HMF</a:t>
            </a:r>
            <a:r>
              <a:rPr lang="hu-HU" dirty="0"/>
              <a:t> </a:t>
            </a:r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tartalom</a:t>
            </a:r>
            <a:endParaRPr lang="hu-HU" dirty="0"/>
          </a:p>
        </p:txBody>
      </p:sp>
      <p:sp>
        <p:nvSpPr>
          <p:cNvPr id="42" name="Hatszög 41"/>
          <p:cNvSpPr/>
          <p:nvPr/>
        </p:nvSpPr>
        <p:spPr>
          <a:xfrm>
            <a:off x="2966368" y="4502908"/>
            <a:ext cx="1728000" cy="1476000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diasztáz</a:t>
            </a:r>
            <a:r>
              <a:rPr lang="hu-HU" dirty="0"/>
              <a:t> </a:t>
            </a:r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aktivitás</a:t>
            </a:r>
            <a:endParaRPr lang="hu-HU" dirty="0"/>
          </a:p>
        </p:txBody>
      </p:sp>
      <p:sp>
        <p:nvSpPr>
          <p:cNvPr id="43" name="Hatszög 42"/>
          <p:cNvSpPr/>
          <p:nvPr/>
        </p:nvSpPr>
        <p:spPr>
          <a:xfrm>
            <a:off x="7308112" y="3740996"/>
            <a:ext cx="1728000" cy="1476000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invertáz</a:t>
            </a:r>
            <a:r>
              <a:rPr lang="hu-HU" dirty="0"/>
              <a:t> </a:t>
            </a:r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aktivitás</a:t>
            </a:r>
            <a:endParaRPr lang="hu-HU" dirty="0"/>
          </a:p>
        </p:txBody>
      </p:sp>
      <p:sp>
        <p:nvSpPr>
          <p:cNvPr id="44" name="Hatszög 43"/>
          <p:cNvSpPr/>
          <p:nvPr/>
        </p:nvSpPr>
        <p:spPr>
          <a:xfrm>
            <a:off x="4407052" y="5295076"/>
            <a:ext cx="1728000" cy="14760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szénizotóp arány</a:t>
            </a:r>
            <a:endParaRPr lang="hu-HU" dirty="0"/>
          </a:p>
        </p:txBody>
      </p:sp>
      <p:sp>
        <p:nvSpPr>
          <p:cNvPr id="45" name="Hatszög 44"/>
          <p:cNvSpPr/>
          <p:nvPr/>
        </p:nvSpPr>
        <p:spPr>
          <a:xfrm>
            <a:off x="1537352" y="3740996"/>
            <a:ext cx="1728000" cy="1476000"/>
          </a:xfrm>
          <a:prstGeom prst="hexagon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szacharóz</a:t>
            </a:r>
            <a:r>
              <a:rPr lang="hu-HU" dirty="0"/>
              <a:t> </a:t>
            </a:r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tartalom</a:t>
            </a:r>
            <a:endParaRPr lang="hu-HU" dirty="0"/>
          </a:p>
        </p:txBody>
      </p:sp>
      <p:sp>
        <p:nvSpPr>
          <p:cNvPr id="46" name="Hatszög 45"/>
          <p:cNvSpPr/>
          <p:nvPr/>
        </p:nvSpPr>
        <p:spPr>
          <a:xfrm>
            <a:off x="5858104" y="4502908"/>
            <a:ext cx="1728000" cy="147600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izocukor</a:t>
            </a:r>
            <a:r>
              <a:rPr lang="hu-HU" dirty="0"/>
              <a:t> </a:t>
            </a:r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kimutatás</a:t>
            </a:r>
            <a:r>
              <a:rPr lang="hu-HU" dirty="0"/>
              <a:t> </a:t>
            </a:r>
          </a:p>
        </p:txBody>
      </p:sp>
      <p:sp>
        <p:nvSpPr>
          <p:cNvPr id="47" name="Hatszög 46"/>
          <p:cNvSpPr/>
          <p:nvPr/>
        </p:nvSpPr>
        <p:spPr>
          <a:xfrm>
            <a:off x="4407052" y="3740996"/>
            <a:ext cx="1728000" cy="147600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glicerin</a:t>
            </a:r>
            <a:r>
              <a:rPr lang="hu-HU" dirty="0"/>
              <a:t> </a:t>
            </a:r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tartalom</a:t>
            </a:r>
            <a:endParaRPr lang="hu-HU" dirty="0"/>
          </a:p>
        </p:txBody>
      </p:sp>
      <p:sp>
        <p:nvSpPr>
          <p:cNvPr id="48" name="Hatszög 47"/>
          <p:cNvSpPr/>
          <p:nvPr/>
        </p:nvSpPr>
        <p:spPr>
          <a:xfrm>
            <a:off x="5858104" y="2934832"/>
            <a:ext cx="1728000" cy="1476000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prolin</a:t>
            </a:r>
            <a:r>
              <a:rPr lang="hu-HU" dirty="0"/>
              <a:t> </a:t>
            </a:r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tartalom</a:t>
            </a:r>
            <a:endParaRPr lang="hu-HU" dirty="0"/>
          </a:p>
        </p:txBody>
      </p:sp>
      <p:sp>
        <p:nvSpPr>
          <p:cNvPr id="49" name="Hatszög 48"/>
          <p:cNvSpPr/>
          <p:nvPr/>
        </p:nvSpPr>
        <p:spPr>
          <a:xfrm>
            <a:off x="4407052" y="2162676"/>
            <a:ext cx="1728000" cy="1476000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</a:t>
            </a:r>
            <a:r>
              <a:rPr lang="hu-HU" dirty="0"/>
              <a:t> </a:t>
            </a:r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érték</a:t>
            </a:r>
            <a:endParaRPr lang="hu-HU" dirty="0"/>
          </a:p>
        </p:txBody>
      </p:sp>
      <p:sp>
        <p:nvSpPr>
          <p:cNvPr id="50" name="Hatszög 49"/>
          <p:cNvSpPr/>
          <p:nvPr/>
        </p:nvSpPr>
        <p:spPr>
          <a:xfrm>
            <a:off x="1537352" y="5285328"/>
            <a:ext cx="1728000" cy="14760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savfok</a:t>
            </a:r>
            <a:endParaRPr lang="hu-HU" dirty="0"/>
          </a:p>
        </p:txBody>
      </p:sp>
      <p:sp>
        <p:nvSpPr>
          <p:cNvPr id="51" name="Hatszög 50"/>
          <p:cNvSpPr/>
          <p:nvPr/>
        </p:nvSpPr>
        <p:spPr>
          <a:xfrm>
            <a:off x="7308112" y="2162676"/>
            <a:ext cx="1728000" cy="1476000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mézeredet</a:t>
            </a:r>
            <a:r>
              <a:rPr lang="hu-HU" dirty="0"/>
              <a:t> (</a:t>
            </a:r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pollen-analízis</a:t>
            </a:r>
            <a:r>
              <a:rPr lang="hu-HU" dirty="0"/>
              <a:t>) </a:t>
            </a:r>
          </a:p>
        </p:txBody>
      </p:sp>
      <p:sp>
        <p:nvSpPr>
          <p:cNvPr id="52" name="Hatszög 51"/>
          <p:cNvSpPr/>
          <p:nvPr/>
        </p:nvSpPr>
        <p:spPr>
          <a:xfrm>
            <a:off x="7297644" y="5285328"/>
            <a:ext cx="1728000" cy="1476000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idegen enzim tartalom</a:t>
            </a:r>
          </a:p>
        </p:txBody>
      </p:sp>
      <p:sp>
        <p:nvSpPr>
          <p:cNvPr id="53" name="Hatszög 52"/>
          <p:cNvSpPr/>
          <p:nvPr/>
        </p:nvSpPr>
        <p:spPr>
          <a:xfrm>
            <a:off x="5858104" y="1358076"/>
            <a:ext cx="1728000" cy="147600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antibiotikumok</a:t>
            </a:r>
          </a:p>
        </p:txBody>
      </p:sp>
    </p:spTree>
    <p:extLst>
      <p:ext uri="{BB962C8B-B14F-4D97-AF65-F5344CB8AC3E}">
        <p14:creationId xmlns:p14="http://schemas.microsoft.com/office/powerpoint/2010/main" val="819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16662"/>
              </p:ext>
            </p:extLst>
          </p:nvPr>
        </p:nvGraphicFramePr>
        <p:xfrm>
          <a:off x="1115616" y="260648"/>
          <a:ext cx="7776864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602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98080" cy="1143000"/>
          </a:xfrm>
        </p:spPr>
        <p:txBody>
          <a:bodyPr>
            <a:normAutofit/>
          </a:bodyPr>
          <a:lstStyle/>
          <a:p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töményített oldat</a:t>
            </a:r>
          </a:p>
        </p:txBody>
      </p:sp>
      <p:graphicFrame>
        <p:nvGraphicFramePr>
          <p:cNvPr id="4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635390"/>
              </p:ext>
            </p:extLst>
          </p:nvPr>
        </p:nvGraphicFramePr>
        <p:xfrm>
          <a:off x="1403648" y="1628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Lia\AppData\Local\Microsoft\Windows\Temporary Internet Files\Content.IE5\CNU3I7MF\MC90043801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92" y="144150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691 -0.04005 C 0.08351 -0.04908 0.10521 -0.05394 0.12778 -0.05394 C 0.15348 -0.05394 0.17414 -0.04908 0.18855 -0.04005 L 0.25782 1.11111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85787" y="495112"/>
            <a:ext cx="7344816" cy="3672408"/>
          </a:xfrm>
        </p:spPr>
        <p:txBody>
          <a:bodyPr>
            <a:noAutofit/>
          </a:bodyPr>
          <a:lstStyle/>
          <a:p>
            <a:pPr marL="82296" indent="0">
              <a:spcBef>
                <a:spcPct val="50000"/>
              </a:spcBef>
              <a:buNone/>
            </a:pPr>
            <a:r>
              <a:rPr lang="hu-HU" sz="2200" b="1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VÍZTARTALOM:</a:t>
            </a:r>
          </a:p>
          <a:p>
            <a:pPr marL="82296" indent="0">
              <a:spcBef>
                <a:spcPct val="50000"/>
              </a:spcBef>
              <a:buNone/>
            </a:pPr>
            <a:r>
              <a:rPr lang="hu-H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Értéke szabvány szerint :</a:t>
            </a:r>
            <a:br>
              <a:rPr lang="hu-H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hu-H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  - általában legfeljebb 20%</a:t>
            </a:r>
          </a:p>
          <a:p>
            <a:pPr marL="82296" indent="0">
              <a:spcBef>
                <a:spcPct val="50000"/>
              </a:spcBef>
              <a:buNone/>
            </a:pPr>
            <a:r>
              <a:rPr lang="hu-H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  - hangaméz és sütő-főző méz </a:t>
            </a:r>
            <a:r>
              <a:rPr lang="hu-HU" sz="22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max</a:t>
            </a:r>
            <a:r>
              <a:rPr lang="hu-H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 23%</a:t>
            </a:r>
          </a:p>
          <a:p>
            <a:pPr marL="82296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  - a teljesen érett, fedelezett, pergetett</a:t>
            </a:r>
            <a:br>
              <a:rPr lang="hu-H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hu-H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             méznél 17-19% közötti. </a:t>
            </a:r>
            <a:r>
              <a:rPr lang="hu-HU" sz="2200" b="1" dirty="0">
                <a:solidFill>
                  <a:schemeClr val="bg2">
                    <a:lumMod val="25000"/>
                  </a:schemeClr>
                </a:solidFill>
                <a:latin typeface="+mj-lt"/>
                <a:sym typeface="Wingdings" pitchFamily="2" charset="2"/>
              </a:rPr>
              <a:t></a:t>
            </a:r>
          </a:p>
          <a:p>
            <a:pPr marL="82296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Amennyiben ez az érték magasabb (cca. 25% körül), akkor a mézben nem kívánt folyamatok indulhatnak el, penészek, gombafonalak jelenhetnek meg, így a méz erjedésnek indulhat. </a:t>
            </a:r>
          </a:p>
        </p:txBody>
      </p:sp>
      <p:sp>
        <p:nvSpPr>
          <p:cNvPr id="4" name="Hatszög 3"/>
          <p:cNvSpPr/>
          <p:nvPr/>
        </p:nvSpPr>
        <p:spPr>
          <a:xfrm>
            <a:off x="6558339" y="696304"/>
            <a:ext cx="1728000" cy="147600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víztartalom</a:t>
            </a:r>
            <a:endParaRPr lang="hu-HU" sz="17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417092" y="4480024"/>
            <a:ext cx="73448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		    </a:t>
            </a:r>
            <a:r>
              <a:rPr lang="hu-HU" sz="2000" b="1" dirty="0">
                <a:solidFill>
                  <a:schemeClr val="bg2">
                    <a:lumMod val="25000"/>
                  </a:schemeClr>
                </a:solidFill>
              </a:rPr>
              <a:t>GLICERIN TARTALOM:</a:t>
            </a:r>
          </a:p>
          <a:p>
            <a:pPr marL="82296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		     Az erjedés mértékét a </a:t>
            </a:r>
            <a:r>
              <a:rPr lang="hu-HU" sz="2000" u="sng" dirty="0">
                <a:solidFill>
                  <a:schemeClr val="bg2">
                    <a:lumMod val="25000"/>
                  </a:schemeClr>
                </a:solidFill>
              </a:rPr>
              <a:t>glicerintartalom</a:t>
            </a:r>
            <a:br>
              <a:rPr lang="hu-HU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		     mérésével tudjuk jellemezni.</a:t>
            </a:r>
          </a:p>
          <a:p>
            <a:pPr marL="82296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sz="2000" i="1" dirty="0">
                <a:solidFill>
                  <a:schemeClr val="bg2">
                    <a:lumMod val="25000"/>
                  </a:schemeClr>
                </a:solidFill>
              </a:rPr>
              <a:t>		     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természetes tartalom </a:t>
            </a:r>
            <a:r>
              <a:rPr lang="hu-HU" sz="2000" dirty="0" err="1">
                <a:solidFill>
                  <a:schemeClr val="bg2">
                    <a:lumMod val="25000"/>
                  </a:schemeClr>
                </a:solidFill>
              </a:rPr>
              <a:t>max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. 100 mg/ kg</a:t>
            </a:r>
            <a:br>
              <a:rPr lang="hu-HU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                		   	    	 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  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(0,0001%)</a:t>
            </a:r>
          </a:p>
          <a:p>
            <a:endParaRPr lang="hu-HU" sz="2000" dirty="0"/>
          </a:p>
        </p:txBody>
      </p:sp>
      <p:sp>
        <p:nvSpPr>
          <p:cNvPr id="5" name="Hatszög 4"/>
          <p:cNvSpPr/>
          <p:nvPr/>
        </p:nvSpPr>
        <p:spPr>
          <a:xfrm>
            <a:off x="1547664" y="4554489"/>
            <a:ext cx="1728000" cy="147600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glicerin</a:t>
            </a:r>
            <a:r>
              <a:rPr lang="hu-HU" dirty="0"/>
              <a:t> </a:t>
            </a:r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tartalom</a:t>
            </a:r>
            <a:endParaRPr lang="hu-HU" dirty="0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1345824" y="603920"/>
            <a:ext cx="7487351" cy="5565725"/>
            <a:chOff x="1403648" y="580799"/>
            <a:chExt cx="7487351" cy="5565725"/>
          </a:xfrm>
        </p:grpSpPr>
        <p:pic>
          <p:nvPicPr>
            <p:cNvPr id="7" name="Picture 17" descr="Refractome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0799"/>
              <a:ext cx="7487351" cy="5565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1698058" y="818351"/>
              <a:ext cx="1928950" cy="398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dirty="0" err="1"/>
                <a:t>refraktometer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237157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Csoportba foglalás 17"/>
          <p:cNvGrpSpPr/>
          <p:nvPr/>
        </p:nvGrpSpPr>
        <p:grpSpPr>
          <a:xfrm>
            <a:off x="2313466" y="1723511"/>
            <a:ext cx="5441648" cy="4628204"/>
            <a:chOff x="2370520" y="996876"/>
            <a:chExt cx="5441648" cy="4628204"/>
          </a:xfrm>
        </p:grpSpPr>
        <p:sp>
          <p:nvSpPr>
            <p:cNvPr id="19" name="Hatszög 18"/>
            <p:cNvSpPr/>
            <p:nvPr/>
          </p:nvSpPr>
          <p:spPr>
            <a:xfrm>
              <a:off x="4211960" y="996876"/>
              <a:ext cx="1728000" cy="1476000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szacharóz</a:t>
              </a:r>
              <a:endParaRPr lang="hu-HU" sz="1700" dirty="0"/>
            </a:p>
          </p:txBody>
        </p:sp>
        <p:sp>
          <p:nvSpPr>
            <p:cNvPr id="20" name="Hatszög 19"/>
            <p:cNvSpPr/>
            <p:nvPr/>
          </p:nvSpPr>
          <p:spPr>
            <a:xfrm>
              <a:off x="2370520" y="4149080"/>
              <a:ext cx="1728000" cy="1476000"/>
            </a:xfrm>
            <a:prstGeom prst="hexagon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fruktóz</a:t>
              </a:r>
              <a:endParaRPr lang="hu-HU" sz="1700" dirty="0"/>
            </a:p>
          </p:txBody>
        </p:sp>
        <p:sp>
          <p:nvSpPr>
            <p:cNvPr id="21" name="Hatszög 20"/>
            <p:cNvSpPr/>
            <p:nvPr/>
          </p:nvSpPr>
          <p:spPr>
            <a:xfrm>
              <a:off x="6084168" y="4137000"/>
              <a:ext cx="1728000" cy="1476000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glükóz</a:t>
              </a:r>
              <a:endParaRPr lang="hu-HU" sz="1700" dirty="0"/>
            </a:p>
          </p:txBody>
        </p:sp>
        <p:sp>
          <p:nvSpPr>
            <p:cNvPr id="22" name="Lefelé nyíl 21"/>
            <p:cNvSpPr/>
            <p:nvPr/>
          </p:nvSpPr>
          <p:spPr>
            <a:xfrm rot="1490767">
              <a:off x="3707903" y="2852936"/>
              <a:ext cx="720080" cy="936104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Lefelé nyíl 22"/>
            <p:cNvSpPr/>
            <p:nvPr/>
          </p:nvSpPr>
          <p:spPr>
            <a:xfrm rot="20019020">
              <a:off x="5724128" y="2852936"/>
              <a:ext cx="720080" cy="936104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1045" y="53752"/>
            <a:ext cx="7498080" cy="1143000"/>
          </a:xfrm>
        </p:spPr>
        <p:txBody>
          <a:bodyPr>
            <a:normAutofit/>
          </a:bodyPr>
          <a:lstStyle/>
          <a:p>
            <a:r>
              <a:rPr lang="hu-HU" sz="4000" b="1" dirty="0"/>
              <a:t>Kristályosodás</a:t>
            </a:r>
          </a:p>
        </p:txBody>
      </p:sp>
      <p:pic>
        <p:nvPicPr>
          <p:cNvPr id="4" name="Picture 7" descr="Robinia_Pseudoacacia_flow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55" y="1196752"/>
            <a:ext cx="2700301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e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64" y="1196752"/>
            <a:ext cx="2699984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tupelo-honey-bee-n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48" y="1196752"/>
            <a:ext cx="2700300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979712" y="42930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akác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608004" y="42930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menta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308146" y="42930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chemeClr val="bg1"/>
                </a:solidFill>
              </a:rPr>
              <a:t>tupelo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fuszeraruhaz.hu/adat/termek/559/Image/mentamez_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82" y="4814852"/>
            <a:ext cx="2043148" cy="20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eforma.hu/files/c/Cz%C3%A9dul%C3%A1s%20m%C3%A9z/czedulas_bio_akacmez_500_g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06" y="4907168"/>
            <a:ext cx="1858516" cy="185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_d76A8FQ9xm0/SahkUdCxACI/AAAAAAAABIE/ib2WeivjACg/s400/tupelo+honey+bottl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" t="2500" r="3201" b="2500"/>
          <a:stretch/>
        </p:blipFill>
        <p:spPr bwMode="auto">
          <a:xfrm>
            <a:off x="7008222" y="4814852"/>
            <a:ext cx="1519815" cy="20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energiaoldal.hu/wp-content/uploads/2013/05/Repc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196752"/>
            <a:ext cx="7992888" cy="558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mezfarm.hu/webkepek/repce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20" y="2283427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andomeheszet.hu/wp-content/uploads/2012/09/repce95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26" y="2283427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1" descr="sunflow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196752"/>
            <a:ext cx="7992888" cy="558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http://www.kockart.hu/_gallery/520/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85"/>
          <a:stretch/>
        </p:blipFill>
        <p:spPr bwMode="auto">
          <a:xfrm>
            <a:off x="1219101" y="2283427"/>
            <a:ext cx="391672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0" descr="114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7"/>
          <a:stretch/>
        </p:blipFill>
        <p:spPr bwMode="auto">
          <a:xfrm>
            <a:off x="5970529" y="2292468"/>
            <a:ext cx="2801889" cy="351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9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3296" y="318713"/>
            <a:ext cx="7498080" cy="2664296"/>
          </a:xfrm>
        </p:spPr>
        <p:txBody>
          <a:bodyPr>
            <a:normAutofit/>
          </a:bodyPr>
          <a:lstStyle/>
          <a:p>
            <a:pPr marL="82296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sz="2000" b="1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GLÜKÓZ-FRUKTÓZ TARTALOM:</a:t>
            </a:r>
          </a:p>
          <a:p>
            <a:pPr marL="82296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Értéke: </a:t>
            </a:r>
            <a:br>
              <a:rPr lang="hu-H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- virágmézben </a:t>
            </a:r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legalább 60 g/100 g 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(60%)</a:t>
            </a:r>
            <a:br>
              <a:rPr lang="hu-H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- mézharmat mézben </a:t>
            </a:r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legalább 45 g/100 g 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(45%)</a:t>
            </a:r>
          </a:p>
          <a:p>
            <a:pPr marL="82296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F/G aránya: </a:t>
            </a:r>
            <a:br>
              <a:rPr lang="hu-H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- a kristályosodási hajlamra utal</a:t>
            </a:r>
            <a:br>
              <a:rPr lang="hu-H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- akácméznél  </a:t>
            </a:r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1,5 -1,8 </a:t>
            </a:r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latin typeface="+mj-lt"/>
                <a:sym typeface="Wingdings" pitchFamily="2" charset="2"/>
              </a:rPr>
              <a:t></a:t>
            </a:r>
          </a:p>
          <a:p>
            <a:endParaRPr lang="hu-H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1136316" y="3096132"/>
            <a:ext cx="3608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/>
              <a:t>SZACHARÓZ TARTALOM:</a:t>
            </a:r>
          </a:p>
        </p:txBody>
      </p:sp>
      <p:sp>
        <p:nvSpPr>
          <p:cNvPr id="47" name="Hatszög 46"/>
          <p:cNvSpPr/>
          <p:nvPr/>
        </p:nvSpPr>
        <p:spPr>
          <a:xfrm>
            <a:off x="1212721" y="3675447"/>
            <a:ext cx="1728000" cy="1476000"/>
          </a:xfrm>
          <a:prstGeom prst="hexagon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szacharóz</a:t>
            </a:r>
            <a:r>
              <a:rPr lang="hu-HU" dirty="0"/>
              <a:t> </a:t>
            </a:r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tartalom</a:t>
            </a:r>
            <a:endParaRPr lang="hu-HU" dirty="0"/>
          </a:p>
        </p:txBody>
      </p:sp>
      <p:sp>
        <p:nvSpPr>
          <p:cNvPr id="50" name="Hatszög 49"/>
          <p:cNvSpPr/>
          <p:nvPr/>
        </p:nvSpPr>
        <p:spPr>
          <a:xfrm>
            <a:off x="6829588" y="371583"/>
            <a:ext cx="1728000" cy="14760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glükóz-fruktóz tartalom</a:t>
            </a:r>
            <a:endParaRPr lang="hu-HU" dirty="0"/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5497024" y="1823034"/>
            <a:ext cx="928688" cy="43402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5750233" y="5171750"/>
            <a:ext cx="4222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</a:t>
            </a:r>
          </a:p>
        </p:txBody>
      </p:sp>
      <p:sp>
        <p:nvSpPr>
          <p:cNvPr id="55" name="AutoShape 7"/>
          <p:cNvSpPr>
            <a:spLocks noChangeArrowheads="1"/>
          </p:cNvSpPr>
          <p:nvPr/>
        </p:nvSpPr>
        <p:spPr bwMode="auto">
          <a:xfrm>
            <a:off x="3707903" y="3276276"/>
            <a:ext cx="1552575" cy="1509713"/>
          </a:xfrm>
          <a:prstGeom prst="rightArrow">
            <a:avLst>
              <a:gd name="adj1" fmla="val 49944"/>
              <a:gd name="adj2" fmla="val 58275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hu-HU"/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3819906" y="3797576"/>
            <a:ext cx="86836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1:</a:t>
            </a: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3819906" y="4149435"/>
            <a:ext cx="12715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1:</a:t>
            </a: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,5</a:t>
            </a:r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>
            <a:off x="3819906" y="3953864"/>
            <a:ext cx="12715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1:</a:t>
            </a: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,2</a:t>
            </a:r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6597026" y="3797576"/>
            <a:ext cx="2279650" cy="3911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hu-H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izocukor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6597026" y="3985793"/>
            <a:ext cx="2100262" cy="3911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repceméz</a:t>
            </a: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6597026" y="4307163"/>
            <a:ext cx="1960562" cy="3911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hu-HU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akácméz</a:t>
            </a: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3819905" y="4280782"/>
            <a:ext cx="121126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1:</a:t>
            </a: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,8</a:t>
            </a:r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5497024" y="1833551"/>
            <a:ext cx="928688" cy="219075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4" name="Rectangle 18"/>
          <p:cNvSpPr>
            <a:spLocks noChangeArrowheads="1"/>
          </p:cNvSpPr>
          <p:nvPr/>
        </p:nvSpPr>
        <p:spPr bwMode="auto">
          <a:xfrm>
            <a:off x="5497026" y="1824234"/>
            <a:ext cx="928688" cy="236448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5" name="Rectangle 16"/>
          <p:cNvSpPr>
            <a:spLocks noChangeArrowheads="1"/>
          </p:cNvSpPr>
          <p:nvPr/>
        </p:nvSpPr>
        <p:spPr bwMode="auto">
          <a:xfrm>
            <a:off x="5497027" y="1823034"/>
            <a:ext cx="928687" cy="255390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5497024" y="1834511"/>
            <a:ext cx="921420" cy="271134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5746598" y="2057918"/>
            <a:ext cx="4222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</a:t>
            </a:r>
          </a:p>
        </p:txBody>
      </p:sp>
      <p:grpSp>
        <p:nvGrpSpPr>
          <p:cNvPr id="66" name="Group 32"/>
          <p:cNvGrpSpPr>
            <a:grpSpLocks/>
          </p:cNvGrpSpPr>
          <p:nvPr/>
        </p:nvGrpSpPr>
        <p:grpSpPr bwMode="auto">
          <a:xfrm>
            <a:off x="3046997" y="3660944"/>
            <a:ext cx="5820493" cy="2981005"/>
            <a:chOff x="1550" y="2264"/>
            <a:chExt cx="3840" cy="2056"/>
          </a:xfrm>
          <a:solidFill>
            <a:schemeClr val="bg2">
              <a:lumMod val="75000"/>
            </a:schemeClr>
          </a:solidFill>
        </p:grpSpPr>
        <p:sp>
          <p:nvSpPr>
            <p:cNvPr id="67" name="Rectangle 33"/>
            <p:cNvSpPr>
              <a:spLocks noChangeArrowheads="1"/>
            </p:cNvSpPr>
            <p:nvPr/>
          </p:nvSpPr>
          <p:spPr bwMode="auto">
            <a:xfrm>
              <a:off x="4110" y="3910"/>
              <a:ext cx="1280" cy="4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hu-HU" sz="2800"/>
            </a:p>
          </p:txBody>
        </p:sp>
        <p:sp>
          <p:nvSpPr>
            <p:cNvPr id="68" name="Rectangle 34"/>
            <p:cNvSpPr>
              <a:spLocks noChangeArrowheads="1"/>
            </p:cNvSpPr>
            <p:nvPr/>
          </p:nvSpPr>
          <p:spPr bwMode="auto">
            <a:xfrm>
              <a:off x="2830" y="3910"/>
              <a:ext cx="1280" cy="4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hu-HU" sz="2800"/>
            </a:p>
          </p:txBody>
        </p:sp>
        <p:sp>
          <p:nvSpPr>
            <p:cNvPr id="69" name="Rectangle 35"/>
            <p:cNvSpPr>
              <a:spLocks noChangeArrowheads="1"/>
            </p:cNvSpPr>
            <p:nvPr/>
          </p:nvSpPr>
          <p:spPr bwMode="auto">
            <a:xfrm>
              <a:off x="1550" y="3910"/>
              <a:ext cx="1280" cy="4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hu-HU" sz="2800"/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4110" y="3501"/>
              <a:ext cx="1280" cy="40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hu-HU" sz="2800"/>
            </a:p>
          </p:txBody>
        </p:sp>
        <p:sp>
          <p:nvSpPr>
            <p:cNvPr id="71" name="Rectangle 37"/>
            <p:cNvSpPr>
              <a:spLocks noChangeArrowheads="1"/>
            </p:cNvSpPr>
            <p:nvPr/>
          </p:nvSpPr>
          <p:spPr bwMode="auto">
            <a:xfrm>
              <a:off x="2830" y="3501"/>
              <a:ext cx="1280" cy="40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hu-HU" sz="2800"/>
            </a:p>
          </p:txBody>
        </p:sp>
        <p:sp>
          <p:nvSpPr>
            <p:cNvPr id="72" name="Rectangle 38"/>
            <p:cNvSpPr>
              <a:spLocks noChangeArrowheads="1"/>
            </p:cNvSpPr>
            <p:nvPr/>
          </p:nvSpPr>
          <p:spPr bwMode="auto">
            <a:xfrm>
              <a:off x="1550" y="3501"/>
              <a:ext cx="1280" cy="40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hu-HU" sz="2800"/>
            </a:p>
          </p:txBody>
        </p:sp>
        <p:sp>
          <p:nvSpPr>
            <p:cNvPr id="73" name="Rectangle 39"/>
            <p:cNvSpPr>
              <a:spLocks noChangeArrowheads="1"/>
            </p:cNvSpPr>
            <p:nvPr/>
          </p:nvSpPr>
          <p:spPr bwMode="auto">
            <a:xfrm>
              <a:off x="4110" y="3091"/>
              <a:ext cx="1280" cy="4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hu-HU" sz="2800"/>
            </a:p>
          </p:txBody>
        </p:sp>
        <p:sp>
          <p:nvSpPr>
            <p:cNvPr id="74" name="Rectangle 40"/>
            <p:cNvSpPr>
              <a:spLocks noChangeArrowheads="1"/>
            </p:cNvSpPr>
            <p:nvPr/>
          </p:nvSpPr>
          <p:spPr bwMode="auto">
            <a:xfrm>
              <a:off x="2830" y="3091"/>
              <a:ext cx="1280" cy="4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hu-HU" sz="2800"/>
            </a:p>
          </p:txBody>
        </p:sp>
        <p:sp>
          <p:nvSpPr>
            <p:cNvPr id="75" name="Rectangle 41"/>
            <p:cNvSpPr>
              <a:spLocks noChangeArrowheads="1"/>
            </p:cNvSpPr>
            <p:nvPr/>
          </p:nvSpPr>
          <p:spPr bwMode="auto">
            <a:xfrm>
              <a:off x="1550" y="3091"/>
              <a:ext cx="1280" cy="4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hu-HU" sz="2800"/>
            </a:p>
          </p:txBody>
        </p:sp>
        <p:sp>
          <p:nvSpPr>
            <p:cNvPr id="76" name="Rectangle 42"/>
            <p:cNvSpPr>
              <a:spLocks noChangeArrowheads="1"/>
            </p:cNvSpPr>
            <p:nvPr/>
          </p:nvSpPr>
          <p:spPr bwMode="auto">
            <a:xfrm>
              <a:off x="4110" y="2682"/>
              <a:ext cx="1280" cy="40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hu-HU" sz="2800"/>
            </a:p>
          </p:txBody>
        </p:sp>
        <p:sp>
          <p:nvSpPr>
            <p:cNvPr id="77" name="Rectangle 43"/>
            <p:cNvSpPr>
              <a:spLocks noChangeArrowheads="1"/>
            </p:cNvSpPr>
            <p:nvPr/>
          </p:nvSpPr>
          <p:spPr bwMode="auto">
            <a:xfrm>
              <a:off x="2830" y="2682"/>
              <a:ext cx="1280" cy="40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hu-HU" sz="2800"/>
            </a:p>
          </p:txBody>
        </p:sp>
        <p:sp>
          <p:nvSpPr>
            <p:cNvPr id="78" name="Rectangle 44"/>
            <p:cNvSpPr>
              <a:spLocks noChangeArrowheads="1"/>
            </p:cNvSpPr>
            <p:nvPr/>
          </p:nvSpPr>
          <p:spPr bwMode="auto">
            <a:xfrm>
              <a:off x="1550" y="2682"/>
              <a:ext cx="1280" cy="40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hu-HU" sz="2800"/>
            </a:p>
          </p:txBody>
        </p:sp>
        <p:sp>
          <p:nvSpPr>
            <p:cNvPr id="79" name="Rectangle 45"/>
            <p:cNvSpPr>
              <a:spLocks noChangeArrowheads="1"/>
            </p:cNvSpPr>
            <p:nvPr/>
          </p:nvSpPr>
          <p:spPr bwMode="auto">
            <a:xfrm>
              <a:off x="4110" y="2272"/>
              <a:ext cx="1280" cy="4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hu-HU" sz="2800"/>
            </a:p>
          </p:txBody>
        </p:sp>
        <p:sp>
          <p:nvSpPr>
            <p:cNvPr id="80" name="Rectangle 46"/>
            <p:cNvSpPr>
              <a:spLocks noChangeArrowheads="1"/>
            </p:cNvSpPr>
            <p:nvPr/>
          </p:nvSpPr>
          <p:spPr bwMode="auto">
            <a:xfrm>
              <a:off x="2830" y="2272"/>
              <a:ext cx="1280" cy="4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hu-HU" sz="2800"/>
            </a:p>
          </p:txBody>
        </p:sp>
        <p:sp>
          <p:nvSpPr>
            <p:cNvPr id="81" name="Rectangle 47"/>
            <p:cNvSpPr>
              <a:spLocks noChangeArrowheads="1"/>
            </p:cNvSpPr>
            <p:nvPr/>
          </p:nvSpPr>
          <p:spPr bwMode="auto">
            <a:xfrm>
              <a:off x="1550" y="2272"/>
              <a:ext cx="1280" cy="4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hu-HU" sz="2800"/>
            </a:p>
          </p:txBody>
        </p:sp>
        <p:sp>
          <p:nvSpPr>
            <p:cNvPr id="82" name="Line 48"/>
            <p:cNvSpPr>
              <a:spLocks noChangeShapeType="1"/>
            </p:cNvSpPr>
            <p:nvPr/>
          </p:nvSpPr>
          <p:spPr bwMode="auto">
            <a:xfrm>
              <a:off x="1550" y="3091"/>
              <a:ext cx="3840" cy="0"/>
            </a:xfrm>
            <a:prstGeom prst="line">
              <a:avLst/>
            </a:pr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" name="Line 49"/>
            <p:cNvSpPr>
              <a:spLocks noChangeShapeType="1"/>
            </p:cNvSpPr>
            <p:nvPr/>
          </p:nvSpPr>
          <p:spPr bwMode="auto">
            <a:xfrm>
              <a:off x="1550" y="3501"/>
              <a:ext cx="3840" cy="0"/>
            </a:xfrm>
            <a:prstGeom prst="line">
              <a:avLst/>
            </a:pr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" name="Line 50"/>
            <p:cNvSpPr>
              <a:spLocks noChangeShapeType="1"/>
            </p:cNvSpPr>
            <p:nvPr/>
          </p:nvSpPr>
          <p:spPr bwMode="auto">
            <a:xfrm>
              <a:off x="1550" y="3910"/>
              <a:ext cx="3840" cy="0"/>
            </a:xfrm>
            <a:prstGeom prst="line">
              <a:avLst/>
            </a:pr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" name="Line 51"/>
            <p:cNvSpPr>
              <a:spLocks noChangeShapeType="1"/>
            </p:cNvSpPr>
            <p:nvPr/>
          </p:nvSpPr>
          <p:spPr bwMode="auto">
            <a:xfrm>
              <a:off x="1550" y="2264"/>
              <a:ext cx="3840" cy="0"/>
            </a:xfrm>
            <a:prstGeom prst="line">
              <a:avLst/>
            </a:prstGeom>
            <a:grpFill/>
            <a:ln w="38100" cap="sq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6" name="Line 52"/>
            <p:cNvSpPr>
              <a:spLocks noChangeShapeType="1"/>
            </p:cNvSpPr>
            <p:nvPr/>
          </p:nvSpPr>
          <p:spPr bwMode="auto">
            <a:xfrm>
              <a:off x="1550" y="2272"/>
              <a:ext cx="0" cy="2048"/>
            </a:xfrm>
            <a:prstGeom prst="line">
              <a:avLst/>
            </a:prstGeom>
            <a:grpFill/>
            <a:ln w="38100" cap="sq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7" name="Line 53"/>
            <p:cNvSpPr>
              <a:spLocks noChangeShapeType="1"/>
            </p:cNvSpPr>
            <p:nvPr/>
          </p:nvSpPr>
          <p:spPr bwMode="auto">
            <a:xfrm>
              <a:off x="5390" y="2272"/>
              <a:ext cx="0" cy="2048"/>
            </a:xfrm>
            <a:prstGeom prst="line">
              <a:avLst/>
            </a:prstGeom>
            <a:grpFill/>
            <a:ln w="38100" cap="sq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8" name="Line 54"/>
            <p:cNvSpPr>
              <a:spLocks noChangeShapeType="1"/>
            </p:cNvSpPr>
            <p:nvPr/>
          </p:nvSpPr>
          <p:spPr bwMode="auto">
            <a:xfrm>
              <a:off x="1550" y="4320"/>
              <a:ext cx="3840" cy="0"/>
            </a:xfrm>
            <a:prstGeom prst="line">
              <a:avLst/>
            </a:prstGeom>
            <a:grpFill/>
            <a:ln w="38100" cap="sq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9" name="Line 55"/>
            <p:cNvSpPr>
              <a:spLocks noChangeShapeType="1"/>
            </p:cNvSpPr>
            <p:nvPr/>
          </p:nvSpPr>
          <p:spPr bwMode="auto">
            <a:xfrm>
              <a:off x="2830" y="2272"/>
              <a:ext cx="0" cy="2048"/>
            </a:xfrm>
            <a:prstGeom prst="line">
              <a:avLst/>
            </a:pr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0" name="Line 56"/>
            <p:cNvSpPr>
              <a:spLocks noChangeShapeType="1"/>
            </p:cNvSpPr>
            <p:nvPr/>
          </p:nvSpPr>
          <p:spPr bwMode="auto">
            <a:xfrm>
              <a:off x="4110" y="2272"/>
              <a:ext cx="0" cy="2048"/>
            </a:xfrm>
            <a:prstGeom prst="line">
              <a:avLst/>
            </a:prstGeom>
            <a:grpFill/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1" name="Line 57"/>
            <p:cNvSpPr>
              <a:spLocks noChangeShapeType="1"/>
            </p:cNvSpPr>
            <p:nvPr/>
          </p:nvSpPr>
          <p:spPr bwMode="auto">
            <a:xfrm>
              <a:off x="1550" y="2682"/>
              <a:ext cx="3840" cy="0"/>
            </a:xfrm>
            <a:prstGeom prst="line">
              <a:avLst/>
            </a:prstGeom>
            <a:grpFill/>
            <a:ln w="38100" cap="sq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" name="Text Box 58"/>
            <p:cNvSpPr txBox="1">
              <a:spLocks noChangeArrowheads="1"/>
            </p:cNvSpPr>
            <p:nvPr/>
          </p:nvSpPr>
          <p:spPr bwMode="auto">
            <a:xfrm>
              <a:off x="1596" y="2341"/>
              <a:ext cx="1189" cy="2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400" dirty="0">
                  <a:solidFill>
                    <a:srgbClr val="FFFF00"/>
                  </a:solidFill>
                  <a:latin typeface="Arial Black" pitchFamily="34" charset="0"/>
                </a:rPr>
                <a:t>  </a:t>
              </a:r>
              <a:r>
                <a:rPr lang="hu-HU" sz="24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g/100g </a:t>
              </a:r>
              <a:r>
                <a:rPr lang="hu-HU" sz="24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(%)</a:t>
              </a:r>
              <a:endParaRPr lang="hu-H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endParaRPr>
            </a:p>
          </p:txBody>
        </p:sp>
        <p:sp>
          <p:nvSpPr>
            <p:cNvPr id="93" name="Text Box 59"/>
            <p:cNvSpPr txBox="1">
              <a:spLocks noChangeArrowheads="1"/>
            </p:cNvSpPr>
            <p:nvPr/>
          </p:nvSpPr>
          <p:spPr bwMode="auto">
            <a:xfrm>
              <a:off x="4178" y="3171"/>
              <a:ext cx="1188" cy="2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400" b="1" i="1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max</a:t>
              </a:r>
              <a:r>
                <a:rPr lang="hu-HU" sz="2400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.</a:t>
              </a:r>
              <a:r>
                <a:rPr lang="hu-HU" sz="24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 6</a:t>
              </a:r>
              <a:endParaRPr lang="hu-H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endParaRPr>
            </a:p>
          </p:txBody>
        </p:sp>
        <p:sp>
          <p:nvSpPr>
            <p:cNvPr id="94" name="Text Box 60"/>
            <p:cNvSpPr txBox="1">
              <a:spLocks noChangeArrowheads="1"/>
            </p:cNvSpPr>
            <p:nvPr/>
          </p:nvSpPr>
          <p:spPr bwMode="auto">
            <a:xfrm>
              <a:off x="4178" y="2764"/>
              <a:ext cx="1188" cy="2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400" b="1" i="1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max</a:t>
              </a:r>
              <a:r>
                <a:rPr lang="hu-HU" sz="2400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.</a:t>
              </a:r>
              <a:r>
                <a:rPr lang="hu-HU" sz="24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 3</a:t>
              </a:r>
              <a:endParaRPr lang="hu-H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endParaRPr>
            </a:p>
          </p:txBody>
        </p:sp>
        <p:sp>
          <p:nvSpPr>
            <p:cNvPr id="95" name="Text Box 61"/>
            <p:cNvSpPr txBox="1">
              <a:spLocks noChangeArrowheads="1"/>
            </p:cNvSpPr>
            <p:nvPr/>
          </p:nvSpPr>
          <p:spPr bwMode="auto">
            <a:xfrm>
              <a:off x="3010" y="3171"/>
              <a:ext cx="923" cy="271"/>
            </a:xfrm>
            <a:prstGeom prst="rect">
              <a:avLst/>
            </a:prstGeom>
            <a:grpFill/>
            <a:ln w="28575" algn="ctr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square"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400" b="1" i="1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max</a:t>
              </a:r>
              <a:r>
                <a:rPr lang="hu-HU" sz="2400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.</a:t>
              </a:r>
              <a:r>
                <a:rPr lang="hu-HU" sz="24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10</a:t>
              </a:r>
              <a:endParaRPr lang="hu-H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endParaRPr>
            </a:p>
          </p:txBody>
        </p:sp>
        <p:sp>
          <p:nvSpPr>
            <p:cNvPr id="96" name="Text Box 62"/>
            <p:cNvSpPr txBox="1">
              <a:spLocks noChangeArrowheads="1"/>
            </p:cNvSpPr>
            <p:nvPr/>
          </p:nvSpPr>
          <p:spPr bwMode="auto">
            <a:xfrm>
              <a:off x="2911" y="2764"/>
              <a:ext cx="1127" cy="2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400" b="1" i="1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max</a:t>
              </a:r>
              <a:r>
                <a:rPr lang="hu-HU" sz="2400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.</a:t>
              </a:r>
              <a:r>
                <a:rPr lang="hu-HU" sz="24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 5</a:t>
              </a:r>
              <a:endParaRPr lang="hu-H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endParaRPr>
            </a:p>
          </p:txBody>
        </p:sp>
        <p:sp>
          <p:nvSpPr>
            <p:cNvPr id="97" name="Text Box 63"/>
            <p:cNvSpPr txBox="1">
              <a:spLocks noChangeArrowheads="1"/>
            </p:cNvSpPr>
            <p:nvPr/>
          </p:nvSpPr>
          <p:spPr bwMode="auto">
            <a:xfrm>
              <a:off x="2911" y="2341"/>
              <a:ext cx="1127" cy="2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4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szabvány</a:t>
              </a:r>
              <a:endParaRPr lang="hu-H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endParaRPr>
            </a:p>
          </p:txBody>
        </p:sp>
        <p:sp>
          <p:nvSpPr>
            <p:cNvPr id="98" name="Text Box 64"/>
            <p:cNvSpPr txBox="1">
              <a:spLocks noChangeArrowheads="1"/>
            </p:cNvSpPr>
            <p:nvPr/>
          </p:nvSpPr>
          <p:spPr bwMode="auto">
            <a:xfrm>
              <a:off x="4178" y="2300"/>
              <a:ext cx="1188" cy="3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tIns="10800" rIns="18000" bIns="1080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hu-HU" sz="20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különleges</a:t>
              </a:r>
              <a:br>
                <a:rPr lang="hu-HU" sz="20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hu-HU" sz="20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minőségű</a:t>
              </a:r>
              <a:endParaRPr lang="hu-H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endParaRPr>
            </a:p>
          </p:txBody>
        </p:sp>
        <p:sp>
          <p:nvSpPr>
            <p:cNvPr id="99" name="Text Box 65"/>
            <p:cNvSpPr txBox="1">
              <a:spLocks noChangeArrowheads="1"/>
            </p:cNvSpPr>
            <p:nvPr/>
          </p:nvSpPr>
          <p:spPr bwMode="auto">
            <a:xfrm>
              <a:off x="1596" y="2764"/>
              <a:ext cx="1189" cy="2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4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virágmézek</a:t>
              </a:r>
              <a:endParaRPr lang="hu-H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endParaRPr>
            </a:p>
          </p:txBody>
        </p:sp>
        <p:sp>
          <p:nvSpPr>
            <p:cNvPr id="100" name="Text Box 66"/>
            <p:cNvSpPr txBox="1">
              <a:spLocks noChangeArrowheads="1"/>
            </p:cNvSpPr>
            <p:nvPr/>
          </p:nvSpPr>
          <p:spPr bwMode="auto">
            <a:xfrm>
              <a:off x="1596" y="3171"/>
              <a:ext cx="1189" cy="2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400" b="1" dirty="0">
                  <a:solidFill>
                    <a:srgbClr val="FFFF00"/>
                  </a:solidFill>
                  <a:latin typeface="Arial Black" pitchFamily="34" charset="0"/>
                </a:rPr>
                <a:t> </a:t>
              </a:r>
              <a:r>
                <a:rPr lang="hu-HU" sz="24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akác</a:t>
              </a:r>
              <a:endParaRPr lang="hu-H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endParaRPr>
            </a:p>
          </p:txBody>
        </p:sp>
        <p:sp>
          <p:nvSpPr>
            <p:cNvPr id="101" name="Text Box 67"/>
            <p:cNvSpPr txBox="1">
              <a:spLocks noChangeArrowheads="1"/>
            </p:cNvSpPr>
            <p:nvPr/>
          </p:nvSpPr>
          <p:spPr bwMode="auto">
            <a:xfrm>
              <a:off x="1596" y="3570"/>
              <a:ext cx="1189" cy="2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400" dirty="0">
                  <a:solidFill>
                    <a:srgbClr val="FFFF00"/>
                  </a:solidFill>
                  <a:latin typeface="Arial Black" pitchFamily="34" charset="0"/>
                </a:rPr>
                <a:t> </a:t>
              </a:r>
              <a:r>
                <a:rPr lang="hu-HU" sz="24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levendula</a:t>
              </a:r>
              <a:endParaRPr lang="hu-H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endParaRPr>
            </a:p>
          </p:txBody>
        </p:sp>
        <p:sp>
          <p:nvSpPr>
            <p:cNvPr id="102" name="Text Box 68"/>
            <p:cNvSpPr txBox="1">
              <a:spLocks noChangeArrowheads="1"/>
            </p:cNvSpPr>
            <p:nvPr/>
          </p:nvSpPr>
          <p:spPr bwMode="auto">
            <a:xfrm>
              <a:off x="1596" y="3979"/>
              <a:ext cx="1189" cy="2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i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hu-HU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víztartalom</a:t>
              </a:r>
              <a:endParaRPr lang="hu-H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endParaRPr>
            </a:p>
          </p:txBody>
        </p:sp>
        <p:sp>
          <p:nvSpPr>
            <p:cNvPr id="103" name="Text Box 69"/>
            <p:cNvSpPr txBox="1">
              <a:spLocks noChangeArrowheads="1"/>
            </p:cNvSpPr>
            <p:nvPr/>
          </p:nvSpPr>
          <p:spPr bwMode="auto">
            <a:xfrm>
              <a:off x="2911" y="3570"/>
              <a:ext cx="1127" cy="2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400" b="1" i="1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max</a:t>
              </a:r>
              <a:r>
                <a:rPr lang="hu-HU" sz="2400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.</a:t>
              </a:r>
              <a:r>
                <a:rPr lang="hu-HU" sz="24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15</a:t>
              </a:r>
              <a:endParaRPr lang="hu-H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endParaRPr>
            </a:p>
          </p:txBody>
        </p:sp>
        <p:sp>
          <p:nvSpPr>
            <p:cNvPr id="104" name="Text Box 70"/>
            <p:cNvSpPr txBox="1">
              <a:spLocks noChangeArrowheads="1"/>
            </p:cNvSpPr>
            <p:nvPr/>
          </p:nvSpPr>
          <p:spPr bwMode="auto">
            <a:xfrm>
              <a:off x="2911" y="3979"/>
              <a:ext cx="1127" cy="2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400" b="1" i="1" dirty="0" err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max</a:t>
              </a:r>
              <a:r>
                <a:rPr lang="hu-HU" sz="2400" b="1" i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.</a:t>
              </a:r>
              <a:r>
                <a:rPr lang="hu-HU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20</a:t>
              </a:r>
              <a:endParaRPr lang="hu-H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endParaRPr>
            </a:p>
          </p:txBody>
        </p:sp>
        <p:sp>
          <p:nvSpPr>
            <p:cNvPr id="105" name="Text Box 71"/>
            <p:cNvSpPr txBox="1">
              <a:spLocks noChangeArrowheads="1"/>
            </p:cNvSpPr>
            <p:nvPr/>
          </p:nvSpPr>
          <p:spPr bwMode="auto">
            <a:xfrm>
              <a:off x="4178" y="3979"/>
              <a:ext cx="1188" cy="2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400" b="1" i="1" dirty="0" err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max</a:t>
              </a:r>
              <a:r>
                <a:rPr lang="hu-HU" sz="2400" b="1" i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.</a:t>
              </a:r>
              <a:r>
                <a:rPr lang="hu-HU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18,5</a:t>
              </a:r>
              <a:endParaRPr lang="hu-H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endParaRPr>
            </a:p>
          </p:txBody>
        </p:sp>
        <p:sp>
          <p:nvSpPr>
            <p:cNvPr id="106" name="Text Box 72"/>
            <p:cNvSpPr txBox="1">
              <a:spLocks noChangeArrowheads="1"/>
            </p:cNvSpPr>
            <p:nvPr/>
          </p:nvSpPr>
          <p:spPr bwMode="auto">
            <a:xfrm>
              <a:off x="4178" y="3570"/>
              <a:ext cx="1188" cy="2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400" b="1" i="1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max</a:t>
              </a:r>
              <a:r>
                <a:rPr lang="hu-HU" sz="2400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.</a:t>
              </a:r>
              <a:r>
                <a:rPr lang="hu-HU" sz="24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10</a:t>
              </a:r>
              <a:endParaRPr lang="hu-H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5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4.16667E-6 0.02222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2222 L -0.00018 0.05116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5115 L -0.00018 0.07291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/>
      <p:bldP spid="47" grpId="0" animBg="1"/>
      <p:bldP spid="50" grpId="0" animBg="1"/>
      <p:bldP spid="52" grpId="0" animBg="1"/>
      <p:bldP spid="52" grpId="1" animBg="1"/>
      <p:bldP spid="54" grpId="0"/>
      <p:bldP spid="54" grpId="1"/>
      <p:bldP spid="55" grpId="0" animBg="1"/>
      <p:bldP spid="55" grpId="1" animBg="1"/>
      <p:bldP spid="55" grpId="2" animBg="1"/>
      <p:bldP spid="55" grpId="3" animBg="1"/>
      <p:bldP spid="55" grpId="4" animBg="1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2" grpId="0"/>
      <p:bldP spid="62" grpId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51" grpId="0" animBg="1"/>
      <p:bldP spid="51" grpId="1" animBg="1"/>
      <p:bldP spid="53" grpId="0"/>
      <p:bldP spid="5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1885</TotalTime>
  <Words>882</Words>
  <Application>Microsoft Office PowerPoint</Application>
  <PresentationFormat>Diavetítés a képernyőre (4:3 oldalarány)</PresentationFormat>
  <Paragraphs>183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 Black</vt:lpstr>
      <vt:lpstr>Calibri</vt:lpstr>
      <vt:lpstr>Cambria Math</vt:lpstr>
      <vt:lpstr>Gill Sans MT</vt:lpstr>
      <vt:lpstr>Verdana</vt:lpstr>
      <vt:lpstr>Wingdings</vt:lpstr>
      <vt:lpstr>Wingdings 2</vt:lpstr>
      <vt:lpstr>Napforduló</vt:lpstr>
      <vt:lpstr>MÉZHAMISÍTÁS</vt:lpstr>
      <vt:lpstr>Milyen a valódi méz?</vt:lpstr>
      <vt:lpstr>Milyen a hamisított méz?</vt:lpstr>
      <vt:lpstr>Vizsgálati paraméterek:</vt:lpstr>
      <vt:lpstr>PowerPoint-bemutató</vt:lpstr>
      <vt:lpstr>A töményített oldat</vt:lpstr>
      <vt:lpstr>PowerPoint-bemutató</vt:lpstr>
      <vt:lpstr>Kristályosodás</vt:lpstr>
      <vt:lpstr>PowerPoint-bemutató</vt:lpstr>
      <vt:lpstr>SZÉNIZOTÓP ARÁNY:</vt:lpstr>
      <vt:lpstr>PowerPoint-bemutató</vt:lpstr>
      <vt:lpstr>PowerPoint-bemutató</vt:lpstr>
      <vt:lpstr>PowerPoint-bemutató</vt:lpstr>
      <vt:lpstr>PowerPoint-bemutató</vt:lpstr>
      <vt:lpstr>PowerPoint-bemutató</vt:lpstr>
      <vt:lpstr>A hamisítatlan, termelői méz védjegyei: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Lia</dc:creator>
  <cp:lastModifiedBy>Ficzere Kornélia</cp:lastModifiedBy>
  <cp:revision>127</cp:revision>
  <dcterms:created xsi:type="dcterms:W3CDTF">2013-09-14T17:20:10Z</dcterms:created>
  <dcterms:modified xsi:type="dcterms:W3CDTF">2017-07-06T07:14:25Z</dcterms:modified>
</cp:coreProperties>
</file>