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65" r:id="rId6"/>
    <p:sldId id="260" r:id="rId7"/>
    <p:sldId id="264" r:id="rId8"/>
    <p:sldId id="261" r:id="rId9"/>
    <p:sldId id="262" r:id="rId1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8" d="100"/>
          <a:sy n="48" d="100"/>
        </p:scale>
        <p:origin x="-9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69975-E19E-4067-BB38-6E81065199FE}" type="datetimeFigureOut">
              <a:rPr lang="hu-HU" smtClean="0"/>
              <a:t>2017.07.06.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6C04C-74E1-480D-B4CC-175F4DF3887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07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69975-E19E-4067-BB38-6E81065199FE}" type="datetimeFigureOut">
              <a:rPr lang="hu-HU" smtClean="0"/>
              <a:t>2017.07.06.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6C04C-74E1-480D-B4CC-175F4DF3887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39823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69975-E19E-4067-BB38-6E81065199FE}" type="datetimeFigureOut">
              <a:rPr lang="hu-HU" smtClean="0"/>
              <a:t>2017.07.06.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6C04C-74E1-480D-B4CC-175F4DF3887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5322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69975-E19E-4067-BB38-6E81065199FE}" type="datetimeFigureOut">
              <a:rPr lang="hu-HU" smtClean="0"/>
              <a:t>2017.07.06.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6C04C-74E1-480D-B4CC-175F4DF3887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4956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69975-E19E-4067-BB38-6E81065199FE}" type="datetimeFigureOut">
              <a:rPr lang="hu-HU" smtClean="0"/>
              <a:t>2017.07.06.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6C04C-74E1-480D-B4CC-175F4DF3887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3619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69975-E19E-4067-BB38-6E81065199FE}" type="datetimeFigureOut">
              <a:rPr lang="hu-HU" smtClean="0"/>
              <a:t>2017.07.06.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6C04C-74E1-480D-B4CC-175F4DF3887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1096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69975-E19E-4067-BB38-6E81065199FE}" type="datetimeFigureOut">
              <a:rPr lang="hu-HU" smtClean="0"/>
              <a:t>2017.07.06.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6C04C-74E1-480D-B4CC-175F4DF3887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87206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69975-E19E-4067-BB38-6E81065199FE}" type="datetimeFigureOut">
              <a:rPr lang="hu-HU" smtClean="0"/>
              <a:t>2017.07.06.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6C04C-74E1-480D-B4CC-175F4DF3887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6204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69975-E19E-4067-BB38-6E81065199FE}" type="datetimeFigureOut">
              <a:rPr lang="hu-HU" smtClean="0"/>
              <a:t>2017.07.06.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6C04C-74E1-480D-B4CC-175F4DF3887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5944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69975-E19E-4067-BB38-6E81065199FE}" type="datetimeFigureOut">
              <a:rPr lang="hu-HU" smtClean="0"/>
              <a:t>2017.07.06.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6C04C-74E1-480D-B4CC-175F4DF3887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8454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69975-E19E-4067-BB38-6E81065199FE}" type="datetimeFigureOut">
              <a:rPr lang="hu-HU" smtClean="0"/>
              <a:t>2017.07.06.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6C04C-74E1-480D-B4CC-175F4DF3887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4368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69975-E19E-4067-BB38-6E81065199FE}" type="datetimeFigureOut">
              <a:rPr lang="hu-HU" smtClean="0"/>
              <a:t>2017.07.06.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6C04C-74E1-480D-B4CC-175F4DF3887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7105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hu.wikipedia.org/wiki/Feuerbach-k%C3%B6r" TargetMode="External"/><Relationship Id="rId2" Type="http://schemas.openxmlformats.org/officeDocument/2006/relationships/hyperlink" Target="http://www.fazekas.h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931764" y="267924"/>
            <a:ext cx="6850505" cy="2387600"/>
          </a:xfrm>
        </p:spPr>
        <p:txBody>
          <a:bodyPr>
            <a:normAutofit fontScale="90000"/>
          </a:bodyPr>
          <a:lstStyle/>
          <a:p>
            <a:r>
              <a:rPr lang="hu-HU" b="1" dirty="0" smtClean="0"/>
              <a:t>A Feuerbach-kör és annak alkalmazása feladatokban</a:t>
            </a:r>
            <a:endParaRPr lang="hu-HU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931764" y="2773180"/>
            <a:ext cx="7030387" cy="3852471"/>
          </a:xfrm>
        </p:spPr>
        <p:txBody>
          <a:bodyPr>
            <a:normAutofit/>
          </a:bodyPr>
          <a:lstStyle/>
          <a:p>
            <a:r>
              <a:rPr lang="hu-HU" b="1" dirty="0" smtClean="0"/>
              <a:t>Csorba Benjámin</a:t>
            </a:r>
          </a:p>
          <a:p>
            <a:r>
              <a:rPr lang="hu-HU" b="1" dirty="0"/>
              <a:t>H</a:t>
            </a:r>
            <a:r>
              <a:rPr lang="hu-HU" b="1" dirty="0" smtClean="0"/>
              <a:t>allgató (Eötvös Loránd Tudományegyetem), alapító tag (</a:t>
            </a:r>
            <a:r>
              <a:rPr lang="hu-HU" b="1" dirty="0" err="1" smtClean="0"/>
              <a:t>Szilágyis</a:t>
            </a:r>
            <a:r>
              <a:rPr lang="hu-HU" b="1" dirty="0" smtClean="0"/>
              <a:t> Diákkör)</a:t>
            </a:r>
          </a:p>
          <a:p>
            <a:r>
              <a:rPr lang="hu-HU" b="1" dirty="0"/>
              <a:t>c</a:t>
            </a:r>
            <a:r>
              <a:rPr lang="hu-HU" b="1" dirty="0" smtClean="0"/>
              <a:t>sorba.benjamin@gmail.com</a:t>
            </a:r>
          </a:p>
          <a:p>
            <a:r>
              <a:rPr lang="hu-HU" b="1" dirty="0" smtClean="0"/>
              <a:t>Az előadás feladatai korábban az Egri Szilágyi Erzsébet Gimnázium és Kollégium matek diákkörén vagy Természettudományos Önképző Körén is elhangzottak</a:t>
            </a:r>
          </a:p>
          <a:p>
            <a:r>
              <a:rPr lang="hu-HU" b="1" dirty="0" smtClean="0"/>
              <a:t>2017. 07. 06., Természettudományos Önképző Kör Tábor</a:t>
            </a:r>
            <a:endParaRPr lang="hu-HU" b="1" dirty="0"/>
          </a:p>
        </p:txBody>
      </p:sp>
      <p:pic>
        <p:nvPicPr>
          <p:cNvPr id="1026" name="Picture 2" descr="Képtalálat a következőre: „feuerbach-kör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5869"/>
            <a:ext cx="4791075" cy="46291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05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hu-HU" b="1" dirty="0" smtClean="0"/>
              <a:t>A Feuerbach-kör („9 pont köre”)</a:t>
            </a:r>
            <a:endParaRPr lang="hu-HU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752597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hu-HU" b="1" dirty="0" smtClean="0"/>
                  <a:t>Mely pontokra illeszkedik?</a:t>
                </a:r>
              </a:p>
              <a:p>
                <a:pPr lvl="1" algn="just"/>
                <a:r>
                  <a:rPr lang="hu-HU" b="1" dirty="0" smtClean="0"/>
                  <a:t>A háromszög oldalfelező pontjaira </a:t>
                </a:r>
              </a:p>
              <a:p>
                <a:pPr lvl="1" algn="just"/>
                <a:r>
                  <a:rPr lang="hu-HU" b="1" dirty="0" smtClean="0"/>
                  <a:t>A háromszög magasságainak talppontjaira</a:t>
                </a:r>
              </a:p>
              <a:p>
                <a:pPr lvl="1" algn="just"/>
                <a:r>
                  <a:rPr lang="hu-HU" b="1" dirty="0" smtClean="0"/>
                  <a:t>A háromszög magasságpontját a csúcspontokkal összekötő szakaszok felezőpontjaira</a:t>
                </a:r>
              </a:p>
              <a:p>
                <a:pPr algn="just"/>
                <a:r>
                  <a:rPr lang="hu-HU" b="1" dirty="0" smtClean="0"/>
                  <a:t>Mi a középpontja, sugara?</a:t>
                </a:r>
              </a:p>
              <a:p>
                <a:pPr lvl="1" algn="just"/>
                <a:r>
                  <a:rPr lang="hu-HU" b="1" dirty="0" smtClean="0"/>
                  <a:t>Középpont: a magasságpontot a háromszög köré írható kör középpontjával összekötő szakasz felezőpontja (ez illeszkedik az Euler-egyenesre)</a:t>
                </a:r>
              </a:p>
              <a:p>
                <a:pPr lvl="1" algn="just"/>
                <a:r>
                  <a:rPr lang="hu-HU" b="1" dirty="0" smtClean="0"/>
                  <a:t>Sugara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</m:oMath>
                </a14:m>
                <a:r>
                  <a:rPr lang="hu-HU" b="1" dirty="0" smtClean="0"/>
                  <a:t>): feleakkora, mint a háromszög köré írható kör sugara (</a:t>
                </a:r>
                <a:r>
                  <a:rPr lang="hu-HU" b="1" i="1" dirty="0" smtClean="0"/>
                  <a:t>R</a:t>
                </a:r>
                <a:r>
                  <a:rPr lang="hu-HU" b="1" dirty="0" smtClean="0"/>
                  <a:t>), azaz:</a:t>
                </a:r>
              </a:p>
              <a:p>
                <a:pPr marL="45720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u-HU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hu-HU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r>
                        <a:rPr lang="hu-HU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u-HU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num>
                        <m:den>
                          <m:r>
                            <a:rPr lang="hu-HU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hu-HU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u-HU" b="1" i="1" smtClean="0">
                              <a:latin typeface="Cambria Math" panose="02040503050406030204" pitchFamily="18" charset="0"/>
                            </a:rPr>
                            <m:t>𝒂𝒃𝒄</m:t>
                          </m:r>
                        </m:num>
                        <m:den>
                          <m:r>
                            <a:rPr lang="hu-HU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hu-HU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den>
                      </m:f>
                    </m:oMath>
                  </m:oMathPara>
                </a14:m>
                <a:endParaRPr lang="hu-HU" b="1" dirty="0" smtClean="0"/>
              </a:p>
              <a:p>
                <a:pPr marL="457200" lvl="1" indent="0" algn="just">
                  <a:buNone/>
                </a:pPr>
                <a:r>
                  <a:rPr lang="hu-HU" b="1" dirty="0" smtClean="0"/>
                  <a:t>(ahol a, b, c a háromszög oldalai, T a területe)</a:t>
                </a:r>
              </a:p>
              <a:p>
                <a:pPr lvl="1" algn="just"/>
                <a:endParaRPr lang="hu-HU" b="1" dirty="0" smtClean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752597"/>
              </a:xfrm>
              <a:blipFill>
                <a:blip r:embed="rId2"/>
                <a:stretch>
                  <a:fillRect l="-1043" t="-2051" r="-870" b="-89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729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050" name="Picture 2" descr="Képtalálat a következőre: „feuerbach-kör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545" y="170253"/>
            <a:ext cx="6724910" cy="64976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90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hu-HU" b="1" dirty="0" smtClean="0"/>
              <a:t>További érdekes tulajdonságok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u-HU" b="1" dirty="0" smtClean="0"/>
              <a:t>Azonos a felezőpontok által meghatározott háromszög köré írható körrel, és a talpponti háromszög körül írható körével.</a:t>
            </a:r>
          </a:p>
          <a:p>
            <a:pPr algn="just"/>
            <a:r>
              <a:rPr lang="hu-HU" b="1" dirty="0" smtClean="0"/>
              <a:t>Feuerbach-tétel: a Feuerbach-kör kívülről érinti a háromszög hozzáírt köreit, és belülről a háromszög beírt körét, az érintési pontok a Feuerbach-pontok.</a:t>
            </a:r>
          </a:p>
          <a:p>
            <a:pPr algn="just"/>
            <a:r>
              <a:rPr lang="hu-HU" b="1" dirty="0" smtClean="0"/>
              <a:t>A háromszög körülírt körének bármely pontját a magasságponttal összekötő szakasz felezőpontja illeszkedik a Feuerbach-körre.</a:t>
            </a:r>
          </a:p>
          <a:p>
            <a:pPr algn="just"/>
            <a:r>
              <a:rPr lang="hu-HU" b="1" dirty="0" smtClean="0"/>
              <a:t>Feuerbach csak a „hat pont körét” fedezte fel, amit </a:t>
            </a:r>
            <a:r>
              <a:rPr lang="hu-HU" b="1" dirty="0" err="1" smtClean="0"/>
              <a:t>Terquem</a:t>
            </a:r>
            <a:r>
              <a:rPr lang="hu-HU" b="1" dirty="0" smtClean="0"/>
              <a:t> egészített ki 9 pontra.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199033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Egy bevezető feladat Feuerbach-kör alkalmazására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Bizonyítsuk be, hogy egy háromszögben M</a:t>
            </a:r>
            <a:r>
              <a:rPr lang="hu-HU" baseline="-25000" dirty="0" smtClean="0"/>
              <a:t>A</a:t>
            </a:r>
            <a:r>
              <a:rPr lang="hu-HU" dirty="0" smtClean="0"/>
              <a:t>M</a:t>
            </a:r>
            <a:r>
              <a:rPr lang="hu-HU" baseline="-25000" dirty="0" smtClean="0"/>
              <a:t>C</a:t>
            </a:r>
            <a:r>
              <a:rPr lang="hu-HU" dirty="0" smtClean="0"/>
              <a:t>F</a:t>
            </a:r>
            <a:r>
              <a:rPr lang="hu-HU" baseline="-25000" dirty="0" smtClean="0"/>
              <a:t>A</a:t>
            </a:r>
            <a:r>
              <a:rPr lang="hu-HU" dirty="0" smtClean="0"/>
              <a:t> szög és  M</a:t>
            </a:r>
            <a:r>
              <a:rPr lang="hu-HU" baseline="-25000" dirty="0" smtClean="0"/>
              <a:t>A</a:t>
            </a:r>
            <a:r>
              <a:rPr lang="hu-HU" dirty="0" smtClean="0"/>
              <a:t>F</a:t>
            </a:r>
            <a:r>
              <a:rPr lang="hu-HU" baseline="-25000" dirty="0" smtClean="0"/>
              <a:t>C</a:t>
            </a:r>
            <a:r>
              <a:rPr lang="hu-HU" dirty="0" smtClean="0"/>
              <a:t>F</a:t>
            </a:r>
            <a:r>
              <a:rPr lang="hu-HU" baseline="-25000" dirty="0" smtClean="0"/>
              <a:t>A</a:t>
            </a:r>
            <a:r>
              <a:rPr lang="hu-HU" dirty="0" smtClean="0"/>
              <a:t> szög nagysága egyenlő! Keressünk további egyenlő szögeket!</a:t>
            </a:r>
            <a:endParaRPr lang="hu-HU" dirty="0"/>
          </a:p>
        </p:txBody>
      </p:sp>
      <p:pic>
        <p:nvPicPr>
          <p:cNvPr id="4" name="Picture 2" descr="Képtalálat a következőre: „feuerbach-kör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158" y="2526779"/>
            <a:ext cx="4285954" cy="41411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1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A Feuerbach-kör </a:t>
            </a:r>
            <a:r>
              <a:rPr lang="hu-HU" b="1" smtClean="0"/>
              <a:t>megjelenése feladatokban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u-HU" b="1" dirty="0" err="1" smtClean="0"/>
              <a:t>KöMaL</a:t>
            </a:r>
            <a:r>
              <a:rPr lang="hu-HU" b="1" dirty="0" smtClean="0"/>
              <a:t>, A. 648. feladat (javasolta: Bíró Bálint, matematikatanár, Egri Szilágyi Erzsébet Gimnázium és Kollégium, Erdős Pál Matematikai Tehetséggondozó Iskola):</a:t>
            </a:r>
          </a:p>
          <a:p>
            <a:pPr lvl="1" algn="just"/>
            <a:r>
              <a:rPr lang="hu-HU" b="1" dirty="0" smtClean="0"/>
              <a:t>Az ABC hegyesszögű háromszög BC, CA és AB oldalainak felezőpontjai rendre D, E, illetve F. A háromszög C pontjából induló magasságának talppontja T1. Egy, a C ponton áthaladó, de a T</a:t>
            </a:r>
            <a:r>
              <a:rPr lang="hu-HU" b="1" baseline="-25000" dirty="0" smtClean="0"/>
              <a:t>1</a:t>
            </a:r>
            <a:r>
              <a:rPr lang="hu-HU" b="1" dirty="0" smtClean="0"/>
              <a:t> pontra nem illeszkedő egyenesen az A-ból és B-ből bocsátott merőlegesek talppontjai T</a:t>
            </a:r>
            <a:r>
              <a:rPr lang="hu-HU" b="1" baseline="-25000" dirty="0" smtClean="0"/>
              <a:t>2</a:t>
            </a:r>
            <a:r>
              <a:rPr lang="hu-HU" b="1" dirty="0" smtClean="0"/>
              <a:t>, illetve T</a:t>
            </a:r>
            <a:r>
              <a:rPr lang="hu-HU" b="1" baseline="-25000" dirty="0" smtClean="0"/>
              <a:t>3</a:t>
            </a:r>
            <a:r>
              <a:rPr lang="hu-HU" b="1" dirty="0" smtClean="0"/>
              <a:t>. Bizonyítsuk be, hogy a DEF kör átmegy a T</a:t>
            </a:r>
            <a:r>
              <a:rPr lang="hu-HU" b="1" baseline="-25000" dirty="0" smtClean="0"/>
              <a:t>1</a:t>
            </a:r>
            <a:r>
              <a:rPr lang="hu-HU" b="1" dirty="0" smtClean="0"/>
              <a:t>T</a:t>
            </a:r>
            <a:r>
              <a:rPr lang="hu-HU" b="1" baseline="-25000" dirty="0" smtClean="0"/>
              <a:t>2</a:t>
            </a:r>
            <a:r>
              <a:rPr lang="hu-HU" b="1" dirty="0" smtClean="0"/>
              <a:t>T</a:t>
            </a:r>
            <a:r>
              <a:rPr lang="hu-HU" b="1" baseline="-25000" dirty="0" smtClean="0"/>
              <a:t>3</a:t>
            </a:r>
            <a:r>
              <a:rPr lang="hu-HU" b="1" dirty="0" smtClean="0"/>
              <a:t> kör középpontján.  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258841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3074" name="Picture 2" descr="https://www.komal.hu/kep/abra/a3/14/2f/7af62ede427ed25e7afacd99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928" y="196564"/>
            <a:ext cx="7894143" cy="652889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38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Ráadás: két feladvány az idei tanévből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hu-HU" b="1" dirty="0" smtClean="0"/>
              <a:t>Természettudományos Önképző Köri előadás, 2017. január 3., előadta Zentai Márton (diák, Egri Szilágyi Erzsébet Gimnázium és Kollégium):</a:t>
            </a:r>
          </a:p>
          <a:p>
            <a:pPr lvl="1" algn="just"/>
            <a:r>
              <a:rPr lang="hu-HU" b="1" dirty="0" smtClean="0"/>
              <a:t>Képzeletben egy szalaggal körbe akartuk tekerni a Földet az Egyenlítő mentén, azonban </a:t>
            </a:r>
            <a:r>
              <a:rPr lang="hu-HU" b="1" dirty="0" err="1" smtClean="0"/>
              <a:t>körülérve</a:t>
            </a:r>
            <a:r>
              <a:rPr lang="hu-HU" b="1" dirty="0" smtClean="0"/>
              <a:t> azt tapasztaljuk, hogy 1 m-</a:t>
            </a:r>
            <a:r>
              <a:rPr lang="hu-HU" b="1" dirty="0" err="1" smtClean="0"/>
              <a:t>nyi</a:t>
            </a:r>
            <a:r>
              <a:rPr lang="hu-HU" b="1" dirty="0" smtClean="0"/>
              <a:t> szalag kimaradt. Ugyanezt megtesszük egy másik szalaggal egy focilabdával is, ismét 1 m szalag kimarad. A szalagot levágni nem akarjuk, inkább magasítjuk annak menetét. Melyik esetben kell nagyobb magasítást végrehajtani? (A Földet és a labdát is gömb alakúnak feltételezzük.)</a:t>
            </a:r>
          </a:p>
          <a:p>
            <a:pPr lvl="1" algn="just"/>
            <a:r>
              <a:rPr lang="hu-HU" b="1" dirty="0" smtClean="0"/>
              <a:t>Valaki különböző pozitív egész számokat akar továbbítani a barátjának (szóközökkel elválasztva azokat). Azonban laptopján bizonyos billentyűk elromlottak. Minimum hány különböző billentyű kell ahhoz, hogy megfelelő kódolással az üzenet továbbítható legyen? 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193234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Köszönöm a figyelmet!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 smtClean="0"/>
              <a:t>Forrás:</a:t>
            </a:r>
          </a:p>
          <a:p>
            <a:pPr lvl="1"/>
            <a:r>
              <a:rPr lang="hu-HU" b="1" dirty="0" smtClean="0"/>
              <a:t>Középiskolai Matematikai Lapok, 2015. 6. és 8. szám</a:t>
            </a:r>
          </a:p>
          <a:p>
            <a:pPr lvl="1"/>
            <a:r>
              <a:rPr lang="hu-HU" b="1" dirty="0" smtClean="0">
                <a:hlinkClick r:id="rId2"/>
              </a:rPr>
              <a:t>www.fazekas.hu</a:t>
            </a:r>
            <a:endParaRPr lang="hu-HU" b="1" dirty="0" smtClean="0"/>
          </a:p>
          <a:p>
            <a:pPr lvl="1"/>
            <a:r>
              <a:rPr lang="hu-HU" b="1" dirty="0">
                <a:hlinkClick r:id="rId3"/>
              </a:rPr>
              <a:t>https://</a:t>
            </a:r>
            <a:r>
              <a:rPr lang="hu-HU" b="1" dirty="0" smtClean="0">
                <a:hlinkClick r:id="rId3"/>
              </a:rPr>
              <a:t>hu.wikipedia.org/wiki/Feuerbach-k%C3%B6r</a:t>
            </a:r>
            <a:r>
              <a:rPr lang="hu-HU" b="1" dirty="0" smtClean="0"/>
              <a:t> </a:t>
            </a:r>
          </a:p>
          <a:p>
            <a:pPr lvl="1"/>
            <a:r>
              <a:rPr lang="hu-HU" b="1" dirty="0" smtClean="0"/>
              <a:t>Pósa Lajos versenyfelkészítő hétvégéi</a:t>
            </a:r>
          </a:p>
          <a:p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41234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509</Words>
  <Application>Microsoft Office PowerPoint</Application>
  <PresentationFormat>Egyéni</PresentationFormat>
  <Paragraphs>36</Paragraphs>
  <Slides>9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0" baseType="lpstr">
      <vt:lpstr>Office-téma</vt:lpstr>
      <vt:lpstr>A Feuerbach-kör és annak alkalmazása feladatokban</vt:lpstr>
      <vt:lpstr>A Feuerbach-kör („9 pont köre”)</vt:lpstr>
      <vt:lpstr>PowerPoint bemutató</vt:lpstr>
      <vt:lpstr>További érdekes tulajdonságok</vt:lpstr>
      <vt:lpstr>Egy bevezető feladat Feuerbach-kör alkalmazására</vt:lpstr>
      <vt:lpstr>A Feuerbach-kör megjelenése feladatokban</vt:lpstr>
      <vt:lpstr>PowerPoint bemutató</vt:lpstr>
      <vt:lpstr>Ráadás: két feladvány az idei tanévből</vt:lpstr>
      <vt:lpstr>Köszönöm a figyelmet!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Feuerbach-kör és annak alkalmazása feladatokban</dc:title>
  <dc:creator>Csorba Benjámin</dc:creator>
  <cp:lastModifiedBy>Csörgő.Tamás</cp:lastModifiedBy>
  <cp:revision>19</cp:revision>
  <dcterms:created xsi:type="dcterms:W3CDTF">2017-07-05T14:03:21Z</dcterms:created>
  <dcterms:modified xsi:type="dcterms:W3CDTF">2017-07-06T09:03:00Z</dcterms:modified>
</cp:coreProperties>
</file>