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9" r:id="rId3"/>
    <p:sldMasterId id="2147483723" r:id="rId4"/>
    <p:sldMasterId id="2147483737" r:id="rId5"/>
    <p:sldMasterId id="2147483751" r:id="rId6"/>
    <p:sldMasterId id="2147483765" r:id="rId7"/>
  </p:sldMasterIdLst>
  <p:notesMasterIdLst>
    <p:notesMasterId r:id="rId47"/>
  </p:notesMasterIdLst>
  <p:sldIdLst>
    <p:sldId id="266" r:id="rId8"/>
    <p:sldId id="479" r:id="rId9"/>
    <p:sldId id="489" r:id="rId10"/>
    <p:sldId id="490" r:id="rId11"/>
    <p:sldId id="477" r:id="rId12"/>
    <p:sldId id="443" r:id="rId13"/>
    <p:sldId id="444" r:id="rId14"/>
    <p:sldId id="446" r:id="rId15"/>
    <p:sldId id="442" r:id="rId16"/>
    <p:sldId id="423" r:id="rId17"/>
    <p:sldId id="450" r:id="rId18"/>
    <p:sldId id="453" r:id="rId19"/>
    <p:sldId id="281" r:id="rId20"/>
    <p:sldId id="454" r:id="rId21"/>
    <p:sldId id="455" r:id="rId22"/>
    <p:sldId id="348" r:id="rId23"/>
    <p:sldId id="412" r:id="rId24"/>
    <p:sldId id="286" r:id="rId25"/>
    <p:sldId id="306" r:id="rId26"/>
    <p:sldId id="487" r:id="rId27"/>
    <p:sldId id="413" r:id="rId28"/>
    <p:sldId id="484" r:id="rId29"/>
    <p:sldId id="483" r:id="rId30"/>
    <p:sldId id="485" r:id="rId31"/>
    <p:sldId id="486" r:id="rId32"/>
    <p:sldId id="300" r:id="rId33"/>
    <p:sldId id="389" r:id="rId34"/>
    <p:sldId id="290" r:id="rId35"/>
    <p:sldId id="296" r:id="rId36"/>
    <p:sldId id="291" r:id="rId37"/>
    <p:sldId id="457" r:id="rId38"/>
    <p:sldId id="310" r:id="rId39"/>
    <p:sldId id="478" r:id="rId40"/>
    <p:sldId id="458" r:id="rId41"/>
    <p:sldId id="461" r:id="rId42"/>
    <p:sldId id="463" r:id="rId43"/>
    <p:sldId id="438" r:id="rId44"/>
    <p:sldId id="474" r:id="rId45"/>
    <p:sldId id="488" r:id="rId4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6" autoAdjust="0"/>
    <p:restoredTop sz="94670" autoAdjust="0"/>
  </p:normalViewPr>
  <p:slideViewPr>
    <p:cSldViewPr>
      <p:cViewPr varScale="1">
        <p:scale>
          <a:sx n="74" d="100"/>
          <a:sy n="74" d="100"/>
        </p:scale>
        <p:origin x="-11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4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E0944-855A-42B0-8551-363E0AEDD211}" type="datetimeFigureOut">
              <a:rPr lang="hu-HU" smtClean="0"/>
              <a:t>2016.07.20.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4C028-8893-4AEB-9B86-AD080A6095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7019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506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A47E3D9-898D-4FA4-BAC1-FB615A6B0C34}" type="slidenum">
              <a:rPr lang="hu-HU" altLang="en-US" sz="1200"/>
              <a:pPr eaLnBrk="1" hangingPunct="1"/>
              <a:t>3</a:t>
            </a:fld>
            <a:endParaRPr lang="hu-HU" altLang="en-US" sz="1200"/>
          </a:p>
        </p:txBody>
      </p:sp>
    </p:spTree>
    <p:extLst>
      <p:ext uri="{BB962C8B-B14F-4D97-AF65-F5344CB8AC3E}">
        <p14:creationId xmlns:p14="http://schemas.microsoft.com/office/powerpoint/2010/main" val="2408614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4579BA-D0D3-4453-B80D-DA4D8C34F971}" type="slidenum">
              <a:rPr lang="en-US" altLang="hu-HU"/>
              <a:pPr/>
              <a:t>6</a:t>
            </a:fld>
            <a:endParaRPr lang="en-US" altLang="hu-HU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37848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C028-8893-4AEB-9B86-AD080A6095AB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2814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7757C-ED61-45B3-B0E7-2E0B46F3939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7/20/2016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D572A-0EFF-4AC3-89F2-0F4864242A3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5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185A8-7BD0-4B12-8466-48D2D24E0543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7/20/2016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1B1F9-7310-4C93-B8E6-D70F2B1C309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9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A17FC-471C-46E8-9C2C-B6FA9B06FB8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7/20/2016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C083A-BA16-4540-9A17-8FF60A078116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58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8F279-61A0-47C2-9E88-7EB6E45E9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41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Online kép helye 3"/>
          <p:cNvSpPr>
            <a:spLocks noGrp="1"/>
          </p:cNvSpPr>
          <p:nvPr>
            <p:ph type="clipArt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C4CB2B6-5834-4816-A1A5-0C36AFB02D77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89671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72806CB-F7DE-4A34-940D-69A50451FE48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558098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4C64F3-5BC0-4FA1-B046-C45E545AE795}" type="slidenum">
              <a:rPr lang="hu-HU" altLang="en-US">
                <a:solidFill>
                  <a:srgbClr val="000000"/>
                </a:solidFill>
              </a:rPr>
              <a:pPr/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874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BD1EB1-EC02-46F6-94F4-A20B0BB2DA29}" type="slidenum">
              <a:rPr lang="hu-HU" altLang="en-US">
                <a:solidFill>
                  <a:srgbClr val="000000"/>
                </a:solidFill>
              </a:rPr>
              <a:pPr/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03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CE20D9-E87D-4838-82A0-CD4B5802BA6A}" type="slidenum">
              <a:rPr lang="hu-HU" altLang="en-US">
                <a:solidFill>
                  <a:srgbClr val="000000"/>
                </a:solidFill>
              </a:rPr>
              <a:pPr/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87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8EC8F-B8D7-4692-A906-5EE86BEF36F3}" type="slidenum">
              <a:rPr lang="hu-HU" altLang="en-US">
                <a:solidFill>
                  <a:srgbClr val="000000"/>
                </a:solidFill>
              </a:rPr>
              <a:pPr/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752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666FC-EADF-4683-BD9F-A50338EB6D8B}" type="slidenum">
              <a:rPr lang="hu-HU" altLang="en-US">
                <a:solidFill>
                  <a:srgbClr val="000000"/>
                </a:solidFill>
              </a:rPr>
              <a:pPr/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87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407C9-DBCA-4965-9FD2-40FBD28F114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7/20/2016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EE0CD-8210-4676-97E2-FE83754A7F4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73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A5F63-8EB3-4ECA-9557-F48CF88F6FFA}" type="slidenum">
              <a:rPr lang="hu-HU" altLang="en-US">
                <a:solidFill>
                  <a:srgbClr val="000000"/>
                </a:solidFill>
              </a:rPr>
              <a:pPr/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815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51ED7F-B1DA-41E3-95D2-CDF1B9D93693}" type="slidenum">
              <a:rPr lang="hu-HU" altLang="en-US">
                <a:solidFill>
                  <a:srgbClr val="000000"/>
                </a:solidFill>
              </a:rPr>
              <a:pPr/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69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68CE77-02A9-48A3-8DB6-2B836ADEF1F8}" type="slidenum">
              <a:rPr lang="hu-HU" altLang="en-US">
                <a:solidFill>
                  <a:srgbClr val="000000"/>
                </a:solidFill>
              </a:rPr>
              <a:pPr/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1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A18E61-227E-4191-8A1F-CD792254AE05}" type="slidenum">
              <a:rPr lang="hu-HU" altLang="en-US">
                <a:solidFill>
                  <a:srgbClr val="000000"/>
                </a:solidFill>
              </a:rPr>
              <a:pPr/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81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4F2379-922C-4339-A802-133671D2F72F}" type="slidenum">
              <a:rPr lang="hu-HU" altLang="en-US">
                <a:solidFill>
                  <a:srgbClr val="000000"/>
                </a:solidFill>
              </a:rPr>
              <a:pPr/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64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B2FEE-95E3-486A-8ABF-7286818E36D2}" type="slidenum">
              <a:rPr lang="hu-HU" altLang="en-US">
                <a:solidFill>
                  <a:srgbClr val="000000"/>
                </a:solidFill>
              </a:rPr>
              <a:pPr/>
              <a:t>‹#›</a:t>
            </a:fld>
            <a:endParaRPr lang="hu-H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56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25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85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79552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78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70232-AB1D-4046-9854-BD2EF721B15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7/20/2016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BFAE0-10C9-49D4-BC41-2783C1CE5DB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5412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70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605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432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71435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3759303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17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83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825625"/>
            <a:ext cx="386715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6715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646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825625"/>
            <a:ext cx="386715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6715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964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93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E736C-52C3-4B68-BB0D-DE14E1E20763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7/20/2016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E9915-0A00-4316-8A06-C1B0C816275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771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37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258229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55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331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16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2035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78216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3433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881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0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1892D-B3C5-4260-AD51-06F5C19D8E8A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7/20/2016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53D49-C11F-4E51-9D8B-A85C25C3118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07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825625"/>
            <a:ext cx="386715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6715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842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825625"/>
            <a:ext cx="386715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6715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50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437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313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2532886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518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32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369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8651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1569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7F726-BC46-4C88-A843-62E5983A08D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7/20/2016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0E64C-CCCE-4D71-8C2E-D5991AB5D37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214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073762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371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636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825625"/>
            <a:ext cx="386715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6715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496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825625"/>
            <a:ext cx="386715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6715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151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D755-7D6E-4FF1-996F-C472A9E372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TÁMOP-4.1.1.C-12/1/KONV-2012-0005 projekt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4A71-11C5-4067-9FF1-01D55D85C3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672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0ACA-FBAA-41C4-B00F-19E3FB91FB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TÁMOP-4.1.1.C-12/1/KONV-2012-0005 projekt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4A71-11C5-4067-9FF1-01D55D85C3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493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61A6-6F10-459C-8C65-4848EED7AC0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TÁMOP-4.1.1.C-12/1/KONV-2012-0005 projekt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4A71-11C5-4067-9FF1-01D55D85C3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831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8A52-791B-49F0-B023-AB646316BE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TÁMOP-4.1.1.C-12/1/KONV-2012-0005 projekt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4A71-11C5-4067-9FF1-01D55D85C3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903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4F13-3506-4784-B235-E671460032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TÁMOP-4.1.1.C-12/1/KONV-2012-0005 projekt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4A71-11C5-4067-9FF1-01D55D85C3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04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5BB3F-0D2E-4BCB-8FD8-A9A6D5484FD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7/20/2016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C418B-FAE6-44FE-A8A2-486D488A175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010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A565F-3D74-47CC-B0E8-94E94F5ACE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TÁMOP-4.1.1.C-12/1/KONV-2012-0005 projekt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4A71-11C5-4067-9FF1-01D55D85C3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545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A1A4B-80AD-4F4E-945C-D19F21BF40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TÁMOP-4.1.1.C-12/1/KONV-2012-0005 projekt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4A71-11C5-4067-9FF1-01D55D85C3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793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1541-8D3E-41C0-B441-4078EDFA73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TÁMOP-4.1.1.C-12/1/KONV-2012-0005 projekt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4A71-11C5-4067-9FF1-01D55D85C3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449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F20F-9E53-4E6A-A25A-1FC2EFC4FE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TÁMOP-4.1.1.C-12/1/KONV-2012-0005 projekt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4A71-11C5-4067-9FF1-01D55D85C3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129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7670F-BF8B-4FD8-B4D5-2AB16CE709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TÁMOP-4.1.1.C-12/1/KONV-2012-0005 projekt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4A71-11C5-4067-9FF1-01D55D85C3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154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6B2F-67C1-4A21-848E-21F0C4553C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TÁMOP-4.1.1.C-12/1/KONV-2012-0005 projekt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E4A71-11C5-4067-9FF1-01D55D85C3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1010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F9949-8635-4D6A-8DCC-408CF36C5D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7/20/2016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>
                <a:solidFill>
                  <a:prstClr val="black">
                    <a:tint val="75000"/>
                  </a:prstClr>
                </a:solidFill>
              </a:rPr>
              <a:t>TÁMOP-4.1.1.C-12/1/KONV-2012-0005 projekt </a:t>
            </a: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40150-13FF-43AA-B0FC-EFB2755FF537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0872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762000" y="1905000"/>
            <a:ext cx="7696200" cy="4038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762000" y="6391275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B798B-5351-4C35-A66C-8D5643E543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352800" y="64039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TÁMOP-4.1.1.C-12/1/KONV-2012-0005 projekt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B16DF-EC88-4F17-BF3D-B8416E2FE8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069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169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29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B4F7-9696-4BD4-A18C-BEC85888EE9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7/20/2016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1B7D5-A6CC-486F-8502-302DDF5678A5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147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14662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975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066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62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4547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279455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081223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184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098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825625"/>
            <a:ext cx="386715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6715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1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429DF-E189-40E6-B5A4-7FBD05DDF62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7/20/2016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886A8-BB99-40D6-8616-5B63DBFF2F3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797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825625"/>
            <a:ext cx="386715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6715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50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  <a:endParaRPr lang="en-US" smtClean="0"/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5556BF-E8FF-4490-9728-4387B975C1C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7/20/2016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579B7A-7E68-432B-9165-BEEDD8ED442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6340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1" r:id="rId13"/>
    <p:sldLayoutId id="214748368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F10E45-3C9F-4286-9E7E-47E3CDFF5DCB}" type="slidenum">
              <a:rPr lang="hu-HU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u-HU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0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392113" y="381000"/>
            <a:ext cx="141287" cy="6096000"/>
          </a:xfrm>
          <a:prstGeom prst="rect">
            <a:avLst/>
          </a:prstGeom>
          <a:gradFill rotWithShape="0">
            <a:gsLst>
              <a:gs pos="0">
                <a:srgbClr val="FF2E3F"/>
              </a:gs>
              <a:gs pos="100000">
                <a:srgbClr val="FFE64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i="1" smtClean="0">
              <a:solidFill>
                <a:srgbClr val="3019FF"/>
              </a:solidFill>
            </a:endParaRPr>
          </a:p>
        </p:txBody>
      </p:sp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381000" y="254000"/>
            <a:ext cx="8482013" cy="203200"/>
          </a:xfrm>
          <a:prstGeom prst="rect">
            <a:avLst/>
          </a:prstGeom>
          <a:gradFill rotWithShape="0">
            <a:gsLst>
              <a:gs pos="0">
                <a:srgbClr val="DCFFFC"/>
              </a:gs>
              <a:gs pos="100000">
                <a:srgbClr val="61F8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i="1" smtClean="0">
              <a:solidFill>
                <a:srgbClr val="3019FF"/>
              </a:solidFill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 userDrawn="1"/>
        </p:nvSpPr>
        <p:spPr bwMode="auto">
          <a:xfrm>
            <a:off x="5867400" y="215900"/>
            <a:ext cx="2805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smtClean="0">
                <a:solidFill>
                  <a:srgbClr val="FF175C"/>
                </a:solidFill>
              </a:rPr>
              <a:t>Fabio Sauli-A tribute to Glenn Knoll</a:t>
            </a:r>
          </a:p>
        </p:txBody>
      </p:sp>
      <p:sp>
        <p:nvSpPr>
          <p:cNvPr id="1038" name="Text Box 14"/>
          <p:cNvSpPr txBox="1">
            <a:spLocks noChangeArrowheads="1"/>
          </p:cNvSpPr>
          <p:nvPr userDrawn="1"/>
        </p:nvSpPr>
        <p:spPr bwMode="auto">
          <a:xfrm>
            <a:off x="8534400" y="228600"/>
            <a:ext cx="361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175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D025237-3620-4140-9094-02DC28A85EE8}" type="slidenum">
              <a:rPr lang="en-US" altLang="en-US" sz="1200" b="1" i="1" smtClean="0">
                <a:solidFill>
                  <a:srgbClr val="FF175C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i="1" smtClean="0">
              <a:solidFill>
                <a:srgbClr val="FF17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1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3200" kern="1200">
          <a:solidFill>
            <a:srgbClr val="250FE3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392113" y="381000"/>
            <a:ext cx="141287" cy="6096000"/>
          </a:xfrm>
          <a:prstGeom prst="rect">
            <a:avLst/>
          </a:prstGeom>
          <a:gradFill rotWithShape="0">
            <a:gsLst>
              <a:gs pos="0">
                <a:srgbClr val="FF2E3F"/>
              </a:gs>
              <a:gs pos="100000">
                <a:srgbClr val="FFE64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i="1" smtClean="0">
              <a:solidFill>
                <a:srgbClr val="3019FF"/>
              </a:solidFill>
            </a:endParaRPr>
          </a:p>
        </p:txBody>
      </p:sp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381000" y="254000"/>
            <a:ext cx="8482013" cy="203200"/>
          </a:xfrm>
          <a:prstGeom prst="rect">
            <a:avLst/>
          </a:prstGeom>
          <a:gradFill rotWithShape="0">
            <a:gsLst>
              <a:gs pos="0">
                <a:srgbClr val="DCFFFC"/>
              </a:gs>
              <a:gs pos="100000">
                <a:srgbClr val="61F8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i="1" smtClean="0">
              <a:solidFill>
                <a:srgbClr val="3019FF"/>
              </a:solidFill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 userDrawn="1"/>
        </p:nvSpPr>
        <p:spPr bwMode="auto">
          <a:xfrm>
            <a:off x="5867400" y="215900"/>
            <a:ext cx="2805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smtClean="0">
                <a:solidFill>
                  <a:srgbClr val="FF175C"/>
                </a:solidFill>
              </a:rPr>
              <a:t>Fabio Sauli-A tribute to Glenn Knoll</a:t>
            </a:r>
          </a:p>
        </p:txBody>
      </p:sp>
      <p:sp>
        <p:nvSpPr>
          <p:cNvPr id="1038" name="Text Box 14"/>
          <p:cNvSpPr txBox="1">
            <a:spLocks noChangeArrowheads="1"/>
          </p:cNvSpPr>
          <p:nvPr userDrawn="1"/>
        </p:nvSpPr>
        <p:spPr bwMode="auto">
          <a:xfrm>
            <a:off x="8534400" y="228600"/>
            <a:ext cx="361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175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D025237-3620-4140-9094-02DC28A85EE8}" type="slidenum">
              <a:rPr lang="en-US" altLang="en-US" sz="1200" b="1" i="1" smtClean="0">
                <a:solidFill>
                  <a:srgbClr val="FF175C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i="1" smtClean="0">
              <a:solidFill>
                <a:srgbClr val="FF17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6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3200" kern="1200">
          <a:solidFill>
            <a:srgbClr val="250FE3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392113" y="381000"/>
            <a:ext cx="141287" cy="6096000"/>
          </a:xfrm>
          <a:prstGeom prst="rect">
            <a:avLst/>
          </a:prstGeom>
          <a:gradFill rotWithShape="0">
            <a:gsLst>
              <a:gs pos="0">
                <a:srgbClr val="FF2E3F"/>
              </a:gs>
              <a:gs pos="100000">
                <a:srgbClr val="FFE64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i="1" smtClean="0">
              <a:solidFill>
                <a:srgbClr val="3019FF"/>
              </a:solidFill>
            </a:endParaRPr>
          </a:p>
        </p:txBody>
      </p:sp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381000" y="254000"/>
            <a:ext cx="8482013" cy="203200"/>
          </a:xfrm>
          <a:prstGeom prst="rect">
            <a:avLst/>
          </a:prstGeom>
          <a:gradFill rotWithShape="0">
            <a:gsLst>
              <a:gs pos="0">
                <a:srgbClr val="DCFFFC"/>
              </a:gs>
              <a:gs pos="100000">
                <a:srgbClr val="61F8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i="1" smtClean="0">
              <a:solidFill>
                <a:srgbClr val="3019FF"/>
              </a:solidFill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 userDrawn="1"/>
        </p:nvSpPr>
        <p:spPr bwMode="auto">
          <a:xfrm>
            <a:off x="5867400" y="215900"/>
            <a:ext cx="2805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smtClean="0">
                <a:solidFill>
                  <a:srgbClr val="FF175C"/>
                </a:solidFill>
              </a:rPr>
              <a:t>Fabio Sauli-A tribute to Glenn Knoll</a:t>
            </a:r>
          </a:p>
        </p:txBody>
      </p:sp>
      <p:sp>
        <p:nvSpPr>
          <p:cNvPr id="1038" name="Text Box 14"/>
          <p:cNvSpPr txBox="1">
            <a:spLocks noChangeArrowheads="1"/>
          </p:cNvSpPr>
          <p:nvPr userDrawn="1"/>
        </p:nvSpPr>
        <p:spPr bwMode="auto">
          <a:xfrm>
            <a:off x="8534400" y="228600"/>
            <a:ext cx="361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175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D025237-3620-4140-9094-02DC28A85EE8}" type="slidenum">
              <a:rPr lang="en-US" altLang="en-US" sz="1200" b="1" i="1" smtClean="0">
                <a:solidFill>
                  <a:srgbClr val="FF175C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i="1" smtClean="0">
              <a:solidFill>
                <a:srgbClr val="FF17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6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3200" kern="1200">
          <a:solidFill>
            <a:srgbClr val="250FE3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A2810-9416-43B4-9901-E82F9FF2BA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TÁMOP-4.1.1.C-12/1/KONV-2012-0005 projekt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A71-11C5-4067-9FF1-01D55D85C3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73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392113" y="381000"/>
            <a:ext cx="141287" cy="6096000"/>
          </a:xfrm>
          <a:prstGeom prst="rect">
            <a:avLst/>
          </a:prstGeom>
          <a:gradFill rotWithShape="0">
            <a:gsLst>
              <a:gs pos="0">
                <a:srgbClr val="FF2E3F"/>
              </a:gs>
              <a:gs pos="100000">
                <a:srgbClr val="FFE64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i="1" smtClean="0">
              <a:solidFill>
                <a:srgbClr val="3019FF"/>
              </a:solidFill>
            </a:endParaRPr>
          </a:p>
        </p:txBody>
      </p:sp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381000" y="254000"/>
            <a:ext cx="8482013" cy="203200"/>
          </a:xfrm>
          <a:prstGeom prst="rect">
            <a:avLst/>
          </a:prstGeom>
          <a:gradFill rotWithShape="0">
            <a:gsLst>
              <a:gs pos="0">
                <a:srgbClr val="DCFFFC"/>
              </a:gs>
              <a:gs pos="100000">
                <a:srgbClr val="61F8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i="1" smtClean="0">
              <a:solidFill>
                <a:srgbClr val="3019FF"/>
              </a:solidFill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 userDrawn="1"/>
        </p:nvSpPr>
        <p:spPr bwMode="auto">
          <a:xfrm>
            <a:off x="5867400" y="215900"/>
            <a:ext cx="2805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smtClean="0">
                <a:solidFill>
                  <a:srgbClr val="FF175C"/>
                </a:solidFill>
              </a:rPr>
              <a:t>Fabio Sauli-A tribute to Glenn Knoll</a:t>
            </a:r>
          </a:p>
        </p:txBody>
      </p:sp>
      <p:sp>
        <p:nvSpPr>
          <p:cNvPr id="1038" name="Text Box 14"/>
          <p:cNvSpPr txBox="1">
            <a:spLocks noChangeArrowheads="1"/>
          </p:cNvSpPr>
          <p:nvPr userDrawn="1"/>
        </p:nvSpPr>
        <p:spPr bwMode="auto">
          <a:xfrm>
            <a:off x="8534400" y="228600"/>
            <a:ext cx="361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175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D025237-3620-4140-9094-02DC28A85EE8}" type="slidenum">
              <a:rPr lang="en-US" altLang="en-US" sz="1200" b="1" i="1" smtClean="0">
                <a:solidFill>
                  <a:srgbClr val="FF175C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i="1" smtClean="0">
              <a:solidFill>
                <a:srgbClr val="FF17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2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3200" kern="1200">
          <a:solidFill>
            <a:srgbClr val="250FE3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250FE3"/>
          </a:solidFill>
          <a:latin typeface="Times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zprimeguide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hyperlink" Target="https://hu.wikipedia.org/wiki/Napt%C3%B6meg" TargetMode="Externa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-36512" y="620688"/>
            <a:ext cx="9300471" cy="1872208"/>
          </a:xfrm>
        </p:spPr>
        <p:txBody>
          <a:bodyPr>
            <a:noAutofit/>
          </a:bodyPr>
          <a:lstStyle/>
          <a:p>
            <a:r>
              <a:rPr lang="hu-HU" sz="5400" b="1" dirty="0" smtClean="0"/>
              <a:t>Sötét erő az atommagfizikában</a:t>
            </a:r>
            <a:endParaRPr lang="en-US" sz="2000" b="1" dirty="0"/>
          </a:p>
        </p:txBody>
      </p:sp>
      <p:pic>
        <p:nvPicPr>
          <p:cNvPr id="4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73216"/>
            <a:ext cx="3796097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 descr="nikh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5373216"/>
            <a:ext cx="2329937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228" y="5035443"/>
            <a:ext cx="1735212" cy="1743932"/>
          </a:xfrm>
          <a:prstGeom prst="rect">
            <a:avLst/>
          </a:prstGeom>
        </p:spPr>
      </p:pic>
      <p:sp>
        <p:nvSpPr>
          <p:cNvPr id="8" name="Alcím 7"/>
          <p:cNvSpPr>
            <a:spLocks noGrp="1"/>
          </p:cNvSpPr>
          <p:nvPr>
            <p:ph type="subTitle" idx="1"/>
          </p:nvPr>
        </p:nvSpPr>
        <p:spPr>
          <a:xfrm>
            <a:off x="1299591" y="2996952"/>
            <a:ext cx="6400800" cy="1752600"/>
          </a:xfrm>
        </p:spPr>
        <p:txBody>
          <a:bodyPr/>
          <a:lstStyle/>
          <a:p>
            <a:r>
              <a:rPr lang="hu-HU" dirty="0" err="1" smtClean="0"/>
              <a:t>Krasznahorkay</a:t>
            </a:r>
            <a:r>
              <a:rPr lang="hu-HU" dirty="0" smtClean="0"/>
              <a:t> Attila</a:t>
            </a:r>
          </a:p>
          <a:p>
            <a:r>
              <a:rPr lang="hu-HU" dirty="0" err="1" smtClean="0"/>
              <a:t>MTA-Atomki</a:t>
            </a:r>
            <a:r>
              <a:rPr lang="hu-HU" dirty="0" smtClean="0"/>
              <a:t>, Debrecen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5537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/>
              <a:t>protonnál könnyebb </a:t>
            </a:r>
            <a:r>
              <a:rPr lang="hu-HU" dirty="0" smtClean="0"/>
              <a:t>részecskék</a:t>
            </a:r>
            <a:r>
              <a:rPr lang="hu-HU" dirty="0"/>
              <a:t> </a:t>
            </a:r>
            <a:r>
              <a:rPr lang="hu-HU" dirty="0" smtClean="0"/>
              <a:t>keresése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Jelenlegi elméletek: </a:t>
            </a:r>
            <a:r>
              <a:rPr lang="hu-HU" dirty="0" err="1"/>
              <a:t>MeV</a:t>
            </a:r>
            <a:r>
              <a:rPr lang="hu-HU" dirty="0"/>
              <a:t> – </a:t>
            </a:r>
            <a:r>
              <a:rPr lang="hu-HU" dirty="0" err="1"/>
              <a:t>GeV</a:t>
            </a:r>
            <a:r>
              <a:rPr lang="hu-HU" dirty="0"/>
              <a:t> tömegű </a:t>
            </a:r>
            <a:r>
              <a:rPr lang="hu-HU" dirty="0" smtClean="0"/>
              <a:t>részecskék</a:t>
            </a:r>
            <a:endParaRPr lang="hu-HU" dirty="0"/>
          </a:p>
          <a:p>
            <a:r>
              <a:rPr lang="hu-HU" dirty="0"/>
              <a:t>Próbálkozások a kimutatásra: </a:t>
            </a:r>
          </a:p>
          <a:p>
            <a:r>
              <a:rPr lang="hu-HU" dirty="0"/>
              <a:t>Adatbányászattal</a:t>
            </a:r>
          </a:p>
          <a:p>
            <a:r>
              <a:rPr lang="hu-HU" dirty="0"/>
              <a:t>Jelenlegi gyorsítókkal</a:t>
            </a:r>
          </a:p>
          <a:p>
            <a:pPr marL="0" indent="0">
              <a:buNone/>
            </a:pPr>
            <a:r>
              <a:rPr lang="hu-HU" dirty="0"/>
              <a:t>        </a:t>
            </a:r>
            <a:r>
              <a:rPr lang="hu-HU" dirty="0" smtClean="0">
                <a:sym typeface="Wingdings" panose="05000000000000000000" pitchFamily="2" charset="2"/>
              </a:rPr>
              <a:t></a:t>
            </a:r>
            <a:r>
              <a:rPr lang="hu-HU" dirty="0" smtClean="0"/>
              <a:t> </a:t>
            </a:r>
            <a:r>
              <a:rPr lang="hu-HU" dirty="0"/>
              <a:t>ez ideig sikertelen</a:t>
            </a:r>
          </a:p>
          <a:p>
            <a:r>
              <a:rPr lang="hu-HU" dirty="0"/>
              <a:t>Új kísérletek tervezése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9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i="1" dirty="0" smtClean="0"/>
              <a:t>A kinetikus keveredés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525963"/>
          </a:xfrm>
        </p:spPr>
        <p:txBody>
          <a:bodyPr/>
          <a:lstStyle/>
          <a:p>
            <a:r>
              <a:rPr lang="hu-HU" sz="2800" i="1" dirty="0" smtClean="0"/>
              <a:t>Egy régi ötlet </a:t>
            </a:r>
            <a:r>
              <a:rPr lang="hu-HU" sz="2800" i="1" dirty="0"/>
              <a:t>(</a:t>
            </a:r>
            <a:r>
              <a:rPr lang="nb-NO" sz="2800" i="1" dirty="0"/>
              <a:t>Holdom, Phys. Lett B166, 1986</a:t>
            </a:r>
            <a:r>
              <a:rPr lang="hu-HU" sz="2800" i="1" dirty="0" smtClean="0"/>
              <a:t>)</a:t>
            </a:r>
            <a:r>
              <a:rPr lang="en-US" sz="2800" i="1" dirty="0" smtClean="0"/>
              <a:t>: </a:t>
            </a:r>
            <a:endParaRPr lang="hu-HU" sz="2800" i="1" dirty="0" smtClean="0"/>
          </a:p>
          <a:p>
            <a:pPr marL="0" indent="0">
              <a:buNone/>
            </a:pPr>
            <a:r>
              <a:rPr lang="hu-HU" sz="2800" i="1" dirty="0" smtClean="0"/>
              <a:t>A foton U(1) szimmetriával rendelkezik.</a:t>
            </a:r>
          </a:p>
          <a:p>
            <a:pPr marL="0" indent="0">
              <a:buNone/>
            </a:pPr>
            <a:r>
              <a:rPr lang="hu-HU" sz="2800" i="1" dirty="0" smtClean="0"/>
              <a:t>Ha van egy másik U(1) szimmetria is a természetben, akkor annak a </a:t>
            </a:r>
            <a:r>
              <a:rPr lang="hu-HU" sz="2800" i="1" dirty="0" err="1" smtClean="0"/>
              <a:t>mértékbozonja</a:t>
            </a:r>
            <a:r>
              <a:rPr lang="hu-HU" sz="2800" i="1" dirty="0" smtClean="0"/>
              <a:t> keveredni fog a fotonnal, és így kölcsönhatásban kell lenniük.</a:t>
            </a:r>
            <a:endParaRPr lang="hu-HU" sz="2800" i="1" dirty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40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Bomlási módok, élettartam</a:t>
            </a:r>
            <a:endParaRPr lang="en-US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700808"/>
            <a:ext cx="4654569" cy="302433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416" y="1735177"/>
            <a:ext cx="3456384" cy="83423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239" y="2898967"/>
            <a:ext cx="3580594" cy="321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56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" y="0"/>
            <a:ext cx="9139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2339752" y="764704"/>
            <a:ext cx="4343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hlinkClick r:id="rId3"/>
              </a:rPr>
              <a:t>https://sites.google.com/site/zprimeguide</a:t>
            </a:r>
            <a:r>
              <a:rPr lang="en-US" dirty="0" smtClean="0">
                <a:solidFill>
                  <a:schemeClr val="accent1"/>
                </a:solidFill>
                <a:hlinkClick r:id="rId3"/>
              </a:rPr>
              <a:t>/</a:t>
            </a:r>
            <a:r>
              <a:rPr lang="hu-HU" dirty="0" smtClean="0">
                <a:solidFill>
                  <a:schemeClr val="accent1"/>
                </a:solidFill>
              </a:rPr>
              <a:t> 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6876256" y="764704"/>
            <a:ext cx="2267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Hye</a:t>
            </a:r>
            <a:r>
              <a:rPr lang="en-US" dirty="0">
                <a:solidFill>
                  <a:schemeClr val="accent1"/>
                </a:solidFill>
              </a:rPr>
              <a:t>-Sung </a:t>
            </a:r>
            <a:r>
              <a:rPr lang="en-US" dirty="0" smtClean="0">
                <a:solidFill>
                  <a:schemeClr val="accent1"/>
                </a:solidFill>
              </a:rPr>
              <a:t>Lee</a:t>
            </a:r>
            <a:r>
              <a:rPr lang="hu-HU" dirty="0" smtClean="0">
                <a:solidFill>
                  <a:schemeClr val="accent1"/>
                </a:solidFill>
              </a:rPr>
              <a:t> (JLAB)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4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Ütközőnyalábos és fix céltárgyas kísérletek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hu-HU" dirty="0" smtClean="0"/>
              <a:t>Ahol foton keletkezik, ott sötét foton is keletkezhet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165145"/>
            <a:ext cx="2736304" cy="267444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900" y="2162079"/>
            <a:ext cx="4028940" cy="208523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5036938"/>
            <a:ext cx="3250704" cy="167336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580" y="4602989"/>
            <a:ext cx="3487095" cy="164173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084168" y="6288795"/>
            <a:ext cx="2268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Sokkal nagyobb háttér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97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smtClean="0"/>
              <a:t>Hogyan lehet nagyenergiás elektronokat és pozitronokat detektálni?</a:t>
            </a:r>
            <a:endParaRPr lang="en-US" sz="36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772816"/>
            <a:ext cx="7365095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9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00" y="3512762"/>
            <a:ext cx="4614635" cy="962876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555539" y="291753"/>
            <a:ext cx="810039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smtClean="0"/>
              <a:t>A sötét foton keresése a </a:t>
            </a:r>
            <a:r>
              <a:rPr lang="el-GR" sz="2800" b="1" dirty="0" smtClean="0"/>
              <a:t>π</a:t>
            </a:r>
            <a:r>
              <a:rPr lang="el-GR" sz="2800" b="1" baseline="30000" dirty="0" smtClean="0"/>
              <a:t>0</a:t>
            </a:r>
            <a:r>
              <a:rPr lang="el-GR" sz="2800" b="1" dirty="0"/>
              <a:t>→</a:t>
            </a:r>
            <a:r>
              <a:rPr lang="en-US" sz="2800" b="1" i="1" dirty="0" err="1"/>
              <a:t>e</a:t>
            </a:r>
            <a:r>
              <a:rPr lang="en-US" sz="2800" b="1" baseline="30000" dirty="0" err="1"/>
              <a:t>+</a:t>
            </a:r>
            <a:r>
              <a:rPr lang="en-US" sz="2800" b="1" i="1" dirty="0" err="1"/>
              <a:t>e</a:t>
            </a:r>
            <a:r>
              <a:rPr lang="en-US" sz="2800" b="1" baseline="30000" dirty="0" smtClean="0"/>
              <a:t>−</a:t>
            </a:r>
            <a:r>
              <a:rPr lang="hu-HU" sz="2800" b="1" baseline="30000" dirty="0" smtClean="0"/>
              <a:t> </a:t>
            </a:r>
            <a:r>
              <a:rPr lang="el-GR" sz="2800" b="1" dirty="0" smtClean="0"/>
              <a:t>γ</a:t>
            </a:r>
            <a:r>
              <a:rPr lang="hu-HU" sz="2800" b="1" dirty="0" smtClean="0"/>
              <a:t> bomlásban,</a:t>
            </a:r>
            <a:endParaRPr lang="en-US" sz="2800" b="1" dirty="0"/>
          </a:p>
          <a:p>
            <a:r>
              <a:rPr lang="en-US" sz="2400" b="1" dirty="0" smtClean="0"/>
              <a:t>WASA-at-COSY</a:t>
            </a:r>
            <a:r>
              <a:rPr lang="hu-HU" sz="2400" b="1" dirty="0" smtClean="0"/>
              <a:t> </a:t>
            </a:r>
            <a:r>
              <a:rPr lang="en-US" sz="2400" b="1" dirty="0" smtClean="0"/>
              <a:t>Collaboration</a:t>
            </a:r>
            <a:r>
              <a:rPr lang="hu-HU" sz="2400" b="1" dirty="0" smtClean="0"/>
              <a:t>, </a:t>
            </a:r>
            <a:r>
              <a:rPr lang="en-US" sz="2400" b="1" dirty="0" smtClean="0"/>
              <a:t>Physics </a:t>
            </a:r>
            <a:r>
              <a:rPr lang="en-US" sz="2400" b="1" dirty="0"/>
              <a:t>Letters B 726 (2013) </a:t>
            </a:r>
            <a:r>
              <a:rPr lang="en-US" sz="2400" b="1" dirty="0" smtClean="0"/>
              <a:t>187 </a:t>
            </a:r>
            <a:endParaRPr lang="en-US" sz="2400" b="1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" y="1397127"/>
            <a:ext cx="7164288" cy="213222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735" y="3491033"/>
            <a:ext cx="4529552" cy="317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9529" y="573653"/>
            <a:ext cx="8316416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</a:rPr>
              <a:t>A sötét foton</a:t>
            </a:r>
            <a:r>
              <a:rPr lang="en-US" sz="3600" b="1" dirty="0" smtClean="0">
                <a:solidFill>
                  <a:srgbClr val="FF0000"/>
                </a:solidFill>
              </a:rPr>
              <a:t> e</a:t>
            </a:r>
            <a:r>
              <a:rPr lang="en-US" sz="36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</a:rPr>
              <a:t>-e</a:t>
            </a:r>
            <a:r>
              <a:rPr lang="en-US" sz="3600" b="1" baseline="30000" dirty="0" smtClean="0">
                <a:solidFill>
                  <a:srgbClr val="FF0000"/>
                </a:solidFill>
              </a:rPr>
              <a:t>-</a:t>
            </a:r>
            <a:r>
              <a:rPr lang="hu-HU" sz="3600" b="1" dirty="0" smtClean="0">
                <a:solidFill>
                  <a:srgbClr val="FF0000"/>
                </a:solidFill>
              </a:rPr>
              <a:t> bomlásának keresése atommag átmenetekben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540646" y="4481538"/>
            <a:ext cx="143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540646" y="2681313"/>
            <a:ext cx="143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1376720" y="3473181"/>
            <a:ext cx="144463" cy="142875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40646" y="2320951"/>
            <a:ext cx="3866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smtClean="0">
                <a:latin typeface="Verdana" pitchFamily="34" charset="0"/>
              </a:rPr>
              <a:t>J</a:t>
            </a:r>
            <a:r>
              <a:rPr lang="el-GR" baseline="30000" dirty="0" smtClean="0">
                <a:latin typeface="Verdana" pitchFamily="34" charset="0"/>
              </a:rPr>
              <a:t>π</a:t>
            </a:r>
            <a:endParaRPr lang="en-US" baseline="30000" dirty="0">
              <a:latin typeface="Verdana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80581" y="4067075"/>
            <a:ext cx="3866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 smtClean="0">
                <a:latin typeface="Verdana" pitchFamily="34" charset="0"/>
              </a:rPr>
              <a:t>J</a:t>
            </a:r>
            <a:r>
              <a:rPr lang="hu-HU" baseline="30000" dirty="0" err="1">
                <a:latin typeface="Verdana" pitchFamily="34" charset="0"/>
              </a:rPr>
              <a:t>π</a:t>
            </a:r>
            <a:endParaRPr lang="en-US" baseline="30000" dirty="0">
              <a:latin typeface="Verdana" pitchFamily="34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 rot="15963869" flipH="1">
            <a:off x="1824599" y="3329616"/>
            <a:ext cx="367684" cy="645733"/>
          </a:xfrm>
          <a:prstGeom prst="lightningBolt">
            <a:avLst/>
          </a:prstGeom>
          <a:solidFill>
            <a:srgbClr val="FFFF00"/>
          </a:solidFill>
          <a:ln w="381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V="1">
            <a:off x="2524461" y="3109068"/>
            <a:ext cx="790574" cy="720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2524462" y="3829795"/>
            <a:ext cx="790573" cy="47456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3498394" y="2758230"/>
            <a:ext cx="666750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en-GB" sz="4000" dirty="0">
                <a:solidFill>
                  <a:schemeClr val="tx2"/>
                </a:solidFill>
              </a:rPr>
              <a:t>e</a:t>
            </a:r>
            <a:r>
              <a:rPr lang="en-GB" sz="4000" baseline="30000" dirty="0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3498394" y="3953517"/>
            <a:ext cx="690561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chemeClr val="tx2"/>
                </a:solidFill>
              </a:rPr>
              <a:t>e</a:t>
            </a:r>
            <a:r>
              <a:rPr lang="en-GB" sz="4000" baseline="30000" dirty="0">
                <a:solidFill>
                  <a:schemeClr val="tx2"/>
                </a:solidFill>
                <a:cs typeface="Arial" charset="0"/>
              </a:rPr>
              <a:t>–</a:t>
            </a:r>
            <a:endParaRPr lang="en-GB" sz="4000" baseline="30000" dirty="0">
              <a:solidFill>
                <a:schemeClr val="tx2"/>
              </a:solidFill>
            </a:endParaRPr>
          </a:p>
        </p:txBody>
      </p:sp>
      <p:cxnSp>
        <p:nvCxnSpPr>
          <p:cNvPr id="14" name="Egyenes összekötő nyíllal 13"/>
          <p:cNvCxnSpPr/>
          <p:nvPr/>
        </p:nvCxnSpPr>
        <p:spPr>
          <a:xfrm>
            <a:off x="1115616" y="2681313"/>
            <a:ext cx="0" cy="18002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360" y="2046564"/>
            <a:ext cx="2976699" cy="306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Szövegdoboz 15"/>
          <p:cNvSpPr txBox="1"/>
          <p:nvPr/>
        </p:nvSpPr>
        <p:spPr>
          <a:xfrm>
            <a:off x="6332407" y="2281203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bg1"/>
                </a:solidFill>
              </a:rPr>
              <a:t>E(</a:t>
            </a:r>
            <a:r>
              <a:rPr lang="hu-HU" sz="1600" b="1" dirty="0" err="1" smtClean="0">
                <a:solidFill>
                  <a:schemeClr val="bg1"/>
                </a:solidFill>
              </a:rPr>
              <a:t>tr</a:t>
            </a:r>
            <a:r>
              <a:rPr lang="hu-HU" sz="1600" b="1" dirty="0" smtClean="0">
                <a:solidFill>
                  <a:schemeClr val="bg1"/>
                </a:solidFill>
              </a:rPr>
              <a:t>) = 18 </a:t>
            </a:r>
            <a:r>
              <a:rPr lang="hu-HU" sz="1600" b="1" dirty="0" err="1" smtClean="0">
                <a:solidFill>
                  <a:schemeClr val="bg1"/>
                </a:solidFill>
              </a:rPr>
              <a:t>MeV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54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6124" y="285214"/>
            <a:ext cx="7543800" cy="99987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</a:t>
            </a:r>
            <a:r>
              <a:rPr lang="en-US" baseline="30000" dirty="0" smtClean="0"/>
              <a:t>+</a:t>
            </a:r>
            <a:r>
              <a:rPr lang="en-US" dirty="0" smtClean="0"/>
              <a:t>-e</a:t>
            </a:r>
            <a:r>
              <a:rPr lang="en-US" baseline="22000" dirty="0" smtClean="0"/>
              <a:t>⁻</a:t>
            </a:r>
            <a:r>
              <a:rPr lang="hu-HU" dirty="0"/>
              <a:t> </a:t>
            </a:r>
            <a:r>
              <a:rPr lang="hu-HU" dirty="0" smtClean="0"/>
              <a:t>belső párkeltés</a:t>
            </a:r>
            <a:endParaRPr lang="en-US" dirty="0"/>
          </a:p>
        </p:txBody>
      </p:sp>
      <p:pic>
        <p:nvPicPr>
          <p:cNvPr id="11267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1268760"/>
            <a:ext cx="3384376" cy="3384376"/>
          </a:xfrm>
        </p:spPr>
      </p:pic>
      <p:sp>
        <p:nvSpPr>
          <p:cNvPr id="3" name="Szövegdoboz 2"/>
          <p:cNvSpPr txBox="1"/>
          <p:nvPr/>
        </p:nvSpPr>
        <p:spPr>
          <a:xfrm>
            <a:off x="827584" y="5229200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M.E. Rose </a:t>
            </a:r>
            <a:r>
              <a:rPr lang="hu-HU" sz="2400" dirty="0" err="1" smtClean="0"/>
              <a:t>Phys</a:t>
            </a:r>
            <a:r>
              <a:rPr lang="hu-HU" sz="2400" dirty="0" smtClean="0"/>
              <a:t>. </a:t>
            </a:r>
            <a:r>
              <a:rPr lang="hu-HU" sz="2400" dirty="0" err="1" smtClean="0"/>
              <a:t>Rev</a:t>
            </a:r>
            <a:r>
              <a:rPr lang="hu-HU" sz="2400" dirty="0" smtClean="0"/>
              <a:t>.  76 (1949) 678</a:t>
            </a:r>
          </a:p>
          <a:p>
            <a:r>
              <a:rPr lang="hu-HU" sz="2400" dirty="0" smtClean="0"/>
              <a:t>E.K. </a:t>
            </a:r>
            <a:r>
              <a:rPr lang="hu-HU" sz="2400" dirty="0" err="1" smtClean="0"/>
              <a:t>Warburton</a:t>
            </a:r>
            <a:r>
              <a:rPr lang="hu-HU" sz="2400" dirty="0" smtClean="0"/>
              <a:t> </a:t>
            </a:r>
            <a:r>
              <a:rPr lang="hu-HU" sz="2400" dirty="0" err="1" smtClean="0"/>
              <a:t>Phys</a:t>
            </a:r>
            <a:r>
              <a:rPr lang="hu-HU" sz="2400" dirty="0" smtClean="0"/>
              <a:t>. </a:t>
            </a:r>
            <a:r>
              <a:rPr lang="hu-HU" sz="2400" dirty="0" err="1" smtClean="0"/>
              <a:t>Rev</a:t>
            </a:r>
            <a:r>
              <a:rPr lang="hu-HU" sz="2400" dirty="0" smtClean="0"/>
              <a:t>.  B133 (1964) 1368.</a:t>
            </a:r>
          </a:p>
          <a:p>
            <a:r>
              <a:rPr lang="hu-HU" sz="2400" dirty="0" smtClean="0"/>
              <a:t>P. </a:t>
            </a:r>
            <a:r>
              <a:rPr lang="hu-HU" sz="2400" dirty="0" err="1" smtClean="0"/>
              <a:t>Schlüter</a:t>
            </a:r>
            <a:r>
              <a:rPr lang="hu-HU" sz="2400" dirty="0" smtClean="0"/>
              <a:t>, G. </a:t>
            </a:r>
            <a:r>
              <a:rPr lang="hu-HU" sz="2400" dirty="0" err="1" smtClean="0"/>
              <a:t>Soff</a:t>
            </a:r>
            <a:r>
              <a:rPr lang="hu-HU" sz="2400" dirty="0" smtClean="0"/>
              <a:t>, W. </a:t>
            </a:r>
            <a:r>
              <a:rPr lang="hu-HU" sz="2400" dirty="0" err="1" smtClean="0"/>
              <a:t>Greiner</a:t>
            </a:r>
            <a:r>
              <a:rPr lang="hu-HU" sz="2400" dirty="0" smtClean="0"/>
              <a:t>, </a:t>
            </a:r>
            <a:r>
              <a:rPr lang="hu-HU" sz="2400" dirty="0" err="1" smtClean="0"/>
              <a:t>Phys</a:t>
            </a:r>
            <a:r>
              <a:rPr lang="hu-HU" sz="2400" dirty="0" smtClean="0"/>
              <a:t>. </a:t>
            </a:r>
            <a:r>
              <a:rPr lang="hu-HU" sz="2400" dirty="0" err="1" smtClean="0"/>
              <a:t>Rep</a:t>
            </a:r>
            <a:r>
              <a:rPr lang="hu-HU" sz="2400" dirty="0" smtClean="0"/>
              <a:t>. 75 (1981) 327.</a:t>
            </a:r>
            <a:endParaRPr lang="hu-H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04599"/>
            <a:ext cx="3974976" cy="333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90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61912" y="332656"/>
            <a:ext cx="9144000" cy="1512168"/>
          </a:xfrm>
        </p:spPr>
        <p:txBody>
          <a:bodyPr/>
          <a:lstStyle/>
          <a:p>
            <a:pPr>
              <a:defRPr/>
            </a:pPr>
            <a:r>
              <a:rPr lang="hu-HU" sz="4000" dirty="0" smtClean="0"/>
              <a:t>A</a:t>
            </a:r>
            <a:r>
              <a:rPr lang="hu-HU" sz="4000" baseline="30000" dirty="0" smtClean="0"/>
              <a:t> </a:t>
            </a:r>
            <a:r>
              <a:rPr lang="en-US" sz="4000" baseline="30000" dirty="0" smtClean="0"/>
              <a:t>8</a:t>
            </a:r>
            <a:r>
              <a:rPr lang="en-US" sz="4000" dirty="0" smtClean="0"/>
              <a:t>Be M1 </a:t>
            </a:r>
            <a:r>
              <a:rPr lang="hu-HU" sz="4000" dirty="0" smtClean="0"/>
              <a:t>átmeneteinek vizsgálata</a:t>
            </a:r>
            <a:endParaRPr lang="en-US" sz="4000" dirty="0"/>
          </a:p>
        </p:txBody>
      </p:sp>
      <p:cxnSp>
        <p:nvCxnSpPr>
          <p:cNvPr id="4" name="Egyenes összekötő 3"/>
          <p:cNvCxnSpPr/>
          <p:nvPr/>
        </p:nvCxnSpPr>
        <p:spPr>
          <a:xfrm>
            <a:off x="273795" y="6239351"/>
            <a:ext cx="3360737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280145" y="3035776"/>
            <a:ext cx="3046412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280145" y="2567464"/>
            <a:ext cx="31115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Lekerekített téglalap 4"/>
          <p:cNvSpPr/>
          <p:nvPr/>
        </p:nvSpPr>
        <p:spPr>
          <a:xfrm>
            <a:off x="273795" y="5520214"/>
            <a:ext cx="3360737" cy="21431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Egyenes összekötő nyíllal 10"/>
          <p:cNvCxnSpPr/>
          <p:nvPr/>
        </p:nvCxnSpPr>
        <p:spPr>
          <a:xfrm>
            <a:off x="1259632" y="2567464"/>
            <a:ext cx="0" cy="36718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>
            <a:off x="1802557" y="2567464"/>
            <a:ext cx="0" cy="29527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>
            <a:off x="2316907" y="3064351"/>
            <a:ext cx="0" cy="3175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>
            <a:off x="2842370" y="3064351"/>
            <a:ext cx="0" cy="24558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1" name="Szövegdoboz 19"/>
          <p:cNvSpPr txBox="1">
            <a:spLocks noChangeArrowheads="1"/>
          </p:cNvSpPr>
          <p:nvPr/>
        </p:nvSpPr>
        <p:spPr bwMode="auto">
          <a:xfrm>
            <a:off x="1528267" y="6323964"/>
            <a:ext cx="14414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hu-HU" sz="2800" b="1" baseline="30000"/>
              <a:t>8</a:t>
            </a:r>
            <a:r>
              <a:rPr lang="hu-HU" sz="2800" b="1"/>
              <a:t>Be</a:t>
            </a:r>
            <a:endParaRPr lang="en-US" b="1"/>
          </a:p>
        </p:txBody>
      </p:sp>
      <p:sp>
        <p:nvSpPr>
          <p:cNvPr id="10252" name="Szövegdoboz 20"/>
          <p:cNvSpPr txBox="1">
            <a:spLocks noChangeArrowheads="1"/>
          </p:cNvSpPr>
          <p:nvPr/>
        </p:nvSpPr>
        <p:spPr bwMode="auto">
          <a:xfrm>
            <a:off x="3059857" y="5790724"/>
            <a:ext cx="7905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hu-HU" sz="2000" dirty="0"/>
              <a:t>0</a:t>
            </a:r>
            <a:r>
              <a:rPr lang="hu-HU" sz="2400" b="1" baseline="30000" dirty="0"/>
              <a:t>+</a:t>
            </a:r>
            <a:endParaRPr lang="en-US" sz="2400" b="1" baseline="30000" dirty="0"/>
          </a:p>
        </p:txBody>
      </p:sp>
      <p:sp>
        <p:nvSpPr>
          <p:cNvPr id="10253" name="Téglalap 22"/>
          <p:cNvSpPr>
            <a:spLocks noChangeArrowheads="1"/>
          </p:cNvSpPr>
          <p:nvPr/>
        </p:nvSpPr>
        <p:spPr bwMode="auto">
          <a:xfrm>
            <a:off x="3070970" y="5150326"/>
            <a:ext cx="458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b="1"/>
              <a:t>2</a:t>
            </a:r>
            <a:r>
              <a:rPr lang="hu-HU" b="1" baseline="30000"/>
              <a:t>+</a:t>
            </a:r>
            <a:endParaRPr lang="en-US" b="1" baseline="30000"/>
          </a:p>
        </p:txBody>
      </p:sp>
      <p:sp>
        <p:nvSpPr>
          <p:cNvPr id="10254" name="Téglalap 23"/>
          <p:cNvSpPr>
            <a:spLocks noChangeArrowheads="1"/>
          </p:cNvSpPr>
          <p:nvPr/>
        </p:nvSpPr>
        <p:spPr bwMode="auto">
          <a:xfrm>
            <a:off x="2932858" y="2207100"/>
            <a:ext cx="458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b="1" dirty="0"/>
              <a:t>1</a:t>
            </a:r>
            <a:r>
              <a:rPr lang="hu-HU" b="1" baseline="30000" dirty="0"/>
              <a:t>+</a:t>
            </a:r>
            <a:endParaRPr lang="en-US" b="1" baseline="30000" dirty="0"/>
          </a:p>
        </p:txBody>
      </p:sp>
      <p:sp>
        <p:nvSpPr>
          <p:cNvPr id="10255" name="Téglalap 24"/>
          <p:cNvSpPr>
            <a:spLocks noChangeArrowheads="1"/>
          </p:cNvSpPr>
          <p:nvPr/>
        </p:nvSpPr>
        <p:spPr bwMode="auto">
          <a:xfrm>
            <a:off x="2996357" y="2667476"/>
            <a:ext cx="458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b="1"/>
              <a:t>1</a:t>
            </a:r>
            <a:r>
              <a:rPr lang="hu-HU" b="1" baseline="30000"/>
              <a:t>+</a:t>
            </a:r>
            <a:endParaRPr lang="en-US" b="1" baseline="30000"/>
          </a:p>
        </p:txBody>
      </p:sp>
      <p:sp>
        <p:nvSpPr>
          <p:cNvPr id="10256" name="Téglalap 30"/>
          <p:cNvSpPr>
            <a:spLocks noChangeArrowheads="1"/>
          </p:cNvSpPr>
          <p:nvPr/>
        </p:nvSpPr>
        <p:spPr bwMode="auto">
          <a:xfrm>
            <a:off x="439688" y="5869464"/>
            <a:ext cx="331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b="1"/>
              <a:t>0</a:t>
            </a:r>
            <a:endParaRPr lang="en-US"/>
          </a:p>
        </p:txBody>
      </p:sp>
      <p:sp>
        <p:nvSpPr>
          <p:cNvPr id="10257" name="Téglalap 31"/>
          <p:cNvSpPr>
            <a:spLocks noChangeArrowheads="1"/>
          </p:cNvSpPr>
          <p:nvPr/>
        </p:nvSpPr>
        <p:spPr bwMode="auto">
          <a:xfrm>
            <a:off x="407145" y="5196364"/>
            <a:ext cx="552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b="1"/>
              <a:t>3.0</a:t>
            </a:r>
            <a:endParaRPr lang="en-US"/>
          </a:p>
        </p:txBody>
      </p:sp>
      <p:sp>
        <p:nvSpPr>
          <p:cNvPr id="10258" name="Téglalap 32"/>
          <p:cNvSpPr>
            <a:spLocks noChangeArrowheads="1"/>
          </p:cNvSpPr>
          <p:nvPr/>
        </p:nvSpPr>
        <p:spPr bwMode="auto">
          <a:xfrm>
            <a:off x="259507" y="2696051"/>
            <a:ext cx="700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b="1"/>
              <a:t>17.6</a:t>
            </a:r>
            <a:endParaRPr lang="en-US"/>
          </a:p>
        </p:txBody>
      </p:sp>
      <p:sp>
        <p:nvSpPr>
          <p:cNvPr id="10259" name="Téglalap 33"/>
          <p:cNvSpPr>
            <a:spLocks noChangeArrowheads="1"/>
          </p:cNvSpPr>
          <p:nvPr/>
        </p:nvSpPr>
        <p:spPr bwMode="auto">
          <a:xfrm>
            <a:off x="241410" y="2197576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b="1" dirty="0"/>
              <a:t>18.2</a:t>
            </a:r>
            <a:endParaRPr lang="en-US" dirty="0"/>
          </a:p>
        </p:txBody>
      </p:sp>
      <p:sp>
        <p:nvSpPr>
          <p:cNvPr id="10260" name="Téglalap 36"/>
          <p:cNvSpPr>
            <a:spLocks noChangeArrowheads="1"/>
          </p:cNvSpPr>
          <p:nvPr/>
        </p:nvSpPr>
        <p:spPr bwMode="auto">
          <a:xfrm>
            <a:off x="3540870" y="2402840"/>
            <a:ext cx="2432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b="1" dirty="0"/>
              <a:t>T=0  </a:t>
            </a:r>
            <a:r>
              <a:rPr lang="hu-HU" b="1" dirty="0" err="1"/>
              <a:t>Ep</a:t>
            </a:r>
            <a:r>
              <a:rPr lang="hu-HU" b="1" dirty="0"/>
              <a:t>= 1030 </a:t>
            </a:r>
            <a:r>
              <a:rPr lang="hu-HU" b="1" dirty="0" err="1"/>
              <a:t>keV</a:t>
            </a:r>
            <a:endParaRPr lang="en-US" dirty="0"/>
          </a:p>
        </p:txBody>
      </p:sp>
      <p:sp>
        <p:nvSpPr>
          <p:cNvPr id="10261" name="Téglalap 37"/>
          <p:cNvSpPr>
            <a:spLocks noChangeArrowheads="1"/>
          </p:cNvSpPr>
          <p:nvPr/>
        </p:nvSpPr>
        <p:spPr bwMode="auto">
          <a:xfrm>
            <a:off x="3529757" y="2850832"/>
            <a:ext cx="2443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u-HU" b="1" dirty="0"/>
              <a:t>T=1   </a:t>
            </a:r>
            <a:r>
              <a:rPr lang="hu-HU" b="1" dirty="0" err="1"/>
              <a:t>Ep</a:t>
            </a:r>
            <a:r>
              <a:rPr lang="hu-HU" b="1" dirty="0"/>
              <a:t>=  441 </a:t>
            </a:r>
            <a:r>
              <a:rPr lang="hu-HU" b="1" dirty="0" err="1"/>
              <a:t>keV</a:t>
            </a:r>
            <a:endParaRPr lang="en-US" dirty="0"/>
          </a:p>
        </p:txBody>
      </p:sp>
      <p:sp>
        <p:nvSpPr>
          <p:cNvPr id="6" name="Téglalap 5"/>
          <p:cNvSpPr/>
          <p:nvPr/>
        </p:nvSpPr>
        <p:spPr>
          <a:xfrm>
            <a:off x="5737505" y="1581686"/>
            <a:ext cx="33334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smtClean="0"/>
              <a:t>Gerjesztés a</a:t>
            </a:r>
            <a:r>
              <a:rPr lang="en-US" sz="2400" dirty="0" smtClean="0"/>
              <a:t>  </a:t>
            </a:r>
          </a:p>
          <a:p>
            <a:r>
              <a:rPr lang="en-US" sz="2400" baseline="30000" dirty="0" smtClean="0"/>
              <a:t>7</a:t>
            </a:r>
            <a:r>
              <a:rPr lang="en-US" sz="2400" dirty="0" smtClean="0"/>
              <a:t>Li(</a:t>
            </a:r>
            <a:r>
              <a:rPr lang="en-US" sz="2400" dirty="0" err="1" smtClean="0"/>
              <a:t>p,γ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8</a:t>
            </a:r>
            <a:r>
              <a:rPr lang="en-US" sz="2400" dirty="0" smtClean="0"/>
              <a:t>Be </a:t>
            </a:r>
            <a:r>
              <a:rPr lang="hu-HU" sz="2400" dirty="0" smtClean="0"/>
              <a:t>magreakcióval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055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ím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944562"/>
          </a:xfrm>
        </p:spPr>
        <p:txBody>
          <a:bodyPr/>
          <a:lstStyle/>
          <a:p>
            <a:r>
              <a:rPr lang="hu-HU" altLang="hu-HU" dirty="0" smtClean="0"/>
              <a:t>ATOMKI, Debrecen</a:t>
            </a:r>
            <a:endParaRPr lang="en-US" altLang="hu-HU" dirty="0" smtClean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630363"/>
            <a:ext cx="5380892" cy="4343400"/>
          </a:xfrm>
        </p:spPr>
        <p:txBody>
          <a:bodyPr>
            <a:normAutofit fontScale="92500" lnSpcReduction="10000"/>
          </a:bodyPr>
          <a:lstStyle/>
          <a:p>
            <a:pPr marL="0" indent="0">
              <a:buFont typeface="Arial" charset="0"/>
              <a:buNone/>
              <a:defRPr/>
            </a:pPr>
            <a:r>
              <a:rPr lang="hu-HU" sz="2800" dirty="0" smtClean="0"/>
              <a:t>Az </a:t>
            </a:r>
            <a:r>
              <a:rPr lang="hu-HU" sz="2800" dirty="0" err="1" smtClean="0"/>
              <a:t>Atomki</a:t>
            </a:r>
            <a:r>
              <a:rPr lang="hu-HU" sz="2800" dirty="0" smtClean="0"/>
              <a:t> látképe Debrecen központjában</a:t>
            </a:r>
            <a:endParaRPr lang="en-US" sz="2800" dirty="0" smtClean="0"/>
          </a:p>
          <a:p>
            <a:pPr marL="0" indent="0">
              <a:buFont typeface="Arial" charset="0"/>
              <a:buNone/>
              <a:defRPr/>
            </a:pPr>
            <a:endParaRPr lang="hu-HU" dirty="0" smtClean="0"/>
          </a:p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4 </a:t>
            </a:r>
            <a:r>
              <a:rPr lang="hu-HU" dirty="0" smtClean="0"/>
              <a:t>főosztály</a:t>
            </a:r>
            <a:r>
              <a:rPr lang="en-US" dirty="0" smtClean="0"/>
              <a:t>:</a:t>
            </a:r>
          </a:p>
          <a:p>
            <a:pPr marL="857161" lvl="1" indent="-457200">
              <a:buFont typeface="Wingdings" pitchFamily="2" charset="2"/>
              <a:buChar char="§"/>
              <a:defRPr/>
            </a:pPr>
            <a:r>
              <a:rPr lang="hu-HU" sz="2400" b="1" dirty="0" smtClean="0"/>
              <a:t>Atommagfizika</a:t>
            </a:r>
            <a:endParaRPr lang="en-US" sz="2400" b="1" dirty="0" smtClean="0"/>
          </a:p>
          <a:p>
            <a:pPr marL="857161" lvl="1" indent="-457200">
              <a:buFont typeface="Wingdings" pitchFamily="2" charset="2"/>
              <a:buChar char="§"/>
              <a:defRPr/>
            </a:pPr>
            <a:r>
              <a:rPr lang="hu-HU" sz="2400" dirty="0" smtClean="0"/>
              <a:t>Atomfizika</a:t>
            </a:r>
            <a:endParaRPr lang="en-US" sz="2400" dirty="0" smtClean="0"/>
          </a:p>
          <a:p>
            <a:pPr marL="857161" lvl="1" indent="-457200">
              <a:buFont typeface="Wingdings" pitchFamily="2" charset="2"/>
              <a:buChar char="§"/>
              <a:defRPr/>
            </a:pPr>
            <a:r>
              <a:rPr lang="en-US" sz="2400" dirty="0" smtClean="0"/>
              <a:t>A</a:t>
            </a:r>
            <a:r>
              <a:rPr lang="hu-HU" sz="2400" dirty="0" err="1" smtClean="0"/>
              <a:t>lkalmazott</a:t>
            </a:r>
            <a:r>
              <a:rPr lang="hu-HU" sz="2400" dirty="0" smtClean="0"/>
              <a:t> fizika</a:t>
            </a:r>
            <a:endParaRPr lang="en-US" sz="2400" dirty="0" smtClean="0"/>
          </a:p>
          <a:p>
            <a:pPr marL="857161" lvl="1" indent="-457200">
              <a:buFont typeface="Wingdings" pitchFamily="2" charset="2"/>
              <a:buChar char="§"/>
              <a:defRPr/>
            </a:pPr>
            <a:r>
              <a:rPr lang="hu-HU" sz="2400" dirty="0" smtClean="0"/>
              <a:t>Gyorsító centrum</a:t>
            </a:r>
            <a:endParaRPr lang="en-US" sz="2400" dirty="0" smtClean="0"/>
          </a:p>
          <a:p>
            <a:pPr marL="857161" lvl="1" indent="-457200">
              <a:buFont typeface="Wingdings" pitchFamily="2" charset="2"/>
              <a:buChar char="§"/>
              <a:defRPr/>
            </a:pPr>
            <a:endParaRPr lang="en-US" sz="2400" b="1" dirty="0" smtClean="0"/>
          </a:p>
          <a:p>
            <a:pPr marL="399961" lvl="1" indent="0">
              <a:buFont typeface="Arial" charset="0"/>
              <a:buNone/>
              <a:defRPr/>
            </a:pPr>
            <a:r>
              <a:rPr lang="hu-HU" sz="2400" dirty="0" smtClean="0"/>
              <a:t>Mérete</a:t>
            </a:r>
            <a:r>
              <a:rPr lang="en-US" sz="2400" dirty="0" smtClean="0"/>
              <a:t>: 100 </a:t>
            </a:r>
            <a:r>
              <a:rPr lang="hu-HU" sz="2400" dirty="0" smtClean="0"/>
              <a:t>kutató</a:t>
            </a:r>
            <a:r>
              <a:rPr lang="en-US" sz="2400" dirty="0" smtClean="0"/>
              <a:t>, 100 </a:t>
            </a:r>
            <a:r>
              <a:rPr lang="hu-HU" sz="2400" dirty="0" smtClean="0"/>
              <a:t>mérnök+ egyéb</a:t>
            </a:r>
            <a:endParaRPr lang="en-US" sz="2400" dirty="0" smtClean="0"/>
          </a:p>
          <a:p>
            <a:pPr marL="342824" indent="-342824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210" y="3757842"/>
            <a:ext cx="3760611" cy="3055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823" y="1052736"/>
            <a:ext cx="475068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1187624" y="6021286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www.atomki.mta.hu</a:t>
            </a:r>
          </a:p>
        </p:txBody>
      </p:sp>
    </p:spTree>
    <p:extLst>
      <p:ext uri="{BB962C8B-B14F-4D97-AF65-F5344CB8AC3E}">
        <p14:creationId xmlns:p14="http://schemas.microsoft.com/office/powerpoint/2010/main" val="254856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accent1"/>
                </a:solidFill>
                <a:cs typeface="Times New Roman" pitchFamily="18" charset="0"/>
              </a:rPr>
              <a:t>Elektrosztatikus  Van de </a:t>
            </a:r>
            <a:r>
              <a:rPr lang="hu-HU" sz="3600" b="1" dirty="0" err="1" smtClean="0">
                <a:solidFill>
                  <a:schemeClr val="accent1"/>
                </a:solidFill>
                <a:cs typeface="Times New Roman" pitchFamily="18" charset="0"/>
              </a:rPr>
              <a:t>Graaff</a:t>
            </a:r>
            <a:r>
              <a:rPr lang="hu-HU" sz="3600" b="1" dirty="0" smtClean="0">
                <a:solidFill>
                  <a:schemeClr val="accent1"/>
                </a:solidFill>
                <a:cs typeface="Times New Roman" pitchFamily="18" charset="0"/>
              </a:rPr>
              <a:t> generátor</a:t>
            </a:r>
            <a:endParaRPr lang="en-US" sz="3600" b="1" u="sng" dirty="0" smtClean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169989" name="Text Box 7"/>
          <p:cNvSpPr txBox="1">
            <a:spLocks noChangeArrowheads="1"/>
          </p:cNvSpPr>
          <p:nvPr/>
        </p:nvSpPr>
        <p:spPr bwMode="auto">
          <a:xfrm>
            <a:off x="5364088" y="1268760"/>
            <a:ext cx="3600400" cy="415498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prstClr val="black"/>
                </a:solidFill>
                <a:latin typeface="Calibri"/>
              </a:rPr>
              <a:t>Tűsorral </a:t>
            </a:r>
            <a:r>
              <a:rPr lang="hu-HU" sz="2400" dirty="0">
                <a:solidFill>
                  <a:prstClr val="black"/>
                </a:solidFill>
                <a:latin typeface="Calibri"/>
              </a:rPr>
              <a:t>feltöltött szalag viszi fel a töltéseket </a:t>
            </a:r>
            <a:r>
              <a:rPr lang="hu-HU" sz="2400" dirty="0" smtClean="0">
                <a:solidFill>
                  <a:prstClr val="black"/>
                </a:solidFill>
                <a:latin typeface="Calibri"/>
              </a:rPr>
              <a:t>egy </a:t>
            </a:r>
            <a:r>
              <a:rPr lang="hu-HU" sz="2400" dirty="0">
                <a:solidFill>
                  <a:prstClr val="black"/>
                </a:solidFill>
                <a:latin typeface="Calibri"/>
              </a:rPr>
              <a:t>félgömbre, </a:t>
            </a:r>
            <a:r>
              <a:rPr lang="hu-HU" sz="2400" dirty="0" smtClean="0">
                <a:solidFill>
                  <a:prstClr val="black"/>
                </a:solidFill>
                <a:latin typeface="Calibri"/>
              </a:rPr>
              <a:t>ami </a:t>
            </a:r>
            <a:r>
              <a:rPr lang="hu-HU" sz="2400" dirty="0">
                <a:solidFill>
                  <a:prstClr val="black"/>
                </a:solidFill>
                <a:latin typeface="Calibri"/>
              </a:rPr>
              <a:t>így nagyfeszültségre töltődik </a:t>
            </a:r>
            <a:r>
              <a:rPr lang="hu-HU" sz="2400" dirty="0" smtClean="0">
                <a:solidFill>
                  <a:prstClr val="black"/>
                </a:solidFill>
                <a:latin typeface="Calibri"/>
              </a:rPr>
              <a:t>fel. 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prstClr val="black"/>
                </a:solidFill>
                <a:latin typeface="Calibri"/>
              </a:rPr>
              <a:t>A gyorsító tér előállítása sok, egyre nagyobb feszültségen lévő elektródával. 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prstClr val="black"/>
                </a:solidFill>
                <a:latin typeface="Calibri"/>
              </a:rPr>
              <a:t>Köztük ellenállás osztó.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F02508-B2B0-4046-AA57-8C24C7EC50EB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67544" y="5650303"/>
            <a:ext cx="43204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" y="968436"/>
            <a:ext cx="509016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6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9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9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9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9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9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9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9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9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9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elektron-pozitron </a:t>
            </a:r>
            <a:r>
              <a:rPr lang="hu-HU" dirty="0" smtClean="0"/>
              <a:t>spektrométer sematikus rajra</a:t>
            </a:r>
            <a:endParaRPr lang="en-US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916832"/>
            <a:ext cx="4847821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1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2673350" y="898525"/>
            <a:ext cx="533400" cy="5578475"/>
            <a:chOff x="1632" y="480"/>
            <a:chExt cx="336" cy="3514"/>
          </a:xfrm>
        </p:grpSpPr>
        <p:sp>
          <p:nvSpPr>
            <p:cNvPr id="26627" name="Line 3"/>
            <p:cNvSpPr>
              <a:spLocks noChangeShapeType="1"/>
            </p:cNvSpPr>
            <p:nvPr/>
          </p:nvSpPr>
          <p:spPr bwMode="auto">
            <a:xfrm flipH="1">
              <a:off x="1632" y="480"/>
              <a:ext cx="336" cy="3408"/>
            </a:xfrm>
            <a:prstGeom prst="line">
              <a:avLst/>
            </a:prstGeom>
            <a:noFill/>
            <a:ln w="28575">
              <a:solidFill>
                <a:srgbClr val="E3192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i="1" smtClean="0">
                <a:solidFill>
                  <a:srgbClr val="3019FF"/>
                </a:solidFill>
              </a:endParaRPr>
            </a:p>
          </p:txBody>
        </p:sp>
        <p:sp>
          <p:nvSpPr>
            <p:cNvPr id="26628" name="Line 4"/>
            <p:cNvSpPr>
              <a:spLocks noChangeShapeType="1"/>
            </p:cNvSpPr>
            <p:nvPr/>
          </p:nvSpPr>
          <p:spPr bwMode="auto">
            <a:xfrm flipH="1">
              <a:off x="1632" y="586"/>
              <a:ext cx="336" cy="340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i="1" smtClean="0">
                <a:solidFill>
                  <a:srgbClr val="3019FF"/>
                </a:solidFill>
              </a:endParaRPr>
            </a:p>
          </p:txBody>
        </p:sp>
      </p:grpSp>
      <p:sp>
        <p:nvSpPr>
          <p:cNvPr id="26629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228600"/>
            <a:ext cx="1406525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000">
                <a:solidFill>
                  <a:schemeClr val="accent2"/>
                </a:solidFill>
              </a:rPr>
              <a:t>MWPC</a:t>
            </a:r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1143000"/>
            <a:ext cx="2862262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631" name="Group 7"/>
          <p:cNvGrpSpPr>
            <a:grpSpLocks/>
          </p:cNvGrpSpPr>
          <p:nvPr/>
        </p:nvGrpSpPr>
        <p:grpSpPr bwMode="auto">
          <a:xfrm>
            <a:off x="1125538" y="1143000"/>
            <a:ext cx="3048000" cy="5105400"/>
            <a:chOff x="720" y="576"/>
            <a:chExt cx="1920" cy="3216"/>
          </a:xfrm>
        </p:grpSpPr>
        <p:grpSp>
          <p:nvGrpSpPr>
            <p:cNvPr id="26632" name="Group 8"/>
            <p:cNvGrpSpPr>
              <a:grpSpLocks/>
            </p:cNvGrpSpPr>
            <p:nvPr/>
          </p:nvGrpSpPr>
          <p:grpSpPr bwMode="auto">
            <a:xfrm>
              <a:off x="956" y="2164"/>
              <a:ext cx="1436" cy="56"/>
              <a:chOff x="956" y="2164"/>
              <a:chExt cx="1436" cy="56"/>
            </a:xfrm>
          </p:grpSpPr>
          <p:sp>
            <p:nvSpPr>
              <p:cNvPr id="26633" name="Oval 9"/>
              <p:cNvSpPr>
                <a:spLocks noChangeArrowheads="1"/>
              </p:cNvSpPr>
              <p:nvPr/>
            </p:nvSpPr>
            <p:spPr bwMode="auto">
              <a:xfrm>
                <a:off x="956" y="2164"/>
                <a:ext cx="48" cy="48"/>
              </a:xfrm>
              <a:prstGeom prst="ellipse">
                <a:avLst/>
              </a:prstGeom>
              <a:solidFill>
                <a:srgbClr val="E3192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34" name="Oval 10"/>
              <p:cNvSpPr>
                <a:spLocks noChangeArrowheads="1"/>
              </p:cNvSpPr>
              <p:nvPr/>
            </p:nvSpPr>
            <p:spPr bwMode="auto">
              <a:xfrm>
                <a:off x="1416" y="2168"/>
                <a:ext cx="48" cy="48"/>
              </a:xfrm>
              <a:prstGeom prst="ellipse">
                <a:avLst/>
              </a:prstGeom>
              <a:solidFill>
                <a:srgbClr val="E3192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35" name="Oval 11"/>
              <p:cNvSpPr>
                <a:spLocks noChangeArrowheads="1"/>
              </p:cNvSpPr>
              <p:nvPr/>
            </p:nvSpPr>
            <p:spPr bwMode="auto">
              <a:xfrm>
                <a:off x="1884" y="2172"/>
                <a:ext cx="48" cy="48"/>
              </a:xfrm>
              <a:prstGeom prst="ellipse">
                <a:avLst/>
              </a:prstGeom>
              <a:solidFill>
                <a:srgbClr val="E3192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36" name="Oval 12"/>
              <p:cNvSpPr>
                <a:spLocks noChangeArrowheads="1"/>
              </p:cNvSpPr>
              <p:nvPr/>
            </p:nvSpPr>
            <p:spPr bwMode="auto">
              <a:xfrm>
                <a:off x="2344" y="2164"/>
                <a:ext cx="48" cy="48"/>
              </a:xfrm>
              <a:prstGeom prst="ellipse">
                <a:avLst/>
              </a:prstGeom>
              <a:solidFill>
                <a:srgbClr val="E3192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</p:grpSp>
        <p:sp>
          <p:nvSpPr>
            <p:cNvPr id="26637" name="Line 13"/>
            <p:cNvSpPr>
              <a:spLocks noChangeShapeType="1"/>
            </p:cNvSpPr>
            <p:nvPr/>
          </p:nvSpPr>
          <p:spPr bwMode="auto">
            <a:xfrm>
              <a:off x="720" y="576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i="1" smtClean="0">
                <a:solidFill>
                  <a:srgbClr val="3019FF"/>
                </a:solidFill>
              </a:endParaRPr>
            </a:p>
          </p:txBody>
        </p:sp>
        <p:sp>
          <p:nvSpPr>
            <p:cNvPr id="26638" name="Line 14"/>
            <p:cNvSpPr>
              <a:spLocks noChangeShapeType="1"/>
            </p:cNvSpPr>
            <p:nvPr/>
          </p:nvSpPr>
          <p:spPr bwMode="auto">
            <a:xfrm>
              <a:off x="720" y="3792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i="1" smtClean="0">
                <a:solidFill>
                  <a:srgbClr val="3019FF"/>
                </a:solidFill>
              </a:endParaRPr>
            </a:p>
          </p:txBody>
        </p:sp>
      </p:grpSp>
      <p:grpSp>
        <p:nvGrpSpPr>
          <p:cNvPr id="26687" name="Group 63"/>
          <p:cNvGrpSpPr>
            <a:grpSpLocks/>
          </p:cNvGrpSpPr>
          <p:nvPr/>
        </p:nvGrpSpPr>
        <p:grpSpPr bwMode="auto">
          <a:xfrm>
            <a:off x="5235575" y="3751263"/>
            <a:ext cx="2819400" cy="946150"/>
            <a:chOff x="3792" y="2352"/>
            <a:chExt cx="1924" cy="596"/>
          </a:xfrm>
        </p:grpSpPr>
        <p:sp>
          <p:nvSpPr>
            <p:cNvPr id="26639" name="Freeform 15"/>
            <p:cNvSpPr>
              <a:spLocks/>
            </p:cNvSpPr>
            <p:nvPr/>
          </p:nvSpPr>
          <p:spPr bwMode="auto">
            <a:xfrm>
              <a:off x="4800" y="2352"/>
              <a:ext cx="468" cy="596"/>
            </a:xfrm>
            <a:custGeom>
              <a:avLst/>
              <a:gdLst>
                <a:gd name="T0" fmla="*/ 0 w 549"/>
                <a:gd name="T1" fmla="*/ 0 h 523"/>
                <a:gd name="T2" fmla="*/ 59 w 549"/>
                <a:gd name="T3" fmla="*/ 0 h 523"/>
                <a:gd name="T4" fmla="*/ 101 w 549"/>
                <a:gd name="T5" fmla="*/ 453 h 523"/>
                <a:gd name="T6" fmla="*/ 128 w 549"/>
                <a:gd name="T7" fmla="*/ 523 h 523"/>
                <a:gd name="T8" fmla="*/ 160 w 549"/>
                <a:gd name="T9" fmla="*/ 485 h 523"/>
                <a:gd name="T10" fmla="*/ 187 w 549"/>
                <a:gd name="T11" fmla="*/ 315 h 523"/>
                <a:gd name="T12" fmla="*/ 240 w 549"/>
                <a:gd name="T13" fmla="*/ 181 h 523"/>
                <a:gd name="T14" fmla="*/ 304 w 549"/>
                <a:gd name="T15" fmla="*/ 107 h 523"/>
                <a:gd name="T16" fmla="*/ 373 w 549"/>
                <a:gd name="T17" fmla="*/ 48 h 523"/>
                <a:gd name="T18" fmla="*/ 432 w 549"/>
                <a:gd name="T19" fmla="*/ 27 h 523"/>
                <a:gd name="T20" fmla="*/ 549 w 549"/>
                <a:gd name="T21" fmla="*/ 5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523">
                  <a:moveTo>
                    <a:pt x="0" y="0"/>
                  </a:moveTo>
                  <a:lnTo>
                    <a:pt x="59" y="0"/>
                  </a:lnTo>
                  <a:lnTo>
                    <a:pt x="101" y="453"/>
                  </a:lnTo>
                  <a:lnTo>
                    <a:pt x="128" y="523"/>
                  </a:lnTo>
                  <a:lnTo>
                    <a:pt x="160" y="485"/>
                  </a:lnTo>
                  <a:lnTo>
                    <a:pt x="187" y="315"/>
                  </a:lnTo>
                  <a:lnTo>
                    <a:pt x="240" y="181"/>
                  </a:lnTo>
                  <a:lnTo>
                    <a:pt x="304" y="107"/>
                  </a:lnTo>
                  <a:lnTo>
                    <a:pt x="373" y="48"/>
                  </a:lnTo>
                  <a:lnTo>
                    <a:pt x="432" y="27"/>
                  </a:lnTo>
                  <a:lnTo>
                    <a:pt x="549" y="5"/>
                  </a:lnTo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i="1" smtClean="0">
                <a:solidFill>
                  <a:srgbClr val="3019FF"/>
                </a:solidFill>
              </a:endParaRPr>
            </a:p>
          </p:txBody>
        </p:sp>
        <p:grpSp>
          <p:nvGrpSpPr>
            <p:cNvPr id="26640" name="Group 16"/>
            <p:cNvGrpSpPr>
              <a:grpSpLocks/>
            </p:cNvGrpSpPr>
            <p:nvPr/>
          </p:nvGrpSpPr>
          <p:grpSpPr bwMode="auto">
            <a:xfrm>
              <a:off x="3792" y="2352"/>
              <a:ext cx="1924" cy="165"/>
              <a:chOff x="1200" y="2427"/>
              <a:chExt cx="1776" cy="165"/>
            </a:xfrm>
          </p:grpSpPr>
          <p:sp>
            <p:nvSpPr>
              <p:cNvPr id="26641" name="Freeform 17"/>
              <p:cNvSpPr>
                <a:spLocks/>
              </p:cNvSpPr>
              <p:nvPr/>
            </p:nvSpPr>
            <p:spPr bwMode="auto">
              <a:xfrm>
                <a:off x="1632" y="2427"/>
                <a:ext cx="336" cy="165"/>
              </a:xfrm>
              <a:custGeom>
                <a:avLst/>
                <a:gdLst>
                  <a:gd name="T0" fmla="*/ 0 w 549"/>
                  <a:gd name="T1" fmla="*/ 0 h 523"/>
                  <a:gd name="T2" fmla="*/ 59 w 549"/>
                  <a:gd name="T3" fmla="*/ 0 h 523"/>
                  <a:gd name="T4" fmla="*/ 101 w 549"/>
                  <a:gd name="T5" fmla="*/ 453 h 523"/>
                  <a:gd name="T6" fmla="*/ 128 w 549"/>
                  <a:gd name="T7" fmla="*/ 523 h 523"/>
                  <a:gd name="T8" fmla="*/ 160 w 549"/>
                  <a:gd name="T9" fmla="*/ 485 h 523"/>
                  <a:gd name="T10" fmla="*/ 187 w 549"/>
                  <a:gd name="T11" fmla="*/ 315 h 523"/>
                  <a:gd name="T12" fmla="*/ 240 w 549"/>
                  <a:gd name="T13" fmla="*/ 181 h 523"/>
                  <a:gd name="T14" fmla="*/ 304 w 549"/>
                  <a:gd name="T15" fmla="*/ 107 h 523"/>
                  <a:gd name="T16" fmla="*/ 373 w 549"/>
                  <a:gd name="T17" fmla="*/ 48 h 523"/>
                  <a:gd name="T18" fmla="*/ 432 w 549"/>
                  <a:gd name="T19" fmla="*/ 27 h 523"/>
                  <a:gd name="T20" fmla="*/ 549 w 549"/>
                  <a:gd name="T21" fmla="*/ 5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9" h="523">
                    <a:moveTo>
                      <a:pt x="0" y="0"/>
                    </a:moveTo>
                    <a:lnTo>
                      <a:pt x="59" y="0"/>
                    </a:lnTo>
                    <a:lnTo>
                      <a:pt x="101" y="453"/>
                    </a:lnTo>
                    <a:lnTo>
                      <a:pt x="128" y="523"/>
                    </a:lnTo>
                    <a:lnTo>
                      <a:pt x="160" y="485"/>
                    </a:lnTo>
                    <a:lnTo>
                      <a:pt x="187" y="315"/>
                    </a:lnTo>
                    <a:lnTo>
                      <a:pt x="240" y="181"/>
                    </a:lnTo>
                    <a:lnTo>
                      <a:pt x="304" y="107"/>
                    </a:lnTo>
                    <a:lnTo>
                      <a:pt x="373" y="48"/>
                    </a:lnTo>
                    <a:lnTo>
                      <a:pt x="432" y="27"/>
                    </a:lnTo>
                    <a:lnTo>
                      <a:pt x="549" y="5"/>
                    </a:ln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42" name="Freeform 18"/>
              <p:cNvSpPr>
                <a:spLocks/>
              </p:cNvSpPr>
              <p:nvPr/>
            </p:nvSpPr>
            <p:spPr bwMode="auto">
              <a:xfrm>
                <a:off x="2640" y="2427"/>
                <a:ext cx="336" cy="165"/>
              </a:xfrm>
              <a:custGeom>
                <a:avLst/>
                <a:gdLst>
                  <a:gd name="T0" fmla="*/ 0 w 549"/>
                  <a:gd name="T1" fmla="*/ 0 h 523"/>
                  <a:gd name="T2" fmla="*/ 59 w 549"/>
                  <a:gd name="T3" fmla="*/ 0 h 523"/>
                  <a:gd name="T4" fmla="*/ 101 w 549"/>
                  <a:gd name="T5" fmla="*/ 453 h 523"/>
                  <a:gd name="T6" fmla="*/ 128 w 549"/>
                  <a:gd name="T7" fmla="*/ 523 h 523"/>
                  <a:gd name="T8" fmla="*/ 160 w 549"/>
                  <a:gd name="T9" fmla="*/ 485 h 523"/>
                  <a:gd name="T10" fmla="*/ 187 w 549"/>
                  <a:gd name="T11" fmla="*/ 315 h 523"/>
                  <a:gd name="T12" fmla="*/ 240 w 549"/>
                  <a:gd name="T13" fmla="*/ 181 h 523"/>
                  <a:gd name="T14" fmla="*/ 304 w 549"/>
                  <a:gd name="T15" fmla="*/ 107 h 523"/>
                  <a:gd name="T16" fmla="*/ 373 w 549"/>
                  <a:gd name="T17" fmla="*/ 48 h 523"/>
                  <a:gd name="T18" fmla="*/ 432 w 549"/>
                  <a:gd name="T19" fmla="*/ 27 h 523"/>
                  <a:gd name="T20" fmla="*/ 549 w 549"/>
                  <a:gd name="T21" fmla="*/ 5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9" h="523">
                    <a:moveTo>
                      <a:pt x="0" y="0"/>
                    </a:moveTo>
                    <a:lnTo>
                      <a:pt x="59" y="0"/>
                    </a:lnTo>
                    <a:lnTo>
                      <a:pt x="101" y="453"/>
                    </a:lnTo>
                    <a:lnTo>
                      <a:pt x="128" y="523"/>
                    </a:lnTo>
                    <a:lnTo>
                      <a:pt x="160" y="485"/>
                    </a:lnTo>
                    <a:lnTo>
                      <a:pt x="187" y="315"/>
                    </a:lnTo>
                    <a:lnTo>
                      <a:pt x="240" y="181"/>
                    </a:lnTo>
                    <a:lnTo>
                      <a:pt x="304" y="107"/>
                    </a:lnTo>
                    <a:lnTo>
                      <a:pt x="373" y="48"/>
                    </a:lnTo>
                    <a:lnTo>
                      <a:pt x="432" y="27"/>
                    </a:lnTo>
                    <a:lnTo>
                      <a:pt x="549" y="5"/>
                    </a:ln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43" name="Freeform 19"/>
              <p:cNvSpPr>
                <a:spLocks/>
              </p:cNvSpPr>
              <p:nvPr/>
            </p:nvSpPr>
            <p:spPr bwMode="auto">
              <a:xfrm>
                <a:off x="1200" y="2427"/>
                <a:ext cx="336" cy="69"/>
              </a:xfrm>
              <a:custGeom>
                <a:avLst/>
                <a:gdLst>
                  <a:gd name="T0" fmla="*/ 0 w 549"/>
                  <a:gd name="T1" fmla="*/ 0 h 523"/>
                  <a:gd name="T2" fmla="*/ 59 w 549"/>
                  <a:gd name="T3" fmla="*/ 0 h 523"/>
                  <a:gd name="T4" fmla="*/ 101 w 549"/>
                  <a:gd name="T5" fmla="*/ 453 h 523"/>
                  <a:gd name="T6" fmla="*/ 128 w 549"/>
                  <a:gd name="T7" fmla="*/ 523 h 523"/>
                  <a:gd name="T8" fmla="*/ 160 w 549"/>
                  <a:gd name="T9" fmla="*/ 485 h 523"/>
                  <a:gd name="T10" fmla="*/ 187 w 549"/>
                  <a:gd name="T11" fmla="*/ 315 h 523"/>
                  <a:gd name="T12" fmla="*/ 240 w 549"/>
                  <a:gd name="T13" fmla="*/ 181 h 523"/>
                  <a:gd name="T14" fmla="*/ 304 w 549"/>
                  <a:gd name="T15" fmla="*/ 107 h 523"/>
                  <a:gd name="T16" fmla="*/ 373 w 549"/>
                  <a:gd name="T17" fmla="*/ 48 h 523"/>
                  <a:gd name="T18" fmla="*/ 432 w 549"/>
                  <a:gd name="T19" fmla="*/ 27 h 523"/>
                  <a:gd name="T20" fmla="*/ 549 w 549"/>
                  <a:gd name="T21" fmla="*/ 5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9" h="523">
                    <a:moveTo>
                      <a:pt x="0" y="0"/>
                    </a:moveTo>
                    <a:lnTo>
                      <a:pt x="59" y="0"/>
                    </a:lnTo>
                    <a:lnTo>
                      <a:pt x="101" y="453"/>
                    </a:lnTo>
                    <a:lnTo>
                      <a:pt x="128" y="523"/>
                    </a:lnTo>
                    <a:lnTo>
                      <a:pt x="160" y="485"/>
                    </a:lnTo>
                    <a:lnTo>
                      <a:pt x="187" y="315"/>
                    </a:lnTo>
                    <a:lnTo>
                      <a:pt x="240" y="181"/>
                    </a:lnTo>
                    <a:lnTo>
                      <a:pt x="304" y="107"/>
                    </a:lnTo>
                    <a:lnTo>
                      <a:pt x="373" y="48"/>
                    </a:lnTo>
                    <a:lnTo>
                      <a:pt x="432" y="27"/>
                    </a:lnTo>
                    <a:lnTo>
                      <a:pt x="549" y="5"/>
                    </a:ln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</p:grpSp>
      </p:grpSp>
      <p:grpSp>
        <p:nvGrpSpPr>
          <p:cNvPr id="26658" name="Group 34"/>
          <p:cNvGrpSpPr>
            <a:grpSpLocks/>
          </p:cNvGrpSpPr>
          <p:nvPr/>
        </p:nvGrpSpPr>
        <p:grpSpPr bwMode="auto">
          <a:xfrm>
            <a:off x="4978400" y="3578225"/>
            <a:ext cx="3124200" cy="266700"/>
            <a:chOff x="1056" y="2164"/>
            <a:chExt cx="1968" cy="168"/>
          </a:xfrm>
        </p:grpSpPr>
        <p:sp>
          <p:nvSpPr>
            <p:cNvPr id="26659" name="Line 35"/>
            <p:cNvSpPr>
              <a:spLocks noChangeShapeType="1"/>
            </p:cNvSpPr>
            <p:nvPr/>
          </p:nvSpPr>
          <p:spPr bwMode="auto">
            <a:xfrm>
              <a:off x="1056" y="2248"/>
              <a:ext cx="196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i="1" smtClean="0">
                <a:solidFill>
                  <a:srgbClr val="3019FF"/>
                </a:solidFill>
              </a:endParaRPr>
            </a:p>
          </p:txBody>
        </p:sp>
        <p:grpSp>
          <p:nvGrpSpPr>
            <p:cNvPr id="26660" name="Group 36"/>
            <p:cNvGrpSpPr>
              <a:grpSpLocks/>
            </p:cNvGrpSpPr>
            <p:nvPr/>
          </p:nvGrpSpPr>
          <p:grpSpPr bwMode="auto">
            <a:xfrm>
              <a:off x="1536" y="2164"/>
              <a:ext cx="48" cy="160"/>
              <a:chOff x="1536" y="2160"/>
              <a:chExt cx="48" cy="160"/>
            </a:xfrm>
          </p:grpSpPr>
          <p:sp>
            <p:nvSpPr>
              <p:cNvPr id="26661" name="Rectangle 37"/>
              <p:cNvSpPr>
                <a:spLocks noChangeArrowheads="1"/>
              </p:cNvSpPr>
              <p:nvPr/>
            </p:nvSpPr>
            <p:spPr bwMode="auto">
              <a:xfrm>
                <a:off x="1536" y="2160"/>
                <a:ext cx="48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62" name="Line 38"/>
              <p:cNvSpPr>
                <a:spLocks noChangeShapeType="1"/>
              </p:cNvSpPr>
              <p:nvPr/>
            </p:nvSpPr>
            <p:spPr bwMode="auto">
              <a:xfrm>
                <a:off x="1536" y="217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63" name="Line 39"/>
              <p:cNvSpPr>
                <a:spLocks noChangeShapeType="1"/>
              </p:cNvSpPr>
              <p:nvPr/>
            </p:nvSpPr>
            <p:spPr bwMode="auto">
              <a:xfrm>
                <a:off x="1584" y="2172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</p:grpSp>
        <p:grpSp>
          <p:nvGrpSpPr>
            <p:cNvPr id="26664" name="Group 40"/>
            <p:cNvGrpSpPr>
              <a:grpSpLocks/>
            </p:cNvGrpSpPr>
            <p:nvPr/>
          </p:nvGrpSpPr>
          <p:grpSpPr bwMode="auto">
            <a:xfrm>
              <a:off x="2024" y="2168"/>
              <a:ext cx="48" cy="160"/>
              <a:chOff x="1536" y="2160"/>
              <a:chExt cx="48" cy="160"/>
            </a:xfrm>
          </p:grpSpPr>
          <p:sp>
            <p:nvSpPr>
              <p:cNvPr id="26665" name="Rectangle 41"/>
              <p:cNvSpPr>
                <a:spLocks noChangeArrowheads="1"/>
              </p:cNvSpPr>
              <p:nvPr/>
            </p:nvSpPr>
            <p:spPr bwMode="auto">
              <a:xfrm>
                <a:off x="1536" y="2160"/>
                <a:ext cx="48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66" name="Line 42"/>
              <p:cNvSpPr>
                <a:spLocks noChangeShapeType="1"/>
              </p:cNvSpPr>
              <p:nvPr/>
            </p:nvSpPr>
            <p:spPr bwMode="auto">
              <a:xfrm>
                <a:off x="1536" y="217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67" name="Line 43"/>
              <p:cNvSpPr>
                <a:spLocks noChangeShapeType="1"/>
              </p:cNvSpPr>
              <p:nvPr/>
            </p:nvSpPr>
            <p:spPr bwMode="auto">
              <a:xfrm>
                <a:off x="1584" y="2172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</p:grpSp>
        <p:grpSp>
          <p:nvGrpSpPr>
            <p:cNvPr id="26668" name="Group 44"/>
            <p:cNvGrpSpPr>
              <a:grpSpLocks/>
            </p:cNvGrpSpPr>
            <p:nvPr/>
          </p:nvGrpSpPr>
          <p:grpSpPr bwMode="auto">
            <a:xfrm>
              <a:off x="2496" y="2168"/>
              <a:ext cx="48" cy="160"/>
              <a:chOff x="1536" y="2160"/>
              <a:chExt cx="48" cy="160"/>
            </a:xfrm>
          </p:grpSpPr>
          <p:sp>
            <p:nvSpPr>
              <p:cNvPr id="26669" name="Rectangle 45"/>
              <p:cNvSpPr>
                <a:spLocks noChangeArrowheads="1"/>
              </p:cNvSpPr>
              <p:nvPr/>
            </p:nvSpPr>
            <p:spPr bwMode="auto">
              <a:xfrm>
                <a:off x="1536" y="2160"/>
                <a:ext cx="48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70" name="Line 46"/>
              <p:cNvSpPr>
                <a:spLocks noChangeShapeType="1"/>
              </p:cNvSpPr>
              <p:nvPr/>
            </p:nvSpPr>
            <p:spPr bwMode="auto">
              <a:xfrm>
                <a:off x="1536" y="217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71" name="Line 47"/>
              <p:cNvSpPr>
                <a:spLocks noChangeShapeType="1"/>
              </p:cNvSpPr>
              <p:nvPr/>
            </p:nvSpPr>
            <p:spPr bwMode="auto">
              <a:xfrm>
                <a:off x="1584" y="2172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</p:grpSp>
        <p:grpSp>
          <p:nvGrpSpPr>
            <p:cNvPr id="26672" name="Group 48"/>
            <p:cNvGrpSpPr>
              <a:grpSpLocks/>
            </p:cNvGrpSpPr>
            <p:nvPr/>
          </p:nvGrpSpPr>
          <p:grpSpPr bwMode="auto">
            <a:xfrm>
              <a:off x="2936" y="2168"/>
              <a:ext cx="48" cy="160"/>
              <a:chOff x="1536" y="2160"/>
              <a:chExt cx="48" cy="160"/>
            </a:xfrm>
          </p:grpSpPr>
          <p:sp>
            <p:nvSpPr>
              <p:cNvPr id="26673" name="Rectangle 49"/>
              <p:cNvSpPr>
                <a:spLocks noChangeArrowheads="1"/>
              </p:cNvSpPr>
              <p:nvPr/>
            </p:nvSpPr>
            <p:spPr bwMode="auto">
              <a:xfrm>
                <a:off x="1536" y="2160"/>
                <a:ext cx="48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74" name="Line 50"/>
              <p:cNvSpPr>
                <a:spLocks noChangeShapeType="1"/>
              </p:cNvSpPr>
              <p:nvPr/>
            </p:nvSpPr>
            <p:spPr bwMode="auto">
              <a:xfrm>
                <a:off x="1536" y="217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75" name="Line 51"/>
              <p:cNvSpPr>
                <a:spLocks noChangeShapeType="1"/>
              </p:cNvSpPr>
              <p:nvPr/>
            </p:nvSpPr>
            <p:spPr bwMode="auto">
              <a:xfrm>
                <a:off x="1584" y="2172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</p:grpSp>
        <p:grpSp>
          <p:nvGrpSpPr>
            <p:cNvPr id="26676" name="Group 52"/>
            <p:cNvGrpSpPr>
              <a:grpSpLocks/>
            </p:cNvGrpSpPr>
            <p:nvPr/>
          </p:nvGrpSpPr>
          <p:grpSpPr bwMode="auto">
            <a:xfrm>
              <a:off x="1120" y="2172"/>
              <a:ext cx="48" cy="160"/>
              <a:chOff x="1536" y="2160"/>
              <a:chExt cx="48" cy="160"/>
            </a:xfrm>
          </p:grpSpPr>
          <p:sp>
            <p:nvSpPr>
              <p:cNvPr id="26677" name="Rectangle 53"/>
              <p:cNvSpPr>
                <a:spLocks noChangeArrowheads="1"/>
              </p:cNvSpPr>
              <p:nvPr/>
            </p:nvSpPr>
            <p:spPr bwMode="auto">
              <a:xfrm>
                <a:off x="1536" y="2160"/>
                <a:ext cx="48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78" name="Line 54"/>
              <p:cNvSpPr>
                <a:spLocks noChangeShapeType="1"/>
              </p:cNvSpPr>
              <p:nvPr/>
            </p:nvSpPr>
            <p:spPr bwMode="auto">
              <a:xfrm>
                <a:off x="1536" y="217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79" name="Line 55"/>
              <p:cNvSpPr>
                <a:spLocks noChangeShapeType="1"/>
              </p:cNvSpPr>
              <p:nvPr/>
            </p:nvSpPr>
            <p:spPr bwMode="auto">
              <a:xfrm>
                <a:off x="1584" y="2172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</p:grpSp>
      </p:grpSp>
      <p:grpSp>
        <p:nvGrpSpPr>
          <p:cNvPr id="26680" name="Group 56"/>
          <p:cNvGrpSpPr>
            <a:grpSpLocks/>
          </p:cNvGrpSpPr>
          <p:nvPr/>
        </p:nvGrpSpPr>
        <p:grpSpPr bwMode="auto">
          <a:xfrm>
            <a:off x="5264150" y="3538538"/>
            <a:ext cx="2895600" cy="1981200"/>
            <a:chOff x="1200" y="2448"/>
            <a:chExt cx="1824" cy="1248"/>
          </a:xfrm>
        </p:grpSpPr>
        <p:sp>
          <p:nvSpPr>
            <p:cNvPr id="26681" name="Freeform 57"/>
            <p:cNvSpPr>
              <a:spLocks/>
            </p:cNvSpPr>
            <p:nvPr/>
          </p:nvSpPr>
          <p:spPr bwMode="auto">
            <a:xfrm>
              <a:off x="2112" y="2572"/>
              <a:ext cx="432" cy="1124"/>
            </a:xfrm>
            <a:custGeom>
              <a:avLst/>
              <a:gdLst>
                <a:gd name="T0" fmla="*/ 0 w 549"/>
                <a:gd name="T1" fmla="*/ 0 h 523"/>
                <a:gd name="T2" fmla="*/ 59 w 549"/>
                <a:gd name="T3" fmla="*/ 0 h 523"/>
                <a:gd name="T4" fmla="*/ 101 w 549"/>
                <a:gd name="T5" fmla="*/ 453 h 523"/>
                <a:gd name="T6" fmla="*/ 128 w 549"/>
                <a:gd name="T7" fmla="*/ 523 h 523"/>
                <a:gd name="T8" fmla="*/ 160 w 549"/>
                <a:gd name="T9" fmla="*/ 485 h 523"/>
                <a:gd name="T10" fmla="*/ 187 w 549"/>
                <a:gd name="T11" fmla="*/ 315 h 523"/>
                <a:gd name="T12" fmla="*/ 240 w 549"/>
                <a:gd name="T13" fmla="*/ 181 h 523"/>
                <a:gd name="T14" fmla="*/ 304 w 549"/>
                <a:gd name="T15" fmla="*/ 107 h 523"/>
                <a:gd name="T16" fmla="*/ 373 w 549"/>
                <a:gd name="T17" fmla="*/ 48 h 523"/>
                <a:gd name="T18" fmla="*/ 432 w 549"/>
                <a:gd name="T19" fmla="*/ 27 h 523"/>
                <a:gd name="T20" fmla="*/ 549 w 549"/>
                <a:gd name="T21" fmla="*/ 5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523">
                  <a:moveTo>
                    <a:pt x="0" y="0"/>
                  </a:moveTo>
                  <a:lnTo>
                    <a:pt x="59" y="0"/>
                  </a:lnTo>
                  <a:lnTo>
                    <a:pt x="101" y="453"/>
                  </a:lnTo>
                  <a:lnTo>
                    <a:pt x="128" y="523"/>
                  </a:lnTo>
                  <a:lnTo>
                    <a:pt x="160" y="485"/>
                  </a:lnTo>
                  <a:lnTo>
                    <a:pt x="187" y="315"/>
                  </a:lnTo>
                  <a:lnTo>
                    <a:pt x="240" y="181"/>
                  </a:lnTo>
                  <a:lnTo>
                    <a:pt x="304" y="107"/>
                  </a:lnTo>
                  <a:lnTo>
                    <a:pt x="373" y="48"/>
                  </a:lnTo>
                  <a:lnTo>
                    <a:pt x="432" y="27"/>
                  </a:lnTo>
                  <a:lnTo>
                    <a:pt x="549" y="5"/>
                  </a:lnTo>
                </a:path>
              </a:pathLst>
            </a:cu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i="1" smtClean="0">
                <a:solidFill>
                  <a:srgbClr val="3019FF"/>
                </a:solidFill>
              </a:endParaRPr>
            </a:p>
          </p:txBody>
        </p:sp>
        <p:grpSp>
          <p:nvGrpSpPr>
            <p:cNvPr id="26682" name="Group 58"/>
            <p:cNvGrpSpPr>
              <a:grpSpLocks/>
            </p:cNvGrpSpPr>
            <p:nvPr/>
          </p:nvGrpSpPr>
          <p:grpSpPr bwMode="auto">
            <a:xfrm>
              <a:off x="1200" y="2448"/>
              <a:ext cx="1824" cy="96"/>
              <a:chOff x="1200" y="2304"/>
              <a:chExt cx="1824" cy="240"/>
            </a:xfrm>
          </p:grpSpPr>
          <p:sp>
            <p:nvSpPr>
              <p:cNvPr id="26683" name="Freeform 59"/>
              <p:cNvSpPr>
                <a:spLocks/>
              </p:cNvSpPr>
              <p:nvPr/>
            </p:nvSpPr>
            <p:spPr bwMode="auto">
              <a:xfrm flipV="1">
                <a:off x="1632" y="2304"/>
                <a:ext cx="384" cy="240"/>
              </a:xfrm>
              <a:custGeom>
                <a:avLst/>
                <a:gdLst>
                  <a:gd name="T0" fmla="*/ 0 w 549"/>
                  <a:gd name="T1" fmla="*/ 0 h 523"/>
                  <a:gd name="T2" fmla="*/ 59 w 549"/>
                  <a:gd name="T3" fmla="*/ 0 h 523"/>
                  <a:gd name="T4" fmla="*/ 101 w 549"/>
                  <a:gd name="T5" fmla="*/ 453 h 523"/>
                  <a:gd name="T6" fmla="*/ 128 w 549"/>
                  <a:gd name="T7" fmla="*/ 523 h 523"/>
                  <a:gd name="T8" fmla="*/ 160 w 549"/>
                  <a:gd name="T9" fmla="*/ 485 h 523"/>
                  <a:gd name="T10" fmla="*/ 187 w 549"/>
                  <a:gd name="T11" fmla="*/ 315 h 523"/>
                  <a:gd name="T12" fmla="*/ 240 w 549"/>
                  <a:gd name="T13" fmla="*/ 181 h 523"/>
                  <a:gd name="T14" fmla="*/ 304 w 549"/>
                  <a:gd name="T15" fmla="*/ 107 h 523"/>
                  <a:gd name="T16" fmla="*/ 373 w 549"/>
                  <a:gd name="T17" fmla="*/ 48 h 523"/>
                  <a:gd name="T18" fmla="*/ 432 w 549"/>
                  <a:gd name="T19" fmla="*/ 27 h 523"/>
                  <a:gd name="T20" fmla="*/ 549 w 549"/>
                  <a:gd name="T21" fmla="*/ 5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9" h="523">
                    <a:moveTo>
                      <a:pt x="0" y="0"/>
                    </a:moveTo>
                    <a:lnTo>
                      <a:pt x="59" y="0"/>
                    </a:lnTo>
                    <a:lnTo>
                      <a:pt x="101" y="453"/>
                    </a:lnTo>
                    <a:lnTo>
                      <a:pt x="128" y="523"/>
                    </a:lnTo>
                    <a:lnTo>
                      <a:pt x="160" y="485"/>
                    </a:lnTo>
                    <a:lnTo>
                      <a:pt x="187" y="315"/>
                    </a:lnTo>
                    <a:lnTo>
                      <a:pt x="240" y="181"/>
                    </a:lnTo>
                    <a:lnTo>
                      <a:pt x="304" y="107"/>
                    </a:lnTo>
                    <a:lnTo>
                      <a:pt x="373" y="48"/>
                    </a:lnTo>
                    <a:lnTo>
                      <a:pt x="432" y="27"/>
                    </a:lnTo>
                    <a:lnTo>
                      <a:pt x="549" y="5"/>
                    </a:lnTo>
                  </a:path>
                </a:pathLst>
              </a:custGeom>
              <a:solidFill>
                <a:srgbClr val="FF8F8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84" name="Freeform 60"/>
              <p:cNvSpPr>
                <a:spLocks/>
              </p:cNvSpPr>
              <p:nvPr/>
            </p:nvSpPr>
            <p:spPr bwMode="auto">
              <a:xfrm flipV="1">
                <a:off x="1200" y="2448"/>
                <a:ext cx="384" cy="96"/>
              </a:xfrm>
              <a:custGeom>
                <a:avLst/>
                <a:gdLst>
                  <a:gd name="T0" fmla="*/ 0 w 549"/>
                  <a:gd name="T1" fmla="*/ 0 h 523"/>
                  <a:gd name="T2" fmla="*/ 59 w 549"/>
                  <a:gd name="T3" fmla="*/ 0 h 523"/>
                  <a:gd name="T4" fmla="*/ 101 w 549"/>
                  <a:gd name="T5" fmla="*/ 453 h 523"/>
                  <a:gd name="T6" fmla="*/ 128 w 549"/>
                  <a:gd name="T7" fmla="*/ 523 h 523"/>
                  <a:gd name="T8" fmla="*/ 160 w 549"/>
                  <a:gd name="T9" fmla="*/ 485 h 523"/>
                  <a:gd name="T10" fmla="*/ 187 w 549"/>
                  <a:gd name="T11" fmla="*/ 315 h 523"/>
                  <a:gd name="T12" fmla="*/ 240 w 549"/>
                  <a:gd name="T13" fmla="*/ 181 h 523"/>
                  <a:gd name="T14" fmla="*/ 304 w 549"/>
                  <a:gd name="T15" fmla="*/ 107 h 523"/>
                  <a:gd name="T16" fmla="*/ 373 w 549"/>
                  <a:gd name="T17" fmla="*/ 48 h 523"/>
                  <a:gd name="T18" fmla="*/ 432 w 549"/>
                  <a:gd name="T19" fmla="*/ 27 h 523"/>
                  <a:gd name="T20" fmla="*/ 549 w 549"/>
                  <a:gd name="T21" fmla="*/ 5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9" h="523">
                    <a:moveTo>
                      <a:pt x="0" y="0"/>
                    </a:moveTo>
                    <a:lnTo>
                      <a:pt x="59" y="0"/>
                    </a:lnTo>
                    <a:lnTo>
                      <a:pt x="101" y="453"/>
                    </a:lnTo>
                    <a:lnTo>
                      <a:pt x="128" y="523"/>
                    </a:lnTo>
                    <a:lnTo>
                      <a:pt x="160" y="485"/>
                    </a:lnTo>
                    <a:lnTo>
                      <a:pt x="187" y="315"/>
                    </a:lnTo>
                    <a:lnTo>
                      <a:pt x="240" y="181"/>
                    </a:lnTo>
                    <a:lnTo>
                      <a:pt x="304" y="107"/>
                    </a:lnTo>
                    <a:lnTo>
                      <a:pt x="373" y="48"/>
                    </a:lnTo>
                    <a:lnTo>
                      <a:pt x="432" y="27"/>
                    </a:lnTo>
                    <a:lnTo>
                      <a:pt x="549" y="5"/>
                    </a:lnTo>
                  </a:path>
                </a:pathLst>
              </a:custGeom>
              <a:solidFill>
                <a:srgbClr val="FF8F8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85" name="Freeform 61"/>
              <p:cNvSpPr>
                <a:spLocks/>
              </p:cNvSpPr>
              <p:nvPr/>
            </p:nvSpPr>
            <p:spPr bwMode="auto">
              <a:xfrm flipV="1">
                <a:off x="2640" y="2304"/>
                <a:ext cx="384" cy="240"/>
              </a:xfrm>
              <a:custGeom>
                <a:avLst/>
                <a:gdLst>
                  <a:gd name="T0" fmla="*/ 0 w 549"/>
                  <a:gd name="T1" fmla="*/ 0 h 523"/>
                  <a:gd name="T2" fmla="*/ 59 w 549"/>
                  <a:gd name="T3" fmla="*/ 0 h 523"/>
                  <a:gd name="T4" fmla="*/ 101 w 549"/>
                  <a:gd name="T5" fmla="*/ 453 h 523"/>
                  <a:gd name="T6" fmla="*/ 128 w 549"/>
                  <a:gd name="T7" fmla="*/ 523 h 523"/>
                  <a:gd name="T8" fmla="*/ 160 w 549"/>
                  <a:gd name="T9" fmla="*/ 485 h 523"/>
                  <a:gd name="T10" fmla="*/ 187 w 549"/>
                  <a:gd name="T11" fmla="*/ 315 h 523"/>
                  <a:gd name="T12" fmla="*/ 240 w 549"/>
                  <a:gd name="T13" fmla="*/ 181 h 523"/>
                  <a:gd name="T14" fmla="*/ 304 w 549"/>
                  <a:gd name="T15" fmla="*/ 107 h 523"/>
                  <a:gd name="T16" fmla="*/ 373 w 549"/>
                  <a:gd name="T17" fmla="*/ 48 h 523"/>
                  <a:gd name="T18" fmla="*/ 432 w 549"/>
                  <a:gd name="T19" fmla="*/ 27 h 523"/>
                  <a:gd name="T20" fmla="*/ 549 w 549"/>
                  <a:gd name="T21" fmla="*/ 5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9" h="523">
                    <a:moveTo>
                      <a:pt x="0" y="0"/>
                    </a:moveTo>
                    <a:lnTo>
                      <a:pt x="59" y="0"/>
                    </a:lnTo>
                    <a:lnTo>
                      <a:pt x="101" y="453"/>
                    </a:lnTo>
                    <a:lnTo>
                      <a:pt x="128" y="523"/>
                    </a:lnTo>
                    <a:lnTo>
                      <a:pt x="160" y="485"/>
                    </a:lnTo>
                    <a:lnTo>
                      <a:pt x="187" y="315"/>
                    </a:lnTo>
                    <a:lnTo>
                      <a:pt x="240" y="181"/>
                    </a:lnTo>
                    <a:lnTo>
                      <a:pt x="304" y="107"/>
                    </a:lnTo>
                    <a:lnTo>
                      <a:pt x="373" y="48"/>
                    </a:lnTo>
                    <a:lnTo>
                      <a:pt x="432" y="27"/>
                    </a:lnTo>
                    <a:lnTo>
                      <a:pt x="549" y="5"/>
                    </a:lnTo>
                  </a:path>
                </a:pathLst>
              </a:custGeom>
              <a:solidFill>
                <a:srgbClr val="FF8F8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</p:grpSp>
      </p:grpSp>
      <p:sp>
        <p:nvSpPr>
          <p:cNvPr id="26686" name="Freeform 62"/>
          <p:cNvSpPr>
            <a:spLocks/>
          </p:cNvSpPr>
          <p:nvPr/>
        </p:nvSpPr>
        <p:spPr bwMode="auto">
          <a:xfrm>
            <a:off x="6729413" y="3883025"/>
            <a:ext cx="685800" cy="946150"/>
          </a:xfrm>
          <a:custGeom>
            <a:avLst/>
            <a:gdLst>
              <a:gd name="T0" fmla="*/ 0 w 549"/>
              <a:gd name="T1" fmla="*/ 0 h 523"/>
              <a:gd name="T2" fmla="*/ 59 w 549"/>
              <a:gd name="T3" fmla="*/ 0 h 523"/>
              <a:gd name="T4" fmla="*/ 101 w 549"/>
              <a:gd name="T5" fmla="*/ 453 h 523"/>
              <a:gd name="T6" fmla="*/ 128 w 549"/>
              <a:gd name="T7" fmla="*/ 523 h 523"/>
              <a:gd name="T8" fmla="*/ 160 w 549"/>
              <a:gd name="T9" fmla="*/ 485 h 523"/>
              <a:gd name="T10" fmla="*/ 187 w 549"/>
              <a:gd name="T11" fmla="*/ 315 h 523"/>
              <a:gd name="T12" fmla="*/ 240 w 549"/>
              <a:gd name="T13" fmla="*/ 181 h 523"/>
              <a:gd name="T14" fmla="*/ 304 w 549"/>
              <a:gd name="T15" fmla="*/ 107 h 523"/>
              <a:gd name="T16" fmla="*/ 373 w 549"/>
              <a:gd name="T17" fmla="*/ 48 h 523"/>
              <a:gd name="T18" fmla="*/ 432 w 549"/>
              <a:gd name="T19" fmla="*/ 27 h 523"/>
              <a:gd name="T20" fmla="*/ 549 w 549"/>
              <a:gd name="T21" fmla="*/ 5 h 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9" h="523">
                <a:moveTo>
                  <a:pt x="0" y="0"/>
                </a:moveTo>
                <a:lnTo>
                  <a:pt x="59" y="0"/>
                </a:lnTo>
                <a:lnTo>
                  <a:pt x="101" y="453"/>
                </a:lnTo>
                <a:lnTo>
                  <a:pt x="128" y="523"/>
                </a:lnTo>
                <a:lnTo>
                  <a:pt x="160" y="485"/>
                </a:lnTo>
                <a:lnTo>
                  <a:pt x="187" y="315"/>
                </a:lnTo>
                <a:lnTo>
                  <a:pt x="240" y="181"/>
                </a:lnTo>
                <a:lnTo>
                  <a:pt x="304" y="107"/>
                </a:lnTo>
                <a:lnTo>
                  <a:pt x="373" y="48"/>
                </a:lnTo>
                <a:lnTo>
                  <a:pt x="432" y="27"/>
                </a:lnTo>
                <a:lnTo>
                  <a:pt x="549" y="5"/>
                </a:lnTo>
              </a:path>
            </a:pathLst>
          </a:custGeom>
          <a:solidFill>
            <a:schemeClr val="accent1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i="1" smtClean="0">
              <a:solidFill>
                <a:srgbClr val="3019FF"/>
              </a:solidFill>
            </a:endParaRPr>
          </a:p>
        </p:txBody>
      </p:sp>
      <p:grpSp>
        <p:nvGrpSpPr>
          <p:cNvPr id="26644" name="Group 20"/>
          <p:cNvGrpSpPr>
            <a:grpSpLocks/>
          </p:cNvGrpSpPr>
          <p:nvPr/>
        </p:nvGrpSpPr>
        <p:grpSpPr bwMode="auto">
          <a:xfrm>
            <a:off x="5251450" y="3289300"/>
            <a:ext cx="2895600" cy="990600"/>
            <a:chOff x="1200" y="2304"/>
            <a:chExt cx="1824" cy="624"/>
          </a:xfrm>
        </p:grpSpPr>
        <p:sp>
          <p:nvSpPr>
            <p:cNvPr id="26645" name="Freeform 21"/>
            <p:cNvSpPr>
              <a:spLocks/>
            </p:cNvSpPr>
            <p:nvPr/>
          </p:nvSpPr>
          <p:spPr bwMode="auto">
            <a:xfrm>
              <a:off x="2112" y="2592"/>
              <a:ext cx="432" cy="336"/>
            </a:xfrm>
            <a:custGeom>
              <a:avLst/>
              <a:gdLst>
                <a:gd name="T0" fmla="*/ 0 w 549"/>
                <a:gd name="T1" fmla="*/ 0 h 523"/>
                <a:gd name="T2" fmla="*/ 59 w 549"/>
                <a:gd name="T3" fmla="*/ 0 h 523"/>
                <a:gd name="T4" fmla="*/ 101 w 549"/>
                <a:gd name="T5" fmla="*/ 453 h 523"/>
                <a:gd name="T6" fmla="*/ 128 w 549"/>
                <a:gd name="T7" fmla="*/ 523 h 523"/>
                <a:gd name="T8" fmla="*/ 160 w 549"/>
                <a:gd name="T9" fmla="*/ 485 h 523"/>
                <a:gd name="T10" fmla="*/ 187 w 549"/>
                <a:gd name="T11" fmla="*/ 315 h 523"/>
                <a:gd name="T12" fmla="*/ 240 w 549"/>
                <a:gd name="T13" fmla="*/ 181 h 523"/>
                <a:gd name="T14" fmla="*/ 304 w 549"/>
                <a:gd name="T15" fmla="*/ 107 h 523"/>
                <a:gd name="T16" fmla="*/ 373 w 549"/>
                <a:gd name="T17" fmla="*/ 48 h 523"/>
                <a:gd name="T18" fmla="*/ 432 w 549"/>
                <a:gd name="T19" fmla="*/ 27 h 523"/>
                <a:gd name="T20" fmla="*/ 549 w 549"/>
                <a:gd name="T21" fmla="*/ 5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523">
                  <a:moveTo>
                    <a:pt x="0" y="0"/>
                  </a:moveTo>
                  <a:lnTo>
                    <a:pt x="59" y="0"/>
                  </a:lnTo>
                  <a:lnTo>
                    <a:pt x="101" y="453"/>
                  </a:lnTo>
                  <a:lnTo>
                    <a:pt x="128" y="523"/>
                  </a:lnTo>
                  <a:lnTo>
                    <a:pt x="160" y="485"/>
                  </a:lnTo>
                  <a:lnTo>
                    <a:pt x="187" y="315"/>
                  </a:lnTo>
                  <a:lnTo>
                    <a:pt x="240" y="181"/>
                  </a:lnTo>
                  <a:lnTo>
                    <a:pt x="304" y="107"/>
                  </a:lnTo>
                  <a:lnTo>
                    <a:pt x="373" y="48"/>
                  </a:lnTo>
                  <a:lnTo>
                    <a:pt x="432" y="27"/>
                  </a:lnTo>
                  <a:lnTo>
                    <a:pt x="549" y="5"/>
                  </a:lnTo>
                </a:path>
              </a:pathLst>
            </a:custGeom>
            <a:solidFill>
              <a:srgbClr val="FF8F8F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i="1" smtClean="0">
                <a:solidFill>
                  <a:srgbClr val="3019FF"/>
                </a:solidFill>
              </a:endParaRPr>
            </a:p>
          </p:txBody>
        </p:sp>
        <p:grpSp>
          <p:nvGrpSpPr>
            <p:cNvPr id="26646" name="Group 22"/>
            <p:cNvGrpSpPr>
              <a:grpSpLocks/>
            </p:cNvGrpSpPr>
            <p:nvPr/>
          </p:nvGrpSpPr>
          <p:grpSpPr bwMode="auto">
            <a:xfrm>
              <a:off x="1200" y="2304"/>
              <a:ext cx="1824" cy="240"/>
              <a:chOff x="1200" y="2304"/>
              <a:chExt cx="1824" cy="240"/>
            </a:xfrm>
          </p:grpSpPr>
          <p:sp>
            <p:nvSpPr>
              <p:cNvPr id="26647" name="Freeform 23"/>
              <p:cNvSpPr>
                <a:spLocks/>
              </p:cNvSpPr>
              <p:nvPr/>
            </p:nvSpPr>
            <p:spPr bwMode="auto">
              <a:xfrm flipV="1">
                <a:off x="1632" y="2304"/>
                <a:ext cx="384" cy="240"/>
              </a:xfrm>
              <a:custGeom>
                <a:avLst/>
                <a:gdLst>
                  <a:gd name="T0" fmla="*/ 0 w 549"/>
                  <a:gd name="T1" fmla="*/ 0 h 523"/>
                  <a:gd name="T2" fmla="*/ 59 w 549"/>
                  <a:gd name="T3" fmla="*/ 0 h 523"/>
                  <a:gd name="T4" fmla="*/ 101 w 549"/>
                  <a:gd name="T5" fmla="*/ 453 h 523"/>
                  <a:gd name="T6" fmla="*/ 128 w 549"/>
                  <a:gd name="T7" fmla="*/ 523 h 523"/>
                  <a:gd name="T8" fmla="*/ 160 w 549"/>
                  <a:gd name="T9" fmla="*/ 485 h 523"/>
                  <a:gd name="T10" fmla="*/ 187 w 549"/>
                  <a:gd name="T11" fmla="*/ 315 h 523"/>
                  <a:gd name="T12" fmla="*/ 240 w 549"/>
                  <a:gd name="T13" fmla="*/ 181 h 523"/>
                  <a:gd name="T14" fmla="*/ 304 w 549"/>
                  <a:gd name="T15" fmla="*/ 107 h 523"/>
                  <a:gd name="T16" fmla="*/ 373 w 549"/>
                  <a:gd name="T17" fmla="*/ 48 h 523"/>
                  <a:gd name="T18" fmla="*/ 432 w 549"/>
                  <a:gd name="T19" fmla="*/ 27 h 523"/>
                  <a:gd name="T20" fmla="*/ 549 w 549"/>
                  <a:gd name="T21" fmla="*/ 5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9" h="523">
                    <a:moveTo>
                      <a:pt x="0" y="0"/>
                    </a:moveTo>
                    <a:lnTo>
                      <a:pt x="59" y="0"/>
                    </a:lnTo>
                    <a:lnTo>
                      <a:pt x="101" y="453"/>
                    </a:lnTo>
                    <a:lnTo>
                      <a:pt x="128" y="523"/>
                    </a:lnTo>
                    <a:lnTo>
                      <a:pt x="160" y="485"/>
                    </a:lnTo>
                    <a:lnTo>
                      <a:pt x="187" y="315"/>
                    </a:lnTo>
                    <a:lnTo>
                      <a:pt x="240" y="181"/>
                    </a:lnTo>
                    <a:lnTo>
                      <a:pt x="304" y="107"/>
                    </a:lnTo>
                    <a:lnTo>
                      <a:pt x="373" y="48"/>
                    </a:lnTo>
                    <a:lnTo>
                      <a:pt x="432" y="27"/>
                    </a:lnTo>
                    <a:lnTo>
                      <a:pt x="549" y="5"/>
                    </a:lnTo>
                  </a:path>
                </a:pathLst>
              </a:custGeom>
              <a:solidFill>
                <a:srgbClr val="FF8F8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48" name="Freeform 24"/>
              <p:cNvSpPr>
                <a:spLocks/>
              </p:cNvSpPr>
              <p:nvPr/>
            </p:nvSpPr>
            <p:spPr bwMode="auto">
              <a:xfrm flipV="1">
                <a:off x="1200" y="2448"/>
                <a:ext cx="384" cy="96"/>
              </a:xfrm>
              <a:custGeom>
                <a:avLst/>
                <a:gdLst>
                  <a:gd name="T0" fmla="*/ 0 w 549"/>
                  <a:gd name="T1" fmla="*/ 0 h 523"/>
                  <a:gd name="T2" fmla="*/ 59 w 549"/>
                  <a:gd name="T3" fmla="*/ 0 h 523"/>
                  <a:gd name="T4" fmla="*/ 101 w 549"/>
                  <a:gd name="T5" fmla="*/ 453 h 523"/>
                  <a:gd name="T6" fmla="*/ 128 w 549"/>
                  <a:gd name="T7" fmla="*/ 523 h 523"/>
                  <a:gd name="T8" fmla="*/ 160 w 549"/>
                  <a:gd name="T9" fmla="*/ 485 h 523"/>
                  <a:gd name="T10" fmla="*/ 187 w 549"/>
                  <a:gd name="T11" fmla="*/ 315 h 523"/>
                  <a:gd name="T12" fmla="*/ 240 w 549"/>
                  <a:gd name="T13" fmla="*/ 181 h 523"/>
                  <a:gd name="T14" fmla="*/ 304 w 549"/>
                  <a:gd name="T15" fmla="*/ 107 h 523"/>
                  <a:gd name="T16" fmla="*/ 373 w 549"/>
                  <a:gd name="T17" fmla="*/ 48 h 523"/>
                  <a:gd name="T18" fmla="*/ 432 w 549"/>
                  <a:gd name="T19" fmla="*/ 27 h 523"/>
                  <a:gd name="T20" fmla="*/ 549 w 549"/>
                  <a:gd name="T21" fmla="*/ 5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9" h="523">
                    <a:moveTo>
                      <a:pt x="0" y="0"/>
                    </a:moveTo>
                    <a:lnTo>
                      <a:pt x="59" y="0"/>
                    </a:lnTo>
                    <a:lnTo>
                      <a:pt x="101" y="453"/>
                    </a:lnTo>
                    <a:lnTo>
                      <a:pt x="128" y="523"/>
                    </a:lnTo>
                    <a:lnTo>
                      <a:pt x="160" y="485"/>
                    </a:lnTo>
                    <a:lnTo>
                      <a:pt x="187" y="315"/>
                    </a:lnTo>
                    <a:lnTo>
                      <a:pt x="240" y="181"/>
                    </a:lnTo>
                    <a:lnTo>
                      <a:pt x="304" y="107"/>
                    </a:lnTo>
                    <a:lnTo>
                      <a:pt x="373" y="48"/>
                    </a:lnTo>
                    <a:lnTo>
                      <a:pt x="432" y="27"/>
                    </a:lnTo>
                    <a:lnTo>
                      <a:pt x="549" y="5"/>
                    </a:lnTo>
                  </a:path>
                </a:pathLst>
              </a:custGeom>
              <a:solidFill>
                <a:srgbClr val="FF8F8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49" name="Freeform 25"/>
              <p:cNvSpPr>
                <a:spLocks/>
              </p:cNvSpPr>
              <p:nvPr/>
            </p:nvSpPr>
            <p:spPr bwMode="auto">
              <a:xfrm flipV="1">
                <a:off x="2640" y="2304"/>
                <a:ext cx="384" cy="240"/>
              </a:xfrm>
              <a:custGeom>
                <a:avLst/>
                <a:gdLst>
                  <a:gd name="T0" fmla="*/ 0 w 549"/>
                  <a:gd name="T1" fmla="*/ 0 h 523"/>
                  <a:gd name="T2" fmla="*/ 59 w 549"/>
                  <a:gd name="T3" fmla="*/ 0 h 523"/>
                  <a:gd name="T4" fmla="*/ 101 w 549"/>
                  <a:gd name="T5" fmla="*/ 453 h 523"/>
                  <a:gd name="T6" fmla="*/ 128 w 549"/>
                  <a:gd name="T7" fmla="*/ 523 h 523"/>
                  <a:gd name="T8" fmla="*/ 160 w 549"/>
                  <a:gd name="T9" fmla="*/ 485 h 523"/>
                  <a:gd name="T10" fmla="*/ 187 w 549"/>
                  <a:gd name="T11" fmla="*/ 315 h 523"/>
                  <a:gd name="T12" fmla="*/ 240 w 549"/>
                  <a:gd name="T13" fmla="*/ 181 h 523"/>
                  <a:gd name="T14" fmla="*/ 304 w 549"/>
                  <a:gd name="T15" fmla="*/ 107 h 523"/>
                  <a:gd name="T16" fmla="*/ 373 w 549"/>
                  <a:gd name="T17" fmla="*/ 48 h 523"/>
                  <a:gd name="T18" fmla="*/ 432 w 549"/>
                  <a:gd name="T19" fmla="*/ 27 h 523"/>
                  <a:gd name="T20" fmla="*/ 549 w 549"/>
                  <a:gd name="T21" fmla="*/ 5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9" h="523">
                    <a:moveTo>
                      <a:pt x="0" y="0"/>
                    </a:moveTo>
                    <a:lnTo>
                      <a:pt x="59" y="0"/>
                    </a:lnTo>
                    <a:lnTo>
                      <a:pt x="101" y="453"/>
                    </a:lnTo>
                    <a:lnTo>
                      <a:pt x="128" y="523"/>
                    </a:lnTo>
                    <a:lnTo>
                      <a:pt x="160" y="485"/>
                    </a:lnTo>
                    <a:lnTo>
                      <a:pt x="187" y="315"/>
                    </a:lnTo>
                    <a:lnTo>
                      <a:pt x="240" y="181"/>
                    </a:lnTo>
                    <a:lnTo>
                      <a:pt x="304" y="107"/>
                    </a:lnTo>
                    <a:lnTo>
                      <a:pt x="373" y="48"/>
                    </a:lnTo>
                    <a:lnTo>
                      <a:pt x="432" y="27"/>
                    </a:lnTo>
                    <a:lnTo>
                      <a:pt x="549" y="5"/>
                    </a:lnTo>
                  </a:path>
                </a:pathLst>
              </a:custGeom>
              <a:solidFill>
                <a:srgbClr val="FF8F8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</p:grpSp>
      </p:grpSp>
      <p:grpSp>
        <p:nvGrpSpPr>
          <p:cNvPr id="26650" name="Group 26"/>
          <p:cNvGrpSpPr>
            <a:grpSpLocks/>
          </p:cNvGrpSpPr>
          <p:nvPr/>
        </p:nvGrpSpPr>
        <p:grpSpPr bwMode="auto">
          <a:xfrm>
            <a:off x="5048250" y="1139825"/>
            <a:ext cx="3048000" cy="5105400"/>
            <a:chOff x="720" y="576"/>
            <a:chExt cx="1920" cy="3216"/>
          </a:xfrm>
        </p:grpSpPr>
        <p:grpSp>
          <p:nvGrpSpPr>
            <p:cNvPr id="26651" name="Group 27"/>
            <p:cNvGrpSpPr>
              <a:grpSpLocks/>
            </p:cNvGrpSpPr>
            <p:nvPr/>
          </p:nvGrpSpPr>
          <p:grpSpPr bwMode="auto">
            <a:xfrm>
              <a:off x="956" y="2164"/>
              <a:ext cx="1436" cy="56"/>
              <a:chOff x="956" y="2164"/>
              <a:chExt cx="1436" cy="56"/>
            </a:xfrm>
          </p:grpSpPr>
          <p:sp>
            <p:nvSpPr>
              <p:cNvPr id="26652" name="Oval 28"/>
              <p:cNvSpPr>
                <a:spLocks noChangeArrowheads="1"/>
              </p:cNvSpPr>
              <p:nvPr/>
            </p:nvSpPr>
            <p:spPr bwMode="auto">
              <a:xfrm>
                <a:off x="956" y="2164"/>
                <a:ext cx="48" cy="48"/>
              </a:xfrm>
              <a:prstGeom prst="ellipse">
                <a:avLst/>
              </a:prstGeom>
              <a:solidFill>
                <a:srgbClr val="E3192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53" name="Oval 29"/>
              <p:cNvSpPr>
                <a:spLocks noChangeArrowheads="1"/>
              </p:cNvSpPr>
              <p:nvPr/>
            </p:nvSpPr>
            <p:spPr bwMode="auto">
              <a:xfrm>
                <a:off x="1416" y="2168"/>
                <a:ext cx="48" cy="48"/>
              </a:xfrm>
              <a:prstGeom prst="ellipse">
                <a:avLst/>
              </a:prstGeom>
              <a:solidFill>
                <a:srgbClr val="E3192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54" name="Oval 30"/>
              <p:cNvSpPr>
                <a:spLocks noChangeArrowheads="1"/>
              </p:cNvSpPr>
              <p:nvPr/>
            </p:nvSpPr>
            <p:spPr bwMode="auto">
              <a:xfrm>
                <a:off x="1884" y="2172"/>
                <a:ext cx="48" cy="48"/>
              </a:xfrm>
              <a:prstGeom prst="ellipse">
                <a:avLst/>
              </a:prstGeom>
              <a:solidFill>
                <a:srgbClr val="E3192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  <p:sp>
            <p:nvSpPr>
              <p:cNvPr id="26655" name="Oval 31"/>
              <p:cNvSpPr>
                <a:spLocks noChangeArrowheads="1"/>
              </p:cNvSpPr>
              <p:nvPr/>
            </p:nvSpPr>
            <p:spPr bwMode="auto">
              <a:xfrm>
                <a:off x="2344" y="2164"/>
                <a:ext cx="48" cy="48"/>
              </a:xfrm>
              <a:prstGeom prst="ellipse">
                <a:avLst/>
              </a:prstGeom>
              <a:solidFill>
                <a:srgbClr val="E3192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 smtClean="0">
                  <a:solidFill>
                    <a:srgbClr val="3019FF"/>
                  </a:solidFill>
                </a:endParaRPr>
              </a:p>
            </p:txBody>
          </p:sp>
        </p:grpSp>
        <p:sp>
          <p:nvSpPr>
            <p:cNvPr id="26656" name="Line 32"/>
            <p:cNvSpPr>
              <a:spLocks noChangeShapeType="1"/>
            </p:cNvSpPr>
            <p:nvPr/>
          </p:nvSpPr>
          <p:spPr bwMode="auto">
            <a:xfrm>
              <a:off x="720" y="576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i="1" smtClean="0">
                <a:solidFill>
                  <a:srgbClr val="3019FF"/>
                </a:solidFill>
              </a:endParaRPr>
            </a:p>
          </p:txBody>
        </p:sp>
        <p:sp>
          <p:nvSpPr>
            <p:cNvPr id="26657" name="Line 33"/>
            <p:cNvSpPr>
              <a:spLocks noChangeShapeType="1"/>
            </p:cNvSpPr>
            <p:nvPr/>
          </p:nvSpPr>
          <p:spPr bwMode="auto">
            <a:xfrm>
              <a:off x="720" y="3792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i="1" smtClean="0">
                <a:solidFill>
                  <a:srgbClr val="3019FF"/>
                </a:solidFill>
              </a:endParaRPr>
            </a:p>
          </p:txBody>
        </p:sp>
      </p:grpSp>
      <p:sp>
        <p:nvSpPr>
          <p:cNvPr id="26688" name="Text Box 64"/>
          <p:cNvSpPr txBox="1">
            <a:spLocks noChangeArrowheads="1"/>
          </p:cNvSpPr>
          <p:nvPr/>
        </p:nvSpPr>
        <p:spPr bwMode="auto">
          <a:xfrm>
            <a:off x="703263" y="531813"/>
            <a:ext cx="4552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en-US" sz="1600" i="1" smtClean="0">
                <a:solidFill>
                  <a:srgbClr val="3019FF"/>
                </a:solidFill>
              </a:rPr>
              <a:t>SOKSZÁLAS</a:t>
            </a:r>
            <a:r>
              <a:rPr lang="en-US" altLang="en-US" sz="1600" i="1" smtClean="0">
                <a:solidFill>
                  <a:srgbClr val="3019FF"/>
                </a:solidFill>
              </a:rPr>
              <a:t> PROPOR</a:t>
            </a:r>
            <a:r>
              <a:rPr lang="hu-HU" altLang="en-US" sz="1600" i="1" smtClean="0">
                <a:solidFill>
                  <a:srgbClr val="3019FF"/>
                </a:solidFill>
              </a:rPr>
              <a:t>CIONÁLIS KAMRA</a:t>
            </a:r>
            <a:r>
              <a:rPr lang="en-US" altLang="en-US" sz="1600" i="1" smtClean="0">
                <a:solidFill>
                  <a:srgbClr val="3019FF"/>
                </a:solidFill>
              </a:rPr>
              <a:t> (MWPC):</a:t>
            </a:r>
          </a:p>
        </p:txBody>
      </p:sp>
      <p:pic>
        <p:nvPicPr>
          <p:cNvPr id="26689" name="Picture 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3175000"/>
            <a:ext cx="438150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91" name="Picture 6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16002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00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6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6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8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650" y="228600"/>
            <a:ext cx="175895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sz="1000">
                <a:solidFill>
                  <a:srgbClr val="1B46E3"/>
                </a:solidFill>
              </a:rPr>
              <a:t>2-D READOUT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1243013"/>
            <a:ext cx="7527925" cy="454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647700"/>
            <a:ext cx="4749800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709613" y="685800"/>
            <a:ext cx="3375025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en-US" sz="1600" i="1" smtClean="0">
                <a:solidFill>
                  <a:srgbClr val="3019FF"/>
                </a:solidFill>
              </a:rPr>
              <a:t>KÉTDIMENZIÓS</a:t>
            </a:r>
            <a:r>
              <a:rPr lang="en-US" altLang="en-US" sz="1600" i="1" smtClean="0">
                <a:solidFill>
                  <a:srgbClr val="3019FF"/>
                </a:solidFill>
              </a:rPr>
              <a:t> MWPC </a:t>
            </a:r>
            <a:r>
              <a:rPr lang="hu-HU" altLang="en-US" sz="1600" i="1" smtClean="0">
                <a:solidFill>
                  <a:srgbClr val="3019FF"/>
                </a:solidFill>
              </a:rPr>
              <a:t>KIOLVASÁS</a:t>
            </a:r>
            <a:endParaRPr lang="en-US" altLang="en-US" sz="1600" i="1" smtClean="0">
              <a:solidFill>
                <a:srgbClr val="3019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en-US" sz="1600" i="1" smtClean="0">
                <a:solidFill>
                  <a:srgbClr val="3019FF"/>
                </a:solidFill>
              </a:rPr>
              <a:t>A KATÓDOKON INDUKÁLT TÖLTÉS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en-US" sz="1600" i="1" smtClean="0">
                <a:solidFill>
                  <a:srgbClr val="3019FF"/>
                </a:solidFill>
              </a:rPr>
              <a:t>SEGITSÉGÉVEL</a:t>
            </a:r>
            <a:endParaRPr lang="en-US" altLang="en-US" sz="1600" i="1" smtClean="0">
              <a:solidFill>
                <a:srgbClr val="3019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 smtClean="0">
                <a:solidFill>
                  <a:srgbClr val="3019FF"/>
                </a:solidFill>
              </a:rPr>
              <a:t>Charpak and Sauli, </a:t>
            </a:r>
            <a:r>
              <a:rPr lang="en-US" altLang="en-US" i="1" smtClean="0">
                <a:solidFill>
                  <a:srgbClr val="FF175C"/>
                </a:solidFill>
              </a:rPr>
              <a:t>1973</a:t>
            </a: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990600" y="6042025"/>
            <a:ext cx="7573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 smtClean="0">
                <a:solidFill>
                  <a:srgbClr val="028F13"/>
                </a:solidFill>
              </a:rPr>
              <a:t>E. Gatti et al, Optimum geometry for strip cathodes … Nucl. Instr. and Meth. 163(1979)83</a:t>
            </a:r>
          </a:p>
        </p:txBody>
      </p:sp>
      <p:sp>
        <p:nvSpPr>
          <p:cNvPr id="45066" name="AutoShape 10"/>
          <p:cNvSpPr>
            <a:spLocks noChangeArrowheads="1"/>
          </p:cNvSpPr>
          <p:nvPr/>
        </p:nvSpPr>
        <p:spPr bwMode="auto">
          <a:xfrm>
            <a:off x="685800" y="61214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11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i="1" smtClean="0">
              <a:solidFill>
                <a:srgbClr val="301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3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5" grpId="0" autoUpdateAnimBg="0"/>
      <p:bldP spid="4506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762000" y="609600"/>
            <a:ext cx="7086600" cy="380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BBE0E3"/>
                </a:solidFill>
                <a:latin typeface="Comic Sans MS" panose="030F0702030302020204" pitchFamily="66" charset="0"/>
              </a:rPr>
              <a:t>A s</a:t>
            </a:r>
            <a:r>
              <a:rPr lang="hu-HU" altLang="en-US" b="1" smtClean="0">
                <a:solidFill>
                  <a:srgbClr val="BBE0E3"/>
                </a:solidFill>
                <a:latin typeface="Comic Sans MS" panose="030F0702030302020204" pitchFamily="66" charset="0"/>
              </a:rPr>
              <a:t>zcintillációs detektorok</a:t>
            </a:r>
            <a:endParaRPr lang="en-US" altLang="en-US" b="1" smtClean="0">
              <a:solidFill>
                <a:srgbClr val="BBE0E3"/>
              </a:solidFill>
              <a:latin typeface="Comic Sans MS" panose="030F0702030302020204" pitchFamily="66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660066"/>
              </a:buClr>
              <a:buSzPct val="60000"/>
              <a:buFont typeface="ZapfDingbats" pitchFamily="82" charset="2"/>
              <a:buChar char="l"/>
            </a:pPr>
            <a:r>
              <a:rPr lang="en-US" altLang="en-US" sz="2000" smtClean="0">
                <a:solidFill>
                  <a:srgbClr val="660066"/>
                </a:solidFill>
                <a:latin typeface="Comic Sans MS" panose="030F0702030302020204" pitchFamily="66" charset="0"/>
              </a:rPr>
              <a:t>S</a:t>
            </a:r>
            <a:r>
              <a:rPr lang="hu-HU" altLang="en-US" sz="2000" smtClean="0">
                <a:solidFill>
                  <a:srgbClr val="660066"/>
                </a:solidFill>
                <a:latin typeface="Comic Sans MS" panose="030F0702030302020204" pitchFamily="66" charset="0"/>
              </a:rPr>
              <a:t>zcintilláló anyagok</a:t>
            </a:r>
            <a:r>
              <a:rPr lang="en-US" altLang="en-US" sz="2000" smtClean="0">
                <a:solidFill>
                  <a:srgbClr val="660066"/>
                </a:solidFill>
                <a:latin typeface="Comic Sans MS" panose="030F0702030302020204" pitchFamily="66" charset="0"/>
              </a:rPr>
              <a:t>:</a:t>
            </a:r>
            <a:endParaRPr lang="hu-HU" altLang="en-US" sz="2000" smtClean="0">
              <a:solidFill>
                <a:srgbClr val="660066"/>
              </a:solidFill>
              <a:latin typeface="Comic Sans MS" panose="030F0702030302020204" pitchFamily="66" charset="0"/>
            </a:endParaRP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660066"/>
              </a:buClr>
              <a:buSzPct val="60000"/>
              <a:buFont typeface="ZapfDingbats" pitchFamily="82" charset="2"/>
              <a:buChar char="l"/>
            </a:pPr>
            <a:r>
              <a:rPr lang="hu-HU" altLang="en-US" sz="1800" smtClean="0">
                <a:solidFill>
                  <a:srgbClr val="333399"/>
                </a:solidFill>
                <a:latin typeface="Comic Sans MS" panose="030F0702030302020204" pitchFamily="66" charset="0"/>
              </a:rPr>
              <a:t>A gerjesztett atomok legerjesztődésekor illetve a szabaddá vált elektronok</a:t>
            </a:r>
            <a:r>
              <a:rPr lang="en-US" altLang="en-US" sz="1800" smtClean="0">
                <a:solidFill>
                  <a:srgbClr val="333399"/>
                </a:solidFill>
                <a:latin typeface="Comic Sans MS" panose="030F0702030302020204" pitchFamily="66" charset="0"/>
              </a:rPr>
              <a:t> </a:t>
            </a:r>
            <a:r>
              <a:rPr lang="hu-HU" altLang="en-US" sz="1800" smtClean="0">
                <a:solidFill>
                  <a:srgbClr val="333399"/>
                </a:solidFill>
                <a:latin typeface="Comic Sans MS" panose="030F0702030302020204" pitchFamily="66" charset="0"/>
              </a:rPr>
              <a:t>befogódásakor </a:t>
            </a:r>
            <a:r>
              <a:rPr lang="en-US" altLang="en-US" sz="1800" smtClean="0">
                <a:solidFill>
                  <a:srgbClr val="333399"/>
                </a:solidFill>
                <a:latin typeface="Comic Sans MS" panose="030F0702030302020204" pitchFamily="66" charset="0"/>
              </a:rPr>
              <a:t> “</a:t>
            </a:r>
            <a:r>
              <a:rPr lang="hu-HU" altLang="en-US" sz="1800" smtClean="0">
                <a:solidFill>
                  <a:srgbClr val="333399"/>
                </a:solidFill>
                <a:latin typeface="Comic Sans MS" panose="030F0702030302020204" pitchFamily="66" charset="0"/>
              </a:rPr>
              <a:t>szcintillációs fény</a:t>
            </a:r>
            <a:r>
              <a:rPr lang="en-US" altLang="en-US" sz="1800" smtClean="0">
                <a:solidFill>
                  <a:srgbClr val="333399"/>
                </a:solidFill>
                <a:latin typeface="Comic Sans MS" panose="030F0702030302020204" pitchFamily="66" charset="0"/>
              </a:rPr>
              <a:t>”</a:t>
            </a:r>
            <a:r>
              <a:rPr lang="hu-HU" altLang="en-US" sz="1800" smtClean="0">
                <a:solidFill>
                  <a:srgbClr val="333399"/>
                </a:solidFill>
                <a:latin typeface="Comic Sans MS" panose="030F0702030302020204" pitchFamily="66" charset="0"/>
              </a:rPr>
              <a:t> keletkezik.</a:t>
            </a:r>
            <a:endParaRPr lang="en-US" altLang="en-US" sz="1800" smtClean="0">
              <a:solidFill>
                <a:srgbClr val="333399"/>
              </a:solidFill>
              <a:latin typeface="Comic Sans MS" panose="030F0702030302020204" pitchFamily="66" charset="0"/>
            </a:endParaRP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n"/>
            </a:pPr>
            <a:r>
              <a:rPr lang="hu-HU" altLang="en-US" sz="1800" smtClean="0">
                <a:solidFill>
                  <a:srgbClr val="333399"/>
                </a:solidFill>
                <a:latin typeface="Comic Sans MS" panose="030F0702030302020204" pitchFamily="66" charset="0"/>
              </a:rPr>
              <a:t>szervetlen kristályok (ZnS(Ag), NaI(Tl), CsI(Tl)…) 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n"/>
            </a:pPr>
            <a:r>
              <a:rPr lang="hu-HU" altLang="en-US" sz="1800" smtClean="0">
                <a:solidFill>
                  <a:srgbClr val="333399"/>
                </a:solidFill>
                <a:latin typeface="Comic Sans MS" panose="030F0702030302020204" pitchFamily="66" charset="0"/>
              </a:rPr>
              <a:t>Szerves anyagok (plasztikok, folyadékok…)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n"/>
            </a:pPr>
            <a:r>
              <a:rPr lang="hu-HU" altLang="en-US" sz="1800" smtClean="0">
                <a:solidFill>
                  <a:srgbClr val="333399"/>
                </a:solidFill>
                <a:latin typeface="Comic Sans MS" panose="030F0702030302020204" pitchFamily="66" charset="0"/>
              </a:rPr>
              <a:t>Gázok</a:t>
            </a:r>
            <a:endParaRPr lang="en-US" altLang="en-US" sz="1800" smtClean="0">
              <a:solidFill>
                <a:srgbClr val="333399"/>
              </a:solidFill>
              <a:latin typeface="Comic Sans MS" panose="030F0702030302020204" pitchFamily="66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n"/>
            </a:pPr>
            <a:r>
              <a:rPr lang="hu-HU" altLang="en-US" sz="1800" smtClean="0">
                <a:solidFill>
                  <a:srgbClr val="333399"/>
                </a:solidFill>
                <a:latin typeface="Comic Sans MS" panose="030F0702030302020204" pitchFamily="66" charset="0"/>
              </a:rPr>
              <a:t>A keletkezett fényt fényvezetővel (plexi, fényvezető szál…) visszük a fotoelektron sokszorozóra.</a:t>
            </a:r>
            <a:endParaRPr lang="en-US" altLang="en-US" sz="1800" smtClean="0">
              <a:solidFill>
                <a:srgbClr val="3333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5171" name="Picture 3" descr="scint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029200"/>
            <a:ext cx="5418138" cy="141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726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9600"/>
            <a:ext cx="630555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195" name="Picture 3" descr="scint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352800"/>
            <a:ext cx="6462713" cy="220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1828800" y="2819400"/>
            <a:ext cx="487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2800" b="1" smtClean="0">
                <a:solidFill>
                  <a:srgbClr val="250FE3"/>
                </a:solidFill>
              </a:rPr>
              <a:t>A fotoelektron sokszorozó</a:t>
            </a:r>
            <a:endParaRPr lang="en-US" altLang="en-US" sz="3200" smtClean="0">
              <a:solidFill>
                <a:srgbClr val="250F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04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36512" y="-171400"/>
            <a:ext cx="9145016" cy="864096"/>
          </a:xfrm>
        </p:spPr>
        <p:txBody>
          <a:bodyPr/>
          <a:lstStyle/>
          <a:p>
            <a:r>
              <a:rPr lang="hu-HU" dirty="0" smtClean="0"/>
              <a:t>Az elektron-pozitron spektrométer</a:t>
            </a:r>
            <a:endParaRPr lang="en-US" dirty="0"/>
          </a:p>
        </p:txBody>
      </p:sp>
      <p:pic>
        <p:nvPicPr>
          <p:cNvPr id="6" name="Kép 2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9" b="11759"/>
          <a:stretch/>
        </p:blipFill>
        <p:spPr bwMode="auto">
          <a:xfrm>
            <a:off x="1691680" y="744829"/>
            <a:ext cx="5760640" cy="61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97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35796"/>
            <a:ext cx="9144000" cy="1431925"/>
          </a:xfrm>
        </p:spPr>
        <p:txBody>
          <a:bodyPr/>
          <a:lstStyle/>
          <a:p>
            <a:r>
              <a:rPr lang="hu-HU" sz="4000" dirty="0" smtClean="0"/>
              <a:t>A spektrométerünk előnyös tulajdonságai a korábbi legjobb spektrométerhez képest</a:t>
            </a:r>
            <a:endParaRPr lang="en-US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628800"/>
            <a:ext cx="4657328" cy="4657328"/>
          </a:xfrm>
        </p:spPr>
      </p:pic>
      <p:sp>
        <p:nvSpPr>
          <p:cNvPr id="3" name="Szövegdoboz 2"/>
          <p:cNvSpPr txBox="1"/>
          <p:nvPr/>
        </p:nvSpPr>
        <p:spPr>
          <a:xfrm>
            <a:off x="0" y="1772816"/>
            <a:ext cx="4211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1000 </a:t>
            </a:r>
            <a:r>
              <a:rPr lang="hu-HU" sz="2800" dirty="0" smtClean="0"/>
              <a:t>szer nagyobb detektálási hatásfok</a:t>
            </a:r>
            <a:endParaRPr lang="en-US" sz="2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Online </a:t>
            </a:r>
            <a:r>
              <a:rPr lang="hu-HU" sz="2800" dirty="0" smtClean="0"/>
              <a:t>hatásfok hitelesítés</a:t>
            </a:r>
            <a:r>
              <a:rPr lang="en-US" sz="2800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2800" dirty="0" smtClean="0"/>
              <a:t>Jobb szögfelbontás</a:t>
            </a:r>
            <a:endParaRPr lang="en-US" sz="2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hu-HU" sz="2800" dirty="0"/>
              <a:t>J</a:t>
            </a:r>
            <a:r>
              <a:rPr lang="hu-HU" sz="2800" dirty="0" smtClean="0"/>
              <a:t>obb</a:t>
            </a:r>
            <a:r>
              <a:rPr lang="en-US" sz="2800" dirty="0" smtClean="0"/>
              <a:t> γ-</a:t>
            </a:r>
            <a:r>
              <a:rPr lang="hu-HU" sz="2800" dirty="0" smtClean="0"/>
              <a:t>elnyomás</a:t>
            </a:r>
            <a:endParaRPr lang="en-US" sz="2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hu-HU" sz="2800" dirty="0" smtClean="0"/>
              <a:t>Nagyobb szögtartomány</a:t>
            </a:r>
            <a:r>
              <a:rPr lang="en-US" sz="2800" dirty="0" smtClean="0"/>
              <a:t> &lt;170</a:t>
            </a:r>
            <a:r>
              <a:rPr lang="en-US" sz="2800" baseline="30000" dirty="0" smtClean="0"/>
              <a:t>o</a:t>
            </a:r>
            <a:endParaRPr lang="en-US" sz="2800" baseline="30000" dirty="0"/>
          </a:p>
        </p:txBody>
      </p:sp>
      <p:sp>
        <p:nvSpPr>
          <p:cNvPr id="5" name="Téglalap 4"/>
          <p:cNvSpPr/>
          <p:nvPr/>
        </p:nvSpPr>
        <p:spPr>
          <a:xfrm>
            <a:off x="5004048" y="6488668"/>
            <a:ext cx="3498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 spektrométer szimulált </a:t>
            </a:r>
            <a:r>
              <a:rPr lang="el-GR" dirty="0" smtClean="0"/>
              <a:t>γ-</a:t>
            </a:r>
            <a:r>
              <a:rPr lang="hu-HU" dirty="0" smtClean="0"/>
              <a:t>háttere.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49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71721"/>
            <a:ext cx="9144000" cy="1728192"/>
          </a:xfrm>
        </p:spPr>
        <p:txBody>
          <a:bodyPr/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+</a:t>
            </a:r>
            <a:r>
              <a:rPr lang="en-US" dirty="0" smtClean="0"/>
              <a:t> +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-</a:t>
            </a:r>
            <a:r>
              <a:rPr lang="en-US" dirty="0" smtClean="0"/>
              <a:t> </a:t>
            </a:r>
            <a:r>
              <a:rPr lang="hu-HU" dirty="0" smtClean="0"/>
              <a:t>összeg energia spektrumok és szögkorrelációk</a:t>
            </a:r>
            <a:r>
              <a:rPr lang="en-US" dirty="0" smtClean="0"/>
              <a:t>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      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95991"/>
            <a:ext cx="2664295" cy="509390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06" y="1595991"/>
            <a:ext cx="2665494" cy="50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9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40" y="2132856"/>
            <a:ext cx="4536504" cy="4536504"/>
          </a:xfrm>
        </p:spPr>
      </p:pic>
      <p:pic>
        <p:nvPicPr>
          <p:cNvPr id="7" name="Tartalom helye 6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32856"/>
            <a:ext cx="4544144" cy="4544144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756048"/>
          </a:xfrm>
        </p:spPr>
        <p:txBody>
          <a:bodyPr/>
          <a:lstStyle/>
          <a:p>
            <a:r>
              <a:rPr lang="hu-HU" dirty="0" smtClean="0"/>
              <a:t>      A rezonancián történt mérések</a:t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    </a:t>
            </a:r>
            <a:r>
              <a:rPr lang="hu-HU" dirty="0" err="1" smtClean="0"/>
              <a:t>Ep</a:t>
            </a:r>
            <a:r>
              <a:rPr lang="hu-HU" dirty="0" smtClean="0"/>
              <a:t>=1.04 </a:t>
            </a:r>
            <a:r>
              <a:rPr lang="hu-HU" dirty="0" err="1" smtClean="0"/>
              <a:t>MeV</a:t>
            </a:r>
            <a:r>
              <a:rPr lang="hu-HU" dirty="0" smtClean="0"/>
              <a:t>     </a:t>
            </a:r>
            <a:r>
              <a:rPr lang="en-US" dirty="0" smtClean="0"/>
              <a:t> </a:t>
            </a:r>
            <a:r>
              <a:rPr lang="hu-HU" dirty="0" smtClean="0"/>
              <a:t>        </a:t>
            </a:r>
            <a:r>
              <a:rPr lang="hu-HU" dirty="0" err="1" smtClean="0"/>
              <a:t>Ep</a:t>
            </a:r>
            <a:r>
              <a:rPr lang="hu-HU" dirty="0" smtClean="0"/>
              <a:t>=1.10 </a:t>
            </a:r>
            <a:r>
              <a:rPr lang="hu-HU" dirty="0" err="1" smtClean="0"/>
              <a:t>MeV</a:t>
            </a:r>
            <a:endParaRPr lang="en-US" dirty="0"/>
          </a:p>
        </p:txBody>
      </p:sp>
      <p:sp>
        <p:nvSpPr>
          <p:cNvPr id="4" name="Ellipszis 3"/>
          <p:cNvSpPr/>
          <p:nvPr/>
        </p:nvSpPr>
        <p:spPr>
          <a:xfrm>
            <a:off x="4355976" y="4971349"/>
            <a:ext cx="2088232" cy="9477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rgbClr val="FF0000"/>
                </a:solidFill>
              </a:rPr>
              <a:t>Eltérés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hu-HU" sz="2400" b="1" dirty="0" smtClean="0">
                <a:solidFill>
                  <a:srgbClr val="FF0000"/>
                </a:solidFill>
              </a:rPr>
              <a:t>az </a:t>
            </a:r>
            <a:r>
              <a:rPr lang="hu-HU" sz="2400" b="1" dirty="0" err="1" smtClean="0">
                <a:solidFill>
                  <a:srgbClr val="FF0000"/>
                </a:solidFill>
              </a:rPr>
              <a:t>IPC-től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" name="Egyenes összekötő nyíllal 8"/>
          <p:cNvCxnSpPr/>
          <p:nvPr/>
        </p:nvCxnSpPr>
        <p:spPr>
          <a:xfrm flipH="1">
            <a:off x="4011940" y="5445224"/>
            <a:ext cx="344036" cy="144016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>
            <a:stCxn id="4" idx="6"/>
          </p:cNvCxnSpPr>
          <p:nvPr/>
        </p:nvCxnSpPr>
        <p:spPr>
          <a:xfrm>
            <a:off x="6444208" y="5445224"/>
            <a:ext cx="504056" cy="72008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6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5650" y="1889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http://www.nupecc.org/npn/npn254.pdf</a:t>
            </a:r>
            <a:endParaRPr lang="en-US" sz="3200" dirty="0"/>
          </a:p>
        </p:txBody>
      </p:sp>
      <p:sp>
        <p:nvSpPr>
          <p:cNvPr id="4099" name="Dátum helye 3"/>
          <p:cNvSpPr>
            <a:spLocks noGrp="1"/>
          </p:cNvSpPr>
          <p:nvPr>
            <p:ph type="dt" sz="quarter" idx="10"/>
          </p:nvPr>
        </p:nvSpPr>
        <p:spPr>
          <a:xfrm>
            <a:off x="685800" y="6248400"/>
            <a:ext cx="2373313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hu-HU" altLang="en-US" sz="1400" smtClean="0"/>
              <a:t>Dr. Krasznahorkay Attila</a:t>
            </a:r>
          </a:p>
        </p:txBody>
      </p:sp>
      <p:sp>
        <p:nvSpPr>
          <p:cNvPr id="4100" name="Élőláb hely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hu-HU" altLang="en-US" sz="1400" smtClean="0"/>
              <a:t>Magfizika</a:t>
            </a:r>
          </a:p>
        </p:txBody>
      </p:sp>
      <p:sp>
        <p:nvSpPr>
          <p:cNvPr id="4101" name="Dia számának hely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540AE63-23DC-460F-B38C-4B8C063DB98D}" type="slidenum">
              <a:rPr lang="hu-HU" altLang="en-US" sz="1400"/>
              <a:pPr eaLnBrk="1" hangingPunct="1"/>
              <a:t>3</a:t>
            </a:fld>
            <a:endParaRPr lang="hu-HU" altLang="en-US" sz="1400"/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1341438"/>
            <a:ext cx="3771900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198563"/>
            <a:ext cx="44958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374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4204" y="120283"/>
            <a:ext cx="7543800" cy="1431925"/>
          </a:xfrm>
        </p:spPr>
        <p:txBody>
          <a:bodyPr/>
          <a:lstStyle/>
          <a:p>
            <a:r>
              <a:rPr lang="hu-HU" dirty="0" smtClean="0"/>
              <a:t>A rezonancia előtti mérés eredménye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76" y="1524744"/>
            <a:ext cx="5184576" cy="5184576"/>
          </a:xfrm>
          <a:prstGeom prst="rect">
            <a:avLst/>
          </a:prstGeom>
        </p:spPr>
      </p:pic>
      <p:sp>
        <p:nvSpPr>
          <p:cNvPr id="4" name="Ellipszis 3"/>
          <p:cNvSpPr/>
          <p:nvPr/>
        </p:nvSpPr>
        <p:spPr>
          <a:xfrm>
            <a:off x="2657872" y="4971349"/>
            <a:ext cx="2088232" cy="9477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</a:t>
            </a:r>
            <a:r>
              <a:rPr lang="hu-HU" sz="2400" b="1" dirty="0" err="1" smtClean="0">
                <a:solidFill>
                  <a:srgbClr val="FF0000"/>
                </a:solidFill>
              </a:rPr>
              <a:t>incs</a:t>
            </a:r>
            <a:r>
              <a:rPr lang="hu-HU" sz="2400" b="1" dirty="0" smtClean="0">
                <a:solidFill>
                  <a:srgbClr val="FF0000"/>
                </a:solidFill>
              </a:rPr>
              <a:t> eltérés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6" name="Egyenes összekötő nyíllal 5"/>
          <p:cNvCxnSpPr>
            <a:stCxn id="4" idx="6"/>
          </p:cNvCxnSpPr>
          <p:nvPr/>
        </p:nvCxnSpPr>
        <p:spPr>
          <a:xfrm>
            <a:off x="4746104" y="5445224"/>
            <a:ext cx="504056" cy="0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79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Kísérleti eredményeink értelmezése</a:t>
            </a:r>
            <a:endParaRPr lang="en-US" dirty="0"/>
          </a:p>
        </p:txBody>
      </p:sp>
      <p:pic>
        <p:nvPicPr>
          <p:cNvPr id="6146" name="Picture 2" descr="http://www.termeszetvilaga.hu/szamok/tv2015/tv1511/r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67" y="1551211"/>
            <a:ext cx="478806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55576" y="6165304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elektron-pozitron szögkorrelációra kapott eredményeink értelmezése egy új részecske keletkezésének és elbomlásának  feltételezésével.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00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új részecske tömegének meghatározása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00996"/>
            <a:ext cx="2625200" cy="3501008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170493" y="5373032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Az új részecske tömegének meghatározása a </a:t>
            </a:r>
            <a:r>
              <a:rPr lang="en-US" dirty="0" smtClean="0"/>
              <a:t> </a:t>
            </a:r>
            <a:r>
              <a:rPr lang="el-GR" dirty="0" smtClean="0">
                <a:latin typeface="Calibri"/>
              </a:rPr>
              <a:t>Χ</a:t>
            </a:r>
            <a:r>
              <a:rPr lang="en-US" baseline="30000" dirty="0" smtClean="0"/>
              <a:t>2</a:t>
            </a:r>
            <a:r>
              <a:rPr lang="en-US" dirty="0" smtClean="0"/>
              <a:t>/f </a:t>
            </a:r>
            <a:r>
              <a:rPr lang="hu-HU" dirty="0" smtClean="0"/>
              <a:t>módszerrel. </a:t>
            </a:r>
            <a:endParaRPr lang="en-US" dirty="0"/>
          </a:p>
        </p:txBody>
      </p:sp>
      <p:sp>
        <p:nvSpPr>
          <p:cNvPr id="9" name="Szövegdoboz 8"/>
          <p:cNvSpPr txBox="1"/>
          <p:nvPr/>
        </p:nvSpPr>
        <p:spPr>
          <a:xfrm>
            <a:off x="4572000" y="5557698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részecske invariáns tömegének kiszámítása az elektron és pozitron energiáiból és szögeiből</a:t>
            </a: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85" y="1900996"/>
            <a:ext cx="3501892" cy="348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6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687" y="764704"/>
            <a:ext cx="9073008" cy="477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0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5976" y="28698"/>
            <a:ext cx="4714875" cy="685810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" y="726787"/>
            <a:ext cx="4294639" cy="54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8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Mit tanulhatunk a részecske mért elágazási arányából?</a:t>
            </a:r>
            <a:endParaRPr lang="en-US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2132856"/>
            <a:ext cx="8229600" cy="122583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381996"/>
            <a:ext cx="3149213" cy="5588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326" y="4293096"/>
            <a:ext cx="4266676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5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Mit tanulhatunk a </a:t>
            </a:r>
            <a:r>
              <a:rPr lang="hu-HU" dirty="0" err="1" smtClean="0"/>
              <a:t>pion</a:t>
            </a:r>
            <a:r>
              <a:rPr lang="hu-HU" dirty="0" smtClean="0"/>
              <a:t> bomlásának méréséből?</a:t>
            </a:r>
            <a:endParaRPr lang="en-US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988840"/>
            <a:ext cx="4114294" cy="4953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950740"/>
            <a:ext cx="2539688" cy="5715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996952"/>
            <a:ext cx="5638107" cy="8509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53136"/>
            <a:ext cx="8533351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4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folytatása következik…</a:t>
            </a:r>
            <a:endParaRPr lang="en-US" altLang="hu-HU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 sz="2800" dirty="0"/>
              <a:t>Több teleszkóp, nagyobb </a:t>
            </a:r>
            <a:r>
              <a:rPr lang="hu-HU" altLang="hu-HU" sz="2800" dirty="0" smtClean="0"/>
              <a:t>hatásfok</a:t>
            </a:r>
            <a:endParaRPr lang="hu-HU" altLang="hu-HU" sz="2800" dirty="0"/>
          </a:p>
          <a:p>
            <a:r>
              <a:rPr lang="hu-HU" altLang="hu-HU" sz="2800" dirty="0" err="1"/>
              <a:t>Helyzetérzékeny</a:t>
            </a:r>
            <a:r>
              <a:rPr lang="hu-HU" altLang="hu-HU" sz="2800" dirty="0"/>
              <a:t> </a:t>
            </a:r>
            <a:r>
              <a:rPr lang="hu-HU" altLang="hu-HU" sz="2800" dirty="0" err="1"/>
              <a:t>Si</a:t>
            </a:r>
            <a:r>
              <a:rPr lang="hu-HU" altLang="hu-HU" sz="2800" dirty="0"/>
              <a:t> detektorok az elektronok és a pozitronok impulzus vektorainak </a:t>
            </a:r>
            <a:r>
              <a:rPr lang="hu-HU" altLang="hu-HU" sz="2800" dirty="0" smtClean="0"/>
              <a:t>meghatározására. </a:t>
            </a:r>
            <a:endParaRPr lang="hu-HU" altLang="hu-HU" sz="2800" dirty="0"/>
          </a:p>
          <a:p>
            <a:r>
              <a:rPr lang="hu-HU" altLang="hu-HU" sz="2800" dirty="0"/>
              <a:t>Az invariáns tömeg pontos meghatározása</a:t>
            </a:r>
            <a:r>
              <a:rPr lang="hu-HU" altLang="hu-HU" sz="2800" dirty="0" smtClean="0"/>
              <a:t>.</a:t>
            </a:r>
          </a:p>
          <a:p>
            <a:r>
              <a:rPr lang="hu-HU" altLang="hu-HU" sz="2800" dirty="0" smtClean="0"/>
              <a:t>A 17.6 </a:t>
            </a:r>
            <a:r>
              <a:rPr lang="hu-HU" altLang="hu-HU" sz="2800" dirty="0" err="1" smtClean="0"/>
              <a:t>MeV-es</a:t>
            </a:r>
            <a:r>
              <a:rPr lang="hu-HU" altLang="hu-HU" sz="2800" dirty="0" smtClean="0"/>
              <a:t> átmenetben látunk-e valamit? (A proton fóbiás modell jóslatai)</a:t>
            </a:r>
          </a:p>
          <a:p>
            <a:r>
              <a:rPr lang="hu-HU" altLang="hu-HU" sz="2800" dirty="0" smtClean="0"/>
              <a:t>A részecske élettartamának meghatározása.</a:t>
            </a:r>
          </a:p>
          <a:p>
            <a:r>
              <a:rPr lang="hu-HU" altLang="hu-HU" sz="2800" dirty="0" smtClean="0"/>
              <a:t>E1 átmenetben (</a:t>
            </a:r>
            <a:r>
              <a:rPr lang="hu-HU" altLang="hu-HU" sz="2800" baseline="30000" dirty="0" smtClean="0"/>
              <a:t>11</a:t>
            </a:r>
            <a:r>
              <a:rPr lang="hu-HU" altLang="hu-HU" sz="2800" dirty="0" smtClean="0"/>
              <a:t>B(p,</a:t>
            </a:r>
            <a:r>
              <a:rPr lang="el-GR" altLang="hu-HU" sz="2800" dirty="0" smtClean="0"/>
              <a:t>γ</a:t>
            </a:r>
            <a:r>
              <a:rPr lang="hu-HU" altLang="hu-HU" sz="2800" dirty="0" smtClean="0"/>
              <a:t>)</a:t>
            </a:r>
            <a:r>
              <a:rPr lang="hu-HU" altLang="hu-HU" sz="2800" baseline="30000" dirty="0" smtClean="0"/>
              <a:t>12</a:t>
            </a:r>
            <a:r>
              <a:rPr lang="hu-HU" altLang="hu-HU" sz="2800" dirty="0" smtClean="0"/>
              <a:t>C) látunk-e valamit? (megmarad-e a paritás a </a:t>
            </a:r>
            <a:r>
              <a:rPr lang="hu-HU" altLang="hu-HU" sz="2800" dirty="0" err="1" smtClean="0"/>
              <a:t>külcsönhatásban</a:t>
            </a:r>
            <a:r>
              <a:rPr lang="hu-HU" altLang="hu-HU" sz="2800" dirty="0" smtClean="0"/>
              <a:t>?)</a:t>
            </a:r>
            <a:endParaRPr lang="en-US" altLang="hu-HU" sz="2800" dirty="0"/>
          </a:p>
        </p:txBody>
      </p:sp>
    </p:spTree>
    <p:extLst>
      <p:ext uri="{BB962C8B-B14F-4D97-AF65-F5344CB8AC3E}">
        <p14:creationId xmlns:p14="http://schemas.microsoft.com/office/powerpoint/2010/main" val="71082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Kép 1" descr="cop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268413"/>
            <a:ext cx="2303463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Kép 2" descr="cope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1414463"/>
            <a:ext cx="1827212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Kép 6" descr="cope2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933825"/>
            <a:ext cx="295275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Szövegdoboz 8"/>
          <p:cNvSpPr txBox="1">
            <a:spLocks noChangeArrowheads="1"/>
          </p:cNvSpPr>
          <p:nvPr/>
        </p:nvSpPr>
        <p:spPr bwMode="auto">
          <a:xfrm>
            <a:off x="7235825" y="3789363"/>
            <a:ext cx="19081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µ-TPC </a:t>
            </a:r>
            <a:r>
              <a:rPr lang="en-US" dirty="0">
                <a:solidFill>
                  <a:prstClr val="white"/>
                </a:solidFill>
              </a:rPr>
              <a:t>technology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</a:rPr>
              <a:t>for particle tracking,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</a:rPr>
              <a:t>DSP cards for readout</a:t>
            </a:r>
            <a:r>
              <a:rPr lang="hu-HU" dirty="0">
                <a:solidFill>
                  <a:prstClr val="white"/>
                </a:solidFill>
              </a:rPr>
              <a:t>.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3" name="Egyenes összekötő nyíllal 12"/>
          <p:cNvCxnSpPr/>
          <p:nvPr/>
        </p:nvCxnSpPr>
        <p:spPr>
          <a:xfrm>
            <a:off x="4427538" y="1700213"/>
            <a:ext cx="360362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4" name="Szövegdoboz 13"/>
          <p:cNvSpPr txBox="1">
            <a:spLocks noChangeArrowheads="1"/>
          </p:cNvSpPr>
          <p:nvPr/>
        </p:nvSpPr>
        <p:spPr bwMode="auto">
          <a:xfrm>
            <a:off x="4427538" y="1341438"/>
            <a:ext cx="360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prstClr val="white"/>
                </a:solidFill>
              </a:rPr>
              <a:t>B</a:t>
            </a: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6" name="Egyenes összekötő nyíllal 15"/>
          <p:cNvCxnSpPr/>
          <p:nvPr/>
        </p:nvCxnSpPr>
        <p:spPr>
          <a:xfrm rot="16200000" flipH="1">
            <a:off x="5076031" y="1916907"/>
            <a:ext cx="360363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 rot="5400000">
            <a:off x="5112544" y="2672557"/>
            <a:ext cx="287337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 rot="10800000">
            <a:off x="4427538" y="3141663"/>
            <a:ext cx="360362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 rot="16200000" flipV="1">
            <a:off x="3852862" y="2636838"/>
            <a:ext cx="358775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/>
          <p:nvPr/>
        </p:nvCxnSpPr>
        <p:spPr>
          <a:xfrm rot="5400000" flipH="1" flipV="1">
            <a:off x="3887787" y="1952626"/>
            <a:ext cx="288925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nyíllal 31"/>
          <p:cNvCxnSpPr/>
          <p:nvPr/>
        </p:nvCxnSpPr>
        <p:spPr>
          <a:xfrm flipV="1">
            <a:off x="6011863" y="1484313"/>
            <a:ext cx="2376487" cy="12969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églalap 33"/>
          <p:cNvSpPr/>
          <p:nvPr/>
        </p:nvSpPr>
        <p:spPr>
          <a:xfrm>
            <a:off x="7092950" y="2060575"/>
            <a:ext cx="215900" cy="144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947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3348038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3" name="Szövegdoboz 20"/>
          <p:cNvSpPr txBox="1">
            <a:spLocks noChangeArrowheads="1"/>
          </p:cNvSpPr>
          <p:nvPr/>
        </p:nvSpPr>
        <p:spPr bwMode="auto">
          <a:xfrm>
            <a:off x="3995738" y="34290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b="1">
                <a:solidFill>
                  <a:prstClr val="white"/>
                </a:solidFill>
              </a:rPr>
              <a:t>COPE 100:1 </a:t>
            </a: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9474" name="Szövegdoboz 22"/>
          <p:cNvSpPr txBox="1">
            <a:spLocks noChangeArrowheads="1"/>
          </p:cNvSpPr>
          <p:nvPr/>
        </p:nvSpPr>
        <p:spPr bwMode="auto">
          <a:xfrm>
            <a:off x="1258888" y="3573463"/>
            <a:ext cx="865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b="1">
                <a:solidFill>
                  <a:prstClr val="white"/>
                </a:solidFill>
              </a:rPr>
              <a:t>ATLAS</a:t>
            </a:r>
            <a:endParaRPr lang="en-US" b="1">
              <a:solidFill>
                <a:prstClr val="white"/>
              </a:solidFill>
            </a:endParaRPr>
          </a:p>
        </p:txBody>
      </p:sp>
      <p:pic>
        <p:nvPicPr>
          <p:cNvPr id="194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813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6" name="Rectangle 6"/>
          <p:cNvSpPr>
            <a:spLocks noChangeArrowheads="1"/>
          </p:cNvSpPr>
          <p:nvPr/>
        </p:nvSpPr>
        <p:spPr bwMode="auto">
          <a:xfrm>
            <a:off x="1549400" y="0"/>
            <a:ext cx="7594600" cy="1384300"/>
          </a:xfrm>
          <a:prstGeom prst="rect">
            <a:avLst/>
          </a:prstGeom>
          <a:gradFill rotWithShape="1">
            <a:gsLst>
              <a:gs pos="0">
                <a:srgbClr val="29AADE"/>
              </a:gs>
              <a:gs pos="50000">
                <a:srgbClr val="C8E9F7"/>
              </a:gs>
              <a:gs pos="100000">
                <a:srgbClr val="29AADE"/>
              </a:gs>
            </a:gsLst>
            <a:lin ang="18900000" scaled="1"/>
          </a:gradFill>
          <a:ln w="9525" algn="ctr">
            <a:solidFill>
              <a:srgbClr val="ADAAAD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mpact 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ositron 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lectron spectrometer  (COPE) for internal pair creation studies (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ENSAR</a:t>
            </a:r>
            <a:r>
              <a:rPr lang="hu-H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FP7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support)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8" y="3926185"/>
            <a:ext cx="3852308" cy="28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7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1828800"/>
            <a:ext cx="54324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228600"/>
            <a:ext cx="2168525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sz="1000">
                <a:solidFill>
                  <a:srgbClr val="1B46E3"/>
                </a:solidFill>
              </a:rPr>
              <a:t>TIME PROJECTION CHAMBER </a:t>
            </a:r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66800"/>
            <a:ext cx="337661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773113" y="1524000"/>
            <a:ext cx="2640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 smtClean="0">
                <a:solidFill>
                  <a:srgbClr val="FF11FF"/>
                </a:solidFill>
              </a:rPr>
              <a:t>ALEPH TPC AT CERN-LEP: 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609600" y="608013"/>
            <a:ext cx="3074988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en-US" sz="1600" i="1" smtClean="0">
                <a:solidFill>
                  <a:srgbClr val="3019FF"/>
                </a:solidFill>
              </a:rPr>
              <a:t>IDŐ</a:t>
            </a:r>
            <a:r>
              <a:rPr lang="en-US" altLang="en-US" sz="1600" i="1" smtClean="0">
                <a:solidFill>
                  <a:srgbClr val="3019FF"/>
                </a:solidFill>
              </a:rPr>
              <a:t> PROJE</a:t>
            </a:r>
            <a:r>
              <a:rPr lang="hu-HU" altLang="en-US" sz="1600" i="1" smtClean="0">
                <a:solidFill>
                  <a:srgbClr val="3019FF"/>
                </a:solidFill>
              </a:rPr>
              <a:t>KCIÓS KAMRA</a:t>
            </a:r>
            <a:r>
              <a:rPr lang="en-US" altLang="en-US" sz="1600" i="1" smtClean="0">
                <a:solidFill>
                  <a:srgbClr val="3019FF"/>
                </a:solidFill>
              </a:rPr>
              <a:t> (TPC)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 smtClean="0">
                <a:solidFill>
                  <a:srgbClr val="3019FF"/>
                </a:solidFill>
              </a:rPr>
              <a:t>D. NYGREN, LBL  ~</a:t>
            </a:r>
            <a:r>
              <a:rPr lang="en-US" altLang="en-US" b="1" i="1" smtClean="0">
                <a:solidFill>
                  <a:srgbClr val="FF175C"/>
                </a:solidFill>
              </a:rPr>
              <a:t>1976</a:t>
            </a:r>
            <a:r>
              <a:rPr lang="en-US" altLang="en-US" sz="1600" i="1" smtClean="0">
                <a:solidFill>
                  <a:srgbClr val="3019FF"/>
                </a:solidFill>
              </a:rPr>
              <a:t> </a:t>
            </a:r>
          </a:p>
        </p:txBody>
      </p:sp>
      <p:grpSp>
        <p:nvGrpSpPr>
          <p:cNvPr id="42009" name="Group 25"/>
          <p:cNvGrpSpPr>
            <a:grpSpLocks/>
          </p:cNvGrpSpPr>
          <p:nvPr/>
        </p:nvGrpSpPr>
        <p:grpSpPr bwMode="auto">
          <a:xfrm>
            <a:off x="6019800" y="1371600"/>
            <a:ext cx="2374900" cy="2819400"/>
            <a:chOff x="3792" y="864"/>
            <a:chExt cx="1496" cy="1776"/>
          </a:xfrm>
        </p:grpSpPr>
        <p:sp>
          <p:nvSpPr>
            <p:cNvPr id="41997" name="Freeform 13"/>
            <p:cNvSpPr>
              <a:spLocks/>
            </p:cNvSpPr>
            <p:nvPr/>
          </p:nvSpPr>
          <p:spPr bwMode="auto">
            <a:xfrm>
              <a:off x="3984" y="1008"/>
              <a:ext cx="1056" cy="1632"/>
            </a:xfrm>
            <a:custGeom>
              <a:avLst/>
              <a:gdLst>
                <a:gd name="T0" fmla="*/ 960 w 1056"/>
                <a:gd name="T1" fmla="*/ 1584 h 1632"/>
                <a:gd name="T2" fmla="*/ 960 w 1056"/>
                <a:gd name="T3" fmla="*/ 1536 h 1632"/>
                <a:gd name="T4" fmla="*/ 1056 w 1056"/>
                <a:gd name="T5" fmla="*/ 1008 h 1632"/>
                <a:gd name="T6" fmla="*/ 960 w 1056"/>
                <a:gd name="T7" fmla="*/ 480 h 1632"/>
                <a:gd name="T8" fmla="*/ 576 w 1056"/>
                <a:gd name="T9" fmla="*/ 144 h 1632"/>
                <a:gd name="T10" fmla="*/ 0 w 1056"/>
                <a:gd name="T11" fmla="*/ 0 h 1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6" h="1632">
                  <a:moveTo>
                    <a:pt x="960" y="1584"/>
                  </a:moveTo>
                  <a:cubicBezTo>
                    <a:pt x="952" y="1608"/>
                    <a:pt x="944" y="1632"/>
                    <a:pt x="960" y="1536"/>
                  </a:cubicBezTo>
                  <a:cubicBezTo>
                    <a:pt x="976" y="1440"/>
                    <a:pt x="1056" y="1184"/>
                    <a:pt x="1056" y="1008"/>
                  </a:cubicBezTo>
                  <a:cubicBezTo>
                    <a:pt x="1056" y="832"/>
                    <a:pt x="1040" y="624"/>
                    <a:pt x="960" y="480"/>
                  </a:cubicBezTo>
                  <a:cubicBezTo>
                    <a:pt x="880" y="336"/>
                    <a:pt x="736" y="224"/>
                    <a:pt x="576" y="144"/>
                  </a:cubicBezTo>
                  <a:cubicBezTo>
                    <a:pt x="416" y="64"/>
                    <a:pt x="208" y="32"/>
                    <a:pt x="0" y="0"/>
                  </a:cubicBezTo>
                </a:path>
              </a:pathLst>
            </a:custGeom>
            <a:noFill/>
            <a:ln w="9525">
              <a:solidFill>
                <a:srgbClr val="FF175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i="1" smtClean="0">
                <a:solidFill>
                  <a:srgbClr val="3019FF"/>
                </a:solidFill>
              </a:endParaRPr>
            </a:p>
          </p:txBody>
        </p:sp>
        <p:sp>
          <p:nvSpPr>
            <p:cNvPr id="41999" name="Freeform 15"/>
            <p:cNvSpPr>
              <a:spLocks/>
            </p:cNvSpPr>
            <p:nvPr/>
          </p:nvSpPr>
          <p:spPr bwMode="auto">
            <a:xfrm>
              <a:off x="3792" y="1248"/>
              <a:ext cx="1192" cy="1344"/>
            </a:xfrm>
            <a:custGeom>
              <a:avLst/>
              <a:gdLst>
                <a:gd name="T0" fmla="*/ 1104 w 1144"/>
                <a:gd name="T1" fmla="*/ 1488 h 1488"/>
                <a:gd name="T2" fmla="*/ 1104 w 1144"/>
                <a:gd name="T3" fmla="*/ 912 h 1488"/>
                <a:gd name="T4" fmla="*/ 864 w 1144"/>
                <a:gd name="T5" fmla="*/ 432 h 1488"/>
                <a:gd name="T6" fmla="*/ 384 w 1144"/>
                <a:gd name="T7" fmla="*/ 96 h 1488"/>
                <a:gd name="T8" fmla="*/ 0 w 1144"/>
                <a:gd name="T9" fmla="*/ 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4" h="1488">
                  <a:moveTo>
                    <a:pt x="1104" y="1488"/>
                  </a:moveTo>
                  <a:cubicBezTo>
                    <a:pt x="1124" y="1288"/>
                    <a:pt x="1144" y="1088"/>
                    <a:pt x="1104" y="912"/>
                  </a:cubicBezTo>
                  <a:cubicBezTo>
                    <a:pt x="1064" y="736"/>
                    <a:pt x="984" y="568"/>
                    <a:pt x="864" y="432"/>
                  </a:cubicBezTo>
                  <a:cubicBezTo>
                    <a:pt x="744" y="296"/>
                    <a:pt x="528" y="168"/>
                    <a:pt x="384" y="96"/>
                  </a:cubicBezTo>
                  <a:cubicBezTo>
                    <a:pt x="240" y="24"/>
                    <a:pt x="120" y="12"/>
                    <a:pt x="0" y="0"/>
                  </a:cubicBezTo>
                </a:path>
              </a:pathLst>
            </a:custGeom>
            <a:noFill/>
            <a:ln w="9525">
              <a:solidFill>
                <a:srgbClr val="FF175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i="1" smtClean="0">
                <a:solidFill>
                  <a:srgbClr val="3019FF"/>
                </a:solidFill>
              </a:endParaRPr>
            </a:p>
          </p:txBody>
        </p:sp>
        <p:sp>
          <p:nvSpPr>
            <p:cNvPr id="42000" name="Freeform 16"/>
            <p:cNvSpPr>
              <a:spLocks/>
            </p:cNvSpPr>
            <p:nvPr/>
          </p:nvSpPr>
          <p:spPr bwMode="auto">
            <a:xfrm>
              <a:off x="4944" y="864"/>
              <a:ext cx="344" cy="1728"/>
            </a:xfrm>
            <a:custGeom>
              <a:avLst/>
              <a:gdLst>
                <a:gd name="T0" fmla="*/ 0 w 344"/>
                <a:gd name="T1" fmla="*/ 1728 h 1728"/>
                <a:gd name="T2" fmla="*/ 192 w 344"/>
                <a:gd name="T3" fmla="*/ 1344 h 1728"/>
                <a:gd name="T4" fmla="*/ 288 w 344"/>
                <a:gd name="T5" fmla="*/ 960 h 1728"/>
                <a:gd name="T6" fmla="*/ 336 w 344"/>
                <a:gd name="T7" fmla="*/ 528 h 1728"/>
                <a:gd name="T8" fmla="*/ 240 w 344"/>
                <a:gd name="T9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1728">
                  <a:moveTo>
                    <a:pt x="0" y="1728"/>
                  </a:moveTo>
                  <a:cubicBezTo>
                    <a:pt x="72" y="1600"/>
                    <a:pt x="144" y="1472"/>
                    <a:pt x="192" y="1344"/>
                  </a:cubicBezTo>
                  <a:cubicBezTo>
                    <a:pt x="240" y="1216"/>
                    <a:pt x="264" y="1096"/>
                    <a:pt x="288" y="960"/>
                  </a:cubicBezTo>
                  <a:cubicBezTo>
                    <a:pt x="312" y="824"/>
                    <a:pt x="344" y="688"/>
                    <a:pt x="336" y="528"/>
                  </a:cubicBezTo>
                  <a:cubicBezTo>
                    <a:pt x="328" y="368"/>
                    <a:pt x="284" y="184"/>
                    <a:pt x="240" y="0"/>
                  </a:cubicBezTo>
                </a:path>
              </a:pathLst>
            </a:custGeom>
            <a:noFill/>
            <a:ln w="9525">
              <a:solidFill>
                <a:srgbClr val="FF175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i="1" smtClean="0">
                <a:solidFill>
                  <a:srgbClr val="3019FF"/>
                </a:solidFill>
              </a:endParaRPr>
            </a:p>
          </p:txBody>
        </p:sp>
      </p:grpSp>
      <p:sp>
        <p:nvSpPr>
          <p:cNvPr id="42005" name="Freeform 21"/>
          <p:cNvSpPr>
            <a:spLocks/>
          </p:cNvSpPr>
          <p:nvPr/>
        </p:nvSpPr>
        <p:spPr bwMode="auto">
          <a:xfrm>
            <a:off x="3810000" y="3708400"/>
            <a:ext cx="990600" cy="177800"/>
          </a:xfrm>
          <a:custGeom>
            <a:avLst/>
            <a:gdLst>
              <a:gd name="T0" fmla="*/ 0 w 624"/>
              <a:gd name="T1" fmla="*/ 112 h 112"/>
              <a:gd name="T2" fmla="*/ 288 w 624"/>
              <a:gd name="T3" fmla="*/ 16 h 112"/>
              <a:gd name="T4" fmla="*/ 480 w 624"/>
              <a:gd name="T5" fmla="*/ 16 h 112"/>
              <a:gd name="T6" fmla="*/ 624 w 624"/>
              <a:gd name="T7" fmla="*/ 6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4" h="112">
                <a:moveTo>
                  <a:pt x="0" y="112"/>
                </a:moveTo>
                <a:cubicBezTo>
                  <a:pt x="104" y="72"/>
                  <a:pt x="208" y="32"/>
                  <a:pt x="288" y="16"/>
                </a:cubicBezTo>
                <a:cubicBezTo>
                  <a:pt x="368" y="0"/>
                  <a:pt x="424" y="8"/>
                  <a:pt x="480" y="16"/>
                </a:cubicBezTo>
                <a:cubicBezTo>
                  <a:pt x="536" y="24"/>
                  <a:pt x="580" y="44"/>
                  <a:pt x="624" y="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i="1" smtClean="0">
              <a:solidFill>
                <a:srgbClr val="3019FF"/>
              </a:solidFill>
            </a:endParaRPr>
          </a:p>
        </p:txBody>
      </p:sp>
      <p:grpSp>
        <p:nvGrpSpPr>
          <p:cNvPr id="42008" name="Group 24"/>
          <p:cNvGrpSpPr>
            <a:grpSpLocks/>
          </p:cNvGrpSpPr>
          <p:nvPr/>
        </p:nvGrpSpPr>
        <p:grpSpPr bwMode="auto">
          <a:xfrm>
            <a:off x="2590800" y="2971800"/>
            <a:ext cx="2209800" cy="2057400"/>
            <a:chOff x="1632" y="1872"/>
            <a:chExt cx="1392" cy="1296"/>
          </a:xfrm>
        </p:grpSpPr>
        <p:sp>
          <p:nvSpPr>
            <p:cNvPr id="42001" name="Freeform 17"/>
            <p:cNvSpPr>
              <a:spLocks/>
            </p:cNvSpPr>
            <p:nvPr/>
          </p:nvSpPr>
          <p:spPr bwMode="auto">
            <a:xfrm>
              <a:off x="1920" y="2544"/>
              <a:ext cx="240" cy="576"/>
            </a:xfrm>
            <a:custGeom>
              <a:avLst/>
              <a:gdLst>
                <a:gd name="T0" fmla="*/ 240 w 240"/>
                <a:gd name="T1" fmla="*/ 0 h 576"/>
                <a:gd name="T2" fmla="*/ 96 w 240"/>
                <a:gd name="T3" fmla="*/ 240 h 576"/>
                <a:gd name="T4" fmla="*/ 0 w 240"/>
                <a:gd name="T5" fmla="*/ 57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0" h="576">
                  <a:moveTo>
                    <a:pt x="240" y="0"/>
                  </a:moveTo>
                  <a:cubicBezTo>
                    <a:pt x="188" y="72"/>
                    <a:pt x="136" y="144"/>
                    <a:pt x="96" y="240"/>
                  </a:cubicBezTo>
                  <a:cubicBezTo>
                    <a:pt x="56" y="336"/>
                    <a:pt x="28" y="456"/>
                    <a:pt x="0" y="576"/>
                  </a:cubicBezTo>
                </a:path>
              </a:pathLst>
            </a:custGeom>
            <a:noFill/>
            <a:ln w="9525">
              <a:solidFill>
                <a:srgbClr val="FF175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i="1" smtClean="0">
                <a:solidFill>
                  <a:srgbClr val="3019FF"/>
                </a:solidFill>
              </a:endParaRPr>
            </a:p>
          </p:txBody>
        </p:sp>
        <p:sp>
          <p:nvSpPr>
            <p:cNvPr id="42002" name="Freeform 18"/>
            <p:cNvSpPr>
              <a:spLocks/>
            </p:cNvSpPr>
            <p:nvPr/>
          </p:nvSpPr>
          <p:spPr bwMode="auto">
            <a:xfrm>
              <a:off x="1632" y="2496"/>
              <a:ext cx="432" cy="48"/>
            </a:xfrm>
            <a:custGeom>
              <a:avLst/>
              <a:gdLst>
                <a:gd name="T0" fmla="*/ 432 w 432"/>
                <a:gd name="T1" fmla="*/ 0 h 48"/>
                <a:gd name="T2" fmla="*/ 192 w 432"/>
                <a:gd name="T3" fmla="*/ 48 h 48"/>
                <a:gd name="T4" fmla="*/ 0 w 432"/>
                <a:gd name="T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" h="48">
                  <a:moveTo>
                    <a:pt x="432" y="0"/>
                  </a:moveTo>
                  <a:cubicBezTo>
                    <a:pt x="348" y="24"/>
                    <a:pt x="264" y="48"/>
                    <a:pt x="192" y="48"/>
                  </a:cubicBezTo>
                  <a:cubicBezTo>
                    <a:pt x="120" y="48"/>
                    <a:pt x="60" y="24"/>
                    <a:pt x="0" y="0"/>
                  </a:cubicBezTo>
                </a:path>
              </a:pathLst>
            </a:custGeom>
            <a:noFill/>
            <a:ln w="9525">
              <a:solidFill>
                <a:srgbClr val="FF175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i="1" smtClean="0">
                <a:solidFill>
                  <a:srgbClr val="3019FF"/>
                </a:solidFill>
              </a:endParaRPr>
            </a:p>
          </p:txBody>
        </p:sp>
        <p:sp>
          <p:nvSpPr>
            <p:cNvPr id="42003" name="Freeform 19"/>
            <p:cNvSpPr>
              <a:spLocks/>
            </p:cNvSpPr>
            <p:nvPr/>
          </p:nvSpPr>
          <p:spPr bwMode="auto">
            <a:xfrm>
              <a:off x="2056" y="2544"/>
              <a:ext cx="152" cy="624"/>
            </a:xfrm>
            <a:custGeom>
              <a:avLst/>
              <a:gdLst>
                <a:gd name="T0" fmla="*/ 152 w 152"/>
                <a:gd name="T1" fmla="*/ 0 h 624"/>
                <a:gd name="T2" fmla="*/ 56 w 152"/>
                <a:gd name="T3" fmla="*/ 240 h 624"/>
                <a:gd name="T4" fmla="*/ 8 w 152"/>
                <a:gd name="T5" fmla="*/ 528 h 624"/>
                <a:gd name="T6" fmla="*/ 8 w 152"/>
                <a:gd name="T7" fmla="*/ 62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624">
                  <a:moveTo>
                    <a:pt x="152" y="0"/>
                  </a:moveTo>
                  <a:cubicBezTo>
                    <a:pt x="116" y="76"/>
                    <a:pt x="80" y="152"/>
                    <a:pt x="56" y="240"/>
                  </a:cubicBezTo>
                  <a:cubicBezTo>
                    <a:pt x="32" y="328"/>
                    <a:pt x="16" y="464"/>
                    <a:pt x="8" y="528"/>
                  </a:cubicBezTo>
                  <a:cubicBezTo>
                    <a:pt x="0" y="592"/>
                    <a:pt x="4" y="608"/>
                    <a:pt x="8" y="624"/>
                  </a:cubicBezTo>
                </a:path>
              </a:pathLst>
            </a:custGeom>
            <a:noFill/>
            <a:ln w="9525">
              <a:solidFill>
                <a:srgbClr val="FF175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i="1" smtClean="0">
                <a:solidFill>
                  <a:srgbClr val="3019FF"/>
                </a:solidFill>
              </a:endParaRPr>
            </a:p>
          </p:txBody>
        </p:sp>
        <p:sp>
          <p:nvSpPr>
            <p:cNvPr id="42004" name="Freeform 20"/>
            <p:cNvSpPr>
              <a:spLocks/>
            </p:cNvSpPr>
            <p:nvPr/>
          </p:nvSpPr>
          <p:spPr bwMode="auto">
            <a:xfrm>
              <a:off x="2352" y="1872"/>
              <a:ext cx="432" cy="560"/>
            </a:xfrm>
            <a:custGeom>
              <a:avLst/>
              <a:gdLst>
                <a:gd name="T0" fmla="*/ 0 w 432"/>
                <a:gd name="T1" fmla="*/ 528 h 560"/>
                <a:gd name="T2" fmla="*/ 48 w 432"/>
                <a:gd name="T3" fmla="*/ 528 h 560"/>
                <a:gd name="T4" fmla="*/ 288 w 432"/>
                <a:gd name="T5" fmla="*/ 336 h 560"/>
                <a:gd name="T6" fmla="*/ 384 w 432"/>
                <a:gd name="T7" fmla="*/ 144 h 560"/>
                <a:gd name="T8" fmla="*/ 432 w 432"/>
                <a:gd name="T9" fmla="*/ 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560">
                  <a:moveTo>
                    <a:pt x="0" y="528"/>
                  </a:moveTo>
                  <a:cubicBezTo>
                    <a:pt x="0" y="544"/>
                    <a:pt x="0" y="560"/>
                    <a:pt x="48" y="528"/>
                  </a:cubicBezTo>
                  <a:cubicBezTo>
                    <a:pt x="96" y="496"/>
                    <a:pt x="232" y="400"/>
                    <a:pt x="288" y="336"/>
                  </a:cubicBezTo>
                  <a:cubicBezTo>
                    <a:pt x="344" y="272"/>
                    <a:pt x="360" y="200"/>
                    <a:pt x="384" y="144"/>
                  </a:cubicBezTo>
                  <a:cubicBezTo>
                    <a:pt x="408" y="88"/>
                    <a:pt x="420" y="44"/>
                    <a:pt x="432" y="0"/>
                  </a:cubicBezTo>
                </a:path>
              </a:pathLst>
            </a:custGeom>
            <a:noFill/>
            <a:ln w="9525">
              <a:solidFill>
                <a:srgbClr val="FF175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i="1" smtClean="0">
                <a:solidFill>
                  <a:srgbClr val="3019FF"/>
                </a:solidFill>
              </a:endParaRPr>
            </a:p>
          </p:txBody>
        </p:sp>
        <p:sp>
          <p:nvSpPr>
            <p:cNvPr id="42006" name="Freeform 22"/>
            <p:cNvSpPr>
              <a:spLocks/>
            </p:cNvSpPr>
            <p:nvPr/>
          </p:nvSpPr>
          <p:spPr bwMode="auto">
            <a:xfrm>
              <a:off x="2448" y="2496"/>
              <a:ext cx="576" cy="168"/>
            </a:xfrm>
            <a:custGeom>
              <a:avLst/>
              <a:gdLst>
                <a:gd name="T0" fmla="*/ 0 w 576"/>
                <a:gd name="T1" fmla="*/ 0 h 168"/>
                <a:gd name="T2" fmla="*/ 288 w 576"/>
                <a:gd name="T3" fmla="*/ 144 h 168"/>
                <a:gd name="T4" fmla="*/ 576 w 576"/>
                <a:gd name="T5" fmla="*/ 14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6" h="168">
                  <a:moveTo>
                    <a:pt x="0" y="0"/>
                  </a:moveTo>
                  <a:cubicBezTo>
                    <a:pt x="96" y="60"/>
                    <a:pt x="192" y="120"/>
                    <a:pt x="288" y="144"/>
                  </a:cubicBezTo>
                  <a:cubicBezTo>
                    <a:pt x="384" y="168"/>
                    <a:pt x="480" y="156"/>
                    <a:pt x="576" y="144"/>
                  </a:cubicBezTo>
                </a:path>
              </a:pathLst>
            </a:custGeom>
            <a:noFill/>
            <a:ln w="9525">
              <a:solidFill>
                <a:srgbClr val="FF175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i="1" smtClean="0">
                <a:solidFill>
                  <a:srgbClr val="3019FF"/>
                </a:solidFill>
              </a:endParaRPr>
            </a:p>
          </p:txBody>
        </p:sp>
        <p:sp>
          <p:nvSpPr>
            <p:cNvPr id="42007" name="Freeform 23"/>
            <p:cNvSpPr>
              <a:spLocks/>
            </p:cNvSpPr>
            <p:nvPr/>
          </p:nvSpPr>
          <p:spPr bwMode="auto">
            <a:xfrm>
              <a:off x="2448" y="2448"/>
              <a:ext cx="336" cy="336"/>
            </a:xfrm>
            <a:custGeom>
              <a:avLst/>
              <a:gdLst>
                <a:gd name="T0" fmla="*/ 0 w 336"/>
                <a:gd name="T1" fmla="*/ 0 h 336"/>
                <a:gd name="T2" fmla="*/ 144 w 336"/>
                <a:gd name="T3" fmla="*/ 192 h 336"/>
                <a:gd name="T4" fmla="*/ 288 w 336"/>
                <a:gd name="T5" fmla="*/ 288 h 336"/>
                <a:gd name="T6" fmla="*/ 336 w 336"/>
                <a:gd name="T7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336">
                  <a:moveTo>
                    <a:pt x="0" y="0"/>
                  </a:moveTo>
                  <a:cubicBezTo>
                    <a:pt x="48" y="72"/>
                    <a:pt x="96" y="144"/>
                    <a:pt x="144" y="192"/>
                  </a:cubicBezTo>
                  <a:cubicBezTo>
                    <a:pt x="192" y="240"/>
                    <a:pt x="256" y="264"/>
                    <a:pt x="288" y="288"/>
                  </a:cubicBezTo>
                  <a:cubicBezTo>
                    <a:pt x="320" y="312"/>
                    <a:pt x="328" y="324"/>
                    <a:pt x="336" y="336"/>
                  </a:cubicBezTo>
                </a:path>
              </a:pathLst>
            </a:custGeom>
            <a:noFill/>
            <a:ln w="9525">
              <a:solidFill>
                <a:srgbClr val="FF175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i="1" smtClean="0">
                <a:solidFill>
                  <a:srgbClr val="3019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2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Élőláb helye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hu-HU" altLang="en-US" sz="1400" smtClean="0"/>
              <a:t>Magfizika</a:t>
            </a:r>
          </a:p>
        </p:txBody>
      </p:sp>
      <p:pic>
        <p:nvPicPr>
          <p:cNvPr id="34821" name="Picture 2" descr="cer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12700"/>
            <a:ext cx="5575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588125" y="765175"/>
            <a:ext cx="2232025" cy="45243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u-HU" dirty="0"/>
              <a:t>Atomfizika</a:t>
            </a:r>
          </a:p>
          <a:p>
            <a:pPr>
              <a:defRPr/>
            </a:pPr>
            <a:endParaRPr lang="hu-HU" dirty="0"/>
          </a:p>
          <a:p>
            <a:pPr>
              <a:defRPr/>
            </a:pPr>
            <a:endParaRPr lang="hu-HU" dirty="0"/>
          </a:p>
          <a:p>
            <a:pPr>
              <a:defRPr/>
            </a:pPr>
            <a:endParaRPr lang="hu-HU" dirty="0"/>
          </a:p>
          <a:p>
            <a:pPr>
              <a:defRPr/>
            </a:pPr>
            <a:r>
              <a:rPr lang="hu-HU" dirty="0"/>
              <a:t>Magfizika</a:t>
            </a:r>
          </a:p>
          <a:p>
            <a:pPr>
              <a:defRPr/>
            </a:pPr>
            <a:endParaRPr lang="hu-HU" dirty="0"/>
          </a:p>
          <a:p>
            <a:pPr>
              <a:defRPr/>
            </a:pPr>
            <a:r>
              <a:rPr lang="hu-HU" dirty="0" err="1"/>
              <a:t>Hadronfizika</a:t>
            </a:r>
            <a:endParaRPr lang="hu-HU" dirty="0"/>
          </a:p>
          <a:p>
            <a:pPr>
              <a:defRPr/>
            </a:pPr>
            <a:r>
              <a:rPr lang="hu-HU" dirty="0"/>
              <a:t>Relativisztikus nehézion fizika</a:t>
            </a:r>
          </a:p>
          <a:p>
            <a:pPr>
              <a:defRPr/>
            </a:pPr>
            <a:r>
              <a:rPr lang="hu-HU" dirty="0"/>
              <a:t>QGP</a:t>
            </a:r>
          </a:p>
          <a:p>
            <a:pPr>
              <a:defRPr/>
            </a:pPr>
            <a:endParaRPr lang="hu-HU" dirty="0"/>
          </a:p>
          <a:p>
            <a:pPr>
              <a:defRPr/>
            </a:pPr>
            <a:r>
              <a:rPr lang="hu-HU" dirty="0"/>
              <a:t>Részecskefizika</a:t>
            </a:r>
          </a:p>
        </p:txBody>
      </p:sp>
    </p:spTree>
    <p:extLst>
      <p:ext uri="{BB962C8B-B14F-4D97-AF65-F5344CB8AC3E}">
        <p14:creationId xmlns:p14="http://schemas.microsoft.com/office/powerpoint/2010/main" val="230332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"/>
          <p:cNvGrpSpPr>
            <a:grpSpLocks/>
          </p:cNvGrpSpPr>
          <p:nvPr/>
        </p:nvGrpSpPr>
        <p:grpSpPr bwMode="auto">
          <a:xfrm>
            <a:off x="251520" y="214641"/>
            <a:ext cx="8712200" cy="6561137"/>
            <a:chOff x="295" y="73"/>
            <a:chExt cx="4626" cy="4133"/>
          </a:xfrm>
        </p:grpSpPr>
        <p:pic>
          <p:nvPicPr>
            <p:cNvPr id="2053" name="Picture 5" descr="Standard_Model_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73"/>
              <a:ext cx="4626" cy="4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" name="Rectangle 6"/>
            <p:cNvSpPr>
              <a:spLocks noChangeArrowheads="1"/>
            </p:cNvSpPr>
            <p:nvPr/>
          </p:nvSpPr>
          <p:spPr bwMode="auto">
            <a:xfrm>
              <a:off x="657" y="3520"/>
              <a:ext cx="1134" cy="40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altLang="en-US" smtClean="0"/>
            </a:p>
          </p:txBody>
        </p:sp>
        <p:sp>
          <p:nvSpPr>
            <p:cNvPr id="2055" name="Rectangle 7"/>
            <p:cNvSpPr>
              <a:spLocks noChangeArrowheads="1"/>
            </p:cNvSpPr>
            <p:nvPr/>
          </p:nvSpPr>
          <p:spPr bwMode="auto">
            <a:xfrm>
              <a:off x="567" y="346"/>
              <a:ext cx="1043" cy="31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altLang="en-US" smtClean="0"/>
            </a:p>
          </p:txBody>
        </p:sp>
        <p:sp>
          <p:nvSpPr>
            <p:cNvPr id="2056" name="Text Box 8"/>
            <p:cNvSpPr txBox="1">
              <a:spLocks noChangeArrowheads="1"/>
            </p:cNvSpPr>
            <p:nvPr/>
          </p:nvSpPr>
          <p:spPr bwMode="auto">
            <a:xfrm>
              <a:off x="815" y="303"/>
              <a:ext cx="89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3200" i="1" dirty="0" smtClean="0">
                  <a:solidFill>
                    <a:srgbClr val="FFFFFF"/>
                  </a:solidFill>
                </a:rPr>
                <a:t>Kvarkok</a:t>
              </a:r>
              <a:endParaRPr lang="en-US" altLang="en-US" sz="3200" i="1" dirty="0" smtClean="0">
                <a:solidFill>
                  <a:srgbClr val="FFFFFF"/>
                </a:solidFill>
              </a:endParaRPr>
            </a:p>
          </p:txBody>
        </p:sp>
        <p:sp>
          <p:nvSpPr>
            <p:cNvPr id="2057" name="Text Box 9"/>
            <p:cNvSpPr txBox="1">
              <a:spLocks noChangeArrowheads="1"/>
            </p:cNvSpPr>
            <p:nvPr/>
          </p:nvSpPr>
          <p:spPr bwMode="auto">
            <a:xfrm>
              <a:off x="869" y="3540"/>
              <a:ext cx="1009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3200" i="1" dirty="0" smtClean="0">
                  <a:solidFill>
                    <a:srgbClr val="FFFFFF"/>
                  </a:solidFill>
                </a:rPr>
                <a:t>Leptonok</a:t>
              </a:r>
              <a:endParaRPr lang="en-US" altLang="en-US" sz="3200" i="1" dirty="0" smtClean="0">
                <a:solidFill>
                  <a:srgbClr val="FFFFFF"/>
                </a:solidFill>
              </a:endParaRPr>
            </a:p>
          </p:txBody>
        </p:sp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3560" y="1131"/>
              <a:ext cx="998" cy="34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altLang="en-US" smtClean="0"/>
            </a:p>
          </p:txBody>
        </p:sp>
        <p:sp>
          <p:nvSpPr>
            <p:cNvPr id="2059" name="Text Box 11"/>
            <p:cNvSpPr txBox="1">
              <a:spLocks noChangeArrowheads="1"/>
            </p:cNvSpPr>
            <p:nvPr/>
          </p:nvSpPr>
          <p:spPr bwMode="auto">
            <a:xfrm>
              <a:off x="3409" y="881"/>
              <a:ext cx="941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CCCC00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2800" i="1" smtClean="0">
                  <a:solidFill>
                    <a:srgbClr val="FFFFFF"/>
                  </a:solidFill>
                </a:rPr>
                <a:t>Közvetítő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2800" i="1" smtClean="0">
                  <a:solidFill>
                    <a:srgbClr val="FFFFFF"/>
                  </a:solidFill>
                </a:rPr>
                <a:t>Bozonok</a:t>
              </a:r>
              <a:endParaRPr lang="en-US" altLang="en-US" sz="2800" i="1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77164" name="Text Box 12"/>
          <p:cNvSpPr txBox="1">
            <a:spLocks noChangeArrowheads="1"/>
          </p:cNvSpPr>
          <p:nvPr/>
        </p:nvSpPr>
        <p:spPr bwMode="auto">
          <a:xfrm>
            <a:off x="3240336" y="348933"/>
            <a:ext cx="5305256" cy="46166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CCCC00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rgbClr val="CCCC00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rgbClr val="CCCC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rgbClr val="CCCC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rgbClr val="CCCC00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Comic Sans MS" panose="030F0702030302020204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dirty="0" smtClean="0">
                <a:solidFill>
                  <a:srgbClr val="FFFF00"/>
                </a:solidFill>
              </a:rPr>
              <a:t>Hol tartunk ma? A Standard Modell</a:t>
            </a:r>
            <a:endParaRPr lang="en-US" altLang="en-US" dirty="0" smtClean="0">
              <a:solidFill>
                <a:srgbClr val="FFFF00"/>
              </a:solidFill>
            </a:endParaRPr>
          </a:p>
        </p:txBody>
      </p:sp>
      <p:sp>
        <p:nvSpPr>
          <p:cNvPr id="2052" name="Szövegdoboz 10"/>
          <p:cNvSpPr txBox="1">
            <a:spLocks noChangeArrowheads="1"/>
          </p:cNvSpPr>
          <p:nvPr/>
        </p:nvSpPr>
        <p:spPr bwMode="auto">
          <a:xfrm rot="-5400000">
            <a:off x="-792163" y="3003551"/>
            <a:ext cx="2836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CCCC00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2400">
                <a:solidFill>
                  <a:srgbClr val="CCCC00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2400">
                <a:solidFill>
                  <a:srgbClr val="CCCC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2400">
                <a:solidFill>
                  <a:srgbClr val="CCCC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2400">
                <a:solidFill>
                  <a:srgbClr val="CCCC00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CC00"/>
                </a:solidFill>
                <a:latin typeface="Comic Sans MS" panose="030F0702030302020204" pitchFamily="66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mtClean="0">
                <a:solidFill>
                  <a:srgbClr val="FFFFFF"/>
                </a:solidFill>
              </a:rPr>
              <a:t>Anyagi részecskék</a:t>
            </a:r>
            <a:endParaRPr lang="en-GB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7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01622"/>
            <a:ext cx="8077200" cy="1431925"/>
          </a:xfrm>
        </p:spPr>
        <p:txBody>
          <a:bodyPr/>
          <a:lstStyle/>
          <a:p>
            <a:r>
              <a:rPr lang="hu-HU" altLang="hu-HU" dirty="0"/>
              <a:t>A sötét anyag kutatásának első motivációja</a:t>
            </a:r>
            <a:endParaRPr lang="en-US" altLang="hu-HU" dirty="0"/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6102" y="3070225"/>
            <a:ext cx="3167062" cy="1582738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hu-HU" sz="2000" dirty="0"/>
          </a:p>
          <a:p>
            <a:pPr>
              <a:lnSpc>
                <a:spcPct val="80000"/>
              </a:lnSpc>
            </a:pPr>
            <a:r>
              <a:rPr lang="hu-HU" altLang="hu-HU" sz="2000" dirty="0"/>
              <a:t>A rotációs görbék tanulmányozása</a:t>
            </a:r>
            <a:endParaRPr lang="en-US" altLang="hu-HU" sz="2000" dirty="0"/>
          </a:p>
          <a:p>
            <a:pPr>
              <a:lnSpc>
                <a:spcPct val="80000"/>
              </a:lnSpc>
            </a:pPr>
            <a:r>
              <a:rPr lang="hu-HU" altLang="hu-HU" sz="2000" dirty="0"/>
              <a:t>Sötét anyag glória a galaxisok körül</a:t>
            </a:r>
            <a:endParaRPr lang="en-US" altLang="hu-HU" sz="2000" baseline="30000" dirty="0"/>
          </a:p>
        </p:txBody>
      </p:sp>
      <p:graphicFrame>
        <p:nvGraphicFramePr>
          <p:cNvPr id="179204" name="Object 4"/>
          <p:cNvGraphicFramePr>
            <a:graphicFrameLocks noGrp="1" noChangeAspect="1"/>
          </p:cNvGraphicFramePr>
          <p:nvPr>
            <p:ph type="clipArt" sz="half" idx="2"/>
            <p:extLst/>
          </p:nvPr>
        </p:nvGraphicFramePr>
        <p:xfrm>
          <a:off x="4644008" y="4005064"/>
          <a:ext cx="3744416" cy="2892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Document" r:id="rId4" imgW="5757672" imgH="4352544" progId="Word.Document.8">
                  <p:embed/>
                </p:oleObj>
              </mc:Choice>
              <mc:Fallback>
                <p:oleObj name="Document" r:id="rId4" imgW="5757672" imgH="43525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97" t="4274" r="4971" b="1973"/>
                      <a:stretch>
                        <a:fillRect/>
                      </a:stretch>
                    </p:blipFill>
                    <p:spPr bwMode="auto">
                      <a:xfrm>
                        <a:off x="4644008" y="4005064"/>
                        <a:ext cx="3744416" cy="28921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9205" name="Line 5"/>
          <p:cNvSpPr>
            <a:spLocks noChangeShapeType="1"/>
          </p:cNvSpPr>
          <p:nvPr/>
        </p:nvSpPr>
        <p:spPr bwMode="auto">
          <a:xfrm>
            <a:off x="4059012" y="4148882"/>
            <a:ext cx="0" cy="576262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6" name="Rectangle 6"/>
          <p:cNvSpPr>
            <a:spLocks noChangeArrowheads="1"/>
          </p:cNvSpPr>
          <p:nvPr/>
        </p:nvSpPr>
        <p:spPr bwMode="auto">
          <a:xfrm>
            <a:off x="251520" y="4725144"/>
            <a:ext cx="381622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u-HU" altLang="hu-H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Népszámlálás az Univerzumban</a:t>
            </a:r>
          </a:p>
          <a:p>
            <a:endParaRPr lang="hu-HU" altLang="hu-HU" dirty="0">
              <a:solidFill>
                <a:srgbClr val="FF3300"/>
              </a:solidFill>
            </a:endParaRPr>
          </a:p>
          <a:p>
            <a:r>
              <a:rPr lang="hu-HU" altLang="hu-HU" dirty="0">
                <a:solidFill>
                  <a:srgbClr val="FF3300"/>
                </a:solidFill>
              </a:rPr>
              <a:t>Csillagok és galaxisok csak: 0.5 %</a:t>
            </a:r>
          </a:p>
          <a:p>
            <a:r>
              <a:rPr lang="hu-HU" altLang="hu-HU" dirty="0">
                <a:solidFill>
                  <a:srgbClr val="FF3300"/>
                </a:solidFill>
              </a:rPr>
              <a:t>Neutrínók: 0.3 – 10 %</a:t>
            </a:r>
          </a:p>
          <a:p>
            <a:r>
              <a:rPr lang="hu-HU" altLang="hu-HU" dirty="0">
                <a:solidFill>
                  <a:srgbClr val="FF3300"/>
                </a:solidFill>
              </a:rPr>
              <a:t>Az ismert anyag: 5 %</a:t>
            </a:r>
          </a:p>
          <a:p>
            <a:r>
              <a:rPr lang="hu-HU" altLang="hu-HU" dirty="0">
                <a:solidFill>
                  <a:srgbClr val="FF3300"/>
                </a:solidFill>
              </a:rPr>
              <a:t>Sötét anyag: ≈ 30 %</a:t>
            </a:r>
          </a:p>
          <a:p>
            <a:r>
              <a:rPr lang="hu-HU" altLang="hu-HU" dirty="0">
                <a:solidFill>
                  <a:srgbClr val="FF3300"/>
                </a:solidFill>
              </a:rPr>
              <a:t>Sötét energia ≈ 65 %</a:t>
            </a:r>
            <a:endParaRPr lang="en-US" altLang="hu-HU" dirty="0">
              <a:solidFill>
                <a:srgbClr val="FF3300"/>
              </a:solidFill>
            </a:endParaRPr>
          </a:p>
        </p:txBody>
      </p:sp>
      <p:pic>
        <p:nvPicPr>
          <p:cNvPr id="7" name="Picture 2" descr="http://astro.i-net.hu/sites/default/files/storage/large/M31_m_nobg_starsmall_vibrance_small-green_filtered_rotated.jpg?itok=j9gpmmW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78" y="953675"/>
            <a:ext cx="3592837" cy="23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004048" y="2019473"/>
            <a:ext cx="241892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2"/>
                </a:solidFill>
              </a:rPr>
              <a:t>Andromeda galaxis</a:t>
            </a:r>
          </a:p>
          <a:p>
            <a:r>
              <a:rPr lang="hu-HU" dirty="0" smtClean="0">
                <a:solidFill>
                  <a:schemeClr val="bg2"/>
                </a:solidFill>
              </a:rPr>
              <a:t>Tömeg: </a:t>
            </a:r>
            <a:r>
              <a:rPr lang="hu-HU" dirty="0">
                <a:solidFill>
                  <a:schemeClr val="bg2"/>
                </a:solidFill>
              </a:rPr>
              <a:t>370 milliárd </a:t>
            </a:r>
            <a:r>
              <a:rPr lang="hu-HU" dirty="0">
                <a:hlinkClick r:id="rId7" tooltip="Naptömeg"/>
              </a:rPr>
              <a:t>M</a:t>
            </a:r>
            <a:r>
              <a:rPr lang="hu-HU" baseline="-25000" dirty="0">
                <a:hlinkClick r:id="rId7" tooltip="Naptömeg"/>
              </a:rPr>
              <a:t>☉</a:t>
            </a:r>
            <a:endParaRPr lang="hu-HU" dirty="0"/>
          </a:p>
          <a:p>
            <a:r>
              <a:rPr lang="hu-HU" dirty="0" smtClean="0">
                <a:solidFill>
                  <a:schemeClr val="bg2"/>
                </a:solidFill>
              </a:rPr>
              <a:t>Távolság: </a:t>
            </a:r>
            <a:r>
              <a:rPr lang="hu-HU" dirty="0">
                <a:solidFill>
                  <a:schemeClr val="bg2"/>
                </a:solidFill>
              </a:rPr>
              <a:t>2,5 </a:t>
            </a:r>
            <a:r>
              <a:rPr lang="hu-HU" dirty="0" smtClean="0">
                <a:solidFill>
                  <a:schemeClr val="bg2"/>
                </a:solidFill>
              </a:rPr>
              <a:t>millió </a:t>
            </a:r>
            <a:r>
              <a:rPr lang="hu-HU" dirty="0" err="1" smtClean="0">
                <a:solidFill>
                  <a:schemeClr val="bg2"/>
                </a:solidFill>
              </a:rPr>
              <a:t>fé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3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/>
              <a:t>Egy gyorsan felfutó tudomány</a:t>
            </a:r>
            <a:endParaRPr lang="en-US" altLang="en-US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981200"/>
            <a:ext cx="4897189" cy="45434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altLang="en-US" sz="2800" dirty="0"/>
              <a:t>2000 után három négy konferencia évente (</a:t>
            </a:r>
            <a:r>
              <a:rPr lang="hu-HU" altLang="en-US" sz="2800" dirty="0" err="1"/>
              <a:t>kb</a:t>
            </a:r>
            <a:r>
              <a:rPr lang="hu-HU" altLang="en-US" sz="2800" dirty="0"/>
              <a:t> 150 ember).</a:t>
            </a:r>
          </a:p>
          <a:p>
            <a:pPr>
              <a:lnSpc>
                <a:spcPct val="80000"/>
              </a:lnSpc>
            </a:pPr>
            <a:r>
              <a:rPr lang="hu-HU" altLang="en-US" sz="2800" dirty="0"/>
              <a:t>Több tucat direkt és indirekt nagy kimutatási kísérlet. </a:t>
            </a:r>
          </a:p>
          <a:p>
            <a:pPr>
              <a:lnSpc>
                <a:spcPct val="80000"/>
              </a:lnSpc>
            </a:pPr>
            <a:r>
              <a:rPr lang="hu-HU" altLang="en-US" sz="2800" dirty="0"/>
              <a:t>Ma már csaknem minden nagy laborban folyik ilyen kutatás</a:t>
            </a:r>
            <a:r>
              <a:rPr lang="hu-HU" altLang="en-US" sz="2800" dirty="0" smtClean="0"/>
              <a:t>.</a:t>
            </a:r>
            <a:endParaRPr lang="hu-HU" altLang="en-US" sz="28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hu-HU" altLang="en-US" sz="2800" dirty="0"/>
              <a:t>A részecske </a:t>
            </a:r>
            <a:r>
              <a:rPr lang="hu-HU" altLang="en-US" sz="2800" dirty="0" smtClean="0"/>
              <a:t>asztrofizika</a:t>
            </a:r>
          </a:p>
          <a:p>
            <a:pPr>
              <a:lnSpc>
                <a:spcPct val="80000"/>
              </a:lnSpc>
            </a:pPr>
            <a:r>
              <a:rPr lang="hu-HU" altLang="en-US" sz="2800" dirty="0" smtClean="0"/>
              <a:t>Új folyóirat: </a:t>
            </a:r>
            <a:r>
              <a:rPr lang="hu-HU" altLang="en-US" sz="2800" dirty="0" err="1" smtClean="0"/>
              <a:t>Physics</a:t>
            </a:r>
            <a:r>
              <a:rPr lang="hu-HU" altLang="en-US" sz="2800" dirty="0" smtClean="0"/>
              <a:t> of </a:t>
            </a:r>
            <a:r>
              <a:rPr lang="hu-HU" altLang="en-US" sz="2800" dirty="0" err="1" smtClean="0"/>
              <a:t>the</a:t>
            </a:r>
            <a:r>
              <a:rPr lang="hu-HU" altLang="en-US" sz="2800" dirty="0" smtClean="0"/>
              <a:t> </a:t>
            </a:r>
            <a:r>
              <a:rPr lang="hu-HU" altLang="en-US" sz="2800" dirty="0" err="1" smtClean="0"/>
              <a:t>dark</a:t>
            </a:r>
            <a:r>
              <a:rPr lang="hu-HU" altLang="en-US" sz="2800" dirty="0" smtClean="0"/>
              <a:t> </a:t>
            </a:r>
            <a:r>
              <a:rPr lang="hu-HU" altLang="en-US" sz="2800" dirty="0" err="1" smtClean="0"/>
              <a:t>universe</a:t>
            </a:r>
            <a:r>
              <a:rPr lang="hu-HU" altLang="en-US" sz="2800" dirty="0" smtClean="0"/>
              <a:t> (Springer)</a:t>
            </a:r>
            <a:endParaRPr lang="en-US" altLang="en-US" sz="28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29" y="1268760"/>
            <a:ext cx="4040465" cy="255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535" y="3827651"/>
            <a:ext cx="4040465" cy="303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69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ChangeArrowheads="1"/>
          </p:cNvSpPr>
          <p:nvPr/>
        </p:nvSpPr>
        <p:spPr bwMode="auto">
          <a:xfrm>
            <a:off x="4859338" y="1844675"/>
            <a:ext cx="4733925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lvl="1">
              <a:buFontTx/>
              <a:buNone/>
            </a:pPr>
            <a:r>
              <a:rPr lang="hu-HU" altLang="hu-HU" sz="3200" dirty="0" smtClean="0"/>
              <a:t>  </a:t>
            </a:r>
            <a:r>
              <a:rPr lang="hu-HU" altLang="hu-HU" sz="3200" dirty="0" err="1" smtClean="0"/>
              <a:t>Ismejük</a:t>
            </a:r>
            <a:r>
              <a:rPr lang="hu-HU" altLang="hu-HU" sz="3200" dirty="0" smtClean="0"/>
              <a:t> a tulajdonságait</a:t>
            </a:r>
            <a:endParaRPr lang="en-US" altLang="hu-HU" sz="3200" dirty="0"/>
          </a:p>
        </p:txBody>
      </p:sp>
      <p:pic>
        <p:nvPicPr>
          <p:cNvPr id="181251" name="Picture 3" descr="particle_c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16113"/>
            <a:ext cx="33226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Rectangle 4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8388350" cy="1143000"/>
          </a:xfrm>
        </p:spPr>
        <p:txBody>
          <a:bodyPr/>
          <a:lstStyle/>
          <a:p>
            <a:r>
              <a:rPr lang="en-US" altLang="hu-HU" sz="4000"/>
              <a:t> </a:t>
            </a:r>
            <a:r>
              <a:rPr lang="hu-HU" altLang="hu-HU" sz="4000"/>
              <a:t>A standard modell (Nobel díj 2004: Gross, Politzer, Wilczek) </a:t>
            </a:r>
            <a:endParaRPr lang="en-US" altLang="hu-HU" sz="4000"/>
          </a:p>
        </p:txBody>
      </p:sp>
      <p:grpSp>
        <p:nvGrpSpPr>
          <p:cNvPr id="181253" name="Group 5"/>
          <p:cNvGrpSpPr>
            <a:grpSpLocks/>
          </p:cNvGrpSpPr>
          <p:nvPr/>
        </p:nvGrpSpPr>
        <p:grpSpPr bwMode="auto">
          <a:xfrm>
            <a:off x="1692275" y="3213100"/>
            <a:ext cx="6937375" cy="2058988"/>
            <a:chOff x="874" y="1623"/>
            <a:chExt cx="4370" cy="1297"/>
          </a:xfrm>
        </p:grpSpPr>
        <p:grpSp>
          <p:nvGrpSpPr>
            <p:cNvPr id="181254" name="Group 6"/>
            <p:cNvGrpSpPr>
              <a:grpSpLocks/>
            </p:cNvGrpSpPr>
            <p:nvPr/>
          </p:nvGrpSpPr>
          <p:grpSpPr bwMode="auto">
            <a:xfrm>
              <a:off x="874" y="2643"/>
              <a:ext cx="287" cy="277"/>
              <a:chOff x="1549" y="3504"/>
              <a:chExt cx="287" cy="277"/>
            </a:xfrm>
          </p:grpSpPr>
          <p:sp>
            <p:nvSpPr>
              <p:cNvPr id="181255" name="Line 7"/>
              <p:cNvSpPr>
                <a:spLocks noChangeShapeType="1"/>
              </p:cNvSpPr>
              <p:nvPr/>
            </p:nvSpPr>
            <p:spPr bwMode="auto">
              <a:xfrm>
                <a:off x="1560" y="3504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256" name="Line 8"/>
              <p:cNvSpPr>
                <a:spLocks noChangeShapeType="1"/>
              </p:cNvSpPr>
              <p:nvPr/>
            </p:nvSpPr>
            <p:spPr bwMode="auto">
              <a:xfrm flipH="1">
                <a:off x="1549" y="3505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1257" name="Rectangle 9"/>
            <p:cNvSpPr>
              <a:spLocks noChangeArrowheads="1"/>
            </p:cNvSpPr>
            <p:nvPr/>
          </p:nvSpPr>
          <p:spPr bwMode="auto">
            <a:xfrm>
              <a:off x="2854" y="2006"/>
              <a:ext cx="2390" cy="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9pPr>
            </a:lstStyle>
            <a:p>
              <a:pPr lvl="1">
                <a:buClr>
                  <a:srgbClr val="3333FF"/>
                </a:buClr>
                <a:buFontTx/>
                <a:buChar char="•"/>
              </a:pPr>
              <a:r>
                <a:rPr lang="hu-HU" altLang="hu-HU" sz="3200">
                  <a:solidFill>
                    <a:srgbClr val="FF0000"/>
                  </a:solidFill>
                </a:rPr>
                <a:t>Nem barionikus</a:t>
              </a:r>
              <a:endParaRPr lang="en-US" altLang="hu-HU" sz="3200">
                <a:solidFill>
                  <a:srgbClr val="FF0000"/>
                </a:solidFill>
              </a:endParaRPr>
            </a:p>
          </p:txBody>
        </p:sp>
        <p:grpSp>
          <p:nvGrpSpPr>
            <p:cNvPr id="181258" name="Group 10"/>
            <p:cNvGrpSpPr>
              <a:grpSpLocks/>
            </p:cNvGrpSpPr>
            <p:nvPr/>
          </p:nvGrpSpPr>
          <p:grpSpPr bwMode="auto">
            <a:xfrm>
              <a:off x="874" y="1623"/>
              <a:ext cx="287" cy="277"/>
              <a:chOff x="1549" y="3504"/>
              <a:chExt cx="287" cy="277"/>
            </a:xfrm>
          </p:grpSpPr>
          <p:sp>
            <p:nvSpPr>
              <p:cNvPr id="181259" name="Line 11"/>
              <p:cNvSpPr>
                <a:spLocks noChangeShapeType="1"/>
              </p:cNvSpPr>
              <p:nvPr/>
            </p:nvSpPr>
            <p:spPr bwMode="auto">
              <a:xfrm>
                <a:off x="1560" y="3504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260" name="Line 12"/>
              <p:cNvSpPr>
                <a:spLocks noChangeShapeType="1"/>
              </p:cNvSpPr>
              <p:nvPr/>
            </p:nvSpPr>
            <p:spPr bwMode="auto">
              <a:xfrm flipH="1">
                <a:off x="1549" y="3505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1261" name="Group 13"/>
            <p:cNvGrpSpPr>
              <a:grpSpLocks/>
            </p:cNvGrpSpPr>
            <p:nvPr/>
          </p:nvGrpSpPr>
          <p:grpSpPr bwMode="auto">
            <a:xfrm>
              <a:off x="874" y="1958"/>
              <a:ext cx="287" cy="277"/>
              <a:chOff x="1549" y="3504"/>
              <a:chExt cx="287" cy="277"/>
            </a:xfrm>
          </p:grpSpPr>
          <p:sp>
            <p:nvSpPr>
              <p:cNvPr id="181262" name="Line 14"/>
              <p:cNvSpPr>
                <a:spLocks noChangeShapeType="1"/>
              </p:cNvSpPr>
              <p:nvPr/>
            </p:nvSpPr>
            <p:spPr bwMode="auto">
              <a:xfrm>
                <a:off x="1560" y="3504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263" name="Line 15"/>
              <p:cNvSpPr>
                <a:spLocks noChangeShapeType="1"/>
              </p:cNvSpPr>
              <p:nvPr/>
            </p:nvSpPr>
            <p:spPr bwMode="auto">
              <a:xfrm flipH="1">
                <a:off x="1549" y="3505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81264" name="Rectangle 16"/>
          <p:cNvSpPr>
            <a:spLocks noChangeArrowheads="1"/>
          </p:cNvSpPr>
          <p:nvPr/>
        </p:nvSpPr>
        <p:spPr bwMode="auto">
          <a:xfrm>
            <a:off x="0" y="6021388"/>
            <a:ext cx="914400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BE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lvl="1" algn="ctr">
              <a:buClr>
                <a:srgbClr val="3333FF"/>
              </a:buClr>
              <a:buFontTx/>
              <a:buNone/>
            </a:pPr>
            <a:r>
              <a:rPr lang="en-US" altLang="hu-HU" sz="2800">
                <a:solidFill>
                  <a:srgbClr val="00BE00"/>
                </a:solidFill>
              </a:rPr>
              <a:t>DM: </a:t>
            </a:r>
            <a:r>
              <a:rPr lang="hu-HU" altLang="hu-HU" sz="2800">
                <a:solidFill>
                  <a:srgbClr val="00BE00"/>
                </a:solidFill>
              </a:rPr>
              <a:t>egyértelmű bizonyítékok a standard modellen túli fizikára !!! </a:t>
            </a:r>
            <a:r>
              <a:rPr lang="hu-HU" altLang="hu-HU"/>
              <a:t> </a:t>
            </a:r>
            <a:endParaRPr lang="en-US" altLang="hu-HU"/>
          </a:p>
        </p:txBody>
      </p:sp>
      <p:grpSp>
        <p:nvGrpSpPr>
          <p:cNvPr id="181265" name="Group 17"/>
          <p:cNvGrpSpPr>
            <a:grpSpLocks/>
          </p:cNvGrpSpPr>
          <p:nvPr/>
        </p:nvGrpSpPr>
        <p:grpSpPr bwMode="auto">
          <a:xfrm>
            <a:off x="1763713" y="3213100"/>
            <a:ext cx="6937375" cy="2451100"/>
            <a:chOff x="874" y="1623"/>
            <a:chExt cx="4370" cy="1544"/>
          </a:xfrm>
        </p:grpSpPr>
        <p:sp>
          <p:nvSpPr>
            <p:cNvPr id="181266" name="Rectangle 18"/>
            <p:cNvSpPr>
              <a:spLocks noChangeArrowheads="1"/>
            </p:cNvSpPr>
            <p:nvPr/>
          </p:nvSpPr>
          <p:spPr bwMode="auto">
            <a:xfrm>
              <a:off x="2854" y="2617"/>
              <a:ext cx="2390" cy="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9pPr>
            </a:lstStyle>
            <a:p>
              <a:pPr lvl="1">
                <a:buClr>
                  <a:srgbClr val="3333FF"/>
                </a:buClr>
                <a:buFontTx/>
                <a:buChar char="•"/>
              </a:pPr>
              <a:r>
                <a:rPr lang="hu-HU" altLang="hu-HU" sz="3200">
                  <a:solidFill>
                    <a:srgbClr val="FF0000"/>
                  </a:solidFill>
                </a:rPr>
                <a:t>Hideg (2000)</a:t>
              </a:r>
              <a:endParaRPr lang="en-US" altLang="hu-HU" sz="3200">
                <a:solidFill>
                  <a:srgbClr val="FF0000"/>
                </a:solidFill>
              </a:endParaRPr>
            </a:p>
          </p:txBody>
        </p:sp>
        <p:grpSp>
          <p:nvGrpSpPr>
            <p:cNvPr id="181267" name="Group 19"/>
            <p:cNvGrpSpPr>
              <a:grpSpLocks/>
            </p:cNvGrpSpPr>
            <p:nvPr/>
          </p:nvGrpSpPr>
          <p:grpSpPr bwMode="auto">
            <a:xfrm>
              <a:off x="1908" y="1623"/>
              <a:ext cx="287" cy="277"/>
              <a:chOff x="1549" y="3504"/>
              <a:chExt cx="287" cy="277"/>
            </a:xfrm>
          </p:grpSpPr>
          <p:sp>
            <p:nvSpPr>
              <p:cNvPr id="181268" name="Line 20"/>
              <p:cNvSpPr>
                <a:spLocks noChangeShapeType="1"/>
              </p:cNvSpPr>
              <p:nvPr/>
            </p:nvSpPr>
            <p:spPr bwMode="auto">
              <a:xfrm>
                <a:off x="1560" y="3504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269" name="Line 21"/>
              <p:cNvSpPr>
                <a:spLocks noChangeShapeType="1"/>
              </p:cNvSpPr>
              <p:nvPr/>
            </p:nvSpPr>
            <p:spPr bwMode="auto">
              <a:xfrm flipH="1">
                <a:off x="1549" y="3505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1270" name="Group 22"/>
            <p:cNvGrpSpPr>
              <a:grpSpLocks/>
            </p:cNvGrpSpPr>
            <p:nvPr/>
          </p:nvGrpSpPr>
          <p:grpSpPr bwMode="auto">
            <a:xfrm>
              <a:off x="874" y="2296"/>
              <a:ext cx="287" cy="277"/>
              <a:chOff x="1549" y="3504"/>
              <a:chExt cx="287" cy="277"/>
            </a:xfrm>
          </p:grpSpPr>
          <p:sp>
            <p:nvSpPr>
              <p:cNvPr id="181271" name="Line 23"/>
              <p:cNvSpPr>
                <a:spLocks noChangeShapeType="1"/>
              </p:cNvSpPr>
              <p:nvPr/>
            </p:nvSpPr>
            <p:spPr bwMode="auto">
              <a:xfrm>
                <a:off x="1560" y="3504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272" name="Line 24"/>
              <p:cNvSpPr>
                <a:spLocks noChangeShapeType="1"/>
              </p:cNvSpPr>
              <p:nvPr/>
            </p:nvSpPr>
            <p:spPr bwMode="auto">
              <a:xfrm flipH="1">
                <a:off x="1549" y="3505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1273" name="Group 25"/>
            <p:cNvGrpSpPr>
              <a:grpSpLocks/>
            </p:cNvGrpSpPr>
            <p:nvPr/>
          </p:nvGrpSpPr>
          <p:grpSpPr bwMode="auto">
            <a:xfrm>
              <a:off x="1527" y="2296"/>
              <a:ext cx="287" cy="277"/>
              <a:chOff x="1549" y="3504"/>
              <a:chExt cx="287" cy="277"/>
            </a:xfrm>
          </p:grpSpPr>
          <p:sp>
            <p:nvSpPr>
              <p:cNvPr id="181274" name="Line 26"/>
              <p:cNvSpPr>
                <a:spLocks noChangeShapeType="1"/>
              </p:cNvSpPr>
              <p:nvPr/>
            </p:nvSpPr>
            <p:spPr bwMode="auto">
              <a:xfrm>
                <a:off x="1560" y="3504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275" name="Line 27"/>
              <p:cNvSpPr>
                <a:spLocks noChangeShapeType="1"/>
              </p:cNvSpPr>
              <p:nvPr/>
            </p:nvSpPr>
            <p:spPr bwMode="auto">
              <a:xfrm flipH="1">
                <a:off x="1549" y="3505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1276" name="Group 28"/>
            <p:cNvGrpSpPr>
              <a:grpSpLocks/>
            </p:cNvGrpSpPr>
            <p:nvPr/>
          </p:nvGrpSpPr>
          <p:grpSpPr bwMode="auto">
            <a:xfrm>
              <a:off x="1196" y="2296"/>
              <a:ext cx="287" cy="277"/>
              <a:chOff x="1549" y="3504"/>
              <a:chExt cx="287" cy="277"/>
            </a:xfrm>
          </p:grpSpPr>
          <p:sp>
            <p:nvSpPr>
              <p:cNvPr id="181277" name="Line 29"/>
              <p:cNvSpPr>
                <a:spLocks noChangeShapeType="1"/>
              </p:cNvSpPr>
              <p:nvPr/>
            </p:nvSpPr>
            <p:spPr bwMode="auto">
              <a:xfrm>
                <a:off x="1560" y="3504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278" name="Line 30"/>
              <p:cNvSpPr>
                <a:spLocks noChangeShapeType="1"/>
              </p:cNvSpPr>
              <p:nvPr/>
            </p:nvSpPr>
            <p:spPr bwMode="auto">
              <a:xfrm flipH="1">
                <a:off x="1549" y="3505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81279" name="Group 31"/>
          <p:cNvGrpSpPr>
            <a:grpSpLocks/>
          </p:cNvGrpSpPr>
          <p:nvPr/>
        </p:nvGrpSpPr>
        <p:grpSpPr bwMode="auto">
          <a:xfrm>
            <a:off x="2260600" y="2852738"/>
            <a:ext cx="6883400" cy="2444750"/>
            <a:chOff x="1196" y="1443"/>
            <a:chExt cx="4336" cy="1540"/>
          </a:xfrm>
        </p:grpSpPr>
        <p:sp>
          <p:nvSpPr>
            <p:cNvPr id="181280" name="Rectangle 32"/>
            <p:cNvSpPr>
              <a:spLocks noChangeArrowheads="1"/>
            </p:cNvSpPr>
            <p:nvPr/>
          </p:nvSpPr>
          <p:spPr bwMode="auto">
            <a:xfrm>
              <a:off x="2854" y="1443"/>
              <a:ext cx="2678" cy="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9pPr>
            </a:lstStyle>
            <a:p>
              <a:pPr lvl="1">
                <a:buClr>
                  <a:srgbClr val="3333FF"/>
                </a:buClr>
                <a:buFontTx/>
                <a:buChar char="•"/>
              </a:pPr>
              <a:r>
                <a:rPr lang="en-US" altLang="hu-HU" sz="3200">
                  <a:solidFill>
                    <a:srgbClr val="FF0000"/>
                  </a:solidFill>
                </a:rPr>
                <a:t>Sta</a:t>
              </a:r>
              <a:r>
                <a:rPr lang="hu-HU" altLang="hu-HU" sz="3200">
                  <a:solidFill>
                    <a:srgbClr val="FF0000"/>
                  </a:solidFill>
                </a:rPr>
                <a:t>bil</a:t>
              </a:r>
              <a:endParaRPr lang="en-US" altLang="hu-HU" sz="3200">
                <a:solidFill>
                  <a:srgbClr val="FF0000"/>
                </a:solidFill>
              </a:endParaRPr>
            </a:p>
          </p:txBody>
        </p:sp>
        <p:grpSp>
          <p:nvGrpSpPr>
            <p:cNvPr id="181281" name="Group 33"/>
            <p:cNvGrpSpPr>
              <a:grpSpLocks/>
            </p:cNvGrpSpPr>
            <p:nvPr/>
          </p:nvGrpSpPr>
          <p:grpSpPr bwMode="auto">
            <a:xfrm>
              <a:off x="1527" y="1686"/>
              <a:ext cx="287" cy="277"/>
              <a:chOff x="1549" y="3504"/>
              <a:chExt cx="287" cy="277"/>
            </a:xfrm>
          </p:grpSpPr>
          <p:sp>
            <p:nvSpPr>
              <p:cNvPr id="181282" name="Line 34"/>
              <p:cNvSpPr>
                <a:spLocks noChangeShapeType="1"/>
              </p:cNvSpPr>
              <p:nvPr/>
            </p:nvSpPr>
            <p:spPr bwMode="auto">
              <a:xfrm>
                <a:off x="1560" y="3504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283" name="Line 35"/>
              <p:cNvSpPr>
                <a:spLocks noChangeShapeType="1"/>
              </p:cNvSpPr>
              <p:nvPr/>
            </p:nvSpPr>
            <p:spPr bwMode="auto">
              <a:xfrm flipH="1">
                <a:off x="1549" y="3505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1284" name="Group 36"/>
            <p:cNvGrpSpPr>
              <a:grpSpLocks/>
            </p:cNvGrpSpPr>
            <p:nvPr/>
          </p:nvGrpSpPr>
          <p:grpSpPr bwMode="auto">
            <a:xfrm>
              <a:off x="1196" y="1686"/>
              <a:ext cx="287" cy="277"/>
              <a:chOff x="1549" y="3504"/>
              <a:chExt cx="287" cy="277"/>
            </a:xfrm>
          </p:grpSpPr>
          <p:sp>
            <p:nvSpPr>
              <p:cNvPr id="181285" name="Line 37"/>
              <p:cNvSpPr>
                <a:spLocks noChangeShapeType="1"/>
              </p:cNvSpPr>
              <p:nvPr/>
            </p:nvSpPr>
            <p:spPr bwMode="auto">
              <a:xfrm>
                <a:off x="1560" y="3504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286" name="Line 38"/>
              <p:cNvSpPr>
                <a:spLocks noChangeShapeType="1"/>
              </p:cNvSpPr>
              <p:nvPr/>
            </p:nvSpPr>
            <p:spPr bwMode="auto">
              <a:xfrm flipH="1">
                <a:off x="1549" y="3505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1287" name="Group 39"/>
            <p:cNvGrpSpPr>
              <a:grpSpLocks/>
            </p:cNvGrpSpPr>
            <p:nvPr/>
          </p:nvGrpSpPr>
          <p:grpSpPr bwMode="auto">
            <a:xfrm>
              <a:off x="1196" y="2706"/>
              <a:ext cx="287" cy="277"/>
              <a:chOff x="1549" y="3504"/>
              <a:chExt cx="287" cy="277"/>
            </a:xfrm>
          </p:grpSpPr>
          <p:sp>
            <p:nvSpPr>
              <p:cNvPr id="181288" name="Line 40"/>
              <p:cNvSpPr>
                <a:spLocks noChangeShapeType="1"/>
              </p:cNvSpPr>
              <p:nvPr/>
            </p:nvSpPr>
            <p:spPr bwMode="auto">
              <a:xfrm>
                <a:off x="1560" y="3504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289" name="Line 41"/>
              <p:cNvSpPr>
                <a:spLocks noChangeShapeType="1"/>
              </p:cNvSpPr>
              <p:nvPr/>
            </p:nvSpPr>
            <p:spPr bwMode="auto">
              <a:xfrm flipH="1">
                <a:off x="1549" y="3505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1290" name="Group 42"/>
            <p:cNvGrpSpPr>
              <a:grpSpLocks/>
            </p:cNvGrpSpPr>
            <p:nvPr/>
          </p:nvGrpSpPr>
          <p:grpSpPr bwMode="auto">
            <a:xfrm>
              <a:off x="1196" y="2021"/>
              <a:ext cx="287" cy="277"/>
              <a:chOff x="1549" y="3504"/>
              <a:chExt cx="287" cy="277"/>
            </a:xfrm>
          </p:grpSpPr>
          <p:sp>
            <p:nvSpPr>
              <p:cNvPr id="181291" name="Line 43"/>
              <p:cNvSpPr>
                <a:spLocks noChangeShapeType="1"/>
              </p:cNvSpPr>
              <p:nvPr/>
            </p:nvSpPr>
            <p:spPr bwMode="auto">
              <a:xfrm>
                <a:off x="1560" y="3504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292" name="Line 44"/>
              <p:cNvSpPr>
                <a:spLocks noChangeShapeType="1"/>
              </p:cNvSpPr>
              <p:nvPr/>
            </p:nvSpPr>
            <p:spPr bwMode="auto">
              <a:xfrm flipH="1">
                <a:off x="1549" y="3505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1293" name="Group 45"/>
            <p:cNvGrpSpPr>
              <a:grpSpLocks/>
            </p:cNvGrpSpPr>
            <p:nvPr/>
          </p:nvGrpSpPr>
          <p:grpSpPr bwMode="auto">
            <a:xfrm>
              <a:off x="1908" y="2706"/>
              <a:ext cx="287" cy="277"/>
              <a:chOff x="1549" y="3504"/>
              <a:chExt cx="287" cy="277"/>
            </a:xfrm>
          </p:grpSpPr>
          <p:sp>
            <p:nvSpPr>
              <p:cNvPr id="181294" name="Line 46"/>
              <p:cNvSpPr>
                <a:spLocks noChangeShapeType="1"/>
              </p:cNvSpPr>
              <p:nvPr/>
            </p:nvSpPr>
            <p:spPr bwMode="auto">
              <a:xfrm>
                <a:off x="1560" y="3504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295" name="Line 47"/>
              <p:cNvSpPr>
                <a:spLocks noChangeShapeType="1"/>
              </p:cNvSpPr>
              <p:nvPr/>
            </p:nvSpPr>
            <p:spPr bwMode="auto">
              <a:xfrm flipH="1">
                <a:off x="1549" y="3505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1296" name="Group 48"/>
            <p:cNvGrpSpPr>
              <a:grpSpLocks/>
            </p:cNvGrpSpPr>
            <p:nvPr/>
          </p:nvGrpSpPr>
          <p:grpSpPr bwMode="auto">
            <a:xfrm>
              <a:off x="1527" y="2706"/>
              <a:ext cx="287" cy="277"/>
              <a:chOff x="1549" y="3504"/>
              <a:chExt cx="287" cy="277"/>
            </a:xfrm>
          </p:grpSpPr>
          <p:sp>
            <p:nvSpPr>
              <p:cNvPr id="181297" name="Line 49"/>
              <p:cNvSpPr>
                <a:spLocks noChangeShapeType="1"/>
              </p:cNvSpPr>
              <p:nvPr/>
            </p:nvSpPr>
            <p:spPr bwMode="auto">
              <a:xfrm>
                <a:off x="1560" y="3504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298" name="Line 50"/>
              <p:cNvSpPr>
                <a:spLocks noChangeShapeType="1"/>
              </p:cNvSpPr>
              <p:nvPr/>
            </p:nvSpPr>
            <p:spPr bwMode="auto">
              <a:xfrm flipH="1">
                <a:off x="1549" y="3505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1299" name="Group 51"/>
            <p:cNvGrpSpPr>
              <a:grpSpLocks/>
            </p:cNvGrpSpPr>
            <p:nvPr/>
          </p:nvGrpSpPr>
          <p:grpSpPr bwMode="auto">
            <a:xfrm>
              <a:off x="1908" y="2359"/>
              <a:ext cx="287" cy="277"/>
              <a:chOff x="1549" y="3504"/>
              <a:chExt cx="287" cy="277"/>
            </a:xfrm>
          </p:grpSpPr>
          <p:sp>
            <p:nvSpPr>
              <p:cNvPr id="181300" name="Line 52"/>
              <p:cNvSpPr>
                <a:spLocks noChangeShapeType="1"/>
              </p:cNvSpPr>
              <p:nvPr/>
            </p:nvSpPr>
            <p:spPr bwMode="auto">
              <a:xfrm>
                <a:off x="1560" y="3504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01" name="Line 53"/>
              <p:cNvSpPr>
                <a:spLocks noChangeShapeType="1"/>
              </p:cNvSpPr>
              <p:nvPr/>
            </p:nvSpPr>
            <p:spPr bwMode="auto">
              <a:xfrm flipH="1">
                <a:off x="1549" y="3505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1302" name="Group 54"/>
            <p:cNvGrpSpPr>
              <a:grpSpLocks/>
            </p:cNvGrpSpPr>
            <p:nvPr/>
          </p:nvGrpSpPr>
          <p:grpSpPr bwMode="auto">
            <a:xfrm>
              <a:off x="1908" y="2021"/>
              <a:ext cx="287" cy="277"/>
              <a:chOff x="1549" y="3504"/>
              <a:chExt cx="287" cy="277"/>
            </a:xfrm>
          </p:grpSpPr>
          <p:sp>
            <p:nvSpPr>
              <p:cNvPr id="181303" name="Line 55"/>
              <p:cNvSpPr>
                <a:spLocks noChangeShapeType="1"/>
              </p:cNvSpPr>
              <p:nvPr/>
            </p:nvSpPr>
            <p:spPr bwMode="auto">
              <a:xfrm>
                <a:off x="1560" y="3504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04" name="Line 56"/>
              <p:cNvSpPr>
                <a:spLocks noChangeShapeType="1"/>
              </p:cNvSpPr>
              <p:nvPr/>
            </p:nvSpPr>
            <p:spPr bwMode="auto">
              <a:xfrm flipH="1">
                <a:off x="1549" y="3505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1305" name="Group 57"/>
            <p:cNvGrpSpPr>
              <a:grpSpLocks/>
            </p:cNvGrpSpPr>
            <p:nvPr/>
          </p:nvGrpSpPr>
          <p:grpSpPr bwMode="auto">
            <a:xfrm>
              <a:off x="1527" y="2021"/>
              <a:ext cx="287" cy="277"/>
              <a:chOff x="1549" y="3504"/>
              <a:chExt cx="287" cy="277"/>
            </a:xfrm>
          </p:grpSpPr>
          <p:sp>
            <p:nvSpPr>
              <p:cNvPr id="181306" name="Line 58"/>
              <p:cNvSpPr>
                <a:spLocks noChangeShapeType="1"/>
              </p:cNvSpPr>
              <p:nvPr/>
            </p:nvSpPr>
            <p:spPr bwMode="auto">
              <a:xfrm>
                <a:off x="1560" y="3504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307" name="Line 59"/>
              <p:cNvSpPr>
                <a:spLocks noChangeShapeType="1"/>
              </p:cNvSpPr>
              <p:nvPr/>
            </p:nvSpPr>
            <p:spPr bwMode="auto">
              <a:xfrm flipH="1">
                <a:off x="1549" y="3505"/>
                <a:ext cx="276" cy="2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2167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0" grpId="0"/>
      <p:bldP spid="1812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hu-HU" dirty="0" smtClean="0"/>
              <a:t>A sötét anyag évtizedében élünk? </a:t>
            </a:r>
            <a:r>
              <a:rPr lang="hu-HU" dirty="0"/>
              <a:t>(2010-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544616"/>
          </a:xfrm>
        </p:spPr>
        <p:txBody>
          <a:bodyPr/>
          <a:lstStyle/>
          <a:p>
            <a:pPr marL="0" indent="0">
              <a:buNone/>
            </a:pPr>
            <a:r>
              <a:rPr lang="hu-HU" sz="2800" dirty="0" smtClean="0"/>
              <a:t>A sötét anyagot alkotó részecskéknek korábban a </a:t>
            </a:r>
            <a:r>
              <a:rPr lang="hu-HU" sz="2800" dirty="0" err="1" smtClean="0"/>
              <a:t>WIMP-eket</a:t>
            </a:r>
            <a:r>
              <a:rPr lang="hu-HU" sz="2800" dirty="0"/>
              <a:t> </a:t>
            </a:r>
            <a:r>
              <a:rPr lang="hu-HU" sz="2800" dirty="0" smtClean="0"/>
              <a:t>gondolták. (gravitációs+gyenge </a:t>
            </a:r>
            <a:r>
              <a:rPr lang="hu-HU" sz="2800" dirty="0" err="1" smtClean="0"/>
              <a:t>kölcs</a:t>
            </a:r>
            <a:r>
              <a:rPr lang="hu-HU" sz="2800" dirty="0" smtClean="0"/>
              <a:t>. </a:t>
            </a:r>
            <a:r>
              <a:rPr lang="hu-HU" sz="2800" dirty="0" smtClean="0">
                <a:sym typeface="Wingdings" panose="05000000000000000000" pitchFamily="2" charset="2"/>
              </a:rPr>
              <a:t> nehéz detektálni)</a:t>
            </a:r>
            <a:r>
              <a:rPr lang="hu-HU" sz="2800" dirty="0" smtClean="0"/>
              <a:t>.</a:t>
            </a:r>
            <a:endParaRPr lang="hu-HU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2276872"/>
            <a:ext cx="5112568" cy="428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82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4001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rgbClr val="CCCC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4001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rgbClr val="CCCC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1" u="none" strike="noStrike" cap="none" normalizeH="0" baseline="0" smtClean="0">
            <a:ln>
              <a:noFill/>
            </a:ln>
            <a:solidFill>
              <a:srgbClr val="3019FF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1" u="none" strike="noStrike" cap="none" normalizeH="0" baseline="0" smtClean="0">
            <a:ln>
              <a:noFill/>
            </a:ln>
            <a:solidFill>
              <a:srgbClr val="3019FF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1" u="none" strike="noStrike" cap="none" normalizeH="0" baseline="0" smtClean="0">
            <a:ln>
              <a:noFill/>
            </a:ln>
            <a:solidFill>
              <a:srgbClr val="3019FF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1" u="none" strike="noStrike" cap="none" normalizeH="0" baseline="0" smtClean="0">
            <a:ln>
              <a:noFill/>
            </a:ln>
            <a:solidFill>
              <a:srgbClr val="3019FF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1" u="none" strike="noStrike" cap="none" normalizeH="0" baseline="0" smtClean="0">
            <a:ln>
              <a:noFill/>
            </a:ln>
            <a:solidFill>
              <a:srgbClr val="3019FF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1" u="none" strike="noStrike" cap="none" normalizeH="0" baseline="0" smtClean="0">
            <a:ln>
              <a:noFill/>
            </a:ln>
            <a:solidFill>
              <a:srgbClr val="3019FF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1" u="none" strike="noStrike" cap="none" normalizeH="0" baseline="0" smtClean="0">
            <a:ln>
              <a:noFill/>
            </a:ln>
            <a:solidFill>
              <a:srgbClr val="3019FF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1" u="none" strike="noStrike" cap="none" normalizeH="0" baseline="0" smtClean="0">
            <a:ln>
              <a:noFill/>
            </a:ln>
            <a:solidFill>
              <a:srgbClr val="3019FF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10298</TotalTime>
  <Words>874</Words>
  <Application>Microsoft Office PowerPoint</Application>
  <PresentationFormat>Diavetítés a képernyőre (4:3 oldalarány)</PresentationFormat>
  <Paragraphs>171</Paragraphs>
  <Slides>39</Slides>
  <Notes>3</Notes>
  <HiddenSlides>0</HiddenSlides>
  <MMClips>0</MMClips>
  <ScaleCrop>false</ScaleCrop>
  <HeadingPairs>
    <vt:vector size="6" baseType="variant">
      <vt:variant>
        <vt:lpstr>Téma</vt:lpstr>
      </vt:variant>
      <vt:variant>
        <vt:i4>7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7" baseType="lpstr">
      <vt:lpstr>1_Office-téma</vt:lpstr>
      <vt:lpstr>Alapértelmezett terv</vt:lpstr>
      <vt:lpstr>Blank</vt:lpstr>
      <vt:lpstr>1_Blank</vt:lpstr>
      <vt:lpstr>2_Blank</vt:lpstr>
      <vt:lpstr>2_Office-téma</vt:lpstr>
      <vt:lpstr>3_Blank</vt:lpstr>
      <vt:lpstr>Document</vt:lpstr>
      <vt:lpstr>Sötét erő az atommagfizikában</vt:lpstr>
      <vt:lpstr>ATOMKI, Debrecen</vt:lpstr>
      <vt:lpstr>http://www.nupecc.org/npn/npn254.pdf</vt:lpstr>
      <vt:lpstr>PowerPoint bemutató</vt:lpstr>
      <vt:lpstr>PowerPoint bemutató</vt:lpstr>
      <vt:lpstr>A sötét anyag kutatásának első motivációja</vt:lpstr>
      <vt:lpstr>Egy gyorsan felfutó tudomány</vt:lpstr>
      <vt:lpstr> A standard modell (Nobel díj 2004: Gross, Politzer, Wilczek) </vt:lpstr>
      <vt:lpstr>A sötét anyag évtizedében élünk? (2010-)</vt:lpstr>
      <vt:lpstr>A protonnál könnyebb részecskék keresése</vt:lpstr>
      <vt:lpstr>A kinetikus keveredés</vt:lpstr>
      <vt:lpstr>Bomlási módok, élettartam</vt:lpstr>
      <vt:lpstr>PowerPoint bemutató</vt:lpstr>
      <vt:lpstr>Ütközőnyalábos és fix céltárgyas kísérletek</vt:lpstr>
      <vt:lpstr>Hogyan lehet nagyenergiás elektronokat és pozitronokat detektálni?</vt:lpstr>
      <vt:lpstr>PowerPoint bemutató</vt:lpstr>
      <vt:lpstr>PowerPoint bemutató</vt:lpstr>
      <vt:lpstr>e+-e⁻ belső párkeltés</vt:lpstr>
      <vt:lpstr>A 8Be M1 átmeneteinek vizsgálata</vt:lpstr>
      <vt:lpstr>Elektrosztatikus  Van de Graaff generátor</vt:lpstr>
      <vt:lpstr>Az elektron-pozitron spektrométer sematikus rajra</vt:lpstr>
      <vt:lpstr>MWPC</vt:lpstr>
      <vt:lpstr>2-D READOUT</vt:lpstr>
      <vt:lpstr>PowerPoint bemutató</vt:lpstr>
      <vt:lpstr>PowerPoint bemutató</vt:lpstr>
      <vt:lpstr>Az elektron-pozitron spektrométer</vt:lpstr>
      <vt:lpstr>A spektrométerünk előnyös tulajdonságai a korábbi legjobb spektrométerhez képest</vt:lpstr>
      <vt:lpstr>Ee+ + Ee- összeg energia spektrumok és szögkorrelációk        </vt:lpstr>
      <vt:lpstr>      A rezonancián történt mérések      Ep=1.04 MeV              Ep=1.10 MeV</vt:lpstr>
      <vt:lpstr>A rezonancia előtti mérés eredménye</vt:lpstr>
      <vt:lpstr>Kísérleti eredményeink értelmezése</vt:lpstr>
      <vt:lpstr>Az új részecske tömegének meghatározása</vt:lpstr>
      <vt:lpstr>PowerPoint bemutató</vt:lpstr>
      <vt:lpstr>PowerPoint bemutató</vt:lpstr>
      <vt:lpstr>Mit tanulhatunk a részecske mért elágazási arányából?</vt:lpstr>
      <vt:lpstr>Mit tanulhatunk a pion bomlásának méréséből?</vt:lpstr>
      <vt:lpstr>A folytatása következik…</vt:lpstr>
      <vt:lpstr>PowerPoint bemutató</vt:lpstr>
      <vt:lpstr>TIME PROJECTION CHAMBER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 of the decay of a light neutral boson with a compact e+ - e- spectrometer</dc:title>
  <dc:creator>Krasznahorkay</dc:creator>
  <cp:lastModifiedBy>Dell</cp:lastModifiedBy>
  <cp:revision>247</cp:revision>
  <dcterms:created xsi:type="dcterms:W3CDTF">2014-10-18T06:37:43Z</dcterms:created>
  <dcterms:modified xsi:type="dcterms:W3CDTF">2016-07-20T21:04:22Z</dcterms:modified>
</cp:coreProperties>
</file>