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69" r:id="rId5"/>
    <p:sldId id="270" r:id="rId6"/>
    <p:sldId id="274" r:id="rId7"/>
    <p:sldId id="276" r:id="rId8"/>
    <p:sldId id="277" r:id="rId9"/>
    <p:sldId id="275" r:id="rId10"/>
    <p:sldId id="273" r:id="rId11"/>
    <p:sldId id="278" r:id="rId12"/>
    <p:sldId id="259" r:id="rId13"/>
    <p:sldId id="260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9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3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pPr algn="ctr" defTabSz="914400">
            <a:buNone/>
          </a:pPr>
          <a:r>
            <a:rPr lang="hu-HU" sz="1800" b="0" i="0" noProof="0" dirty="0">
              <a:latin typeface="Euphemia"/>
              <a:ea typeface="+mn-ea"/>
              <a:cs typeface="+mn-cs"/>
            </a:rPr>
            <a:t>2017 </a:t>
          </a: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pPr algn="l" defTabSz="914400">
            <a:buNone/>
          </a:pPr>
          <a:r>
            <a:rPr lang="hu-HU" sz="1800" b="0" i="0" noProof="0" dirty="0">
              <a:latin typeface="Euphemia"/>
              <a:ea typeface="+mn-ea"/>
              <a:cs typeface="+mn-cs"/>
            </a:rPr>
            <a:t>Bolyai-Gauss-</a:t>
          </a:r>
          <a:r>
            <a:rPr lang="hu-HU" sz="1800" b="0" i="0" noProof="0" dirty="0" err="1">
              <a:latin typeface="Euphemia"/>
              <a:ea typeface="+mn-ea"/>
              <a:cs typeface="+mn-cs"/>
            </a:rPr>
            <a:t>Lobacsevszky</a:t>
          </a:r>
          <a:r>
            <a:rPr lang="hu-HU" sz="1800" b="0" i="0" noProof="0" dirty="0">
              <a:latin typeface="Euphemia"/>
              <a:ea typeface="+mn-ea"/>
              <a:cs typeface="+mn-cs"/>
            </a:rPr>
            <a:t>-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pPr algn="l" defTabSz="914400">
            <a:buNone/>
          </a:pPr>
          <a:r>
            <a:rPr lang="hu-HU" sz="1800" b="0" i="0" noProof="0" dirty="0">
              <a:latin typeface="Euphemia"/>
              <a:ea typeface="+mn-ea"/>
              <a:cs typeface="+mn-cs"/>
            </a:rPr>
            <a:t>Berze TÖK tábor</a:t>
          </a: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pPr algn="l" defTabSz="914400">
            <a:buNone/>
          </a:pPr>
          <a:r>
            <a:rPr lang="hu-HU" sz="1800" b="0" i="0" noProof="0" dirty="0" err="1">
              <a:latin typeface="Euphemia"/>
              <a:ea typeface="+mn-ea"/>
              <a:cs typeface="+mn-cs"/>
            </a:rPr>
            <a:t>Zimányi</a:t>
          </a:r>
          <a:r>
            <a:rPr lang="hu-HU" sz="1800" b="0" i="0" noProof="0" dirty="0">
              <a:latin typeface="Euphemia"/>
              <a:ea typeface="+mn-ea"/>
              <a:cs typeface="+mn-cs"/>
            </a:rPr>
            <a:t> Iskola</a:t>
          </a: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pPr algn="ctr" defTabSz="914400">
            <a:buNone/>
          </a:pPr>
          <a:r>
            <a:rPr lang="hu-HU" sz="1800" b="0" i="0" noProof="0" dirty="0">
              <a:latin typeface="Euphemia"/>
              <a:ea typeface="+mn-ea"/>
              <a:cs typeface="+mn-cs"/>
            </a:rPr>
            <a:t>2018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pPr algn="l" defTabSz="914400">
            <a:buNone/>
          </a:pPr>
          <a:r>
            <a:rPr lang="hu-HU" sz="1800" b="0" i="0" noProof="0" dirty="0">
              <a:latin typeface="Euphemia"/>
              <a:ea typeface="+mn-ea"/>
              <a:cs typeface="+mn-cs"/>
            </a:rPr>
            <a:t>PHENIX </a:t>
          </a:r>
          <a:r>
            <a:rPr lang="hu-HU" sz="1800" b="0" i="0" noProof="0" dirty="0" err="1">
              <a:latin typeface="Euphemia"/>
              <a:ea typeface="+mn-ea"/>
              <a:cs typeface="+mn-cs"/>
            </a:rPr>
            <a:t>kollab</a:t>
          </a:r>
          <a:r>
            <a:rPr lang="hu-HU" sz="1800" b="0" i="0" noProof="0" dirty="0">
              <a:latin typeface="Euphemia"/>
              <a:ea typeface="+mn-ea"/>
              <a:cs typeface="+mn-cs"/>
            </a:rPr>
            <a:t>. meeting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pPr algn="l" defTabSz="914400">
            <a:buNone/>
          </a:pPr>
          <a:r>
            <a:rPr lang="hu-HU" sz="1800" b="0" i="0" noProof="0" dirty="0">
              <a:latin typeface="Euphemia"/>
              <a:ea typeface="+mn-ea"/>
              <a:cs typeface="+mn-cs"/>
            </a:rPr>
            <a:t>Berze TÖK tábor</a:t>
          </a: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pPr algn="l" defTabSz="914400">
            <a:buNone/>
          </a:pPr>
          <a:r>
            <a:rPr lang="hu-HU" sz="1800" b="0" i="0" noProof="0" dirty="0" err="1">
              <a:latin typeface="Euphemia"/>
              <a:ea typeface="+mn-ea"/>
              <a:cs typeface="+mn-cs"/>
            </a:rPr>
            <a:t>Zimányi</a:t>
          </a:r>
          <a:r>
            <a:rPr lang="hu-HU" sz="1800" b="0" i="0" noProof="0" dirty="0">
              <a:latin typeface="Euphemia"/>
              <a:ea typeface="+mn-ea"/>
              <a:cs typeface="+mn-cs"/>
            </a:rPr>
            <a:t> Iskola</a:t>
          </a: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pPr algn="ctr" defTabSz="914400">
            <a:buNone/>
          </a:pPr>
          <a:r>
            <a:rPr lang="hu-HU" sz="1800" b="0" i="0" noProof="0" dirty="0">
              <a:latin typeface="Euphemia"/>
              <a:ea typeface="+mn-ea"/>
              <a:cs typeface="+mn-cs"/>
            </a:rPr>
            <a:t>2019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pPr algn="l" defTabSz="914400">
            <a:buNone/>
          </a:pPr>
          <a:r>
            <a:rPr lang="hu-HU" sz="1800" b="0" i="0" noProof="0" dirty="0">
              <a:latin typeface="Euphemia"/>
              <a:ea typeface="+mn-ea"/>
              <a:cs typeface="+mn-cs"/>
            </a:rPr>
            <a:t>TOTEM </a:t>
          </a:r>
          <a:r>
            <a:rPr lang="hu-HU" sz="1800" b="0" i="0" noProof="0" dirty="0" err="1">
              <a:latin typeface="Euphemia"/>
              <a:ea typeface="+mn-ea"/>
              <a:cs typeface="+mn-cs"/>
            </a:rPr>
            <a:t>kollab</a:t>
          </a:r>
          <a:r>
            <a:rPr lang="hu-HU" sz="1800" b="0" i="0" noProof="0" dirty="0">
              <a:latin typeface="Euphemia"/>
              <a:ea typeface="+mn-ea"/>
              <a:cs typeface="+mn-cs"/>
            </a:rPr>
            <a:t>. meeting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pPr algn="l" defTabSz="914400">
            <a:buNone/>
          </a:pPr>
          <a:r>
            <a:rPr lang="hu-HU" sz="1800" b="0" i="0" noProof="0" dirty="0">
              <a:latin typeface="Euphemia"/>
              <a:ea typeface="+mn-ea"/>
              <a:cs typeface="+mn-cs"/>
            </a:rPr>
            <a:t>Berze TÖK tábor</a:t>
          </a:r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25882534-ABC1-4791-9FEB-302815D9E033}">
      <dgm:prSet phldrT="[Text]"/>
      <dgm:spPr/>
      <dgm:t>
        <a:bodyPr/>
        <a:lstStyle/>
        <a:p>
          <a:pPr algn="l" defTabSz="914400">
            <a:buNone/>
          </a:pPr>
          <a:r>
            <a:rPr lang="hu-HU" sz="1800" b="0" i="0" noProof="0" dirty="0">
              <a:latin typeface="Euphemia"/>
              <a:ea typeface="+mn-ea"/>
              <a:cs typeface="+mn-cs"/>
            </a:rPr>
            <a:t>Nemzetközi Tudományos Napok</a:t>
          </a:r>
        </a:p>
      </dgm:t>
    </dgm:pt>
    <dgm:pt modelId="{7FD7994E-BD62-4B05-8262-B1508D4A3802}" type="parTrans" cxnId="{9D727F6E-A065-4B5C-82CE-1D8CA25215EB}">
      <dgm:prSet/>
      <dgm:spPr/>
      <dgm:t>
        <a:bodyPr/>
        <a:lstStyle/>
        <a:p>
          <a:endParaRPr lang="hu-HU"/>
        </a:p>
      </dgm:t>
    </dgm:pt>
    <dgm:pt modelId="{5B09BA34-E12C-4080-8C77-6ADC6C74950C}" type="sibTrans" cxnId="{9D727F6E-A065-4B5C-82CE-1D8CA25215EB}">
      <dgm:prSet/>
      <dgm:spPr/>
      <dgm:t>
        <a:bodyPr/>
        <a:lstStyle/>
        <a:p>
          <a:endParaRPr lang="hu-HU"/>
        </a:p>
      </dgm:t>
    </dgm:pt>
    <dgm:pt modelId="{4C45F9DE-75C7-4355-8C3E-03809D0474D0}">
      <dgm:prSet phldrT="[Text]"/>
      <dgm:spPr/>
      <dgm:t>
        <a:bodyPr/>
        <a:lstStyle/>
        <a:p>
          <a:pPr algn="l" defTabSz="914400">
            <a:buNone/>
          </a:pPr>
          <a:r>
            <a:rPr lang="hu-HU" sz="1800" b="0" i="0" noProof="0" dirty="0" err="1">
              <a:latin typeface="Euphemia"/>
              <a:ea typeface="+mn-ea"/>
              <a:cs typeface="+mn-cs"/>
            </a:rPr>
            <a:t>Zimányi</a:t>
          </a:r>
          <a:r>
            <a:rPr lang="hu-HU" sz="1800" b="0" i="0" noProof="0" dirty="0">
              <a:latin typeface="Euphemia"/>
              <a:ea typeface="+mn-ea"/>
              <a:cs typeface="+mn-cs"/>
            </a:rPr>
            <a:t> Iskola</a:t>
          </a:r>
        </a:p>
      </dgm:t>
    </dgm:pt>
    <dgm:pt modelId="{EEF2E260-003F-4A87-B124-ACF106044929}" type="parTrans" cxnId="{8FD723EC-0924-47DB-84F6-057390E2D5EE}">
      <dgm:prSet/>
      <dgm:spPr/>
      <dgm:t>
        <a:bodyPr/>
        <a:lstStyle/>
        <a:p>
          <a:endParaRPr lang="hu-HU"/>
        </a:p>
      </dgm:t>
    </dgm:pt>
    <dgm:pt modelId="{D6507D13-4D7C-4079-B448-B44C56E55BAA}" type="sibTrans" cxnId="{8FD723EC-0924-47DB-84F6-057390E2D5EE}">
      <dgm:prSet/>
      <dgm:spPr/>
      <dgm:t>
        <a:bodyPr/>
        <a:lstStyle/>
        <a:p>
          <a:endParaRPr lang="hu-HU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0"/>
      <dgm:spPr/>
      <dgm:t>
        <a:bodyPr/>
        <a:lstStyle/>
        <a:p>
          <a:endParaRPr lang="hu-HU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0"/>
      <dgm:spPr/>
      <dgm:t>
        <a:bodyPr/>
        <a:lstStyle/>
        <a:p>
          <a:endParaRPr lang="hu-HU"/>
        </a:p>
      </dgm:t>
    </dgm:pt>
    <dgm:pt modelId="{4AE7D907-B6F4-4647-AB3F-ABE94C438AE8}" type="pres">
      <dgm:prSet presAssocID="{F9D46839-CD06-4669-AAE4-4D1E9AFEDA78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0"/>
      <dgm:spPr/>
      <dgm:t>
        <a:bodyPr/>
        <a:lstStyle/>
        <a:p>
          <a:endParaRPr lang="hu-HU"/>
        </a:p>
      </dgm:t>
    </dgm:pt>
    <dgm:pt modelId="{D685DD23-B321-4B5E-842F-394CB33239FA}" type="pres">
      <dgm:prSet presAssocID="{7CB6360B-4022-4E96-922B-A12DE0E2A39F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3"/>
      <dgm:spPr/>
      <dgm:t>
        <a:bodyPr/>
        <a:lstStyle/>
        <a:p>
          <a:endParaRPr lang="hu-HU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3" presStyleCnt="10"/>
      <dgm:spPr/>
      <dgm:t>
        <a:bodyPr/>
        <a:lstStyle/>
        <a:p>
          <a:endParaRPr lang="hu-HU"/>
        </a:p>
      </dgm:t>
    </dgm:pt>
    <dgm:pt modelId="{10C9E3CF-3A8F-4100-8ACD-91E2373197A2}" type="pres">
      <dgm:prSet presAssocID="{F2881FB1-6580-4F21-A283-BFAA6F91D5D2}" presName="first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4" presStyleCnt="10"/>
      <dgm:spPr/>
      <dgm:t>
        <a:bodyPr/>
        <a:lstStyle/>
        <a:p>
          <a:endParaRPr lang="hu-HU"/>
        </a:p>
      </dgm:t>
    </dgm:pt>
    <dgm:pt modelId="{B12AEB83-0A64-4B36-BF01-B2F834861BAA}" type="pres">
      <dgm:prSet presAssocID="{29E78340-8EBE-415C-B973-78A91A054B9C}" presName="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5" presStyleCnt="10"/>
      <dgm:spPr/>
      <dgm:t>
        <a:bodyPr/>
        <a:lstStyle/>
        <a:p>
          <a:endParaRPr lang="hu-HU"/>
        </a:p>
      </dgm:t>
    </dgm:pt>
    <dgm:pt modelId="{E1767793-EDD5-4203-A612-8120A71CA906}" type="pres">
      <dgm:prSet presAssocID="{8321AB85-EA8C-4958-B404-B4C118CB3C18}" presName="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E34DEC-34FB-4B1C-A80A-273846265AAF}" type="pres">
      <dgm:prSet presAssocID="{25882534-ABC1-4791-9FEB-302815D9E033}" presName="comp" presStyleCnt="0"/>
      <dgm:spPr/>
    </dgm:pt>
    <dgm:pt modelId="{CF9EE8C7-8117-446F-AF80-1F903FC5C2A1}" type="pres">
      <dgm:prSet presAssocID="{25882534-ABC1-4791-9FEB-302815D9E033}" presName="child" presStyleLbl="bgAccFollowNode1" presStyleIdx="6" presStyleCnt="10"/>
      <dgm:spPr/>
      <dgm:t>
        <a:bodyPr/>
        <a:lstStyle/>
        <a:p>
          <a:endParaRPr lang="hu-HU"/>
        </a:p>
      </dgm:t>
    </dgm:pt>
    <dgm:pt modelId="{12CAD2EF-2920-499E-97D9-12CC2A8411A5}" type="pres">
      <dgm:prSet presAssocID="{25882534-ABC1-4791-9FEB-302815D9E033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3"/>
      <dgm:spPr/>
      <dgm:t>
        <a:bodyPr/>
        <a:lstStyle/>
        <a:p>
          <a:endParaRPr lang="hu-HU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0"/>
      <dgm:spPr/>
      <dgm:t>
        <a:bodyPr/>
        <a:lstStyle/>
        <a:p>
          <a:endParaRPr lang="hu-HU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0"/>
      <dgm:spPr/>
      <dgm:t>
        <a:bodyPr/>
        <a:lstStyle/>
        <a:p>
          <a:endParaRPr lang="hu-HU"/>
        </a:p>
      </dgm:t>
    </dgm:pt>
    <dgm:pt modelId="{96624143-7928-48E9-817F-BC4A07250C32}" type="pres">
      <dgm:prSet presAssocID="{3D5CDB25-F8FA-444B-8D4A-1D29D0CBA282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5CF9DD-D609-4A4C-8338-41335F5AA567}" type="pres">
      <dgm:prSet presAssocID="{4C45F9DE-75C7-4355-8C3E-03809D0474D0}" presName="comp" presStyleCnt="0"/>
      <dgm:spPr/>
    </dgm:pt>
    <dgm:pt modelId="{CB12707C-2D4A-4F07-9477-C5BEDA210E5A}" type="pres">
      <dgm:prSet presAssocID="{4C45F9DE-75C7-4355-8C3E-03809D0474D0}" presName="child" presStyleLbl="bgAccFollowNode1" presStyleIdx="9" presStyleCnt="10"/>
      <dgm:spPr/>
      <dgm:t>
        <a:bodyPr/>
        <a:lstStyle/>
        <a:p>
          <a:endParaRPr lang="hu-HU"/>
        </a:p>
      </dgm:t>
    </dgm:pt>
    <dgm:pt modelId="{F8842808-E136-4462-9278-316ACBF61D13}" type="pres">
      <dgm:prSet presAssocID="{4C45F9DE-75C7-4355-8C3E-03809D0474D0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3"/>
      <dgm:spPr/>
      <dgm:t>
        <a:bodyPr/>
        <a:lstStyle/>
        <a:p>
          <a:endParaRPr lang="hu-HU"/>
        </a:p>
      </dgm:t>
    </dgm:pt>
  </dgm:ptLst>
  <dgm:cxnLst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E2A2D3C7-7441-4339-A902-AEDAA8D73D47}" type="presOf" srcId="{25882534-ABC1-4791-9FEB-302815D9E033}" destId="{CF9EE8C7-8117-446F-AF80-1F903FC5C2A1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35380ACE-007E-4949-9C4A-8B748657DAAF}" type="presOf" srcId="{25882534-ABC1-4791-9FEB-302815D9E033}" destId="{12CAD2EF-2920-499E-97D9-12CC2A8411A5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CA62A700-494D-4E2F-82CF-FC0FD2A5515F}" type="presOf" srcId="{4C45F9DE-75C7-4355-8C3E-03809D0474D0}" destId="{CB12707C-2D4A-4F07-9477-C5BEDA210E5A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8FD723EC-0924-47DB-84F6-057390E2D5EE}" srcId="{6352CA33-6755-44BE-808F-400DA4CF80A7}" destId="{4C45F9DE-75C7-4355-8C3E-03809D0474D0}" srcOrd="2" destOrd="0" parTransId="{EEF2E260-003F-4A87-B124-ACF106044929}" sibTransId="{D6507D13-4D7C-4079-B448-B44C56E55BAA}"/>
    <dgm:cxn modelId="{9D727F6E-A065-4B5C-82CE-1D8CA25215EB}" srcId="{F2881FB1-6580-4F21-A283-BFAA6F91D5D2}" destId="{25882534-ABC1-4791-9FEB-302815D9E033}" srcOrd="3" destOrd="0" parTransId="{7FD7994E-BD62-4B05-8262-B1508D4A3802}" sibTransId="{5B09BA34-E12C-4080-8C77-6ADC6C74950C}"/>
    <dgm:cxn modelId="{7958D738-B165-45E0-8992-470B4FEF52CD}" type="presOf" srcId="{4C45F9DE-75C7-4355-8C3E-03809D0474D0}" destId="{F8842808-E136-4462-9278-316ACBF61D13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85E2108C-E876-4E64-BE62-D57CD5955BE8}" type="presParOf" srcId="{6E53DEF7-499E-42EE-802D-59B2F8915392}" destId="{4BE34DEC-34FB-4B1C-A80A-273846265AAF}" srcOrd="4" destOrd="0" presId="urn:microsoft.com/office/officeart/2005/8/layout/hList9"/>
    <dgm:cxn modelId="{EC1D8023-1D8C-44F6-885A-DBCCD92C31F6}" type="presParOf" srcId="{4BE34DEC-34FB-4B1C-A80A-273846265AAF}" destId="{CF9EE8C7-8117-446F-AF80-1F903FC5C2A1}" srcOrd="0" destOrd="0" presId="urn:microsoft.com/office/officeart/2005/8/layout/hList9"/>
    <dgm:cxn modelId="{EE05AE0B-3184-42C7-8197-2ACBC28160BD}" type="presParOf" srcId="{4BE34DEC-34FB-4B1C-A80A-273846265AAF}" destId="{12CAD2EF-2920-499E-97D9-12CC2A8411A5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9EB65266-62B3-49B2-9122-661B0D1EA3F6}" type="presParOf" srcId="{7B0C2EAE-70CB-4160-863D-210C3C66D5FD}" destId="{DF5CF9DD-D609-4A4C-8338-41335F5AA567}" srcOrd="3" destOrd="0" presId="urn:microsoft.com/office/officeart/2005/8/layout/hList9"/>
    <dgm:cxn modelId="{A48B9850-66B2-40ED-9D9B-643207004575}" type="presParOf" srcId="{DF5CF9DD-D609-4A4C-8338-41335F5AA567}" destId="{CB12707C-2D4A-4F07-9477-C5BEDA210E5A}" srcOrd="0" destOrd="0" presId="urn:microsoft.com/office/officeart/2005/8/layout/hList9"/>
    <dgm:cxn modelId="{4BDA1AC6-89EB-4D81-9B41-571F8ACC3BBB}" type="presParOf" srcId="{DF5CF9DD-D609-4A4C-8338-41335F5AA567}" destId="{F8842808-E136-4462-9278-316ACBF61D13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2032264" y="416223"/>
          <a:ext cx="1557281" cy="1038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latin typeface="Euphemia"/>
              <a:ea typeface="+mn-ea"/>
              <a:cs typeface="+mn-cs"/>
            </a:rPr>
            <a:t>Bolyai-Gauss-</a:t>
          </a:r>
          <a:r>
            <a:rPr lang="hu-HU" sz="1400" b="0" i="0" kern="1200" noProof="0" dirty="0" err="1">
              <a:latin typeface="Euphemia"/>
              <a:ea typeface="+mn-ea"/>
              <a:cs typeface="+mn-cs"/>
            </a:rPr>
            <a:t>Lobacsevszky</a:t>
          </a:r>
          <a:r>
            <a:rPr lang="hu-HU" sz="1400" b="0" i="0" kern="1200" noProof="0" dirty="0">
              <a:latin typeface="Euphemia"/>
              <a:ea typeface="+mn-ea"/>
              <a:cs typeface="+mn-cs"/>
            </a:rPr>
            <a:t>-</a:t>
          </a:r>
        </a:p>
      </dsp:txBody>
      <dsp:txXfrm>
        <a:off x="2281429" y="416223"/>
        <a:ext cx="1308116" cy="1038706"/>
      </dsp:txXfrm>
    </dsp:sp>
    <dsp:sp modelId="{59179C9B-8BA4-4AC7-ACB1-A12DE00142E2}">
      <dsp:nvSpPr>
        <dsp:cNvPr id="0" name=""/>
        <dsp:cNvSpPr/>
      </dsp:nvSpPr>
      <dsp:spPr>
        <a:xfrm>
          <a:off x="2032264" y="1454930"/>
          <a:ext cx="1557281" cy="1038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latin typeface="Euphemia"/>
              <a:ea typeface="+mn-ea"/>
              <a:cs typeface="+mn-cs"/>
            </a:rPr>
            <a:t>Berze TÖK tábor</a:t>
          </a:r>
        </a:p>
      </dsp:txBody>
      <dsp:txXfrm>
        <a:off x="2281429" y="1454930"/>
        <a:ext cx="1308116" cy="1038706"/>
      </dsp:txXfrm>
    </dsp:sp>
    <dsp:sp modelId="{1877502C-A892-4DC0-ADA6-FA065097BB90}">
      <dsp:nvSpPr>
        <dsp:cNvPr id="0" name=""/>
        <dsp:cNvSpPr/>
      </dsp:nvSpPr>
      <dsp:spPr>
        <a:xfrm>
          <a:off x="2032264" y="2493637"/>
          <a:ext cx="1557281" cy="1038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 err="1">
              <a:latin typeface="Euphemia"/>
              <a:ea typeface="+mn-ea"/>
              <a:cs typeface="+mn-cs"/>
            </a:rPr>
            <a:t>Zimányi</a:t>
          </a:r>
          <a:r>
            <a:rPr lang="hu-HU" sz="1400" b="0" i="0" kern="1200" noProof="0" dirty="0">
              <a:latin typeface="Euphemia"/>
              <a:ea typeface="+mn-ea"/>
              <a:cs typeface="+mn-cs"/>
            </a:rPr>
            <a:t> Iskola</a:t>
          </a:r>
        </a:p>
      </dsp:txBody>
      <dsp:txXfrm>
        <a:off x="2281429" y="2493637"/>
        <a:ext cx="1308116" cy="1038706"/>
      </dsp:txXfrm>
    </dsp:sp>
    <dsp:sp modelId="{FC7ED273-8CFD-43C2-9C05-44FADF3E0637}">
      <dsp:nvSpPr>
        <dsp:cNvPr id="0" name=""/>
        <dsp:cNvSpPr/>
      </dsp:nvSpPr>
      <dsp:spPr>
        <a:xfrm>
          <a:off x="1201714" y="948"/>
          <a:ext cx="1038187" cy="1038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0" i="0" kern="1200" noProof="0" dirty="0">
              <a:latin typeface="Euphemia"/>
              <a:ea typeface="+mn-ea"/>
              <a:cs typeface="+mn-cs"/>
            </a:rPr>
            <a:t>2017 </a:t>
          </a:r>
        </a:p>
      </dsp:txBody>
      <dsp:txXfrm>
        <a:off x="1353753" y="152987"/>
        <a:ext cx="734109" cy="734109"/>
      </dsp:txXfrm>
    </dsp:sp>
    <dsp:sp modelId="{F660F4B9-35DB-4256-A868-A35C6DCCF6B2}">
      <dsp:nvSpPr>
        <dsp:cNvPr id="0" name=""/>
        <dsp:cNvSpPr/>
      </dsp:nvSpPr>
      <dsp:spPr>
        <a:xfrm>
          <a:off x="4627734" y="416223"/>
          <a:ext cx="1557281" cy="1038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latin typeface="Euphemia"/>
              <a:ea typeface="+mn-ea"/>
              <a:cs typeface="+mn-cs"/>
            </a:rPr>
            <a:t>PHENIX </a:t>
          </a:r>
          <a:r>
            <a:rPr lang="hu-HU" sz="1400" b="0" i="0" kern="1200" noProof="0" dirty="0" err="1">
              <a:latin typeface="Euphemia"/>
              <a:ea typeface="+mn-ea"/>
              <a:cs typeface="+mn-cs"/>
            </a:rPr>
            <a:t>kollab</a:t>
          </a:r>
          <a:r>
            <a:rPr lang="hu-HU" sz="1400" b="0" i="0" kern="1200" noProof="0" dirty="0">
              <a:latin typeface="Euphemia"/>
              <a:ea typeface="+mn-ea"/>
              <a:cs typeface="+mn-cs"/>
            </a:rPr>
            <a:t>. meeting</a:t>
          </a:r>
        </a:p>
      </dsp:txBody>
      <dsp:txXfrm>
        <a:off x="4876899" y="416223"/>
        <a:ext cx="1308116" cy="1038706"/>
      </dsp:txXfrm>
    </dsp:sp>
    <dsp:sp modelId="{614EBA0E-D12B-447E-B378-B0FA2DEBEA2F}">
      <dsp:nvSpPr>
        <dsp:cNvPr id="0" name=""/>
        <dsp:cNvSpPr/>
      </dsp:nvSpPr>
      <dsp:spPr>
        <a:xfrm>
          <a:off x="4627734" y="1454930"/>
          <a:ext cx="1557281" cy="1038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latin typeface="Euphemia"/>
              <a:ea typeface="+mn-ea"/>
              <a:cs typeface="+mn-cs"/>
            </a:rPr>
            <a:t>Berze TÖK tábor</a:t>
          </a:r>
        </a:p>
      </dsp:txBody>
      <dsp:txXfrm>
        <a:off x="4876899" y="1454930"/>
        <a:ext cx="1308116" cy="1038706"/>
      </dsp:txXfrm>
    </dsp:sp>
    <dsp:sp modelId="{68509703-D239-4E1B-8CF0-EF08079E1226}">
      <dsp:nvSpPr>
        <dsp:cNvPr id="0" name=""/>
        <dsp:cNvSpPr/>
      </dsp:nvSpPr>
      <dsp:spPr>
        <a:xfrm>
          <a:off x="4627734" y="2493637"/>
          <a:ext cx="1557281" cy="1038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 err="1">
              <a:latin typeface="Euphemia"/>
              <a:ea typeface="+mn-ea"/>
              <a:cs typeface="+mn-cs"/>
            </a:rPr>
            <a:t>Zimányi</a:t>
          </a:r>
          <a:r>
            <a:rPr lang="hu-HU" sz="1400" b="0" i="0" kern="1200" noProof="0" dirty="0">
              <a:latin typeface="Euphemia"/>
              <a:ea typeface="+mn-ea"/>
              <a:cs typeface="+mn-cs"/>
            </a:rPr>
            <a:t> Iskola</a:t>
          </a:r>
        </a:p>
      </dsp:txBody>
      <dsp:txXfrm>
        <a:off x="4876899" y="2493637"/>
        <a:ext cx="1308116" cy="1038706"/>
      </dsp:txXfrm>
    </dsp:sp>
    <dsp:sp modelId="{CF9EE8C7-8117-446F-AF80-1F903FC5C2A1}">
      <dsp:nvSpPr>
        <dsp:cNvPr id="0" name=""/>
        <dsp:cNvSpPr/>
      </dsp:nvSpPr>
      <dsp:spPr>
        <a:xfrm>
          <a:off x="4627734" y="3532344"/>
          <a:ext cx="1557281" cy="1038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latin typeface="Euphemia"/>
              <a:ea typeface="+mn-ea"/>
              <a:cs typeface="+mn-cs"/>
            </a:rPr>
            <a:t>Nemzetközi Tudományos Napok</a:t>
          </a:r>
        </a:p>
      </dsp:txBody>
      <dsp:txXfrm>
        <a:off x="4876899" y="3532344"/>
        <a:ext cx="1308116" cy="1038706"/>
      </dsp:txXfrm>
    </dsp:sp>
    <dsp:sp modelId="{FD776C1E-557E-4553-9447-49B69EEC7907}">
      <dsp:nvSpPr>
        <dsp:cNvPr id="0" name=""/>
        <dsp:cNvSpPr/>
      </dsp:nvSpPr>
      <dsp:spPr>
        <a:xfrm>
          <a:off x="3797184" y="948"/>
          <a:ext cx="1038187" cy="1038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0" i="0" kern="1200" noProof="0" dirty="0">
              <a:latin typeface="Euphemia"/>
              <a:ea typeface="+mn-ea"/>
              <a:cs typeface="+mn-cs"/>
            </a:rPr>
            <a:t>2018</a:t>
          </a:r>
        </a:p>
      </dsp:txBody>
      <dsp:txXfrm>
        <a:off x="3949223" y="152987"/>
        <a:ext cx="734109" cy="734109"/>
      </dsp:txXfrm>
    </dsp:sp>
    <dsp:sp modelId="{AD2806AC-6A03-4F05-9F4D-F72EA0E56FBF}">
      <dsp:nvSpPr>
        <dsp:cNvPr id="0" name=""/>
        <dsp:cNvSpPr/>
      </dsp:nvSpPr>
      <dsp:spPr>
        <a:xfrm>
          <a:off x="7223203" y="416223"/>
          <a:ext cx="1557281" cy="1038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latin typeface="Euphemia"/>
              <a:ea typeface="+mn-ea"/>
              <a:cs typeface="+mn-cs"/>
            </a:rPr>
            <a:t>TOTEM </a:t>
          </a:r>
          <a:r>
            <a:rPr lang="hu-HU" sz="1400" b="0" i="0" kern="1200" noProof="0" dirty="0" err="1">
              <a:latin typeface="Euphemia"/>
              <a:ea typeface="+mn-ea"/>
              <a:cs typeface="+mn-cs"/>
            </a:rPr>
            <a:t>kollab</a:t>
          </a:r>
          <a:r>
            <a:rPr lang="hu-HU" sz="1400" b="0" i="0" kern="1200" noProof="0" dirty="0">
              <a:latin typeface="Euphemia"/>
              <a:ea typeface="+mn-ea"/>
              <a:cs typeface="+mn-cs"/>
            </a:rPr>
            <a:t>. meeting</a:t>
          </a:r>
        </a:p>
      </dsp:txBody>
      <dsp:txXfrm>
        <a:off x="7472368" y="416223"/>
        <a:ext cx="1308116" cy="1038706"/>
      </dsp:txXfrm>
    </dsp:sp>
    <dsp:sp modelId="{5314AADB-0AD3-4BAE-9F15-B0FE4F44C802}">
      <dsp:nvSpPr>
        <dsp:cNvPr id="0" name=""/>
        <dsp:cNvSpPr/>
      </dsp:nvSpPr>
      <dsp:spPr>
        <a:xfrm>
          <a:off x="7223203" y="1454930"/>
          <a:ext cx="1557281" cy="1038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latin typeface="Euphemia"/>
              <a:ea typeface="+mn-ea"/>
              <a:cs typeface="+mn-cs"/>
            </a:rPr>
            <a:t>Berze TÖK tábor</a:t>
          </a:r>
        </a:p>
      </dsp:txBody>
      <dsp:txXfrm>
        <a:off x="7472368" y="1454930"/>
        <a:ext cx="1308116" cy="1038706"/>
      </dsp:txXfrm>
    </dsp:sp>
    <dsp:sp modelId="{CB12707C-2D4A-4F07-9477-C5BEDA210E5A}">
      <dsp:nvSpPr>
        <dsp:cNvPr id="0" name=""/>
        <dsp:cNvSpPr/>
      </dsp:nvSpPr>
      <dsp:spPr>
        <a:xfrm>
          <a:off x="7223203" y="2493637"/>
          <a:ext cx="1557281" cy="10387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 err="1">
              <a:latin typeface="Euphemia"/>
              <a:ea typeface="+mn-ea"/>
              <a:cs typeface="+mn-cs"/>
            </a:rPr>
            <a:t>Zimányi</a:t>
          </a:r>
          <a:r>
            <a:rPr lang="hu-HU" sz="1400" b="0" i="0" kern="1200" noProof="0" dirty="0">
              <a:latin typeface="Euphemia"/>
              <a:ea typeface="+mn-ea"/>
              <a:cs typeface="+mn-cs"/>
            </a:rPr>
            <a:t> Iskola</a:t>
          </a:r>
        </a:p>
      </dsp:txBody>
      <dsp:txXfrm>
        <a:off x="7472368" y="2493637"/>
        <a:ext cx="1308116" cy="1038706"/>
      </dsp:txXfrm>
    </dsp:sp>
    <dsp:sp modelId="{89E6DA6E-7A23-44BD-8A99-378091FF741D}">
      <dsp:nvSpPr>
        <dsp:cNvPr id="0" name=""/>
        <dsp:cNvSpPr/>
      </dsp:nvSpPr>
      <dsp:spPr>
        <a:xfrm>
          <a:off x="6392653" y="948"/>
          <a:ext cx="1038187" cy="1038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0" i="0" kern="1200" noProof="0" dirty="0">
              <a:latin typeface="Euphemia"/>
              <a:ea typeface="+mn-ea"/>
              <a:cs typeface="+mn-cs"/>
            </a:rPr>
            <a:t>2019</a:t>
          </a:r>
        </a:p>
      </dsp:txBody>
      <dsp:txXfrm>
        <a:off x="6544692" y="152987"/>
        <a:ext cx="734109" cy="734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hu-HU" smtClean="0"/>
              <a:t>2034.05.01.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hu-HU" smtClean="0"/>
              <a:t>2034.05.01.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269D-8B5E-4356-A180-8F712C317F21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D54-E75C-4432-A594-B9BBE7CF6701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E594-D2B7-4646-A4D9-3036247C293D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1A8E-3B34-494B-8409-684337B3193D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Egyenes összekötő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4DA7-1CD2-4B33-AB3F-8B555577A232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soportba foglalás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Csoportba foglalás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Kép hely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9" name="Útmutató szöveg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hu-HU" sz="1200" b="1" i="1" dirty="0">
                <a:latin typeface="Arial"/>
                <a:ea typeface="+mn-ea"/>
                <a:cs typeface="Arial"/>
              </a:rPr>
              <a:t>MEGJEGYZÉS:</a:t>
            </a:r>
          </a:p>
          <a:p>
            <a:pPr algn="l" defTabSz="914400">
              <a:buNone/>
            </a:pPr>
            <a:r>
              <a:rPr lang="hu-HU" sz="1200" b="0" i="1" dirty="0">
                <a:latin typeface="Arial"/>
                <a:ea typeface="+mn-ea"/>
                <a:cs typeface="Arial"/>
              </a:rPr>
              <a:t>A dián látható kép kicseréléséhez jelölje ki és </a:t>
            </a:r>
            <a:r>
              <a:rPr lang="hu-HU" sz="1200" b="0" i="1" dirty="0" err="1">
                <a:latin typeface="Arial"/>
                <a:ea typeface="+mn-ea"/>
                <a:cs typeface="Arial"/>
              </a:rPr>
              <a:t>törölje</a:t>
            </a:r>
            <a:r>
              <a:rPr lang="hu-HU" sz="1200" b="0" i="1" dirty="0">
                <a:latin typeface="Arial"/>
                <a:ea typeface="+mn-ea"/>
                <a:cs typeface="Arial"/>
              </a:rPr>
              <a:t> a képet. Ezután a helyőrző Képek ikonjára kattintva szúrja be a kívánt képet.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Egyenes összekötő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églalap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1" name="Csoportba foglalás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Egyenes összekötő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8707-D4EE-4691-A666-CB9BA3E82D63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25D2-CA79-4518-A2A0-3458A17715A0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E05D-D56D-4991-A041-740CF4EDA9BA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D1BD-60C8-4B68-BA7A-440DA48AD73C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EEF8-020C-42D0-9566-BF1F014F7DCF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8D15-E992-4A8D-AB25-F14598617748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  <a:p>
            <a:pPr lvl="5"/>
            <a:r>
              <a:rPr lang="hu-HU" dirty="0"/>
              <a:t>Hatodik szint</a:t>
            </a:r>
          </a:p>
          <a:p>
            <a:pPr lvl="6"/>
            <a:r>
              <a:rPr lang="hu-HU" dirty="0"/>
              <a:t>Hetedik szint</a:t>
            </a:r>
          </a:p>
          <a:p>
            <a:pPr lvl="7"/>
            <a:r>
              <a:rPr lang="hu-HU" dirty="0"/>
              <a:t>Nyolcadik szint</a:t>
            </a:r>
          </a:p>
          <a:p>
            <a:pPr lvl="8"/>
            <a:r>
              <a:rPr lang="hu-HU" dirty="0"/>
              <a:t>Kilencedik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5656FD0-C652-4F5A-9C27-B6240C29F9AB}" type="datetime1">
              <a:rPr lang="hu-HU" smtClean="0"/>
              <a:t>2034.05.01.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Egyenes összekötő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-1" y="2292094"/>
            <a:ext cx="7988301" cy="221969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hu-HU" sz="4000" dirty="0">
                <a:solidFill>
                  <a:srgbClr val="514843"/>
                </a:solidFill>
              </a:rPr>
              <a:t>Fénypontok és mélypontok</a:t>
            </a:r>
            <a:r>
              <a:rPr lang="hu-HU" dirty="0">
                <a:solidFill>
                  <a:srgbClr val="514843"/>
                </a:solidFill>
              </a:rPr>
              <a:t>: </a:t>
            </a:r>
            <a:r>
              <a:rPr lang="hu-HU" sz="3600" dirty="0">
                <a:solidFill>
                  <a:srgbClr val="FF0000"/>
                </a:solidFill>
              </a:rPr>
              <a:t>beszámoló a gyöngyösi </a:t>
            </a:r>
            <a:br>
              <a:rPr lang="hu-HU" sz="3600" dirty="0">
                <a:solidFill>
                  <a:srgbClr val="FF0000"/>
                </a:solidFill>
              </a:rPr>
            </a:br>
            <a:r>
              <a:rPr lang="hu-HU" sz="3600" dirty="0" err="1">
                <a:solidFill>
                  <a:srgbClr val="FF0000"/>
                </a:solidFill>
              </a:rPr>
              <a:t>Low</a:t>
            </a:r>
            <a:r>
              <a:rPr lang="hu-HU" sz="3600" dirty="0">
                <a:solidFill>
                  <a:srgbClr val="FF0000"/>
                </a:solidFill>
              </a:rPr>
              <a:t>-x 2016 konferenciáról</a:t>
            </a:r>
            <a:endParaRPr lang="hu-HU" sz="3600" b="0" baseline="0" dirty="0">
              <a:solidFill>
                <a:srgbClr val="FF0000"/>
              </a:solidFill>
              <a:latin typeface="Plantagenet Cherokee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dirty="0"/>
              <a:t>Berze Természettudományos Önképző Kör 9. tábora</a:t>
            </a:r>
          </a:p>
          <a:p>
            <a:pPr algn="ctr"/>
            <a:r>
              <a:rPr lang="hu-HU" sz="1800" b="0" i="0" dirty="0"/>
              <a:t>2016. 07. 05.</a:t>
            </a:r>
          </a:p>
          <a:p>
            <a:pPr algn="ctr"/>
            <a:r>
              <a:rPr lang="hu-HU" sz="1800" b="0" i="0" dirty="0"/>
              <a:t>Novák Tamás</a:t>
            </a:r>
          </a:p>
        </p:txBody>
      </p:sp>
      <p:pic>
        <p:nvPicPr>
          <p:cNvPr id="1030" name="Picture 6" descr="https://indico.cern.ch/event/472823/images/7826-lowx16_logo_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82222"/>
            <a:ext cx="3444875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arolyrobert.hu/napelem/logo_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7011"/>
            <a:ext cx="1798978" cy="118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741" y="5677011"/>
            <a:ext cx="2220259" cy="11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Előadás a Berzében</a:t>
            </a:r>
            <a:endParaRPr lang="hu-HU" dirty="0"/>
          </a:p>
        </p:txBody>
      </p:sp>
      <p:pic>
        <p:nvPicPr>
          <p:cNvPr id="1026" name="Picture 2" descr="C:\Users\novakt\Desktop\20160610_153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7" y="1445538"/>
            <a:ext cx="3055098" cy="50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vakt\Desktop\20160610_160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76" y="1427967"/>
            <a:ext cx="3076184" cy="51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ovakt\Desktop\20160610_1608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29" y="655737"/>
            <a:ext cx="5973871" cy="35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ovakt\Desktop\20160610_1559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76" y="3120860"/>
            <a:ext cx="5998923" cy="35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52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2800" b="0" i="0" dirty="0" err="1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Low</a:t>
            </a:r>
            <a:r>
              <a:rPr lang="hu-HU" sz="2800" b="0" i="0" dirty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-x 2016 konferencia számokban</a:t>
            </a:r>
          </a:p>
        </p:txBody>
      </p:sp>
      <p:graphicFrame>
        <p:nvGraphicFramePr>
          <p:cNvPr id="16" name="Tartalom helye 15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091895"/>
              </p:ext>
            </p:extLst>
          </p:nvPr>
        </p:nvGraphicFramePr>
        <p:xfrm>
          <a:off x="3136141" y="1854200"/>
          <a:ext cx="5918200" cy="296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2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3486">
                <a:tc>
                  <a:txBody>
                    <a:bodyPr/>
                    <a:lstStyle/>
                    <a:p>
                      <a:r>
                        <a:rPr lang="hu-HU" dirty="0"/>
                        <a:t>Megnevezés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Fő/db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r>
                        <a:rPr lang="hu-HU" dirty="0"/>
                        <a:t>Regisztrált résztvevők száma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r>
                        <a:rPr lang="hu-HU" dirty="0"/>
                        <a:t>Országok száma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69750207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r>
                        <a:rPr lang="hu-HU" dirty="0"/>
                        <a:t>Résztvevő intézmények száma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82859428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r>
                        <a:rPr lang="hu-HU" dirty="0"/>
                        <a:t>Tudományos előadások</a:t>
                      </a:r>
                      <a:r>
                        <a:rPr lang="hu-HU" baseline="0" dirty="0"/>
                        <a:t> száma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r>
                        <a:rPr lang="hu-HU" dirty="0"/>
                        <a:t>Doktoranduszok</a:t>
                      </a:r>
                      <a:r>
                        <a:rPr lang="hu-HU" baseline="0" dirty="0"/>
                        <a:t> száma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2800" b="0" i="0" dirty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További tervek</a:t>
            </a:r>
          </a:p>
        </p:txBody>
      </p:sp>
      <p:graphicFrame>
        <p:nvGraphicFramePr>
          <p:cNvPr id="4" name="Tartalom helye 3" descr="Emeletes lista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16193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3200" b="0" i="0" dirty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Köszönöm a figyelmet!</a:t>
            </a:r>
          </a:p>
        </p:txBody>
      </p:sp>
      <p:pic>
        <p:nvPicPr>
          <p:cNvPr id="8196" name="Picture 4" descr="konferenciafoto.jpg (2388×159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78" y="1417320"/>
            <a:ext cx="7934325" cy="53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2800" b="0" i="0" dirty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Mi is az a konferencia?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342900" y="1600200"/>
            <a:ext cx="6769100" cy="3225800"/>
          </a:xfrm>
        </p:spPr>
        <p:txBody>
          <a:bodyPr>
            <a:no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/>
              <a:buChar char="§"/>
            </a:pPr>
            <a:r>
              <a:rPr lang="hu-HU" sz="2400" b="0" i="0" dirty="0">
                <a:solidFill>
                  <a:srgbClr val="514843"/>
                </a:solidFill>
                <a:latin typeface="Euphemia"/>
              </a:rPr>
              <a:t>Összehívott tanácskozás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/>
              <a:buChar char="§"/>
            </a:pPr>
            <a:r>
              <a:rPr lang="hu-HU" sz="2400" b="0" i="0" dirty="0">
                <a:solidFill>
                  <a:srgbClr val="514843"/>
                </a:solidFill>
                <a:latin typeface="Euphemia"/>
              </a:rPr>
              <a:t>Szakmai összejövetel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/>
              <a:buChar char="§"/>
            </a:pPr>
            <a:r>
              <a:rPr lang="hu-HU" sz="2400" b="0" i="0" dirty="0">
                <a:solidFill>
                  <a:srgbClr val="514843"/>
                </a:solidFill>
                <a:latin typeface="Euphemia"/>
              </a:rPr>
              <a:t>Szakmai, tudományos kérdésekkel foglalkozó értekezle</a:t>
            </a:r>
            <a:r>
              <a:rPr lang="hu-HU" sz="2400" dirty="0">
                <a:solidFill>
                  <a:srgbClr val="514843"/>
                </a:solidFill>
                <a:latin typeface="Euphemia"/>
              </a:rPr>
              <a:t>t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/>
              <a:buChar char="§"/>
            </a:pPr>
            <a:r>
              <a:rPr lang="hu-HU" sz="2400" b="0" i="0" dirty="0">
                <a:solidFill>
                  <a:srgbClr val="514843"/>
                </a:solidFill>
                <a:latin typeface="Euphemia"/>
              </a:rPr>
              <a:t>Hasonló rendezvények: kongresszus, konferencia, szeminárium, szimpózium, </a:t>
            </a:r>
            <a:r>
              <a:rPr lang="hu-HU" sz="2400" b="0" i="0" dirty="0" err="1">
                <a:solidFill>
                  <a:srgbClr val="514843"/>
                </a:solidFill>
                <a:latin typeface="Euphemia"/>
              </a:rPr>
              <a:t>workshop</a:t>
            </a:r>
            <a:r>
              <a:rPr lang="hu-HU" sz="2400" b="0" i="0" dirty="0">
                <a:solidFill>
                  <a:srgbClr val="514843"/>
                </a:solidFill>
                <a:latin typeface="Euphemia"/>
              </a:rPr>
              <a:t>, tréning…</a:t>
            </a:r>
          </a:p>
        </p:txBody>
      </p:sp>
      <p:pic>
        <p:nvPicPr>
          <p:cNvPr id="2050" name="Picture 2" descr="https://s3.amazonaws.com/lowres.cartoonstock.com/science-chaos-chaos_theories-fights-chaotic-conferences-sea0492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600200"/>
            <a:ext cx="4873623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rgbClr val="514843"/>
                </a:solidFill>
                <a:latin typeface="Plantagenet Cherokee"/>
              </a:rPr>
              <a:t>Első lépés: pályázat</a:t>
            </a:r>
            <a:endParaRPr lang="hu-HU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97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International </a:t>
            </a:r>
            <a:r>
              <a:rPr lang="hu-HU" dirty="0" err="1"/>
              <a:t>Advisory</a:t>
            </a:r>
            <a:r>
              <a:rPr lang="hu-HU" dirty="0"/>
              <a:t> </a:t>
            </a:r>
            <a:r>
              <a:rPr lang="hu-HU" dirty="0" err="1"/>
              <a:t>Committee</a:t>
            </a:r>
            <a:r>
              <a:rPr lang="hu-HU" dirty="0"/>
              <a:t> (IAC) feladatai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900" y="1600200"/>
            <a:ext cx="5422900" cy="457200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Tanácsadás a következő kérdésekben:</a:t>
            </a:r>
          </a:p>
          <a:p>
            <a:r>
              <a:rPr lang="hu-HU" sz="2400" dirty="0"/>
              <a:t>Milyen szekciók legyenek?</a:t>
            </a:r>
          </a:p>
          <a:p>
            <a:r>
              <a:rPr lang="hu-HU" sz="2400" dirty="0"/>
              <a:t>Kik legyenek a résztvevők?</a:t>
            </a:r>
          </a:p>
          <a:p>
            <a:r>
              <a:rPr lang="hu-HU" sz="2400" dirty="0"/>
              <a:t>Jó-e az első verziója a honlapnak? Mi legyen még rajta</a:t>
            </a:r>
            <a:r>
              <a:rPr lang="hu-HU" sz="2400" dirty="0" smtClean="0"/>
              <a:t>?</a:t>
            </a:r>
          </a:p>
          <a:p>
            <a:r>
              <a:rPr lang="hu-HU" sz="2400" dirty="0" smtClean="0"/>
              <a:t>Hol legyen a következő konferencia?</a:t>
            </a:r>
            <a:endParaRPr lang="hu-HU" sz="2400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00" y="1335280"/>
            <a:ext cx="4875212" cy="5527482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92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Local </a:t>
            </a:r>
            <a:r>
              <a:rPr lang="hu-HU" dirty="0" err="1"/>
              <a:t>Organizing</a:t>
            </a:r>
            <a:r>
              <a:rPr lang="hu-HU" dirty="0"/>
              <a:t> </a:t>
            </a:r>
            <a:r>
              <a:rPr lang="hu-HU" dirty="0" err="1"/>
              <a:t>Committee</a:t>
            </a:r>
            <a:r>
              <a:rPr lang="hu-HU" dirty="0"/>
              <a:t> (LOC) feladatai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9400" y="1600200"/>
            <a:ext cx="6248400" cy="4572000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Poszter elkészítése</a:t>
            </a:r>
          </a:p>
          <a:p>
            <a:r>
              <a:rPr lang="hu-HU" sz="2400" dirty="0"/>
              <a:t>Honlap elkészítése, meghívók kiküldése</a:t>
            </a:r>
          </a:p>
          <a:p>
            <a:r>
              <a:rPr lang="hu-HU" sz="2400" dirty="0"/>
              <a:t>Körlevelek megírása, kiküldése</a:t>
            </a:r>
          </a:p>
          <a:p>
            <a:r>
              <a:rPr lang="hu-HU" sz="2400" dirty="0"/>
              <a:t>Helyi szervezések: szállás, étkezés, kávészünet, transzport, kommunikáció, internet, terem, kirándulások, ajándékok…</a:t>
            </a:r>
            <a:r>
              <a:rPr lang="hu-HU" sz="2400" dirty="0" err="1"/>
              <a:t>stb</a:t>
            </a:r>
            <a:endParaRPr lang="hu-HU" sz="2400" dirty="0"/>
          </a:p>
          <a:p>
            <a:r>
              <a:rPr lang="hu-HU" sz="2400" dirty="0"/>
              <a:t>Bevételek kezelése, számlák kifizetése</a:t>
            </a:r>
          </a:p>
          <a:p>
            <a:r>
              <a:rPr lang="hu-HU" sz="2400" dirty="0"/>
              <a:t>Számlák eljuttatása a résztvevőkhöz</a:t>
            </a:r>
          </a:p>
          <a:p>
            <a:r>
              <a:rPr lang="hu-HU" sz="2400" dirty="0"/>
              <a:t>Meginni egy üveg bort… </a:t>
            </a:r>
            <a:r>
              <a:rPr lang="hu-HU" sz="2400" dirty="0">
                <a:sym typeface="Wingdings" panose="05000000000000000000" pitchFamily="2" charset="2"/>
              </a:rPr>
              <a:t></a:t>
            </a:r>
            <a:endParaRPr lang="hu-HU" sz="2400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00" y="1335280"/>
            <a:ext cx="4875212" cy="5527482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03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Soha n</a:t>
            </a:r>
            <a:r>
              <a:rPr lang="hu-HU" dirty="0" smtClean="0"/>
              <a:t>e becsüld le a </a:t>
            </a:r>
            <a:r>
              <a:rPr lang="hu-HU" dirty="0"/>
              <a:t>s</a:t>
            </a:r>
            <a:r>
              <a:rPr lang="hu-HU" dirty="0" smtClean="0"/>
              <a:t>ötét </a:t>
            </a:r>
            <a:r>
              <a:rPr lang="hu-HU" dirty="0"/>
              <a:t>o</a:t>
            </a:r>
            <a:r>
              <a:rPr lang="hu-HU" dirty="0" smtClean="0"/>
              <a:t>ldal erejét!</a:t>
            </a:r>
            <a:endParaRPr lang="hu-HU" dirty="0"/>
          </a:p>
        </p:txBody>
      </p:sp>
      <p:pic>
        <p:nvPicPr>
          <p:cNvPr id="1026" name="Picture 2" descr="http://m.blog.hu/eu/europeanphalanx/image/emperor-good-g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11312"/>
            <a:ext cx="9980682" cy="451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99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Nehézségek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Menedzsment váltás a Hotel Opálban      szállásnehézségek</a:t>
            </a:r>
          </a:p>
          <a:p>
            <a:r>
              <a:rPr lang="hu-HU" sz="2400" dirty="0"/>
              <a:t>Új szállások felkutatása      transzportproblémák </a:t>
            </a:r>
          </a:p>
          <a:p>
            <a:r>
              <a:rPr lang="hu-HU" sz="2400" dirty="0"/>
              <a:t>Kommunikáció fontossága (reklamációk kezelése)</a:t>
            </a:r>
          </a:p>
          <a:p>
            <a:r>
              <a:rPr lang="hu-HU" sz="2400" dirty="0"/>
              <a:t>Események torlódása (pályázati határidők, egyéb történések)</a:t>
            </a:r>
          </a:p>
          <a:p>
            <a:r>
              <a:rPr lang="hu-HU" sz="2400" dirty="0"/>
              <a:t>Fizetései problémák (önerő megléte elengedhetetlen)</a:t>
            </a:r>
          </a:p>
          <a:p>
            <a:r>
              <a:rPr lang="hu-HU" sz="2400" dirty="0" err="1"/>
              <a:t>Ping-pong</a:t>
            </a:r>
            <a:r>
              <a:rPr lang="hu-HU" sz="2400" dirty="0"/>
              <a:t> labdák késése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6731000" y="1765300"/>
            <a:ext cx="457200" cy="88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4749800" y="2311400"/>
            <a:ext cx="558800" cy="10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56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2800" b="0" i="0" dirty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Képek a konferenciáról (WPCF2014 &amp; Low-x2016)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369786"/>
            <a:ext cx="5584371" cy="372291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369786"/>
            <a:ext cx="5619493" cy="37229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5" y="2136117"/>
            <a:ext cx="6917871" cy="4583090"/>
          </a:xfrm>
          <a:prstGeom prst="rect">
            <a:avLst/>
          </a:prstGeom>
        </p:spPr>
      </p:pic>
      <p:pic>
        <p:nvPicPr>
          <p:cNvPr id="3076" name="Picture 4" descr="Honorary-professor-Royon-Rector-Helgertne.jpg (902×59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53" y="2617937"/>
            <a:ext cx="6217386" cy="410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64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2800" b="0" i="0" dirty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Képek a kirándulásról (WPCF2014 &amp; Low-x2016)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46200"/>
            <a:ext cx="5372100" cy="35814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96" y="1346200"/>
            <a:ext cx="6051804" cy="40093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52" y="2717801"/>
            <a:ext cx="5845048" cy="389669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717801"/>
            <a:ext cx="5587746" cy="3725164"/>
          </a:xfrm>
          <a:prstGeom prst="rect">
            <a:avLst/>
          </a:prstGeom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Novák Tamás - Berze TÖK tábor 2016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45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Oktatási témájú hajszálcsíkos-szalagos bemutató (szélesvásznú)</Template>
  <TotalTime>0</TotalTime>
  <Words>369</Words>
  <Application>Microsoft Office PowerPoint</Application>
  <PresentationFormat>Egyéni</PresentationFormat>
  <Paragraphs>87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Academic Literature 16x9</vt:lpstr>
      <vt:lpstr>Fénypontok és mélypontok: beszámoló a gyöngyösi  Low-x 2016 konferenciáról</vt:lpstr>
      <vt:lpstr>Mi is az a konferencia?</vt:lpstr>
      <vt:lpstr>Első lépés: pályázat</vt:lpstr>
      <vt:lpstr>International Advisory Committee (IAC) feladatai</vt:lpstr>
      <vt:lpstr>Local Organizing Committee (LOC) feladatai</vt:lpstr>
      <vt:lpstr>Soha ne becsüld le a sötét oldal erejét!</vt:lpstr>
      <vt:lpstr>Nehézségek</vt:lpstr>
      <vt:lpstr>Képek a konferenciáról (WPCF2014 &amp; Low-x2016)</vt:lpstr>
      <vt:lpstr>Képek a kirándulásról (WPCF2014 &amp; Low-x2016)</vt:lpstr>
      <vt:lpstr>Előadás a Berzében</vt:lpstr>
      <vt:lpstr>Low-x 2016 konferencia számokban</vt:lpstr>
      <vt:lpstr>További tervek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2016-07-04T19:07:09Z</dcterms:created>
  <dcterms:modified xsi:type="dcterms:W3CDTF">2034-05-01T11:26:50Z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