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324" r:id="rId3"/>
    <p:sldId id="332" r:id="rId4"/>
    <p:sldId id="294" r:id="rId5"/>
    <p:sldId id="295" r:id="rId6"/>
    <p:sldId id="327" r:id="rId7"/>
    <p:sldId id="333" r:id="rId8"/>
    <p:sldId id="328" r:id="rId9"/>
    <p:sldId id="280" r:id="rId10"/>
    <p:sldId id="329" r:id="rId11"/>
    <p:sldId id="330" r:id="rId12"/>
    <p:sldId id="331" r:id="rId13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6FF66"/>
    <a:srgbClr val="800000"/>
    <a:srgbClr val="DD137B"/>
    <a:srgbClr val="6688AF"/>
    <a:srgbClr val="546366"/>
    <a:srgbClr val="986E3B"/>
    <a:srgbClr val="777D81"/>
    <a:srgbClr val="72706E"/>
    <a:srgbClr val="D42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92846" autoAdjust="0"/>
  </p:normalViewPr>
  <p:slideViewPr>
    <p:cSldViewPr>
      <p:cViewPr varScale="1">
        <p:scale>
          <a:sx n="85" d="100"/>
          <a:sy n="85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202" y="-84"/>
      </p:cViewPr>
      <p:guideLst>
        <p:guide orient="horz" pos="3220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6163"/>
            <a:ext cx="56800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B6DF8C-22A9-45C4-9FC0-43EFE121B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6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7406"/>
            <a:ext cx="5116320" cy="3833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1" y="4856881"/>
            <a:ext cx="5680079" cy="1475116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r>
              <a:rPr lang="en-GB">
                <a:cs typeface="Arial" pitchFamily="2"/>
              </a:rPr>
              <a:t>Einstein relations http://xxx.lanl.gov/PS_cache/hep-th/pdf/0612/0612143v4.pdf</a:t>
            </a:r>
          </a:p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r>
              <a:rPr lang="en-GB">
                <a:cs typeface="Arial" pitchFamily="2"/>
              </a:rPr>
              <a:t>1/n \sigma for water vs QGP?</a:t>
            </a:r>
          </a:p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endParaRPr lang="en-GB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7406"/>
            <a:ext cx="5116320" cy="3833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1" y="4856881"/>
            <a:ext cx="5680079" cy="1475116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r>
              <a:rPr lang="en-GB">
                <a:cs typeface="Arial" pitchFamily="2"/>
              </a:rPr>
              <a:t>Einstein relations http://xxx.lanl.gov/PS_cache/hep-th/pdf/0612/0612143v4.pdf</a:t>
            </a:r>
          </a:p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r>
              <a:rPr lang="en-GB">
                <a:cs typeface="Arial" pitchFamily="2"/>
              </a:rPr>
              <a:t>1/n \sigma for water vs QGP?</a:t>
            </a:r>
          </a:p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endParaRPr lang="en-GB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7406"/>
            <a:ext cx="5116320" cy="38330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1" y="4856881"/>
            <a:ext cx="5680079" cy="1475116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r>
              <a:rPr lang="en-GB">
                <a:cs typeface="Arial" pitchFamily="2"/>
              </a:rPr>
              <a:t>Einstein relations http://xxx.lanl.gov/PS_cache/hep-th/pdf/0612/0612143v4.pdf</a:t>
            </a:r>
          </a:p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r>
              <a:rPr lang="en-GB">
                <a:cs typeface="Arial" pitchFamily="2"/>
              </a:rPr>
              <a:t>1/n \sigma for water vs QGP?</a:t>
            </a:r>
          </a:p>
          <a:p>
            <a:pPr lvl="0" hangingPunct="1">
              <a:buNone/>
            </a:pPr>
            <a:endParaRPr lang="en-GB">
              <a:cs typeface="Arial" pitchFamily="2"/>
            </a:endParaRPr>
          </a:p>
          <a:p>
            <a:pPr lvl="0" hangingPunct="1">
              <a:buNone/>
            </a:pPr>
            <a:endParaRPr lang="en-GB">
              <a:cs typeface="Arial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dirty="0" smtClean="0"/>
          </a:p>
        </p:txBody>
      </p:sp>
      <p:sp>
        <p:nvSpPr>
          <p:cNvPr id="12292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0C7BF-8690-40CC-9AF5-4B1B5BFA3CE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53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469AD9-B2DE-49B2-B5B9-CA67ECB0792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7653" y="6477000"/>
            <a:ext cx="46783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Csörgő T.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028384" y="6477000"/>
            <a:ext cx="107982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17/ </a:t>
            </a:r>
            <a:fld id="{AA6D4C1E-2283-4958-8558-3A1FD7E2139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FFFF00"/>
                </a:solidFill>
                <a:latin typeface="+mn-lt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rgbClr val="DD137B"/>
                </a:solidFill>
              </a:defRPr>
            </a:lvl3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7653" y="6477000"/>
            <a:ext cx="4678363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Csörgő T.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0650" y="6477000"/>
            <a:ext cx="14033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21/</a:t>
            </a:r>
            <a:fld id="{A88297E9-B6DF-4F9B-AE2B-40D3E63FEDCA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6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60000">
              <a:srgbClr val="181CC7"/>
            </a:gs>
            <a:gs pos="78000">
              <a:srgbClr val="7005D4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87338"/>
            <a:ext cx="75580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Mintacím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438275"/>
            <a:ext cx="7773988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Mintaszöveg</a:t>
            </a:r>
            <a:r>
              <a:rPr lang="en-US" dirty="0" smtClean="0"/>
              <a:t> </a:t>
            </a:r>
            <a:r>
              <a:rPr lang="en-US" dirty="0" err="1" smtClean="0"/>
              <a:t>szerkesztése</a:t>
            </a:r>
            <a:endParaRPr lang="hu-HU" dirty="0" smtClean="0"/>
          </a:p>
          <a:p>
            <a:pPr lvl="1"/>
            <a:r>
              <a:rPr lang="en-US" dirty="0" err="1" smtClean="0"/>
              <a:t>Második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  <a:p>
            <a:pPr lvl="2"/>
            <a:r>
              <a:rPr lang="en-US" dirty="0" err="1" smtClean="0"/>
              <a:t>Harmadik</a:t>
            </a:r>
            <a:r>
              <a:rPr lang="en-US" dirty="0" smtClean="0"/>
              <a:t> </a:t>
            </a:r>
            <a:r>
              <a:rPr lang="en-US" dirty="0" err="1" smtClean="0"/>
              <a:t>szint</a:t>
            </a:r>
            <a:endParaRPr lang="en-US" dirty="0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Gill Sans MT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DD137B"/>
        </a:buClr>
        <a:buNone/>
        <a:defRPr sz="2200" b="1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Char char="•"/>
        <a:defRPr sz="2000">
          <a:solidFill>
            <a:srgbClr val="DD137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2E6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2E63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Universe-Single-Atom-Convergence-Spirituality/dp/07679208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Universe-Single-Atom-Convergence-Spirituality/dp/076792081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OpVrprggG0&amp;list=PLOafJ4rP1PHwafTGL23zXK29knJsXMbM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materialDisplay.py?contribId=63&amp;sessionId=7&amp;materialId=paper&amp;confId=21897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jatekbolt.logiko-p.hu/product_info.php/cPath/45/products_id/8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188640"/>
            <a:ext cx="9468544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Egyetlen ATOMBAN 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VILÁGEGYETEM – </a:t>
            </a:r>
          </a:p>
          <a:p>
            <a:pPr>
              <a:defRPr/>
            </a:pPr>
            <a:r>
              <a:rPr lang="hu-HU" sz="2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 </a:t>
            </a:r>
            <a:r>
              <a:rPr lang="hu-HU" sz="2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Tudomány és a spiritualitás konvergenciája</a:t>
            </a:r>
            <a:endParaRPr lang="hu-HU" sz="2000" b="1" kern="0" cap="all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107504" y="908720"/>
            <a:ext cx="8784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Őszentsége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Tenzin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Gyatso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, a XIV. Dalai Láma könyve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ismerteti</a:t>
            </a:r>
          </a:p>
          <a:p>
            <a:pPr algn="r"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Csörgő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Tamás</a:t>
            </a:r>
          </a:p>
          <a:p>
            <a:pPr algn="r"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EKE KRK Gyöngyös és MTA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Wigner Fizikai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Kutatóközpont</a:t>
            </a: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phenix.elte.hu/figures/osrobban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37316"/>
            <a:ext cx="4608512" cy="334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elium atom ground state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37316"/>
            <a:ext cx="3333985" cy="3344012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65721"/>
            <a:ext cx="9144000" cy="553998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smtClean="0">
                <a:effectLst>
                  <a:outerShdw dist="17961" dir="2700000">
                    <a:scrgbClr r="0" g="0" b="0"/>
                  </a:outerShdw>
                </a:effectLst>
              </a:rPr>
              <a:t>A TEMPLETON-DÍJRÓL</a:t>
            </a:r>
            <a:endParaRPr lang="hu-HU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3878"/>
            <a:ext cx="8568952" cy="38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019279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65721"/>
            <a:ext cx="9144000" cy="553998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smtClean="0">
                <a:effectLst>
                  <a:outerShdw dist="17961" dir="2700000">
                    <a:scrgbClr r="0" g="0" b="0"/>
                  </a:outerShdw>
                </a:effectLst>
              </a:rPr>
              <a:t>A TEMPLETON-DÍJASKRÓL</a:t>
            </a:r>
            <a:endParaRPr lang="hu-HU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844252"/>
            <a:ext cx="743902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78389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65721"/>
            <a:ext cx="9144000" cy="553998"/>
          </a:xfrm>
        </p:spPr>
        <p:txBody>
          <a:bodyPr wrap="square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hu-HU" smtClean="0">
                <a:effectLst>
                  <a:outerShdw dist="17961" dir="2700000">
                    <a:scrgbClr r="0" g="0" b="0"/>
                  </a:outerShdw>
                </a:effectLst>
              </a:rPr>
              <a:t>A TEMPLETON-DÍJASOKRÓL</a:t>
            </a:r>
            <a:endParaRPr lang="hu-HU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8" y="959448"/>
            <a:ext cx="8215978" cy="542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613507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188640"/>
            <a:ext cx="9468544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Motiváció </a:t>
            </a:r>
            <a:r>
              <a:rPr lang="hu-HU" sz="3000" b="1" kern="0" cap="all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és dedikáció </a:t>
            </a:r>
          </a:p>
          <a:p>
            <a:pPr>
              <a:defRPr/>
            </a:pPr>
            <a:r>
              <a:rPr lang="hu-HU" sz="2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Őszentsége a Dalai Láma </a:t>
            </a:r>
            <a:r>
              <a:rPr lang="hu-HU" sz="2000" b="1" kern="0" cap="all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születésnapjÁN</a:t>
            </a:r>
            <a:endParaRPr lang="hu-HU" sz="2000" b="1" kern="0" cap="all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95536" y="908720"/>
            <a:ext cx="849694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His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Holiness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 Dalai </a:t>
            </a:r>
            <a:r>
              <a:rPr lang="hu-HU" sz="1400" dirty="0" err="1" smtClean="0">
                <a:latin typeface="Arial" pitchFamily="34" charset="0"/>
                <a:cs typeface="Arial" pitchFamily="34" charset="0"/>
              </a:rPr>
              <a:t>Lama</a:t>
            </a:r>
            <a:r>
              <a:rPr lang="hu-HU" sz="1400" dirty="0" smtClean="0">
                <a:latin typeface="Arial" pitchFamily="34" charset="0"/>
                <a:cs typeface="Arial" pitchFamily="34" charset="0"/>
              </a:rPr>
              <a:t>:</a:t>
            </a: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Universe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Single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Atom</a:t>
            </a:r>
          </a:p>
          <a:p>
            <a:pPr algn="r"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onvergence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of Science and </a:t>
            </a:r>
            <a:r>
              <a:rPr lang="hu-HU" sz="2400" dirty="0" err="1" smtClean="0">
                <a:latin typeface="Arial" pitchFamily="34" charset="0"/>
                <a:cs typeface="Arial" pitchFamily="34" charset="0"/>
              </a:rPr>
              <a:t>Spirituality</a:t>
            </a: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Morgan </a:t>
            </a:r>
            <a:r>
              <a:rPr lang="hu-HU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Road</a:t>
            </a: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1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Books</a:t>
            </a: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New York, 2006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Picture 2" descr="http://ecx.images-amazon.com/images/I/51AdUxb4frL._BO2,204,203,200_PIsitb-sticker-arrow-click,TopRight,35,-76_AA300_SH20_OU01_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78566"/>
            <a:ext cx="3210674" cy="32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77818" y="2276872"/>
            <a:ext cx="56039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1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„I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often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wondered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about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interface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key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Buddhist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concepts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and major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scientific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ideas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book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result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period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thinking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intellectual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journey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Buddhist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monk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Tibet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world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bubble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chambers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particle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accelerators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fMRI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… Science and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spirituality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potential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be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closer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than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ever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help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humanity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… May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us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as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member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of human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respond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moral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obligation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make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collaboration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This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my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heartful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plea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589240"/>
            <a:ext cx="84969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„Ha tökéletesen meg szeretnénk ismerni akár egyetlen atomot is, akkor ismernünk kellene valamennyi összefüggést, ami ezt az atomot a Világegyetem valamennyi jelenségével összekapcsolja”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9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1011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EGYETLEN ATOMBAN A VILÁGEGYETEM</a:t>
            </a:r>
            <a:endParaRPr lang="hu-HU" sz="3000" b="1" kern="0" cap="all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Picture 2" descr="http://ecx.images-amazon.com/images/I/51AdUxb4frL._BO2,204,203,200_PIsitb-sticker-arrow-click,TopRight,35,-76_AA300_SH20_OU01_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378566"/>
            <a:ext cx="3210674" cy="321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64156" y="868650"/>
            <a:ext cx="545997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Tartalomjegyzék:</a:t>
            </a:r>
          </a:p>
          <a:p>
            <a:pPr algn="just"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Bevezetés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1. Reflexiók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2. Találkozás a tudománnyal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3. Üresség, relativitás és kvantummechanika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4. A Nagy Bumm </a:t>
            </a:r>
          </a:p>
          <a:p>
            <a:pPr algn="just">
              <a:defRPr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    és a Buddhista kezdet nélküli világegyetem</a:t>
            </a:r>
          </a:p>
          <a:p>
            <a:pPr algn="just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5. Evolúció, karma és az érző lények világa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6. A tudatosság kérdése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7. A tudatosság tudománya felé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8. A tudatosság spektruma</a:t>
            </a:r>
          </a:p>
          <a:p>
            <a:pPr algn="just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9. Etika és az új genetika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Tudomány, spiritualitás és ember(i)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ség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467544" y="5589240"/>
            <a:ext cx="849694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r">
              <a:defRPr/>
            </a:pPr>
            <a:r>
              <a:rPr lang="hu-HU" sz="1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„Ha tökéletesen meg szeretnénk ismerni akár egyetlen atomot is, akkor ismernünk kellene valamennyi összefüggést, ami ezt az atomot a Világegyetem valamennyi jelenségével összekapcsolja”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336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-3059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cap="all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ATOMok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és az </a:t>
            </a:r>
            <a:r>
              <a:rPr lang="hu-HU" sz="3000" b="1" kern="0" cap="all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atomMAG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SZERKEZETE</a:t>
            </a:r>
          </a:p>
        </p:txBody>
      </p:sp>
      <p:pic>
        <p:nvPicPr>
          <p:cNvPr id="1028" name="Picture 4" descr="http://phenix.elte.hu/figures/atomma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10" y="764704"/>
            <a:ext cx="7292290" cy="57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3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8092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000" b="1" kern="0" cap="all" dirty="0" err="1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VILÁGEGYETEMünk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és a mai fizika </a:t>
            </a:r>
          </a:p>
        </p:txBody>
      </p:sp>
      <p:pic>
        <p:nvPicPr>
          <p:cNvPr id="1026" name="Picture 2" descr="http://phenix.elte.hu/figures/osrobbana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2" y="646543"/>
            <a:ext cx="8002566" cy="580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8092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hu-HU" sz="3000" b="1" kern="0" cap="all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  <a:p>
            <a:pPr algn="ctr">
              <a:defRPr/>
            </a:pP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Modellezés és a marslakók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251520" y="1124744"/>
            <a:ext cx="8496944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hu-HU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fény néha golyóként viselkedik, 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De nem golyó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Hullámként terjed, de nem hullám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Egyszerre golyó is és hullám is,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Egyszerre egyik sem. Akkor mi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az a fény?</a:t>
            </a:r>
          </a:p>
          <a:p>
            <a:pPr>
              <a:defRPr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A fény: ÉPPEN ILYEN, mint a fény</a:t>
            </a:r>
          </a:p>
          <a:p>
            <a:pPr>
              <a:defRPr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THATAGATA: ÉPPEN ILYEN</a:t>
            </a:r>
          </a:p>
          <a:p>
            <a:pPr>
              <a:defRPr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Értelmezés:</a:t>
            </a:r>
          </a:p>
          <a:p>
            <a:pPr>
              <a:defRPr/>
            </a:pPr>
            <a:r>
              <a:rPr lang="hu-HU" sz="2400" dirty="0" smtClean="0">
                <a:latin typeface="Arial" pitchFamily="34" charset="0"/>
                <a:cs typeface="Arial" pitchFamily="34" charset="0"/>
              </a:rPr>
              <a:t>Marslakó a Földön</a:t>
            </a:r>
          </a:p>
          <a:p>
            <a:pPr>
              <a:defRPr/>
            </a:pP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Marx György: Életrevaló atom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4744"/>
            <a:ext cx="3456384" cy="523443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epeslap.com/images/29078/buddha_szobor_1_ori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02" y="128587"/>
            <a:ext cx="6667500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10110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</a:t>
            </a:r>
            <a:r>
              <a:rPr lang="hu-HU" sz="3000" b="1" kern="0" cap="all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5. Evolúció, karma </a:t>
            </a:r>
            <a:r>
              <a:rPr lang="hu-HU" sz="3000" b="1" kern="0" cap="all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és </a:t>
            </a:r>
            <a:r>
              <a:rPr lang="hu-HU" sz="3000" b="1" kern="0" cap="all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érző lények </a:t>
            </a:r>
            <a:endParaRPr lang="hu-HU" sz="3000" b="1" kern="0" cap="all" dirty="0" smtClean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115616" y="868650"/>
            <a:ext cx="662473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1.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Mi az élet?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2. A Darwini evolúciós elmélet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3. RNS és DNS (1953-)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4. Természetes szelekció </a:t>
            </a:r>
          </a:p>
          <a:p>
            <a:pPr algn="just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5. Emberi genom projekt (2003) 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6. Mutációk és a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kangyur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7. Élő és élettelen </a:t>
            </a:r>
            <a:r>
              <a:rPr lang="hu-HU" sz="2000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 érző és érzéktelen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  8. </a:t>
            </a:r>
            <a:r>
              <a:rPr lang="hu-HU" sz="2000" dirty="0" smtClean="0">
                <a:latin typeface="Arial" pitchFamily="34" charset="0"/>
                <a:cs typeface="Arial" pitchFamily="34" charset="0"/>
              </a:rPr>
              <a:t>A négy nemes igazság és a tudományos módszer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hu-HU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9. A tudomány Popper szerint , értelmezési tartomány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10. Cáfolható-e a darwini elmélet?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11. A tudományos módszer korlátai és hiányosságai</a:t>
            </a:r>
          </a:p>
          <a:p>
            <a:pPr algn="just">
              <a:defRPr/>
            </a:pPr>
            <a:r>
              <a:rPr lang="hu-HU" sz="2000" dirty="0" smtClean="0">
                <a:latin typeface="Arial" pitchFamily="34" charset="0"/>
                <a:cs typeface="Arial" pitchFamily="34" charset="0"/>
              </a:rPr>
              <a:t>12. Együttérzés és altruizmus (egyéni, </a:t>
            </a:r>
            <a:r>
              <a:rPr lang="hu-HU" sz="2000" smtClean="0">
                <a:latin typeface="Arial" pitchFamily="34" charset="0"/>
                <a:cs typeface="Arial" pitchFamily="34" charset="0"/>
              </a:rPr>
              <a:t>fajok közötti)</a:t>
            </a:r>
            <a:endParaRPr lang="hu-HU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MLI: TUDAT</a:t>
            </a: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 ÉS ÉLET INTÉZET</a:t>
            </a:r>
            <a:endParaRPr lang="hu-HU" sz="24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51520" y="607243"/>
            <a:ext cx="4680520" cy="5955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+mn-lt"/>
              </a:rPr>
              <a:t>Mind and Life Institute </a:t>
            </a:r>
            <a:r>
              <a:rPr lang="hu-HU" b="1" dirty="0" smtClean="0">
                <a:latin typeface="+mn-lt"/>
              </a:rPr>
              <a:t>(</a:t>
            </a:r>
            <a:r>
              <a:rPr lang="hu-HU" b="1" dirty="0" smtClean="0">
                <a:latin typeface="+mn-lt"/>
              </a:rPr>
              <a:t>1990-</a:t>
            </a:r>
            <a:r>
              <a:rPr lang="hu-HU" b="1" dirty="0" smtClean="0">
                <a:latin typeface="+mn-lt"/>
              </a:rPr>
              <a:t>):</a:t>
            </a:r>
            <a:endParaRPr lang="hu-HU" b="1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i="1" dirty="0" err="1" smtClean="0"/>
              <a:t>To</a:t>
            </a:r>
            <a:r>
              <a:rPr lang="hu-HU" sz="1600" i="1" dirty="0" smtClean="0"/>
              <a:t> </a:t>
            </a:r>
            <a:r>
              <a:rPr lang="en-US" sz="1600" i="1" dirty="0" smtClean="0"/>
              <a:t>alleviate </a:t>
            </a:r>
            <a:r>
              <a:rPr lang="en-US" sz="1600" i="1" dirty="0"/>
              <a:t>suffering and promote flourishing by integrating science with contemplative practice and wisdom traditions</a:t>
            </a:r>
            <a:r>
              <a:rPr lang="en-US" sz="1600" i="1" dirty="0" smtClean="0"/>
              <a:t>.</a:t>
            </a:r>
            <a:endParaRPr lang="hu-HU" sz="1600" i="1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i="1" dirty="0" smtClean="0">
                <a:solidFill>
                  <a:srgbClr val="FFFF00"/>
                </a:solidFill>
                <a:latin typeface="+mn-lt"/>
              </a:rPr>
              <a:t>E</a:t>
            </a:r>
            <a:r>
              <a:rPr lang="hu-HU" sz="1400" i="1" dirty="0" smtClean="0">
                <a:solidFill>
                  <a:srgbClr val="FFFF00"/>
                </a:solidFill>
                <a:latin typeface="+mn-lt"/>
              </a:rPr>
              <a:t>nyhíteni a</a:t>
            </a:r>
            <a:r>
              <a:rPr lang="hu-HU" sz="1400" i="1" dirty="0" smtClean="0">
                <a:solidFill>
                  <a:srgbClr val="FFFF00"/>
                </a:solidFill>
                <a:latin typeface="+mn-lt"/>
              </a:rPr>
              <a:t> szenvedést és </a:t>
            </a:r>
            <a:r>
              <a:rPr lang="hu-HU" sz="1400" i="1" dirty="0" smtClean="0">
                <a:solidFill>
                  <a:srgbClr val="FFFF00"/>
                </a:solidFill>
                <a:latin typeface="+mn-lt"/>
              </a:rPr>
              <a:t>segíteni a felvirágzást, a tudomány és a</a:t>
            </a:r>
            <a:r>
              <a:rPr lang="hu-HU" sz="1400" i="1" dirty="0" smtClean="0">
                <a:solidFill>
                  <a:srgbClr val="FFFF00"/>
                </a:solidFill>
                <a:latin typeface="+mn-lt"/>
              </a:rPr>
              <a:t> belső ösvény gyakorlatának, és a bölcsesség hagyományainak integrálásával.</a:t>
            </a:r>
            <a:endParaRPr lang="hu-HU" sz="1400" dirty="0" smtClean="0">
              <a:solidFill>
                <a:srgbClr val="FFFF00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Mentora</a:t>
            </a: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: </a:t>
            </a:r>
            <a:r>
              <a:rPr lang="hu-HU" sz="1600" b="1" dirty="0" err="1" smtClean="0">
                <a:solidFill>
                  <a:srgbClr val="FFFF00"/>
                </a:solidFill>
                <a:latin typeface="+mn-lt"/>
              </a:rPr>
              <a:t>Öszentsége</a:t>
            </a: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 a Dalai </a:t>
            </a: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Láma</a:t>
            </a:r>
            <a:endParaRPr lang="hu-HU" sz="1600" b="1" dirty="0" smtClean="0">
              <a:solidFill>
                <a:srgbClr val="FFFF00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Tudományos tanácsadói híres tudósok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smtClean="0"/>
              <a:t>Non-profit, konferenciák,</a:t>
            </a:r>
            <a:r>
              <a:rPr lang="hu-HU" sz="1400" b="1" dirty="0" smtClean="0"/>
              <a:t> kutatások, díjak</a:t>
            </a:r>
            <a:endParaRPr lang="hu-HU" sz="1400" b="1" dirty="0"/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/>
              <a:t>Vendégkutató </a:t>
            </a:r>
            <a:r>
              <a:rPr lang="hu-HU" sz="1400" b="1" dirty="0" smtClean="0"/>
              <a:t>programok</a:t>
            </a:r>
            <a:endParaRPr lang="hu-HU" sz="1400" b="1" dirty="0"/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smtClean="0"/>
              <a:t>előadásai </a:t>
            </a:r>
            <a:r>
              <a:rPr lang="hu-HU" sz="1400" b="1" dirty="0" smtClean="0">
                <a:hlinkClick r:id="rId3"/>
              </a:rPr>
              <a:t>szabadon megtekinthetőek</a:t>
            </a:r>
            <a:endParaRPr lang="hu-HU" sz="1400" b="1" dirty="0" smtClean="0"/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smtClean="0"/>
              <a:t>Meditációs hatások tudományos kutatása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smtClean="0"/>
              <a:t>Pl. az agy plaszticitása, S. </a:t>
            </a:r>
            <a:r>
              <a:rPr lang="hu-HU" sz="1400" b="1" dirty="0" err="1" smtClean="0"/>
              <a:t>Lazar</a:t>
            </a:r>
            <a:r>
              <a:rPr lang="hu-HU" sz="1400" b="1" dirty="0" smtClean="0"/>
              <a:t>, Harvard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err="1" smtClean="0"/>
              <a:t>Tumó</a:t>
            </a:r>
            <a:r>
              <a:rPr lang="hu-HU" sz="1400" b="1" dirty="0" smtClean="0"/>
              <a:t> hő képződés műszeres vizsgálata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smtClean="0"/>
              <a:t>A </a:t>
            </a:r>
            <a:r>
              <a:rPr lang="hu-HU" sz="1400" b="1" dirty="0" err="1" smtClean="0"/>
              <a:t>meditatiív</a:t>
            </a:r>
            <a:r>
              <a:rPr lang="hu-HU" sz="1400" b="1" dirty="0" smtClean="0"/>
              <a:t> boldogság állapotainak </a:t>
            </a:r>
            <a:r>
              <a:rPr lang="hu-HU" sz="1400" b="1" dirty="0" err="1" smtClean="0"/>
              <a:t>fMRI-s</a:t>
            </a:r>
            <a:r>
              <a:rPr lang="hu-HU" sz="1400" b="1" dirty="0" smtClean="0"/>
              <a:t> rögzítése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endParaRPr lang="hu-HU" sz="1400" b="1" dirty="0"/>
          </a:p>
        </p:txBody>
      </p:sp>
      <p:pic>
        <p:nvPicPr>
          <p:cNvPr id="2050" name="Picture 2" descr="http://www.mindandlife.org/wp-content/uploads/2010/10/suppo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4097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uropean Symposi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68960"/>
            <a:ext cx="34563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87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8"/>
          <p:cNvSpPr txBox="1">
            <a:spLocks noChangeArrowheads="1"/>
          </p:cNvSpPr>
          <p:nvPr/>
        </p:nvSpPr>
        <p:spPr bwMode="auto">
          <a:xfrm>
            <a:off x="0" y="-1041"/>
            <a:ext cx="914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hu-HU" sz="3200" b="1" kern="0" dirty="0" smtClean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ÖSSZEFOGLALÁS</a:t>
            </a:r>
            <a:endParaRPr lang="hu-HU" sz="2400" b="1" kern="0" dirty="0">
              <a:solidFill>
                <a:srgbClr val="FFFF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8" name="Élőláb helye 3"/>
          <p:cNvSpPr>
            <a:spLocks noGrp="1"/>
          </p:cNvSpPr>
          <p:nvPr>
            <p:ph type="ftr" sz="quarter" idx="10"/>
          </p:nvPr>
        </p:nvSpPr>
        <p:spPr>
          <a:xfrm>
            <a:off x="37653" y="6477000"/>
            <a:ext cx="4678363" cy="360363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Csörgő T.</a:t>
            </a:r>
            <a:endParaRPr lang="en-US" dirty="0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1"/>
          </p:nvPr>
        </p:nvSpPr>
        <p:spPr>
          <a:xfrm>
            <a:off x="8197800" y="6489700"/>
            <a:ext cx="936179" cy="360363"/>
          </a:xfrm>
        </p:spPr>
        <p:txBody>
          <a:bodyPr/>
          <a:lstStyle/>
          <a:p>
            <a:pPr>
              <a:defRPr/>
            </a:pPr>
            <a:fld id="{A78D3027-A420-47DC-9763-CE3438DC92A1}" type="slidenum">
              <a:rPr lang="en-US"/>
              <a:pPr>
                <a:defRPr/>
              </a:pPr>
              <a:t>9</a:t>
            </a:fld>
            <a:r>
              <a:rPr lang="en-US" dirty="0"/>
              <a:t> |</a:t>
            </a:r>
            <a:r>
              <a:rPr lang="hu-HU" dirty="0"/>
              <a:t> </a:t>
            </a:r>
            <a:r>
              <a:rPr lang="hu-HU" dirty="0" smtClean="0"/>
              <a:t>30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251520" y="607243"/>
            <a:ext cx="4680520" cy="6013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+mn-lt"/>
              </a:rPr>
              <a:t>Nagy Bumm és a Kis </a:t>
            </a:r>
            <a:r>
              <a:rPr lang="hu-HU" b="1" dirty="0" err="1" smtClean="0">
                <a:latin typeface="+mn-lt"/>
              </a:rPr>
              <a:t>Bummok</a:t>
            </a:r>
            <a:r>
              <a:rPr lang="hu-HU" b="1" dirty="0" smtClean="0">
                <a:latin typeface="+mn-lt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>
                <a:solidFill>
                  <a:srgbClr val="FFFF00"/>
                </a:solidFill>
                <a:latin typeface="+mn-lt"/>
              </a:rPr>
              <a:t>C</a:t>
            </a: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sillagokból születtünk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Porainkat is csillagunk nyeli majd el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hu-HU" sz="1050" b="1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Szférák zenéje</a:t>
            </a:r>
            <a:r>
              <a:rPr lang="hu-HU" sz="1600" b="1" dirty="0" smtClean="0">
                <a:latin typeface="+mn-lt"/>
              </a:rPr>
              <a:t>, hőmérsékletek: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latin typeface="+mn-lt"/>
              </a:rPr>
              <a:t>T(Kis Bumm) ~ 4 -2 </a:t>
            </a:r>
            <a:r>
              <a:rPr lang="hu-HU" sz="1600" b="1" dirty="0" err="1" smtClean="0">
                <a:latin typeface="+mn-lt"/>
              </a:rPr>
              <a:t>Tkelvin</a:t>
            </a:r>
            <a:endParaRPr lang="hu-HU" sz="1600" b="1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latin typeface="+mn-lt"/>
              </a:rPr>
              <a:t>T(Nagy Bumm) ~ 3 kelvin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A legforróbb ember általi </a:t>
            </a:r>
            <a:r>
              <a:rPr lang="hu-HU" sz="1600" b="1" dirty="0" err="1" smtClean="0">
                <a:solidFill>
                  <a:srgbClr val="FFFF00"/>
                </a:solidFill>
                <a:latin typeface="+mn-lt"/>
              </a:rPr>
              <a:t>anyyag</a:t>
            </a:r>
            <a:endParaRPr lang="hu-HU" sz="1600" b="1" dirty="0" smtClean="0">
              <a:solidFill>
                <a:srgbClr val="FFFF00"/>
              </a:solidFill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latin typeface="+mn-lt"/>
              </a:rPr>
              <a:t> 		folyadék természetű</a:t>
            </a:r>
            <a:endParaRPr lang="hu-HU" sz="1400" b="1" dirty="0"/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600" b="1" dirty="0" smtClean="0">
                <a:solidFill>
                  <a:srgbClr val="FFFF00"/>
                </a:solidFill>
                <a:latin typeface="+mn-lt"/>
              </a:rPr>
              <a:t>Magyar TÖK Mozgalom: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+mn-lt"/>
              </a:rPr>
              <a:t>Az önállóan gondolkodni tudó,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+mn-lt"/>
              </a:rPr>
              <a:t>kiművelt emberfőkért.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b="1" dirty="0" smtClean="0">
                <a:latin typeface="+mn-lt"/>
              </a:rPr>
              <a:t>Saját szelleme műveléséért elsősorban mindenki felelős. 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 smtClean="0">
                <a:latin typeface="+mn-lt"/>
              </a:rPr>
              <a:t>Motiváció: Részecskés Kártyajáték sikerei.</a:t>
            </a:r>
          </a:p>
          <a:p>
            <a:pPr algn="r">
              <a:lnSpc>
                <a:spcPct val="150000"/>
              </a:lnSpc>
              <a:spcBef>
                <a:spcPts val="0"/>
              </a:spcBef>
              <a:defRPr/>
            </a:pPr>
            <a:r>
              <a:rPr lang="hu-HU" sz="1400" b="1" dirty="0"/>
              <a:t>Magyar </a:t>
            </a:r>
            <a:r>
              <a:rPr lang="hu-HU" sz="1400" b="1" dirty="0">
                <a:hlinkClick r:id="rId3"/>
              </a:rPr>
              <a:t>leírás itt letölthető</a:t>
            </a:r>
            <a:r>
              <a:rPr lang="hu-HU" sz="1400" b="1" dirty="0" smtClean="0"/>
              <a:t>.</a:t>
            </a:r>
            <a:endParaRPr lang="hu-HU" sz="1400" b="1" dirty="0"/>
          </a:p>
        </p:txBody>
      </p:sp>
      <p:pic>
        <p:nvPicPr>
          <p:cNvPr id="3" name="Kép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743325" cy="4886325"/>
          </a:xfrm>
          <a:prstGeom prst="rect">
            <a:avLst/>
          </a:prstGeom>
          <a:effectLst>
            <a:glow rad="63500">
              <a:schemeClr val="bg2">
                <a:alpha val="40000"/>
              </a:scheme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383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Gill Sans MT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678</Words>
  <Application>Microsoft Office PowerPoint</Application>
  <PresentationFormat>Diavetítés a képernyőre (4:3 oldalarány)</PresentationFormat>
  <Paragraphs>121</Paragraphs>
  <Slides>12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Alapértelmezett terv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TEMPLETON-DÍJRÓL</vt:lpstr>
      <vt:lpstr>A TEMPLETON-DÍJASKRÓL</vt:lpstr>
      <vt:lpstr>A TEMPLETON-DÍJASOKRÓL</vt:lpstr>
    </vt:vector>
  </TitlesOfParts>
  <Company>Visualia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Simeron</dc:creator>
  <cp:lastModifiedBy>Csörgő.Tamás</cp:lastModifiedBy>
  <cp:revision>135</cp:revision>
  <dcterms:created xsi:type="dcterms:W3CDTF">2008-05-04T21:48:21Z</dcterms:created>
  <dcterms:modified xsi:type="dcterms:W3CDTF">2016-07-08T07:06:08Z</dcterms:modified>
</cp:coreProperties>
</file>