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05" r:id="rId3"/>
    <p:sldId id="257" r:id="rId4"/>
    <p:sldId id="344" r:id="rId5"/>
    <p:sldId id="306" r:id="rId6"/>
    <p:sldId id="273" r:id="rId7"/>
    <p:sldId id="310" r:id="rId8"/>
    <p:sldId id="313" r:id="rId9"/>
    <p:sldId id="314" r:id="rId10"/>
    <p:sldId id="308" r:id="rId11"/>
    <p:sldId id="311" r:id="rId12"/>
    <p:sldId id="309" r:id="rId13"/>
    <p:sldId id="358" r:id="rId14"/>
    <p:sldId id="312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293" r:id="rId28"/>
    <p:sldId id="292" r:id="rId29"/>
    <p:sldId id="357" r:id="rId30"/>
    <p:sldId id="307" r:id="rId31"/>
    <p:sldId id="268" r:id="rId32"/>
    <p:sldId id="270" r:id="rId33"/>
    <p:sldId id="277" r:id="rId3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05" autoAdjust="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image" Target="../media/image93.wmf"/><Relationship Id="rId7" Type="http://schemas.openxmlformats.org/officeDocument/2006/relationships/image" Target="../media/image96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29.wmf"/><Relationship Id="rId4" Type="http://schemas.openxmlformats.org/officeDocument/2006/relationships/image" Target="../media/image10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050925" y="754063"/>
            <a:ext cx="45720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38163" y="4387850"/>
            <a:ext cx="5780087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hu-HU" smtClean="0"/>
              <a:t>单击此处编辑母版文本样式
第二级
第三级
第四级
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49441E99-9713-4230-926A-B585C70381AA}" type="slidenum">
              <a:rPr lang="zh-CN" altLang="en-US"/>
              <a:pPr>
                <a:defRPr/>
              </a:pPr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185577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8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9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0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4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5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6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iakép hely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754063"/>
            <a:ext cx="4391025" cy="3294062"/>
          </a:xfrm>
        </p:spPr>
      </p:sp>
      <p:sp>
        <p:nvSpPr>
          <p:cNvPr id="5123" name="Jegyzetek helye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  <p:sp>
        <p:nvSpPr>
          <p:cNvPr id="512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67344B9F-D841-422F-B6B7-BB10DD2DE83D}" type="slidenum">
              <a:rPr lang="zh-CN" altLang="en-US" smtClean="0"/>
              <a:pPr/>
              <a:t>2</a:t>
            </a:fld>
            <a:endParaRPr lang="zh-CN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997968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8238" y="750888"/>
            <a:ext cx="4391025" cy="3294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4384675"/>
            <a:ext cx="5780087" cy="3952875"/>
          </a:xfrm>
          <a:prstGeom prst="rect">
            <a:avLst/>
          </a:prstGeom>
          <a:noFill/>
          <a:ln w="1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r>
              <a:rPr lang="zh-CN" altLang="en-US"/>
              <a:t>原来就有x,b依赖；现在我们再加入Q依赖。</a:t>
            </a: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602606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754063"/>
            <a:ext cx="4391025" cy="3294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-620713" y="8210550"/>
            <a:ext cx="7043738" cy="8928100"/>
          </a:xfrm>
          <a:prstGeom prst="rect">
            <a:avLst/>
          </a:prstGeom>
          <a:noFill/>
          <a:ln w="1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r>
              <a:rPr lang="zh-CN" altLang="en-US"/>
              <a:t>加一些实验的结果进去。</a:t>
            </a: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4047660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1413" y="754063"/>
            <a:ext cx="4391025" cy="3294062"/>
          </a:xfrm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mtClean="0"/>
              <a:t>This silde introduce our time table and outlook</a:t>
            </a:r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1375453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1413" y="754063"/>
            <a:ext cx="4391025" cy="3294062"/>
          </a:xfrm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mtClean="0"/>
              <a:t>This slide introduces HIJING and our motivation</a:t>
            </a:r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993373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1413" y="754063"/>
            <a:ext cx="4391025" cy="3294062"/>
          </a:xfrm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mtClean="0"/>
              <a:t>This slide introduces HIJING and our motivation</a:t>
            </a:r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3145485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1413" y="754063"/>
            <a:ext cx="4391025" cy="3294062"/>
          </a:xfrm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mtClean="0"/>
              <a:t>This silde introduce the evolution of pythia and jetset</a:t>
            </a:r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1775441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1413" y="754063"/>
            <a:ext cx="4391025" cy="3294062"/>
          </a:xfrm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mtClean="0"/>
              <a:t>This silde introduce the prepararion work we have done so far.</a:t>
            </a:r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686775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1413" y="754063"/>
            <a:ext cx="4391025" cy="3294062"/>
          </a:xfrm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mtClean="0"/>
              <a:t>This silde introduce the tools we are using</a:t>
            </a:r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4281708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1413" y="754063"/>
            <a:ext cx="4391025" cy="3294062"/>
          </a:xfrm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mtClean="0"/>
              <a:t>This silde introduce the tools we are using</a:t>
            </a:r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2497117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1413" y="754063"/>
            <a:ext cx="4391025" cy="329406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effectLst/>
                <a:latin typeface="Arial" panose="020B0604020202020204" pitchFamily="34" charset="0"/>
              </a:rPr>
              <a:t>A Program for Simulation of QCD-Cascades</a:t>
            </a:r>
          </a:p>
          <a:p>
            <a:r>
              <a:rPr lang="en-US" dirty="0" smtClean="0">
                <a:effectLst/>
                <a:latin typeface="Arial" panose="020B0604020202020204" pitchFamily="34" charset="0"/>
              </a:rPr>
              <a:t>Implementing the </a:t>
            </a:r>
            <a:r>
              <a:rPr lang="en-US" dirty="0" err="1" smtClean="0">
                <a:effectLst/>
                <a:latin typeface="Arial" panose="020B0604020202020204" pitchFamily="34" charset="0"/>
              </a:rPr>
              <a:t>Colour</a:t>
            </a:r>
            <a:r>
              <a:rPr lang="en-US" dirty="0" smtClean="0">
                <a:effectLst/>
                <a:latin typeface="Arial" panose="020B0604020202020204" pitchFamily="34" charset="0"/>
              </a:rPr>
              <a:t> Dipole Model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441E99-9713-4230-926A-B585C70381AA}" type="slidenum">
              <a:rPr lang="zh-CN" altLang="en-US" smtClean="0"/>
              <a:pPr>
                <a:defRPr/>
              </a:pPr>
              <a:t>14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637951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9825" y="752475"/>
            <a:ext cx="4391025" cy="3294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6575" y="4386263"/>
            <a:ext cx="5780088" cy="3952875"/>
          </a:xfrm>
          <a:prstGeom prst="rect">
            <a:avLst/>
          </a:prstGeom>
          <a:noFill/>
          <a:ln w="1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r>
              <a:rPr lang="zh-CN" altLang="en-US"/>
              <a:t>原来就有x,b依赖；现在我们再加入Q依赖。</a:t>
            </a: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315784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47855-297E-414B-8775-09259DB03914}" type="slidenum">
              <a:rPr lang="hu-HU" altLang="zh-CN"/>
              <a:pPr>
                <a:defRPr/>
              </a:pPr>
              <a:t>‹#›</a:t>
            </a:fld>
            <a:endParaRPr lang="hu-HU" altLang="zh-CN" sz="1800"/>
          </a:p>
        </p:txBody>
      </p:sp>
    </p:spTree>
    <p:extLst>
      <p:ext uri="{BB962C8B-B14F-4D97-AF65-F5344CB8AC3E}">
        <p14:creationId xmlns:p14="http://schemas.microsoft.com/office/powerpoint/2010/main" val="252066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9FCDF-1504-4F5F-8C16-8BB090CD9409}" type="slidenum">
              <a:rPr lang="hu-HU" altLang="zh-CN"/>
              <a:pPr>
                <a:defRPr/>
              </a:pPr>
              <a:t>‹#›</a:t>
            </a:fld>
            <a:endParaRPr lang="hu-HU" altLang="zh-CN" sz="1800"/>
          </a:p>
        </p:txBody>
      </p:sp>
    </p:spTree>
    <p:extLst>
      <p:ext uri="{BB962C8B-B14F-4D97-AF65-F5344CB8AC3E}">
        <p14:creationId xmlns:p14="http://schemas.microsoft.com/office/powerpoint/2010/main" val="580611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069B9-8576-4F09-9654-D2DCE694485F}" type="slidenum">
              <a:rPr lang="hu-HU" altLang="zh-CN"/>
              <a:pPr>
                <a:defRPr/>
              </a:pPr>
              <a:t>‹#›</a:t>
            </a:fld>
            <a:endParaRPr lang="hu-HU" altLang="zh-CN" sz="1800"/>
          </a:p>
        </p:txBody>
      </p:sp>
    </p:spTree>
    <p:extLst>
      <p:ext uri="{BB962C8B-B14F-4D97-AF65-F5344CB8AC3E}">
        <p14:creationId xmlns:p14="http://schemas.microsoft.com/office/powerpoint/2010/main" val="132787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A3612-A9C7-4106-9646-BD6C460F908F}" type="slidenum">
              <a:rPr lang="hu-HU" altLang="zh-CN"/>
              <a:pPr>
                <a:defRPr/>
              </a:pPr>
              <a:t>‹#›</a:t>
            </a:fld>
            <a:endParaRPr lang="hu-HU" altLang="zh-CN" sz="1800"/>
          </a:p>
        </p:txBody>
      </p:sp>
    </p:spTree>
    <p:extLst>
      <p:ext uri="{BB962C8B-B14F-4D97-AF65-F5344CB8AC3E}">
        <p14:creationId xmlns:p14="http://schemas.microsoft.com/office/powerpoint/2010/main" val="672432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>
              <a:sym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DDC06-79E9-4862-9921-4E34D9BCF25D}" type="slidenum">
              <a:rPr lang="hu-HU" altLang="zh-CN"/>
              <a:pPr>
                <a:defRPr/>
              </a:pPr>
              <a:t>‹#›</a:t>
            </a:fld>
            <a:endParaRPr lang="hu-HU" altLang="zh-CN" sz="1800"/>
          </a:p>
        </p:txBody>
      </p:sp>
    </p:spTree>
    <p:extLst>
      <p:ext uri="{BB962C8B-B14F-4D97-AF65-F5344CB8AC3E}">
        <p14:creationId xmlns:p14="http://schemas.microsoft.com/office/powerpoint/2010/main" val="527964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A05A3-5A8E-48BD-BAD9-9180B36FA1D3}" type="slidenum">
              <a:rPr lang="hu-HU" altLang="zh-CN"/>
              <a:pPr>
                <a:defRPr/>
              </a:pPr>
              <a:t>‹#›</a:t>
            </a:fld>
            <a:endParaRPr lang="hu-HU" altLang="zh-CN" sz="1800"/>
          </a:p>
        </p:txBody>
      </p:sp>
    </p:spTree>
    <p:extLst>
      <p:ext uri="{BB962C8B-B14F-4D97-AF65-F5344CB8AC3E}">
        <p14:creationId xmlns:p14="http://schemas.microsoft.com/office/powerpoint/2010/main" val="3468289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061E0-05A5-413E-A48F-79579274E2E6}" type="slidenum">
              <a:rPr lang="hu-HU" altLang="zh-CN"/>
              <a:pPr>
                <a:defRPr/>
              </a:pPr>
              <a:t>‹#›</a:t>
            </a:fld>
            <a:endParaRPr lang="hu-HU" altLang="zh-CN" sz="1800"/>
          </a:p>
        </p:txBody>
      </p:sp>
    </p:spTree>
    <p:extLst>
      <p:ext uri="{BB962C8B-B14F-4D97-AF65-F5344CB8AC3E}">
        <p14:creationId xmlns:p14="http://schemas.microsoft.com/office/powerpoint/2010/main" val="374952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CFD12-07B2-4E10-AE8E-61B925A44621}" type="slidenum">
              <a:rPr lang="hu-HU" altLang="zh-CN"/>
              <a:pPr>
                <a:defRPr/>
              </a:pPr>
              <a:t>‹#›</a:t>
            </a:fld>
            <a:endParaRPr lang="hu-HU" altLang="zh-CN" sz="1800"/>
          </a:p>
        </p:txBody>
      </p:sp>
    </p:spTree>
    <p:extLst>
      <p:ext uri="{BB962C8B-B14F-4D97-AF65-F5344CB8AC3E}">
        <p14:creationId xmlns:p14="http://schemas.microsoft.com/office/powerpoint/2010/main" val="199518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A343F-2226-4D8B-BA6F-4942375D3C4E}" type="slidenum">
              <a:rPr lang="hu-HU" altLang="zh-CN"/>
              <a:pPr>
                <a:defRPr/>
              </a:pPr>
              <a:t>‹#›</a:t>
            </a:fld>
            <a:endParaRPr lang="hu-HU" altLang="zh-CN" sz="1800"/>
          </a:p>
        </p:txBody>
      </p:sp>
    </p:spTree>
    <p:extLst>
      <p:ext uri="{BB962C8B-B14F-4D97-AF65-F5344CB8AC3E}">
        <p14:creationId xmlns:p14="http://schemas.microsoft.com/office/powerpoint/2010/main" val="388392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26A5F-9464-45AA-BADE-CA017FF40AFB}" type="slidenum">
              <a:rPr lang="hu-HU" altLang="zh-CN"/>
              <a:pPr>
                <a:defRPr/>
              </a:pPr>
              <a:t>‹#›</a:t>
            </a:fld>
            <a:endParaRPr lang="hu-HU" altLang="zh-CN" sz="1800"/>
          </a:p>
        </p:txBody>
      </p:sp>
    </p:spTree>
    <p:extLst>
      <p:ext uri="{BB962C8B-B14F-4D97-AF65-F5344CB8AC3E}">
        <p14:creationId xmlns:p14="http://schemas.microsoft.com/office/powerpoint/2010/main" val="2876364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E0D32-3977-42DD-86DE-EE869EA7F492}" type="slidenum">
              <a:rPr lang="hu-HU" altLang="zh-CN"/>
              <a:pPr>
                <a:defRPr/>
              </a:pPr>
              <a:t>‹#›</a:t>
            </a:fld>
            <a:endParaRPr lang="hu-HU" altLang="zh-CN" sz="1800"/>
          </a:p>
        </p:txBody>
      </p:sp>
    </p:spTree>
    <p:extLst>
      <p:ext uri="{BB962C8B-B14F-4D97-AF65-F5344CB8AC3E}">
        <p14:creationId xmlns:p14="http://schemas.microsoft.com/office/powerpoint/2010/main" val="1418664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7E2C4-090C-46BE-879F-3A507D8566CB}" type="slidenum">
              <a:rPr lang="hu-HU" altLang="zh-CN"/>
              <a:pPr>
                <a:defRPr/>
              </a:pPr>
              <a:t>‹#›</a:t>
            </a:fld>
            <a:endParaRPr lang="hu-HU" altLang="zh-CN" sz="1800"/>
          </a:p>
        </p:txBody>
      </p:sp>
    </p:spTree>
    <p:extLst>
      <p:ext uri="{BB962C8B-B14F-4D97-AF65-F5344CB8AC3E}">
        <p14:creationId xmlns:p14="http://schemas.microsoft.com/office/powerpoint/2010/main" val="496945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panose="020B0604020202020204" pitchFamily="34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88701-5BB8-4604-A688-439E6D455FFD}" type="slidenum">
              <a:rPr lang="hu-HU" altLang="zh-CN"/>
              <a:pPr>
                <a:defRPr/>
              </a:pPr>
              <a:t>‹#›</a:t>
            </a:fld>
            <a:endParaRPr lang="hu-HU" altLang="zh-CN" sz="1800"/>
          </a:p>
        </p:txBody>
      </p:sp>
    </p:spTree>
    <p:extLst>
      <p:ext uri="{BB962C8B-B14F-4D97-AF65-F5344CB8AC3E}">
        <p14:creationId xmlns:p14="http://schemas.microsoft.com/office/powerpoint/2010/main" val="2157253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hu-HU" smtClean="0">
                <a:sym typeface="Arial" panose="020B0604020202020204" pitchFamily="34" charset="0"/>
              </a:rPr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hu-HU" smtClean="0">
                <a:sym typeface="Arial" panose="020B0604020202020204" pitchFamily="34" charset="0"/>
              </a:rPr>
              <a:t>单击此处编辑母版文本样式</a:t>
            </a:r>
          </a:p>
          <a:p>
            <a:pPr lvl="1"/>
            <a:r>
              <a:rPr lang="zh-CN" altLang="hu-HU" smtClean="0">
                <a:sym typeface="Arial" panose="020B0604020202020204" pitchFamily="34" charset="0"/>
              </a:rPr>
              <a:t>第二级</a:t>
            </a:r>
          </a:p>
          <a:p>
            <a:pPr lvl="2"/>
            <a:r>
              <a:rPr lang="zh-CN" altLang="hu-HU" smtClean="0">
                <a:sym typeface="Arial" panose="020B0604020202020204" pitchFamily="34" charset="0"/>
              </a:rPr>
              <a:t>第三级</a:t>
            </a:r>
          </a:p>
          <a:p>
            <a:pPr lvl="3"/>
            <a:r>
              <a:rPr lang="zh-CN" altLang="hu-HU" smtClean="0">
                <a:sym typeface="Arial" panose="020B0604020202020204" pitchFamily="34" charset="0"/>
              </a:rPr>
              <a:t>第四级</a:t>
            </a:r>
          </a:p>
          <a:p>
            <a:pPr lvl="4"/>
            <a:r>
              <a:rPr lang="zh-CN" altLang="hu-HU" smtClean="0">
                <a:sym typeface="Arial" panose="020B0604020202020204" pitchFamily="34" charset="0"/>
              </a:rPr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4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panose="020B0604020202020204" pitchFamily="34" charset="0"/>
              <a:buNone/>
              <a:defRPr sz="14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 sz="1400"/>
            </a:lvl1pPr>
          </a:lstStyle>
          <a:p>
            <a:pPr>
              <a:defRPr/>
            </a:pPr>
            <a:fld id="{2FA45E77-C251-4394-B8EB-347440733BFF}" type="slidenum">
              <a:rPr lang="hu-HU" altLang="zh-CN"/>
              <a:pPr>
                <a:defRPr/>
              </a:pPr>
              <a:t>‹#›</a:t>
            </a:fld>
            <a:endParaRPr lang="hu-HU" altLang="zh-CN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  <a:sym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  <a:sym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  <a:sym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  <a:sym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  <a:sym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  <a:sym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  <a:sym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  <a:sym typeface="Arial" panose="020B060402020202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9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39.wmf"/><Relationship Id="rId18" Type="http://schemas.openxmlformats.org/officeDocument/2006/relationships/image" Target="../media/image41.wmf"/><Relationship Id="rId3" Type="http://schemas.openxmlformats.org/officeDocument/2006/relationships/oleObject" Target="../embeddings/oleObject7.bin"/><Relationship Id="rId21" Type="http://schemas.openxmlformats.org/officeDocument/2006/relationships/image" Target="../media/image45.png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1.bin"/><Relationship Id="rId17" Type="http://schemas.openxmlformats.org/officeDocument/2006/relationships/oleObject" Target="../embeddings/oleObject13.bin"/><Relationship Id="rId25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4.png"/><Relationship Id="rId20" Type="http://schemas.openxmlformats.org/officeDocument/2006/relationships/oleObject" Target="../embeddings/oleObject15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wmf"/><Relationship Id="rId11" Type="http://schemas.openxmlformats.org/officeDocument/2006/relationships/image" Target="../media/image38.wmf"/><Relationship Id="rId24" Type="http://schemas.openxmlformats.org/officeDocument/2006/relationships/oleObject" Target="../embeddings/oleObject17.bin"/><Relationship Id="rId5" Type="http://schemas.openxmlformats.org/officeDocument/2006/relationships/oleObject" Target="../embeddings/oleObject8.bin"/><Relationship Id="rId15" Type="http://schemas.openxmlformats.org/officeDocument/2006/relationships/image" Target="../media/image40.wmf"/><Relationship Id="rId23" Type="http://schemas.openxmlformats.org/officeDocument/2006/relationships/image" Target="../media/image42.wmf"/><Relationship Id="rId10" Type="http://schemas.openxmlformats.org/officeDocument/2006/relationships/oleObject" Target="../embeddings/oleObject10.bin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35.wmf"/><Relationship Id="rId9" Type="http://schemas.openxmlformats.org/officeDocument/2006/relationships/image" Target="../media/image43.png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50.wmf"/><Relationship Id="rId3" Type="http://schemas.openxmlformats.org/officeDocument/2006/relationships/image" Target="../media/image52.png"/><Relationship Id="rId21" Type="http://schemas.openxmlformats.org/officeDocument/2006/relationships/image" Target="../media/image60.png"/><Relationship Id="rId7" Type="http://schemas.openxmlformats.org/officeDocument/2006/relationships/image" Target="../media/image56.png"/><Relationship Id="rId12" Type="http://schemas.openxmlformats.org/officeDocument/2006/relationships/image" Target="../media/image47.wmf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9.wmf"/><Relationship Id="rId20" Type="http://schemas.openxmlformats.org/officeDocument/2006/relationships/image" Target="../media/image59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55.png"/><Relationship Id="rId11" Type="http://schemas.openxmlformats.org/officeDocument/2006/relationships/oleObject" Target="../embeddings/oleObject20.bin"/><Relationship Id="rId5" Type="http://schemas.openxmlformats.org/officeDocument/2006/relationships/image" Target="../media/image54.png"/><Relationship Id="rId15" Type="http://schemas.openxmlformats.org/officeDocument/2006/relationships/oleObject" Target="../embeddings/oleObject22.bin"/><Relationship Id="rId23" Type="http://schemas.openxmlformats.org/officeDocument/2006/relationships/image" Target="../media/image51.wmf"/><Relationship Id="rId10" Type="http://schemas.openxmlformats.org/officeDocument/2006/relationships/image" Target="../media/image46.wmf"/><Relationship Id="rId19" Type="http://schemas.openxmlformats.org/officeDocument/2006/relationships/image" Target="../media/image58.png"/><Relationship Id="rId4" Type="http://schemas.openxmlformats.org/officeDocument/2006/relationships/image" Target="../media/image53.png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48.wmf"/><Relationship Id="rId22" Type="http://schemas.openxmlformats.org/officeDocument/2006/relationships/oleObject" Target="../embeddings/oleObject24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61.wmf"/><Relationship Id="rId18" Type="http://schemas.openxmlformats.org/officeDocument/2006/relationships/oleObject" Target="../embeddings/oleObject28.bin"/><Relationship Id="rId3" Type="http://schemas.openxmlformats.org/officeDocument/2006/relationships/image" Target="../media/image67.png"/><Relationship Id="rId21" Type="http://schemas.openxmlformats.org/officeDocument/2006/relationships/image" Target="../media/image65.wmf"/><Relationship Id="rId7" Type="http://schemas.openxmlformats.org/officeDocument/2006/relationships/image" Target="../media/image71.png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7.bin"/><Relationship Id="rId20" Type="http://schemas.openxmlformats.org/officeDocument/2006/relationships/oleObject" Target="../embeddings/oleObject29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62.wmf"/><Relationship Id="rId23" Type="http://schemas.openxmlformats.org/officeDocument/2006/relationships/image" Target="../media/image66.wmf"/><Relationship Id="rId10" Type="http://schemas.openxmlformats.org/officeDocument/2006/relationships/image" Target="../media/image74.png"/><Relationship Id="rId19" Type="http://schemas.openxmlformats.org/officeDocument/2006/relationships/image" Target="../media/image64.wmf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oleObject" Target="../embeddings/oleObject26.bin"/><Relationship Id="rId22" Type="http://schemas.openxmlformats.org/officeDocument/2006/relationships/oleObject" Target="../embeddings/oleObject30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image" Target="../media/image86.png"/><Relationship Id="rId18" Type="http://schemas.openxmlformats.org/officeDocument/2006/relationships/image" Target="../media/image80.wmf"/><Relationship Id="rId3" Type="http://schemas.openxmlformats.org/officeDocument/2006/relationships/notesSlide" Target="../notesSlides/notesSlide11.xml"/><Relationship Id="rId21" Type="http://schemas.openxmlformats.org/officeDocument/2006/relationships/oleObject" Target="../embeddings/oleObject37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78.wmf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9.wmf"/><Relationship Id="rId20" Type="http://schemas.openxmlformats.org/officeDocument/2006/relationships/image" Target="../media/image81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85.png"/><Relationship Id="rId11" Type="http://schemas.openxmlformats.org/officeDocument/2006/relationships/oleObject" Target="../embeddings/oleObject33.bin"/><Relationship Id="rId5" Type="http://schemas.openxmlformats.org/officeDocument/2006/relationships/image" Target="../media/image84.png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77.wmf"/><Relationship Id="rId19" Type="http://schemas.openxmlformats.org/officeDocument/2006/relationships/oleObject" Target="../embeddings/oleObject36.bin"/><Relationship Id="rId4" Type="http://schemas.openxmlformats.org/officeDocument/2006/relationships/image" Target="../media/image83.png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87.png"/><Relationship Id="rId22" Type="http://schemas.openxmlformats.org/officeDocument/2006/relationships/image" Target="../media/image82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9.wmf"/><Relationship Id="rId4" Type="http://schemas.openxmlformats.org/officeDocument/2006/relationships/oleObject" Target="../embeddings/oleObject38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image" Target="../media/image100.png"/><Relationship Id="rId18" Type="http://schemas.openxmlformats.org/officeDocument/2006/relationships/image" Target="../media/image95.wmf"/><Relationship Id="rId3" Type="http://schemas.openxmlformats.org/officeDocument/2006/relationships/oleObject" Target="../embeddings/oleObject39.bin"/><Relationship Id="rId21" Type="http://schemas.openxmlformats.org/officeDocument/2006/relationships/oleObject" Target="../embeddings/oleObject46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99.png"/><Relationship Id="rId1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4.wmf"/><Relationship Id="rId20" Type="http://schemas.openxmlformats.org/officeDocument/2006/relationships/image" Target="../media/image96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92.wmf"/><Relationship Id="rId11" Type="http://schemas.openxmlformats.org/officeDocument/2006/relationships/image" Target="../media/image98.png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3.bin"/><Relationship Id="rId10" Type="http://schemas.openxmlformats.org/officeDocument/2006/relationships/image" Target="../media/image29.wmf"/><Relationship Id="rId19" Type="http://schemas.openxmlformats.org/officeDocument/2006/relationships/oleObject" Target="../embeddings/oleObject45.bin"/><Relationship Id="rId4" Type="http://schemas.openxmlformats.org/officeDocument/2006/relationships/image" Target="../media/image91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101.png"/><Relationship Id="rId22" Type="http://schemas.openxmlformats.org/officeDocument/2006/relationships/image" Target="../media/image9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7" Type="http://schemas.openxmlformats.org/officeDocument/2006/relationships/image" Target="../media/image10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110.png"/><Relationship Id="rId3" Type="http://schemas.openxmlformats.org/officeDocument/2006/relationships/oleObject" Target="../embeddings/oleObject48.bin"/><Relationship Id="rId7" Type="http://schemas.openxmlformats.org/officeDocument/2006/relationships/image" Target="../media/image106.wmf"/><Relationship Id="rId12" Type="http://schemas.openxmlformats.org/officeDocument/2006/relationships/image" Target="../media/image10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9.bin"/><Relationship Id="rId11" Type="http://schemas.openxmlformats.org/officeDocument/2006/relationships/oleObject" Target="../embeddings/oleObject51.bin"/><Relationship Id="rId5" Type="http://schemas.openxmlformats.org/officeDocument/2006/relationships/image" Target="../media/image109.png"/><Relationship Id="rId10" Type="http://schemas.openxmlformats.org/officeDocument/2006/relationships/image" Target="../media/image107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5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114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3.png"/><Relationship Id="rId5" Type="http://schemas.openxmlformats.org/officeDocument/2006/relationships/image" Target="../media/image88.png"/><Relationship Id="rId4" Type="http://schemas.openxmlformats.org/officeDocument/2006/relationships/image" Target="../media/image1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image" Target="../media/image120.png"/><Relationship Id="rId7" Type="http://schemas.openxmlformats.org/officeDocument/2006/relationships/image" Target="../media/image11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119.wmf"/><Relationship Id="rId5" Type="http://schemas.openxmlformats.org/officeDocument/2006/relationships/image" Target="../media/image122.png"/><Relationship Id="rId10" Type="http://schemas.openxmlformats.org/officeDocument/2006/relationships/oleObject" Target="../embeddings/oleObject54.bin"/><Relationship Id="rId4" Type="http://schemas.openxmlformats.org/officeDocument/2006/relationships/image" Target="../media/image121.png"/><Relationship Id="rId9" Type="http://schemas.openxmlformats.org/officeDocument/2006/relationships/image" Target="../media/image118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image" Target="../media/image126.png"/><Relationship Id="rId7" Type="http://schemas.openxmlformats.org/officeDocument/2006/relationships/image" Target="../media/image12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123.wmf"/><Relationship Id="rId4" Type="http://schemas.openxmlformats.org/officeDocument/2006/relationships/oleObject" Target="../embeddings/oleObject55.bin"/><Relationship Id="rId9" Type="http://schemas.openxmlformats.org/officeDocument/2006/relationships/image" Target="../media/image12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Kép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3749675"/>
            <a:ext cx="213360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25450" y="1166813"/>
            <a:ext cx="8518525" cy="8032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/>
            <a:r>
              <a:rPr lang="hu-HU" altLang="zh-CN" sz="3200" smtClean="0">
                <a:solidFill>
                  <a:srgbClr val="2D2D8A"/>
                </a:solidFill>
              </a:rPr>
              <a:t>The next Heavy Ion Jet INteraction Generator</a:t>
            </a:r>
          </a:p>
        </p:txBody>
      </p:sp>
      <p:sp>
        <p:nvSpPr>
          <p:cNvPr id="3076" name="Alcím 1"/>
          <p:cNvSpPr>
            <a:spLocks noGrp="1" noChangeArrowheads="1"/>
          </p:cNvSpPr>
          <p:nvPr>
            <p:ph type="subTitle" idx="4294967295"/>
          </p:nvPr>
        </p:nvSpPr>
        <p:spPr>
          <a:xfrm>
            <a:off x="1706563" y="1844675"/>
            <a:ext cx="5605462" cy="6159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hu-HU" altLang="zh-CN" sz="2400" smtClean="0"/>
              <a:t>HIJING++</a:t>
            </a:r>
          </a:p>
        </p:txBody>
      </p:sp>
      <p:sp>
        <p:nvSpPr>
          <p:cNvPr id="3077" name="Text Box 5"/>
          <p:cNvSpPr>
            <a:spLocks noChangeArrowheads="1"/>
          </p:cNvSpPr>
          <p:nvPr/>
        </p:nvSpPr>
        <p:spPr bwMode="auto">
          <a:xfrm>
            <a:off x="595313" y="3409950"/>
            <a:ext cx="2514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en-US" sz="18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Contributors: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en-US" sz="1800" baseline="300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7</a:t>
            </a:r>
            <a:r>
              <a:rPr lang="zh-CN" altLang="en-US" sz="18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W.</a:t>
            </a:r>
            <a:r>
              <a:rPr lang="hu-HU" altLang="en-US" sz="18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18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T.</a:t>
            </a:r>
            <a:r>
              <a:rPr lang="hu-HU" altLang="en-US" sz="18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18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Deng</a:t>
            </a:r>
            <a:r>
              <a:rPr lang="hu-HU" altLang="en-US" sz="18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hu-HU" altLang="en-US" sz="1800" baseline="300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6</a:t>
            </a:r>
            <a:r>
              <a:rPr lang="hu-HU" altLang="en-US" sz="18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O. Nieberl</a:t>
            </a:r>
            <a:endParaRPr lang="hu-HU" altLang="en-US" sz="1800" b="1">
              <a:solidFill>
                <a:srgbClr val="000000"/>
              </a:solidFill>
            </a:endParaRPr>
          </a:p>
        </p:txBody>
      </p:sp>
      <p:sp>
        <p:nvSpPr>
          <p:cNvPr id="3078" name="Text Box 11"/>
          <p:cNvSpPr>
            <a:spLocks noChangeArrowheads="1"/>
          </p:cNvSpPr>
          <p:nvPr/>
        </p:nvSpPr>
        <p:spPr bwMode="auto">
          <a:xfrm>
            <a:off x="595313" y="2708275"/>
            <a:ext cx="45005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en-US" sz="18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Supervisors: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en-US" sz="1800" baseline="300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zh-CN" altLang="en-US" sz="18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G.</a:t>
            </a:r>
            <a:r>
              <a:rPr lang="hu-HU" altLang="en-US" sz="18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18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G.</a:t>
            </a:r>
            <a:r>
              <a:rPr lang="hu-HU" altLang="en-US" sz="18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18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Barnaf</a:t>
            </a:r>
            <a:r>
              <a:rPr lang="hu-HU" altLang="en-US" sz="18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ö</a:t>
            </a:r>
            <a:r>
              <a:rPr lang="zh-CN" altLang="en-US" sz="18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ldi</a:t>
            </a:r>
            <a:r>
              <a:rPr lang="hu-HU" altLang="en-US" sz="18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hu-HU" altLang="en-US" sz="1800" baseline="300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6</a:t>
            </a:r>
            <a:r>
              <a:rPr lang="zh-CN" altLang="en-US" sz="18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G</a:t>
            </a:r>
            <a:r>
              <a:rPr lang="hu-HU" altLang="en-US" sz="18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.</a:t>
            </a:r>
            <a:r>
              <a:rPr lang="zh-CN" altLang="en-US" sz="18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Papp , </a:t>
            </a:r>
            <a:r>
              <a:rPr lang="hu-HU" altLang="en-US" sz="1800" baseline="300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2,3</a:t>
            </a:r>
            <a:r>
              <a:rPr lang="zh-CN" altLang="en-US" sz="18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B.</a:t>
            </a:r>
            <a:r>
              <a:rPr lang="hu-HU" altLang="en-US" sz="18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18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W.</a:t>
            </a:r>
            <a:r>
              <a:rPr lang="hu-HU" altLang="en-US" sz="18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18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Zhang</a:t>
            </a:r>
            <a:r>
              <a:rPr lang="hu-HU" altLang="en-US" sz="18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1800">
                <a:solidFill>
                  <a:srgbClr val="000000"/>
                </a:solidFill>
              </a:rPr>
              <a:t> </a:t>
            </a:r>
            <a:endParaRPr lang="hu-HU" altLang="en-US" sz="18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hu-HU" altLang="en-US" sz="180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079" name="Text Box 11"/>
          <p:cNvSpPr>
            <a:spLocks noChangeArrowheads="1"/>
          </p:cNvSpPr>
          <p:nvPr/>
        </p:nvSpPr>
        <p:spPr bwMode="auto">
          <a:xfrm>
            <a:off x="5680075" y="2687638"/>
            <a:ext cx="3263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zh-CN" sz="20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Founders: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zh-CN" sz="2000" baseline="300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2,3,4</a:t>
            </a:r>
            <a:r>
              <a:rPr lang="hu-HU" altLang="zh-CN" sz="20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X-N. Wang, </a:t>
            </a:r>
            <a:r>
              <a:rPr lang="hu-HU" altLang="zh-CN" sz="2000" baseline="300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r>
              <a:rPr lang="hu-HU" altLang="zh-CN" sz="20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M. Gyulassy</a:t>
            </a:r>
          </a:p>
        </p:txBody>
      </p:sp>
      <p:sp>
        <p:nvSpPr>
          <p:cNvPr id="3080" name="Alcím 1"/>
          <p:cNvSpPr>
            <a:spLocks noChangeArrowheads="1"/>
          </p:cNvSpPr>
          <p:nvPr/>
        </p:nvSpPr>
        <p:spPr bwMode="auto">
          <a:xfrm>
            <a:off x="1706563" y="2228850"/>
            <a:ext cx="560546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hu-HU" altLang="zh-CN" sz="2400" baseline="30000"/>
              <a:t>1,6</a:t>
            </a:r>
            <a:r>
              <a:rPr lang="hu-HU" altLang="zh-CN" sz="2400"/>
              <a:t>Sz. M. Harangozó, </a:t>
            </a:r>
            <a:r>
              <a:rPr lang="hu-HU" altLang="zh-CN" sz="2400" baseline="30000"/>
              <a:t>2,3</a:t>
            </a:r>
            <a:r>
              <a:rPr lang="hu-HU" altLang="zh-CN" sz="2400"/>
              <a:t>G. Y. Ma</a:t>
            </a:r>
          </a:p>
        </p:txBody>
      </p:sp>
      <p:grpSp>
        <p:nvGrpSpPr>
          <p:cNvPr id="3081" name="Csoportba foglalás 3"/>
          <p:cNvGrpSpPr>
            <a:grpSpLocks/>
          </p:cNvGrpSpPr>
          <p:nvPr/>
        </p:nvGrpSpPr>
        <p:grpSpPr bwMode="auto">
          <a:xfrm>
            <a:off x="576263" y="4292600"/>
            <a:ext cx="5503862" cy="2008188"/>
            <a:chOff x="0" y="0"/>
            <a:chExt cx="5504007" cy="2007046"/>
          </a:xfrm>
        </p:grpSpPr>
        <p:sp>
          <p:nvSpPr>
            <p:cNvPr id="3087" name="Text Box 6"/>
            <p:cNvSpPr>
              <a:spLocks noChangeArrowheads="1"/>
            </p:cNvSpPr>
            <p:nvPr/>
          </p:nvSpPr>
          <p:spPr bwMode="auto">
            <a:xfrm>
              <a:off x="0" y="269639"/>
              <a:ext cx="49135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en-US" sz="1400"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2</a:t>
              </a:r>
              <a:r>
                <a:rPr lang="zh-CN" altLang="en-US" sz="1400"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、</a:t>
              </a:r>
              <a:r>
                <a:rPr lang="hu-HU" altLang="en-US" sz="1400"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Institute of Partical Physics, Central China Normal University</a:t>
              </a:r>
              <a:endParaRPr lang="hu-HU" altLang="en-US" sz="1800"/>
            </a:p>
          </p:txBody>
        </p:sp>
        <p:sp>
          <p:nvSpPr>
            <p:cNvPr id="3088" name="Text Box 7"/>
            <p:cNvSpPr>
              <a:spLocks noChangeArrowheads="1"/>
            </p:cNvSpPr>
            <p:nvPr/>
          </p:nvSpPr>
          <p:spPr bwMode="auto">
            <a:xfrm>
              <a:off x="0" y="561526"/>
              <a:ext cx="413446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en-US" sz="1400"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3</a:t>
              </a:r>
              <a:r>
                <a:rPr lang="zh-CN" altLang="en-US" sz="1400"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、</a:t>
              </a:r>
              <a:r>
                <a:rPr lang="hu-HU" altLang="en-US" sz="1400"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Key Laboratory of Quark &amp;</a:t>
              </a:r>
              <a:r>
                <a:rPr lang="zh-CN" altLang="en-US" sz="1400"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hu-HU" altLang="en-US" sz="1400"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Lepton Physics</a:t>
              </a:r>
              <a:r>
                <a:rPr lang="zh-CN" altLang="en-US" sz="1400"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, China</a:t>
              </a:r>
              <a:endParaRPr lang="hu-HU" altLang="en-US" sz="1800"/>
            </a:p>
          </p:txBody>
        </p:sp>
        <p:sp>
          <p:nvSpPr>
            <p:cNvPr id="3089" name="Text Box 8"/>
            <p:cNvSpPr>
              <a:spLocks noChangeArrowheads="1"/>
            </p:cNvSpPr>
            <p:nvPr/>
          </p:nvSpPr>
          <p:spPr bwMode="auto">
            <a:xfrm>
              <a:off x="0" y="1699269"/>
              <a:ext cx="401879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en-US" sz="1400"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7</a:t>
              </a:r>
              <a:r>
                <a:rPr lang="zh-CN" altLang="en-US" sz="1400"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、</a:t>
              </a:r>
              <a:r>
                <a:rPr lang="hu-HU" altLang="en-US" sz="1400"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Huazhong University of Science and Technology.</a:t>
              </a:r>
              <a:endParaRPr lang="hu-HU" altLang="en-US" sz="1800"/>
            </a:p>
          </p:txBody>
        </p:sp>
        <p:sp>
          <p:nvSpPr>
            <p:cNvPr id="3090" name="Text Box 9"/>
            <p:cNvSpPr>
              <a:spLocks noChangeArrowheads="1"/>
            </p:cNvSpPr>
            <p:nvPr/>
          </p:nvSpPr>
          <p:spPr bwMode="auto">
            <a:xfrm>
              <a:off x="0" y="823112"/>
              <a:ext cx="33618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en-US" sz="1400"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4</a:t>
              </a:r>
              <a:r>
                <a:rPr lang="zh-CN" altLang="en-US" sz="1400"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、Lawrence Berkeley National Laboratory</a:t>
              </a:r>
              <a:endParaRPr lang="hu-HU" altLang="en-US" sz="1800"/>
            </a:p>
          </p:txBody>
        </p:sp>
        <p:sp>
          <p:nvSpPr>
            <p:cNvPr id="3091" name="Text Box 12"/>
            <p:cNvSpPr>
              <a:spLocks noChangeArrowheads="1"/>
            </p:cNvSpPr>
            <p:nvPr/>
          </p:nvSpPr>
          <p:spPr bwMode="auto">
            <a:xfrm>
              <a:off x="0" y="0"/>
              <a:ext cx="550400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sz="1400"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1、</a:t>
              </a:r>
              <a:r>
                <a:rPr lang="hu-HU" altLang="en-US" sz="1400"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Wigner Research</a:t>
              </a:r>
              <a:r>
                <a:rPr lang="zh-CN" altLang="en-US" sz="1400"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hu-HU" altLang="en-US" sz="1400"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Centre for Physics,</a:t>
              </a:r>
              <a:r>
                <a:rPr lang="zh-CN" altLang="en-US" sz="1400"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hu-HU" altLang="en-US" sz="1400"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Hungarian Academy of Sciences</a:t>
              </a:r>
              <a:r>
                <a:rPr lang="zh-CN" altLang="en-US" sz="1400"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092" name="Text Box 8"/>
            <p:cNvSpPr>
              <a:spLocks noChangeArrowheads="1"/>
            </p:cNvSpPr>
            <p:nvPr/>
          </p:nvSpPr>
          <p:spPr bwMode="auto">
            <a:xfrm>
              <a:off x="0" y="1090534"/>
              <a:ext cx="378122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en-US" sz="1400"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5</a:t>
              </a:r>
              <a:r>
                <a:rPr lang="zh-CN" altLang="en-US" sz="1400"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、</a:t>
              </a:r>
              <a:r>
                <a:rPr lang="en-US" altLang="hu-HU" sz="1400"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Columbia University in the City of New York</a:t>
              </a:r>
              <a:r>
                <a:rPr lang="hu-HU" altLang="en-US" sz="1400"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.</a:t>
              </a:r>
              <a:endParaRPr lang="hu-HU" altLang="en-US" sz="1800"/>
            </a:p>
          </p:txBody>
        </p:sp>
        <p:sp>
          <p:nvSpPr>
            <p:cNvPr id="3093" name="Text Box 8"/>
            <p:cNvSpPr>
              <a:spLocks noChangeArrowheads="1"/>
            </p:cNvSpPr>
            <p:nvPr/>
          </p:nvSpPr>
          <p:spPr bwMode="auto">
            <a:xfrm>
              <a:off x="0" y="1391492"/>
              <a:ext cx="496315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en-US" sz="1400"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6</a:t>
              </a:r>
              <a:r>
                <a:rPr lang="zh-CN" altLang="en-US" sz="1400"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、</a:t>
              </a:r>
              <a:r>
                <a:rPr lang="hu-HU" altLang="en-US" sz="1400"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Department of Theroretical Physics, Eötvös Loránd University</a:t>
              </a:r>
              <a:endParaRPr lang="hu-HU" altLang="en-US" sz="1800"/>
            </a:p>
          </p:txBody>
        </p:sp>
      </p:grpSp>
      <p:pic>
        <p:nvPicPr>
          <p:cNvPr id="3082" name="Kép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11138"/>
            <a:ext cx="259873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Kép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0"/>
            <a:ext cx="1403350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Kép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3579813"/>
            <a:ext cx="1057275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Kép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88" y="4716463"/>
            <a:ext cx="132238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Kép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5181600"/>
            <a:ext cx="1312863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57213" y="207963"/>
            <a:ext cx="8207375" cy="8636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zh-CN" smtClean="0">
                <a:solidFill>
                  <a:schemeClr val="hlink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To Pythia8</a:t>
            </a: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3227388" y="4094163"/>
            <a:ext cx="5888037" cy="2214562"/>
            <a:chOff x="0" y="0"/>
            <a:chExt cx="9072" cy="3573"/>
          </a:xfrm>
        </p:grpSpPr>
        <p:sp>
          <p:nvSpPr>
            <p:cNvPr id="17419" name="Oval 4"/>
            <p:cNvSpPr>
              <a:spLocks noChangeArrowheads="1"/>
            </p:cNvSpPr>
            <p:nvPr/>
          </p:nvSpPr>
          <p:spPr bwMode="auto">
            <a:xfrm>
              <a:off x="253" y="0"/>
              <a:ext cx="7800" cy="92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2800"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class Hijing</a:t>
              </a:r>
              <a:endParaRPr lang="hu-HU" altLang="en-US" sz="1800"/>
            </a:p>
          </p:txBody>
        </p:sp>
        <p:sp>
          <p:nvSpPr>
            <p:cNvPr id="17420" name="箭头 214"/>
            <p:cNvSpPr>
              <a:spLocks noChangeShapeType="1"/>
            </p:cNvSpPr>
            <p:nvPr/>
          </p:nvSpPr>
          <p:spPr bwMode="auto">
            <a:xfrm flipH="1">
              <a:off x="1491" y="819"/>
              <a:ext cx="1" cy="6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bevel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1" name="箭头 214"/>
            <p:cNvSpPr>
              <a:spLocks noChangeShapeType="1"/>
            </p:cNvSpPr>
            <p:nvPr/>
          </p:nvSpPr>
          <p:spPr bwMode="auto">
            <a:xfrm flipH="1">
              <a:off x="4066" y="929"/>
              <a:ext cx="6" cy="15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箭头 214"/>
            <p:cNvSpPr>
              <a:spLocks noChangeShapeType="1"/>
            </p:cNvSpPr>
            <p:nvPr/>
          </p:nvSpPr>
          <p:spPr bwMode="auto">
            <a:xfrm>
              <a:off x="7582" y="679"/>
              <a:ext cx="25" cy="1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bevel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Oval 8"/>
            <p:cNvSpPr>
              <a:spLocks noChangeArrowheads="1"/>
            </p:cNvSpPr>
            <p:nvPr/>
          </p:nvSpPr>
          <p:spPr bwMode="auto">
            <a:xfrm>
              <a:off x="0" y="1505"/>
              <a:ext cx="2981" cy="112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HIJING</a:t>
              </a:r>
              <a:r>
                <a:rPr lang="hu-HU" altLang="en-US" sz="1800"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 only </a:t>
              </a:r>
              <a:r>
                <a:rPr lang="zh-CN" altLang="en-US" sz="1800"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part</a:t>
              </a:r>
            </a:p>
          </p:txBody>
        </p:sp>
        <p:sp>
          <p:nvSpPr>
            <p:cNvPr id="17424" name="Oval 9"/>
            <p:cNvSpPr>
              <a:spLocks noChangeArrowheads="1"/>
            </p:cNvSpPr>
            <p:nvPr/>
          </p:nvSpPr>
          <p:spPr bwMode="auto">
            <a:xfrm>
              <a:off x="2575" y="2451"/>
              <a:ext cx="2981" cy="112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Pythia8</a:t>
              </a:r>
              <a:endParaRPr lang="hu-HU" altLang="en-US" sz="1800"/>
            </a:p>
          </p:txBody>
        </p:sp>
        <p:sp>
          <p:nvSpPr>
            <p:cNvPr id="17425" name="Oval 10"/>
            <p:cNvSpPr>
              <a:spLocks noChangeArrowheads="1"/>
            </p:cNvSpPr>
            <p:nvPr/>
          </p:nvSpPr>
          <p:spPr bwMode="auto">
            <a:xfrm>
              <a:off x="6091" y="2451"/>
              <a:ext cx="2981" cy="112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600"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Pythia8-modified part</a:t>
              </a:r>
              <a:endParaRPr lang="hu-HU" altLang="en-US" sz="1800"/>
            </a:p>
          </p:txBody>
        </p:sp>
        <p:sp>
          <p:nvSpPr>
            <p:cNvPr id="17426" name="箭头 220"/>
            <p:cNvSpPr>
              <a:spLocks noChangeShapeType="1"/>
            </p:cNvSpPr>
            <p:nvPr/>
          </p:nvSpPr>
          <p:spPr bwMode="auto">
            <a:xfrm flipV="1">
              <a:off x="4066" y="1608"/>
              <a:ext cx="354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bevel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2" name="Téglalap 1"/>
          <p:cNvSpPr>
            <a:spLocks noChangeArrowheads="1"/>
          </p:cNvSpPr>
          <p:nvPr/>
        </p:nvSpPr>
        <p:spPr bwMode="auto">
          <a:xfrm>
            <a:off x="266700" y="1193800"/>
            <a:ext cx="8497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Pythia8 </a:t>
            </a:r>
            <a:r>
              <a:rPr lang="hu-HU" altLang="en-US" sz="20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does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hu-HU" altLang="en-US" sz="20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not 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support HIJING </a:t>
            </a:r>
            <a:r>
              <a:rPr lang="hu-HU" altLang="en-US" sz="20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in it’s current form</a:t>
            </a:r>
            <a:endParaRPr lang="zh-CN" altLang="en-US" sz="2000" b="1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13" name="Szövegdoboz 2"/>
          <p:cNvSpPr>
            <a:spLocks noChangeArrowheads="1"/>
          </p:cNvSpPr>
          <p:nvPr/>
        </p:nvSpPr>
        <p:spPr bwMode="auto">
          <a:xfrm>
            <a:off x="1588" y="1725613"/>
            <a:ext cx="3167062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zh-CN" sz="2300" b="1">
                <a:solidFill>
                  <a:srgbClr val="000000"/>
                </a:solidFill>
                <a:latin typeface="SimSun" panose="02010600030101010101" pitchFamily="2" charset="-122"/>
                <a:sym typeface="Times New Roman" panose="02020603050405020304" pitchFamily="18" charset="0"/>
              </a:rPr>
              <a:t>Possible solutions: </a:t>
            </a:r>
            <a:endParaRPr lang="hu-HU" altLang="zh-CN" sz="1800"/>
          </a:p>
        </p:txBody>
      </p:sp>
      <p:sp>
        <p:nvSpPr>
          <p:cNvPr id="17414" name="Szövegdoboz 3"/>
          <p:cNvSpPr>
            <a:spLocks noChangeArrowheads="1"/>
          </p:cNvSpPr>
          <p:nvPr/>
        </p:nvSpPr>
        <p:spPr bwMode="auto">
          <a:xfrm>
            <a:off x="2916238" y="1828800"/>
            <a:ext cx="54229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hu-HU" altLang="zh-CN" sz="1800" b="1">
                <a:solidFill>
                  <a:srgbClr val="000000"/>
                </a:solidFill>
              </a:rPr>
              <a:t>write an interface between Pythia and HIJING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hu-HU" altLang="zh-CN" sz="1800" b="1">
                <a:solidFill>
                  <a:srgbClr val="000000"/>
                </a:solidFill>
              </a:rPr>
              <a:t>Modify the Pythia8 at some points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hu-HU" altLang="zh-CN" sz="1800" b="1">
                <a:solidFill>
                  <a:srgbClr val="000000"/>
                </a:solidFill>
              </a:rPr>
              <a:t>Recreate the HIJING</a:t>
            </a:r>
            <a:endParaRPr lang="hu-HU" altLang="zh-CN" sz="1800"/>
          </a:p>
        </p:txBody>
      </p:sp>
      <p:sp>
        <p:nvSpPr>
          <p:cNvPr id="17415" name="Kanyar felfelé 4"/>
          <p:cNvSpPr>
            <a:spLocks/>
          </p:cNvSpPr>
          <p:nvPr/>
        </p:nvSpPr>
        <p:spPr bwMode="auto">
          <a:xfrm rot="10800000">
            <a:off x="1331913" y="2641600"/>
            <a:ext cx="1584325" cy="720725"/>
          </a:xfrm>
          <a:custGeom>
            <a:avLst/>
            <a:gdLst>
              <a:gd name="T0" fmla="*/ 103005183 w 21600"/>
              <a:gd name="T1" fmla="*/ 0 h 21600"/>
              <a:gd name="T2" fmla="*/ 89802695 w 21600"/>
              <a:gd name="T3" fmla="*/ 6012081 h 21600"/>
              <a:gd name="T4" fmla="*/ 0 w 21600"/>
              <a:gd name="T5" fmla="*/ 22703438 h 21600"/>
              <a:gd name="T6" fmla="*/ 54553077 w 21600"/>
              <a:gd name="T7" fmla="*/ 24048358 h 21600"/>
              <a:gd name="T8" fmla="*/ 109106081 w 21600"/>
              <a:gd name="T9" fmla="*/ 15226183 h 21600"/>
              <a:gd name="T10" fmla="*/ 116207672 w 21600"/>
              <a:gd name="T11" fmla="*/ 6012081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9184 h 21600"/>
              <a:gd name="T20" fmla="*/ 2028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146" y="0"/>
                </a:moveTo>
                <a:lnTo>
                  <a:pt x="16692" y="5400"/>
                </a:lnTo>
                <a:lnTo>
                  <a:pt x="18012" y="5400"/>
                </a:lnTo>
                <a:lnTo>
                  <a:pt x="18012" y="19184"/>
                </a:lnTo>
                <a:lnTo>
                  <a:pt x="0" y="19184"/>
                </a:lnTo>
                <a:lnTo>
                  <a:pt x="0" y="21600"/>
                </a:lnTo>
                <a:lnTo>
                  <a:pt x="20280" y="21600"/>
                </a:lnTo>
                <a:lnTo>
                  <a:pt x="20280" y="5400"/>
                </a:lnTo>
                <a:lnTo>
                  <a:pt x="21600" y="5400"/>
                </a:lnTo>
                <a:lnTo>
                  <a:pt x="19146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6" name="Szövegdoboz 5"/>
          <p:cNvSpPr>
            <a:spLocks noChangeArrowheads="1"/>
          </p:cNvSpPr>
          <p:nvPr/>
        </p:nvSpPr>
        <p:spPr bwMode="auto">
          <a:xfrm>
            <a:off x="-34925" y="3413125"/>
            <a:ext cx="323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zh-CN" sz="18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HIJING++ is the ultimate goal…</a:t>
            </a:r>
            <a:endParaRPr lang="hu-HU" altLang="zh-CN" sz="1800"/>
          </a:p>
        </p:txBody>
      </p:sp>
      <p:sp>
        <p:nvSpPr>
          <p:cNvPr id="17417" name="Szövegdoboz 7"/>
          <p:cNvSpPr>
            <a:spLocks noChangeArrowheads="1"/>
          </p:cNvSpPr>
          <p:nvPr/>
        </p:nvSpPr>
        <p:spPr bwMode="auto">
          <a:xfrm>
            <a:off x="73025" y="4314825"/>
            <a:ext cx="1343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en-US" sz="20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Following:</a:t>
            </a:r>
            <a:endParaRPr lang="en-US" altLang="hu-HU" sz="200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18" name="Szövegdoboz 8"/>
          <p:cNvSpPr>
            <a:spLocks noChangeArrowheads="1"/>
          </p:cNvSpPr>
          <p:nvPr/>
        </p:nvSpPr>
        <p:spPr bwMode="auto">
          <a:xfrm>
            <a:off x="1325563" y="4370388"/>
            <a:ext cx="1582737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hu-HU" altLang="zh-CN" sz="20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Structure</a:t>
            </a:r>
          </a:p>
          <a:p>
            <a:pPr>
              <a:spcBef>
                <a:spcPct val="0"/>
              </a:spcBef>
            </a:pPr>
            <a:r>
              <a:rPr lang="hu-HU" altLang="zh-CN" sz="20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Hierarchy</a:t>
            </a:r>
          </a:p>
          <a:p>
            <a:pPr>
              <a:spcBef>
                <a:spcPct val="0"/>
              </a:spcBef>
            </a:pPr>
            <a:r>
              <a:rPr lang="hu-HU" altLang="zh-CN" sz="20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Guidelines</a:t>
            </a:r>
          </a:p>
          <a:p>
            <a:pPr>
              <a:spcBef>
                <a:spcPct val="0"/>
              </a:spcBef>
            </a:pPr>
            <a:endParaRPr lang="hu-HU" altLang="zh-CN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ép 14"/>
          <p:cNvPicPr/>
          <p:nvPr/>
        </p:nvPicPr>
        <p:blipFill>
          <a:blip r:embed="rId3"/>
          <a:stretch>
            <a:fillRect/>
          </a:stretch>
        </p:blipFill>
        <p:spPr>
          <a:xfrm>
            <a:off x="3059874" y="4727748"/>
            <a:ext cx="2729785" cy="2122838"/>
          </a:xfrm>
          <a:prstGeom prst="rect">
            <a:avLst/>
          </a:prstGeom>
          <a:ln>
            <a:noFill/>
          </a:ln>
        </p:spPr>
      </p:pic>
      <p:pic>
        <p:nvPicPr>
          <p:cNvPr id="14" name="Kép 13"/>
          <p:cNvPicPr/>
          <p:nvPr/>
        </p:nvPicPr>
        <p:blipFill>
          <a:blip r:embed="rId4"/>
          <a:stretch>
            <a:fillRect/>
          </a:stretch>
        </p:blipFill>
        <p:spPr>
          <a:xfrm>
            <a:off x="482599" y="4725108"/>
            <a:ext cx="2520210" cy="2132892"/>
          </a:xfrm>
          <a:prstGeom prst="rect">
            <a:avLst/>
          </a:prstGeom>
          <a:ln>
            <a:noFill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84138"/>
            <a:ext cx="82296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zh-CN" dirty="0" err="1" smtClean="0">
                <a:solidFill>
                  <a:schemeClr val="hlink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Function</a:t>
            </a:r>
            <a:r>
              <a:rPr lang="hu-HU" altLang="zh-CN" dirty="0" smtClean="0">
                <a:solidFill>
                  <a:schemeClr val="hlink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hu-HU" altLang="zh-CN" dirty="0" err="1" smtClean="0">
                <a:solidFill>
                  <a:schemeClr val="hlink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validation</a:t>
            </a:r>
            <a:endParaRPr lang="hu-HU" altLang="zh-CN" dirty="0" smtClean="0"/>
          </a:p>
        </p:txBody>
      </p:sp>
      <p:pic>
        <p:nvPicPr>
          <p:cNvPr id="12" name="Kép 11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998533"/>
            <a:ext cx="5929624" cy="3888324"/>
          </a:xfrm>
          <a:prstGeom prst="rect">
            <a:avLst/>
          </a:prstGeom>
          <a:ln>
            <a:noFill/>
          </a:ln>
        </p:spPr>
      </p:pic>
      <p:pic>
        <p:nvPicPr>
          <p:cNvPr id="13" name="Kép 12"/>
          <p:cNvPicPr/>
          <p:nvPr/>
        </p:nvPicPr>
        <p:blipFill>
          <a:blip r:embed="rId6"/>
          <a:stretch>
            <a:fillRect/>
          </a:stretch>
        </p:blipFill>
        <p:spPr>
          <a:xfrm>
            <a:off x="5829609" y="1104879"/>
            <a:ext cx="3214376" cy="2397258"/>
          </a:xfrm>
          <a:prstGeom prst="rect">
            <a:avLst/>
          </a:prstGeom>
          <a:ln>
            <a:noFill/>
          </a:ln>
        </p:spPr>
      </p:pic>
      <p:sp>
        <p:nvSpPr>
          <p:cNvPr id="2" name="Szövegdoboz 1"/>
          <p:cNvSpPr txBox="1"/>
          <p:nvPr/>
        </p:nvSpPr>
        <p:spPr>
          <a:xfrm>
            <a:off x="5877826" y="4101889"/>
            <a:ext cx="30636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/>
              <a:t>c</a:t>
            </a:r>
            <a:r>
              <a:rPr lang="hu-HU" dirty="0" err="1" smtClean="0"/>
              <a:t>ross</a:t>
            </a:r>
            <a:r>
              <a:rPr lang="hu-HU" dirty="0" smtClean="0"/>
              <a:t> </a:t>
            </a:r>
            <a:r>
              <a:rPr lang="hu-HU" dirty="0" err="1" smtClean="0"/>
              <a:t>validation</a:t>
            </a:r>
            <a:r>
              <a:rPr lang="hu-HU" dirty="0" smtClean="0"/>
              <a:t> </a:t>
            </a:r>
            <a:r>
              <a:rPr lang="hu-HU" dirty="0" err="1" smtClean="0"/>
              <a:t>required</a:t>
            </a: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/>
              <a:t>r</a:t>
            </a:r>
            <a:r>
              <a:rPr lang="hu-HU" dirty="0" err="1" smtClean="0"/>
              <a:t>esults</a:t>
            </a:r>
            <a:r>
              <a:rPr lang="hu-HU" dirty="0" smtClean="0"/>
              <a:t> </a:t>
            </a:r>
            <a:r>
              <a:rPr lang="hu-HU" dirty="0" err="1" smtClean="0"/>
              <a:t>should</a:t>
            </a:r>
            <a:r>
              <a:rPr lang="hu-HU" dirty="0" smtClean="0"/>
              <a:t> </a:t>
            </a:r>
            <a:r>
              <a:rPr lang="hu-HU" dirty="0" err="1" smtClean="0"/>
              <a:t>match</a:t>
            </a: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/>
              <a:t>p</a:t>
            </a:r>
            <a:r>
              <a:rPr lang="hu-HU" dirty="0" err="1" smtClean="0"/>
              <a:t>revent</a:t>
            </a:r>
            <a:r>
              <a:rPr lang="hu-HU" dirty="0" smtClean="0"/>
              <a:t> </a:t>
            </a:r>
            <a:r>
              <a:rPr lang="hu-HU" dirty="0" err="1" smtClean="0"/>
              <a:t>speed</a:t>
            </a:r>
            <a:r>
              <a:rPr lang="hu-HU" dirty="0" smtClean="0"/>
              <a:t> </a:t>
            </a:r>
            <a:r>
              <a:rPr lang="hu-HU" dirty="0" err="1" smtClean="0"/>
              <a:t>loss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6575" y="220663"/>
            <a:ext cx="8229600" cy="8223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zh-CN" smtClean="0">
                <a:solidFill>
                  <a:schemeClr val="hlink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Work Progress</a:t>
            </a:r>
            <a:endParaRPr lang="hu-HU" altLang="zh-CN" smtClean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076700"/>
            <a:ext cx="5183187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243138"/>
            <a:ext cx="5208587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grpSp>
        <p:nvGrpSpPr>
          <p:cNvPr id="15365" name="Csoportba foglalás 1"/>
          <p:cNvGrpSpPr>
            <a:grpSpLocks/>
          </p:cNvGrpSpPr>
          <p:nvPr/>
        </p:nvGrpSpPr>
        <p:grpSpPr bwMode="auto">
          <a:xfrm>
            <a:off x="979488" y="1052513"/>
            <a:ext cx="7489825" cy="3405187"/>
            <a:chOff x="0" y="0"/>
            <a:chExt cx="7489507" cy="3404870"/>
          </a:xfrm>
        </p:grpSpPr>
        <p:grpSp>
          <p:nvGrpSpPr>
            <p:cNvPr id="18438" name="Group 5"/>
            <p:cNvGrpSpPr>
              <a:grpSpLocks/>
            </p:cNvGrpSpPr>
            <p:nvPr/>
          </p:nvGrpSpPr>
          <p:grpSpPr bwMode="auto">
            <a:xfrm>
              <a:off x="0" y="0"/>
              <a:ext cx="7489507" cy="3404870"/>
              <a:chOff x="0" y="0"/>
              <a:chExt cx="11794" cy="5362"/>
            </a:xfrm>
          </p:grpSpPr>
          <p:pic>
            <p:nvPicPr>
              <p:cNvPr id="18441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792" cy="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</p:pic>
          <p:grpSp>
            <p:nvGrpSpPr>
              <p:cNvPr id="18442" name="Group 7"/>
              <p:cNvGrpSpPr>
                <a:grpSpLocks/>
              </p:cNvGrpSpPr>
              <p:nvPr/>
            </p:nvGrpSpPr>
            <p:grpSpPr bwMode="auto">
              <a:xfrm>
                <a:off x="0" y="828"/>
                <a:ext cx="11794" cy="4534"/>
                <a:chOff x="0" y="0"/>
                <a:chExt cx="11794" cy="4534"/>
              </a:xfrm>
            </p:grpSpPr>
            <p:sp>
              <p:nvSpPr>
                <p:cNvPr id="18443" name="Rectangle 20"/>
                <p:cNvSpPr>
                  <a:spLocks noChangeArrowheads="1"/>
                </p:cNvSpPr>
                <p:nvPr/>
              </p:nvSpPr>
              <p:spPr bwMode="auto">
                <a:xfrm>
                  <a:off x="1547" y="1299"/>
                  <a:ext cx="9896" cy="401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800">
                      <a:solidFill>
                        <a:srgbClr val="000000"/>
                      </a:solidFill>
                    </a:rPr>
                    <a:t>Event  </a:t>
                  </a:r>
                  <a:r>
                    <a:rPr lang="hu-HU" altLang="en-US" sz="1800">
                      <a:solidFill>
                        <a:srgbClr val="000000"/>
                      </a:solidFill>
                    </a:rPr>
                    <a:t>collector</a:t>
                  </a:r>
                </a:p>
              </p:txBody>
            </p:sp>
            <p:sp>
              <p:nvSpPr>
                <p:cNvPr id="18444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3853"/>
                  <a:ext cx="2835" cy="681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800">
                      <a:latin typeface="Times New Roman" panose="02020603050405020304" pitchFamily="18" charset="0"/>
                      <a:sym typeface="Times New Roman" panose="02020603050405020304" pitchFamily="18" charset="0"/>
                    </a:rPr>
                    <a:t>NucleusLevel</a:t>
                  </a:r>
                  <a:endParaRPr lang="hu-HU" altLang="en-US" sz="1800">
                    <a:latin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8445" name="Rectangle 9"/>
                <p:cNvSpPr>
                  <a:spLocks noChangeArrowheads="1"/>
                </p:cNvSpPr>
                <p:nvPr/>
              </p:nvSpPr>
              <p:spPr bwMode="auto">
                <a:xfrm>
                  <a:off x="1" y="341"/>
                  <a:ext cx="11793" cy="56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800">
                      <a:solidFill>
                        <a:srgbClr val="000000"/>
                      </a:solidFill>
                      <a:latin typeface="Times New Roman" panose="02020603050405020304" pitchFamily="18" charset="0"/>
                      <a:sym typeface="Times New Roman" panose="02020603050405020304" pitchFamily="18" charset="0"/>
                    </a:rPr>
                    <a:t>HIJING</a:t>
                  </a:r>
                  <a:endParaRPr lang="hu-HU" altLang="en-US" sz="1800"/>
                </a:p>
              </p:txBody>
            </p:sp>
            <p:sp>
              <p:nvSpPr>
                <p:cNvPr id="18446" name="Rectangle 10"/>
                <p:cNvSpPr>
                  <a:spLocks noChangeArrowheads="1"/>
                </p:cNvSpPr>
                <p:nvPr/>
              </p:nvSpPr>
              <p:spPr bwMode="auto">
                <a:xfrm>
                  <a:off x="3741" y="2156"/>
                  <a:ext cx="7938" cy="4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800">
                      <a:latin typeface="Times New Roman" panose="02020603050405020304" pitchFamily="18" charset="0"/>
                      <a:sym typeface="Times New Roman" panose="02020603050405020304" pitchFamily="18" charset="0"/>
                    </a:rPr>
                    <a:t>PYTIHA</a:t>
                  </a:r>
                  <a:endParaRPr lang="hu-HU" altLang="en-US" sz="1800">
                    <a:latin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8447" name="Rectangle 11"/>
                <p:cNvSpPr>
                  <a:spLocks noChangeArrowheads="1"/>
                </p:cNvSpPr>
                <p:nvPr/>
              </p:nvSpPr>
              <p:spPr bwMode="auto">
                <a:xfrm>
                  <a:off x="3741" y="2949"/>
                  <a:ext cx="1021" cy="56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800">
                      <a:solidFill>
                        <a:srgbClr val="000000"/>
                      </a:solidFill>
                      <a:latin typeface="Times New Roman" panose="02020603050405020304" pitchFamily="18" charset="0"/>
                      <a:sym typeface="Times New Roman" panose="02020603050405020304" pitchFamily="18" charset="0"/>
                    </a:rPr>
                    <a:t>Info</a:t>
                  </a:r>
                  <a:endParaRPr lang="hu-HU" altLang="en-US" sz="1800"/>
                </a:p>
              </p:txBody>
            </p:sp>
            <p:sp>
              <p:nvSpPr>
                <p:cNvPr id="18448" name="Rectangle 12"/>
                <p:cNvSpPr>
                  <a:spLocks noChangeArrowheads="1"/>
                </p:cNvSpPr>
                <p:nvPr/>
              </p:nvSpPr>
              <p:spPr bwMode="auto">
                <a:xfrm>
                  <a:off x="5442" y="2950"/>
                  <a:ext cx="2156" cy="56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800">
                      <a:solidFill>
                        <a:srgbClr val="000000"/>
                      </a:solidFill>
                      <a:latin typeface="Times New Roman" panose="02020603050405020304" pitchFamily="18" charset="0"/>
                      <a:sym typeface="Times New Roman" panose="02020603050405020304" pitchFamily="18" charset="0"/>
                    </a:rPr>
                    <a:t>Event  process</a:t>
                  </a:r>
                  <a:endParaRPr lang="hu-HU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8449" name="Rectangle 13"/>
                <p:cNvSpPr>
                  <a:spLocks noChangeArrowheads="1"/>
                </p:cNvSpPr>
                <p:nvPr/>
              </p:nvSpPr>
              <p:spPr bwMode="auto">
                <a:xfrm>
                  <a:off x="8165" y="2951"/>
                  <a:ext cx="3629" cy="56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  <a:sym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800">
                      <a:solidFill>
                        <a:srgbClr val="000000"/>
                      </a:solidFill>
                      <a:latin typeface="Times New Roman" panose="02020603050405020304" pitchFamily="18" charset="0"/>
                      <a:sym typeface="Times New Roman" panose="02020603050405020304" pitchFamily="18" charset="0"/>
                    </a:rPr>
                    <a:t>Event   event</a:t>
                  </a:r>
                  <a:endParaRPr lang="hu-HU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8450" name="箭头 321"/>
                <p:cNvSpPr>
                  <a:spLocks noChangeShapeType="1"/>
                </p:cNvSpPr>
                <p:nvPr/>
              </p:nvSpPr>
              <p:spPr bwMode="auto">
                <a:xfrm flipV="1">
                  <a:off x="4219" y="3504"/>
                  <a:ext cx="1" cy="45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bevel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51" name="箭头 321"/>
                <p:cNvSpPr>
                  <a:spLocks noChangeShapeType="1"/>
                </p:cNvSpPr>
                <p:nvPr/>
              </p:nvSpPr>
              <p:spPr bwMode="auto">
                <a:xfrm flipV="1">
                  <a:off x="5783" y="3516"/>
                  <a:ext cx="1" cy="45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52" name="箭头 321"/>
                <p:cNvSpPr>
                  <a:spLocks noChangeShapeType="1"/>
                </p:cNvSpPr>
                <p:nvPr/>
              </p:nvSpPr>
              <p:spPr bwMode="auto">
                <a:xfrm flipV="1">
                  <a:off x="8618" y="3516"/>
                  <a:ext cx="1" cy="45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53" name="箭头 321"/>
                <p:cNvSpPr>
                  <a:spLocks noChangeShapeType="1"/>
                </p:cNvSpPr>
                <p:nvPr/>
              </p:nvSpPr>
              <p:spPr bwMode="auto">
                <a:xfrm flipH="1" flipV="1">
                  <a:off x="9526" y="12"/>
                  <a:ext cx="1" cy="12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54" name="箭头 321"/>
                <p:cNvSpPr>
                  <a:spLocks noChangeShapeType="1"/>
                </p:cNvSpPr>
                <p:nvPr/>
              </p:nvSpPr>
              <p:spPr bwMode="auto">
                <a:xfrm flipV="1">
                  <a:off x="1057" y="907"/>
                  <a:ext cx="1" cy="29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55" name="箭头 321"/>
                <p:cNvSpPr>
                  <a:spLocks noChangeShapeType="1"/>
                </p:cNvSpPr>
                <p:nvPr/>
              </p:nvSpPr>
              <p:spPr bwMode="auto">
                <a:xfrm>
                  <a:off x="567" y="907"/>
                  <a:ext cx="1" cy="295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bevel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56" name="箭头 321"/>
                <p:cNvSpPr>
                  <a:spLocks noChangeShapeType="1"/>
                </p:cNvSpPr>
                <p:nvPr/>
              </p:nvSpPr>
              <p:spPr bwMode="auto">
                <a:xfrm flipV="1">
                  <a:off x="8619" y="1702"/>
                  <a:ext cx="1" cy="124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bevel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57" name="箭头 331"/>
                <p:cNvSpPr>
                  <a:spLocks noChangeShapeType="1"/>
                </p:cNvSpPr>
                <p:nvPr/>
              </p:nvSpPr>
              <p:spPr bwMode="auto">
                <a:xfrm>
                  <a:off x="9865" y="1725"/>
                  <a:ext cx="1" cy="22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bevel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58" name="箭头 321"/>
                <p:cNvSpPr>
                  <a:spLocks noChangeShapeType="1"/>
                </p:cNvSpPr>
                <p:nvPr/>
              </p:nvSpPr>
              <p:spPr bwMode="auto">
                <a:xfrm flipH="1" flipV="1">
                  <a:off x="10646" y="1701"/>
                  <a:ext cx="1" cy="22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bevel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59" name="箭头 333"/>
                <p:cNvSpPr>
                  <a:spLocks noChangeShapeType="1"/>
                </p:cNvSpPr>
                <p:nvPr/>
              </p:nvSpPr>
              <p:spPr bwMode="auto">
                <a:xfrm>
                  <a:off x="7030" y="3516"/>
                  <a:ext cx="1" cy="45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bevel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60" name="箭头 334"/>
                <p:cNvSpPr>
                  <a:spLocks noChangeShapeType="1"/>
                </p:cNvSpPr>
                <p:nvPr/>
              </p:nvSpPr>
              <p:spPr bwMode="auto">
                <a:xfrm>
                  <a:off x="7824" y="2608"/>
                  <a:ext cx="1" cy="136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bevel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61" name="箭头 334"/>
                <p:cNvSpPr>
                  <a:spLocks noChangeShapeType="1"/>
                </p:cNvSpPr>
                <p:nvPr/>
              </p:nvSpPr>
              <p:spPr bwMode="auto">
                <a:xfrm>
                  <a:off x="4989" y="2608"/>
                  <a:ext cx="1" cy="136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62" name="箭头 334"/>
                <p:cNvSpPr>
                  <a:spLocks noChangeShapeType="1"/>
                </p:cNvSpPr>
                <p:nvPr/>
              </p:nvSpPr>
              <p:spPr bwMode="auto">
                <a:xfrm>
                  <a:off x="10319" y="2608"/>
                  <a:ext cx="1" cy="136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63" name="箭头 337"/>
                <p:cNvSpPr>
                  <a:spLocks noChangeShapeType="1"/>
                </p:cNvSpPr>
                <p:nvPr/>
              </p:nvSpPr>
              <p:spPr bwMode="auto">
                <a:xfrm flipV="1">
                  <a:off x="4195" y="907"/>
                  <a:ext cx="1" cy="20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bevel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64" name="箭头 338"/>
                <p:cNvSpPr>
                  <a:spLocks noChangeShapeType="1"/>
                </p:cNvSpPr>
                <p:nvPr/>
              </p:nvSpPr>
              <p:spPr bwMode="auto">
                <a:xfrm>
                  <a:off x="6690" y="907"/>
                  <a:ext cx="1" cy="12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bevel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65" name="箭头 339"/>
                <p:cNvSpPr>
                  <a:spLocks noChangeShapeType="1"/>
                </p:cNvSpPr>
                <p:nvPr/>
              </p:nvSpPr>
              <p:spPr bwMode="auto">
                <a:xfrm>
                  <a:off x="5896" y="0"/>
                  <a:ext cx="1" cy="3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bevel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8439" name="箭头 321"/>
            <p:cNvSpPr>
              <a:spLocks noChangeShapeType="1"/>
            </p:cNvSpPr>
            <p:nvPr/>
          </p:nvSpPr>
          <p:spPr bwMode="auto">
            <a:xfrm>
              <a:off x="1143581" y="1605280"/>
              <a:ext cx="7721" cy="13671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bevel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0" name="箭头 321"/>
            <p:cNvSpPr>
              <a:spLocks noChangeShapeType="1"/>
            </p:cNvSpPr>
            <p:nvPr/>
          </p:nvSpPr>
          <p:spPr bwMode="auto">
            <a:xfrm flipH="1" flipV="1">
              <a:off x="1550448" y="1605280"/>
              <a:ext cx="287" cy="13671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Kép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47194" r="53937" b="16335"/>
          <a:stretch>
            <a:fillRect/>
          </a:stretch>
        </p:blipFill>
        <p:spPr bwMode="auto">
          <a:xfrm>
            <a:off x="3482975" y="3121025"/>
            <a:ext cx="5202238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84138"/>
            <a:ext cx="82296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zh-CN" smtClean="0">
                <a:solidFill>
                  <a:schemeClr val="hlink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Work Progress</a:t>
            </a:r>
            <a:endParaRPr lang="hu-HU" altLang="zh-CN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82512" y="2128933"/>
            <a:ext cx="3825875" cy="547641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zh-CN" dirty="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XML </a:t>
            </a:r>
            <a:r>
              <a:rPr lang="hu-HU" altLang="zh-CN" dirty="0" err="1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library</a:t>
            </a:r>
            <a:endParaRPr lang="hu-HU" altLang="zh-CN" dirty="0" smtClean="0"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1" hangingPunct="1"/>
            <a:r>
              <a:rPr lang="hu-HU" altLang="zh-CN" dirty="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GSL</a:t>
            </a:r>
          </a:p>
          <a:p>
            <a:pPr marL="0" indent="0" eaLnBrk="1" hangingPunct="1"/>
            <a:endParaRPr lang="hu-HU" altLang="zh-CN" dirty="0" smtClean="0"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0" indent="0" eaLnBrk="1" hangingPunct="1"/>
            <a:endParaRPr lang="hu-HU" altLang="zh-CN" dirty="0" smtClean="0"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1" hangingPunct="1"/>
            <a:r>
              <a:rPr lang="hu-HU" altLang="zh-CN" dirty="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LHAPDF6</a:t>
            </a:r>
          </a:p>
          <a:p>
            <a:pPr eaLnBrk="1" hangingPunct="1"/>
            <a:r>
              <a:rPr lang="hu-HU" altLang="zh-CN" dirty="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CERNLIB</a:t>
            </a:r>
          </a:p>
          <a:p>
            <a:pPr eaLnBrk="1" hangingPunct="1"/>
            <a:r>
              <a:rPr lang="hu-HU" altLang="zh-CN" dirty="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HOPPET</a:t>
            </a:r>
          </a:p>
        </p:txBody>
      </p:sp>
      <p:sp>
        <p:nvSpPr>
          <p:cNvPr id="19460" name="Jobb oldali kapcsos zárójel 1"/>
          <p:cNvSpPr>
            <a:spLocks/>
          </p:cNvSpPr>
          <p:nvPr/>
        </p:nvSpPr>
        <p:spPr bwMode="auto">
          <a:xfrm>
            <a:off x="2676525" y="5175250"/>
            <a:ext cx="720725" cy="1008063"/>
          </a:xfrm>
          <a:prstGeom prst="rightBrace">
            <a:avLst>
              <a:gd name="adj1" fmla="val 23467"/>
              <a:gd name="adj2" fmla="val 50000"/>
            </a:avLst>
          </a:prstGeom>
          <a:solidFill>
            <a:schemeClr val="bg1"/>
          </a:solidFill>
          <a:ln w="41275">
            <a:solidFill>
              <a:schemeClr val="tx1"/>
            </a:solidFill>
            <a:bevel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 i="1"/>
          </a:p>
        </p:txBody>
      </p:sp>
      <p:sp>
        <p:nvSpPr>
          <p:cNvPr id="19461" name="Szövegdoboz 2"/>
          <p:cNvSpPr>
            <a:spLocks noChangeArrowheads="1"/>
          </p:cNvSpPr>
          <p:nvPr/>
        </p:nvSpPr>
        <p:spPr bwMode="auto">
          <a:xfrm>
            <a:off x="3417888" y="5478463"/>
            <a:ext cx="3573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en-US" sz="2000" b="1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DGLAP Toolkit, interpolation</a:t>
            </a:r>
            <a:endParaRPr lang="en-US" altLang="hu-HU" sz="2000" b="1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cxnSp>
        <p:nvCxnSpPr>
          <p:cNvPr id="19462" name="Szögletes összekötő 8"/>
          <p:cNvCxnSpPr>
            <a:cxnSpLocks noChangeShapeType="1"/>
          </p:cNvCxnSpPr>
          <p:nvPr/>
        </p:nvCxnSpPr>
        <p:spPr bwMode="auto">
          <a:xfrm flipV="1">
            <a:off x="3276600" y="1412875"/>
            <a:ext cx="2808288" cy="1008063"/>
          </a:xfrm>
          <a:prstGeom prst="bentConnector3">
            <a:avLst>
              <a:gd name="adj1" fmla="val 43681"/>
            </a:avLst>
          </a:prstGeom>
          <a:noFill/>
          <a:ln w="38100">
            <a:solidFill>
              <a:schemeClr val="tx1"/>
            </a:solidFill>
            <a:bevel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3" name="Szövegdoboz 10"/>
          <p:cNvSpPr>
            <a:spLocks noChangeArrowheads="1"/>
          </p:cNvSpPr>
          <p:nvPr/>
        </p:nvSpPr>
        <p:spPr bwMode="auto">
          <a:xfrm>
            <a:off x="6083300" y="1216025"/>
            <a:ext cx="2327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en-US" sz="2000" b="1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Storing Parameters</a:t>
            </a:r>
            <a:endParaRPr lang="en-US" altLang="hu-HU" sz="2000" b="1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cxnSp>
        <p:nvCxnSpPr>
          <p:cNvPr id="19464" name="Egyenes összekötő nyíllal 12"/>
          <p:cNvCxnSpPr>
            <a:cxnSpLocks noChangeShapeType="1"/>
          </p:cNvCxnSpPr>
          <p:nvPr/>
        </p:nvCxnSpPr>
        <p:spPr bwMode="auto">
          <a:xfrm>
            <a:off x="1908175" y="2997200"/>
            <a:ext cx="15367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bevel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5" name="Szövegdoboz 13"/>
          <p:cNvSpPr>
            <a:spLocks noChangeArrowheads="1"/>
          </p:cNvSpPr>
          <p:nvPr/>
        </p:nvSpPr>
        <p:spPr bwMode="auto">
          <a:xfrm>
            <a:off x="3417888" y="2797175"/>
            <a:ext cx="3829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en-US" sz="2000" b="1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VEGAS Monte-Carlo integration</a:t>
            </a:r>
            <a:endParaRPr lang="en-US" altLang="hu-HU" sz="2000" b="1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9467" name="Kép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 t="12126" r="53151" b="66832"/>
          <a:stretch>
            <a:fillRect/>
          </a:stretch>
        </p:blipFill>
        <p:spPr bwMode="auto">
          <a:xfrm>
            <a:off x="4662488" y="1587500"/>
            <a:ext cx="4365625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39610" y="1124807"/>
            <a:ext cx="4245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Tools</a:t>
            </a:r>
            <a:r>
              <a:rPr lang="hu-H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depencies</a:t>
            </a:r>
            <a:r>
              <a:rPr lang="hu-H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2936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zh-CN" smtClean="0">
                <a:solidFill>
                  <a:schemeClr val="hlink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Model improvements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2413" y="1700213"/>
            <a:ext cx="3671887" cy="45259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/>
            <a:r>
              <a:rPr lang="hu-HU" altLang="en-US" b="1" smtClean="0">
                <a:solidFill>
                  <a:srgbClr val="262672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Shadowing </a:t>
            </a:r>
          </a:p>
          <a:p>
            <a:pPr marL="0" indent="0" eaLnBrk="1" hangingPunct="1"/>
            <a:endParaRPr lang="hu-HU" altLang="en-US" b="1" smtClean="0">
              <a:solidFill>
                <a:srgbClr val="262672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0" indent="0" eaLnBrk="1" hangingPunct="1"/>
            <a:r>
              <a:rPr lang="en-US" altLang="hu-HU" b="1" smtClean="0">
                <a:solidFill>
                  <a:srgbClr val="262672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J</a:t>
            </a:r>
            <a:r>
              <a:rPr lang="hu-HU" altLang="en-US" b="1" smtClean="0">
                <a:solidFill>
                  <a:srgbClr val="262672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et quenching </a:t>
            </a:r>
          </a:p>
          <a:p>
            <a:pPr marL="0" indent="0" eaLnBrk="1" hangingPunct="1"/>
            <a:endParaRPr lang="hu-HU" altLang="en-US" b="1" smtClean="0">
              <a:solidFill>
                <a:srgbClr val="262672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</a:pPr>
            <a:r>
              <a:rPr lang="hu-HU" altLang="en-US" b="1" smtClean="0">
                <a:solidFill>
                  <a:srgbClr val="262672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ARIADNE</a:t>
            </a:r>
            <a:r>
              <a:rPr lang="hu-HU" altLang="en-US" sz="2400" b="1" i="1" smtClean="0">
                <a:solidFill>
                  <a:srgbClr val="262672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endParaRPr lang="hu-HU" altLang="en-US" sz="6000" b="1" i="1" smtClean="0">
              <a:solidFill>
                <a:srgbClr val="262672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cxnSp>
        <p:nvCxnSpPr>
          <p:cNvPr id="21508" name="Egyenes összekötő nyíllal 2"/>
          <p:cNvCxnSpPr>
            <a:cxnSpLocks noChangeShapeType="1"/>
          </p:cNvCxnSpPr>
          <p:nvPr/>
        </p:nvCxnSpPr>
        <p:spPr bwMode="auto">
          <a:xfrm>
            <a:off x="2555875" y="2060575"/>
            <a:ext cx="1247775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09" name="Szövegdoboz 3"/>
          <p:cNvSpPr txBox="1">
            <a:spLocks noChangeArrowheads="1"/>
          </p:cNvSpPr>
          <p:nvPr/>
        </p:nvSpPr>
        <p:spPr bwMode="auto">
          <a:xfrm>
            <a:off x="3803650" y="1876425"/>
            <a:ext cx="527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/>
              <a:t>Upgrading HIJING shadowing with QCD evolution</a:t>
            </a:r>
            <a:endParaRPr lang="en-US" altLang="hu-HU" sz="1800"/>
          </a:p>
        </p:txBody>
      </p:sp>
      <p:cxnSp>
        <p:nvCxnSpPr>
          <p:cNvPr id="21510" name="Egyenes összekötő nyíllal 6"/>
          <p:cNvCxnSpPr>
            <a:cxnSpLocks noChangeShapeType="1"/>
          </p:cNvCxnSpPr>
          <p:nvPr/>
        </p:nvCxnSpPr>
        <p:spPr bwMode="auto">
          <a:xfrm>
            <a:off x="3019425" y="3213100"/>
            <a:ext cx="784225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11" name="Szövegdoboz 9"/>
          <p:cNvSpPr txBox="1">
            <a:spLocks noChangeArrowheads="1"/>
          </p:cNvSpPr>
          <p:nvPr/>
        </p:nvSpPr>
        <p:spPr bwMode="auto">
          <a:xfrm>
            <a:off x="3787775" y="3035300"/>
            <a:ext cx="3184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/>
              <a:t>Implementing various models</a:t>
            </a:r>
            <a:endParaRPr lang="en-US" altLang="hu-HU" sz="18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214313"/>
            <a:ext cx="8215313" cy="795337"/>
          </a:xfrm>
        </p:spPr>
        <p:txBody>
          <a:bodyPr/>
          <a:lstStyle/>
          <a:p>
            <a:r>
              <a:rPr lang="zh-CN" altLang="en-US">
                <a:solidFill>
                  <a:schemeClr val="hlink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Results from HIJING 2.0</a:t>
            </a:r>
            <a:endParaRPr lang="hu-HU" altLang="en-US">
              <a:solidFill>
                <a:schemeClr val="hlink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28763"/>
            <a:ext cx="5092700" cy="413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84213" y="5302250"/>
            <a:ext cx="1512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1400" b="1">
                <a:solidFill>
                  <a:srgbClr val="080808"/>
                </a:solidFill>
              </a:rPr>
              <a:t>arXiv:1008.1841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076825" y="1701800"/>
            <a:ext cx="40370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>
                <a:solidFill>
                  <a:srgbClr val="080808"/>
                </a:solidFill>
                <a:latin typeface="Times New Roman" panose="02020603050405020304" pitchFamily="18" charset="0"/>
              </a:rPr>
              <a:t>HIJING 2.0 fits RHIC data well;</a:t>
            </a:r>
          </a:p>
          <a:p>
            <a:pPr eaLnBrk="1" hangingPunct="1"/>
            <a:endParaRPr lang="zh-CN" altLang="en-US">
              <a:solidFill>
                <a:srgbClr val="080808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zh-CN" altLang="en-US">
                <a:solidFill>
                  <a:srgbClr val="080808"/>
                </a:solidFill>
                <a:latin typeface="Times New Roman" panose="02020603050405020304" pitchFamily="18" charset="0"/>
              </a:rPr>
              <a:t>Improvements are needed in LHC energy;</a:t>
            </a:r>
            <a:endParaRPr lang="hu-HU" altLang="en-US">
              <a:solidFill>
                <a:srgbClr val="080808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332413" y="2530475"/>
            <a:ext cx="3095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hu-HU" altLang="hu-HU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087938" y="2852738"/>
            <a:ext cx="3719512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080808"/>
                </a:solidFill>
                <a:latin typeface="Times New Roman" panose="02020603050405020304" pitchFamily="18" charset="0"/>
              </a:rPr>
              <a:t>Solution:</a:t>
            </a:r>
          </a:p>
          <a:p>
            <a:pPr eaLnBrk="1" hangingPunct="1"/>
            <a:r>
              <a:rPr lang="zh-CN" altLang="en-US">
                <a:solidFill>
                  <a:srgbClr val="080808"/>
                </a:solidFill>
                <a:latin typeface="Times New Roman" panose="02020603050405020304" pitchFamily="18" charset="0"/>
              </a:rPr>
              <a:t>Update the shadowing implementation</a:t>
            </a:r>
          </a:p>
          <a:p>
            <a:pPr eaLnBrk="1" hangingPunct="1"/>
            <a:r>
              <a:rPr lang="zh-CN" altLang="en-US">
                <a:solidFill>
                  <a:srgbClr val="080808"/>
                </a:solidFill>
                <a:latin typeface="Times New Roman" panose="02020603050405020304" pitchFamily="18" charset="0"/>
              </a:rPr>
              <a:t>in HIJING. </a:t>
            </a:r>
          </a:p>
          <a:p>
            <a:pPr eaLnBrk="1" hangingPunct="1"/>
            <a:endParaRPr lang="hu-HU" altLang="en-US">
              <a:solidFill>
                <a:srgbClr val="080808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zh-CN" altLang="en-US">
                <a:solidFill>
                  <a:srgbClr val="080808"/>
                </a:solidFill>
                <a:latin typeface="Times New Roman" panose="02020603050405020304" pitchFamily="18" charset="0"/>
              </a:rPr>
              <a:t>Original parameterization in HIJING</a:t>
            </a:r>
          </a:p>
          <a:p>
            <a:pPr eaLnBrk="1" hangingPunct="1"/>
            <a:r>
              <a:rPr lang="zh-CN" altLang="en-US">
                <a:solidFill>
                  <a:srgbClr val="080808"/>
                </a:solidFill>
                <a:latin typeface="Times New Roman" panose="02020603050405020304" pitchFamily="18" charset="0"/>
              </a:rPr>
              <a:t>only has x, b-dependence ---- R(x,b).</a:t>
            </a:r>
          </a:p>
          <a:p>
            <a:pPr eaLnBrk="1" hangingPunct="1"/>
            <a:endParaRPr lang="zh-CN" altLang="en-US">
              <a:solidFill>
                <a:srgbClr val="080808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zh-CN" altLang="en-US">
                <a:solidFill>
                  <a:srgbClr val="080808"/>
                </a:solidFill>
                <a:latin typeface="Times New Roman" panose="02020603050405020304" pitchFamily="18" charset="0"/>
              </a:rPr>
              <a:t>We want to involve QCD evolution</a:t>
            </a:r>
          </a:p>
          <a:p>
            <a:pPr eaLnBrk="1" hangingPunct="1"/>
            <a:r>
              <a:rPr lang="zh-CN" altLang="en-US">
                <a:solidFill>
                  <a:srgbClr val="080808"/>
                </a:solidFill>
                <a:latin typeface="Times New Roman" panose="02020603050405020304" pitchFamily="18" charset="0"/>
              </a:rPr>
              <a:t>for the shadowing factor ---- R(x,Q,b).</a:t>
            </a:r>
          </a:p>
          <a:p>
            <a:pPr eaLnBrk="1" hangingPunct="1"/>
            <a:endParaRPr lang="hu-HU" altLang="en-US">
              <a:solidFill>
                <a:srgbClr val="080808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hu-HU" altLang="en-US">
              <a:solidFill>
                <a:srgbClr val="080808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000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214313"/>
            <a:ext cx="8215313" cy="795337"/>
          </a:xfrm>
        </p:spPr>
        <p:txBody>
          <a:bodyPr/>
          <a:lstStyle/>
          <a:p>
            <a:r>
              <a:rPr lang="en-US" altLang="hu-HU" sz="2800">
                <a:solidFill>
                  <a:schemeClr val="hlink"/>
                </a:solidFill>
                <a:latin typeface="Times New Roman" panose="02020603050405020304" pitchFamily="18" charset="0"/>
              </a:rPr>
              <a:t>HOPPET: </a:t>
            </a:r>
            <a:r>
              <a:rPr lang="en-US" altLang="hu-HU" sz="2400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hu-HU" sz="2400">
                <a:solidFill>
                  <a:schemeClr val="hlink"/>
                </a:solidFill>
                <a:latin typeface="Times New Roman" panose="02020603050405020304" pitchFamily="18" charset="0"/>
              </a:rPr>
              <a:t>igher </a:t>
            </a:r>
            <a:r>
              <a:rPr lang="en-US" altLang="hu-HU" sz="2400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  <a:r>
              <a:rPr lang="en-US" altLang="hu-HU" sz="2400">
                <a:solidFill>
                  <a:schemeClr val="hlink"/>
                </a:solidFill>
                <a:latin typeface="Times New Roman" panose="02020603050405020304" pitchFamily="18" charset="0"/>
              </a:rPr>
              <a:t>rder </a:t>
            </a:r>
            <a:r>
              <a:rPr lang="en-US" altLang="hu-HU" sz="2400">
                <a:solidFill>
                  <a:srgbClr val="FF0000"/>
                </a:solidFill>
                <a:latin typeface="Times New Roman" panose="02020603050405020304" pitchFamily="18" charset="0"/>
              </a:rPr>
              <a:t>P</a:t>
            </a:r>
            <a:r>
              <a:rPr lang="en-US" altLang="hu-HU" sz="2400">
                <a:solidFill>
                  <a:schemeClr val="hlink"/>
                </a:solidFill>
                <a:latin typeface="Times New Roman" panose="02020603050405020304" pitchFamily="18" charset="0"/>
              </a:rPr>
              <a:t>erturbative </a:t>
            </a:r>
            <a:r>
              <a:rPr lang="en-US" altLang="hu-HU" sz="2400">
                <a:solidFill>
                  <a:srgbClr val="FF0000"/>
                </a:solidFill>
                <a:latin typeface="Times New Roman" panose="02020603050405020304" pitchFamily="18" charset="0"/>
              </a:rPr>
              <a:t>P</a:t>
            </a:r>
            <a:r>
              <a:rPr lang="en-US" altLang="hu-HU" sz="2400">
                <a:solidFill>
                  <a:schemeClr val="hlink"/>
                </a:solidFill>
                <a:latin typeface="Times New Roman" panose="02020603050405020304" pitchFamily="18" charset="0"/>
              </a:rPr>
              <a:t>arton </a:t>
            </a:r>
            <a:r>
              <a:rPr lang="en-US" altLang="hu-HU" sz="2400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hu-HU" sz="2400">
                <a:solidFill>
                  <a:schemeClr val="hlink"/>
                </a:solidFill>
                <a:latin typeface="Times New Roman" panose="02020603050405020304" pitchFamily="18" charset="0"/>
              </a:rPr>
              <a:t>volution </a:t>
            </a:r>
            <a:r>
              <a:rPr lang="en-US" altLang="hu-HU" sz="2400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hu-HU" sz="2400">
                <a:solidFill>
                  <a:schemeClr val="hlink"/>
                </a:solidFill>
                <a:latin typeface="Times New Roman" panose="02020603050405020304" pitchFamily="18" charset="0"/>
              </a:rPr>
              <a:t>oolkit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133475"/>
            <a:ext cx="8215313" cy="5100638"/>
          </a:xfrm>
        </p:spPr>
        <p:txBody>
          <a:bodyPr/>
          <a:lstStyle/>
          <a:p>
            <a:pPr marL="361950" indent="-361950"/>
            <a:r>
              <a:rPr lang="en-US" altLang="hu-HU" sz="2000">
                <a:latin typeface="Times New Roman" panose="02020603050405020304" pitchFamily="18" charset="0"/>
              </a:rPr>
              <a:t>It's a Fortran 95 package for carrying out DGLAP evolution and other common manipulations of parton distribution functions(PDFs).</a:t>
            </a:r>
          </a:p>
          <a:p>
            <a:pPr marL="361950" indent="-361950"/>
            <a:endParaRPr lang="en-US" altLang="hu-HU" sz="2000">
              <a:latin typeface="Times New Roman" panose="02020603050405020304" pitchFamily="18" charset="0"/>
            </a:endParaRPr>
          </a:p>
          <a:p>
            <a:pPr marL="361950" indent="-361950"/>
            <a:endParaRPr lang="en-US" altLang="hu-HU" sz="2000">
              <a:latin typeface="Times New Roman" panose="02020603050405020304" pitchFamily="18" charset="0"/>
            </a:endParaRPr>
          </a:p>
          <a:p>
            <a:pPr marL="361950" indent="-361950"/>
            <a:endParaRPr lang="en-US" altLang="hu-HU" sz="2000">
              <a:latin typeface="Times New Roman" panose="02020603050405020304" pitchFamily="18" charset="0"/>
            </a:endParaRPr>
          </a:p>
          <a:p>
            <a:pPr marL="361950" indent="-361950"/>
            <a:r>
              <a:rPr lang="en-US" altLang="hu-HU" sz="2000">
                <a:latin typeface="Times New Roman" panose="02020603050405020304" pitchFamily="18" charset="0"/>
              </a:rPr>
              <a:t>Unpolarised evolution is provided to NNLO, including heavy-quark thresholds in the MS scheme, and longitudinally polarised evolution to NLO. </a:t>
            </a:r>
          </a:p>
          <a:p>
            <a:pPr marL="361950" indent="-361950"/>
            <a:endParaRPr lang="en-US" altLang="hu-HU" sz="2000">
              <a:latin typeface="Times New Roman" panose="02020603050405020304" pitchFamily="18" charset="0"/>
            </a:endParaRPr>
          </a:p>
          <a:p>
            <a:pPr marL="361950" indent="-361950"/>
            <a:endParaRPr lang="en-US" altLang="hu-HU" sz="2000">
              <a:latin typeface="Times New Roman" panose="02020603050405020304" pitchFamily="18" charset="0"/>
            </a:endParaRPr>
          </a:p>
          <a:p>
            <a:pPr marL="361950" indent="-361950"/>
            <a:r>
              <a:rPr lang="en-US" altLang="hu-HU" sz="2000">
                <a:latin typeface="Times New Roman" panose="02020603050405020304" pitchFamily="18" charset="0"/>
              </a:rPr>
              <a:t>It uses Runge-Kutta techniques to accomplish the Q-evolution.</a:t>
            </a:r>
            <a:endParaRPr lang="hu-HU" altLang="en-US" sz="2000">
              <a:latin typeface="Times New Roman" panose="02020603050405020304" pitchFamily="18" charset="0"/>
            </a:endParaRPr>
          </a:p>
        </p:txBody>
      </p:sp>
      <p:grpSp>
        <p:nvGrpSpPr>
          <p:cNvPr id="20484" name="Group 4"/>
          <p:cNvGrpSpPr>
            <a:grpSpLocks noChangeAspect="1"/>
          </p:cNvGrpSpPr>
          <p:nvPr/>
        </p:nvGrpSpPr>
        <p:grpSpPr bwMode="auto">
          <a:xfrm>
            <a:off x="828675" y="1787525"/>
            <a:ext cx="7488238" cy="1212850"/>
            <a:chOff x="0" y="0"/>
            <a:chExt cx="12498" cy="2024"/>
          </a:xfrm>
        </p:grpSpPr>
        <p:pic>
          <p:nvPicPr>
            <p:cNvPr id="2048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474" cy="1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048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" y="1134"/>
              <a:ext cx="7313" cy="8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66737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214313"/>
            <a:ext cx="8215313" cy="795337"/>
          </a:xfrm>
        </p:spPr>
        <p:txBody>
          <a:bodyPr/>
          <a:lstStyle/>
          <a:p>
            <a:r>
              <a:rPr lang="zh-CN" altLang="en-US">
                <a:solidFill>
                  <a:schemeClr val="hlink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Shadowing QCD-evolution</a:t>
            </a:r>
          </a:p>
        </p:txBody>
      </p:sp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252413" y="1196975"/>
            <a:ext cx="8164512" cy="4896485"/>
            <a:chOff x="0" y="15"/>
            <a:chExt cx="12858" cy="7711"/>
          </a:xfrm>
        </p:grpSpPr>
        <p:sp>
          <p:nvSpPr>
            <p:cNvPr id="21508" name="AutoShape 4"/>
            <p:cNvSpPr>
              <a:spLocks noChangeArrowheads="1"/>
            </p:cNvSpPr>
            <p:nvPr/>
          </p:nvSpPr>
          <p:spPr bwMode="auto">
            <a:xfrm rot="2340000" flipH="1">
              <a:off x="9753" y="331"/>
              <a:ext cx="226" cy="4816"/>
            </a:xfrm>
            <a:prstGeom prst="downArrow">
              <a:avLst>
                <a:gd name="adj1" fmla="val 36287"/>
                <a:gd name="adj2" fmla="val 172254"/>
              </a:avLst>
            </a:prstGeom>
            <a:solidFill>
              <a:srgbClr val="FFFF99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0170" tIns="46990" rIns="90170" bIns="46990" anchor="ctr"/>
            <a:lstStyle/>
            <a:p>
              <a:pPr algn="ctr" eaLnBrk="1" hangingPunct="1"/>
              <a:endParaRPr lang="hu-HU" altLang="hu-HU"/>
            </a:p>
          </p:txBody>
        </p:sp>
        <p:graphicFrame>
          <p:nvGraphicFramePr>
            <p:cNvPr id="21509" name="Object 5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6237" y="6365"/>
            <a:ext cx="3742" cy="13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2" r:id="rId4" imgW="1260911" imgH="458780" progId="">
                    <p:embed/>
                  </p:oleObj>
                </mc:Choice>
                <mc:Fallback>
                  <p:oleObj r:id="rId4" imgW="1260911" imgH="45878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37" y="6365"/>
                          <a:ext cx="3742" cy="13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0" name="Object 6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907" y="242"/>
            <a:ext cx="3856" cy="4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3" r:id="rId6" imgW="1490143" imgH="178287" progId="">
                    <p:embed/>
                  </p:oleObj>
                </mc:Choice>
                <mc:Fallback>
                  <p:oleObj r:id="rId6" imgW="1490143" imgH="17828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7" y="242"/>
                          <a:ext cx="3856" cy="4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1" name="Object 7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10659" y="15"/>
            <a:ext cx="2086" cy="7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4" r:id="rId8" imgW="637002" imgH="242279" progId="">
                    <p:embed/>
                  </p:oleObj>
                </mc:Choice>
                <mc:Fallback>
                  <p:oleObj r:id="rId8" imgW="637002" imgH="24227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59" y="15"/>
                          <a:ext cx="2086" cy="7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2" name="Object 8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10772" y="3190"/>
            <a:ext cx="2086" cy="7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5" r:id="rId10" imgW="637002" imgH="242279" progId="">
                    <p:embed/>
                  </p:oleObj>
                </mc:Choice>
                <mc:Fallback>
                  <p:oleObj r:id="rId10" imgW="637002" imgH="24227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72" y="3190"/>
                          <a:ext cx="2086" cy="7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3" name="箭头 266"/>
            <p:cNvSpPr>
              <a:spLocks noChangeShapeType="1"/>
            </p:cNvSpPr>
            <p:nvPr/>
          </p:nvSpPr>
          <p:spPr bwMode="auto">
            <a:xfrm>
              <a:off x="4876" y="468"/>
              <a:ext cx="5670" cy="1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箭头 271"/>
            <p:cNvSpPr>
              <a:spLocks noChangeShapeType="1"/>
            </p:cNvSpPr>
            <p:nvPr/>
          </p:nvSpPr>
          <p:spPr bwMode="auto">
            <a:xfrm>
              <a:off x="11566" y="1149"/>
              <a:ext cx="1" cy="1927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箭头 272"/>
            <p:cNvSpPr>
              <a:spLocks noChangeShapeType="1"/>
            </p:cNvSpPr>
            <p:nvPr/>
          </p:nvSpPr>
          <p:spPr bwMode="auto">
            <a:xfrm>
              <a:off x="6917" y="2056"/>
              <a:ext cx="4196" cy="1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1520" name="Object 16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6083" y="3360"/>
            <a:ext cx="1440" cy="3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6" r:id="rId12" imgW="917244" imgH="216553" progId="">
                    <p:embed/>
                  </p:oleObj>
                </mc:Choice>
                <mc:Fallback>
                  <p:oleObj r:id="rId12" imgW="917244" imgH="21655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3" y="3360"/>
                          <a:ext cx="1440" cy="3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21" name="Object 17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6917" y="2169"/>
            <a:ext cx="4148" cy="4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7" r:id="rId14" imgW="2032957" imgH="241612" progId="">
                    <p:embed/>
                  </p:oleObj>
                </mc:Choice>
                <mc:Fallback>
                  <p:oleObj r:id="rId14" imgW="2032957" imgH="24161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17" y="2169"/>
                          <a:ext cx="4148" cy="4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22" name="Oval 18"/>
            <p:cNvSpPr>
              <a:spLocks noChangeArrowheads="1"/>
            </p:cNvSpPr>
            <p:nvPr/>
          </p:nvSpPr>
          <p:spPr bwMode="auto">
            <a:xfrm flipV="1">
              <a:off x="6123" y="4777"/>
              <a:ext cx="4196" cy="794"/>
            </a:xfrm>
            <a:prstGeom prst="ellipse">
              <a:avLst/>
            </a:prstGeom>
            <a:solidFill>
              <a:srgbClr val="0000FF"/>
            </a:solidFill>
            <a:ln w="952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lIns="90170" tIns="46990" rIns="90170" bIns="46990" anchor="ctr"/>
            <a:lstStyle/>
            <a:p>
              <a:pPr algn="ctr" eaLnBrk="1" hangingPunct="1"/>
              <a:r>
                <a:rPr lang="en-US" altLang="hu-HU" sz="2400">
                  <a:solidFill>
                    <a:srgbClr val="FFFF00"/>
                  </a:solidFill>
                  <a:latin typeface="Times New Roman" panose="02020603050405020304" pitchFamily="18" charset="0"/>
                </a:rPr>
                <a:t>HOPPET</a:t>
              </a:r>
            </a:p>
          </p:txBody>
        </p:sp>
        <p:sp>
          <p:nvSpPr>
            <p:cNvPr id="21523" name="AutoShape 19"/>
            <p:cNvSpPr>
              <a:spLocks noChangeArrowheads="1"/>
            </p:cNvSpPr>
            <p:nvPr/>
          </p:nvSpPr>
          <p:spPr bwMode="auto">
            <a:xfrm rot="5580000">
              <a:off x="9251" y="5590"/>
              <a:ext cx="2277" cy="1538"/>
            </a:xfrm>
            <a:custGeom>
              <a:avLst/>
              <a:gdLst>
                <a:gd name="G0" fmla="+- 543401 0 0"/>
                <a:gd name="G1" fmla="+- -11510696 0 0"/>
                <a:gd name="G2" fmla="+- 543401 0 -11510696"/>
                <a:gd name="G3" fmla="+- 10800 0 0"/>
                <a:gd name="G4" fmla="+- 0 0 54340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9881 0 0"/>
                <a:gd name="G9" fmla="+- 0 0 -11510696"/>
                <a:gd name="G10" fmla="+- 9881 0 2700"/>
                <a:gd name="G11" fmla="cos G10 543401"/>
                <a:gd name="G12" fmla="sin G10 543401"/>
                <a:gd name="G13" fmla="cos 13500 543401"/>
                <a:gd name="G14" fmla="sin 13500 543401"/>
                <a:gd name="G15" fmla="+- G11 10800 0"/>
                <a:gd name="G16" fmla="+- G12 10800 0"/>
                <a:gd name="G17" fmla="+- G13 10800 0"/>
                <a:gd name="G18" fmla="+- G14 10800 0"/>
                <a:gd name="G19" fmla="*/ 9881 1 2"/>
                <a:gd name="G20" fmla="+- G19 5400 0"/>
                <a:gd name="G21" fmla="cos G20 543401"/>
                <a:gd name="G22" fmla="sin G20 543401"/>
                <a:gd name="G23" fmla="+- G21 10800 0"/>
                <a:gd name="G24" fmla="+- G12 G23 G22"/>
                <a:gd name="G25" fmla="+- G22 G23 G11"/>
                <a:gd name="G26" fmla="cos 10800 543401"/>
                <a:gd name="G27" fmla="sin 10800 543401"/>
                <a:gd name="G28" fmla="cos 9881 543401"/>
                <a:gd name="G29" fmla="sin 9881 54340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510696"/>
                <a:gd name="G36" fmla="sin G34 -11510696"/>
                <a:gd name="G37" fmla="+/ -11510696 54340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9881 G39"/>
                <a:gd name="G43" fmla="sin 9881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1990 w 21600"/>
                <a:gd name="T5" fmla="*/ 65 h 21600"/>
                <a:gd name="T6" fmla="*/ 488 w 21600"/>
                <a:gd name="T7" fmla="*/ 10013 h 21600"/>
                <a:gd name="T8" fmla="*/ 11888 w 21600"/>
                <a:gd name="T9" fmla="*/ 979 h 21600"/>
                <a:gd name="T10" fmla="*/ 24158 w 21600"/>
                <a:gd name="T11" fmla="*/ 12746 h 21600"/>
                <a:gd name="T12" fmla="*/ 20576 w 21600"/>
                <a:gd name="T13" fmla="*/ 15418 h 21600"/>
                <a:gd name="T14" fmla="*/ 17905 w 21600"/>
                <a:gd name="T15" fmla="*/ 11835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20577" y="12224"/>
                  </a:moveTo>
                  <a:cubicBezTo>
                    <a:pt x="20646" y="11753"/>
                    <a:pt x="20681" y="11276"/>
                    <a:pt x="20681" y="10800"/>
                  </a:cubicBezTo>
                  <a:cubicBezTo>
                    <a:pt x="20681" y="5342"/>
                    <a:pt x="16257" y="919"/>
                    <a:pt x="10800" y="919"/>
                  </a:cubicBezTo>
                  <a:cubicBezTo>
                    <a:pt x="5634" y="919"/>
                    <a:pt x="1340" y="4897"/>
                    <a:pt x="947" y="10048"/>
                  </a:cubicBezTo>
                  <a:lnTo>
                    <a:pt x="31" y="9978"/>
                  </a:lnTo>
                  <a:cubicBezTo>
                    <a:pt x="460" y="4349"/>
                    <a:pt x="5153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321"/>
                    <a:pt x="21562" y="11841"/>
                    <a:pt x="21487" y="12357"/>
                  </a:cubicBezTo>
                  <a:lnTo>
                    <a:pt x="24158" y="12746"/>
                  </a:lnTo>
                  <a:lnTo>
                    <a:pt x="20576" y="15418"/>
                  </a:lnTo>
                  <a:lnTo>
                    <a:pt x="17905" y="11835"/>
                  </a:lnTo>
                  <a:lnTo>
                    <a:pt x="20577" y="12224"/>
                  </a:lnTo>
                  <a:close/>
                </a:path>
              </a:pathLst>
            </a:custGeom>
            <a:solidFill>
              <a:srgbClr val="FFFF99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1524" name="AutoShape 20"/>
            <p:cNvSpPr>
              <a:spLocks noChangeArrowheads="1"/>
            </p:cNvSpPr>
            <p:nvPr/>
          </p:nvSpPr>
          <p:spPr bwMode="auto">
            <a:xfrm rot="7920000">
              <a:off x="10020" y="4341"/>
              <a:ext cx="1389" cy="236"/>
            </a:xfrm>
            <a:prstGeom prst="rightArrow">
              <a:avLst>
                <a:gd name="adj1" fmla="val 39546"/>
                <a:gd name="adj2" fmla="val 102562"/>
              </a:avLst>
            </a:prstGeom>
            <a:solidFill>
              <a:srgbClr val="FFCC99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1525" name="AutoShape 21"/>
            <p:cNvSpPr>
              <a:spLocks noChangeArrowheads="1"/>
            </p:cNvSpPr>
            <p:nvPr/>
          </p:nvSpPr>
          <p:spPr bwMode="auto">
            <a:xfrm rot="5100000">
              <a:off x="8493" y="5969"/>
              <a:ext cx="801" cy="119"/>
            </a:xfrm>
            <a:prstGeom prst="rightArrow">
              <a:avLst>
                <a:gd name="adj1" fmla="val 50000"/>
                <a:gd name="adj2" fmla="val 168277"/>
              </a:avLst>
            </a:prstGeom>
            <a:solidFill>
              <a:srgbClr val="FF99CC"/>
            </a:solidFill>
            <a:ln w="9525" cap="flat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pic>
          <p:nvPicPr>
            <p:cNvPr id="21526" name="Picture 2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63"/>
              <a:ext cx="6696" cy="1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1527" name="Picture 23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95"/>
              <a:ext cx="6733" cy="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29472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214313"/>
            <a:ext cx="8215313" cy="795337"/>
          </a:xfrm>
        </p:spPr>
        <p:txBody>
          <a:bodyPr/>
          <a:lstStyle/>
          <a:p>
            <a:r>
              <a:rPr lang="zh-CN" altLang="en-US">
                <a:solidFill>
                  <a:schemeClr val="hlink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Shadowing QCD-evolution</a:t>
            </a:r>
          </a:p>
        </p:txBody>
      </p:sp>
      <p:grpSp>
        <p:nvGrpSpPr>
          <p:cNvPr id="23555" name="Group 3"/>
          <p:cNvGrpSpPr>
            <a:grpSpLocks noChangeAspect="1"/>
          </p:cNvGrpSpPr>
          <p:nvPr/>
        </p:nvGrpSpPr>
        <p:grpSpPr bwMode="auto">
          <a:xfrm>
            <a:off x="180975" y="1485900"/>
            <a:ext cx="4862513" cy="2808288"/>
            <a:chOff x="0" y="0"/>
            <a:chExt cx="6732" cy="3888"/>
          </a:xfrm>
        </p:grpSpPr>
        <p:pic>
          <p:nvPicPr>
            <p:cNvPr id="2355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2291"/>
              <a:ext cx="3840" cy="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55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" y="3274"/>
              <a:ext cx="2460" cy="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55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696" cy="1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559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32"/>
              <a:ext cx="6733" cy="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5340350" y="1485900"/>
            <a:ext cx="36512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latin typeface="Times New Roman" panose="02020603050405020304" pitchFamily="18" charset="0"/>
              </a:rPr>
              <a:t>sq=0.1 is fixed by the data on DIS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5324475" y="2324100"/>
            <a:ext cx="35877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latin typeface="Times New Roman" panose="02020603050405020304" pitchFamily="18" charset="0"/>
              </a:rPr>
              <a:t>sg is the main parameter to adjust</a:t>
            </a:r>
          </a:p>
          <a:p>
            <a:r>
              <a:rPr lang="zh-CN" altLang="en-US" sz="2000">
                <a:latin typeface="Times New Roman" panose="02020603050405020304" pitchFamily="18" charset="0"/>
              </a:rPr>
              <a:t>the shadowing effect in HIJING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5329238" y="3236913"/>
            <a:ext cx="37830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latin typeface="Times New Roman" panose="02020603050405020304" pitchFamily="18" charset="0"/>
              </a:rPr>
              <a:t>The shadowing is enhanced in central </a:t>
            </a:r>
          </a:p>
          <a:p>
            <a:r>
              <a:rPr lang="zh-CN" altLang="en-US">
                <a:latin typeface="Times New Roman" panose="02020603050405020304" pitchFamily="18" charset="0"/>
              </a:rPr>
              <a:t>collision; but is weakened in peripheral</a:t>
            </a:r>
          </a:p>
          <a:p>
            <a:r>
              <a:rPr lang="zh-CN" altLang="en-US">
                <a:latin typeface="Times New Roman" panose="02020603050405020304" pitchFamily="18" charset="0"/>
              </a:rPr>
              <a:t>collision</a:t>
            </a:r>
            <a:endParaRPr lang="hu-HU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2836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214313"/>
            <a:ext cx="8215313" cy="795337"/>
          </a:xfrm>
        </p:spPr>
        <p:txBody>
          <a:bodyPr/>
          <a:lstStyle/>
          <a:p>
            <a:r>
              <a:rPr lang="en-US" altLang="hu-HU">
                <a:solidFill>
                  <a:schemeClr val="hlink"/>
                </a:solidFill>
                <a:latin typeface="Times New Roman" panose="02020603050405020304" pitchFamily="18" charset="0"/>
              </a:rPr>
              <a:t>AuAu</a:t>
            </a:r>
            <a:r>
              <a:rPr lang="zh-CN" altLang="en-US">
                <a:solidFill>
                  <a:schemeClr val="hlink"/>
                </a:solidFill>
                <a:latin typeface="Times New Roman" panose="02020603050405020304" pitchFamily="18" charset="0"/>
              </a:rPr>
              <a:t> 200GeV</a:t>
            </a:r>
            <a:r>
              <a:rPr lang="zh-CN" altLang="en-US" baseline="30000">
                <a:solidFill>
                  <a:schemeClr val="hlink"/>
                </a:solidFill>
                <a:latin typeface="Times New Roman" panose="02020603050405020304" pitchFamily="18" charset="0"/>
              </a:rPr>
              <a:t>(</a:t>
            </a:r>
            <a:r>
              <a:rPr lang="en-US" altLang="hu-HU" baseline="30000">
                <a:solidFill>
                  <a:schemeClr val="hlink"/>
                </a:solidFill>
                <a:latin typeface="Times New Roman" panose="02020603050405020304" pitchFamily="18" charset="0"/>
              </a:rPr>
              <a:t>sg=0.3,sq=0.1</a:t>
            </a:r>
            <a:r>
              <a:rPr lang="zh-CN" altLang="en-US" baseline="30000">
                <a:solidFill>
                  <a:schemeClr val="hlink"/>
                </a:solidFill>
                <a:latin typeface="Times New Roman" panose="02020603050405020304" pitchFamily="18" charset="0"/>
              </a:rPr>
              <a:t>)</a:t>
            </a:r>
            <a:endParaRPr lang="hu-HU" altLang="en-US" baseline="3000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5603" name="Object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838200" y="3717925"/>
          <a:ext cx="22098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2" r:id="rId3" imgW="1286542" imgH="534950" progId="">
                  <p:embed/>
                </p:oleObj>
              </mc:Choice>
              <mc:Fallback>
                <p:oleObj r:id="rId3" imgW="1286542" imgH="5349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717925"/>
                        <a:ext cx="2209800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828675" y="4724400"/>
          <a:ext cx="24288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3" r:id="rId5" imgW="1413612" imgH="509681" progId="">
                  <p:embed/>
                </p:oleObj>
              </mc:Choice>
              <mc:Fallback>
                <p:oleObj r:id="rId5" imgW="1413612" imgH="50968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4724400"/>
                        <a:ext cx="242887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828675" y="5732463"/>
          <a:ext cx="38512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4" r:id="rId7" imgW="2236077" imgH="508477" progId="">
                  <p:embed/>
                </p:oleObj>
              </mc:Choice>
              <mc:Fallback>
                <p:oleObj r:id="rId7" imgW="2236077" imgH="50847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5732463"/>
                        <a:ext cx="385127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606" name="Group 6"/>
          <p:cNvGrpSpPr>
            <a:grpSpLocks noChangeAspect="1"/>
          </p:cNvGrpSpPr>
          <p:nvPr/>
        </p:nvGrpSpPr>
        <p:grpSpPr bwMode="auto">
          <a:xfrm>
            <a:off x="466725" y="1268413"/>
            <a:ext cx="3590925" cy="2343150"/>
            <a:chOff x="0" y="0"/>
            <a:chExt cx="5654" cy="3690"/>
          </a:xfrm>
        </p:grpSpPr>
        <p:pic>
          <p:nvPicPr>
            <p:cNvPr id="25607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654" cy="3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aphicFrame>
          <p:nvGraphicFramePr>
            <p:cNvPr id="25608" name="Object 8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3742" y="1701"/>
            <a:ext cx="1477" cy="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85" r:id="rId10" imgW="573442" imgH="242279" progId="">
                    <p:embed/>
                  </p:oleObj>
                </mc:Choice>
                <mc:Fallback>
                  <p:oleObj r:id="rId10" imgW="573442" imgH="24227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2" y="1701"/>
                          <a:ext cx="1477" cy="6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9" name="Object 9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4196" y="3062"/>
            <a:ext cx="680" cy="4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86" r:id="rId12" imgW="269045" imgH="179348" progId="">
                    <p:embed/>
                  </p:oleObj>
                </mc:Choice>
                <mc:Fallback>
                  <p:oleObj r:id="rId12" imgW="269045" imgH="17934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6" y="3062"/>
                          <a:ext cx="680" cy="4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0" name="Object 10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4536" y="227"/>
            <a:ext cx="907" cy="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87" r:id="rId14" imgW="357748" imgH="230275" progId="">
                    <p:embed/>
                  </p:oleObj>
                </mc:Choice>
                <mc:Fallback>
                  <p:oleObj r:id="rId14" imgW="357748" imgH="23027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6" y="227"/>
                          <a:ext cx="907" cy="5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611" name="Group 11"/>
          <p:cNvGrpSpPr>
            <a:grpSpLocks noChangeAspect="1"/>
          </p:cNvGrpSpPr>
          <p:nvPr/>
        </p:nvGrpSpPr>
        <p:grpSpPr bwMode="auto">
          <a:xfrm>
            <a:off x="4787900" y="1268413"/>
            <a:ext cx="3446463" cy="2303462"/>
            <a:chOff x="0" y="0"/>
            <a:chExt cx="5428" cy="3628"/>
          </a:xfrm>
        </p:grpSpPr>
        <p:pic>
          <p:nvPicPr>
            <p:cNvPr id="25612" name="Picture 1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28" cy="3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aphicFrame>
          <p:nvGraphicFramePr>
            <p:cNvPr id="25613" name="Object 13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3402" y="1701"/>
            <a:ext cx="1521" cy="5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88" r:id="rId17" imgW="650003" imgH="242279" progId="">
                    <p:embed/>
                  </p:oleObj>
                </mc:Choice>
                <mc:Fallback>
                  <p:oleObj r:id="rId17" imgW="650003" imgH="24227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2" y="1701"/>
                          <a:ext cx="1521" cy="5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4" name="Object 14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4309" y="113"/>
            <a:ext cx="907" cy="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89" r:id="rId19" imgW="357748" imgH="230275" progId="">
                    <p:embed/>
                  </p:oleObj>
                </mc:Choice>
                <mc:Fallback>
                  <p:oleObj r:id="rId19" imgW="357748" imgH="23027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9" y="113"/>
                          <a:ext cx="907" cy="5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5" name="Object 15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3856" y="3062"/>
            <a:ext cx="680" cy="4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90" r:id="rId20" imgW="269045" imgH="179348" progId="">
                    <p:embed/>
                  </p:oleObj>
                </mc:Choice>
                <mc:Fallback>
                  <p:oleObj r:id="rId20" imgW="269045" imgH="17934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6" y="3062"/>
                          <a:ext cx="680" cy="4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616" name="Group 16"/>
          <p:cNvGrpSpPr>
            <a:grpSpLocks noChangeAspect="1"/>
          </p:cNvGrpSpPr>
          <p:nvPr/>
        </p:nvGrpSpPr>
        <p:grpSpPr bwMode="auto">
          <a:xfrm>
            <a:off x="4716463" y="4005263"/>
            <a:ext cx="4175125" cy="2138362"/>
            <a:chOff x="0" y="0"/>
            <a:chExt cx="6576" cy="3368"/>
          </a:xfrm>
        </p:grpSpPr>
        <p:pic>
          <p:nvPicPr>
            <p:cNvPr id="25617" name="Picture 17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577" cy="3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aphicFrame>
          <p:nvGraphicFramePr>
            <p:cNvPr id="25618" name="Object 18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3855" y="1588"/>
            <a:ext cx="1850" cy="5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91" r:id="rId22" imgW="790125" imgH="242279" progId="">
                    <p:embed/>
                  </p:oleObj>
                </mc:Choice>
                <mc:Fallback>
                  <p:oleObj r:id="rId22" imgW="790125" imgH="24227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5" y="1588"/>
                          <a:ext cx="1850" cy="5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9" name="Object 19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5103" y="114"/>
            <a:ext cx="907" cy="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92" r:id="rId24" imgW="357748" imgH="230275" progId="">
                    <p:embed/>
                  </p:oleObj>
                </mc:Choice>
                <mc:Fallback>
                  <p:oleObj r:id="rId24" imgW="357748" imgH="23027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3" y="114"/>
                          <a:ext cx="907" cy="5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20" name="Object 20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5103" y="2835"/>
            <a:ext cx="680" cy="4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93" r:id="rId25" imgW="269045" imgH="179348" progId="">
                    <p:embed/>
                  </p:oleObj>
                </mc:Choice>
                <mc:Fallback>
                  <p:oleObj r:id="rId25" imgW="269045" imgH="17934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3" y="2835"/>
                          <a:ext cx="680" cy="4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163725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zh-CN" smtClean="0">
                <a:solidFill>
                  <a:schemeClr val="hlink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260475" y="1628775"/>
            <a:ext cx="5338763" cy="43481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zh-CN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Introduction</a:t>
            </a:r>
          </a:p>
          <a:p>
            <a:pPr eaLnBrk="1" hangingPunct="1"/>
            <a:r>
              <a:rPr lang="hu-HU" altLang="zh-CN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Work preparation</a:t>
            </a:r>
          </a:p>
          <a:p>
            <a:pPr eaLnBrk="1" hangingPunct="1"/>
            <a:r>
              <a:rPr lang="hu-HU" altLang="zh-CN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Turning point</a:t>
            </a:r>
          </a:p>
          <a:p>
            <a:pPr eaLnBrk="1" hangingPunct="1"/>
            <a:r>
              <a:rPr lang="hu-HU" altLang="zh-CN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Research progress</a:t>
            </a:r>
          </a:p>
          <a:p>
            <a:pPr eaLnBrk="1" hangingPunct="1"/>
            <a:r>
              <a:rPr lang="hu-HU" altLang="zh-CN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Plans and Outlook</a:t>
            </a:r>
            <a:endParaRPr lang="hu-HU" altLang="zh-CN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214313"/>
            <a:ext cx="8215313" cy="795337"/>
          </a:xfrm>
        </p:spPr>
        <p:txBody>
          <a:bodyPr/>
          <a:lstStyle/>
          <a:p>
            <a:r>
              <a:rPr lang="en-US" altLang="hu-HU">
                <a:solidFill>
                  <a:schemeClr val="hlink"/>
                </a:solidFill>
                <a:latin typeface="Times New Roman" panose="02020603050405020304" pitchFamily="18" charset="0"/>
              </a:rPr>
              <a:t>AuAu</a:t>
            </a:r>
            <a:r>
              <a:rPr lang="zh-CN" altLang="en-US">
                <a:solidFill>
                  <a:schemeClr val="hlink"/>
                </a:solidFill>
                <a:latin typeface="Times New Roman" panose="02020603050405020304" pitchFamily="18" charset="0"/>
              </a:rPr>
              <a:t> 200GeV</a:t>
            </a:r>
            <a:endParaRPr lang="en-US" altLang="hu-HU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6627" name="Group 3"/>
          <p:cNvGrpSpPr>
            <a:grpSpLocks noChangeAspect="1"/>
          </p:cNvGrpSpPr>
          <p:nvPr/>
        </p:nvGrpSpPr>
        <p:grpSpPr bwMode="auto">
          <a:xfrm>
            <a:off x="250825" y="1028700"/>
            <a:ext cx="8435975" cy="5153025"/>
            <a:chOff x="0" y="0"/>
            <a:chExt cx="13283" cy="8113"/>
          </a:xfrm>
        </p:grpSpPr>
        <p:grpSp>
          <p:nvGrpSpPr>
            <p:cNvPr id="26628" name="Group 4"/>
            <p:cNvGrpSpPr>
              <a:grpSpLocks noChangeAspect="1"/>
            </p:cNvGrpSpPr>
            <p:nvPr/>
          </p:nvGrpSpPr>
          <p:grpSpPr bwMode="auto">
            <a:xfrm>
              <a:off x="0" y="605"/>
              <a:ext cx="10370" cy="4907"/>
              <a:chOff x="0" y="0"/>
              <a:chExt cx="10370" cy="4907"/>
            </a:xfrm>
          </p:grpSpPr>
          <p:pic>
            <p:nvPicPr>
              <p:cNvPr id="26629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" y="2400"/>
                <a:ext cx="3365" cy="24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6630" name="Picture 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2" y="2247"/>
                <a:ext cx="3533" cy="2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6631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57" y="2287"/>
                <a:ext cx="3400" cy="25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6632" name="Group 8"/>
              <p:cNvGrpSpPr>
                <a:grpSpLocks noChangeAspect="1"/>
              </p:cNvGrpSpPr>
              <p:nvPr/>
            </p:nvGrpSpPr>
            <p:grpSpPr bwMode="auto">
              <a:xfrm>
                <a:off x="0" y="0"/>
                <a:ext cx="10371" cy="2550"/>
                <a:chOff x="0" y="0"/>
                <a:chExt cx="10371" cy="2550"/>
              </a:xfrm>
            </p:grpSpPr>
            <p:pic>
              <p:nvPicPr>
                <p:cNvPr id="26633" name="Picture 9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17" y="38"/>
                  <a:ext cx="3455" cy="24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6634" name="Picture 10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20" y="37"/>
                  <a:ext cx="3598" cy="24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6635" name="Picture 11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3537" cy="25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grpSp>
        </p:grpSp>
        <p:graphicFrame>
          <p:nvGraphicFramePr>
            <p:cNvPr id="26636" name="Object 12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1192" y="19"/>
            <a:ext cx="1521" cy="6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58" r:id="rId9" imgW="572538" imgH="241897" progId="">
                    <p:embed/>
                  </p:oleObj>
                </mc:Choice>
                <mc:Fallback>
                  <p:oleObj r:id="rId9" imgW="572538" imgH="24189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2" y="19"/>
                          <a:ext cx="1521" cy="6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37" name="Object 13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4763" y="0"/>
            <a:ext cx="1488" cy="6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59" r:id="rId11" imgW="559918" imgH="229278" progId="">
                    <p:embed/>
                  </p:oleObj>
                </mc:Choice>
                <mc:Fallback>
                  <p:oleObj r:id="rId11" imgW="559918" imgH="22927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3" y="0"/>
                          <a:ext cx="1488" cy="6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38" name="Object 14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8052" y="19"/>
            <a:ext cx="1488" cy="6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60" r:id="rId13" imgW="559918" imgH="229278" progId="">
                    <p:embed/>
                  </p:oleObj>
                </mc:Choice>
                <mc:Fallback>
                  <p:oleObj r:id="rId13" imgW="559918" imgH="22927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52" y="19"/>
                          <a:ext cx="1488" cy="6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39" name="Object 15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10660" y="1398"/>
            <a:ext cx="2400" cy="6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61" r:id="rId15" imgW="903179" imgH="229278" progId="">
                    <p:embed/>
                  </p:oleObj>
                </mc:Choice>
                <mc:Fallback>
                  <p:oleObj r:id="rId15" imgW="903179" imgH="22927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60" y="1398"/>
                          <a:ext cx="2400" cy="6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40" name="Object 16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10660" y="3439"/>
            <a:ext cx="2570" cy="6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62" r:id="rId17" imgW="966999" imgH="229278" progId="">
                    <p:embed/>
                  </p:oleObj>
                </mc:Choice>
                <mc:Fallback>
                  <p:oleObj r:id="rId17" imgW="966999" imgH="22927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60" y="3439"/>
                          <a:ext cx="2570" cy="6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6641" name="Picture 17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" y="5481"/>
              <a:ext cx="3420" cy="2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642" name="Picture 18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8" y="5461"/>
              <a:ext cx="3516" cy="26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643" name="Picture 19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" y="5388"/>
              <a:ext cx="3639" cy="2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aphicFrame>
          <p:nvGraphicFramePr>
            <p:cNvPr id="26644" name="Object 20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10679" y="6161"/>
            <a:ext cx="2604" cy="6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63" r:id="rId22" imgW="979619" imgH="229278" progId="">
                    <p:embed/>
                  </p:oleObj>
                </mc:Choice>
                <mc:Fallback>
                  <p:oleObj r:id="rId22" imgW="979619" imgH="22927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79" y="6161"/>
                          <a:ext cx="2604" cy="6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1529159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214313"/>
            <a:ext cx="8215313" cy="795337"/>
          </a:xfrm>
        </p:spPr>
        <p:txBody>
          <a:bodyPr/>
          <a:lstStyle/>
          <a:p>
            <a:r>
              <a:rPr lang="en-US" altLang="hu-HU">
                <a:solidFill>
                  <a:schemeClr val="hlink"/>
                </a:solidFill>
                <a:latin typeface="Times New Roman" panose="02020603050405020304" pitchFamily="18" charset="0"/>
              </a:rPr>
              <a:t>AuAu</a:t>
            </a:r>
            <a:r>
              <a:rPr lang="zh-CN" altLang="en-US">
                <a:solidFill>
                  <a:schemeClr val="hlink"/>
                </a:solidFill>
                <a:latin typeface="Times New Roman" panose="02020603050405020304" pitchFamily="18" charset="0"/>
              </a:rPr>
              <a:t> 200GeV</a:t>
            </a:r>
          </a:p>
        </p:txBody>
      </p:sp>
      <p:grpSp>
        <p:nvGrpSpPr>
          <p:cNvPr id="27651" name="Group 3"/>
          <p:cNvGrpSpPr>
            <a:grpSpLocks noChangeAspect="1"/>
          </p:cNvGrpSpPr>
          <p:nvPr/>
        </p:nvGrpSpPr>
        <p:grpSpPr bwMode="auto">
          <a:xfrm>
            <a:off x="107950" y="981075"/>
            <a:ext cx="8959850" cy="5472113"/>
            <a:chOff x="0" y="0"/>
            <a:chExt cx="14111" cy="8617"/>
          </a:xfrm>
        </p:grpSpPr>
        <p:grpSp>
          <p:nvGrpSpPr>
            <p:cNvPr id="27652" name="Group 4"/>
            <p:cNvGrpSpPr>
              <a:grpSpLocks noChangeAspect="1"/>
            </p:cNvGrpSpPr>
            <p:nvPr/>
          </p:nvGrpSpPr>
          <p:grpSpPr bwMode="auto">
            <a:xfrm>
              <a:off x="0" y="689"/>
              <a:ext cx="10439" cy="7928"/>
              <a:chOff x="0" y="0"/>
              <a:chExt cx="10678" cy="8107"/>
            </a:xfrm>
          </p:grpSpPr>
          <p:pic>
            <p:nvPicPr>
              <p:cNvPr id="27653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773"/>
                <a:ext cx="3648" cy="27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7654" name="Picture 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3" y="2770"/>
                <a:ext cx="3571" cy="26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7655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1" y="2778"/>
                <a:ext cx="3583" cy="26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7656" name="Picture 8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" y="5385"/>
                <a:ext cx="3516" cy="2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7657" name="Picture 9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5" y="5366"/>
                <a:ext cx="3621" cy="27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7658" name="Picture 10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2" y="5385"/>
                <a:ext cx="3571" cy="27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7659" name="Picture 11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" y="0"/>
                <a:ext cx="3705" cy="27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7660" name="Picture 1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8" y="51"/>
                <a:ext cx="3628" cy="27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7661" name="Picture 13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4" y="106"/>
                <a:ext cx="3515" cy="26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aphicFrame>
          <p:nvGraphicFramePr>
            <p:cNvPr id="27662" name="Object 14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1424" y="0"/>
            <a:ext cx="1574" cy="6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82" r:id="rId12" imgW="572538" imgH="241897" progId="">
                    <p:embed/>
                  </p:oleObj>
                </mc:Choice>
                <mc:Fallback>
                  <p:oleObj r:id="rId12" imgW="572538" imgH="24189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4" y="0"/>
                          <a:ext cx="1574" cy="6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63" name="Object 15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4819" y="0"/>
            <a:ext cx="1546" cy="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83" r:id="rId14" imgW="559918" imgH="229278" progId="">
                    <p:embed/>
                  </p:oleObj>
                </mc:Choice>
                <mc:Fallback>
                  <p:oleObj r:id="rId14" imgW="559918" imgH="22927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9" y="0"/>
                          <a:ext cx="1546" cy="6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64" name="Object 16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8099" y="0"/>
            <a:ext cx="1545" cy="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84" r:id="rId16" imgW="559918" imgH="229278" progId="">
                    <p:embed/>
                  </p:oleObj>
                </mc:Choice>
                <mc:Fallback>
                  <p:oleObj r:id="rId16" imgW="559918" imgH="22927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99" y="0"/>
                          <a:ext cx="1545" cy="6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65" name="Object 17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10907" y="1562"/>
            <a:ext cx="2700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85" r:id="rId18" imgW="1043079" imgH="229278" progId="">
                    <p:embed/>
                  </p:oleObj>
                </mc:Choice>
                <mc:Fallback>
                  <p:oleObj r:id="rId18" imgW="1043079" imgH="22927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07" y="1562"/>
                          <a:ext cx="2700" cy="5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66" name="Object 18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10907" y="3970"/>
            <a:ext cx="3150" cy="6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86" r:id="rId20" imgW="1119520" imgH="229278" progId="">
                    <p:embed/>
                  </p:oleObj>
                </mc:Choice>
                <mc:Fallback>
                  <p:oleObj r:id="rId20" imgW="1119520" imgH="22927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07" y="3970"/>
                          <a:ext cx="3150" cy="6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67" name="Object 19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10907" y="6578"/>
            <a:ext cx="3204" cy="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87" r:id="rId22" imgW="1195960" imgH="229278" progId="">
                    <p:embed/>
                  </p:oleObj>
                </mc:Choice>
                <mc:Fallback>
                  <p:oleObj r:id="rId22" imgW="1195960" imgH="22927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07" y="6578"/>
                          <a:ext cx="3204" cy="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9490367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214313"/>
            <a:ext cx="8215313" cy="795337"/>
          </a:xfrm>
        </p:spPr>
        <p:txBody>
          <a:bodyPr/>
          <a:lstStyle/>
          <a:p>
            <a:r>
              <a:rPr lang="hu-HU" altLang="en-US" sz="4000">
                <a:solidFill>
                  <a:schemeClr val="hlink"/>
                </a:solidFill>
                <a:latin typeface="Times New Roman" panose="02020603050405020304" pitchFamily="18" charset="0"/>
              </a:rPr>
              <a:t>Pseudorapidity density per</a:t>
            </a:r>
            <a:r>
              <a:rPr lang="zh-CN" altLang="en-US" sz="4000">
                <a:solidFill>
                  <a:schemeClr val="hlink"/>
                </a:solidFill>
                <a:latin typeface="Times New Roman" panose="02020603050405020304" pitchFamily="18" charset="0"/>
              </a:rPr>
              <a:t> paticipant</a:t>
            </a:r>
          </a:p>
        </p:txBody>
      </p:sp>
      <p:grpSp>
        <p:nvGrpSpPr>
          <p:cNvPr id="28675" name="Group 3"/>
          <p:cNvGrpSpPr>
            <a:grpSpLocks noChangeAspect="1"/>
          </p:cNvGrpSpPr>
          <p:nvPr/>
        </p:nvGrpSpPr>
        <p:grpSpPr bwMode="auto">
          <a:xfrm>
            <a:off x="180975" y="1270000"/>
            <a:ext cx="8734425" cy="2619375"/>
            <a:chOff x="0" y="0"/>
            <a:chExt cx="13757" cy="4126"/>
          </a:xfrm>
        </p:grpSpPr>
        <p:pic>
          <p:nvPicPr>
            <p:cNvPr id="2867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5" y="605"/>
              <a:ext cx="4573" cy="3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677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606"/>
              <a:ext cx="4571" cy="3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678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68"/>
              <a:ext cx="4636" cy="3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aphicFrame>
          <p:nvGraphicFramePr>
            <p:cNvPr id="28679" name="Object 7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1474" y="1"/>
            <a:ext cx="2597" cy="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14" r:id="rId7" imgW="1016237" imgH="177797" progId="">
                    <p:embed/>
                  </p:oleObj>
                </mc:Choice>
                <mc:Fallback>
                  <p:oleObj r:id="rId7" imgW="1016237" imgH="17779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4" y="1"/>
                          <a:ext cx="2597" cy="4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0" name="Object 8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5556" y="0"/>
            <a:ext cx="2760" cy="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15" r:id="rId9" imgW="1081299" imgH="178077" progId="">
                    <p:embed/>
                  </p:oleObj>
                </mc:Choice>
                <mc:Fallback>
                  <p:oleObj r:id="rId9" imgW="1081299" imgH="17807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56" y="0"/>
                          <a:ext cx="2760" cy="4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1" name="Object 9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9978" y="0"/>
            <a:ext cx="2727" cy="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16" r:id="rId11" imgW="1068679" imgH="178077" progId="">
                    <p:embed/>
                  </p:oleObj>
                </mc:Choice>
                <mc:Fallback>
                  <p:oleObj r:id="rId11" imgW="1068679" imgH="17807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78" y="0"/>
                          <a:ext cx="2727" cy="4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682" name="Group 10"/>
          <p:cNvGrpSpPr>
            <a:grpSpLocks/>
          </p:cNvGrpSpPr>
          <p:nvPr/>
        </p:nvGrpSpPr>
        <p:grpSpPr bwMode="auto">
          <a:xfrm>
            <a:off x="684213" y="3933825"/>
            <a:ext cx="7802562" cy="2520950"/>
            <a:chOff x="0" y="0"/>
            <a:chExt cx="12287" cy="3970"/>
          </a:xfrm>
        </p:grpSpPr>
        <p:pic>
          <p:nvPicPr>
            <p:cNvPr id="28683" name="Picture 1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7" y="0"/>
              <a:ext cx="6130" cy="3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28684" name="Group 12"/>
            <p:cNvGrpSpPr>
              <a:grpSpLocks noChangeAspect="1"/>
            </p:cNvGrpSpPr>
            <p:nvPr/>
          </p:nvGrpSpPr>
          <p:grpSpPr bwMode="auto">
            <a:xfrm>
              <a:off x="0" y="0"/>
              <a:ext cx="6030" cy="3970"/>
              <a:chOff x="0" y="0"/>
              <a:chExt cx="6204" cy="4082"/>
            </a:xfrm>
          </p:grpSpPr>
          <p:grpSp>
            <p:nvGrpSpPr>
              <p:cNvPr id="28685" name="Group 13"/>
              <p:cNvGrpSpPr>
                <a:grpSpLocks noChangeAspect="1"/>
              </p:cNvGrpSpPr>
              <p:nvPr/>
            </p:nvGrpSpPr>
            <p:grpSpPr bwMode="auto">
              <a:xfrm>
                <a:off x="0" y="0"/>
                <a:ext cx="6204" cy="4082"/>
                <a:chOff x="0" y="0"/>
                <a:chExt cx="5426" cy="3570"/>
              </a:xfrm>
            </p:grpSpPr>
            <p:pic>
              <p:nvPicPr>
                <p:cNvPr id="28686" name="Picture 14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426" cy="35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graphicFrame>
              <p:nvGraphicFramePr>
                <p:cNvPr id="28687" name="Object 15">
                  <a:hlinkClick r:id="" action="ppaction://ole?verb=1"/>
                </p:cNvPr>
                <p:cNvGraphicFramePr>
                  <a:graphicFrameLocks noChangeAspect="1"/>
                </p:cNvGraphicFramePr>
                <p:nvPr/>
              </p:nvGraphicFramePr>
              <p:xfrm>
                <a:off x="907" y="2008"/>
                <a:ext cx="1653" cy="4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5117" r:id="rId15" imgW="864959" imgH="254517" progId="">
                        <p:embed/>
                      </p:oleObj>
                    </mc:Choice>
                    <mc:Fallback>
                      <p:oleObj r:id="rId15" imgW="864959" imgH="254517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07" y="2008"/>
                              <a:ext cx="1653" cy="4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28688" name="Object 16">
                <a:hlinkClick r:id="" action="ppaction://ole?verb=1"/>
              </p:cNvPr>
              <p:cNvGraphicFramePr>
                <a:graphicFrameLocks noChangeAspect="1"/>
              </p:cNvGraphicFramePr>
              <p:nvPr/>
            </p:nvGraphicFramePr>
            <p:xfrm>
              <a:off x="4878" y="68"/>
              <a:ext cx="1191" cy="4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118" r:id="rId17" imgW="535162" imgH="203999" progId="">
                      <p:embed/>
                    </p:oleObj>
                  </mc:Choice>
                  <mc:Fallback>
                    <p:oleObj r:id="rId17" imgW="535162" imgH="203999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78" y="68"/>
                            <a:ext cx="1191" cy="4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8689" name="Object 17"/>
            <p:cNvGraphicFramePr>
              <a:graphicFrameLocks/>
            </p:cNvGraphicFramePr>
            <p:nvPr/>
          </p:nvGraphicFramePr>
          <p:xfrm>
            <a:off x="226" y="113"/>
            <a:ext cx="2720" cy="4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19" r:id="rId19" imgW="1016237" imgH="177797" progId="Equation.KSEE3">
                    <p:embed/>
                  </p:oleObj>
                </mc:Choice>
                <mc:Fallback>
                  <p:oleObj r:id="rId19" imgW="1016237" imgH="177797" progId="Equation.KSEE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" y="113"/>
                          <a:ext cx="2720" cy="4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90" name="Object 18"/>
            <p:cNvGraphicFramePr>
              <a:graphicFrameLocks/>
            </p:cNvGraphicFramePr>
            <p:nvPr/>
          </p:nvGraphicFramePr>
          <p:xfrm>
            <a:off x="6916" y="113"/>
            <a:ext cx="2890" cy="4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20" r:id="rId21" imgW="1079597" imgH="177797" progId="">
                    <p:embed/>
                  </p:oleObj>
                </mc:Choice>
                <mc:Fallback>
                  <p:oleObj r:id="rId21" imgW="1079597" imgH="177797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16" y="113"/>
                          <a:ext cx="2890" cy="4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cap="flat" cmpd="sng">
                              <a:solidFill>
                                <a:srgbClr val="000000"/>
                              </a:solidFill>
                              <a:bevel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351657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214313"/>
            <a:ext cx="8215313" cy="795337"/>
          </a:xfrm>
        </p:spPr>
        <p:txBody>
          <a:bodyPr/>
          <a:lstStyle/>
          <a:p>
            <a:r>
              <a:rPr lang="zh-CN" altLang="en-US">
                <a:solidFill>
                  <a:schemeClr val="hlink"/>
                </a:solidFill>
                <a:latin typeface="Times New Roman" panose="02020603050405020304" pitchFamily="18" charset="0"/>
              </a:rPr>
              <a:t>Jet cross section</a:t>
            </a:r>
            <a:endParaRPr lang="hu-HU" altLang="en-US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863600"/>
            <a:ext cx="54006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30724" name="Group 4"/>
          <p:cNvGraphicFramePr>
            <a:graphicFrameLocks noGrp="1"/>
          </p:cNvGraphicFramePr>
          <p:nvPr>
            <p:ph type="tbl" idx="1"/>
          </p:nvPr>
        </p:nvGraphicFramePr>
        <p:xfrm>
          <a:off x="468313" y="1857375"/>
          <a:ext cx="8229600" cy="4911729"/>
        </p:xfrm>
        <a:graphic>
          <a:graphicData uri="http://schemas.openxmlformats.org/drawingml/2006/table">
            <a:tbl>
              <a:tblPr/>
              <a:tblGrid>
                <a:gridCol w="1646237"/>
                <a:gridCol w="1646238"/>
                <a:gridCol w="1646237"/>
                <a:gridCol w="1644650"/>
                <a:gridCol w="1646238"/>
              </a:tblGrid>
              <a:tr h="593725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Collision type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Shadowing case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Geometry dependence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sg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cross section(mb)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58775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AuAu 200GeV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Original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with/without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0.23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8.0134449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0363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AuAu 200GeV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Original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with/without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0.28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7.17908525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0363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AuAu 200GeV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EPS09 LO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without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63.9484787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0363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AuAu 200GeV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EPS09 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N</a:t>
                      </a:r>
                      <a:r>
                        <a:rPr kumimoji="0" lang="hu-H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LO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without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68.2587433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58775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PbPb 2760GeV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Original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with/without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0.23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15.9231224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0363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PbPb 2760GeV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Original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with/without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0.28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12.0944786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58775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PbPb 2760GeV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EPS09 LO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without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21.7407627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0363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PbPb 2760GeV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EPS09 NLO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without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22.2922268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0363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PbPb 5500GeV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Original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with/without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0.23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18.2494297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8775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PbPb 5500GeV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Original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with/without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0.28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13.2579966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0363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PbPb 5500GeV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EPS09 LO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without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15.5598707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0363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PbPb 5500GeV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EPS09 NLO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without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Arial" panose="020B0604020202020204" pitchFamily="34" charset="0"/>
                        </a:rPr>
                        <a:t>15.9766397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2982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214313"/>
            <a:ext cx="8215313" cy="795337"/>
          </a:xfrm>
        </p:spPr>
        <p:txBody>
          <a:bodyPr/>
          <a:lstStyle/>
          <a:p>
            <a:r>
              <a:rPr lang="en-US" altLang="hu-HU">
                <a:solidFill>
                  <a:schemeClr val="hlink"/>
                </a:solidFill>
                <a:latin typeface="Times New Roman" panose="02020603050405020304" pitchFamily="18" charset="0"/>
              </a:rPr>
              <a:t>AuAu</a:t>
            </a:r>
            <a:r>
              <a:rPr lang="zh-CN" altLang="en-US">
                <a:solidFill>
                  <a:schemeClr val="hlink"/>
                </a:solidFill>
                <a:latin typeface="Times New Roman" panose="02020603050405020304" pitchFamily="18" charset="0"/>
              </a:rPr>
              <a:t> 200GeV</a:t>
            </a:r>
            <a:endParaRPr lang="en-US" altLang="hu-HU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270000"/>
            <a:ext cx="60706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940425" y="1341438"/>
            <a:ext cx="31686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>
                <a:latin typeface="Times New Roman" panose="02020603050405020304" pitchFamily="18" charset="0"/>
              </a:rPr>
              <a:t>1.sq-dependence is weak;</a:t>
            </a:r>
          </a:p>
          <a:p>
            <a:pPr eaLnBrk="1" hangingPunct="1"/>
            <a:endParaRPr lang="zh-CN" altLang="en-US">
              <a:latin typeface="Times New Roman" panose="02020603050405020304" pitchFamily="18" charset="0"/>
            </a:endParaRPr>
          </a:p>
          <a:p>
            <a:pPr eaLnBrk="1" hangingPunct="1"/>
            <a:r>
              <a:rPr lang="zh-CN" altLang="en-US">
                <a:latin typeface="Times New Roman" panose="02020603050405020304" pitchFamily="18" charset="0"/>
              </a:rPr>
              <a:t>2.softer shadowing after </a:t>
            </a:r>
          </a:p>
          <a:p>
            <a:pPr eaLnBrk="1" hangingPunct="1"/>
            <a:r>
              <a:rPr lang="zh-CN" altLang="en-US">
                <a:latin typeface="Times New Roman" panose="02020603050405020304" pitchFamily="18" charset="0"/>
              </a:rPr>
              <a:t>QCD evolution gives rise to enhancement of             ;</a:t>
            </a:r>
          </a:p>
          <a:p>
            <a:pPr eaLnBrk="1" hangingPunct="1"/>
            <a:endParaRPr lang="zh-CN" altLang="en-US">
              <a:latin typeface="Times New Roman" panose="02020603050405020304" pitchFamily="18" charset="0"/>
            </a:endParaRPr>
          </a:p>
          <a:p>
            <a:pPr eaLnBrk="1" hangingPunct="1"/>
            <a:r>
              <a:rPr lang="zh-CN" altLang="en-US">
                <a:latin typeface="Times New Roman" panose="02020603050405020304" pitchFamily="18" charset="0"/>
              </a:rPr>
              <a:t>3.HIJING's shadowing QCD</a:t>
            </a:r>
          </a:p>
          <a:p>
            <a:pPr eaLnBrk="1" hangingPunct="1"/>
            <a:r>
              <a:rPr lang="zh-CN" altLang="en-US">
                <a:latin typeface="Times New Roman" panose="02020603050405020304" pitchFamily="18" charset="0"/>
              </a:rPr>
              <a:t>evolution by HOPPET is similar to EPS09's evolution;</a:t>
            </a:r>
          </a:p>
          <a:p>
            <a:pPr eaLnBrk="1" hangingPunct="1"/>
            <a:endParaRPr lang="zh-CN" altLang="en-US">
              <a:latin typeface="Times New Roman" panose="02020603050405020304" pitchFamily="18" charset="0"/>
            </a:endParaRPr>
          </a:p>
          <a:p>
            <a:pPr eaLnBrk="1" hangingPunct="1"/>
            <a:r>
              <a:rPr lang="zh-CN" altLang="en-US">
                <a:latin typeface="Times New Roman" panose="02020603050405020304" pitchFamily="18" charset="0"/>
              </a:rPr>
              <a:t>4.EPS09's anti-shadowing factor</a:t>
            </a:r>
          </a:p>
          <a:p>
            <a:pPr eaLnBrk="1" hangingPunct="1"/>
            <a:r>
              <a:rPr lang="zh-CN" altLang="en-US">
                <a:latin typeface="Times New Roman" panose="02020603050405020304" pitchFamily="18" charset="0"/>
              </a:rPr>
              <a:t>does contribute a lot to the jet cross section calculation.</a:t>
            </a:r>
          </a:p>
        </p:txBody>
      </p:sp>
      <p:graphicFrame>
        <p:nvGraphicFramePr>
          <p:cNvPr id="31749" name="Object 5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7524750" y="2492375"/>
          <a:ext cx="72072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0" r:id="rId4" imgW="509882" imgH="203999" progId="">
                  <p:embed/>
                </p:oleObj>
              </mc:Choice>
              <mc:Fallback>
                <p:oleObj r:id="rId4" imgW="509882" imgH="20399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2492375"/>
                        <a:ext cx="72072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48378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214313"/>
            <a:ext cx="8215313" cy="795337"/>
          </a:xfrm>
        </p:spPr>
        <p:txBody>
          <a:bodyPr/>
          <a:lstStyle/>
          <a:p>
            <a:r>
              <a:rPr lang="zh-CN" altLang="en-US">
                <a:solidFill>
                  <a:schemeClr val="hlink"/>
                </a:solidFill>
                <a:latin typeface="Times New Roman" panose="02020603050405020304" pitchFamily="18" charset="0"/>
              </a:rPr>
              <a:t>Solution plan</a:t>
            </a:r>
          </a:p>
        </p:txBody>
      </p:sp>
      <p:graphicFrame>
        <p:nvGraphicFramePr>
          <p:cNvPr id="32771" name="Object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98463" y="1270000"/>
          <a:ext cx="62626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0" r:id="rId3" imgW="3035477" imgH="203357" progId="">
                  <p:embed/>
                </p:oleObj>
              </mc:Choice>
              <mc:Fallback>
                <p:oleObj r:id="rId3" imgW="3035477" imgH="20335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1270000"/>
                        <a:ext cx="626268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1547813" y="1774825"/>
          <a:ext cx="1871662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1" r:id="rId5" imgW="1260911" imgH="458780" progId="">
                  <p:embed/>
                </p:oleObj>
              </mc:Choice>
              <mc:Fallback>
                <p:oleObj r:id="rId5" imgW="1260911" imgH="4587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774825"/>
                        <a:ext cx="1871662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5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2844800" y="5229225"/>
          <a:ext cx="331152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2" r:id="rId7" imgW="1625717" imgH="203357" progId="">
                  <p:embed/>
                </p:oleObj>
              </mc:Choice>
              <mc:Fallback>
                <p:oleObj r:id="rId7" imgW="1625717" imgH="20335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5229225"/>
                        <a:ext cx="3311525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774" name="Group 6"/>
          <p:cNvGrpSpPr>
            <a:grpSpLocks noChangeAspect="1"/>
          </p:cNvGrpSpPr>
          <p:nvPr/>
        </p:nvGrpSpPr>
        <p:grpSpPr bwMode="auto">
          <a:xfrm>
            <a:off x="74613" y="2674938"/>
            <a:ext cx="8818562" cy="2049462"/>
            <a:chOff x="0" y="0"/>
            <a:chExt cx="13888" cy="3227"/>
          </a:xfrm>
        </p:grpSpPr>
        <p:graphicFrame>
          <p:nvGraphicFramePr>
            <p:cNvPr id="32775" name="Object 7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6363" y="1017"/>
            <a:ext cx="1440" cy="3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73" r:id="rId9" imgW="917244" imgH="216553" progId="">
                    <p:embed/>
                  </p:oleObj>
                </mc:Choice>
                <mc:Fallback>
                  <p:oleObj r:id="rId9" imgW="917244" imgH="21655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63" y="1017"/>
                          <a:ext cx="1440" cy="3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2776" name="Picture 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69" cy="2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7" name="Picture 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" y="8"/>
              <a:ext cx="3516" cy="2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8" name="Picture 10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4" y="36"/>
              <a:ext cx="3442" cy="26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9" name="Picture 1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8" y="16"/>
              <a:ext cx="3401" cy="2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aphicFrame>
          <p:nvGraphicFramePr>
            <p:cNvPr id="32780" name="Object 12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733" y="2775"/>
            <a:ext cx="2390" cy="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74" r:id="rId15" imgW="1208580" imgH="229278" progId="">
                    <p:embed/>
                  </p:oleObj>
                </mc:Choice>
                <mc:Fallback>
                  <p:oleObj r:id="rId15" imgW="1208580" imgH="22927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3" y="2775"/>
                          <a:ext cx="2390" cy="4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81" name="Object 13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4249" y="2775"/>
            <a:ext cx="2416" cy="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75" r:id="rId17" imgW="1221200" imgH="229278" progId="">
                    <p:embed/>
                  </p:oleObj>
                </mc:Choice>
                <mc:Fallback>
                  <p:oleObj r:id="rId17" imgW="1221200" imgH="22927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9" y="2775"/>
                          <a:ext cx="2416" cy="4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82" name="Object 14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7764" y="2775"/>
            <a:ext cx="2240" cy="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76" r:id="rId19" imgW="1132139" imgH="229278" progId="">
                    <p:embed/>
                  </p:oleObj>
                </mc:Choice>
                <mc:Fallback>
                  <p:oleObj r:id="rId19" imgW="1132139" imgH="22927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64" y="2775"/>
                          <a:ext cx="2240" cy="4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83" name="Object 15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11166" y="2775"/>
            <a:ext cx="2265" cy="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77" r:id="rId21" imgW="1145120" imgH="229278" progId="">
                    <p:embed/>
                  </p:oleObj>
                </mc:Choice>
                <mc:Fallback>
                  <p:oleObj r:id="rId21" imgW="1145120" imgH="22927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66" y="2775"/>
                          <a:ext cx="2265" cy="4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900021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214313"/>
            <a:ext cx="8215313" cy="795337"/>
          </a:xfrm>
        </p:spPr>
        <p:txBody>
          <a:bodyPr/>
          <a:lstStyle/>
          <a:p>
            <a:r>
              <a:rPr lang="zh-CN" altLang="en-US">
                <a:solidFill>
                  <a:schemeClr val="hlink"/>
                </a:solidFill>
                <a:latin typeface="Times New Roman" panose="02020603050405020304" pitchFamily="18" charset="0"/>
              </a:rPr>
              <a:t>Solution plan</a:t>
            </a:r>
          </a:p>
        </p:txBody>
      </p:sp>
      <p:graphicFrame>
        <p:nvGraphicFramePr>
          <p:cNvPr id="33795" name="Object 3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557158"/>
              </p:ext>
            </p:extLst>
          </p:nvPr>
        </p:nvGraphicFramePr>
        <p:xfrm>
          <a:off x="454025" y="1125538"/>
          <a:ext cx="649922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8" name="Equation" r:id="rId3" imgW="2958840" imgH="215640" progId="Equation.3">
                  <p:embed/>
                </p:oleObj>
              </mc:Choice>
              <mc:Fallback>
                <p:oleObj name="Equation" r:id="rId3" imgW="29588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1125538"/>
                        <a:ext cx="6499225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3141663"/>
            <a:ext cx="3810000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7" name="Picture 5" descr="3(%@$[FJYCOC0)`B]X8S%8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773238"/>
            <a:ext cx="52673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54325"/>
            <a:ext cx="3484562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9604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9900" y="190500"/>
            <a:ext cx="8207375" cy="8636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zh-CN" smtClean="0">
                <a:solidFill>
                  <a:schemeClr val="hlink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T</a:t>
            </a:r>
            <a:r>
              <a:rPr lang="hu-HU" altLang="zh-CN" smtClean="0">
                <a:solidFill>
                  <a:schemeClr val="hlink"/>
                </a:solidFill>
                <a:latin typeface="Times New Roman" panose="02020603050405020304" pitchFamily="18" charset="0"/>
              </a:rPr>
              <a:t>ime schedule &amp; Outlo</a:t>
            </a:r>
            <a:r>
              <a:rPr lang="hu-HU" altLang="zh-CN" smtClean="0">
                <a:solidFill>
                  <a:schemeClr val="hlink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ok</a:t>
            </a:r>
            <a:endParaRPr lang="hu-HU" altLang="zh-CN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1125538"/>
            <a:ext cx="8207375" cy="518318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zh-CN" sz="2400" smtClean="0">
                <a:solidFill>
                  <a:srgbClr val="0070C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Creating core/alpha version before QM2015</a:t>
            </a:r>
          </a:p>
          <a:p>
            <a:pPr eaLnBrk="1" hangingPunct="1"/>
            <a:endParaRPr lang="hu-HU" altLang="zh-CN" sz="2400" smtClean="0">
              <a:solidFill>
                <a:srgbClr val="0000FF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1" hangingPunct="1"/>
            <a:r>
              <a:rPr lang="hu-HU" altLang="zh-CN" sz="2400" smtClean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Cross check with original HIJING till the end of 2015</a:t>
            </a:r>
          </a:p>
          <a:p>
            <a:pPr eaLnBrk="1" hangingPunct="1"/>
            <a:endParaRPr lang="hu-HU" altLang="zh-CN" sz="2400" smtClean="0">
              <a:solidFill>
                <a:srgbClr val="0070C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1" hangingPunct="1"/>
            <a:r>
              <a:rPr lang="hu-HU" altLang="zh-CN" sz="2400" smtClean="0">
                <a:solidFill>
                  <a:srgbClr val="0070C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Creating functioning beta version in 2016</a:t>
            </a:r>
          </a:p>
          <a:p>
            <a:pPr eaLnBrk="1" hangingPunct="1"/>
            <a:endParaRPr lang="hu-HU" altLang="zh-CN" sz="2400" smtClean="0">
              <a:solidFill>
                <a:srgbClr val="0000FF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1" hangingPunct="1"/>
            <a:r>
              <a:rPr lang="hu-HU" altLang="zh-CN" sz="2400" smtClean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Multi thread and GPU support</a:t>
            </a:r>
          </a:p>
          <a:p>
            <a:pPr eaLnBrk="1" hangingPunct="1"/>
            <a:endParaRPr lang="hu-HU" altLang="zh-CN" sz="2400" smtClean="0">
              <a:solidFill>
                <a:srgbClr val="7373D1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1" hangingPunct="1"/>
            <a:r>
              <a:rPr lang="hu-HU" altLang="zh-CN" sz="2400" smtClean="0">
                <a:solidFill>
                  <a:srgbClr val="0070C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GUI in 2017</a:t>
            </a:r>
          </a:p>
          <a:p>
            <a:pPr eaLnBrk="1" hangingPunct="1"/>
            <a:endParaRPr lang="hu-HU" altLang="zh-CN" sz="2400" smtClean="0">
              <a:solidFill>
                <a:srgbClr val="0070C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1" hangingPunct="1"/>
            <a:r>
              <a:rPr lang="hu-HU" altLang="zh-CN" sz="2400" b="1" smtClean="0">
                <a:solidFill>
                  <a:srgbClr val="FF0000"/>
                </a:solidFill>
                <a:latin typeface="幼圆" charset="-122"/>
                <a:sym typeface="幼圆" charset="-122"/>
              </a:rPr>
              <a:t>……</a:t>
            </a:r>
            <a:endParaRPr lang="hu-HU" altLang="zh-CN" sz="2400" b="1" smtClean="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1" hangingPunct="1"/>
            <a:endParaRPr lang="hu-HU" altLang="zh-CN" smtClean="0"/>
          </a:p>
          <a:p>
            <a:pPr eaLnBrk="1" hangingPunct="1"/>
            <a:endParaRPr lang="hu-HU" altLang="zh-CN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zövegdoboz 1"/>
          <p:cNvSpPr>
            <a:spLocks noChangeArrowheads="1"/>
          </p:cNvSpPr>
          <p:nvPr/>
        </p:nvSpPr>
        <p:spPr bwMode="auto">
          <a:xfrm>
            <a:off x="1260475" y="2663825"/>
            <a:ext cx="66960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en-US" sz="4400">
                <a:solidFill>
                  <a:srgbClr val="0070C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Thank you for your attention</a:t>
            </a:r>
            <a:endParaRPr lang="en-US" altLang="hu-HU" sz="4400">
              <a:solidFill>
                <a:srgbClr val="0070C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214313"/>
            <a:ext cx="8215313" cy="795337"/>
          </a:xfrm>
        </p:spPr>
        <p:txBody>
          <a:bodyPr/>
          <a:lstStyle/>
          <a:p>
            <a:r>
              <a:rPr lang="zh-CN" altLang="en-US">
                <a:solidFill>
                  <a:schemeClr val="hlink"/>
                </a:solidFill>
                <a:latin typeface="Times New Roman" panose="02020603050405020304" pitchFamily="18" charset="0"/>
              </a:rPr>
              <a:t>Solution plan</a:t>
            </a:r>
          </a:p>
        </p:txBody>
      </p:sp>
      <p:graphicFrame>
        <p:nvGraphicFramePr>
          <p:cNvPr id="37891" name="Object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2" r:id="rId3" imgW="917244" imgH="216553" progId="">
                  <p:embed/>
                </p:oleObj>
              </mc:Choice>
              <mc:Fallback>
                <p:oleObj r:id="rId3" imgW="917244" imgH="21655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892" name="Group 4"/>
          <p:cNvGrpSpPr>
            <a:grpSpLocks noChangeAspect="1"/>
          </p:cNvGrpSpPr>
          <p:nvPr/>
        </p:nvGrpSpPr>
        <p:grpSpPr bwMode="auto">
          <a:xfrm>
            <a:off x="250825" y="3573463"/>
            <a:ext cx="8426450" cy="2965450"/>
            <a:chOff x="0" y="0"/>
            <a:chExt cx="13267" cy="4670"/>
          </a:xfrm>
        </p:grpSpPr>
        <p:pic>
          <p:nvPicPr>
            <p:cNvPr id="3789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8"/>
              <a:ext cx="6840" cy="4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aphicFrame>
          <p:nvGraphicFramePr>
            <p:cNvPr id="37894" name="Object 6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5428" y="289"/>
            <a:ext cx="1248" cy="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83" r:id="rId6" imgW="536008" imgH="204321" progId="">
                    <p:embed/>
                  </p:oleObj>
                </mc:Choice>
                <mc:Fallback>
                  <p:oleObj r:id="rId6" imgW="536008" imgH="20432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8" y="289"/>
                          <a:ext cx="1248" cy="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7895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" y="0"/>
              <a:ext cx="6350" cy="46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aphicFrame>
          <p:nvGraphicFramePr>
            <p:cNvPr id="37896" name="Object 8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793" y="2608"/>
            <a:ext cx="1542" cy="4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84" r:id="rId9" imgW="865983" imgH="254818" progId="">
                    <p:embed/>
                  </p:oleObj>
                </mc:Choice>
                <mc:Fallback>
                  <p:oleObj r:id="rId9" imgW="865983" imgH="25481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" y="2608"/>
                          <a:ext cx="1542" cy="4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7897" name="Object 9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68313" y="1125538"/>
          <a:ext cx="5830887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5" r:id="rId11" imgW="2655642" imgH="216042" progId="">
                  <p:embed/>
                </p:oleObj>
              </mc:Choice>
              <mc:Fallback>
                <p:oleObj r:id="rId11" imgW="2655642" imgH="21604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125538"/>
                        <a:ext cx="5830887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1628775"/>
            <a:ext cx="4972050" cy="214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5488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44"/>
          <a:stretch>
            <a:fillRect/>
          </a:stretch>
        </p:blipFill>
        <p:spPr bwMode="auto">
          <a:xfrm>
            <a:off x="136525" y="2312988"/>
            <a:ext cx="4389438" cy="3897312"/>
          </a:xfrm>
          <a:prstGeom prst="rect">
            <a:avLst/>
          </a:prstGeom>
          <a:blipFill dpi="0" rotWithShape="1">
            <a:blip r:embed="rId4">
              <a:alphaModFix amt="67000"/>
            </a:blip>
            <a:srcRect b="19344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zh-CN" smtClean="0">
                <a:solidFill>
                  <a:schemeClr val="hlink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Introduction</a:t>
            </a:r>
            <a:endParaRPr lang="hu-HU" altLang="zh-CN" smtClean="0"/>
          </a:p>
        </p:txBody>
      </p:sp>
      <p:sp>
        <p:nvSpPr>
          <p:cNvPr id="6150" name="Téglalap 8"/>
          <p:cNvSpPr>
            <a:spLocks noChangeArrowheads="1"/>
          </p:cNvSpPr>
          <p:nvPr/>
        </p:nvSpPr>
        <p:spPr bwMode="auto">
          <a:xfrm>
            <a:off x="130857" y="2238150"/>
            <a:ext cx="4337050" cy="417099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hu-HU"/>
          </a:p>
        </p:txBody>
      </p:sp>
      <p:grpSp>
        <p:nvGrpSpPr>
          <p:cNvPr id="6149" name="Csoportba foglalás 7"/>
          <p:cNvGrpSpPr>
            <a:grpSpLocks/>
          </p:cNvGrpSpPr>
          <p:nvPr/>
        </p:nvGrpSpPr>
        <p:grpSpPr bwMode="auto">
          <a:xfrm>
            <a:off x="4906033" y="3347143"/>
            <a:ext cx="3518389" cy="1515383"/>
            <a:chOff x="4326691" y="4132234"/>
            <a:chExt cx="3518912" cy="1514742"/>
          </a:xfrm>
        </p:grpSpPr>
        <p:sp>
          <p:nvSpPr>
            <p:cNvPr id="6151" name="Téglalap 5"/>
            <p:cNvSpPr>
              <a:spLocks noChangeArrowheads="1"/>
            </p:cNvSpPr>
            <p:nvPr/>
          </p:nvSpPr>
          <p:spPr bwMode="auto">
            <a:xfrm>
              <a:off x="4326691" y="5277644"/>
              <a:ext cx="35189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r>
                <a:rPr lang="en-US" altLang="hu-HU" dirty="0" err="1"/>
                <a:t>adjoint</a:t>
              </a:r>
              <a:r>
                <a:rPr lang="en-US" altLang="hu-HU" dirty="0"/>
                <a:t> representation 8 of </a:t>
              </a:r>
              <a:r>
                <a:rPr lang="en-US" altLang="hu-HU" i="1" dirty="0"/>
                <a:t>SU(3)</a:t>
              </a:r>
              <a:endParaRPr lang="en-US" altLang="hu-HU" dirty="0"/>
            </a:p>
          </p:txBody>
        </p:sp>
        <p:sp>
          <p:nvSpPr>
            <p:cNvPr id="6152" name="Téglalap 1"/>
            <p:cNvSpPr>
              <a:spLocks noChangeArrowheads="1"/>
            </p:cNvSpPr>
            <p:nvPr/>
          </p:nvSpPr>
          <p:spPr bwMode="auto">
            <a:xfrm>
              <a:off x="4332554" y="4132234"/>
              <a:ext cx="3506609" cy="922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r>
                <a:rPr lang="hu-HU" altLang="hu-HU" dirty="0" err="1"/>
                <a:t>Bagua</a:t>
              </a:r>
              <a:r>
                <a:rPr lang="hu-HU" altLang="hu-HU" dirty="0"/>
                <a:t> (</a:t>
              </a:r>
              <a:r>
                <a:rPr lang="hu-HU" altLang="hu-HU" dirty="0" err="1"/>
                <a:t>eight</a:t>
              </a:r>
              <a:r>
                <a:rPr lang="hu-HU" altLang="hu-HU" dirty="0"/>
                <a:t> </a:t>
              </a:r>
              <a:r>
                <a:rPr lang="hu-HU" altLang="hu-HU" dirty="0" err="1"/>
                <a:t>simbols</a:t>
              </a:r>
              <a:r>
                <a:rPr lang="hu-HU" altLang="hu-HU" dirty="0"/>
                <a:t>)</a:t>
              </a:r>
            </a:p>
            <a:p>
              <a:endParaRPr lang="hu-HU" altLang="hu-HU" dirty="0"/>
            </a:p>
            <a:p>
              <a:r>
                <a:rPr lang="en-US" altLang="hu-HU" dirty="0" smtClean="0"/>
                <a:t>fundamental </a:t>
              </a:r>
              <a:r>
                <a:rPr lang="en-US" altLang="hu-HU" dirty="0"/>
                <a:t>principles of reality</a:t>
              </a:r>
              <a:endParaRPr lang="hu-HU" altLang="hu-HU" dirty="0"/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52450" y="1133475"/>
            <a:ext cx="8215313" cy="20796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hu-HU" altLang="zh-CN" dirty="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HIJING(</a:t>
            </a:r>
            <a:r>
              <a:rPr lang="hu-HU" altLang="zh-CN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H</a:t>
            </a:r>
            <a:r>
              <a:rPr lang="hu-HU" altLang="zh-CN" dirty="0" err="1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eavy-</a:t>
            </a:r>
            <a:r>
              <a:rPr lang="hu-HU" altLang="zh-CN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I</a:t>
            </a:r>
            <a:r>
              <a:rPr lang="hu-HU" altLang="zh-CN" dirty="0" err="1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on</a:t>
            </a:r>
            <a:r>
              <a:rPr lang="hu-HU" altLang="zh-CN" dirty="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hu-HU" altLang="zh-CN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J</a:t>
            </a:r>
            <a:r>
              <a:rPr lang="hu-HU" altLang="zh-CN" dirty="0" err="1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et</a:t>
            </a:r>
            <a:r>
              <a:rPr lang="hu-HU" altLang="zh-CN" dirty="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hu-HU" altLang="zh-CN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IN</a:t>
            </a:r>
            <a:r>
              <a:rPr lang="hu-HU" altLang="zh-CN" dirty="0" err="1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teraction</a:t>
            </a:r>
            <a:r>
              <a:rPr lang="hu-HU" altLang="zh-CN" dirty="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hu-HU" altLang="zh-CN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G</a:t>
            </a:r>
            <a:r>
              <a:rPr lang="hu-HU" altLang="zh-CN" dirty="0" err="1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enerator</a:t>
            </a:r>
            <a:r>
              <a:rPr lang="hu-HU" altLang="zh-CN" dirty="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)</a:t>
            </a:r>
          </a:p>
          <a:p>
            <a:pPr marL="0" indent="0" eaLnBrk="1" hangingPunct="1">
              <a:buFontTx/>
              <a:buNone/>
              <a:defRPr/>
            </a:pPr>
            <a:r>
              <a:rPr lang="hu-HU" altLang="ja-JP" dirty="0" smtClean="0"/>
              <a:t>		                             </a:t>
            </a:r>
            <a:r>
              <a:rPr lang="ja-JP" altLang="en-US" sz="4400" dirty="0" smtClean="0"/>
              <a:t>易經</a:t>
            </a:r>
            <a:endParaRPr lang="hu-HU" altLang="zh-CN" dirty="0" smtClean="0"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  <a:defRPr/>
            </a:pPr>
            <a:endParaRPr lang="hu-HU" altLang="zh-CN" dirty="0" smtClean="0"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1" hangingPunct="1">
              <a:defRPr/>
            </a:pPr>
            <a:endParaRPr lang="hu-HU" altLang="zh-CN" dirty="0" smtClean="0"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1" hangingPunct="1">
              <a:defRPr/>
            </a:pPr>
            <a:endParaRPr lang="hu-HU" altLang="zh-CN" dirty="0" smtClean="0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0" tmFilter="0, 0; .2, .5; .8, .5; 1, 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4000" autoRev="1" fill="hold"/>
                                        <p:tgtEl>
                                          <p:spTgt spid="6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zh-CN" smtClean="0">
                <a:solidFill>
                  <a:schemeClr val="hlink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BACK UP:Two-component model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1196975"/>
            <a:ext cx="3863975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38" y="1196975"/>
            <a:ext cx="3811587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4365625"/>
            <a:ext cx="546258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365625"/>
            <a:ext cx="410368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365625"/>
            <a:ext cx="3586162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446713"/>
            <a:ext cx="41608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6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hu-HU" smtClean="0">
                <a:solidFill>
                  <a:schemeClr val="hlink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BACK UP(AuAu)</a:t>
            </a:r>
            <a:endParaRPr lang="hu-HU" altLang="en-US" smtClean="0">
              <a:solidFill>
                <a:schemeClr val="hlink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4100"/>
            <a:ext cx="4238625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1054100"/>
            <a:ext cx="4241800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hu-HU" smtClean="0">
                <a:solidFill>
                  <a:schemeClr val="hlink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BACK UP</a:t>
            </a:r>
            <a:r>
              <a:rPr lang="hu-HU" altLang="en-US" smtClean="0">
                <a:solidFill>
                  <a:schemeClr val="hlink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:</a:t>
            </a:r>
            <a:r>
              <a:rPr lang="en-US" altLang="hu-HU" smtClean="0">
                <a:solidFill>
                  <a:schemeClr val="hlink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(PbPb)Rg(x,Q)</a:t>
            </a:r>
            <a:endParaRPr lang="hu-HU" altLang="en-US" smtClean="0"/>
          </a:p>
        </p:txBody>
      </p:sp>
      <p:grpSp>
        <p:nvGrpSpPr>
          <p:cNvPr id="38915" name="Group 3"/>
          <p:cNvGrpSpPr>
            <a:grpSpLocks noChangeAspect="1"/>
          </p:cNvGrpSpPr>
          <p:nvPr/>
        </p:nvGrpSpPr>
        <p:grpSpPr bwMode="auto">
          <a:xfrm>
            <a:off x="179388" y="1196975"/>
            <a:ext cx="8824912" cy="5367338"/>
            <a:chOff x="0" y="0"/>
            <a:chExt cx="13896" cy="8453"/>
          </a:xfrm>
        </p:grpSpPr>
        <p:pic>
          <p:nvPicPr>
            <p:cNvPr id="3891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204" cy="2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  <p:pic>
          <p:nvPicPr>
            <p:cNvPr id="3891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" y="2835"/>
              <a:ext cx="5443" cy="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  <p:pic>
          <p:nvPicPr>
            <p:cNvPr id="3891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0" y="5783"/>
              <a:ext cx="5384" cy="2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  <p:graphicFrame>
          <p:nvGraphicFramePr>
            <p:cNvPr id="38919" name="Object 7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5443" y="907"/>
            <a:ext cx="3532" cy="6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67" r:id="rId6" imgW="1056159" imgH="203440" progId="">
                    <p:embed/>
                  </p:oleObj>
                </mc:Choice>
                <mc:Fallback>
                  <p:oleObj r:id="rId6" imgW="1056159" imgH="203440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3" y="907"/>
                          <a:ext cx="3532" cy="6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20" name="Object 8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8165" y="3742"/>
            <a:ext cx="3576" cy="6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68" r:id="rId8" imgW="1068784" imgH="203440" progId="">
                    <p:embed/>
                  </p:oleObj>
                </mc:Choice>
                <mc:Fallback>
                  <p:oleObj r:id="rId8" imgW="1068784" imgH="203440" progId="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5" y="3742"/>
                          <a:ext cx="3576" cy="6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21" name="Object 9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10320" y="6804"/>
            <a:ext cx="3576" cy="6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69" r:id="rId10" imgW="1068784" imgH="203440" progId="">
                    <p:embed/>
                  </p:oleObj>
                </mc:Choice>
                <mc:Fallback>
                  <p:oleObj r:id="rId10" imgW="1068784" imgH="203440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20" y="6804"/>
                          <a:ext cx="3576" cy="6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en-US" smtClean="0">
                <a:solidFill>
                  <a:schemeClr val="hlink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BUCK UP: </a:t>
            </a:r>
            <a:r>
              <a:rPr lang="en-US" altLang="hu-HU" smtClean="0">
                <a:solidFill>
                  <a:schemeClr val="hlink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LHC_5500</a:t>
            </a:r>
            <a:endParaRPr lang="hu-HU" altLang="en-US" smtClean="0">
              <a:solidFill>
                <a:schemeClr val="hlink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39939" name="Group 3"/>
          <p:cNvGrpSpPr>
            <a:grpSpLocks noChangeAspect="1"/>
          </p:cNvGrpSpPr>
          <p:nvPr/>
        </p:nvGrpSpPr>
        <p:grpSpPr bwMode="auto">
          <a:xfrm>
            <a:off x="466725" y="1196975"/>
            <a:ext cx="7572375" cy="4760913"/>
            <a:chOff x="0" y="0"/>
            <a:chExt cx="11924" cy="7497"/>
          </a:xfrm>
        </p:grpSpPr>
        <p:pic>
          <p:nvPicPr>
            <p:cNvPr id="3994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" y="567"/>
              <a:ext cx="10791" cy="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  <p:graphicFrame>
          <p:nvGraphicFramePr>
            <p:cNvPr id="39941" name="Object 5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0" y="0"/>
            <a:ext cx="3515" cy="6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89" r:id="rId4" imgW="1246975" imgH="241676" progId="">
                    <p:embed/>
                  </p:oleObj>
                </mc:Choice>
                <mc:Fallback>
                  <p:oleObj r:id="rId4" imgW="1246975" imgH="241676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515" cy="6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42" name="Object 6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10206" y="6917"/>
            <a:ext cx="793" cy="5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90" r:id="rId6" imgW="331687" imgH="242345" progId="">
                    <p:embed/>
                  </p:oleObj>
                </mc:Choice>
                <mc:Fallback>
                  <p:oleObj r:id="rId6" imgW="331687" imgH="242345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06" y="6917"/>
                          <a:ext cx="793" cy="5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43" name="Object 7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6918" y="1020"/>
            <a:ext cx="2613" cy="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91" r:id="rId8" imgW="853031" imgH="203601" progId="">
                    <p:embed/>
                  </p:oleObj>
                </mc:Choice>
                <mc:Fallback>
                  <p:oleObj r:id="rId8" imgW="853031" imgH="203601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18" y="1020"/>
                          <a:ext cx="2613" cy="6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zh-CN" smtClean="0">
                <a:solidFill>
                  <a:schemeClr val="hlink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Introduction</a:t>
            </a:r>
            <a:endParaRPr lang="hu-HU" altLang="zh-CN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52450" y="1133475"/>
            <a:ext cx="8215313" cy="20796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hu-HU" altLang="zh-CN" dirty="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HIJING(</a:t>
            </a:r>
            <a:r>
              <a:rPr lang="hu-HU" altLang="zh-CN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H</a:t>
            </a:r>
            <a:r>
              <a:rPr lang="hu-HU" altLang="zh-CN" dirty="0" err="1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eavy-</a:t>
            </a:r>
            <a:r>
              <a:rPr lang="hu-HU" altLang="zh-CN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I</a:t>
            </a:r>
            <a:r>
              <a:rPr lang="hu-HU" altLang="zh-CN" dirty="0" err="1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on</a:t>
            </a:r>
            <a:r>
              <a:rPr lang="hu-HU" altLang="zh-CN" dirty="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hu-HU" altLang="zh-CN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J</a:t>
            </a:r>
            <a:r>
              <a:rPr lang="hu-HU" altLang="zh-CN" dirty="0" err="1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et</a:t>
            </a:r>
            <a:r>
              <a:rPr lang="hu-HU" altLang="zh-CN" dirty="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hu-HU" altLang="zh-CN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IN</a:t>
            </a:r>
            <a:r>
              <a:rPr lang="hu-HU" altLang="zh-CN" dirty="0" err="1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teraction</a:t>
            </a:r>
            <a:r>
              <a:rPr lang="hu-HU" altLang="zh-CN" dirty="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hu-HU" altLang="zh-CN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G</a:t>
            </a:r>
            <a:r>
              <a:rPr lang="hu-HU" altLang="zh-CN" dirty="0" err="1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enerator</a:t>
            </a:r>
            <a:r>
              <a:rPr lang="hu-HU" altLang="zh-CN" dirty="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)</a:t>
            </a:r>
          </a:p>
          <a:p>
            <a:pPr marL="0" indent="0" eaLnBrk="1" hangingPunct="1">
              <a:buFontTx/>
              <a:buNone/>
              <a:defRPr/>
            </a:pPr>
            <a:endParaRPr lang="hu-HU" altLang="zh-CN" dirty="0" smtClean="0"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  <a:defRPr/>
            </a:pPr>
            <a:endParaRPr lang="hu-HU" altLang="zh-CN" dirty="0" smtClean="0"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hu-HU" altLang="zh-CN" dirty="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HIJING++            </a:t>
            </a:r>
            <a:r>
              <a:rPr lang="hu-HU" altLang="zh-CN" dirty="0" err="1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But</a:t>
            </a:r>
            <a:r>
              <a:rPr lang="hu-HU" altLang="zh-CN" dirty="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hu-HU" altLang="zh-CN" dirty="0" err="1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why</a:t>
            </a:r>
            <a:r>
              <a:rPr lang="hu-HU" altLang="zh-CN" dirty="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 C++?</a:t>
            </a:r>
          </a:p>
          <a:p>
            <a:pPr eaLnBrk="1" hangingPunct="1">
              <a:defRPr/>
            </a:pPr>
            <a:endParaRPr lang="hu-HU" altLang="zh-CN" dirty="0" smtClean="0"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1" hangingPunct="1">
              <a:defRPr/>
            </a:pPr>
            <a:endParaRPr lang="hu-HU" altLang="zh-CN" dirty="0" smtClean="0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8196" name="Text Box 4"/>
          <p:cNvSpPr>
            <a:spLocks noChangeArrowheads="1"/>
          </p:cNvSpPr>
          <p:nvPr/>
        </p:nvSpPr>
        <p:spPr bwMode="auto">
          <a:xfrm>
            <a:off x="603250" y="3573463"/>
            <a:ext cx="816451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hu-HU" altLang="en-US" sz="24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Pythia8 is </a:t>
            </a:r>
            <a:r>
              <a:rPr lang="en-US" altLang="hu-HU" sz="24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written</a:t>
            </a:r>
            <a:r>
              <a:rPr lang="hu-HU" altLang="en-US" sz="24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in C++</a:t>
            </a:r>
          </a:p>
          <a:p>
            <a:pPr>
              <a:spcBef>
                <a:spcPct val="0"/>
              </a:spcBef>
            </a:pPr>
            <a:endParaRPr lang="hu-HU" altLang="en-US" sz="240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hu-HU" altLang="en-US" sz="24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Object oriented language: </a:t>
            </a:r>
            <a:r>
              <a:rPr lang="en-US" altLang="hu-HU" sz="24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Hierarchy</a:t>
            </a:r>
            <a:r>
              <a:rPr lang="hu-HU" altLang="en-US" sz="24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, Modularity</a:t>
            </a:r>
          </a:p>
          <a:p>
            <a:pPr>
              <a:spcBef>
                <a:spcPct val="0"/>
              </a:spcBef>
            </a:pPr>
            <a:endParaRPr lang="hu-HU" altLang="en-US" sz="240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hu-HU" altLang="en-US" sz="24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C++11/14 has </a:t>
            </a:r>
            <a:r>
              <a:rPr lang="en-US" altLang="hu-HU" sz="24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thread</a:t>
            </a:r>
            <a:r>
              <a:rPr lang="hu-HU" altLang="en-US" sz="24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hu-HU" sz="24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support</a:t>
            </a:r>
            <a:r>
              <a:rPr lang="hu-HU" altLang="en-US" sz="24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and compatibility with OpenCL </a:t>
            </a:r>
            <a:endParaRPr lang="hu-HU" altLang="en-US" sz="18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zh-CN" smtClean="0">
                <a:solidFill>
                  <a:schemeClr val="hlink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Introduction</a:t>
            </a:r>
            <a:endParaRPr lang="hu-HU" altLang="zh-CN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1123950"/>
            <a:ext cx="7170738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9900" y="190500"/>
            <a:ext cx="8207375" cy="8636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zh-CN" smtClean="0">
                <a:solidFill>
                  <a:schemeClr val="hlink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Early stages and preparation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196975"/>
            <a:ext cx="6156325" cy="46085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/>
            <a:r>
              <a:rPr lang="hu-HU" altLang="en-US" b="1" dirty="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Program </a:t>
            </a:r>
            <a:r>
              <a:rPr lang="hu-HU" altLang="en-US" b="1" dirty="0" err="1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analysis</a:t>
            </a:r>
            <a:r>
              <a:rPr lang="hu-HU" altLang="en-US" b="1" dirty="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:</a:t>
            </a:r>
            <a:endParaRPr lang="hu-HU" altLang="en-US" sz="1800" dirty="0" smtClean="0"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lvl="1" eaLnBrk="1" hangingPunct="1"/>
            <a:r>
              <a:rPr lang="hu-HU" altLang="en-US" dirty="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HIJING </a:t>
            </a:r>
          </a:p>
          <a:p>
            <a:pPr lvl="2" eaLnBrk="1" hangingPunct="1"/>
            <a:r>
              <a:rPr lang="hu-HU" altLang="en-US" dirty="0" err="1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deprecated</a:t>
            </a:r>
            <a:r>
              <a:rPr lang="hu-HU" altLang="en-US" dirty="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 PDF </a:t>
            </a:r>
            <a:r>
              <a:rPr lang="hu-HU" altLang="en-US" dirty="0" err="1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library</a:t>
            </a:r>
            <a:r>
              <a:rPr lang="hu-HU" altLang="en-US" dirty="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hu-HU" alt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hu-HU" altLang="en-US" dirty="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 LHAPDF6</a:t>
            </a:r>
          </a:p>
          <a:p>
            <a:pPr lvl="2" eaLnBrk="1" hangingPunct="1"/>
            <a:r>
              <a:rPr lang="hu-HU" altLang="en-US" dirty="0" err="1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optimized</a:t>
            </a:r>
            <a:r>
              <a:rPr lang="hu-HU" altLang="en-US" dirty="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 PDF </a:t>
            </a:r>
            <a:r>
              <a:rPr lang="hu-HU" altLang="en-US" dirty="0" err="1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initialization</a:t>
            </a:r>
            <a:endParaRPr lang="hu-HU" altLang="en-US" dirty="0" smtClean="0"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lvl="2" eaLnBrk="1" hangingPunct="1"/>
            <a:r>
              <a:rPr lang="hu-HU" altLang="en-US" dirty="0" err="1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typos</a:t>
            </a:r>
            <a:endParaRPr lang="hu-HU" altLang="en-US" dirty="0" smtClean="0"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lvl="1" eaLnBrk="1" hangingPunct="1"/>
            <a:r>
              <a:rPr lang="hu-HU" altLang="en-US" dirty="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Pythia</a:t>
            </a:r>
          </a:p>
          <a:p>
            <a:pPr lvl="2" eaLnBrk="1" hangingPunct="1"/>
            <a:r>
              <a:rPr lang="hu-HU" altLang="en-US" dirty="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a</a:t>
            </a:r>
            <a:r>
              <a:rPr lang="en-US" altLang="hu-HU" dirty="0" err="1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nalogues</a:t>
            </a:r>
            <a:r>
              <a:rPr lang="hu-HU" altLang="en-US" dirty="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hu-HU" altLang="en-US" dirty="0" err="1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between</a:t>
            </a:r>
            <a:r>
              <a:rPr lang="hu-HU" altLang="en-US" dirty="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 version 5/6 and 8</a:t>
            </a:r>
          </a:p>
          <a:p>
            <a:pPr lvl="2" eaLnBrk="1" hangingPunct="1"/>
            <a:r>
              <a:rPr lang="hu-HU" altLang="en-US" dirty="0" err="1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finding</a:t>
            </a:r>
            <a:r>
              <a:rPr lang="hu-HU" altLang="en-US" dirty="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hu-HU" altLang="en-US" dirty="0" err="1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connetion</a:t>
            </a:r>
            <a:r>
              <a:rPr lang="hu-HU" altLang="en-US" dirty="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hu-HU" altLang="en-US" dirty="0" err="1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points</a:t>
            </a:r>
            <a:endParaRPr lang="hu-HU" altLang="en-US" dirty="0" smtClean="0"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lvl="2" eaLnBrk="1" hangingPunct="1"/>
            <a:r>
              <a:rPr lang="hu-HU" altLang="en-US" dirty="0" err="1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workflow</a:t>
            </a:r>
            <a:r>
              <a:rPr lang="hu-HU" altLang="en-US" dirty="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hu-HU" altLang="en-US" dirty="0" err="1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analysis</a:t>
            </a:r>
            <a:endParaRPr lang="hu-HU" altLang="en-US" dirty="0" smtClean="0"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</a:pPr>
            <a:endParaRPr lang="hu-HU" altLang="en-US" b="1" dirty="0" smtClean="0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9220" name="Picture 3" descr="hijing_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3" r="37943"/>
          <a:stretch>
            <a:fillRect/>
          </a:stretch>
        </p:blipFill>
        <p:spPr bwMode="auto">
          <a:xfrm>
            <a:off x="6660174" y="908790"/>
            <a:ext cx="1944687" cy="5826125"/>
          </a:xfrm>
          <a:prstGeom prst="rect">
            <a:avLst/>
          </a:prstGeom>
          <a:noFill/>
          <a:ln>
            <a:noFill/>
          </a:ln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12293" name="Téglalap 1"/>
          <p:cNvSpPr>
            <a:spLocks noChangeArrowheads="1"/>
          </p:cNvSpPr>
          <p:nvPr/>
        </p:nvSpPr>
        <p:spPr bwMode="auto">
          <a:xfrm>
            <a:off x="323850" y="6092825"/>
            <a:ext cx="6646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en-US" sz="2000" b="1">
                <a:solidFill>
                  <a:srgbClr val="2D2D8A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Initial idea: change only the Pythia parts in the program</a:t>
            </a:r>
            <a:endParaRPr lang="zh-CN" altLang="en-US" sz="2000" b="1">
              <a:solidFill>
                <a:srgbClr val="2D2D8A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9900" y="190500"/>
            <a:ext cx="8207375" cy="8636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zh-CN" smtClean="0">
                <a:solidFill>
                  <a:schemeClr val="hlink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Early stages and preparation </a:t>
            </a:r>
          </a:p>
        </p:txBody>
      </p:sp>
      <p:pic>
        <p:nvPicPr>
          <p:cNvPr id="14339" name="Picture 3" descr="hijing_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1022350"/>
            <a:ext cx="7804150" cy="582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4645025" y="2709863"/>
            <a:ext cx="431800" cy="12954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rgbClr val="FF0000"/>
            </a:solidFill>
            <a:bevel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5567" r="23009"/>
          <a:stretch>
            <a:fillRect/>
          </a:stretch>
        </p:blipFill>
        <p:spPr bwMode="auto">
          <a:xfrm>
            <a:off x="5399088" y="1406525"/>
            <a:ext cx="3681412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9900" y="190500"/>
            <a:ext cx="8207375" cy="8636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zh-CN" smtClean="0">
                <a:solidFill>
                  <a:schemeClr val="hlink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Early stages and preparation 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196975"/>
            <a:ext cx="6156325" cy="2232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zh-CN" b="1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Creating the dictionary:</a:t>
            </a:r>
            <a:endParaRPr lang="hu-HU" altLang="zh-CN" sz="1800" smtClean="0"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lvl="1" eaLnBrk="1" hangingPunct="1"/>
            <a:r>
              <a:rPr lang="hu-HU" altLang="zh-CN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HIJING and Pythia connections</a:t>
            </a:r>
          </a:p>
          <a:p>
            <a:pPr lvl="1" eaLnBrk="1" hangingPunct="1"/>
            <a:r>
              <a:rPr lang="hu-HU" altLang="zh-CN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Pythia5/6 and Pythia8 analogues</a:t>
            </a:r>
          </a:p>
          <a:p>
            <a:pPr lvl="1" eaLnBrk="1" hangingPunct="1"/>
            <a:r>
              <a:rPr lang="hu-HU" altLang="zh-CN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Operation on variables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4522788"/>
            <a:ext cx="9069387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15366" name="Szövegdoboz 1"/>
          <p:cNvSpPr>
            <a:spLocks noChangeArrowheads="1"/>
          </p:cNvSpPr>
          <p:nvPr/>
        </p:nvSpPr>
        <p:spPr bwMode="auto">
          <a:xfrm>
            <a:off x="827088" y="3767138"/>
            <a:ext cx="3168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en-US" sz="2000" b="1">
                <a:solidFill>
                  <a:srgbClr val="000000"/>
                </a:solidFill>
              </a:rPr>
              <a:t>Problem encountered…</a:t>
            </a:r>
            <a:endParaRPr lang="en-US" altLang="hu-HU"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57213" y="207963"/>
            <a:ext cx="8207375" cy="8636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zh-CN" smtClean="0">
                <a:solidFill>
                  <a:schemeClr val="hlink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To Pythia8</a:t>
            </a:r>
          </a:p>
        </p:txBody>
      </p:sp>
      <p:sp>
        <p:nvSpPr>
          <p:cNvPr id="16387" name="Téglalap 1"/>
          <p:cNvSpPr>
            <a:spLocks noChangeArrowheads="1"/>
          </p:cNvSpPr>
          <p:nvPr/>
        </p:nvSpPr>
        <p:spPr bwMode="auto">
          <a:xfrm>
            <a:off x="266700" y="1193800"/>
            <a:ext cx="8497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Pythia8 </a:t>
            </a:r>
            <a:r>
              <a:rPr lang="hu-HU" altLang="en-US" sz="20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does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hu-HU" altLang="en-US" sz="20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not 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support HIJING </a:t>
            </a:r>
            <a:r>
              <a:rPr lang="hu-HU" altLang="en-US" sz="20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in it’s current form</a:t>
            </a:r>
            <a:endParaRPr lang="zh-CN" altLang="en-US" sz="2000" b="1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6388" name="Szövegdoboz 2"/>
          <p:cNvSpPr>
            <a:spLocks noChangeArrowheads="1"/>
          </p:cNvSpPr>
          <p:nvPr/>
        </p:nvSpPr>
        <p:spPr bwMode="auto">
          <a:xfrm>
            <a:off x="1588" y="1725613"/>
            <a:ext cx="3167062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zh-CN" sz="2300" b="1">
                <a:solidFill>
                  <a:srgbClr val="000000"/>
                </a:solidFill>
                <a:latin typeface="SimSun" panose="02010600030101010101" pitchFamily="2" charset="-122"/>
                <a:sym typeface="Times New Roman" panose="02020603050405020304" pitchFamily="18" charset="0"/>
              </a:rPr>
              <a:t>Possible solutions: </a:t>
            </a:r>
            <a:endParaRPr lang="hu-HU" altLang="zh-CN" sz="1800"/>
          </a:p>
        </p:txBody>
      </p:sp>
      <p:sp>
        <p:nvSpPr>
          <p:cNvPr id="16389" name="Szövegdoboz 3"/>
          <p:cNvSpPr>
            <a:spLocks noChangeArrowheads="1"/>
          </p:cNvSpPr>
          <p:nvPr/>
        </p:nvSpPr>
        <p:spPr bwMode="auto">
          <a:xfrm>
            <a:off x="2916238" y="1828800"/>
            <a:ext cx="54229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hu-HU" altLang="zh-CN" sz="1800" b="1">
                <a:solidFill>
                  <a:srgbClr val="000000"/>
                </a:solidFill>
              </a:rPr>
              <a:t>write an interface between Pythia and HIJING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hu-HU" altLang="zh-CN" sz="1800" b="1">
                <a:solidFill>
                  <a:srgbClr val="000000"/>
                </a:solidFill>
              </a:rPr>
              <a:t>Modify the Pythia8 at some points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hu-HU" altLang="zh-CN" sz="1800" b="1">
                <a:solidFill>
                  <a:srgbClr val="000000"/>
                </a:solidFill>
              </a:rPr>
              <a:t>Recreate the HIJING</a:t>
            </a:r>
            <a:endParaRPr lang="hu-HU" altLang="zh-CN" sz="18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Pages>0</Pages>
  <Words>879</Words>
  <Characters>0</Characters>
  <Application>Microsoft Office PowerPoint</Application>
  <DocSecurity>0</DocSecurity>
  <PresentationFormat>Diavetítés a képernyőre (4:3 oldalarány)</PresentationFormat>
  <Lines>0</Lines>
  <Paragraphs>255</Paragraphs>
  <Slides>33</Slides>
  <Notes>12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33</vt:i4>
      </vt:variant>
    </vt:vector>
  </HeadingPairs>
  <TitlesOfParts>
    <vt:vector size="41" baseType="lpstr">
      <vt:lpstr>SimSun</vt:lpstr>
      <vt:lpstr>Arial</vt:lpstr>
      <vt:lpstr>Times New Roman</vt:lpstr>
      <vt:lpstr>Wingdings</vt:lpstr>
      <vt:lpstr>幼圆</vt:lpstr>
      <vt:lpstr>默认设计模板</vt:lpstr>
      <vt:lpstr>Equation.KSEE3</vt:lpstr>
      <vt:lpstr>Microsoft Equation 3.0</vt:lpstr>
      <vt:lpstr>The next Heavy Ion Jet INteraction Generator</vt:lpstr>
      <vt:lpstr>Outline</vt:lpstr>
      <vt:lpstr>Introduction</vt:lpstr>
      <vt:lpstr>Introduction</vt:lpstr>
      <vt:lpstr>Introduction</vt:lpstr>
      <vt:lpstr>Early stages and preparation </vt:lpstr>
      <vt:lpstr>Early stages and preparation </vt:lpstr>
      <vt:lpstr>Early stages and preparation </vt:lpstr>
      <vt:lpstr>To Pythia8</vt:lpstr>
      <vt:lpstr>To Pythia8</vt:lpstr>
      <vt:lpstr>Function validation</vt:lpstr>
      <vt:lpstr>Work Progress</vt:lpstr>
      <vt:lpstr>Work Progress</vt:lpstr>
      <vt:lpstr>Model improvements</vt:lpstr>
      <vt:lpstr>Results from HIJING 2.0</vt:lpstr>
      <vt:lpstr>HOPPET: Higher Order Perturbative Parton Evolution Toolkit</vt:lpstr>
      <vt:lpstr>Shadowing QCD-evolution</vt:lpstr>
      <vt:lpstr>Shadowing QCD-evolution</vt:lpstr>
      <vt:lpstr>AuAu 200GeV(sg=0.3,sq=0.1)</vt:lpstr>
      <vt:lpstr>AuAu 200GeV</vt:lpstr>
      <vt:lpstr>AuAu 200GeV</vt:lpstr>
      <vt:lpstr>Pseudorapidity density per paticipant</vt:lpstr>
      <vt:lpstr>Jet cross section</vt:lpstr>
      <vt:lpstr>AuAu 200GeV</vt:lpstr>
      <vt:lpstr>Solution plan</vt:lpstr>
      <vt:lpstr>Solution plan</vt:lpstr>
      <vt:lpstr>Time schedule &amp; Outlook</vt:lpstr>
      <vt:lpstr>PowerPoint bemutató</vt:lpstr>
      <vt:lpstr>Solution plan</vt:lpstr>
      <vt:lpstr>BACK UP:Two-component model</vt:lpstr>
      <vt:lpstr>BACK UP(AuAu)</vt:lpstr>
      <vt:lpstr>BACK UP:(PbPb)Rg(x,Q)</vt:lpstr>
      <vt:lpstr>BUCK UP: LHC_5500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next Heavy Ion Jet INteraction Generator</dc:title>
  <dc:subject/>
  <dc:creator>Administrator</dc:creator>
  <cp:keywords/>
  <dc:description/>
  <cp:lastModifiedBy>Harangozó Szilveszter</cp:lastModifiedBy>
  <cp:revision>48</cp:revision>
  <dcterms:created xsi:type="dcterms:W3CDTF">2015-06-29T02:49:00Z</dcterms:created>
  <dcterms:modified xsi:type="dcterms:W3CDTF">2015-07-15T07:42:41Z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2052-9.1.0.4993</vt:lpwstr>
  </property>
</Properties>
</file>