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39"/>
  </p:notesMasterIdLst>
  <p:handoutMasterIdLst>
    <p:handoutMasterId r:id="rId40"/>
  </p:handoutMasterIdLst>
  <p:sldIdLst>
    <p:sldId id="331" r:id="rId2"/>
    <p:sldId id="405" r:id="rId3"/>
    <p:sldId id="342" r:id="rId4"/>
    <p:sldId id="398" r:id="rId5"/>
    <p:sldId id="416" r:id="rId6"/>
    <p:sldId id="364" r:id="rId7"/>
    <p:sldId id="427" r:id="rId8"/>
    <p:sldId id="428" r:id="rId9"/>
    <p:sldId id="417" r:id="rId10"/>
    <p:sldId id="418" r:id="rId11"/>
    <p:sldId id="420" r:id="rId12"/>
    <p:sldId id="421" r:id="rId13"/>
    <p:sldId id="429" r:id="rId14"/>
    <p:sldId id="431" r:id="rId15"/>
    <p:sldId id="430" r:id="rId16"/>
    <p:sldId id="419" r:id="rId17"/>
    <p:sldId id="423" r:id="rId18"/>
    <p:sldId id="422" r:id="rId19"/>
    <p:sldId id="424" r:id="rId20"/>
    <p:sldId id="432" r:id="rId21"/>
    <p:sldId id="367" r:id="rId22"/>
    <p:sldId id="415" r:id="rId23"/>
    <p:sldId id="401" r:id="rId24"/>
    <p:sldId id="358" r:id="rId25"/>
    <p:sldId id="390" r:id="rId26"/>
    <p:sldId id="391" r:id="rId27"/>
    <p:sldId id="426" r:id="rId28"/>
    <p:sldId id="402" r:id="rId29"/>
    <p:sldId id="425" r:id="rId30"/>
    <p:sldId id="366" r:id="rId31"/>
    <p:sldId id="365" r:id="rId32"/>
    <p:sldId id="370" r:id="rId33"/>
    <p:sldId id="347" r:id="rId34"/>
    <p:sldId id="395" r:id="rId35"/>
    <p:sldId id="397" r:id="rId36"/>
    <p:sldId id="345" r:id="rId37"/>
    <p:sldId id="40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D30F"/>
    <a:srgbClr val="BC0000"/>
    <a:srgbClr val="A9E1DC"/>
    <a:srgbClr val="265B81"/>
    <a:srgbClr val="9CD0CB"/>
    <a:srgbClr val="93C3BF"/>
    <a:srgbClr val="FFB53D"/>
    <a:srgbClr val="FFEAAB"/>
    <a:srgbClr val="35882E"/>
    <a:srgbClr val="0D4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4" autoAdjust="0"/>
    <p:restoredTop sz="87029" autoAdjust="0"/>
  </p:normalViewPr>
  <p:slideViewPr>
    <p:cSldViewPr snapToGrid="0" snapToObjects="1">
      <p:cViewPr>
        <p:scale>
          <a:sx n="100" d="100"/>
          <a:sy n="100" d="100"/>
        </p:scale>
        <p:origin x="-75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6DA7-386F-6F45-B865-44C5AEED1F43}" type="datetimeFigureOut">
              <a:rPr lang="en-US" smtClean="0"/>
              <a:t>7/15/15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2160A-2F58-8D43-8720-2805BD1B4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E73E-3AAA-2E49-AC3D-23BC6530AF40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E704F-9891-C847-A76D-EBF34C6040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03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13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LHC:</a:t>
            </a:r>
            <a:r>
              <a:rPr lang="en-US" baseline="0" dirty="0" smtClean="0"/>
              <a:t> </a:t>
            </a:r>
            <a:r>
              <a:rPr lang="en-US" dirty="0" smtClean="0"/>
              <a:t>T_0=473 MeV</a:t>
            </a:r>
            <a:r>
              <a:rPr lang="en-US" baseline="0" dirty="0" smtClean="0"/>
              <a:t> </a:t>
            </a:r>
            <a:r>
              <a:rPr lang="en-US" dirty="0" err="1" smtClean="0"/>
              <a:t>qhat</a:t>
            </a:r>
            <a:r>
              <a:rPr lang="en-US" dirty="0" smtClean="0"/>
              <a:t>/T^3=3.14</a:t>
            </a:r>
          </a:p>
          <a:p>
            <a:r>
              <a:rPr lang="en-US" dirty="0" smtClean="0"/>
              <a:t>RHIC: T_0=373 MeV  </a:t>
            </a:r>
            <a:r>
              <a:rPr lang="en-US" dirty="0" err="1" smtClean="0"/>
              <a:t>qhat</a:t>
            </a:r>
            <a:r>
              <a:rPr lang="en-US" dirty="0" smtClean="0"/>
              <a:t>/T^3=3.47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\hat q_{\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SYM}^{\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NLO}=\hat q_{\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SYM}^{\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LO}\left( 1-\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{1.97}{\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{\lambda}}\right)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eta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}{s}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\frac{3T^3}{2\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57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LHC:</a:t>
            </a:r>
            <a:r>
              <a:rPr lang="en-US" baseline="0" dirty="0" smtClean="0"/>
              <a:t> </a:t>
            </a:r>
            <a:r>
              <a:rPr lang="en-US" dirty="0" smtClean="0"/>
              <a:t>T_0=473 MeV</a:t>
            </a:r>
            <a:r>
              <a:rPr lang="en-US" baseline="0" dirty="0" smtClean="0"/>
              <a:t> </a:t>
            </a:r>
            <a:r>
              <a:rPr lang="en-US" dirty="0" err="1" smtClean="0"/>
              <a:t>qhat</a:t>
            </a:r>
            <a:r>
              <a:rPr lang="en-US" dirty="0" smtClean="0"/>
              <a:t>/T^3=3.14</a:t>
            </a:r>
          </a:p>
          <a:p>
            <a:r>
              <a:rPr lang="en-US" dirty="0" smtClean="0"/>
              <a:t>RHIC: T_0=373 MeV  </a:t>
            </a:r>
            <a:r>
              <a:rPr lang="en-US" dirty="0" err="1" smtClean="0"/>
              <a:t>qhat</a:t>
            </a:r>
            <a:r>
              <a:rPr lang="en-US" dirty="0" smtClean="0"/>
              <a:t>/T^3=3.47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874532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532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first step to extract jet transport parameters from experimental</a:t>
            </a:r>
            <a:r>
              <a:rPr lang="en-US" baseline="0" dirty="0" smtClean="0"/>
              <a:t> data, we use this JET package to look at the single hadron suppression at both RHIC and 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0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 quenching</a:t>
            </a:r>
            <a:r>
              <a:rPr lang="en-US" baseline="0" dirty="0" smtClean="0"/>
              <a:t> originally was proposed as a signal of the the formation and high density matter in heavy-ion collisions.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7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medium is</a:t>
            </a:r>
            <a:r>
              <a:rPr lang="en-US" baseline="0" dirty="0" smtClean="0"/>
              <a:t> transient and the probes are often part of the medium that we want to study. Evolution of the bulk will affect the jet quenching at high 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, and vice versus, jet-induced medium excitation can also affect the bulk evolution. One has to have a comprehensive framework to have both bulk evolution and jet shower propagation in medium.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we continue our collective efforts, it is time to change the dialog between theorists and experiments. </a:t>
            </a:r>
            <a:r>
              <a:rPr lang="en-US" dirty="0" smtClean="0"/>
              <a:t>We have long crossed</a:t>
            </a:r>
            <a:r>
              <a:rPr lang="en-US" baseline="0" dirty="0" smtClean="0"/>
              <a:t> the point that we have to move from the discovery phase of jet quenching to more precision studies and employ it as a tool for quantitative study of the  detailed properties and the dense matter in heavy-ion collisions. This needs the collaboration between theorists and experimenters.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80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)=\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frac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{1}{e^{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cdot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u/T}\pm 1} 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=2,4)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(p)=(2\pi)^3\delta^3(\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p_0)\delta^3(\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x_0-t\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  [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=1,3</a:t>
            </a:r>
            <a:r>
              <a:rPr lang="en-US" dirty="0" smtClean="0">
                <a:latin typeface="Monaco" charset="0"/>
                <a:cs typeface="Monaco" charset="0"/>
                <a:sym typeface="Monaco" charset="0"/>
              </a:rPr>
              <a:t>]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 smtClean="0">
              <a:latin typeface="Monaco" charset="0"/>
              <a:cs typeface="Monaco" charset="0"/>
              <a:sym typeface="Monaco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 P(z)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(\hat p\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\hat q \sin^2(\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{t-t_0}{2\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\partial_\mu T^{\mu\nu}(x) = j^\nu (x)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\delta f(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p,x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p,x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j^\nu(x)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(p^\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/p^0_i)\delta^{(3)} (x-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\theta(p^0_i - p^0_{cut})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0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6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{Q}_n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e^{in\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 1 }{ N } \sum _{j=1}^{N}{ e^{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phi_j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(A, B)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e^{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n[\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-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(B)]}\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Q_n^2(A)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Q_n^2(B)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66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LHC:</a:t>
            </a:r>
            <a:r>
              <a:rPr lang="en-US" baseline="0" dirty="0" smtClean="0"/>
              <a:t> </a:t>
            </a:r>
            <a:r>
              <a:rPr lang="en-US" dirty="0" smtClean="0"/>
              <a:t>T_0=473 MeV</a:t>
            </a:r>
            <a:r>
              <a:rPr lang="en-US" baseline="0" dirty="0" smtClean="0"/>
              <a:t> </a:t>
            </a:r>
            <a:r>
              <a:rPr lang="en-US" dirty="0" err="1" smtClean="0"/>
              <a:t>qhat</a:t>
            </a:r>
            <a:r>
              <a:rPr lang="en-US" dirty="0" smtClean="0"/>
              <a:t>/T^3=3.14</a:t>
            </a:r>
          </a:p>
          <a:p>
            <a:r>
              <a:rPr lang="en-US" dirty="0" smtClean="0"/>
              <a:t>RHIC: T_0=373 MeV  </a:t>
            </a:r>
            <a:r>
              <a:rPr lang="en-US" dirty="0" err="1" smtClean="0"/>
              <a:t>qhat</a:t>
            </a:r>
            <a:r>
              <a:rPr lang="en-US" dirty="0" smtClean="0"/>
              <a:t>/T^3=3.47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\hat q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\left\{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\begin{array}{l}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 \pm 0.3 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1.9 \pm 0.7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\end{array}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\;\; {\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}^2/{\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fm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\;\; \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\;\;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begin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array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}{l}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{T=370 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},\\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{T=470 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\end{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array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6512-B387-DC46-9310-752A4E71A7D6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0505-B1A0-694B-A66A-EA1C65EF750E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9BE5-E869-7142-99B4-216E348231D0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71DC-9234-7B49-8010-0B2D65F78A6D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388C-72D7-5B41-982B-8B5F08F4AC75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5B00-0211-6449-99B3-957F7B3A9C75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D624-006A-6D4C-A1CE-C7CF6B1E9597}" type="datetime1">
              <a:rPr lang="en-US" smtClean="0"/>
              <a:t>7/15/15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0199-2BAB-0A4C-8AAE-FD34BC0C5FF4}" type="datetime1">
              <a:rPr lang="en-US" smtClean="0"/>
              <a:t>7/15/15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4FF-59F9-6D46-89C9-B009B085FE0B}" type="datetime1">
              <a:rPr lang="en-US" smtClean="0"/>
              <a:t>7/15/15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324-D06F-844B-8F4A-B042D2E3CC95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B391-616A-EC44-B92E-CB0F4AE913D0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89000">
              <a:srgbClr val="00022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5051" y="6491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4504F-F647-2B47-B5CB-298A5EBA19B4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7351" y="64912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56659" y="65071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EAAB"/>
                </a:solidFill>
              </a:defRPr>
            </a:lvl1pPr>
          </a:lstStyle>
          <a:p>
            <a:fld id="{1B9BAA04-AEB2-8147-AF42-90F4B81582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06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55050" y="6356350"/>
            <a:ext cx="488950" cy="501650"/>
          </a:xfrm>
          <a:prstGeom prst="rect">
            <a:avLst/>
          </a:prstGeom>
        </p:spPr>
      </p:pic>
      <p:pic>
        <p:nvPicPr>
          <p:cNvPr id="8" name="Picture 3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88100"/>
            <a:ext cx="10350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790259" y="6356350"/>
            <a:ext cx="864792" cy="5000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华文宋体"/>
          <a:cs typeface="华文宋体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儷黑 Pro"/>
          <a:cs typeface="儷黑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儷黑 Pro"/>
          <a:cs typeface="儷黑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4.gif"/><Relationship Id="rId5" Type="http://schemas.openxmlformats.org/officeDocument/2006/relationships/image" Target="../media/image2.png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2.png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60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9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emf"/><Relationship Id="rId1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77.emf"/><Relationship Id="rId8" Type="http://schemas.openxmlformats.org/officeDocument/2006/relationships/image" Target="../media/image78.emf"/><Relationship Id="rId9" Type="http://schemas.openxmlformats.org/officeDocument/2006/relationships/image" Target="../media/image79.emf"/><Relationship Id="rId10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0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9800" y="1061936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96142"/>
            <a:ext cx="1105850" cy="1108842"/>
          </a:xfrm>
          <a:prstGeom prst="rect">
            <a:avLst/>
          </a:prstGeom>
        </p:spPr>
      </p:pic>
      <p:pic>
        <p:nvPicPr>
          <p:cNvPr id="2" name="Picture 1" descr="QGP5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05" y="795343"/>
            <a:ext cx="5930900" cy="5940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17258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D30F"/>
                </a:solidFill>
              </a:rPr>
              <a:t>CoLBT</a:t>
            </a:r>
            <a:r>
              <a:rPr lang="en-US" sz="4000" dirty="0" smtClean="0">
                <a:solidFill>
                  <a:srgbClr val="FFD30F"/>
                </a:solidFill>
              </a:rPr>
              <a:t>-hydro</a:t>
            </a:r>
          </a:p>
          <a:p>
            <a:pPr algn="ctr"/>
            <a:r>
              <a:rPr lang="en-US" sz="4000" dirty="0" smtClean="0">
                <a:solidFill>
                  <a:srgbClr val="FFD30F"/>
                </a:solidFill>
              </a:rPr>
              <a:t>Coupled Linear Boltzmann Jet Transport and Hydrodynamics</a:t>
            </a:r>
            <a:endParaRPr lang="en-US" sz="4000" dirty="0">
              <a:solidFill>
                <a:srgbClr val="FFD30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096" y="3745945"/>
            <a:ext cx="8452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Xin-Nian Wang</a:t>
            </a:r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Central China Normal University / Lawrence Berkeley National Lab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37572" y="89233"/>
            <a:ext cx="5250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July 13-17, 2015, Balaton, Hungary</a:t>
            </a:r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5796142"/>
            <a:ext cx="1790700" cy="106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951" y="5103644"/>
            <a:ext cx="7635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w</a:t>
            </a:r>
            <a:r>
              <a:rPr lang="en-US" sz="2400" dirty="0" smtClean="0">
                <a:solidFill>
                  <a:srgbClr val="FFFFFF"/>
                </a:solidFill>
              </a:rPr>
              <a:t>ith Wei Chen, </a:t>
            </a:r>
            <a:r>
              <a:rPr lang="en-US" sz="2400" dirty="0" err="1" smtClean="0">
                <a:solidFill>
                  <a:srgbClr val="FFFFFF"/>
                </a:solidFill>
              </a:rPr>
              <a:t>Yayun</a:t>
            </a:r>
            <a:r>
              <a:rPr lang="en-US" sz="2400" dirty="0" smtClean="0">
                <a:solidFill>
                  <a:srgbClr val="FFFFFF"/>
                </a:solidFill>
              </a:rPr>
              <a:t> He, Tan </a:t>
            </a:r>
            <a:r>
              <a:rPr lang="en-US" sz="2400" dirty="0" err="1" smtClean="0">
                <a:solidFill>
                  <a:srgbClr val="FFFFFF"/>
                </a:solidFill>
              </a:rPr>
              <a:t>Luo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Longgang</a:t>
            </a:r>
            <a:r>
              <a:rPr lang="en-US" sz="2400" dirty="0" smtClean="0">
                <a:solidFill>
                  <a:srgbClr val="FFFFFF"/>
                </a:solidFill>
              </a:rPr>
              <a:t> Pang, Yan Zhu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7359" y="5796142"/>
            <a:ext cx="1836341" cy="1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8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Recoil </a:t>
            </a:r>
            <a:r>
              <a:rPr lang="en-US" dirty="0" err="1" smtClean="0"/>
              <a:t>partons</a:t>
            </a:r>
            <a:r>
              <a:rPr lang="en-US" dirty="0" smtClean="0"/>
              <a:t> inside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48" y="984868"/>
            <a:ext cx="4286651" cy="4033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984868"/>
            <a:ext cx="4316365" cy="403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999" y="5018008"/>
            <a:ext cx="2227659" cy="1673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1" y="5054320"/>
            <a:ext cx="4782741" cy="8988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401" y="5953165"/>
            <a:ext cx="415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Modified FASTJET – for jet reconstructions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7367" y="6322497"/>
            <a:ext cx="4007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8"/>
            <a:r>
              <a:rPr lang="en-US" dirty="0">
                <a:solidFill>
                  <a:srgbClr val="FFB53D"/>
                </a:solidFill>
              </a:rPr>
              <a:t>He, </a:t>
            </a:r>
            <a:r>
              <a:rPr lang="en-US" dirty="0" err="1">
                <a:solidFill>
                  <a:srgbClr val="FFB53D"/>
                </a:solidFill>
              </a:rPr>
              <a:t>Luo</a:t>
            </a:r>
            <a:r>
              <a:rPr lang="en-US" dirty="0">
                <a:solidFill>
                  <a:srgbClr val="FFB53D"/>
                </a:solidFill>
              </a:rPr>
              <a:t>, XNW &amp; Zhu, </a:t>
            </a:r>
            <a:r>
              <a:rPr lang="en-US" dirty="0" err="1">
                <a:solidFill>
                  <a:srgbClr val="FFB53D"/>
                </a:solidFill>
              </a:rPr>
              <a:t>arXive</a:t>
            </a:r>
            <a:r>
              <a:rPr lang="en-US" dirty="0">
                <a:solidFill>
                  <a:srgbClr val="FFB53D"/>
                </a:solidFill>
              </a:rPr>
              <a:t>: 1503.03313</a:t>
            </a:r>
          </a:p>
        </p:txBody>
      </p:sp>
    </p:spTree>
    <p:extLst>
      <p:ext uri="{BB962C8B-B14F-4D97-AF65-F5344CB8AC3E}">
        <p14:creationId xmlns:p14="http://schemas.microsoft.com/office/powerpoint/2010/main" val="10532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17041"/>
          </a:xfrm>
        </p:spPr>
        <p:txBody>
          <a:bodyPr/>
          <a:lstStyle/>
          <a:p>
            <a:r>
              <a:rPr lang="en-US" dirty="0" smtClean="0"/>
              <a:t>gamma-jet in </a:t>
            </a:r>
            <a:r>
              <a:rPr lang="en-US" dirty="0" err="1" smtClean="0"/>
              <a:t>Pb+Pb</a:t>
            </a:r>
            <a:r>
              <a:rPr lang="en-US" dirty="0" smtClean="0"/>
              <a:t> collisions at LHHC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cmsxa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9" y="817041"/>
            <a:ext cx="3442891" cy="30645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hydro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9" y="3881592"/>
            <a:ext cx="6546850" cy="2759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4927600" y="962967"/>
            <a:ext cx="3344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CMS +ATLAS 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 </a:t>
            </a:r>
            <a:r>
              <a:rPr lang="en-US" sz="2400" i="1" dirty="0" smtClean="0">
                <a:solidFill>
                  <a:schemeClr val="bg1"/>
                </a:solidFill>
                <a:latin typeface="Symbol" charset="2"/>
                <a:cs typeface="Symbol" charset="2"/>
                <a:sym typeface="Wingdings"/>
              </a:rPr>
              <a:t>a</a:t>
            </a:r>
            <a:r>
              <a:rPr lang="en-US" sz="2400" i="1" baseline="-25000" dirty="0" smtClean="0">
                <a:solidFill>
                  <a:schemeClr val="bg1"/>
                </a:solidFill>
                <a:sym typeface="Wingdings"/>
              </a:rPr>
              <a:t>s</a:t>
            </a:r>
            <a:r>
              <a:rPr lang="en-US" sz="2400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= 0.15 – 0.27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1440" y="1424632"/>
            <a:ext cx="4185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Recoil </a:t>
            </a:r>
            <a:r>
              <a:rPr lang="en-US" sz="2400" dirty="0" err="1" smtClean="0">
                <a:solidFill>
                  <a:srgbClr val="FFFFFF"/>
                </a:solidFill>
              </a:rPr>
              <a:t>partons</a:t>
            </a:r>
            <a:r>
              <a:rPr lang="en-US" sz="2400" dirty="0" smtClean="0">
                <a:solidFill>
                  <a:srgbClr val="FFFFFF"/>
                </a:solidFill>
              </a:rPr>
              <a:t> reduce energy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  loss by  15%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Accurate data needed to see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   Gamma-jet broadening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6872" y="3429000"/>
            <a:ext cx="373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8"/>
            <a:r>
              <a:rPr lang="en-US" dirty="0">
                <a:solidFill>
                  <a:srgbClr val="FFD30F"/>
                </a:solidFill>
              </a:rPr>
              <a:t>XNW and Zhu, PRL 111 (2013) 062301</a:t>
            </a:r>
          </a:p>
        </p:txBody>
      </p:sp>
    </p:spTree>
    <p:extLst>
      <p:ext uri="{BB962C8B-B14F-4D97-AF65-F5344CB8AC3E}">
        <p14:creationId xmlns:p14="http://schemas.microsoft.com/office/powerpoint/2010/main" val="347798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 of FF in gamma-jet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4100"/>
            <a:ext cx="8229600" cy="1262063"/>
          </a:xfrm>
        </p:spPr>
        <p:txBody>
          <a:bodyPr>
            <a:normAutofit/>
          </a:bodyPr>
          <a:lstStyle/>
          <a:p>
            <a:r>
              <a:rPr lang="en-US" dirty="0" smtClean="0"/>
              <a:t>Softening of fragmentation functions</a:t>
            </a:r>
          </a:p>
          <a:p>
            <a:r>
              <a:rPr lang="en-US" dirty="0" smtClean="0"/>
              <a:t>Suppression of large </a:t>
            </a:r>
            <a:r>
              <a:rPr lang="en-US" dirty="0" err="1" smtClean="0"/>
              <a:t>z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=p/</a:t>
            </a:r>
            <a:r>
              <a:rPr lang="en-US" dirty="0" err="1" smtClean="0"/>
              <a:t>E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hadrons (</a:t>
            </a:r>
            <a:r>
              <a:rPr lang="en-US" dirty="0" err="1" smtClean="0"/>
              <a:t>partons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hydro_jetstr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" y="1543050"/>
            <a:ext cx="7461296" cy="31813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4601739" y="1173718"/>
            <a:ext cx="373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8"/>
            <a:r>
              <a:rPr lang="en-US" dirty="0">
                <a:solidFill>
                  <a:srgbClr val="FFD30F"/>
                </a:solidFill>
              </a:rPr>
              <a:t>XNW and Zhu, PRL 111 (2013) 062301</a:t>
            </a:r>
          </a:p>
        </p:txBody>
      </p:sp>
    </p:spTree>
    <p:extLst>
      <p:ext uri="{BB962C8B-B14F-4D97-AF65-F5344CB8AC3E}">
        <p14:creationId xmlns:p14="http://schemas.microsoft.com/office/powerpoint/2010/main" val="236942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broadening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hydro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9" t="49137" r="5007" b="3536"/>
          <a:stretch/>
        </p:blipFill>
        <p:spPr>
          <a:xfrm>
            <a:off x="1925320" y="2112687"/>
            <a:ext cx="4881880" cy="42309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459" y="1061935"/>
            <a:ext cx="4782741" cy="8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2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44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3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recoil on jet </a:t>
            </a:r>
            <a:r>
              <a:rPr lang="en-US" dirty="0" err="1" smtClean="0"/>
              <a:t>strcuture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" r="46371"/>
          <a:stretch/>
        </p:blipFill>
        <p:spPr>
          <a:xfrm>
            <a:off x="2381850" y="1168400"/>
            <a:ext cx="4603150" cy="4280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5720834"/>
            <a:ext cx="292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Marco van </a:t>
            </a:r>
            <a:r>
              <a:rPr lang="en-US" dirty="0" err="1" smtClean="0">
                <a:solidFill>
                  <a:srgbClr val="FFFFFF"/>
                </a:solidFill>
              </a:rPr>
              <a:t>Leeuwen</a:t>
            </a:r>
            <a:r>
              <a:rPr lang="en-US" dirty="0" smtClean="0">
                <a:solidFill>
                  <a:srgbClr val="FFFFFF"/>
                </a:solidFill>
              </a:rPr>
              <a:t>, HP2015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4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transport + hydro fluid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3028950"/>
            <a:ext cx="3568700" cy="54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" y="2372955"/>
            <a:ext cx="647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3+1D Hydrodynamic evolution with a source term</a:t>
            </a:r>
            <a:r>
              <a:rPr lang="en-US" sz="2000" dirty="0" smtClean="0">
                <a:solidFill>
                  <a:srgbClr val="FFFFFF"/>
                </a:solidFill>
              </a:rPr>
              <a:t>: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141" y="1216967"/>
            <a:ext cx="8721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Linear Boltzmann jet transport:  no interaction among recoil </a:t>
            </a:r>
            <a:r>
              <a:rPr lang="en-US" sz="2400" dirty="0" err="1" smtClean="0">
                <a:solidFill>
                  <a:schemeClr val="bg1"/>
                </a:solidFill>
              </a:rPr>
              <a:t>partons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0" y="1864955"/>
            <a:ext cx="3568700" cy="508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3714750"/>
            <a:ext cx="6934200" cy="8641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99519" y="4578922"/>
            <a:ext cx="3114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</a:t>
            </a:r>
            <a:r>
              <a:rPr lang="en-US" sz="2000" dirty="0" smtClean="0">
                <a:solidFill>
                  <a:srgbClr val="FFFFFF"/>
                </a:solidFill>
              </a:rPr>
              <a:t>rom LBT at any given time 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" y="5172501"/>
            <a:ext cx="8520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Carry out LBT simulation at the next time step with an updated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Medium profile from the 3+1D hydro with  a source term from LBT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7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838200"/>
          </a:xfrm>
        </p:spPr>
        <p:txBody>
          <a:bodyPr>
            <a:normAutofit/>
          </a:bodyPr>
          <a:lstStyle/>
          <a:p>
            <a:r>
              <a:rPr lang="en-US" sz="3600" dirty="0"/>
              <a:t>3+1D hydro with fluctuating initial </a:t>
            </a:r>
            <a:r>
              <a:rPr lang="en-US" sz="3600" dirty="0" smtClean="0"/>
              <a:t>conditions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2589" y="927101"/>
            <a:ext cx="789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2D fluctuating initial states:  MC- </a:t>
            </a:r>
            <a:r>
              <a:rPr lang="en-US" sz="2400" dirty="0" err="1" smtClean="0">
                <a:solidFill>
                  <a:srgbClr val="FFFFFF"/>
                </a:solidFill>
              </a:rPr>
              <a:t>Glauber</a:t>
            </a:r>
            <a:r>
              <a:rPr lang="en-US" sz="2400" dirty="0" smtClean="0">
                <a:solidFill>
                  <a:srgbClr val="FFFFFF"/>
                </a:solidFill>
              </a:rPr>
              <a:t>, MC-KLN, IP-</a:t>
            </a:r>
            <a:r>
              <a:rPr lang="en-US" sz="2400" dirty="0" err="1" smtClean="0">
                <a:solidFill>
                  <a:srgbClr val="FFFFFF"/>
                </a:solidFill>
              </a:rPr>
              <a:t>Glasma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589" y="1539771"/>
            <a:ext cx="6923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3</a:t>
            </a:r>
            <a:r>
              <a:rPr lang="en-US" sz="2400" dirty="0" smtClean="0">
                <a:solidFill>
                  <a:srgbClr val="FFFFFF"/>
                </a:solidFill>
              </a:rPr>
              <a:t>D fluctuating initial states:  HIJING</a:t>
            </a:r>
            <a:r>
              <a:rPr lang="en-US" sz="2400" dirty="0">
                <a:solidFill>
                  <a:srgbClr val="FFFFFF"/>
                </a:solidFill>
              </a:rPr>
              <a:t>+</a:t>
            </a:r>
            <a:r>
              <a:rPr lang="en-US" sz="2400" dirty="0" smtClean="0">
                <a:solidFill>
                  <a:srgbClr val="FFFFFF"/>
                </a:solidFill>
              </a:rPr>
              <a:t>AMPT, </a:t>
            </a:r>
            <a:r>
              <a:rPr lang="en-US" sz="2400" dirty="0" err="1" smtClean="0">
                <a:solidFill>
                  <a:srgbClr val="FFFFFF"/>
                </a:solidFill>
              </a:rPr>
              <a:t>NeXus</a:t>
            </a:r>
            <a:r>
              <a:rPr lang="en-US" sz="2400" dirty="0" smtClean="0">
                <a:solidFill>
                  <a:srgbClr val="FFFFFF"/>
                </a:solidFill>
              </a:rPr>
              <a:t> MC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EDx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101" y="2760921"/>
            <a:ext cx="4383844" cy="4024267"/>
          </a:xfrm>
          <a:prstGeom prst="rect">
            <a:avLst/>
          </a:prstGeom>
        </p:spPr>
      </p:pic>
      <p:pic>
        <p:nvPicPr>
          <p:cNvPr id="9" name="EDx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8944" y="2760921"/>
            <a:ext cx="4383844" cy="402426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016526" y="4997450"/>
            <a:ext cx="0" cy="13589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680012" y="4997450"/>
            <a:ext cx="0" cy="13589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016526" y="6356350"/>
            <a:ext cx="1130300" cy="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366000" y="6356350"/>
            <a:ext cx="1314012" cy="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636" y="4656434"/>
            <a:ext cx="370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h</a:t>
            </a:r>
            <a:endParaRPr lang="en-US" sz="24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6826" y="61255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1460" y="61255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8846" y="452308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4623" y="2194322"/>
            <a:ext cx="7117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(3+1)D ideal hydro with AMPT initial condition (Pang &amp; XNW 2012) 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9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repeatCount="10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1000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Dihadron</a:t>
            </a:r>
            <a:r>
              <a:rPr lang="en-US" dirty="0" smtClean="0"/>
              <a:t> correlation from 3+1D hydro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257300"/>
            <a:ext cx="3897149" cy="276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449" y="1257299"/>
            <a:ext cx="3874467" cy="5481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100" y="4876800"/>
            <a:ext cx="424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Ridges arise from long-range longitudinal correlation in IS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Short range mini-jet-like correlation survives hydro evolution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500" y="4107934"/>
            <a:ext cx="405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D30F"/>
                </a:solidFill>
              </a:rPr>
              <a:t>Pang, Wang &amp; XNW PRC 89(2014)064910</a:t>
            </a:r>
            <a:endParaRPr lang="en-US" dirty="0">
              <a:solidFill>
                <a:srgbClr val="FFD3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twist &amp; de-correlation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Centrality_C3_Hydr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965200"/>
            <a:ext cx="4165600" cy="38927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Centrality_C2_Hydr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3" y="965200"/>
            <a:ext cx="4165600" cy="38927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5029899"/>
            <a:ext cx="3346450" cy="842104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12" y="5825806"/>
            <a:ext cx="5355442" cy="790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8633" y="4984234"/>
            <a:ext cx="449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D30F"/>
                </a:solidFill>
              </a:rPr>
              <a:t>Pang, Qin, Roy, XNW &amp; Ma,  arXive</a:t>
            </a:r>
            <a:r>
              <a:rPr lang="en-US" dirty="0">
                <a:solidFill>
                  <a:srgbClr val="FFD30F"/>
                </a:solidFill>
              </a:rPr>
              <a:t>:</a:t>
            </a:r>
            <a:r>
              <a:rPr lang="en-US" dirty="0" smtClean="0">
                <a:solidFill>
                  <a:srgbClr val="FFD30F"/>
                </a:solidFill>
              </a:rPr>
              <a:t>1410.8690</a:t>
            </a:r>
            <a:endParaRPr lang="en-US" dirty="0">
              <a:solidFill>
                <a:srgbClr val="FFD3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5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61935"/>
          </a:xfrm>
        </p:spPr>
        <p:txBody>
          <a:bodyPr/>
          <a:lstStyle/>
          <a:p>
            <a:r>
              <a:rPr lang="en-US" dirty="0" smtClean="0"/>
              <a:t>Jets  in heavy-ion collisions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646446" y="1036785"/>
            <a:ext cx="5882662" cy="5758272"/>
            <a:chOff x="595019" y="396056"/>
            <a:chExt cx="5882662" cy="5758272"/>
          </a:xfrm>
        </p:grpSpPr>
        <p:grpSp>
          <p:nvGrpSpPr>
            <p:cNvPr id="22" name="Group 31"/>
            <p:cNvGrpSpPr>
              <a:grpSpLocks/>
            </p:cNvGrpSpPr>
            <p:nvPr/>
          </p:nvGrpSpPr>
          <p:grpSpPr bwMode="auto">
            <a:xfrm>
              <a:off x="1512290" y="2132006"/>
              <a:ext cx="4048120" cy="1753591"/>
              <a:chOff x="3376" y="1656"/>
              <a:chExt cx="1968" cy="816"/>
            </a:xfrm>
          </p:grpSpPr>
          <p:sp>
            <p:nvSpPr>
              <p:cNvPr id="48" name="Rectangle 32"/>
              <p:cNvSpPr>
                <a:spLocks noChangeArrowheads="1"/>
              </p:cNvSpPr>
              <p:nvPr/>
            </p:nvSpPr>
            <p:spPr bwMode="auto">
              <a:xfrm>
                <a:off x="3448" y="1664"/>
                <a:ext cx="1824" cy="792"/>
              </a:xfrm>
              <a:prstGeom prst="rect">
                <a:avLst/>
              </a:prstGeom>
              <a:gradFill flip="none" rotWithShape="1">
                <a:gsLst>
                  <a:gs pos="28000">
                    <a:srgbClr val="FF6600"/>
                  </a:gs>
                  <a:gs pos="100000">
                    <a:srgbClr val="FFFFFF"/>
                  </a:gs>
                  <a:gs pos="99000">
                    <a:srgbClr val="FFFF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zh-CN" altLang="en-US" sz="2400" b="1">
                  <a:solidFill>
                    <a:srgbClr val="FF66CC"/>
                  </a:solidFill>
                  <a:latin typeface="Times New Roman" charset="0"/>
                </a:endParaRPr>
              </a:p>
            </p:txBody>
          </p:sp>
          <p:sp>
            <p:nvSpPr>
              <p:cNvPr id="49" name="Oval 33"/>
              <p:cNvSpPr>
                <a:spLocks noChangeArrowheads="1"/>
              </p:cNvSpPr>
              <p:nvPr/>
            </p:nvSpPr>
            <p:spPr bwMode="auto">
              <a:xfrm>
                <a:off x="5192" y="1656"/>
                <a:ext cx="152" cy="8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34"/>
              <p:cNvSpPr>
                <a:spLocks noChangeArrowheads="1"/>
              </p:cNvSpPr>
              <p:nvPr/>
            </p:nvSpPr>
            <p:spPr bwMode="auto">
              <a:xfrm>
                <a:off x="3376" y="1656"/>
                <a:ext cx="152" cy="816"/>
              </a:xfrm>
              <a:prstGeom prst="ellipse">
                <a:avLst/>
              </a:prstGeom>
              <a:gradFill flip="none" rotWithShape="1">
                <a:gsLst>
                  <a:gs pos="0">
                    <a:srgbClr val="6699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Freeform 36"/>
            <p:cNvSpPr>
              <a:spLocks/>
            </p:cNvSpPr>
            <p:nvPr/>
          </p:nvSpPr>
          <p:spPr bwMode="auto">
            <a:xfrm>
              <a:off x="1824950" y="2424859"/>
              <a:ext cx="2033582" cy="441044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37"/>
            <p:cNvSpPr>
              <a:spLocks/>
            </p:cNvSpPr>
            <p:nvPr/>
          </p:nvSpPr>
          <p:spPr bwMode="auto">
            <a:xfrm flipH="1" flipV="1">
              <a:off x="3418848" y="3102303"/>
              <a:ext cx="1828901" cy="444572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38"/>
            <p:cNvSpPr txBox="1">
              <a:spLocks noChangeArrowheads="1"/>
            </p:cNvSpPr>
            <p:nvPr/>
          </p:nvSpPr>
          <p:spPr bwMode="auto">
            <a:xfrm>
              <a:off x="2088427" y="2259026"/>
              <a:ext cx="8793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2400" b="1" dirty="0">
                  <a:latin typeface="Times New Roman" charset="0"/>
                </a:rPr>
                <a:t>q</a:t>
              </a:r>
            </a:p>
          </p:txBody>
        </p:sp>
        <p:sp>
          <p:nvSpPr>
            <p:cNvPr id="27" name="Text Box 39"/>
            <p:cNvSpPr txBox="1">
              <a:spLocks noChangeArrowheads="1"/>
            </p:cNvSpPr>
            <p:nvPr/>
          </p:nvSpPr>
          <p:spPr bwMode="auto">
            <a:xfrm>
              <a:off x="4472573" y="3194040"/>
              <a:ext cx="3558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dirty="0">
                  <a:latin typeface="Times New Roman" charset="0"/>
                </a:rPr>
                <a:t>q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rot="20991552" flipV="1">
              <a:off x="3744821" y="1666263"/>
              <a:ext cx="189519" cy="645689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 flipV="1">
              <a:off x="4013937" y="1253446"/>
              <a:ext cx="379037" cy="952655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42"/>
            <p:cNvSpPr>
              <a:spLocks noChangeShapeType="1"/>
            </p:cNvSpPr>
            <p:nvPr/>
          </p:nvSpPr>
          <p:spPr bwMode="auto">
            <a:xfrm flipV="1">
              <a:off x="4157972" y="2015570"/>
              <a:ext cx="333553" cy="32108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43"/>
            <p:cNvSpPr>
              <a:spLocks noChangeShapeType="1"/>
            </p:cNvSpPr>
            <p:nvPr/>
          </p:nvSpPr>
          <p:spPr bwMode="auto">
            <a:xfrm flipV="1">
              <a:off x="3904016" y="1560412"/>
              <a:ext cx="174357" cy="723312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44"/>
            <p:cNvSpPr>
              <a:spLocks noChangeShapeType="1"/>
            </p:cNvSpPr>
            <p:nvPr/>
          </p:nvSpPr>
          <p:spPr bwMode="auto">
            <a:xfrm flipV="1">
              <a:off x="3998776" y="396056"/>
              <a:ext cx="1447923" cy="19405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45"/>
            <p:cNvSpPr>
              <a:spLocks noChangeShapeType="1"/>
            </p:cNvSpPr>
            <p:nvPr/>
          </p:nvSpPr>
          <p:spPr bwMode="auto">
            <a:xfrm flipH="1">
              <a:off x="2899567" y="3709179"/>
              <a:ext cx="424522" cy="1598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 flipH="1">
              <a:off x="3070134" y="3666839"/>
              <a:ext cx="204680" cy="64921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47"/>
            <p:cNvSpPr>
              <a:spLocks noChangeShapeType="1"/>
            </p:cNvSpPr>
            <p:nvPr/>
          </p:nvSpPr>
          <p:spPr bwMode="auto">
            <a:xfrm flipH="1">
              <a:off x="2945052" y="3620970"/>
              <a:ext cx="329763" cy="324608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 flipH="1">
              <a:off x="2584966" y="3546875"/>
              <a:ext cx="769446" cy="162304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49"/>
            <p:cNvSpPr>
              <a:spLocks noChangeShapeType="1"/>
            </p:cNvSpPr>
            <p:nvPr/>
          </p:nvSpPr>
          <p:spPr bwMode="auto">
            <a:xfrm flipH="1">
              <a:off x="3388526" y="3635084"/>
              <a:ext cx="30323" cy="1065563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50"/>
            <p:cNvSpPr>
              <a:spLocks noChangeShapeType="1"/>
            </p:cNvSpPr>
            <p:nvPr/>
          </p:nvSpPr>
          <p:spPr bwMode="auto">
            <a:xfrm>
              <a:off x="3460543" y="3610385"/>
              <a:ext cx="181938" cy="69155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52"/>
            <p:cNvSpPr txBox="1">
              <a:spLocks noChangeArrowheads="1"/>
            </p:cNvSpPr>
            <p:nvPr/>
          </p:nvSpPr>
          <p:spPr bwMode="auto">
            <a:xfrm>
              <a:off x="5177789" y="1327546"/>
              <a:ext cx="95774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000" b="1" dirty="0" smtClean="0">
                  <a:solidFill>
                    <a:srgbClr val="FF0000"/>
                  </a:solidFill>
                  <a:latin typeface="Tahoma" charset="0"/>
                </a:rPr>
                <a:t>Jet 1</a:t>
              </a:r>
              <a:endParaRPr lang="en-US" altLang="zh-CN" sz="2000" b="1" dirty="0">
                <a:solidFill>
                  <a:srgbClr val="0000CC"/>
                </a:solidFill>
                <a:latin typeface="Times New Roman" charset="0"/>
              </a:endParaRPr>
            </a:p>
          </p:txBody>
        </p:sp>
        <p:sp>
          <p:nvSpPr>
            <p:cNvPr id="41" name="Text Box 53"/>
            <p:cNvSpPr txBox="1">
              <a:spLocks noChangeArrowheads="1"/>
            </p:cNvSpPr>
            <p:nvPr/>
          </p:nvSpPr>
          <p:spPr bwMode="auto">
            <a:xfrm>
              <a:off x="3254186" y="4896360"/>
              <a:ext cx="215812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000" b="1" dirty="0" smtClean="0">
                  <a:solidFill>
                    <a:srgbClr val="FF0000"/>
                  </a:solidFill>
                  <a:latin typeface="Tahoma" charset="0"/>
                </a:rPr>
                <a:t>Jet 2</a:t>
              </a:r>
              <a:endParaRPr lang="en-US" altLang="zh-CN" sz="2000" b="1" dirty="0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43" name="Freeform 55"/>
            <p:cNvSpPr>
              <a:spLocks/>
            </p:cNvSpPr>
            <p:nvPr/>
          </p:nvSpPr>
          <p:spPr bwMode="auto">
            <a:xfrm>
              <a:off x="3536350" y="2865903"/>
              <a:ext cx="238794" cy="236400"/>
            </a:xfrm>
            <a:custGeom>
              <a:avLst/>
              <a:gdLst>
                <a:gd name="T0" fmla="*/ 0 w 109"/>
                <a:gd name="T1" fmla="*/ 11 h 140"/>
                <a:gd name="T2" fmla="*/ 80 w 109"/>
                <a:gd name="T3" fmla="*/ 11 h 140"/>
                <a:gd name="T4" fmla="*/ 16 w 109"/>
                <a:gd name="T5" fmla="*/ 75 h 140"/>
                <a:gd name="T6" fmla="*/ 104 w 109"/>
                <a:gd name="T7" fmla="*/ 75 h 140"/>
                <a:gd name="T8" fmla="*/ 48 w 109"/>
                <a:gd name="T9" fmla="*/ 131 h 140"/>
                <a:gd name="T10" fmla="*/ 96 w 109"/>
                <a:gd name="T11" fmla="*/ 13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56"/>
            <p:cNvSpPr>
              <a:spLocks noChangeShapeType="1"/>
            </p:cNvSpPr>
            <p:nvPr/>
          </p:nvSpPr>
          <p:spPr bwMode="auto">
            <a:xfrm flipH="1">
              <a:off x="595019" y="2930771"/>
              <a:ext cx="917271" cy="3528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57"/>
            <p:cNvSpPr>
              <a:spLocks noChangeShapeType="1"/>
            </p:cNvSpPr>
            <p:nvPr/>
          </p:nvSpPr>
          <p:spPr bwMode="auto">
            <a:xfrm flipH="1">
              <a:off x="5560410" y="2918828"/>
              <a:ext cx="917271" cy="3528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58"/>
            <p:cNvSpPr>
              <a:spLocks noChangeShapeType="1"/>
            </p:cNvSpPr>
            <p:nvPr/>
          </p:nvSpPr>
          <p:spPr bwMode="auto">
            <a:xfrm flipV="1">
              <a:off x="3900226" y="1073500"/>
              <a:ext cx="1000659" cy="13936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59"/>
            <p:cNvSpPr>
              <a:spLocks noChangeShapeType="1"/>
            </p:cNvSpPr>
            <p:nvPr/>
          </p:nvSpPr>
          <p:spPr bwMode="auto">
            <a:xfrm flipH="1">
              <a:off x="2717629" y="3832672"/>
              <a:ext cx="625412" cy="23216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0"/>
            <p:cNvGrpSpPr>
              <a:grpSpLocks/>
            </p:cNvGrpSpPr>
            <p:nvPr/>
          </p:nvGrpSpPr>
          <p:grpSpPr bwMode="auto">
            <a:xfrm rot="977138">
              <a:off x="4033092" y="2338195"/>
              <a:ext cx="909690" cy="575122"/>
              <a:chOff x="326" y="3552"/>
              <a:chExt cx="394" cy="307"/>
            </a:xfrm>
          </p:grpSpPr>
          <p:sp>
            <p:nvSpPr>
              <p:cNvPr id="20" name="Line 61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62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63"/>
            <p:cNvGrpSpPr>
              <a:grpSpLocks/>
            </p:cNvGrpSpPr>
            <p:nvPr/>
          </p:nvGrpSpPr>
          <p:grpSpPr bwMode="auto">
            <a:xfrm rot="1015650" flipV="1">
              <a:off x="3669216" y="3354361"/>
              <a:ext cx="545814" cy="846805"/>
              <a:chOff x="326" y="3552"/>
              <a:chExt cx="394" cy="307"/>
            </a:xfrm>
          </p:grpSpPr>
          <p:sp>
            <p:nvSpPr>
              <p:cNvPr id="18" name="Line 64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65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66"/>
            <p:cNvGrpSpPr>
              <a:grpSpLocks/>
            </p:cNvGrpSpPr>
            <p:nvPr/>
          </p:nvGrpSpPr>
          <p:grpSpPr bwMode="auto">
            <a:xfrm rot="18134788" flipH="1">
              <a:off x="2919842" y="3037393"/>
              <a:ext cx="846805" cy="799769"/>
              <a:chOff x="326" y="3552"/>
              <a:chExt cx="394" cy="307"/>
            </a:xfrm>
          </p:grpSpPr>
          <p:sp>
            <p:nvSpPr>
              <p:cNvPr id="16" name="Line 67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68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69"/>
            <p:cNvGrpSpPr>
              <a:grpSpLocks/>
            </p:cNvGrpSpPr>
            <p:nvPr/>
          </p:nvGrpSpPr>
          <p:grpSpPr bwMode="auto">
            <a:xfrm rot="14001149" flipV="1">
              <a:off x="3374687" y="1942835"/>
              <a:ext cx="846805" cy="617831"/>
              <a:chOff x="326" y="3552"/>
              <a:chExt cx="394" cy="307"/>
            </a:xfrm>
          </p:grpSpPr>
          <p:sp>
            <p:nvSpPr>
              <p:cNvPr id="14" name="Line 70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71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" name="Text Box 73"/>
          <p:cNvSpPr txBox="1">
            <a:spLocks noChangeArrowheads="1"/>
          </p:cNvSpPr>
          <p:nvPr/>
        </p:nvSpPr>
        <p:spPr bwMode="auto">
          <a:xfrm>
            <a:off x="3151378" y="7399697"/>
            <a:ext cx="4344715" cy="105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>
                <a:solidFill>
                  <a:srgbClr val="FF0000"/>
                </a:solidFill>
                <a:latin typeface="Times New Roman" charset="0"/>
              </a:rPr>
              <a:t>A-A collision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1057" y="1308488"/>
            <a:ext cx="4687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2F2F2"/>
                </a:solidFill>
              </a:rPr>
              <a:t>Multiple scattering</a:t>
            </a:r>
          </a:p>
          <a:p>
            <a:r>
              <a:rPr lang="en-US" sz="2400" dirty="0" smtClean="0">
                <a:solidFill>
                  <a:srgbClr val="F2F2F2"/>
                </a:solidFill>
              </a:rPr>
              <a:t>Transverse momentum broadening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56598" y="4956785"/>
            <a:ext cx="2497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Parton energy loss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Jet suppression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7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propagation in anisotropic fluid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outp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29224"/>
            <a:ext cx="5656659" cy="54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2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1" y="49306"/>
            <a:ext cx="8686799" cy="7492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Broadening of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-hadron correlation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413278" y="882542"/>
            <a:ext cx="5671859" cy="5624621"/>
            <a:chOff x="205387" y="1161298"/>
            <a:chExt cx="5359400" cy="5233722"/>
          </a:xfrm>
        </p:grpSpPr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205387" y="5817170"/>
              <a:ext cx="535940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800" dirty="0">
                  <a:solidFill>
                    <a:schemeClr val="bg1"/>
                  </a:solidFill>
                </a:rPr>
                <a:t>Li, Liu, Ma, XNW </a:t>
              </a:r>
              <a:r>
                <a:rPr lang="en-US" sz="1800" dirty="0" smtClean="0">
                  <a:solidFill>
                    <a:schemeClr val="bg1"/>
                  </a:solidFill>
                </a:rPr>
                <a:t>and Zhu, PRL 106 </a:t>
              </a:r>
              <a:r>
                <a:rPr lang="ja-JP" altLang="en-US" sz="1800" dirty="0" smtClean="0">
                  <a:solidFill>
                    <a:schemeClr val="bg1"/>
                  </a:solidFill>
                </a:rPr>
                <a:t>（</a:t>
              </a:r>
              <a:r>
                <a:rPr lang="en-US" sz="1800" dirty="0">
                  <a:solidFill>
                    <a:schemeClr val="bg1"/>
                  </a:solidFill>
                </a:rPr>
                <a:t>2010</a:t>
              </a:r>
              <a:r>
                <a:rPr lang="ja-JP" altLang="en-US" sz="1800" dirty="0" smtClean="0">
                  <a:solidFill>
                    <a:schemeClr val="bg1"/>
                  </a:solidFill>
                </a:rPr>
                <a:t>）</a:t>
              </a:r>
              <a:r>
                <a:rPr lang="en-US" altLang="ja-JP" sz="1800" dirty="0" smtClean="0">
                  <a:solidFill>
                    <a:schemeClr val="bg1"/>
                  </a:solidFill>
                </a:rPr>
                <a:t> 012301</a:t>
              </a:r>
            </a:p>
            <a:p>
              <a:pPr marL="39688"/>
              <a:r>
                <a:rPr lang="en-US" dirty="0" smtClean="0">
                  <a:solidFill>
                    <a:schemeClr val="bg1"/>
                  </a:solidFill>
                </a:rPr>
                <a:t>Ma and XNW, PRL 106 (2011) 162301 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05387" y="1161298"/>
              <a:ext cx="4349344" cy="4485470"/>
              <a:chOff x="-943078" y="275568"/>
              <a:chExt cx="5489027" cy="614483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943078" y="1122063"/>
                <a:ext cx="5489027" cy="5298341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-306993" y="275568"/>
                <a:ext cx="4299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FF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-hadron from AMPT calculation</a:t>
                </a: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119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1"/>
            <a:ext cx="9143999" cy="711199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Jet </a:t>
            </a:r>
            <a:r>
              <a:rPr lang="en-US" dirty="0" smtClean="0"/>
              <a:t>transport coefficient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1175082"/>
            <a:ext cx="5084481" cy="392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81" y="3034662"/>
            <a:ext cx="909919" cy="52615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5464064"/>
            <a:ext cx="6079068" cy="73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4567" y="5341203"/>
            <a:ext cx="785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RHIC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0291" y="5709503"/>
            <a:ext cx="66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LHC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2200" y="711200"/>
            <a:ext cx="668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A9E1DC"/>
                </a:solidFill>
              </a:rPr>
              <a:t>JET Collaboration: </a:t>
            </a:r>
            <a:r>
              <a:rPr lang="en-US" sz="2000" dirty="0" smtClean="0">
                <a:solidFill>
                  <a:srgbClr val="FFFF00"/>
                </a:solidFill>
              </a:rPr>
              <a:t>PRC 90 (2014) 014909 </a:t>
            </a:r>
            <a:r>
              <a:rPr lang="en-US" sz="2000" b="1" u="sng" dirty="0" smtClean="0">
                <a:solidFill>
                  <a:srgbClr val="FFFF00"/>
                </a:solidFill>
              </a:rPr>
              <a:t>arXiv</a:t>
            </a:r>
            <a:r>
              <a:rPr lang="en-US" sz="2000" b="1" u="sng" dirty="0">
                <a:solidFill>
                  <a:srgbClr val="FFFF00"/>
                </a:solidFill>
              </a:rPr>
              <a:t>:1312.5003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900" y="1"/>
            <a:ext cx="1689100" cy="9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1"/>
            <a:ext cx="9143999" cy="711199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Jet </a:t>
            </a:r>
            <a:r>
              <a:rPr lang="en-US" dirty="0" smtClean="0"/>
              <a:t>transport coefficient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0" y="1"/>
            <a:ext cx="1689100" cy="976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256" y="5911334"/>
            <a:ext cx="6724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D30F"/>
                </a:solidFill>
              </a:rPr>
              <a:t>Future: </a:t>
            </a:r>
            <a:r>
              <a:rPr lang="en-US" dirty="0" err="1" smtClean="0">
                <a:solidFill>
                  <a:srgbClr val="FFD30F"/>
                </a:solidFill>
              </a:rPr>
              <a:t>dihadron</a:t>
            </a:r>
            <a:r>
              <a:rPr lang="en-US" dirty="0" smtClean="0">
                <a:solidFill>
                  <a:srgbClr val="FFD30F"/>
                </a:solidFill>
              </a:rPr>
              <a:t>, gamma-hadron, flavor dependence, jet observables</a:t>
            </a:r>
          </a:p>
          <a:p>
            <a:r>
              <a:rPr lang="en-US" dirty="0">
                <a:solidFill>
                  <a:srgbClr val="FFD30F"/>
                </a:solidFill>
              </a:rPr>
              <a:t> </a:t>
            </a:r>
            <a:r>
              <a:rPr lang="en-US" dirty="0" smtClean="0">
                <a:solidFill>
                  <a:srgbClr val="FFD30F"/>
                </a:solidFill>
              </a:rPr>
              <a:t>             RHIC BES and LHC higher energy</a:t>
            </a:r>
            <a:endParaRPr lang="en-US" dirty="0">
              <a:solidFill>
                <a:srgbClr val="FFD30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920" y="1333519"/>
            <a:ext cx="4951261" cy="395133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074" y="5334119"/>
            <a:ext cx="2565400" cy="57721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56" y="5334119"/>
            <a:ext cx="3073130" cy="647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7100" y="911255"/>
            <a:ext cx="668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A9E1DC"/>
                </a:solidFill>
              </a:rPr>
              <a:t>JET Collaboration: </a:t>
            </a:r>
            <a:r>
              <a:rPr lang="en-US" sz="2000" dirty="0" smtClean="0">
                <a:solidFill>
                  <a:srgbClr val="FFFF00"/>
                </a:solidFill>
              </a:rPr>
              <a:t>PRC 90 (2014) 014909 </a:t>
            </a:r>
            <a:r>
              <a:rPr lang="en-US" sz="2000" b="1" u="sng" dirty="0" smtClean="0">
                <a:solidFill>
                  <a:srgbClr val="FFFF00"/>
                </a:solidFill>
              </a:rPr>
              <a:t>arXiv</a:t>
            </a:r>
            <a:r>
              <a:rPr lang="en-US" sz="2000" b="1" u="sng" dirty="0">
                <a:solidFill>
                  <a:srgbClr val="FFFF00"/>
                </a:solidFill>
              </a:rPr>
              <a:t>:1312.5003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070" y="2302420"/>
            <a:ext cx="4288830" cy="3310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943401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9" y="2302420"/>
            <a:ext cx="4592741" cy="32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83524" y="2544499"/>
            <a:ext cx="36106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Bluhm</a:t>
            </a:r>
            <a:r>
              <a:rPr lang="en-US" sz="1800" dirty="0"/>
              <a:t>, </a:t>
            </a:r>
            <a:r>
              <a:rPr lang="en-US" sz="1800" dirty="0" err="1"/>
              <a:t>Kampfer</a:t>
            </a:r>
            <a:r>
              <a:rPr lang="en-US" sz="1800" dirty="0"/>
              <a:t> &amp; </a:t>
            </a:r>
            <a:r>
              <a:rPr lang="en-US" sz="1800" dirty="0" err="1"/>
              <a:t>Redlich</a:t>
            </a:r>
            <a:r>
              <a:rPr lang="en-US" sz="1800" dirty="0"/>
              <a:t> 2010</a:t>
            </a:r>
          </a:p>
        </p:txBody>
      </p:sp>
      <p:sp>
        <p:nvSpPr>
          <p:cNvPr id="9" name="Rectangle 8"/>
          <p:cNvSpPr/>
          <p:nvPr/>
        </p:nvSpPr>
        <p:spPr>
          <a:xfrm>
            <a:off x="783524" y="3949700"/>
            <a:ext cx="753176" cy="329168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320800" y="3949700"/>
            <a:ext cx="2184400" cy="19050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5686669"/>
            <a:ext cx="1384300" cy="9093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43500" y="6014948"/>
            <a:ext cx="3641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Majumder</a:t>
            </a:r>
            <a:r>
              <a:rPr lang="en-US" sz="2000" dirty="0" smtClean="0">
                <a:solidFill>
                  <a:schemeClr val="bg1"/>
                </a:solidFill>
              </a:rPr>
              <a:t>, Muller &amp; XNW (2007)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68600" y="37835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AdS</a:t>
            </a:r>
            <a:r>
              <a:rPr lang="en-US" dirty="0" smtClean="0"/>
              <a:t>/CFT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8000" y="667604"/>
            <a:ext cx="8470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First step towards quantitative extraction of </a:t>
            </a:r>
            <a:r>
              <a:rPr lang="en-US" sz="2400" dirty="0" err="1" smtClean="0">
                <a:solidFill>
                  <a:schemeClr val="bg1"/>
                </a:solidFill>
              </a:rPr>
              <a:t>qhat</a:t>
            </a:r>
            <a:r>
              <a:rPr lang="en-US" sz="2400" dirty="0" smtClean="0">
                <a:solidFill>
                  <a:schemeClr val="bg1"/>
                </a:solidFill>
              </a:rPr>
              <a:t> from combined jet quenching at RHIC and LHC, </a:t>
            </a:r>
            <a:r>
              <a:rPr lang="en-US" sz="2400" dirty="0" smtClean="0">
                <a:solidFill>
                  <a:srgbClr val="FFFF00"/>
                </a:solidFill>
              </a:rPr>
              <a:t>extending to  other jet observables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Jet transport &amp; medium excitations via LBT + (3+1)D hydro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143500" y="3695700"/>
            <a:ext cx="1651000" cy="21590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80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0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07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1"/>
            <a:ext cx="9143999" cy="711199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Jet </a:t>
            </a:r>
            <a:r>
              <a:rPr lang="en-US" dirty="0" smtClean="0"/>
              <a:t>transport coefficient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94000" y="957915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A9E1DC"/>
                </a:solidFill>
              </a:rPr>
              <a:t>JET Collaboration: </a:t>
            </a:r>
            <a:r>
              <a:rPr lang="en-US" sz="2000" b="1" u="sng" dirty="0">
                <a:solidFill>
                  <a:srgbClr val="FFFF00"/>
                </a:solidFill>
              </a:rPr>
              <a:t>arXiv:1312.5003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0" y="1"/>
            <a:ext cx="1689100" cy="976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099" y="1358025"/>
            <a:ext cx="5084481" cy="409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Jet transport in fluctuating hydro BG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700213"/>
            <a:ext cx="3149600" cy="293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1473200"/>
            <a:ext cx="3556000" cy="3619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4545012"/>
            <a:ext cx="2324100" cy="21538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2971" y="1011535"/>
            <a:ext cx="418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LBT + 3+1D hydro  with AMPT 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3"/>
          <p:cNvSpPr>
            <a:spLocks noChangeArrowheads="1"/>
          </p:cNvSpPr>
          <p:nvPr/>
        </p:nvSpPr>
        <p:spPr bwMode="auto">
          <a:xfrm>
            <a:off x="7854455" y="4552950"/>
            <a:ext cx="832345" cy="8001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636" y="3732271"/>
            <a:ext cx="2244328" cy="2315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762000"/>
          </a:xfrm>
        </p:spPr>
        <p:txBody>
          <a:bodyPr/>
          <a:lstStyle/>
          <a:p>
            <a:r>
              <a:rPr lang="en-US" dirty="0" smtClean="0"/>
              <a:t>Hard and soft probes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58455" y="751700"/>
            <a:ext cx="5671045" cy="4363235"/>
            <a:chOff x="4431323" y="574431"/>
            <a:chExt cx="4712677" cy="5155487"/>
          </a:xfrm>
        </p:grpSpPr>
        <p:grpSp>
          <p:nvGrpSpPr>
            <p:cNvPr id="8" name="Group 7"/>
            <p:cNvGrpSpPr/>
            <p:nvPr/>
          </p:nvGrpSpPr>
          <p:grpSpPr>
            <a:xfrm>
              <a:off x="4431323" y="574431"/>
              <a:ext cx="4712677" cy="5155487"/>
              <a:chOff x="4431323" y="574431"/>
              <a:chExt cx="4712677" cy="5155487"/>
            </a:xfrm>
          </p:grpSpPr>
          <p:pic>
            <p:nvPicPr>
              <p:cNvPr id="12" name="Picture 8" descr="pt_PbPb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959" b="2025"/>
              <a:stretch>
                <a:fillRect/>
              </a:stretch>
            </p:blipFill>
            <p:spPr bwMode="auto">
              <a:xfrm>
                <a:off x="4431323" y="574431"/>
                <a:ext cx="4712677" cy="5155487"/>
              </a:xfrm>
              <a:prstGeom prst="rect">
                <a:avLst/>
              </a:prstGeom>
              <a:noFill/>
            </p:spPr>
          </p:pic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6727868" y="1310680"/>
                <a:ext cx="974194" cy="342274"/>
              </a:xfrm>
              <a:prstGeom prst="rect">
                <a:avLst/>
              </a:prstGeom>
              <a:solidFill>
                <a:srgbClr val="CCFFFF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 algn="l"/>
                <a:r>
                  <a:rPr lang="en-US" sz="1800" dirty="0"/>
                  <a:t> </a:t>
                </a:r>
                <a:r>
                  <a:rPr lang="en-US" dirty="0" err="1" smtClean="0"/>
                  <a:t>Pb-Pb</a:t>
                </a:r>
                <a:endParaRPr lang="en-US" sz="1800" dirty="0">
                  <a:latin typeface="Symbol" pitchFamily="18" charset="2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595485" y="3994892"/>
              <a:ext cx="1163390" cy="1160585"/>
              <a:chOff x="7595485" y="3994892"/>
              <a:chExt cx="1163390" cy="116058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595485" y="4758677"/>
                <a:ext cx="1163390" cy="3968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</a:rPr>
                  <a:t>pp reference</a:t>
                </a:r>
                <a:endParaRPr lang="en-US" baseline="-25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 bwMode="auto">
              <a:xfrm flipH="1" flipV="1">
                <a:off x="7702063" y="3994892"/>
                <a:ext cx="1" cy="763785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8" name="TextBox 17"/>
          <p:cNvSpPr txBox="1"/>
          <p:nvPr/>
        </p:nvSpPr>
        <p:spPr>
          <a:xfrm>
            <a:off x="1779602" y="5705250"/>
            <a:ext cx="2297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dirty="0" smtClean="0">
                <a:solidFill>
                  <a:srgbClr val="FF0000"/>
                </a:solidFill>
              </a:rPr>
              <a:t>oft probes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84800" y="5705250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h</a:t>
            </a:r>
            <a:r>
              <a:rPr lang="en-US" sz="3600" dirty="0" smtClean="0">
                <a:solidFill>
                  <a:srgbClr val="FFFF00"/>
                </a:solidFill>
              </a:rPr>
              <a:t>ard probes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384800" y="5334000"/>
            <a:ext cx="2209800" cy="266700"/>
          </a:xfrm>
          <a:prstGeom prst="right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>
            <a:off x="1779603" y="5334000"/>
            <a:ext cx="2297098" cy="256273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99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20" idx="1"/>
          </p:cNvCxnSpPr>
          <p:nvPr/>
        </p:nvCxnSpPr>
        <p:spPr>
          <a:xfrm flipV="1">
            <a:off x="5384800" y="837438"/>
            <a:ext cx="0" cy="462991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1" idx="3"/>
          </p:cNvCxnSpPr>
          <p:nvPr/>
        </p:nvCxnSpPr>
        <p:spPr>
          <a:xfrm>
            <a:off x="4076700" y="837438"/>
            <a:ext cx="1" cy="462469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450355" y="4800600"/>
            <a:ext cx="832345" cy="8001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1" name="Group 30"/>
          <p:cNvGrpSpPr>
            <a:grpSpLocks/>
          </p:cNvGrpSpPr>
          <p:nvPr/>
        </p:nvGrpSpPr>
        <p:grpSpPr bwMode="auto">
          <a:xfrm>
            <a:off x="1" y="4435474"/>
            <a:ext cx="1751311" cy="1539876"/>
            <a:chOff x="3384" y="719"/>
            <a:chExt cx="1832" cy="1736"/>
          </a:xfrm>
        </p:grpSpPr>
        <p:sp>
          <p:nvSpPr>
            <p:cNvPr id="42" name="AutoShape 31"/>
            <p:cNvSpPr>
              <a:spLocks noChangeArrowheads="1"/>
            </p:cNvSpPr>
            <p:nvPr/>
          </p:nvSpPr>
          <p:spPr bwMode="auto">
            <a:xfrm flipV="1">
              <a:off x="4912" y="1533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" name="AutoShape 32"/>
            <p:cNvSpPr>
              <a:spLocks noChangeArrowheads="1"/>
            </p:cNvSpPr>
            <p:nvPr/>
          </p:nvSpPr>
          <p:spPr bwMode="auto">
            <a:xfrm flipH="1" flipV="1">
              <a:off x="3384" y="1485"/>
              <a:ext cx="304" cy="83"/>
            </a:xfrm>
            <a:prstGeom prst="rightArrow">
              <a:avLst>
                <a:gd name="adj1" fmla="val 100000"/>
                <a:gd name="adj2" fmla="val 120494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" name="AutoShape 33"/>
            <p:cNvSpPr>
              <a:spLocks noChangeArrowheads="1"/>
            </p:cNvSpPr>
            <p:nvPr/>
          </p:nvSpPr>
          <p:spPr bwMode="auto">
            <a:xfrm rot="5400000" flipV="1">
              <a:off x="4208" y="2261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" name="AutoShape 34"/>
            <p:cNvSpPr>
              <a:spLocks noChangeArrowheads="1"/>
            </p:cNvSpPr>
            <p:nvPr/>
          </p:nvSpPr>
          <p:spPr bwMode="auto">
            <a:xfrm rot="-5400000">
              <a:off x="4168" y="829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" name="AutoShape 35"/>
            <p:cNvSpPr>
              <a:spLocks noChangeArrowheads="1"/>
            </p:cNvSpPr>
            <p:nvPr/>
          </p:nvSpPr>
          <p:spPr bwMode="auto">
            <a:xfrm rot="17904760" flipV="1">
              <a:off x="4528" y="901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" name="AutoShape 36"/>
            <p:cNvSpPr>
              <a:spLocks noChangeArrowheads="1"/>
            </p:cNvSpPr>
            <p:nvPr/>
          </p:nvSpPr>
          <p:spPr bwMode="auto">
            <a:xfrm rot="4116487">
              <a:off x="4536" y="2189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" name="AutoShape 37"/>
            <p:cNvSpPr>
              <a:spLocks noChangeArrowheads="1"/>
            </p:cNvSpPr>
            <p:nvPr/>
          </p:nvSpPr>
          <p:spPr bwMode="auto">
            <a:xfrm rot="3806097" flipH="1" flipV="1">
              <a:off x="3800" y="901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" name="AutoShape 38"/>
            <p:cNvSpPr>
              <a:spLocks noChangeArrowheads="1"/>
            </p:cNvSpPr>
            <p:nvPr/>
          </p:nvSpPr>
          <p:spPr bwMode="auto">
            <a:xfrm rot="-1593903">
              <a:off x="4840" y="1237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0" name="AutoShape 39"/>
            <p:cNvSpPr>
              <a:spLocks noChangeArrowheads="1"/>
            </p:cNvSpPr>
            <p:nvPr/>
          </p:nvSpPr>
          <p:spPr bwMode="auto">
            <a:xfrm rot="17793903" flipH="1">
              <a:off x="3800" y="2197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" name="AutoShape 40"/>
            <p:cNvSpPr>
              <a:spLocks noChangeArrowheads="1"/>
            </p:cNvSpPr>
            <p:nvPr/>
          </p:nvSpPr>
          <p:spPr bwMode="auto">
            <a:xfrm rot="1593903" flipV="1">
              <a:off x="4840" y="1909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" name="AutoShape 41"/>
            <p:cNvSpPr>
              <a:spLocks noChangeArrowheads="1"/>
            </p:cNvSpPr>
            <p:nvPr/>
          </p:nvSpPr>
          <p:spPr bwMode="auto">
            <a:xfrm rot="-1593903" flipH="1" flipV="1">
              <a:off x="3520" y="1869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3" name="AutoShape 42"/>
            <p:cNvSpPr>
              <a:spLocks noChangeArrowheads="1"/>
            </p:cNvSpPr>
            <p:nvPr/>
          </p:nvSpPr>
          <p:spPr bwMode="auto">
            <a:xfrm rot="1593903" flipH="1">
              <a:off x="3488" y="1133"/>
              <a:ext cx="304" cy="83"/>
            </a:xfrm>
            <a:prstGeom prst="rightArrow">
              <a:avLst>
                <a:gd name="adj1" fmla="val 100000"/>
                <a:gd name="adj2" fmla="val 12819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02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C081B-FAC1-F543-A8FE-8F74F0DE58AE}" type="slidenum">
              <a:rPr lang="en-US"/>
              <a:pPr/>
              <a:t>30</a:t>
            </a:fld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1"/>
            <a:ext cx="9143999" cy="889000"/>
          </a:xfrm>
          <a:ln/>
        </p:spPr>
        <p:txBody>
          <a:bodyPr rIns="132080"/>
          <a:lstStyle/>
          <a:p>
            <a:r>
              <a:rPr lang="en-US" dirty="0" smtClean="0"/>
              <a:t>Jet-induced medium excitation</a:t>
            </a:r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889001"/>
            <a:ext cx="61087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/>
          </p:cNvSpPr>
          <p:nvPr/>
        </p:nvSpPr>
        <p:spPr bwMode="auto">
          <a:xfrm>
            <a:off x="3048000" y="3689636"/>
            <a:ext cx="35304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FFFFFF"/>
                </a:solidFill>
                <a:ea typeface="ＭＳ Ｐゴシック" charset="0"/>
                <a:cs typeface="Times New Roman" charset="0"/>
              </a:rPr>
              <a:t>Jet propagation in a uniform medium</a:t>
            </a:r>
          </a:p>
        </p:txBody>
      </p:sp>
      <p:pic>
        <p:nvPicPr>
          <p:cNvPr id="2" name="Picture 1" descr="uniform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4146423"/>
            <a:ext cx="6108700" cy="25750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393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825500"/>
          </a:xfrm>
        </p:spPr>
        <p:txBody>
          <a:bodyPr/>
          <a:lstStyle/>
          <a:p>
            <a:r>
              <a:rPr lang="en-US" dirty="0" smtClean="0">
                <a:latin typeface="+mn-lt"/>
                <a:cs typeface="Symbol" charset="2"/>
              </a:rPr>
              <a:t>Effect of recoils and jet broadening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37100" y="674527"/>
            <a:ext cx="430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XNW and Zhu, PRL 111 (2014) 062301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2" r="-49389"/>
          <a:stretch/>
        </p:blipFill>
        <p:spPr bwMode="auto">
          <a:xfrm>
            <a:off x="1414982" y="1073060"/>
            <a:ext cx="5900420" cy="244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1" descr="hydro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r="47266"/>
          <a:stretch/>
        </p:blipFill>
        <p:spPr>
          <a:xfrm>
            <a:off x="5156200" y="1073060"/>
            <a:ext cx="3063240" cy="24465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892" y="3792737"/>
            <a:ext cx="2908300" cy="24821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156200" y="3792737"/>
            <a:ext cx="3306763" cy="2974998"/>
            <a:chOff x="5156200" y="3792737"/>
            <a:chExt cx="3306763" cy="29749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7331" y="3792737"/>
              <a:ext cx="2846111" cy="2397148"/>
            </a:xfrm>
            <a:prstGeom prst="rect">
              <a:avLst/>
            </a:prstGeom>
          </p:spPr>
        </p:pic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5156200" y="6189885"/>
              <a:ext cx="3306763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800" dirty="0">
                  <a:solidFill>
                    <a:schemeClr val="bg1"/>
                  </a:solidFill>
                </a:rPr>
                <a:t>Li, Liu, Ma, XNW </a:t>
              </a:r>
              <a:r>
                <a:rPr lang="en-US" sz="1800" dirty="0" smtClean="0">
                  <a:solidFill>
                    <a:schemeClr val="bg1"/>
                  </a:solidFill>
                </a:rPr>
                <a:t>and Zhu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ja-JP" altLang="en-US" sz="1800" dirty="0" smtClean="0">
                  <a:solidFill>
                    <a:schemeClr val="bg1"/>
                  </a:solidFill>
                </a:rPr>
                <a:t>（</a:t>
              </a:r>
              <a:r>
                <a:rPr lang="en-US" sz="1800" dirty="0">
                  <a:solidFill>
                    <a:schemeClr val="bg1"/>
                  </a:solidFill>
                </a:rPr>
                <a:t>2010</a:t>
              </a:r>
              <a:r>
                <a:rPr lang="ja-JP" altLang="en-US" sz="1800" dirty="0" smtClean="0">
                  <a:solidFill>
                    <a:schemeClr val="bg1"/>
                  </a:solidFill>
                </a:rPr>
                <a:t>）</a:t>
              </a:r>
              <a:endParaRPr lang="en-US" altLang="ja-JP" sz="1800" dirty="0" smtClean="0">
                <a:solidFill>
                  <a:schemeClr val="bg1"/>
                </a:solidFill>
              </a:endParaRPr>
            </a:p>
            <a:p>
              <a:pPr marL="39688"/>
              <a:r>
                <a:rPr lang="en-US" dirty="0" smtClean="0">
                  <a:solidFill>
                    <a:schemeClr val="bg1"/>
                  </a:solidFill>
                </a:rPr>
                <a:t>Ma and XNW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</a:rPr>
                <a:t>(2011) 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14982" y="6398403"/>
            <a:ext cx="249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Talk by: 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Tan </a:t>
            </a:r>
            <a:r>
              <a:rPr lang="en-US" dirty="0" err="1" smtClean="0">
                <a:solidFill>
                  <a:srgbClr val="FFFF00"/>
                </a:solidFill>
              </a:rPr>
              <a:t>Luo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(Wed.),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1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Broadening of jet </a:t>
            </a:r>
            <a:r>
              <a:rPr lang="en-US" dirty="0" err="1" smtClean="0"/>
              <a:t>transv</a:t>
            </a:r>
            <a:r>
              <a:rPr lang="en-US" dirty="0" smtClean="0"/>
              <a:t>.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298699"/>
            <a:ext cx="5067300" cy="4210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061934"/>
            <a:ext cx="5067300" cy="981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0300" y="3479800"/>
            <a:ext cx="894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R=0.3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9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876300"/>
          </a:xfrm>
        </p:spPr>
        <p:txBody>
          <a:bodyPr/>
          <a:lstStyle/>
          <a:p>
            <a:r>
              <a:rPr lang="en-US" dirty="0" smtClean="0"/>
              <a:t>Medium mod. of frag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hydro_jetstr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7" y="1263650"/>
            <a:ext cx="8474006" cy="36131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569577" y="5525175"/>
            <a:ext cx="8117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Energy of reconstructed jet dominated by leading particle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Suppression of fragmentation functions relative to initial energy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340100" y="4406900"/>
            <a:ext cx="1524000" cy="571500"/>
          </a:xfrm>
          <a:prstGeom prst="ellipse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53200" y="4406900"/>
            <a:ext cx="1524000" cy="571500"/>
          </a:xfrm>
          <a:prstGeom prst="ellipse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64100" y="876301"/>
            <a:ext cx="4072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XNW and  Zhu, PRL 111(2013)062301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760" y="774640"/>
            <a:ext cx="3506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Seen in CMS &amp; ATLAS single jets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5130443"/>
            <a:ext cx="306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XNW, Huang &amp; </a:t>
            </a:r>
            <a:r>
              <a:rPr lang="en-US" dirty="0" err="1" smtClean="0">
                <a:solidFill>
                  <a:srgbClr val="FFFF00"/>
                </a:solidFill>
              </a:rPr>
              <a:t>Sarcevic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(1996)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9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" y="4464669"/>
            <a:ext cx="9144000" cy="19124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10000" y="6501424"/>
            <a:ext cx="1828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0466" y="236037"/>
            <a:ext cx="5601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Factorization at twist-4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917193" y="2126259"/>
            <a:ext cx="5279737" cy="6486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5000"/>
                  <a:alpha val="0"/>
                </a:schemeClr>
              </a:gs>
              <a:gs pos="100000">
                <a:schemeClr val="accent1">
                  <a:shade val="82000"/>
                  <a:satMod val="125000"/>
                  <a:lumMod val="74000"/>
                  <a:alpha val="0"/>
                </a:schemeClr>
              </a:gs>
            </a:gsLst>
            <a:lin ang="5400000" scaled="0"/>
            <a:tileRect/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4153" y="2267355"/>
            <a:ext cx="844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T-4 LO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 flipV="1">
            <a:off x="6373314" y="2452021"/>
            <a:ext cx="520839" cy="54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17193" y="2774947"/>
            <a:ext cx="8203290" cy="98769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5000"/>
                  <a:alpha val="0"/>
                </a:schemeClr>
              </a:gs>
              <a:gs pos="100000">
                <a:schemeClr val="accent1">
                  <a:shade val="82000"/>
                  <a:satMod val="125000"/>
                  <a:lumMod val="74000"/>
                  <a:alpha val="0"/>
                </a:schemeClr>
              </a:gs>
            </a:gsLst>
            <a:lin ang="54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27481" y="3786156"/>
            <a:ext cx="99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T-4 </a:t>
            </a:r>
            <a:r>
              <a:rPr lang="en-US" dirty="0">
                <a:solidFill>
                  <a:schemeClr val="accent6"/>
                </a:solidFill>
              </a:rPr>
              <a:t>N</a:t>
            </a:r>
            <a:r>
              <a:rPr lang="en-US" dirty="0" smtClean="0">
                <a:solidFill>
                  <a:schemeClr val="accent6"/>
                </a:solidFill>
              </a:rPr>
              <a:t>LO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304" y="4048305"/>
            <a:ext cx="536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Finite contribution from asymmetric-cut diagrams</a:t>
            </a:r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532"/>
            <a:ext cx="9144000" cy="14695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879" y="928754"/>
            <a:ext cx="8291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 smtClean="0">
                <a:solidFill>
                  <a:srgbClr val="000000"/>
                </a:solidFill>
              </a:rPr>
              <a:t>Transverse momentum square weighted</a:t>
            </a:r>
          </a:p>
          <a:p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   cross section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8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10000" y="6501424"/>
            <a:ext cx="1828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" y="1125292"/>
            <a:ext cx="7823200" cy="546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3949" y="243950"/>
            <a:ext cx="65453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 smtClean="0"/>
              <a:t>Evolution equation for T4 - </a:t>
            </a:r>
            <a:r>
              <a:rPr lang="en-US" sz="3200" dirty="0" smtClean="0">
                <a:solidFill>
                  <a:srgbClr val="FF0000"/>
                </a:solidFill>
              </a:rPr>
              <a:t>NEW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" y="5235818"/>
            <a:ext cx="7848600" cy="800100"/>
          </a:xfrm>
          <a:prstGeom prst="rect">
            <a:avLst/>
          </a:prstGeom>
        </p:spPr>
      </p:pic>
      <p:pic>
        <p:nvPicPr>
          <p:cNvPr id="21" name="Picture 20" descr="T-4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84" y="2949051"/>
            <a:ext cx="3276600" cy="14351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82499" y="2546143"/>
            <a:ext cx="3276600" cy="1838008"/>
            <a:chOff x="1025301" y="3778046"/>
            <a:chExt cx="3276600" cy="1838008"/>
          </a:xfrm>
        </p:grpSpPr>
        <p:pic>
          <p:nvPicPr>
            <p:cNvPr id="20" name="Picture 19" descr="T-4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01" y="4180954"/>
              <a:ext cx="3276600" cy="1435100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560" y="3869067"/>
              <a:ext cx="177800" cy="165100"/>
            </a:xfrm>
            <a:prstGeom prst="rect">
              <a:avLst/>
            </a:prstGeom>
          </p:spPr>
        </p:pic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3160" y="3862698"/>
              <a:ext cx="177800" cy="1651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047" y="3778046"/>
              <a:ext cx="152400" cy="2413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07" y="3789318"/>
              <a:ext cx="152400" cy="241300"/>
            </a:xfrm>
            <a:prstGeom prst="rect">
              <a:avLst/>
            </a:prstGeom>
          </p:spPr>
        </p:pic>
      </p:grpSp>
      <p:sp>
        <p:nvSpPr>
          <p:cNvPr id="28" name="Left Arrow 27"/>
          <p:cNvSpPr/>
          <p:nvPr/>
        </p:nvSpPr>
        <p:spPr>
          <a:xfrm>
            <a:off x="4061118" y="3143105"/>
            <a:ext cx="1129127" cy="45867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11" y="2680922"/>
            <a:ext cx="762000" cy="25400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2610681" y="1671392"/>
            <a:ext cx="2413730" cy="7278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950057" y="1671392"/>
            <a:ext cx="564472" cy="1130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25202" y="4560805"/>
            <a:ext cx="105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oft-soft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280107" y="4657266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hard-hard &amp; soft-hard &amp; hard-soft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-17640" y="6132092"/>
            <a:ext cx="894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            , there is no phase space for the gluon radiation from the initial gluon.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0" y="6184788"/>
            <a:ext cx="8382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coupling in jet quenching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295399"/>
            <a:ext cx="6210300" cy="4644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4500" y="531443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2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7442199" cy="1061935"/>
          </a:xfrm>
        </p:spPr>
        <p:txBody>
          <a:bodyPr/>
          <a:lstStyle/>
          <a:p>
            <a:r>
              <a:rPr lang="en-US" dirty="0" smtClean="0"/>
              <a:t>Jet quenching phenomenology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raa_rhic_alphas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81" y="1342880"/>
            <a:ext cx="2005820" cy="14290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/>
          <p:cNvSpPr txBox="1"/>
          <p:nvPr/>
        </p:nvSpPr>
        <p:spPr>
          <a:xfrm>
            <a:off x="165100" y="20574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D30F"/>
                </a:solidFill>
              </a:rPr>
              <a:t>McGill-AMY</a:t>
            </a:r>
            <a:endParaRPr lang="en-US" dirty="0">
              <a:solidFill>
                <a:srgbClr val="FFD30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8656" y="3162300"/>
            <a:ext cx="8301429" cy="1447800"/>
            <a:chOff x="398656" y="3162300"/>
            <a:chExt cx="8301429" cy="1447800"/>
          </a:xfrm>
        </p:grpSpPr>
        <p:pic>
          <p:nvPicPr>
            <p:cNvPr id="9" name="Picture 8" descr="raa_qhat_lhc-eps-converted-to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37" y="3187700"/>
              <a:ext cx="2100263" cy="1422400"/>
            </a:xfrm>
            <a:prstGeom prst="rect">
              <a:avLst/>
            </a:prstGeom>
          </p:spPr>
        </p:pic>
        <p:pic>
          <p:nvPicPr>
            <p:cNvPr id="10" name="Picture 9" descr="raa_qhat_rhic-eps-converted-to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939" y="3187701"/>
              <a:ext cx="2100262" cy="1422399"/>
            </a:xfrm>
            <a:prstGeom prst="rect">
              <a:avLst/>
            </a:prstGeom>
          </p:spPr>
        </p:pic>
        <p:pic>
          <p:nvPicPr>
            <p:cNvPr id="11" name="Picture 10" descr="chi-dof-eps-converted-to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437" y="3162300"/>
              <a:ext cx="1897648" cy="14223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98656" y="3873500"/>
              <a:ext cx="842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30F"/>
                  </a:solidFill>
                </a:rPr>
                <a:t>HT-BW</a:t>
              </a:r>
              <a:endParaRPr lang="en-US" dirty="0">
                <a:solidFill>
                  <a:srgbClr val="FFD30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8656" y="4826000"/>
            <a:ext cx="8288144" cy="1593489"/>
            <a:chOff x="398656" y="4826000"/>
            <a:chExt cx="8288144" cy="1593489"/>
          </a:xfrm>
        </p:grpSpPr>
        <p:pic>
          <p:nvPicPr>
            <p:cNvPr id="12" name="Picture 11" descr="LHC_RAA_plots.agr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637" y="4826000"/>
              <a:ext cx="2062163" cy="1593489"/>
            </a:xfrm>
            <a:prstGeom prst="rect">
              <a:avLst/>
            </a:prstGeom>
          </p:spPr>
        </p:pic>
        <p:pic>
          <p:nvPicPr>
            <p:cNvPr id="13" name="Picture 12" descr="rhic_multiple_RAA_0_5_final.agr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939" y="4826000"/>
              <a:ext cx="2100262" cy="1532876"/>
            </a:xfrm>
            <a:prstGeom prst="rect">
              <a:avLst/>
            </a:prstGeom>
          </p:spPr>
        </p:pic>
        <p:pic>
          <p:nvPicPr>
            <p:cNvPr id="14" name="Picture 13" descr="chi_sq_LHC_qhat.dat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437" y="4902777"/>
              <a:ext cx="1884363" cy="145609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98656" y="5562600"/>
              <a:ext cx="708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30F"/>
                  </a:solidFill>
                </a:rPr>
                <a:t>HT-M</a:t>
              </a:r>
              <a:endParaRPr lang="en-US" dirty="0">
                <a:solidFill>
                  <a:srgbClr val="FFD30F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4900" y="1"/>
            <a:ext cx="1689100" cy="976715"/>
          </a:xfrm>
          <a:prstGeom prst="rect">
            <a:avLst/>
          </a:prstGeom>
        </p:spPr>
      </p:pic>
      <p:pic>
        <p:nvPicPr>
          <p:cNvPr id="6" name="Picture 5" descr="raa_lhc_alphas-eps-converted-to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40" y="1342880"/>
            <a:ext cx="2023036" cy="1429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chisq_alphas2-eps-converted-to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80" y="1312852"/>
            <a:ext cx="1906320" cy="145906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0" name="Straight Connector 19"/>
          <p:cNvCxnSpPr/>
          <p:nvPr/>
        </p:nvCxnSpPr>
        <p:spPr>
          <a:xfrm>
            <a:off x="9042400" y="-190500"/>
            <a:ext cx="9144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2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Quenching at RHIC &amp; LHC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2238" r="85"/>
          <a:stretch/>
        </p:blipFill>
        <p:spPr>
          <a:xfrm>
            <a:off x="5778499" y="3692500"/>
            <a:ext cx="2667001" cy="25686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06" y="884135"/>
            <a:ext cx="7590094" cy="281549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5406" y="3699626"/>
            <a:ext cx="4820647" cy="2561475"/>
            <a:chOff x="855406" y="3822324"/>
            <a:chExt cx="4820647" cy="25614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406" y="3822324"/>
              <a:ext cx="2820397" cy="2561475"/>
            </a:xfrm>
            <a:prstGeom prst="rect">
              <a:avLst/>
            </a:prstGeom>
          </p:spPr>
        </p:pic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803" y="4780535"/>
              <a:ext cx="2000250" cy="594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8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Jet-induced shock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57300"/>
            <a:ext cx="4805169" cy="345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Re-distribution of lost jet energy</a:t>
            </a:r>
          </a:p>
          <a:p>
            <a:r>
              <a:rPr lang="en-US" dirty="0" smtClean="0"/>
              <a:t>Soft-</a:t>
            </a:r>
            <a:r>
              <a:rPr lang="en-US" dirty="0" err="1" smtClean="0"/>
              <a:t>parton</a:t>
            </a:r>
            <a:r>
              <a:rPr lang="en-US" dirty="0" smtClean="0"/>
              <a:t> –medium interaction non-</a:t>
            </a:r>
            <a:r>
              <a:rPr lang="en-US" dirty="0" err="1" smtClean="0"/>
              <a:t>perturbative</a:t>
            </a:r>
            <a:r>
              <a:rPr lang="en-US" dirty="0" smtClean="0"/>
              <a:t> in nature</a:t>
            </a:r>
          </a:p>
          <a:p>
            <a:r>
              <a:rPr lang="en-US" dirty="0" smtClean="0"/>
              <a:t>Closely related to bulk transport properties in medium and </a:t>
            </a:r>
            <a:r>
              <a:rPr lang="en-US" dirty="0" err="1" smtClean="0"/>
              <a:t>EoS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Gluon_Ener50_Temp04_8f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69" y="1257300"/>
            <a:ext cx="3739550" cy="3271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54" y="12573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LBT simulations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0200" y="4541282"/>
            <a:ext cx="8201818" cy="15420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儷黑 Pro"/>
                <a:cs typeface="儷黑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儷黑 Pro"/>
                <a:cs typeface="儷黑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Jet-induced medium excitation in turn will influence the jet structure (both frag. </a:t>
            </a:r>
            <a:r>
              <a:rPr lang="en-US" dirty="0" err="1" smtClean="0"/>
              <a:t>func</a:t>
            </a:r>
            <a:r>
              <a:rPr lang="en-US" dirty="0" smtClean="0"/>
              <a:t>. and  jet profile)</a:t>
            </a:r>
          </a:p>
        </p:txBody>
      </p:sp>
    </p:spTree>
    <p:extLst>
      <p:ext uri="{BB962C8B-B14F-4D97-AF65-F5344CB8AC3E}">
        <p14:creationId xmlns:p14="http://schemas.microsoft.com/office/powerpoint/2010/main" val="37141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74635"/>
            <a:ext cx="9144000" cy="57960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2749550"/>
            <a:ext cx="4652962" cy="7874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266952"/>
            <a:ext cx="645160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3854450"/>
            <a:ext cx="3419475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27000"/>
            <a:ext cx="9143999" cy="1061935"/>
          </a:xfrm>
          <a:ln/>
        </p:spPr>
        <p:txBody>
          <a:bodyPr rIns="132080"/>
          <a:lstStyle/>
          <a:p>
            <a:r>
              <a:rPr lang="en-US" dirty="0"/>
              <a:t>Linear Boltzmann J</a:t>
            </a:r>
            <a:r>
              <a:rPr lang="en-US" dirty="0" smtClean="0"/>
              <a:t>et Transport</a:t>
            </a:r>
            <a:endParaRPr lang="en-US" dirty="0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" y="1473200"/>
            <a:ext cx="8493125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463" name="Rectangle 7"/>
          <p:cNvSpPr>
            <a:spLocks/>
          </p:cNvSpPr>
          <p:nvPr/>
        </p:nvSpPr>
        <p:spPr bwMode="auto">
          <a:xfrm>
            <a:off x="3638549" y="5829300"/>
            <a:ext cx="48561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>
                <a:solidFill>
                  <a:srgbClr val="800000"/>
                </a:solidFill>
              </a:rPr>
              <a:t>Li, Liu, Ma, XNW </a:t>
            </a:r>
            <a:r>
              <a:rPr lang="en-US" sz="1800" dirty="0" smtClean="0">
                <a:solidFill>
                  <a:srgbClr val="800000"/>
                </a:solidFill>
              </a:rPr>
              <a:t>and Zhu, PRL 106 </a:t>
            </a:r>
            <a:r>
              <a:rPr lang="ja-JP" altLang="en-US" sz="1800" dirty="0" smtClean="0">
                <a:solidFill>
                  <a:srgbClr val="800000"/>
                </a:solidFill>
              </a:rPr>
              <a:t>（</a:t>
            </a:r>
            <a:r>
              <a:rPr lang="en-US" sz="1800" dirty="0">
                <a:solidFill>
                  <a:srgbClr val="800000"/>
                </a:solidFill>
              </a:rPr>
              <a:t>2010</a:t>
            </a:r>
            <a:r>
              <a:rPr lang="ja-JP" altLang="en-US" sz="1800" dirty="0" smtClean="0">
                <a:solidFill>
                  <a:srgbClr val="800000"/>
                </a:solidFill>
              </a:rPr>
              <a:t>）</a:t>
            </a:r>
            <a:r>
              <a:rPr lang="en-US" altLang="ja-JP" sz="1800" dirty="0" smtClean="0">
                <a:solidFill>
                  <a:srgbClr val="800000"/>
                </a:solidFill>
              </a:rPr>
              <a:t> 012301</a:t>
            </a:r>
          </a:p>
          <a:p>
            <a:pPr marL="39688"/>
            <a:r>
              <a:rPr lang="en-US" dirty="0">
                <a:solidFill>
                  <a:srgbClr val="800000"/>
                </a:solidFill>
              </a:rPr>
              <a:t>XNW and Zhu, PRL 111 (2013) </a:t>
            </a:r>
            <a:r>
              <a:rPr lang="en-US" dirty="0" smtClean="0">
                <a:solidFill>
                  <a:srgbClr val="800000"/>
                </a:solidFill>
              </a:rPr>
              <a:t>062301</a:t>
            </a:r>
          </a:p>
          <a:p>
            <a:pPr marL="39688"/>
            <a:r>
              <a:rPr lang="en-US" dirty="0" smtClean="0">
                <a:solidFill>
                  <a:srgbClr val="800000"/>
                </a:solidFill>
              </a:rPr>
              <a:t>He, </a:t>
            </a:r>
            <a:r>
              <a:rPr lang="en-US" dirty="0" err="1" smtClean="0">
                <a:solidFill>
                  <a:srgbClr val="800000"/>
                </a:solidFill>
              </a:rPr>
              <a:t>Luo</a:t>
            </a:r>
            <a:r>
              <a:rPr lang="en-US" dirty="0" smtClean="0">
                <a:solidFill>
                  <a:srgbClr val="800000"/>
                </a:solidFill>
              </a:rPr>
              <a:t>, XNW &amp; Zhu, </a:t>
            </a:r>
            <a:r>
              <a:rPr lang="en-US" dirty="0" err="1" smtClean="0">
                <a:solidFill>
                  <a:srgbClr val="800000"/>
                </a:solidFill>
              </a:rPr>
              <a:t>arXive</a:t>
            </a:r>
            <a:r>
              <a:rPr lang="en-US" dirty="0" smtClean="0">
                <a:solidFill>
                  <a:srgbClr val="800000"/>
                </a:solidFill>
              </a:rPr>
              <a:t>: 1503.03313</a:t>
            </a:r>
            <a:endParaRPr lang="en-US" dirty="0">
              <a:solidFill>
                <a:srgbClr val="800000"/>
              </a:solidFill>
            </a:endParaRPr>
          </a:p>
          <a:p>
            <a:pPr marL="39688"/>
            <a:endParaRPr lang="en-US" sz="1800" dirty="0">
              <a:solidFill>
                <a:srgbClr val="C51A16"/>
              </a:solidFill>
            </a:endParaRP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116434"/>
              </p:ext>
            </p:extLst>
          </p:nvPr>
        </p:nvGraphicFramePr>
        <p:xfrm>
          <a:off x="5865812" y="3854450"/>
          <a:ext cx="17970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Equation" r:id="rId8" imgW="1028520" imgH="393480" progId="Equation.3">
                  <p:embed/>
                </p:oleObj>
              </mc:Choice>
              <mc:Fallback>
                <p:oleObj name="Equation" r:id="rId8" imgW="1028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2" y="3854450"/>
                        <a:ext cx="1797050" cy="68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37" y="4978461"/>
            <a:ext cx="5524500" cy="702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325" y="5219617"/>
            <a:ext cx="239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Induced radiation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100" y="2984500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rom hydro evolution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Distributions of thermal recoil </a:t>
            </a:r>
            <a:r>
              <a:rPr lang="en-US" dirty="0" err="1" smtClean="0"/>
              <a:t>partons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dnde-g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13340" r="5099" b="19991"/>
          <a:stretch/>
        </p:blipFill>
        <p:spPr>
          <a:xfrm>
            <a:off x="259079" y="1831674"/>
            <a:ext cx="4345178" cy="40992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dnde-qq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13333" r="5903" b="20000"/>
          <a:stretch/>
        </p:blipFill>
        <p:spPr>
          <a:xfrm>
            <a:off x="4671820" y="1831674"/>
            <a:ext cx="4345180" cy="40992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1892300" y="1087335"/>
            <a:ext cx="572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Recoil </a:t>
            </a:r>
            <a:r>
              <a:rPr lang="en-US" sz="2800" dirty="0" err="1" smtClean="0">
                <a:solidFill>
                  <a:schemeClr val="bg1"/>
                </a:solidFill>
              </a:rPr>
              <a:t>partons</a:t>
            </a:r>
            <a:r>
              <a:rPr lang="en-US" sz="2800" dirty="0" smtClean="0">
                <a:solidFill>
                  <a:schemeClr val="bg1"/>
                </a:solidFill>
              </a:rPr>
              <a:t> are mostly soft </a:t>
            </a:r>
            <a:r>
              <a:rPr lang="en-US" sz="2800" dirty="0" err="1" smtClean="0">
                <a:solidFill>
                  <a:schemeClr val="bg1"/>
                </a:solidFill>
              </a:rPr>
              <a:t>partons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5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Distributions of thermal recoil </a:t>
            </a:r>
            <a:r>
              <a:rPr lang="en-US" dirty="0" err="1"/>
              <a:t>partons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70893" y="1087335"/>
            <a:ext cx="4359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… and small and large angles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dndtheta-g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t="13333" r="3306" b="20000"/>
          <a:stretch/>
        </p:blipFill>
        <p:spPr>
          <a:xfrm>
            <a:off x="172798" y="1841500"/>
            <a:ext cx="4259501" cy="39439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dndtheta-qq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13333" r="3403" b="20000"/>
          <a:stretch/>
        </p:blipFill>
        <p:spPr>
          <a:xfrm>
            <a:off x="4630501" y="1841500"/>
            <a:ext cx="4259500" cy="39439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0166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Recoil </a:t>
            </a:r>
            <a:r>
              <a:rPr lang="en-US" dirty="0" err="1" smtClean="0"/>
              <a:t>parton</a:t>
            </a:r>
            <a:r>
              <a:rPr lang="en-US" dirty="0" smtClean="0"/>
              <a:t> and medium excitation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conegE100T04-4fm-0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1061935"/>
            <a:ext cx="4222215" cy="3708400"/>
          </a:xfrm>
          <a:prstGeom prst="rect">
            <a:avLst/>
          </a:prstGeom>
        </p:spPr>
      </p:pic>
      <p:pic>
        <p:nvPicPr>
          <p:cNvPr id="6" name="Picture 5" descr="conegE100T04-8fm-02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61935"/>
            <a:ext cx="4181590" cy="3672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110" y="4770335"/>
            <a:ext cx="2878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Elastic scattering only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8110" y="5752405"/>
            <a:ext cx="6696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Back-reaction – “negative” </a:t>
            </a:r>
            <a:r>
              <a:rPr lang="en-US" sz="2400" dirty="0" err="1" smtClean="0">
                <a:solidFill>
                  <a:srgbClr val="FFFFFF"/>
                </a:solidFill>
              </a:rPr>
              <a:t>partons</a:t>
            </a:r>
            <a:r>
              <a:rPr lang="en-US" sz="2400" dirty="0" smtClean="0">
                <a:solidFill>
                  <a:srgbClr val="FFFFFF"/>
                </a:solidFill>
              </a:rPr>
              <a:t>  (diffusion wake)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8110" y="5286970"/>
            <a:ext cx="8051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Recoil </a:t>
            </a:r>
            <a:r>
              <a:rPr lang="en-US" sz="2400" dirty="0" err="1" smtClean="0">
                <a:solidFill>
                  <a:srgbClr val="FFFFFF"/>
                </a:solidFill>
              </a:rPr>
              <a:t>partons</a:t>
            </a:r>
            <a:r>
              <a:rPr lang="en-US" sz="2400" dirty="0" smtClean="0">
                <a:solidFill>
                  <a:srgbClr val="FFFFFF"/>
                </a:solidFill>
              </a:rPr>
              <a:t>: thermal </a:t>
            </a:r>
            <a:r>
              <a:rPr lang="en-US" sz="2400" dirty="0" err="1" smtClean="0">
                <a:solidFill>
                  <a:srgbClr val="FFFFFF"/>
                </a:solidFill>
              </a:rPr>
              <a:t>partons</a:t>
            </a:r>
            <a:r>
              <a:rPr lang="en-US" sz="2400" dirty="0" smtClean="0">
                <a:solidFill>
                  <a:srgbClr val="FFFFFF"/>
                </a:solidFill>
              </a:rPr>
              <a:t> after scattering with jet </a:t>
            </a:r>
            <a:r>
              <a:rPr lang="en-US" sz="2400" dirty="0" err="1" smtClean="0">
                <a:solidFill>
                  <a:srgbClr val="FFFFFF"/>
                </a:solidFill>
              </a:rPr>
              <a:t>parton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9900" y="4732551"/>
            <a:ext cx="4007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8"/>
            <a:r>
              <a:rPr lang="en-US" dirty="0">
                <a:solidFill>
                  <a:srgbClr val="FFB53D"/>
                </a:solidFill>
              </a:rPr>
              <a:t>He, </a:t>
            </a:r>
            <a:r>
              <a:rPr lang="en-US" dirty="0" err="1">
                <a:solidFill>
                  <a:srgbClr val="FFB53D"/>
                </a:solidFill>
              </a:rPr>
              <a:t>Luo</a:t>
            </a:r>
            <a:r>
              <a:rPr lang="en-US" dirty="0">
                <a:solidFill>
                  <a:srgbClr val="FFB53D"/>
                </a:solidFill>
              </a:rPr>
              <a:t>, XNW &amp; Zhu, </a:t>
            </a:r>
            <a:r>
              <a:rPr lang="en-US" dirty="0" err="1">
                <a:solidFill>
                  <a:srgbClr val="FFB53D"/>
                </a:solidFill>
              </a:rPr>
              <a:t>arXive</a:t>
            </a:r>
            <a:r>
              <a:rPr lang="en-US" dirty="0">
                <a:solidFill>
                  <a:srgbClr val="FFB53D"/>
                </a:solidFill>
              </a:rPr>
              <a:t>: 1503.03313</a:t>
            </a:r>
          </a:p>
        </p:txBody>
      </p:sp>
    </p:spTree>
    <p:extLst>
      <p:ext uri="{BB962C8B-B14F-4D97-AF65-F5344CB8AC3E}">
        <p14:creationId xmlns:p14="http://schemas.microsoft.com/office/powerpoint/2010/main" val="126127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46457</TotalTime>
  <Words>1754</Words>
  <Application>Microsoft Macintosh PowerPoint</Application>
  <PresentationFormat>On-screen Show (4:3)</PresentationFormat>
  <Paragraphs>222</Paragraphs>
  <Slides>37</Slides>
  <Notes>15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Equation</vt:lpstr>
      <vt:lpstr>PowerPoint Presentation</vt:lpstr>
      <vt:lpstr>Jets  in heavy-ion collisions</vt:lpstr>
      <vt:lpstr>Hard and soft probes</vt:lpstr>
      <vt:lpstr>Jet Quenching at RHIC &amp; LHC</vt:lpstr>
      <vt:lpstr>Jet-induced shock waves</vt:lpstr>
      <vt:lpstr>Linear Boltzmann Jet Transport</vt:lpstr>
      <vt:lpstr>Distributions of thermal recoil partons </vt:lpstr>
      <vt:lpstr>Distributions of thermal recoil partons </vt:lpstr>
      <vt:lpstr>Recoil parton and medium excitation</vt:lpstr>
      <vt:lpstr>Recoil partons inside jets</vt:lpstr>
      <vt:lpstr>gamma-jet in Pb+Pb collisions at LHHC</vt:lpstr>
      <vt:lpstr>Modification of FF in gamma-jet</vt:lpstr>
      <vt:lpstr>Jet broadening</vt:lpstr>
      <vt:lpstr>Jet structure</vt:lpstr>
      <vt:lpstr>Effect of recoil on jet strcuture</vt:lpstr>
      <vt:lpstr>Jet transport + hydro fluid</vt:lpstr>
      <vt:lpstr>3+1D hydro with fluctuating initial conditions</vt:lpstr>
      <vt:lpstr>Dihadron correlation from 3+1D hydro</vt:lpstr>
      <vt:lpstr>Longitudinal twist &amp; de-correlation</vt:lpstr>
      <vt:lpstr>Jet propagation in anisotropic fluid</vt:lpstr>
      <vt:lpstr>Broadening of g-hadron correlation</vt:lpstr>
      <vt:lpstr>Jet transport coefficient</vt:lpstr>
      <vt:lpstr>Jet transport coefficient</vt:lpstr>
      <vt:lpstr>Summary</vt:lpstr>
      <vt:lpstr>PowerPoint Presentation</vt:lpstr>
      <vt:lpstr>Backup </vt:lpstr>
      <vt:lpstr>PowerPoint Presentation</vt:lpstr>
      <vt:lpstr>Jet transport coefficient</vt:lpstr>
      <vt:lpstr>Jet transport in fluctuating hydro BG</vt:lpstr>
      <vt:lpstr>Jet-induced medium excitation</vt:lpstr>
      <vt:lpstr>Effect of recoils and jet broadening</vt:lpstr>
      <vt:lpstr>Broadening of jet transv. profile</vt:lpstr>
      <vt:lpstr>Medium mod. of frag function</vt:lpstr>
      <vt:lpstr>PowerPoint Presentation</vt:lpstr>
      <vt:lpstr>PowerPoint Presentation</vt:lpstr>
      <vt:lpstr>Running coupling in jet quenching</vt:lpstr>
      <vt:lpstr>Jet quenching phenomenology</vt:lpstr>
    </vt:vector>
  </TitlesOfParts>
  <Company>University of California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Xin-Nian Wang</dc:creator>
  <cp:lastModifiedBy>Xin-Nian Wang</cp:lastModifiedBy>
  <cp:revision>688</cp:revision>
  <cp:lastPrinted>2012-03-10T03:54:03Z</cp:lastPrinted>
  <dcterms:created xsi:type="dcterms:W3CDTF">2011-06-24T03:57:59Z</dcterms:created>
  <dcterms:modified xsi:type="dcterms:W3CDTF">2015-07-15T09:22:25Z</dcterms:modified>
</cp:coreProperties>
</file>