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48" r:id="rId2"/>
    <p:sldId id="310" r:id="rId3"/>
    <p:sldId id="311" r:id="rId4"/>
    <p:sldId id="312" r:id="rId5"/>
    <p:sldId id="313" r:id="rId6"/>
    <p:sldId id="316" r:id="rId7"/>
    <p:sldId id="317" r:id="rId8"/>
    <p:sldId id="318" r:id="rId9"/>
    <p:sldId id="319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49" r:id="rId19"/>
    <p:sldId id="329" r:id="rId20"/>
    <p:sldId id="330" r:id="rId21"/>
    <p:sldId id="331" r:id="rId22"/>
    <p:sldId id="347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2" r:id="rId32"/>
    <p:sldId id="343" r:id="rId33"/>
    <p:sldId id="344" r:id="rId34"/>
    <p:sldId id="345" r:id="rId35"/>
    <p:sldId id="346" r:id="rId36"/>
    <p:sldId id="308" r:id="rId37"/>
    <p:sldId id="307" r:id="rId38"/>
  </p:sldIdLst>
  <p:sldSz cx="9144000" cy="6858000" type="screen4x3"/>
  <p:notesSz cx="7099300" cy="10234613"/>
  <p:defaultTextStyle>
    <a:defPPr>
      <a:defRPr lang="nb-NO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AA0000"/>
    <a:srgbClr val="4E4A48"/>
    <a:srgbClr val="00BBFE"/>
    <a:srgbClr val="FF9900"/>
    <a:srgbClr val="DED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5" autoAdjust="0"/>
    <p:restoredTop sz="88241" autoAdjust="0"/>
  </p:normalViewPr>
  <p:slideViewPr>
    <p:cSldViewPr>
      <p:cViewPr varScale="1">
        <p:scale>
          <a:sx n="71" d="100"/>
          <a:sy n="71" d="100"/>
        </p:scale>
        <p:origin x="1059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13115EB6-23B6-41B9-B8C2-9CEB5AE8B46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527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9338"/>
            <a:ext cx="5680075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2582B285-F7B6-4D91-85EC-62CA6E0D0E3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6500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82B285-F7B6-4D91-85EC-62CA6E0D0E3F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243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82B285-F7B6-4D91-85EC-62CA6E0D0E3F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147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1047D7-AE2B-4811-9087-B2AFE91FC063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Suggested for the 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time to use the minimal viscosity to find the phase transition threshold.</a:t>
            </a:r>
          </a:p>
        </p:txBody>
      </p:sp>
    </p:spTree>
    <p:extLst>
      <p:ext uri="{BB962C8B-B14F-4D97-AF65-F5344CB8AC3E}">
        <p14:creationId xmlns:p14="http://schemas.microsoft.com/office/powerpoint/2010/main" val="1463986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82B285-F7B6-4D91-85EC-62CA6E0D0E3F}" type="slidenum">
              <a:rPr lang="nb-NO" smtClean="0"/>
              <a:pPr>
                <a:defRPr/>
              </a:pPr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4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82B285-F7B6-4D91-85EC-62CA6E0D0E3F}" type="slidenum">
              <a:rPr lang="nb-NO" smtClean="0"/>
              <a:pPr>
                <a:defRPr/>
              </a:pPr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366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82B285-F7B6-4D91-85EC-62CA6E0D0E3F}" type="slidenum">
              <a:rPr lang="nb-NO" smtClean="0"/>
              <a:pPr>
                <a:defRPr/>
              </a:pPr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853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10" descr="UiBmerke_grayscale"/>
          <p:cNvSpPr>
            <a:spLocks noChangeAspect="1" noChangeArrowheads="1"/>
          </p:cNvSpPr>
          <p:nvPr/>
        </p:nvSpPr>
        <p:spPr bwMode="auto">
          <a:xfrm>
            <a:off x="3665538" y="4702175"/>
            <a:ext cx="177006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b-NO" altLang="nb-NO"/>
          </a:p>
        </p:txBody>
      </p:sp>
      <p:grpSp>
        <p:nvGrpSpPr>
          <p:cNvPr id="5" name="Gruppe 11"/>
          <p:cNvGrpSpPr>
            <a:grpSpLocks/>
          </p:cNvGrpSpPr>
          <p:nvPr userDrawn="1"/>
        </p:nvGrpSpPr>
        <p:grpSpPr bwMode="auto">
          <a:xfrm>
            <a:off x="1676400" y="250825"/>
            <a:ext cx="5791200" cy="558800"/>
            <a:chOff x="1743592" y="159840"/>
            <a:chExt cx="5791879" cy="558575"/>
          </a:xfrm>
        </p:grpSpPr>
        <p:grpSp>
          <p:nvGrpSpPr>
            <p:cNvPr id="6" name="Gruppe 12"/>
            <p:cNvGrpSpPr>
              <a:grpSpLocks/>
            </p:cNvGrpSpPr>
            <p:nvPr/>
          </p:nvGrpSpPr>
          <p:grpSpPr bwMode="auto">
            <a:xfrm>
              <a:off x="1876465" y="159840"/>
              <a:ext cx="5431839" cy="70664"/>
              <a:chOff x="1876465" y="159840"/>
              <a:chExt cx="5431839" cy="70664"/>
            </a:xfrm>
          </p:grpSpPr>
          <p:grpSp>
            <p:nvGrpSpPr>
              <p:cNvPr id="8" name="Gruppe 14"/>
              <p:cNvGrpSpPr>
                <a:grpSpLocks/>
              </p:cNvGrpSpPr>
              <p:nvPr/>
            </p:nvGrpSpPr>
            <p:grpSpPr bwMode="auto">
              <a:xfrm>
                <a:off x="1876465" y="159840"/>
                <a:ext cx="2756914" cy="28800"/>
                <a:chOff x="1876465" y="126156"/>
                <a:chExt cx="2756914" cy="28800"/>
              </a:xfrm>
            </p:grpSpPr>
            <p:sp>
              <p:nvSpPr>
                <p:cNvPr id="10" name="Rektangel 16"/>
                <p:cNvSpPr>
                  <a:spLocks noChangeArrowheads="1"/>
                </p:cNvSpPr>
                <p:nvPr/>
              </p:nvSpPr>
              <p:spPr bwMode="auto">
                <a:xfrm>
                  <a:off x="1876465" y="126156"/>
                  <a:ext cx="550800" cy="28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nb-NO" altLang="nb-NO"/>
                </a:p>
              </p:txBody>
            </p:sp>
            <p:sp>
              <p:nvSpPr>
                <p:cNvPr id="11" name="Rektangel 17"/>
                <p:cNvSpPr>
                  <a:spLocks noChangeArrowheads="1"/>
                </p:cNvSpPr>
                <p:nvPr/>
              </p:nvSpPr>
              <p:spPr bwMode="auto">
                <a:xfrm>
                  <a:off x="2426803" y="126156"/>
                  <a:ext cx="550800" cy="288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nb-NO" altLang="nb-NO"/>
                </a:p>
              </p:txBody>
            </p:sp>
            <p:sp>
              <p:nvSpPr>
                <p:cNvPr id="12" name="Rektangel 18"/>
                <p:cNvSpPr>
                  <a:spLocks noChangeArrowheads="1"/>
                </p:cNvSpPr>
                <p:nvPr/>
              </p:nvSpPr>
              <p:spPr bwMode="auto">
                <a:xfrm>
                  <a:off x="2977141" y="126156"/>
                  <a:ext cx="550800" cy="2880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nb-NO" altLang="nb-NO"/>
                </a:p>
              </p:txBody>
            </p:sp>
            <p:sp>
              <p:nvSpPr>
                <p:cNvPr id="13" name="Rektangel 19"/>
                <p:cNvSpPr>
                  <a:spLocks noChangeArrowheads="1"/>
                </p:cNvSpPr>
                <p:nvPr/>
              </p:nvSpPr>
              <p:spPr bwMode="auto">
                <a:xfrm>
                  <a:off x="3532241" y="126156"/>
                  <a:ext cx="550800" cy="28800"/>
                </a:xfrm>
                <a:prstGeom prst="rect">
                  <a:avLst/>
                </a:prstGeom>
                <a:solidFill>
                  <a:srgbClr val="00B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nb-NO" altLang="nb-NO"/>
                </a:p>
              </p:txBody>
            </p:sp>
            <p:sp>
              <p:nvSpPr>
                <p:cNvPr id="14" name="Rektangel 20"/>
                <p:cNvSpPr>
                  <a:spLocks noChangeArrowheads="1"/>
                </p:cNvSpPr>
                <p:nvPr/>
              </p:nvSpPr>
              <p:spPr bwMode="auto">
                <a:xfrm>
                  <a:off x="4082579" y="126156"/>
                  <a:ext cx="550800" cy="28800"/>
                </a:xfrm>
                <a:prstGeom prst="rect">
                  <a:avLst/>
                </a:prstGeom>
                <a:solidFill>
                  <a:srgbClr val="4E4A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nb-NO" altLang="nb-NO"/>
                </a:p>
              </p:txBody>
            </p:sp>
          </p:grpSp>
          <p:cxnSp>
            <p:nvCxnSpPr>
              <p:cNvPr id="9" name="Rett linje 15"/>
              <p:cNvCxnSpPr>
                <a:cxnSpLocks noChangeShapeType="1"/>
              </p:cNvCxnSpPr>
              <p:nvPr/>
            </p:nvCxnSpPr>
            <p:spPr bwMode="auto">
              <a:xfrm>
                <a:off x="1876465" y="230504"/>
                <a:ext cx="5431839" cy="0"/>
              </a:xfrm>
              <a:prstGeom prst="line">
                <a:avLst/>
              </a:prstGeom>
              <a:noFill/>
              <a:ln w="9525" algn="ctr">
                <a:solidFill>
                  <a:srgbClr val="4E4A48">
                    <a:alpha val="52156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" name="TekstSylinder 6"/>
            <p:cNvSpPr txBox="1"/>
            <p:nvPr/>
          </p:nvSpPr>
          <p:spPr>
            <a:xfrm>
              <a:off x="1743592" y="364546"/>
              <a:ext cx="5791879" cy="353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b-NO" sz="1640" spc="1160" dirty="0">
                  <a:solidFill>
                    <a:schemeClr val="bg2"/>
                  </a:solidFill>
                  <a:latin typeface="+mj-lt"/>
                </a:rPr>
                <a:t>UNIVERSITY</a:t>
              </a:r>
              <a:r>
                <a:rPr lang="nb-NO" sz="1640" spc="1190" dirty="0">
                  <a:solidFill>
                    <a:schemeClr val="bg2"/>
                  </a:solidFill>
                  <a:latin typeface="+mj-lt"/>
                </a:rPr>
                <a:t> OF BERGEN</a:t>
              </a:r>
            </a:p>
          </p:txBody>
        </p: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01477"/>
            <a:ext cx="77724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 smtClean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92375"/>
            <a:ext cx="64008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 smtClean="0"/>
              <a:t>Klikk for å redigere undertittelstil i malen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5188" y="855663"/>
            <a:ext cx="4873625" cy="215900"/>
          </a:xfrm>
        </p:spPr>
        <p:txBody>
          <a:bodyPr/>
          <a:lstStyle>
            <a:lvl1pPr algn="ctr"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90A8-6B9A-428E-88E8-C6BD89299A0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1205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138-B170-4F5F-83B7-ECA75EF0F05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139068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347663"/>
            <a:ext cx="2058988" cy="57785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347663"/>
            <a:ext cx="6029325" cy="57785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39EE-114E-46F5-8176-C6FA20A967B3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891764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Physics and Technology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89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F8B2A-3841-4036-A261-22EB774B7FF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80111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10D33-60BF-4DC2-8C5D-794F0D17F73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42962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28C6-7F9B-4720-BDF4-FC7CCD089C4A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62791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EB45C-827F-4421-B019-8BE8DAD4343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75691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9025" y="4054635"/>
            <a:ext cx="4425950" cy="147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11"/>
          <p:cNvSpPr>
            <a:spLocks noChangeArrowheads="1"/>
          </p:cNvSpPr>
          <p:nvPr userDrawn="1"/>
        </p:nvSpPr>
        <p:spPr bwMode="auto">
          <a:xfrm>
            <a:off x="7956550" y="5589588"/>
            <a:ext cx="1187450" cy="1268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19250" y="5589588"/>
            <a:ext cx="5889625" cy="288925"/>
          </a:xfrm>
        </p:spPr>
        <p:txBody>
          <a:bodyPr/>
          <a:lstStyle>
            <a:lvl1pPr algn="ctr">
              <a:defRPr sz="17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44485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0F7CF-F77D-4DDE-8B43-04020EB964F2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11119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86D0F-BECE-4A7A-AF75-07564A462DE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813058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53C86-0550-443F-944C-D163AB756C6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65539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 bwMode="auto">
          <a:xfrm>
            <a:off x="-9525" y="1226"/>
            <a:ext cx="9180000" cy="180000"/>
          </a:xfrm>
          <a:prstGeom prst="rect">
            <a:avLst/>
          </a:prstGeom>
          <a:gradFill flip="none" rotWithShape="1">
            <a:gsLst>
              <a:gs pos="50000">
                <a:srgbClr val="AA0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b-NO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7663"/>
            <a:ext cx="82296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97613"/>
            <a:ext cx="4114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0"/>
            <a:ext cx="48736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Department of Physics and Technology</a:t>
            </a: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519863"/>
            <a:ext cx="19542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fld id="{8768621B-5F8F-467B-96CC-986B164E6370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1034" name="Bild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5150" y="5749033"/>
            <a:ext cx="766813" cy="7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2"/>
          <p:cNvSpPr txBox="1">
            <a:spLocks noChangeArrowheads="1"/>
          </p:cNvSpPr>
          <p:nvPr userDrawn="1"/>
        </p:nvSpPr>
        <p:spPr bwMode="auto">
          <a:xfrm>
            <a:off x="8389938" y="6519863"/>
            <a:ext cx="601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b-NO" sz="1200" smtClean="0">
                <a:solidFill>
                  <a:srgbClr val="4E4A48"/>
                </a:solidFill>
              </a:rPr>
              <a:t>uib.no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2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hyperlink" Target="../zz-Movies/Kelvin-Helmholtz/LHCxye8%5e3-32-2-12.mov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../zz-Movies/Kelvin-Helmholtz/LHCxye8%5e3-32-2-12.mov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8B2A-3841-4036-A261-22EB774B7FFC}" type="slidenum">
              <a:rPr lang="nb-NO" smtClean="0"/>
              <a:pPr>
                <a:defRPr/>
              </a:pPr>
              <a:t>1</a:t>
            </a:fld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80"/>
            <a:ext cx="9144000" cy="6669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86741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Separating Collective Flow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b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Fluctuations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Peripheral Relativistic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 Collisions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3904" y="5376713"/>
            <a:ext cx="622818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Laszlo P. Csernai, University of Bergen</a:t>
            </a: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Based on: </a:t>
            </a: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Csernai, St</a:t>
            </a:r>
            <a:r>
              <a:rPr lang="hu-H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</a:t>
            </a: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cker, J Phys G 41 (2014) 124001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Balaton Workshop 2015, 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Tihany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HU, July 12-17, 2015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40646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130868-C496-44D5-80F5-32F15F4ACE1C}" type="slidenum">
              <a:rPr lang="en-US" altLang="en-US">
                <a:solidFill>
                  <a:srgbClr val="0D0D0D"/>
                </a:solidFill>
              </a:rPr>
              <a:pPr eaLnBrk="1" hangingPunct="1"/>
              <a:t>10</a:t>
            </a:fld>
            <a:endParaRPr lang="en-US" altLang="en-US">
              <a:solidFill>
                <a:srgbClr val="0D0D0D"/>
              </a:solidFill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1" y="349482"/>
            <a:ext cx="7982707" cy="614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1"/>
          <p:cNvSpPr txBox="1">
            <a:spLocks noChangeArrowheads="1"/>
          </p:cNvSpPr>
          <p:nvPr/>
        </p:nvSpPr>
        <p:spPr bwMode="auto">
          <a:xfrm>
            <a:off x="21840" y="2628106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Fluctuations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364187" y="2274851"/>
            <a:ext cx="10668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367609" y="2912593"/>
            <a:ext cx="1348331" cy="11289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0" name="TextBox 10"/>
          <p:cNvSpPr txBox="1">
            <a:spLocks noChangeArrowheads="1"/>
          </p:cNvSpPr>
          <p:nvPr/>
        </p:nvSpPr>
        <p:spPr bwMode="auto">
          <a:xfrm>
            <a:off x="7740352" y="2544293"/>
            <a:ext cx="1252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Global flow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304096" y="1821259"/>
            <a:ext cx="1515257" cy="907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582611" y="3003638"/>
            <a:ext cx="1264156" cy="896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620000" y="6496424"/>
            <a:ext cx="394447" cy="22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49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L.P. Csernai   </a:t>
            </a:r>
            <a:fld id="{401CF334-2D5C-4859-84A6-CA7E6E43FAE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9291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 to split these two:</a:t>
            </a:r>
          </a:p>
          <a:p>
            <a:r>
              <a:rPr lang="en-US" sz="2400" dirty="0" smtClean="0"/>
              <a:t>In theoretical models</a:t>
            </a:r>
          </a:p>
          <a:p>
            <a:pPr lvl="1"/>
            <a:r>
              <a:rPr lang="en-US" sz="2250" dirty="0"/>
              <a:t>Mode-by-mode </a:t>
            </a:r>
            <a:r>
              <a:rPr lang="en-US" sz="2250" dirty="0" smtClean="0"/>
              <a:t>hydrodynamics, </a:t>
            </a:r>
            <a:br>
              <a:rPr lang="en-US" sz="2250" dirty="0" smtClean="0"/>
            </a:br>
            <a:r>
              <a:rPr lang="en-US" sz="2250" dirty="0" smtClean="0">
                <a:solidFill>
                  <a:srgbClr val="0070C0"/>
                </a:solidFill>
              </a:rPr>
              <a:t>[S</a:t>
            </a:r>
            <a:r>
              <a:rPr lang="en-US" sz="2250" dirty="0">
                <a:solidFill>
                  <a:srgbClr val="0070C0"/>
                </a:solidFill>
              </a:rPr>
              <a:t>. </a:t>
            </a:r>
            <a:r>
              <a:rPr lang="en-US" sz="2250" dirty="0" err="1">
                <a:solidFill>
                  <a:srgbClr val="0070C0"/>
                </a:solidFill>
              </a:rPr>
              <a:t>Floerchinger</a:t>
            </a:r>
            <a:r>
              <a:rPr lang="en-US" sz="2250" dirty="0">
                <a:solidFill>
                  <a:srgbClr val="0070C0"/>
                </a:solidFill>
              </a:rPr>
              <a:t>, U.A. </a:t>
            </a:r>
            <a:r>
              <a:rPr lang="en-US" sz="2250" dirty="0" err="1">
                <a:solidFill>
                  <a:srgbClr val="0070C0"/>
                </a:solidFill>
              </a:rPr>
              <a:t>Wiedemann</a:t>
            </a:r>
            <a:r>
              <a:rPr lang="en-US" sz="2250" dirty="0" smtClean="0">
                <a:solidFill>
                  <a:srgbClr val="0070C0"/>
                </a:solidFill>
              </a:rPr>
              <a:t>, Phys</a:t>
            </a:r>
            <a:r>
              <a:rPr lang="en-US" sz="2250" dirty="0">
                <a:solidFill>
                  <a:srgbClr val="0070C0"/>
                </a:solidFill>
              </a:rPr>
              <a:t>. Rev. C 88, 044906 </a:t>
            </a:r>
            <a:r>
              <a:rPr lang="en-US" sz="2250" b="1" dirty="0">
                <a:solidFill>
                  <a:srgbClr val="0070C0"/>
                </a:solidFill>
              </a:rPr>
              <a:t>(2013</a:t>
            </a:r>
            <a:r>
              <a:rPr lang="en-US" sz="2250" b="1" dirty="0" smtClean="0">
                <a:solidFill>
                  <a:srgbClr val="0070C0"/>
                </a:solidFill>
              </a:rPr>
              <a:t>), </a:t>
            </a:r>
            <a:r>
              <a:rPr lang="en-US" sz="2250" dirty="0" smtClean="0">
                <a:solidFill>
                  <a:srgbClr val="0070C0"/>
                </a:solidFill>
              </a:rPr>
              <a:t>Phys</a:t>
            </a:r>
            <a:r>
              <a:rPr lang="en-US" sz="2250" dirty="0">
                <a:solidFill>
                  <a:srgbClr val="0070C0"/>
                </a:solidFill>
              </a:rPr>
              <a:t>. Rev. C 89, 034914 (2014</a:t>
            </a:r>
            <a:r>
              <a:rPr lang="en-US" sz="2250" dirty="0" smtClean="0">
                <a:solidFill>
                  <a:srgbClr val="0070C0"/>
                </a:solidFill>
              </a:rPr>
              <a:t>), Phys</a:t>
            </a:r>
            <a:r>
              <a:rPr lang="en-US" sz="2250" dirty="0">
                <a:solidFill>
                  <a:srgbClr val="0070C0"/>
                </a:solidFill>
              </a:rPr>
              <a:t>. Lett. B 728, 407 (2014</a:t>
            </a:r>
            <a:r>
              <a:rPr lang="en-US" sz="2250" dirty="0" smtClean="0">
                <a:solidFill>
                  <a:srgbClr val="0070C0"/>
                </a:solidFill>
              </a:rPr>
              <a:t>)]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In experiments it is more involved</a:t>
            </a:r>
          </a:p>
          <a:p>
            <a:pPr lvl="2"/>
            <a:r>
              <a:rPr lang="en-US" sz="2025" dirty="0" smtClean="0"/>
              <a:t>Average many events</a:t>
            </a:r>
          </a:p>
          <a:p>
            <a:pPr lvl="2"/>
            <a:r>
              <a:rPr lang="en-US" sz="2025" dirty="0" smtClean="0"/>
              <a:t>But keeping the symmetries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Two types of flow processes from: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Fluctuations   and/or Global Collective Flow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01846"/>
            <a:ext cx="2624548" cy="264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002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F474A0C-F55C-4708-8192-3872B44AB9D5}" type="slidenum">
              <a:rPr lang="en-US" altLang="en-US" sz="14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-91220" y="125260"/>
            <a:ext cx="9235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Method to compensate for C.M. rapidity fluctuations</a:t>
            </a:r>
          </a:p>
        </p:txBody>
      </p:sp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798225" y="717157"/>
            <a:ext cx="83887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latin typeface="Century Gothic" panose="020B0502020202020204" pitchFamily="34" charset="0"/>
              </a:rPr>
              <a:t>Determining experimentally  </a:t>
            </a:r>
            <a:r>
              <a:rPr lang="en-US" altLang="en-US" sz="1800" dirty="0" err="1">
                <a:latin typeface="Century Gothic" panose="020B0502020202020204" pitchFamily="34" charset="0"/>
              </a:rPr>
              <a:t>EbE</a:t>
            </a:r>
            <a:r>
              <a:rPr lang="en-US" altLang="en-US" sz="1800" dirty="0">
                <a:latin typeface="Century Gothic" panose="020B0502020202020204" pitchFamily="34" charset="0"/>
              </a:rPr>
              <a:t> the C.M. rapidity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latin typeface="Century Gothic" panose="020B0502020202020204" pitchFamily="34" charset="0"/>
              </a:rPr>
              <a:t>Shifting each event to its own C.M. and evaluate flow-harmonics there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1206879" y="1854577"/>
            <a:ext cx="35141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Determining the C.M. </a:t>
            </a:r>
            <a:r>
              <a:rPr lang="en-US" altLang="en-US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rapidity:</a:t>
            </a:r>
            <a:endParaRPr lang="en-US" altLang="en-US" sz="1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132768" y="2204522"/>
            <a:ext cx="7906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entury Gothic" panose="020B0502020202020204" pitchFamily="34" charset="0"/>
              </a:rPr>
              <a:t>The rapidity acceptance of a central TPC is usually constrained (</a:t>
            </a:r>
            <a:r>
              <a:rPr lang="en-US" altLang="en-US" sz="1600" dirty="0" err="1">
                <a:latin typeface="Century Gothic" panose="020B0502020202020204" pitchFamily="34" charset="0"/>
              </a:rPr>
              <a:t>e.g</a:t>
            </a:r>
            <a:r>
              <a:rPr lang="en-US" altLang="en-US" sz="1600" dirty="0">
                <a:latin typeface="Century Gothic" panose="020B0502020202020204" pitchFamily="34" charset="0"/>
              </a:rPr>
              <a:t>  for ALICE</a:t>
            </a:r>
            <a:br>
              <a:rPr lang="en-US" altLang="en-US" sz="1600" dirty="0">
                <a:latin typeface="Century Gothic" panose="020B0502020202020204" pitchFamily="34" charset="0"/>
              </a:rPr>
            </a:br>
            <a:r>
              <a:rPr lang="en-US" altLang="en-US" sz="1600" dirty="0">
                <a:latin typeface="Century Gothic" panose="020B0502020202020204" pitchFamily="34" charset="0"/>
              </a:rPr>
              <a:t>|</a:t>
            </a:r>
            <a:r>
              <a:rPr lang="el-GR" altLang="en-US" sz="1600" dirty="0">
                <a:latin typeface="Century Gothic" panose="020B0502020202020204" pitchFamily="34" charset="0"/>
              </a:rPr>
              <a:t>η| &lt; η</a:t>
            </a:r>
            <a:r>
              <a:rPr lang="en-US" altLang="en-US" sz="1600" baseline="-25000" dirty="0" err="1">
                <a:latin typeface="Century Gothic" panose="020B0502020202020204" pitchFamily="34" charset="0"/>
              </a:rPr>
              <a:t>lim</a:t>
            </a:r>
            <a:r>
              <a:rPr lang="en-US" altLang="en-US" sz="1600" dirty="0">
                <a:latin typeface="Century Gothic" panose="020B0502020202020204" pitchFamily="34" charset="0"/>
              </a:rPr>
              <a:t> = </a:t>
            </a:r>
            <a:r>
              <a:rPr lang="el-GR" altLang="en-US" sz="1600" dirty="0">
                <a:latin typeface="Century Gothic" panose="020B0502020202020204" pitchFamily="34" charset="0"/>
              </a:rPr>
              <a:t>0.8</a:t>
            </a:r>
            <a:r>
              <a:rPr lang="en-US" altLang="en-US" sz="1600" dirty="0">
                <a:latin typeface="Century Gothic" panose="020B0502020202020204" pitchFamily="34" charset="0"/>
              </a:rPr>
              <a:t>,  and so: |</a:t>
            </a:r>
            <a:r>
              <a:rPr lang="el-GR" altLang="en-US" sz="1600" dirty="0">
                <a:latin typeface="Century Gothic" panose="020B0502020202020204" pitchFamily="34" charset="0"/>
              </a:rPr>
              <a:t>η</a:t>
            </a:r>
            <a:r>
              <a:rPr lang="en-US" altLang="en-US" sz="1600" baseline="-25000" dirty="0">
                <a:latin typeface="Century Gothic" panose="020B0502020202020204" pitchFamily="34" charset="0"/>
              </a:rPr>
              <a:t>C.M.</a:t>
            </a:r>
            <a:r>
              <a:rPr lang="el-GR" altLang="en-US" sz="1600" dirty="0">
                <a:latin typeface="Century Gothic" panose="020B0502020202020204" pitchFamily="34" charset="0"/>
              </a:rPr>
              <a:t>| </a:t>
            </a:r>
            <a:r>
              <a:rPr lang="en-US" altLang="en-US" sz="1600" dirty="0">
                <a:latin typeface="Century Gothic" panose="020B0502020202020204" pitchFamily="34" charset="0"/>
              </a:rPr>
              <a:t>&lt;&lt; </a:t>
            </a:r>
            <a:r>
              <a:rPr lang="el-GR" altLang="en-US" sz="1600" dirty="0">
                <a:latin typeface="Century Gothic" panose="020B0502020202020204" pitchFamily="34" charset="0"/>
              </a:rPr>
              <a:t>η</a:t>
            </a:r>
            <a:r>
              <a:rPr lang="en-US" altLang="en-US" sz="1600" baseline="-25000" dirty="0" err="1">
                <a:latin typeface="Century Gothic" panose="020B0502020202020204" pitchFamily="34" charset="0"/>
              </a:rPr>
              <a:t>lim</a:t>
            </a:r>
            <a:r>
              <a:rPr lang="en-US" altLang="en-US" sz="1600" dirty="0">
                <a:latin typeface="Century Gothic" panose="020B0502020202020204" pitchFamily="34" charset="0"/>
              </a:rPr>
              <a:t> , so it is not adequate for determining</a:t>
            </a:r>
            <a:br>
              <a:rPr lang="en-US" altLang="en-US" sz="1600" dirty="0">
                <a:latin typeface="Century Gothic" panose="020B0502020202020204" pitchFamily="34" charset="0"/>
              </a:rPr>
            </a:br>
            <a:r>
              <a:rPr lang="en-US" altLang="en-US" sz="1600" dirty="0">
                <a:latin typeface="Century Gothic" panose="020B0502020202020204" pitchFamily="34" charset="0"/>
              </a:rPr>
              <a:t>the C.M. rapidity of participants.</a:t>
            </a:r>
          </a:p>
        </p:txBody>
      </p:sp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1321313"/>
            <a:ext cx="614521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1746346" y="3039910"/>
            <a:ext cx="36583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Century Gothic" panose="020B0502020202020204" pitchFamily="34" charset="0"/>
              </a:rPr>
              <a:t>Participant rapidity from spectators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6400800" y="3255963"/>
            <a:ext cx="685800" cy="381000"/>
          </a:xfrm>
          <a:prstGeom prst="flowChartAlternateProcess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hord 10"/>
          <p:cNvSpPr/>
          <p:nvPr/>
        </p:nvSpPr>
        <p:spPr>
          <a:xfrm rot="6767984">
            <a:off x="5617369" y="2904331"/>
            <a:ext cx="549275" cy="531813"/>
          </a:xfrm>
          <a:prstGeom prst="chord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hord 13"/>
          <p:cNvSpPr/>
          <p:nvPr/>
        </p:nvSpPr>
        <p:spPr>
          <a:xfrm rot="17584866">
            <a:off x="7240587" y="3536951"/>
            <a:ext cx="549275" cy="533400"/>
          </a:xfrm>
          <a:prstGeom prst="chord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9" name="TextBox 11"/>
          <p:cNvSpPr txBox="1">
            <a:spLocks noChangeArrowheads="1"/>
          </p:cNvSpPr>
          <p:nvPr/>
        </p:nvSpPr>
        <p:spPr bwMode="auto">
          <a:xfrm>
            <a:off x="6581775" y="3248025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4350" name="TextBox 15"/>
          <p:cNvSpPr txBox="1">
            <a:spLocks noChangeArrowheads="1"/>
          </p:cNvSpPr>
          <p:nvPr/>
        </p:nvSpPr>
        <p:spPr bwMode="auto">
          <a:xfrm>
            <a:off x="5730875" y="2924175"/>
            <a:ext cx="32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351" name="TextBox 16"/>
          <p:cNvSpPr txBox="1">
            <a:spLocks noChangeArrowheads="1"/>
          </p:cNvSpPr>
          <p:nvPr/>
        </p:nvSpPr>
        <p:spPr bwMode="auto">
          <a:xfrm>
            <a:off x="7358063" y="37338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43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543300"/>
            <a:ext cx="5453063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2979738"/>
            <a:ext cx="13620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189413"/>
            <a:ext cx="25781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" y="4479544"/>
            <a:ext cx="4566031" cy="193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12" y="5737442"/>
            <a:ext cx="3976688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Notched Right Arrow 12"/>
          <p:cNvSpPr/>
          <p:nvPr/>
        </p:nvSpPr>
        <p:spPr>
          <a:xfrm>
            <a:off x="4656862" y="5313363"/>
            <a:ext cx="671512" cy="304800"/>
          </a:xfrm>
          <a:prstGeom prst="notched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4358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32" y="1753972"/>
            <a:ext cx="380365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99" y="5811463"/>
            <a:ext cx="14144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276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A955AD-17BB-4371-B8A5-A93079655D25}" type="slidenum">
              <a:rPr lang="en-US" altLang="en-US">
                <a:solidFill>
                  <a:srgbClr val="0D0D0D"/>
                </a:solidFill>
              </a:rPr>
              <a:pPr eaLnBrk="1" hangingPunct="1"/>
              <a:t>13</a:t>
            </a:fld>
            <a:endParaRPr lang="en-US" altLang="en-US">
              <a:solidFill>
                <a:srgbClr val="0D0D0D"/>
              </a:solidFill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2288"/>
            <a:ext cx="38481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800601" y="152400"/>
            <a:ext cx="42980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j-lt"/>
              </a:rPr>
              <a:t>ALICE: Phys</a:t>
            </a:r>
            <a:r>
              <a:rPr lang="en-US" altLang="en-US" sz="2000" dirty="0" smtClean="0">
                <a:latin typeface="+mj-lt"/>
              </a:rPr>
              <a:t>. Rev</a:t>
            </a:r>
            <a:r>
              <a:rPr lang="en-US" altLang="en-US" sz="2000" dirty="0">
                <a:latin typeface="+mj-lt"/>
              </a:rPr>
              <a:t>. Lett. 11, 232302 (2013)</a:t>
            </a:r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7" y="288926"/>
            <a:ext cx="40957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175"/>
            <a:ext cx="24050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3429000" y="990600"/>
            <a:ext cx="0" cy="762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9" name="TextBox 12"/>
          <p:cNvSpPr txBox="1">
            <a:spLocks noChangeArrowheads="1"/>
          </p:cNvSpPr>
          <p:nvPr/>
        </p:nvSpPr>
        <p:spPr bwMode="auto">
          <a:xfrm>
            <a:off x="3627437" y="1231107"/>
            <a:ext cx="1630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Correction, </a:t>
            </a:r>
            <a:r>
              <a:rPr lang="en-US" altLang="en-US" sz="1800" dirty="0" err="1">
                <a:solidFill>
                  <a:srgbClr val="FF0000"/>
                </a:solidFill>
              </a:rPr>
              <a:t>EbE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pic>
        <p:nvPicPr>
          <p:cNvPr id="1537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38463"/>
            <a:ext cx="277182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16"/>
          <p:cNvSpPr>
            <a:spLocks noChangeArrowheads="1"/>
          </p:cNvSpPr>
          <p:nvPr/>
        </p:nvSpPr>
        <p:spPr bwMode="auto">
          <a:xfrm>
            <a:off x="251520" y="2828925"/>
            <a:ext cx="424428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 Narrow" panose="020B0606020202030204" pitchFamily="34" charset="0"/>
              </a:rPr>
              <a:t>Single neutron spectators are based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 Narrow" panose="020B0606020202030204" pitchFamily="34" charset="0"/>
              </a:rPr>
              <a:t>nuclear multi fragmentation studies →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 Narrow" panose="020B0606020202030204" pitchFamily="34" charset="0"/>
              </a:rPr>
              <a:t>in experiment should be taken </a:t>
            </a:r>
            <a:r>
              <a:rPr lang="en-US" altLang="en-US" sz="2000" dirty="0" smtClean="0">
                <a:latin typeface="Arial Narrow" panose="020B0606020202030204" pitchFamily="34" charset="0"/>
              </a:rPr>
              <a:t>from data           </a:t>
            </a:r>
            <a:r>
              <a:rPr lang="en-US" altLang="en-US" sz="2000" dirty="0">
                <a:latin typeface="Arial Narrow" panose="020B0606020202030204" pitchFamily="34" charset="0"/>
              </a:rPr>
              <a:t>[ ALICE estimate from 1984 </a:t>
            </a:r>
            <a:r>
              <a:rPr lang="en-US" altLang="en-US" sz="2000" dirty="0">
                <a:latin typeface="Arial Narrow" panose="020B0606020202030204" pitchFamily="34" charset="0"/>
                <a:sym typeface="Wingdings" panose="05000000000000000000" pitchFamily="2" charset="2"/>
              </a:rPr>
              <a:t> ]</a:t>
            </a:r>
            <a:endParaRPr lang="en-US" altLang="en-US" sz="2000" dirty="0">
              <a:latin typeface="Arial Narrow" panose="020B0606020202030204" pitchFamily="34" charset="0"/>
            </a:endParaRPr>
          </a:p>
        </p:txBody>
      </p:sp>
      <p:sp>
        <p:nvSpPr>
          <p:cNvPr id="15372" name="Rectangle 17"/>
          <p:cNvSpPr>
            <a:spLocks noChangeArrowheads="1"/>
          </p:cNvSpPr>
          <p:nvPr/>
        </p:nvSpPr>
        <p:spPr bwMode="auto">
          <a:xfrm>
            <a:off x="137174" y="4215517"/>
            <a:ext cx="41148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 Narrow" panose="020B0606020202030204" pitchFamily="34" charset="0"/>
              </a:rPr>
              <a:t>Results from preliminary ALICE </a:t>
            </a:r>
            <a:r>
              <a:rPr lang="en-US" altLang="en-US" sz="2000" dirty="0" smtClean="0">
                <a:latin typeface="Arial Narrow" panose="020B0606020202030204" pitchFamily="34" charset="0"/>
              </a:rPr>
              <a:t>data:</a:t>
            </a:r>
            <a:endParaRPr lang="en-US" altLang="en-US" sz="2000" dirty="0">
              <a:latin typeface="Arial Narrow" panose="020B0606020202030204" pitchFamily="34" charset="0"/>
            </a:endParaRPr>
          </a:p>
        </p:txBody>
      </p:sp>
      <p:sp>
        <p:nvSpPr>
          <p:cNvPr id="15373" name="Rectangle 19"/>
          <p:cNvSpPr>
            <a:spLocks noChangeArrowheads="1"/>
          </p:cNvSpPr>
          <p:nvPr/>
        </p:nvSpPr>
        <p:spPr bwMode="auto">
          <a:xfrm>
            <a:off x="304801" y="4857096"/>
            <a:ext cx="42672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 Narrow" panose="020B0606020202030204" pitchFamily="34" charset="0"/>
              </a:rPr>
              <a:t>Results from preliminary ALICE data show</a:t>
            </a:r>
            <a:br>
              <a:rPr lang="en-US" altLang="en-US" sz="2000" dirty="0">
                <a:latin typeface="Arial Narrow" panose="020B0606020202030204" pitchFamily="34" charset="0"/>
              </a:rPr>
            </a:br>
            <a:r>
              <a:rPr lang="en-US" altLang="en-US" sz="2000" dirty="0">
                <a:latin typeface="Arial Narrow" panose="020B0606020202030204" pitchFamily="34" charset="0"/>
              </a:rPr>
              <a:t>the average and </a:t>
            </a:r>
            <a:r>
              <a:rPr lang="en-US" altLang="en-US" sz="2000" dirty="0" err="1">
                <a:latin typeface="Arial Narrow" panose="020B0606020202030204" pitchFamily="34" charset="0"/>
              </a:rPr>
              <a:t>EbE</a:t>
            </a:r>
            <a:r>
              <a:rPr lang="en-US" altLang="en-US" sz="2000" dirty="0">
                <a:latin typeface="Arial Narrow" panose="020B0606020202030204" pitchFamily="34" charset="0"/>
              </a:rPr>
              <a:t> fluctuations </a:t>
            </a:r>
            <a:r>
              <a:rPr lang="en-US" altLang="en-US" sz="2000" dirty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br>
              <a:rPr lang="en-US" altLang="en-US" sz="2000" dirty="0">
                <a:latin typeface="Arial Narrow" panose="020B0606020202030204" pitchFamily="34" charset="0"/>
                <a:sym typeface="Wingdings" panose="05000000000000000000" pitchFamily="2" charset="2"/>
              </a:rPr>
            </a:br>
            <a:r>
              <a:rPr lang="en-US" altLang="en-US" sz="2000" dirty="0">
                <a:latin typeface="Arial Narrow" panose="020B0606020202030204" pitchFamily="34" charset="0"/>
                <a:sym typeface="Wingdings" panose="05000000000000000000" pitchFamily="2" charset="2"/>
              </a:rPr>
              <a:t>v</a:t>
            </a:r>
            <a:r>
              <a:rPr lang="en-US" altLang="en-US" sz="2000" baseline="-25000" dirty="0">
                <a:latin typeface="Arial Narrow" panose="020B0606020202030204" pitchFamily="34" charset="0"/>
                <a:sym typeface="Wingdings" panose="05000000000000000000" pitchFamily="2" charset="2"/>
              </a:rPr>
              <a:t>1</a:t>
            </a:r>
            <a:r>
              <a:rPr lang="en-US" altLang="en-US" sz="2000" baseline="30000" dirty="0">
                <a:latin typeface="Arial Narrow" panose="020B0606020202030204" pitchFamily="34" charset="0"/>
                <a:sym typeface="Wingdings" panose="05000000000000000000" pitchFamily="2" charset="2"/>
              </a:rPr>
              <a:t>odd</a:t>
            </a:r>
            <a:r>
              <a:rPr lang="en-US" altLang="en-US" sz="2000" dirty="0">
                <a:latin typeface="Arial Narrow" panose="020B0606020202030204" pitchFamily="34" charset="0"/>
                <a:sym typeface="Wingdings" panose="05000000000000000000" pitchFamily="2" charset="2"/>
              </a:rPr>
              <a:t> =  ~ -0.0025          v</a:t>
            </a:r>
            <a:r>
              <a:rPr lang="en-US" altLang="en-US" sz="2000" baseline="-25000" dirty="0">
                <a:latin typeface="Arial Narrow" panose="020B0606020202030204" pitchFamily="34" charset="0"/>
                <a:sym typeface="Wingdings" panose="05000000000000000000" pitchFamily="2" charset="2"/>
              </a:rPr>
              <a:t>1</a:t>
            </a:r>
            <a:r>
              <a:rPr lang="en-US" altLang="en-US" sz="2000" baseline="30000" dirty="0">
                <a:latin typeface="Arial Narrow" panose="020B0606020202030204" pitchFamily="34" charset="0"/>
                <a:sym typeface="Wingdings" panose="05000000000000000000" pitchFamily="2" charset="2"/>
              </a:rPr>
              <a:t>even</a:t>
            </a:r>
            <a:r>
              <a:rPr lang="en-US" altLang="en-US" sz="2000" dirty="0">
                <a:latin typeface="Arial Narrow" panose="020B0606020202030204" pitchFamily="34" charset="0"/>
                <a:sym typeface="Wingdings" panose="05000000000000000000" pitchFamily="2" charset="2"/>
              </a:rPr>
              <a:t> = ~ </a:t>
            </a:r>
            <a:r>
              <a:rPr lang="en-US" altLang="en-US" sz="2000" dirty="0">
                <a:latin typeface="Arial Narrow" panose="020B0606020202030204" pitchFamily="34" charset="0"/>
              </a:rPr>
              <a:t> 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 Narrow" panose="020B0606020202030204" pitchFamily="34" charset="0"/>
              </a:rPr>
              <a:t>ALICE PRL 2013: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 Narrow" panose="020B0606020202030204" pitchFamily="34" charset="0"/>
                <a:sym typeface="Wingdings" panose="05000000000000000000" pitchFamily="2" charset="2"/>
              </a:rPr>
              <a:t>v</a:t>
            </a:r>
            <a:r>
              <a:rPr lang="en-US" altLang="en-US" sz="2000" baseline="-25000" dirty="0">
                <a:latin typeface="Arial Narrow" panose="020B0606020202030204" pitchFamily="34" charset="0"/>
                <a:sym typeface="Wingdings" panose="05000000000000000000" pitchFamily="2" charset="2"/>
              </a:rPr>
              <a:t>1</a:t>
            </a:r>
            <a:r>
              <a:rPr lang="en-US" altLang="en-US" sz="2000" baseline="30000" dirty="0">
                <a:latin typeface="Arial Narrow" panose="020B0606020202030204" pitchFamily="34" charset="0"/>
                <a:sym typeface="Wingdings" panose="05000000000000000000" pitchFamily="2" charset="2"/>
              </a:rPr>
              <a:t>odd</a:t>
            </a:r>
            <a:r>
              <a:rPr lang="en-US" altLang="en-US" sz="2000" dirty="0">
                <a:latin typeface="Arial Narrow" panose="020B0606020202030204" pitchFamily="34" charset="0"/>
                <a:sym typeface="Wingdings" panose="05000000000000000000" pitchFamily="2" charset="2"/>
              </a:rPr>
              <a:t> =  ~ -0.0005          v</a:t>
            </a:r>
            <a:r>
              <a:rPr lang="en-US" altLang="en-US" sz="2000" baseline="-25000" dirty="0">
                <a:latin typeface="Arial Narrow" panose="020B0606020202030204" pitchFamily="34" charset="0"/>
                <a:sym typeface="Wingdings" panose="05000000000000000000" pitchFamily="2" charset="2"/>
              </a:rPr>
              <a:t>1</a:t>
            </a:r>
            <a:r>
              <a:rPr lang="en-US" altLang="en-US" sz="2000" baseline="30000" dirty="0">
                <a:latin typeface="Arial Narrow" panose="020B0606020202030204" pitchFamily="34" charset="0"/>
                <a:sym typeface="Wingdings" panose="05000000000000000000" pitchFamily="2" charset="2"/>
              </a:rPr>
              <a:t>even</a:t>
            </a:r>
            <a:r>
              <a:rPr lang="en-US" altLang="en-US" sz="2000" dirty="0">
                <a:latin typeface="Arial Narrow" panose="020B0606020202030204" pitchFamily="34" charset="0"/>
                <a:sym typeface="Wingdings" panose="05000000000000000000" pitchFamily="2" charset="2"/>
              </a:rPr>
              <a:t> = ~ -</a:t>
            </a:r>
            <a:r>
              <a:rPr lang="en-US" altLang="en-US" sz="2000" dirty="0">
                <a:latin typeface="Arial Narrow" panose="020B0606020202030204" pitchFamily="34" charset="0"/>
              </a:rPr>
              <a:t>0.00025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800600" y="1617663"/>
            <a:ext cx="152400" cy="16589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65" y="4570973"/>
            <a:ext cx="2676525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560888"/>
            <a:ext cx="627221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6340475"/>
            <a:ext cx="116205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6591300"/>
            <a:ext cx="2767012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TextBox 15"/>
          <p:cNvSpPr txBox="1">
            <a:spLocks noChangeArrowheads="1"/>
          </p:cNvSpPr>
          <p:nvPr/>
        </p:nvSpPr>
        <p:spPr bwMode="auto">
          <a:xfrm>
            <a:off x="5972175" y="6313488"/>
            <a:ext cx="6096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978081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A47D707-51F2-4DFA-BDCF-ADD10746D09C}" type="slidenum">
              <a:rPr lang="en-US" altLang="en-US" sz="14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197783" y="1275508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Azimuthal Flow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analysis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Fluctuations today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3" y="2508782"/>
            <a:ext cx="4152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53" y="3042747"/>
            <a:ext cx="6693076" cy="117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5" y="4371897"/>
            <a:ext cx="50720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7"/>
          <p:cNvSpPr txBox="1">
            <a:spLocks noChangeArrowheads="1"/>
          </p:cNvSpPr>
          <p:nvPr/>
        </p:nvSpPr>
        <p:spPr bwMode="auto">
          <a:xfrm>
            <a:off x="1014413" y="5033505"/>
            <a:ext cx="749521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a complete </a:t>
            </a:r>
            <a:r>
              <a:rPr lang="en-US" alt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-normal series?  </a:t>
            </a: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if  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           values are defined …..</a:t>
            </a:r>
            <a:b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see this by using:                                                                       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39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64830"/>
            <a:ext cx="5429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99" y="5626438"/>
            <a:ext cx="3318201" cy="28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>
            <a:off x="6966857" y="3554357"/>
            <a:ext cx="457200" cy="15240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128024" y="4134642"/>
            <a:ext cx="457200" cy="15240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032677" y="337129"/>
            <a:ext cx="51113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[LP Csernai &amp; H </a:t>
            </a:r>
            <a:r>
              <a:rPr lang="en-US" altLang="en-US" sz="1800" dirty="0" err="1" smtClean="0">
                <a:solidFill>
                  <a:srgbClr val="008000"/>
                </a:solidFill>
                <a:latin typeface="Century Gothic" panose="020B0502020202020204" pitchFamily="34" charset="0"/>
              </a:rPr>
              <a:t>Stoecker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J Phys G </a:t>
            </a:r>
            <a:r>
              <a:rPr lang="en-US" altLang="en-US" sz="1800" b="1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41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124001]  </a:t>
            </a:r>
            <a:endParaRPr lang="en-US" altLang="en-US" sz="1800" dirty="0">
              <a:solidFill>
                <a:srgbClr val="008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58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A47D707-51F2-4DFA-BDCF-ADD10746D09C}" type="slidenum">
              <a:rPr lang="en-US" altLang="en-US" sz="14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261233" y="651081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Azimuthal 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Flow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analysis with Fluctuations today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811044" y="3694625"/>
            <a:ext cx="457200" cy="15240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553869" y="3962914"/>
            <a:ext cx="704850" cy="115888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4" name="TextBox 7"/>
          <p:cNvSpPr txBox="1">
            <a:spLocks noChangeArrowheads="1"/>
          </p:cNvSpPr>
          <p:nvPr/>
        </p:nvSpPr>
        <p:spPr bwMode="auto">
          <a:xfrm>
            <a:off x="1564481" y="1356914"/>
            <a:ext cx="727497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a complete </a:t>
            </a:r>
            <a:r>
              <a:rPr lang="en-US" alt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ortho-norml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series?  </a:t>
            </a: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if  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           values are defined …..</a:t>
            </a:r>
            <a:b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see this by using:                                                                       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3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322385"/>
            <a:ext cx="5429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06" y="1647544"/>
            <a:ext cx="3567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134391"/>
            <a:ext cx="4271258" cy="3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2661163"/>
            <a:ext cx="73818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Bracket 8"/>
          <p:cNvSpPr/>
          <p:nvPr/>
        </p:nvSpPr>
        <p:spPr>
          <a:xfrm>
            <a:off x="3855244" y="2438397"/>
            <a:ext cx="61912" cy="1456733"/>
          </a:xfrm>
          <a:prstGeom prst="leftBracket">
            <a:avLst/>
          </a:prstGeom>
          <a:ln w="12700" cap="rnd">
            <a:solidFill>
              <a:srgbClr val="FF00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ket 17"/>
          <p:cNvSpPr/>
          <p:nvPr/>
        </p:nvSpPr>
        <p:spPr>
          <a:xfrm>
            <a:off x="6438900" y="2438396"/>
            <a:ext cx="61912" cy="1456733"/>
          </a:xfrm>
          <a:prstGeom prst="leftBracket">
            <a:avLst/>
          </a:prstGeom>
          <a:ln w="12700" cap="rnd">
            <a:solidFill>
              <a:srgbClr val="FF00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1" name="TextBox 18"/>
          <p:cNvSpPr txBox="1">
            <a:spLocks noChangeArrowheads="1"/>
          </p:cNvSpPr>
          <p:nvPr/>
        </p:nvSpPr>
        <p:spPr bwMode="auto">
          <a:xfrm>
            <a:off x="750888" y="4141828"/>
            <a:ext cx="2936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two coefficients: </a:t>
            </a:r>
          </a:p>
        </p:txBody>
      </p:sp>
      <p:pic>
        <p:nvPicPr>
          <p:cNvPr id="1640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3502026"/>
            <a:ext cx="183515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69" y="3856040"/>
            <a:ext cx="1447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652963"/>
            <a:ext cx="2343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043488"/>
            <a:ext cx="2276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6" name="TextBox 23"/>
          <p:cNvSpPr txBox="1">
            <a:spLocks noChangeArrowheads="1"/>
          </p:cNvSpPr>
          <p:nvPr/>
        </p:nvSpPr>
        <p:spPr bwMode="auto">
          <a:xfrm>
            <a:off x="566738" y="5426075"/>
            <a:ext cx="468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40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5462588"/>
            <a:ext cx="36385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21" y="5767433"/>
            <a:ext cx="74104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9" name="TextBox 27"/>
          <p:cNvSpPr txBox="1">
            <a:spLocks noChangeArrowheads="1"/>
          </p:cNvSpPr>
          <p:nvPr/>
        </p:nvSpPr>
        <p:spPr bwMode="auto">
          <a:xfrm>
            <a:off x="1652588" y="6124575"/>
            <a:ext cx="124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Collider </a:t>
            </a:r>
          </a:p>
        </p:txBody>
      </p:sp>
      <p:sp>
        <p:nvSpPr>
          <p:cNvPr id="16410" name="TextBox 28"/>
          <p:cNvSpPr txBox="1">
            <a:spLocks noChangeArrowheads="1"/>
          </p:cNvSpPr>
          <p:nvPr/>
        </p:nvSpPr>
        <p:spPr bwMode="auto">
          <a:xfrm>
            <a:off x="3716338" y="6124575"/>
            <a:ext cx="170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EbE: CM,RP </a:t>
            </a:r>
          </a:p>
        </p:txBody>
      </p:sp>
      <p:sp>
        <p:nvSpPr>
          <p:cNvPr id="16411" name="TextBox 31"/>
          <p:cNvSpPr txBox="1">
            <a:spLocks noChangeArrowheads="1"/>
          </p:cNvSpPr>
          <p:nvPr/>
        </p:nvSpPr>
        <p:spPr bwMode="auto">
          <a:xfrm>
            <a:off x="6335712" y="3682960"/>
            <a:ext cx="2453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Plane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EbE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6412" name="TextBox 32"/>
          <p:cNvSpPr txBox="1">
            <a:spLocks noChangeArrowheads="1"/>
          </p:cNvSpPr>
          <p:nvPr/>
        </p:nvSpPr>
        <p:spPr bwMode="auto">
          <a:xfrm>
            <a:off x="6181725" y="6124575"/>
            <a:ext cx="170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EbE: CM,RP </a:t>
            </a:r>
          </a:p>
        </p:txBody>
      </p:sp>
      <p:pic>
        <p:nvPicPr>
          <p:cNvPr id="16415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4686300"/>
            <a:ext cx="2014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5086350"/>
            <a:ext cx="1981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3829844" y="278237"/>
            <a:ext cx="51113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[LP Csernai &amp; H </a:t>
            </a:r>
            <a:r>
              <a:rPr lang="en-US" altLang="en-US" sz="1800" dirty="0" err="1" smtClean="0">
                <a:solidFill>
                  <a:srgbClr val="008000"/>
                </a:solidFill>
                <a:latin typeface="Century Gothic" panose="020B0502020202020204" pitchFamily="34" charset="0"/>
              </a:rPr>
              <a:t>Stoecker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J Phys G </a:t>
            </a:r>
            <a:r>
              <a:rPr lang="en-US" altLang="en-US" sz="1800" b="1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41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124001]  </a:t>
            </a:r>
            <a:endParaRPr lang="en-US" altLang="en-US" sz="1800" dirty="0">
              <a:solidFill>
                <a:srgbClr val="008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213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A1952EC-F635-49FC-8D2D-7359F0D262D6}" type="slidenum">
              <a:rPr lang="en-US" altLang="en-US" sz="14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174730" y="130056"/>
            <a:ext cx="8358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Now: Separating Global Collective Flow  &amp;  Fluctuations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458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955675"/>
            <a:ext cx="65436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4313238" y="5257800"/>
            <a:ext cx="341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Wingdings" panose="05000000000000000000" pitchFamily="2" charset="2"/>
              </a:rPr>
              <a:t>&amp;</a:t>
            </a:r>
            <a:endParaRPr lang="en-US" altLang="en-US" sz="1800"/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157163" y="2971800"/>
            <a:ext cx="8515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and let us construct even and odd combinations from the  data:</a:t>
            </a:r>
            <a:endParaRPr lang="en-US" altLang="en-US" sz="1800"/>
          </a:p>
        </p:txBody>
      </p:sp>
      <p:pic>
        <p:nvPicPr>
          <p:cNvPr id="174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398588"/>
            <a:ext cx="58864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1412875"/>
            <a:ext cx="1133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33550"/>
            <a:ext cx="971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752600"/>
            <a:ext cx="25050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1762125"/>
            <a:ext cx="552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1733550"/>
            <a:ext cx="1419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1728788"/>
            <a:ext cx="1133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52700"/>
            <a:ext cx="62865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014538"/>
            <a:ext cx="4000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341688"/>
            <a:ext cx="6643688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86225"/>
            <a:ext cx="202406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eft Bracket 21"/>
          <p:cNvSpPr/>
          <p:nvPr/>
        </p:nvSpPr>
        <p:spPr>
          <a:xfrm>
            <a:off x="4370429" y="3140987"/>
            <a:ext cx="89372" cy="2829252"/>
          </a:xfrm>
          <a:prstGeom prst="leftBracket">
            <a:avLst/>
          </a:prstGeom>
          <a:ln w="12700" cap="rnd">
            <a:solidFill>
              <a:srgbClr val="FF00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Left Bracket 22"/>
          <p:cNvSpPr/>
          <p:nvPr/>
        </p:nvSpPr>
        <p:spPr>
          <a:xfrm rot="10800000" flipH="1">
            <a:off x="7539037" y="3963111"/>
            <a:ext cx="91085" cy="989888"/>
          </a:xfrm>
          <a:prstGeom prst="leftBracket">
            <a:avLst>
              <a:gd name="adj" fmla="val 21405"/>
            </a:avLst>
          </a:prstGeom>
          <a:ln w="12700" cap="rnd">
            <a:solidFill>
              <a:srgbClr val="FF00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3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888288"/>
            <a:ext cx="861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1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5295900"/>
            <a:ext cx="4419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2" name="TextBox 6"/>
          <p:cNvSpPr txBox="1">
            <a:spLocks noChangeArrowheads="1"/>
          </p:cNvSpPr>
          <p:nvPr/>
        </p:nvSpPr>
        <p:spPr bwMode="auto">
          <a:xfrm>
            <a:off x="268170" y="5820961"/>
            <a:ext cx="72280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6600"/>
                </a:solidFill>
                <a:latin typeface="+mj-lt"/>
              </a:rPr>
              <a:t>[Csernai L P, </a:t>
            </a:r>
            <a:r>
              <a:rPr lang="en-US" altLang="en-US" sz="2000" dirty="0" err="1">
                <a:solidFill>
                  <a:srgbClr val="006600"/>
                </a:solidFill>
                <a:latin typeface="+mj-lt"/>
              </a:rPr>
              <a:t>Eyyubova</a:t>
            </a:r>
            <a:r>
              <a:rPr lang="en-US" altLang="en-US" sz="2000" dirty="0">
                <a:solidFill>
                  <a:srgbClr val="006600"/>
                </a:solidFill>
                <a:latin typeface="+mj-lt"/>
              </a:rPr>
              <a:t> G and Magas V K, Phys. Rev. C </a:t>
            </a:r>
            <a:r>
              <a:rPr lang="en-US" altLang="en-US" sz="2000" b="1" dirty="0">
                <a:solidFill>
                  <a:srgbClr val="006600"/>
                </a:solidFill>
                <a:latin typeface="+mj-lt"/>
              </a:rPr>
              <a:t>86</a:t>
            </a:r>
            <a:r>
              <a:rPr lang="en-US" altLang="en-US" sz="2000" dirty="0">
                <a:solidFill>
                  <a:srgbClr val="006600"/>
                </a:solidFill>
                <a:latin typeface="+mj-lt"/>
              </a:rPr>
              <a:t> (2012) 024912.]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6600"/>
                </a:solidFill>
                <a:latin typeface="+mj-lt"/>
              </a:rPr>
              <a:t>[Csernai L P and  </a:t>
            </a:r>
            <a:r>
              <a:rPr lang="en-US" altLang="en-US" sz="2000" dirty="0" err="1">
                <a:solidFill>
                  <a:srgbClr val="006600"/>
                </a:solidFill>
                <a:latin typeface="+mj-lt"/>
              </a:rPr>
              <a:t>Stoecker</a:t>
            </a:r>
            <a:r>
              <a:rPr lang="en-US" altLang="en-US" sz="2000" dirty="0">
                <a:solidFill>
                  <a:srgbClr val="006600"/>
                </a:solidFill>
                <a:latin typeface="+mj-lt"/>
              </a:rPr>
              <a:t> H, (2014) </a:t>
            </a:r>
            <a:r>
              <a:rPr lang="en-US" altLang="en-US" sz="2000" dirty="0" err="1">
                <a:solidFill>
                  <a:srgbClr val="008000"/>
                </a:solidFill>
                <a:latin typeface="+mj-lt"/>
              </a:rPr>
              <a:t>arXiv</a:t>
            </a:r>
            <a:r>
              <a:rPr lang="en-US" altLang="en-US" sz="2000" dirty="0">
                <a:solidFill>
                  <a:srgbClr val="008000"/>
                </a:solidFill>
                <a:latin typeface="+mj-lt"/>
              </a:rPr>
              <a:t>: 1406.1153v2 </a:t>
            </a:r>
            <a:r>
              <a:rPr lang="en-US" altLang="en-US" sz="2000" dirty="0">
                <a:solidFill>
                  <a:srgbClr val="006600"/>
                </a:solidFill>
                <a:latin typeface="+mj-lt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343775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L.P. Csernai   </a:t>
            </a:r>
            <a:fld id="{401CF334-2D5C-4859-84A6-CA7E6E43FAE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799559" cy="6030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16" y="5148645"/>
            <a:ext cx="1440160" cy="83099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 0.37</a:t>
            </a:r>
            <a:br>
              <a:rPr lang="en-US" sz="2400" dirty="0" smtClean="0"/>
            </a:br>
            <a:r>
              <a:rPr lang="en-US" sz="2400" dirty="0" smtClean="0"/>
              <a:t>x 0.12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2627784" y="5589240"/>
            <a:ext cx="1944216" cy="144016"/>
          </a:xfrm>
          <a:prstGeom prst="straightConnector1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13905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Hot-Gluon Field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Wingdings" panose="05000000000000000000" pitchFamily="2" charset="2"/>
              </a:rPr>
              <a:t> Compact IS, shear &amp; vorticity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8000"/>
                </a:solidFill>
              </a:rPr>
              <a:t>[</a:t>
            </a:r>
            <a:r>
              <a:rPr lang="en-US" sz="2000" dirty="0" err="1" smtClean="0">
                <a:solidFill>
                  <a:srgbClr val="008000"/>
                </a:solidFill>
              </a:rPr>
              <a:t>Gyulassy</a:t>
            </a:r>
            <a:r>
              <a:rPr lang="en-US" sz="2000" dirty="0" smtClean="0">
                <a:solidFill>
                  <a:srgbClr val="008000"/>
                </a:solidFill>
              </a:rPr>
              <a:t> &amp; Csernai, NPA460 (1986) 723]: </a:t>
            </a:r>
            <a:r>
              <a:rPr lang="en-US" sz="2000" dirty="0" smtClean="0"/>
              <a:t>Flux tube dominance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Flux tube, w/ large string tension 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Longitudinal extension is limited: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Energy &amp; momentum conservation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Shear flow, vorticity, rotation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IS: 3-4 </a:t>
            </a:r>
            <a:r>
              <a:rPr lang="en-US" sz="2000" dirty="0" err="1" smtClean="0">
                <a:sym typeface="Wingdings" panose="05000000000000000000" pitchFamily="2" charset="2"/>
              </a:rPr>
              <a:t>fm</a:t>
            </a:r>
            <a:r>
              <a:rPr lang="en-US" sz="2000" dirty="0" smtClean="0">
                <a:sym typeface="Wingdings" panose="05000000000000000000" pitchFamily="2" charset="2"/>
              </a:rPr>
              <a:t>/c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endParaRPr lang="en-US" sz="2000" dirty="0" smtClean="0">
              <a:sym typeface="Wingdings" panose="05000000000000000000" pitchFamily="2" charset="2"/>
            </a:endParaRPr>
          </a:p>
          <a:p>
            <a:endParaRPr lang="en-US" sz="2000" dirty="0">
              <a:sym typeface="Wingdings" panose="05000000000000000000" pitchFamily="2" charset="2"/>
            </a:endParaRPr>
          </a:p>
          <a:p>
            <a:endParaRPr lang="en-US" sz="2000" dirty="0" smtClean="0">
              <a:sym typeface="Wingdings" panose="05000000000000000000" pitchFamily="2" charset="2"/>
            </a:endParaRPr>
          </a:p>
          <a:p>
            <a:endParaRPr lang="en-US" sz="2000" dirty="0">
              <a:sym typeface="Wingdings" panose="05000000000000000000" pitchFamily="2" charset="2"/>
            </a:endParaRPr>
          </a:p>
          <a:p>
            <a:endParaRPr lang="en-US" sz="2000" dirty="0" smtClean="0">
              <a:sym typeface="Wingdings" panose="05000000000000000000" pitchFamily="2" charset="2"/>
            </a:endParaRPr>
          </a:p>
          <a:p>
            <a:r>
              <a:rPr lang="en-US" sz="2000" dirty="0" smtClean="0">
                <a:solidFill>
                  <a:srgbClr val="008000"/>
                </a:solidFill>
              </a:rPr>
              <a:t>[ Magas et al., NPA 712 (2002)167]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8B2A-3841-4036-A261-22EB774B7FFC}" type="slidenum">
              <a:rPr lang="nb-NO" smtClean="0"/>
              <a:pPr>
                <a:defRPr/>
              </a:pPr>
              <a:t>18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4032448" cy="410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466242"/>
            <a:ext cx="2469978" cy="190451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3362827" y="3466242"/>
            <a:ext cx="1584176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142693" y="5013176"/>
            <a:ext cx="1584176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8100392" y="1844824"/>
            <a:ext cx="669548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406452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3A8754-58B4-4D2A-8530-BA5108F676FA}" type="slidenum">
              <a:rPr lang="en-US" altLang="en-US" sz="14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0" y="116170"/>
            <a:ext cx="9429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Development of v</a:t>
            </a:r>
            <a:r>
              <a:rPr lang="en-US" altLang="en-US" sz="2800" b="1" baseline="-25000" dirty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(y) at increasing beam energies 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28" y="721519"/>
            <a:ext cx="8135103" cy="165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300846" y="2473653"/>
            <a:ext cx="882805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This can be attributed to smaller increase of  </a:t>
            </a:r>
            <a:r>
              <a:rPr lang="en-US" alt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p</a:t>
            </a:r>
            <a:r>
              <a:rPr lang="en-US" altLang="en-US" sz="1600" baseline="-250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1600" baseline="-25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and the pressure, and the shorter</a:t>
            </a:r>
            <a:b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interaction time, and </a:t>
            </a:r>
            <a:r>
              <a:rPr lang="en-US" altLang="en-US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also to increasing rotation</a:t>
            </a:r>
            <a: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      </a:t>
            </a:r>
            <a:b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   </a:t>
            </a:r>
            <a:b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In  </a:t>
            </a:r>
            <a:r>
              <a:rPr lang="en-US" altLang="en-US" sz="1600" dirty="0">
                <a:solidFill>
                  <a:srgbClr val="008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[Cs., Magas, St</a:t>
            </a:r>
            <a:r>
              <a:rPr lang="hu-HU" altLang="en-US" sz="1600" dirty="0">
                <a:solidFill>
                  <a:srgbClr val="008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ö</a:t>
            </a:r>
            <a:r>
              <a:rPr lang="en-US" altLang="en-US" sz="1600" dirty="0" err="1">
                <a:solidFill>
                  <a:srgbClr val="008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cker</a:t>
            </a:r>
            <a:r>
              <a:rPr lang="en-US" altLang="en-US" sz="1600" dirty="0">
                <a:solidFill>
                  <a:srgbClr val="008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err="1">
                <a:solidFill>
                  <a:srgbClr val="008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Strottman</a:t>
            </a:r>
            <a:r>
              <a:rPr lang="en-US" altLang="en-US" sz="1600" dirty="0">
                <a:solidFill>
                  <a:srgbClr val="008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PRC84 (2011)] </a:t>
            </a:r>
            <a: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we predicted  this rotation,</a:t>
            </a:r>
            <a:b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but the turnover depends on the balance between rotation, expansion and freeze out.</a:t>
            </a:r>
            <a:b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Apparently expansion is still faster and freeze out is earlier, so the turn over to the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Positive side is not reached yet.</a:t>
            </a: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77072"/>
            <a:ext cx="3458932" cy="26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Box 2"/>
          <p:cNvSpPr txBox="1">
            <a:spLocks noChangeArrowheads="1"/>
          </p:cNvSpPr>
          <p:nvPr/>
        </p:nvSpPr>
        <p:spPr bwMode="auto">
          <a:xfrm>
            <a:off x="164441" y="5370897"/>
            <a:ext cx="28232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Interesting collective </a:t>
            </a:r>
            <a:br>
              <a:rPr lang="en-US" alt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flow phenomena in</a:t>
            </a:r>
            <a:br>
              <a:rPr lang="en-US" alt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low viscosity QGP </a:t>
            </a:r>
            <a:r>
              <a:rPr lang="en-US" altLang="en-US" sz="2000" dirty="0">
                <a:latin typeface="Century Gothic" panose="020B0502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altLang="en-US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79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1" y="3530341"/>
            <a:ext cx="4343400" cy="283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326356"/>
            <a:ext cx="4114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7315200" y="3152776"/>
            <a:ext cx="5143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/>
              <a:t>Planc</a:t>
            </a:r>
          </a:p>
        </p:txBody>
      </p:sp>
      <p:pic>
        <p:nvPicPr>
          <p:cNvPr id="7175" name="Picture 2" descr="http://images.iop.org/objects/ccr/cern/54/4/14/CCast1_04_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69" y="3600450"/>
            <a:ext cx="269200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908720"/>
            <a:ext cx="3562194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Fluctuations and 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polarization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686800" y="6480175"/>
            <a:ext cx="4572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0" latinLnBrk="0" hangingPunct="0">
              <a:defRPr kumimoji="0" sz="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0F7CF-F77D-4DDE-8B43-04020EB964F2}" type="slidenum">
              <a:rPr lang="nb-NO" smtClean="0"/>
              <a:pPr>
                <a:defRPr/>
              </a:pPr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8915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C7E52DD-FEDA-40C0-B0A2-CE31D99EAF93}" type="slidenum">
              <a:rPr lang="en-US" altLang="en-US" sz="14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179512" y="323216"/>
            <a:ext cx="8229600" cy="563562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of Global Collective Flow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9503" y="980728"/>
            <a:ext cx="751775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800" dirty="0">
                <a:latin typeface="+mj-lt"/>
                <a:cs typeface="Arial" charset="0"/>
              </a:rPr>
              <a:t>We are will now discuss rotation (eventually enhanced by KHI). </a:t>
            </a:r>
            <a:br>
              <a:rPr lang="en-US" sz="1800" dirty="0">
                <a:latin typeface="+mj-lt"/>
                <a:cs typeface="Arial" charset="0"/>
              </a:rPr>
            </a:br>
            <a:r>
              <a:rPr lang="en-US" sz="1800" dirty="0">
                <a:latin typeface="+mj-lt"/>
                <a:cs typeface="Arial" charset="0"/>
              </a:rPr>
              <a:t>For these, the separation of Global flow and Fluctuating flow is </a:t>
            </a:r>
            <a:br>
              <a:rPr lang="en-US" sz="1800" dirty="0">
                <a:latin typeface="+mj-lt"/>
                <a:cs typeface="Arial" charset="0"/>
              </a:rPr>
            </a:br>
            <a:r>
              <a:rPr lang="en-US" sz="1800" dirty="0">
                <a:latin typeface="+mj-lt"/>
                <a:cs typeface="Arial" charset="0"/>
              </a:rPr>
              <a:t>important.  (See ALICE v1 PRL (2013) Dec.)</a:t>
            </a:r>
          </a:p>
          <a:p>
            <a:pPr algn="l">
              <a:defRPr/>
            </a:pPr>
            <a:endParaRPr lang="en-US" sz="1800" dirty="0">
              <a:latin typeface="+mj-lt"/>
              <a:cs typeface="Arial" charset="0"/>
            </a:endParaRPr>
          </a:p>
          <a:p>
            <a:pPr algn="l">
              <a:defRPr/>
            </a:pPr>
            <a:endParaRPr lang="en-US" sz="1800" dirty="0">
              <a:latin typeface="+mj-lt"/>
              <a:cs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  <a:cs typeface="Arial" charset="0"/>
              </a:rPr>
              <a:t>One method is  polarization of emitted particles 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  <a:cs typeface="Arial" charset="0"/>
              </a:rPr>
              <a:t>This is based equilibrium between local thermal </a:t>
            </a:r>
            <a:r>
              <a:rPr lang="en-US" sz="1800" dirty="0" err="1">
                <a:latin typeface="+mj-lt"/>
                <a:cs typeface="Arial" charset="0"/>
              </a:rPr>
              <a:t>vorticity</a:t>
            </a:r>
            <a:r>
              <a:rPr lang="en-US" sz="1800" dirty="0">
                <a:latin typeface="+mj-lt"/>
                <a:cs typeface="Arial" charset="0"/>
              </a:rPr>
              <a:t> (orbital motion) and</a:t>
            </a:r>
            <a:br>
              <a:rPr lang="en-US" sz="1800" dirty="0">
                <a:latin typeface="+mj-lt"/>
                <a:cs typeface="Arial" charset="0"/>
              </a:rPr>
            </a:br>
            <a:r>
              <a:rPr lang="en-US" sz="1800" dirty="0">
                <a:latin typeface="+mj-lt"/>
                <a:cs typeface="Arial" charset="0"/>
              </a:rPr>
              <a:t>particle polarization (spin).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  <a:cs typeface="Arial" charset="0"/>
              </a:rPr>
              <a:t>Turned out to be more sensitive at  RHIC than at LHC </a:t>
            </a:r>
            <a:br>
              <a:rPr lang="en-US" sz="1800" dirty="0">
                <a:latin typeface="+mj-lt"/>
                <a:cs typeface="Arial" charset="0"/>
              </a:rPr>
            </a:br>
            <a:r>
              <a:rPr lang="en-US" sz="1800" dirty="0">
                <a:latin typeface="+mj-lt"/>
                <a:cs typeface="Arial" charset="0"/>
              </a:rPr>
              <a:t>(although L is larger at LHC)</a:t>
            </a:r>
            <a:br>
              <a:rPr lang="en-US" sz="1800" dirty="0">
                <a:latin typeface="+mj-lt"/>
                <a:cs typeface="Arial" charset="0"/>
              </a:rPr>
            </a:br>
            <a:r>
              <a:rPr lang="en-US" sz="1800" dirty="0">
                <a:solidFill>
                  <a:srgbClr val="006600"/>
                </a:solidFill>
                <a:latin typeface="+mj-lt"/>
                <a:cs typeface="Arial" charset="0"/>
              </a:rPr>
              <a:t>[Becattini F, Csernai </a:t>
            </a:r>
            <a:r>
              <a:rPr lang="en-US" sz="1800" dirty="0" smtClean="0">
                <a:solidFill>
                  <a:srgbClr val="006600"/>
                </a:solidFill>
                <a:latin typeface="+mj-lt"/>
                <a:cs typeface="Arial" charset="0"/>
              </a:rPr>
              <a:t>LP </a:t>
            </a:r>
            <a:r>
              <a:rPr lang="en-US" sz="1800" dirty="0">
                <a:solidFill>
                  <a:srgbClr val="006600"/>
                </a:solidFill>
                <a:latin typeface="+mj-lt"/>
                <a:cs typeface="Arial" charset="0"/>
              </a:rPr>
              <a:t>and Wang </a:t>
            </a:r>
            <a:r>
              <a:rPr lang="en-US" sz="1800" dirty="0" smtClean="0">
                <a:solidFill>
                  <a:srgbClr val="006600"/>
                </a:solidFill>
                <a:latin typeface="+mj-lt"/>
                <a:cs typeface="Arial" charset="0"/>
              </a:rPr>
              <a:t>DJ</a:t>
            </a:r>
            <a:r>
              <a:rPr lang="en-US" sz="1800" dirty="0">
                <a:solidFill>
                  <a:srgbClr val="006600"/>
                </a:solidFill>
                <a:latin typeface="+mj-lt"/>
                <a:cs typeface="Arial" charset="0"/>
              </a:rPr>
              <a:t>, </a:t>
            </a:r>
            <a:r>
              <a:rPr lang="en-US" sz="1800" i="1" dirty="0">
                <a:solidFill>
                  <a:srgbClr val="006600"/>
                </a:solidFill>
                <a:latin typeface="+mj-lt"/>
                <a:cs typeface="Arial" charset="0"/>
              </a:rPr>
              <a:t>Phys. Rev. </a:t>
            </a:r>
            <a:r>
              <a:rPr lang="en-US" sz="1800" dirty="0">
                <a:solidFill>
                  <a:srgbClr val="006600"/>
                </a:solidFill>
                <a:latin typeface="+mj-lt"/>
                <a:cs typeface="Arial" charset="0"/>
              </a:rPr>
              <a:t>C </a:t>
            </a:r>
            <a:r>
              <a:rPr lang="en-US" sz="1800" b="1" dirty="0">
                <a:solidFill>
                  <a:srgbClr val="006600"/>
                </a:solidFill>
                <a:latin typeface="+mj-lt"/>
                <a:cs typeface="Arial" charset="0"/>
              </a:rPr>
              <a:t>88</a:t>
            </a:r>
            <a:r>
              <a:rPr lang="en-US" sz="1800" dirty="0">
                <a:solidFill>
                  <a:srgbClr val="006600"/>
                </a:solidFill>
                <a:latin typeface="+mj-lt"/>
                <a:cs typeface="Arial" charset="0"/>
              </a:rPr>
              <a:t> (2013) 034905.] 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  <a:cs typeface="Arial" charset="0"/>
              </a:rPr>
              <a:t>At FAIR and NICA the  </a:t>
            </a:r>
            <a:r>
              <a:rPr lang="en-US" sz="1800" i="1" dirty="0">
                <a:latin typeface="+mj-lt"/>
                <a:cs typeface="Arial" charset="0"/>
              </a:rPr>
              <a:t>thermal</a:t>
            </a:r>
            <a:r>
              <a:rPr lang="en-US" sz="1800" dirty="0">
                <a:latin typeface="+mj-lt"/>
                <a:cs typeface="Arial" charset="0"/>
              </a:rPr>
              <a:t>  </a:t>
            </a:r>
            <a:r>
              <a:rPr lang="en-US" sz="1800" dirty="0" err="1">
                <a:latin typeface="+mj-lt"/>
                <a:cs typeface="Arial" charset="0"/>
              </a:rPr>
              <a:t>vorticity</a:t>
            </a:r>
            <a:r>
              <a:rPr lang="en-US" sz="1800" dirty="0">
                <a:latin typeface="+mj-lt"/>
                <a:cs typeface="Arial" charset="0"/>
              </a:rPr>
              <a:t> is still significant (!) </a:t>
            </a:r>
            <a:br>
              <a:rPr lang="en-US" sz="1800" dirty="0">
                <a:latin typeface="+mj-lt"/>
                <a:cs typeface="Arial" charset="0"/>
              </a:rPr>
            </a:br>
            <a:r>
              <a:rPr lang="en-US" sz="1800" dirty="0">
                <a:latin typeface="+mj-lt"/>
                <a:cs typeface="Arial" charset="0"/>
              </a:rPr>
              <a:t>so it might be measurable.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+mj-lt"/>
              <a:cs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+mj-lt"/>
              <a:cs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  <a:cs typeface="Arial" charset="0"/>
              </a:rPr>
              <a:t>The other method is the Differential HBT method to analyze rotation: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6600"/>
                </a:solidFill>
                <a:latin typeface="+mj-lt"/>
                <a:cs typeface="Arial" charset="0"/>
              </a:rPr>
              <a:t>[LP. Csernai, S. </a:t>
            </a:r>
            <a:r>
              <a:rPr lang="en-US" sz="1800" dirty="0" err="1">
                <a:solidFill>
                  <a:srgbClr val="006600"/>
                </a:solidFill>
                <a:latin typeface="+mj-lt"/>
                <a:cs typeface="Arial" charset="0"/>
              </a:rPr>
              <a:t>Velle</a:t>
            </a:r>
            <a:r>
              <a:rPr lang="en-US" sz="1800" dirty="0">
                <a:solidFill>
                  <a:srgbClr val="006600"/>
                </a:solidFill>
                <a:latin typeface="+mj-lt"/>
                <a:cs typeface="Arial" charset="0"/>
              </a:rPr>
              <a:t>, DJ. Wang, </a:t>
            </a:r>
            <a:r>
              <a:rPr lang="en-US" sz="1800" i="1" dirty="0">
                <a:solidFill>
                  <a:srgbClr val="006600"/>
                </a:solidFill>
                <a:latin typeface="+mj-lt"/>
                <a:cs typeface="Arial" charset="0"/>
              </a:rPr>
              <a:t>Phys. Rev. </a:t>
            </a:r>
            <a:r>
              <a:rPr lang="en-US" sz="1800" dirty="0">
                <a:solidFill>
                  <a:srgbClr val="006600"/>
                </a:solidFill>
                <a:latin typeface="+mj-lt"/>
                <a:cs typeface="Arial" charset="0"/>
              </a:rPr>
              <a:t>C </a:t>
            </a:r>
            <a:r>
              <a:rPr lang="en-US" sz="1800" b="1" dirty="0">
                <a:solidFill>
                  <a:srgbClr val="006600"/>
                </a:solidFill>
                <a:latin typeface="+mj-lt"/>
                <a:cs typeface="Arial" charset="0"/>
              </a:rPr>
              <a:t>89</a:t>
            </a:r>
            <a:r>
              <a:rPr lang="en-US" sz="1800" dirty="0">
                <a:solidFill>
                  <a:srgbClr val="006600"/>
                </a:solidFill>
                <a:latin typeface="+mj-lt"/>
                <a:cs typeface="Arial" charset="0"/>
              </a:rPr>
              <a:t> (2014) 034916]   </a:t>
            </a:r>
          </a:p>
          <a:p>
            <a:pPr lvl="1" algn="l">
              <a:defRPr/>
            </a:pPr>
            <a:endParaRPr lang="en-US" sz="1800" dirty="0">
              <a:latin typeface="+mj-lt"/>
              <a:cs typeface="Arial" charset="0"/>
            </a:endParaRPr>
          </a:p>
          <a:p>
            <a:pPr lvl="1">
              <a:defRPr/>
            </a:pPr>
            <a:r>
              <a:rPr lang="en-US" dirty="0">
                <a:cs typeface="Arial" charset="0"/>
              </a:rPr>
              <a:t> 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164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pic>
        <p:nvPicPr>
          <p:cNvPr id="21507" name="Picture 3" descr="CsKM-PRL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50" y="182356"/>
            <a:ext cx="6879431" cy="17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72678" y="2180863"/>
            <a:ext cx="827484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Viscosity vs. T  has a </a:t>
            </a:r>
            <a:r>
              <a:rPr lang="en-US" sz="16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minimum at the 1</a:t>
            </a:r>
            <a:r>
              <a:rPr lang="en-US" sz="1600" u="sng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st</a:t>
            </a:r>
            <a:r>
              <a:rPr lang="en-US" sz="16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order phase transition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.  This might signal the phase transition if viscosity is measured. At lower energies this was done.</a:t>
            </a:r>
          </a:p>
        </p:txBody>
      </p:sp>
      <p:pic>
        <p:nvPicPr>
          <p:cNvPr id="21509" name="Picture 7" descr="eta2s_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r="5173"/>
          <a:stretch>
            <a:fillRect/>
          </a:stretch>
        </p:blipFill>
        <p:spPr bwMode="auto">
          <a:xfrm>
            <a:off x="354013" y="2850356"/>
            <a:ext cx="41148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16"/>
          <p:cNvSpPr>
            <a:spLocks noChangeArrowheads="1"/>
          </p:cNvSpPr>
          <p:nvPr/>
        </p:nvSpPr>
        <p:spPr bwMode="auto">
          <a:xfrm>
            <a:off x="1828800" y="5562600"/>
            <a:ext cx="609600" cy="600075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11" name="Picture 8" descr="eta2s_qg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r="7042"/>
          <a:stretch>
            <a:fillRect/>
          </a:stretch>
        </p:blipFill>
        <p:spPr bwMode="auto">
          <a:xfrm>
            <a:off x="5019648" y="2816762"/>
            <a:ext cx="4087813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"/>
          <p:cNvSpPr txBox="1">
            <a:spLocks noChangeArrowheads="1"/>
          </p:cNvSpPr>
          <p:nvPr/>
        </p:nvSpPr>
        <p:spPr bwMode="auto">
          <a:xfrm>
            <a:off x="418306" y="2850356"/>
            <a:ext cx="760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Water</a:t>
            </a:r>
          </a:p>
        </p:txBody>
      </p:sp>
      <p:sp>
        <p:nvSpPr>
          <p:cNvPr id="21513" name="TextBox 4"/>
          <p:cNvSpPr txBox="1">
            <a:spLocks noChangeArrowheads="1"/>
          </p:cNvSpPr>
          <p:nvPr/>
        </p:nvSpPr>
        <p:spPr bwMode="auto">
          <a:xfrm>
            <a:off x="8122418" y="2964802"/>
            <a:ext cx="60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QGP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F2BBAC-EF23-4238-A9D8-371D1DFB15B8}" type="slidenum">
              <a:rPr lang="en-US" altLang="en-US">
                <a:solidFill>
                  <a:srgbClr val="0D0D0D"/>
                </a:solidFill>
              </a:rPr>
              <a:pPr eaLnBrk="1" hangingPunct="1"/>
              <a:t>22</a:t>
            </a:fld>
            <a:endParaRPr lang="en-US" altLang="en-US">
              <a:solidFill>
                <a:srgbClr val="0D0D0D"/>
              </a:solidFill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922339"/>
            <a:ext cx="31877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4" y="395908"/>
            <a:ext cx="7607959" cy="442633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  <a:effectLst/>
        </p:spPr>
      </p:pic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9" y="1570995"/>
            <a:ext cx="4838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275272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7" name="TextBox 1"/>
          <p:cNvSpPr txBox="1">
            <a:spLocks noChangeArrowheads="1"/>
          </p:cNvSpPr>
          <p:nvPr/>
        </p:nvSpPr>
        <p:spPr bwMode="auto">
          <a:xfrm>
            <a:off x="4084638" y="2182019"/>
            <a:ext cx="796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KHI </a:t>
            </a:r>
            <a:r>
              <a:rPr lang="en-US" altLang="en-US" sz="1800" b="1" dirty="0">
                <a:solidFill>
                  <a:srgbClr val="0000FF"/>
                </a:solidFill>
                <a:sym typeface="Wingdings" panose="05000000000000000000" pitchFamily="2" charset="2"/>
              </a:rPr>
              <a:t></a:t>
            </a:r>
            <a:endParaRPr lang="en-US" altLang="en-US" sz="1800" b="1" dirty="0">
              <a:solidFill>
                <a:srgbClr val="0000FF"/>
              </a:solidFill>
            </a:endParaRPr>
          </a:p>
        </p:txBody>
      </p:sp>
      <p:sp>
        <p:nvSpPr>
          <p:cNvPr id="22538" name="TextBox 2"/>
          <p:cNvSpPr txBox="1">
            <a:spLocks noChangeArrowheads="1"/>
          </p:cNvSpPr>
          <p:nvPr/>
        </p:nvSpPr>
        <p:spPr bwMode="auto">
          <a:xfrm>
            <a:off x="533400" y="2449513"/>
            <a:ext cx="175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ROTATION</a:t>
            </a:r>
          </a:p>
        </p:txBody>
      </p:sp>
      <p:sp>
        <p:nvSpPr>
          <p:cNvPr id="22539" name="TextBox 1"/>
          <p:cNvSpPr txBox="1">
            <a:spLocks noChangeArrowheads="1"/>
          </p:cNvSpPr>
          <p:nvPr/>
        </p:nvSpPr>
        <p:spPr bwMode="auto">
          <a:xfrm>
            <a:off x="3673475" y="3122613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hlinkClick r:id="rId6" action="ppaction://hlinkfile"/>
              </a:rPr>
              <a:t>KHI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208338" y="2776538"/>
            <a:ext cx="14478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541" name="Picture 3" descr="Movie_clip_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6034088"/>
            <a:ext cx="503238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7696200" y="29718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96200" y="35814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4" name="TextBox 6"/>
          <p:cNvSpPr txBox="1">
            <a:spLocks noChangeArrowheads="1"/>
          </p:cNvSpPr>
          <p:nvPr/>
        </p:nvSpPr>
        <p:spPr bwMode="auto">
          <a:xfrm>
            <a:off x="8580438" y="3302000"/>
            <a:ext cx="585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2.4 fm</a:t>
            </a:r>
          </a:p>
        </p:txBody>
      </p:sp>
      <p:pic>
        <p:nvPicPr>
          <p:cNvPr id="2254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" y="1882145"/>
            <a:ext cx="4275138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25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F2BBAC-EF23-4238-A9D8-371D1DFB15B8}" type="slidenum">
              <a:rPr lang="en-US" altLang="en-US">
                <a:solidFill>
                  <a:srgbClr val="0D0D0D"/>
                </a:solidFill>
              </a:rPr>
              <a:pPr eaLnBrk="1" hangingPunct="1"/>
              <a:t>23</a:t>
            </a:fld>
            <a:endParaRPr lang="en-US" altLang="en-US">
              <a:solidFill>
                <a:srgbClr val="0D0D0D"/>
              </a:solidFill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922339"/>
            <a:ext cx="31877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4" y="395908"/>
            <a:ext cx="7607959" cy="442633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  <a:effectLst/>
        </p:spPr>
      </p:pic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9" y="1570995"/>
            <a:ext cx="4838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275272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7" name="TextBox 1"/>
          <p:cNvSpPr txBox="1">
            <a:spLocks noChangeArrowheads="1"/>
          </p:cNvSpPr>
          <p:nvPr/>
        </p:nvSpPr>
        <p:spPr bwMode="auto">
          <a:xfrm>
            <a:off x="4084638" y="2182019"/>
            <a:ext cx="796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KHI </a:t>
            </a:r>
            <a:r>
              <a:rPr lang="en-US" altLang="en-US" sz="1800" b="1" dirty="0">
                <a:solidFill>
                  <a:srgbClr val="0000FF"/>
                </a:solidFill>
                <a:sym typeface="Wingdings" panose="05000000000000000000" pitchFamily="2" charset="2"/>
              </a:rPr>
              <a:t></a:t>
            </a:r>
            <a:endParaRPr lang="en-US" altLang="en-US" sz="1800" b="1" dirty="0">
              <a:solidFill>
                <a:srgbClr val="0000FF"/>
              </a:solidFill>
            </a:endParaRPr>
          </a:p>
        </p:txBody>
      </p:sp>
      <p:sp>
        <p:nvSpPr>
          <p:cNvPr id="22538" name="TextBox 2"/>
          <p:cNvSpPr txBox="1">
            <a:spLocks noChangeArrowheads="1"/>
          </p:cNvSpPr>
          <p:nvPr/>
        </p:nvSpPr>
        <p:spPr bwMode="auto">
          <a:xfrm>
            <a:off x="533400" y="2449513"/>
            <a:ext cx="175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ROTATION</a:t>
            </a:r>
          </a:p>
        </p:txBody>
      </p:sp>
      <p:sp>
        <p:nvSpPr>
          <p:cNvPr id="22539" name="TextBox 1"/>
          <p:cNvSpPr txBox="1">
            <a:spLocks noChangeArrowheads="1"/>
          </p:cNvSpPr>
          <p:nvPr/>
        </p:nvSpPr>
        <p:spPr bwMode="auto">
          <a:xfrm>
            <a:off x="3673475" y="3122613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hlinkClick r:id="rId8" action="ppaction://hlinkfile"/>
              </a:rPr>
              <a:t>KHI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208338" y="2776538"/>
            <a:ext cx="14478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541" name="Picture 3" descr="Movie_clip_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6034088"/>
            <a:ext cx="503238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7696200" y="29718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96200" y="35814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4" name="TextBox 6"/>
          <p:cNvSpPr txBox="1">
            <a:spLocks noChangeArrowheads="1"/>
          </p:cNvSpPr>
          <p:nvPr/>
        </p:nvSpPr>
        <p:spPr bwMode="auto">
          <a:xfrm>
            <a:off x="8580438" y="3302000"/>
            <a:ext cx="585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2.4 fm</a:t>
            </a:r>
          </a:p>
        </p:txBody>
      </p:sp>
      <p:pic>
        <p:nvPicPr>
          <p:cNvPr id="2254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" y="1882145"/>
            <a:ext cx="4275138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HCxye8^3-32-2-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7624" y="198459"/>
            <a:ext cx="6912768" cy="65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54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6A2518-4922-4764-B8A4-D6F2F1B2065B}" type="slidenum">
              <a:rPr lang="en-US" altLang="en-US">
                <a:solidFill>
                  <a:srgbClr val="0D0D0D"/>
                </a:solidFill>
              </a:rPr>
              <a:pPr eaLnBrk="1" hangingPunct="1"/>
              <a:t>24</a:t>
            </a:fld>
            <a:endParaRPr lang="en-US" altLang="en-US">
              <a:solidFill>
                <a:srgbClr val="0D0D0D"/>
              </a:solidFill>
            </a:endParaRP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32710" y="459096"/>
            <a:ext cx="1257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entury Gothic" panose="020B0502020202020204" pitchFamily="34" charset="0"/>
              </a:rPr>
              <a:t>Classical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7452320" y="406309"/>
            <a:ext cx="1828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entury Gothic" panose="020B0502020202020204" pitchFamily="34" charset="0"/>
              </a:rPr>
              <a:t>Relativistic</a:t>
            </a:r>
          </a:p>
        </p:txBody>
      </p:sp>
      <p:pic>
        <p:nvPicPr>
          <p:cNvPr id="2355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2" y="794147"/>
            <a:ext cx="74930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488" y="801569"/>
            <a:ext cx="74930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5" y="1099506"/>
            <a:ext cx="888117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302059"/>
            <a:ext cx="48373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eighted Vorticity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4902" y="5722929"/>
            <a:ext cx="55519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[Csernai, </a:t>
            </a:r>
            <a:r>
              <a:rPr lang="en-US" sz="16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Magas,Wang</a:t>
            </a:r>
            <a:r>
              <a:rPr lang="en-US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Phys. Rev. C </a:t>
            </a:r>
            <a:r>
              <a:rPr lang="en-US" sz="1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87</a:t>
            </a:r>
            <a:r>
              <a:rPr lang="en-US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(2013) 034906]</a:t>
            </a:r>
            <a:endParaRPr lang="en-US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5661" y="2060848"/>
            <a:ext cx="502024" cy="2616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c/</a:t>
            </a:r>
            <a:r>
              <a:rPr lang="en-US" sz="1100" dirty="0" err="1" smtClean="0"/>
              <a:t>fm</a:t>
            </a:r>
            <a:endParaRPr lang="en-US" sz="11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841837" y="2060848"/>
            <a:ext cx="502024" cy="2616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c/</a:t>
            </a:r>
            <a:r>
              <a:rPr lang="en-US" sz="1100" dirty="0" err="1" smtClean="0"/>
              <a:t>fm</a:t>
            </a:r>
            <a:endParaRPr lang="en-US" sz="11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898666" y="1183685"/>
            <a:ext cx="1209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3 c/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fm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!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789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531" y="131764"/>
            <a:ext cx="7388845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Onset of turbulence around the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Bjorken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28587" y="4883149"/>
            <a:ext cx="8611394" cy="1624013"/>
          </a:xfrm>
        </p:spPr>
        <p:txBody>
          <a:bodyPr>
            <a:noAutofit/>
          </a:bodyPr>
          <a:lstStyle/>
          <a:p>
            <a:r>
              <a:rPr lang="en-US" altLang="en-US" sz="1600" dirty="0" smtClean="0">
                <a:solidFill>
                  <a:srgbClr val="002060"/>
                </a:solidFill>
              </a:rPr>
              <a:t>Initial state Event by Event  vorticity and divergence fluctuations.</a:t>
            </a:r>
          </a:p>
          <a:p>
            <a:r>
              <a:rPr lang="en-US" altLang="en-US" sz="1600" dirty="0" smtClean="0">
                <a:solidFill>
                  <a:srgbClr val="002060"/>
                </a:solidFill>
              </a:rPr>
              <a:t>Amplitude of random vorticity and divergence fluctuations are the same</a:t>
            </a:r>
          </a:p>
          <a:p>
            <a:r>
              <a:rPr lang="en-US" altLang="en-US" sz="1600" dirty="0" smtClean="0">
                <a:solidFill>
                  <a:srgbClr val="002060"/>
                </a:solidFill>
              </a:rPr>
              <a:t>In dynamical development viscous </a:t>
            </a:r>
            <a:r>
              <a:rPr lang="en-US" altLang="en-US" sz="1800" dirty="0" smtClean="0">
                <a:solidFill>
                  <a:srgbClr val="002060"/>
                </a:solidFill>
              </a:rPr>
              <a:t>corrections</a:t>
            </a:r>
            <a:r>
              <a:rPr lang="en-US" altLang="en-US" sz="1600" dirty="0" smtClean="0">
                <a:solidFill>
                  <a:srgbClr val="002060"/>
                </a:solidFill>
              </a:rPr>
              <a:t> are negligible   (</a:t>
            </a:r>
            <a:r>
              <a:rPr lang="en-US" altLang="en-US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no damping</a:t>
            </a:r>
            <a:r>
              <a:rPr lang="en-US" altLang="en-US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)</a:t>
            </a:r>
            <a:endParaRPr lang="en-US" altLang="en-US" sz="1600" dirty="0" smtClean="0">
              <a:solidFill>
                <a:srgbClr val="002060"/>
              </a:solidFill>
            </a:endParaRPr>
          </a:p>
          <a:p>
            <a:r>
              <a:rPr lang="en-US" altLang="en-US" sz="1600" dirty="0" smtClean="0">
                <a:solidFill>
                  <a:srgbClr val="002060"/>
                </a:solidFill>
              </a:rPr>
              <a:t>Initial transverse expansion in the middle  (±3fm) is neglected (</a:t>
            </a:r>
            <a:r>
              <a:rPr lang="en-US" altLang="en-US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no damping</a:t>
            </a:r>
            <a:r>
              <a:rPr lang="en-US" altLang="en-US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en-US" altLang="en-US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High frequency, high wave number fluctuations </a:t>
            </a:r>
            <a:r>
              <a:rPr lang="en-US" altLang="en-US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may feed </a:t>
            </a:r>
            <a:r>
              <a:rPr lang="en-US" altLang="en-US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lower wave numbers</a:t>
            </a:r>
            <a:endParaRPr lang="en-US" altLang="en-US" sz="1600" dirty="0" smtClean="0">
              <a:solidFill>
                <a:srgbClr val="002060"/>
              </a:solidFill>
            </a:endParaRP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92" y="1228100"/>
            <a:ext cx="6833224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92" y="4376737"/>
            <a:ext cx="3009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55306"/>
            <a:ext cx="9906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13" y="4325312"/>
            <a:ext cx="1123950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-74613" y="824469"/>
            <a:ext cx="9218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800" b="1" dirty="0">
                <a:latin typeface="Century Gothic" panose="020B0502020202020204" pitchFamily="34" charset="0"/>
              </a:rPr>
              <a:t>S. </a:t>
            </a:r>
            <a:r>
              <a:rPr lang="de-DE" altLang="en-US" sz="1800" b="1" dirty="0" err="1" smtClean="0">
                <a:latin typeface="Century Gothic" panose="020B0502020202020204" pitchFamily="34" charset="0"/>
              </a:rPr>
              <a:t>Floerchinger</a:t>
            </a:r>
            <a:r>
              <a:rPr lang="de-DE" altLang="en-US" sz="1800" b="1" dirty="0">
                <a:latin typeface="Century Gothic" panose="020B0502020202020204" pitchFamily="34" charset="0"/>
              </a:rPr>
              <a:t>,</a:t>
            </a:r>
            <a:r>
              <a:rPr lang="de-DE" altLang="en-US" sz="1800" b="1" dirty="0" smtClean="0">
                <a:latin typeface="Century Gothic" panose="020B0502020202020204" pitchFamily="34" charset="0"/>
              </a:rPr>
              <a:t> U.A</a:t>
            </a:r>
            <a:r>
              <a:rPr lang="de-DE" altLang="en-US" sz="1800" b="1" dirty="0">
                <a:latin typeface="Century Gothic" panose="020B0502020202020204" pitchFamily="34" charset="0"/>
              </a:rPr>
              <a:t>. </a:t>
            </a:r>
            <a:r>
              <a:rPr lang="de-DE" altLang="en-US" sz="1600" b="1" dirty="0" smtClean="0">
                <a:latin typeface="Century Gothic" panose="020B0502020202020204" pitchFamily="34" charset="0"/>
              </a:rPr>
              <a:t>Wiedemann</a:t>
            </a:r>
            <a:r>
              <a:rPr lang="de-DE" altLang="en-US" sz="1800" b="1" dirty="0" smtClean="0">
                <a:latin typeface="Century Gothic" panose="020B0502020202020204" pitchFamily="34" charset="0"/>
              </a:rPr>
              <a:t>, </a:t>
            </a:r>
            <a:r>
              <a:rPr lang="de-DE" altLang="en-US" sz="1800" b="1" dirty="0">
                <a:latin typeface="Century Gothic" panose="020B0502020202020204" pitchFamily="34" charset="0"/>
              </a:rPr>
              <a:t>JHEP </a:t>
            </a:r>
            <a:r>
              <a:rPr lang="de-DE" altLang="en-US" sz="1800" b="1" dirty="0" smtClean="0">
                <a:latin typeface="Century Gothic" panose="020B0502020202020204" pitchFamily="34" charset="0"/>
              </a:rPr>
              <a:t>100,1111 (2011); </a:t>
            </a:r>
            <a:r>
              <a:rPr lang="en-US" sz="1800" b="1" dirty="0">
                <a:latin typeface="+mj-lt"/>
              </a:rPr>
              <a:t>J. Phys. G </a:t>
            </a:r>
            <a:r>
              <a:rPr lang="en-US" sz="1800" b="1" dirty="0" smtClean="0">
                <a:latin typeface="+mj-lt"/>
              </a:rPr>
              <a:t>38, </a:t>
            </a:r>
            <a:r>
              <a:rPr lang="en-US" sz="1800" b="1" dirty="0">
                <a:latin typeface="+mj-lt"/>
              </a:rPr>
              <a:t>124171</a:t>
            </a:r>
            <a:r>
              <a:rPr lang="de-DE" altLang="en-US" sz="1800" b="1" dirty="0" smtClean="0">
                <a:latin typeface="+mj-lt"/>
              </a:rPr>
              <a:t> (2011) </a:t>
            </a:r>
            <a:endParaRPr lang="en-US" altLang="en-US" sz="1800" b="1" dirty="0">
              <a:latin typeface="+mj-lt"/>
            </a:endParaRPr>
          </a:p>
        </p:txBody>
      </p:sp>
      <p:pic>
        <p:nvPicPr>
          <p:cNvPr id="2458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915738"/>
            <a:ext cx="298450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1043608" y="1148487"/>
            <a:ext cx="288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y</a:t>
            </a:r>
            <a:endParaRPr lang="en-US" alt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8B2A-3841-4036-A261-22EB774B7FFC}" type="slidenum">
              <a:rPr lang="nb-NO" smtClean="0"/>
              <a:pPr>
                <a:defRPr/>
              </a:pPr>
              <a:t>25</a:t>
            </a:fld>
            <a:endParaRPr lang="nb-NO" dirty="0"/>
          </a:p>
        </p:txBody>
      </p:sp>
      <p:sp>
        <p:nvSpPr>
          <p:cNvPr id="12" name="TextBox 11"/>
          <p:cNvSpPr txBox="1"/>
          <p:nvPr/>
        </p:nvSpPr>
        <p:spPr>
          <a:xfrm>
            <a:off x="7725481" y="1367652"/>
            <a:ext cx="1209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0.2 c/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fm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!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5740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387D6E-4287-419B-9A16-0DE2ED29D471}" type="slidenum">
              <a:rPr lang="en-US" altLang="en-US">
                <a:solidFill>
                  <a:srgbClr val="0D0D0D"/>
                </a:solidFill>
              </a:rPr>
              <a:pPr eaLnBrk="1" hangingPunct="1"/>
              <a:t>26</a:t>
            </a:fld>
            <a:endParaRPr lang="en-US" altLang="en-US">
              <a:solidFill>
                <a:srgbClr val="0D0D0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76200"/>
            <a:ext cx="55626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Detecting rotation: 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Lambda polarization</a:t>
            </a: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54" y="-17462"/>
            <a:ext cx="370998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08113"/>
            <a:ext cx="26574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5188"/>
            <a:ext cx="30289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3581400" y="2260600"/>
            <a:ext cx="154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ym typeface="Wingdings" panose="05000000000000000000" pitchFamily="2" charset="2"/>
              </a:rPr>
              <a:t> From hydro</a:t>
            </a:r>
            <a:endParaRPr lang="en-US" altLang="en-US" sz="1800" dirty="0"/>
          </a:p>
        </p:txBody>
      </p:sp>
      <p:pic>
        <p:nvPicPr>
          <p:cNvPr id="2560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619375"/>
            <a:ext cx="3471862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181600"/>
            <a:ext cx="46038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11" name="Rectangle 7"/>
          <p:cNvSpPr>
            <a:spLocks noChangeArrowheads="1"/>
          </p:cNvSpPr>
          <p:nvPr/>
        </p:nvSpPr>
        <p:spPr bwMode="auto">
          <a:xfrm>
            <a:off x="4510088" y="2644775"/>
            <a:ext cx="4659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[ F. </a:t>
            </a:r>
            <a:r>
              <a:rPr lang="en-US" altLang="en-US" sz="1600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Becattini</a:t>
            </a:r>
            <a: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, L.P. Csernai, D.J. Wang,</a:t>
            </a:r>
            <a:b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</a:br>
            <a: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                     </a:t>
            </a:r>
            <a:r>
              <a:rPr lang="en-US" altLang="en-US" sz="16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   </a:t>
            </a:r>
            <a: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Phys. Rev. C </a:t>
            </a:r>
            <a:r>
              <a:rPr lang="en-US" altLang="en-US" sz="16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88</a:t>
            </a:r>
            <a: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, 034905 (2013)]</a:t>
            </a:r>
          </a:p>
        </p:txBody>
      </p:sp>
      <p:pic>
        <p:nvPicPr>
          <p:cNvPr id="25612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60738"/>
            <a:ext cx="4205288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02" y="3320326"/>
            <a:ext cx="4414838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TextBox 1"/>
          <p:cNvSpPr txBox="1">
            <a:spLocks noChangeArrowheads="1"/>
          </p:cNvSpPr>
          <p:nvPr/>
        </p:nvSpPr>
        <p:spPr bwMode="auto">
          <a:xfrm>
            <a:off x="8371111" y="3300413"/>
            <a:ext cx="866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j-lt"/>
              </a:rPr>
              <a:t>RHIC</a:t>
            </a:r>
          </a:p>
        </p:txBody>
      </p:sp>
      <p:sp>
        <p:nvSpPr>
          <p:cNvPr id="25615" name="TextBox 15"/>
          <p:cNvSpPr txBox="1">
            <a:spLocks noChangeArrowheads="1"/>
          </p:cNvSpPr>
          <p:nvPr/>
        </p:nvSpPr>
        <p:spPr bwMode="auto">
          <a:xfrm>
            <a:off x="3962400" y="3300413"/>
            <a:ext cx="6048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j-lt"/>
              </a:rPr>
              <a:t>LHC</a:t>
            </a:r>
          </a:p>
        </p:txBody>
      </p:sp>
      <p:sp>
        <p:nvSpPr>
          <p:cNvPr id="25616" name="TextBox 16"/>
          <p:cNvSpPr txBox="1">
            <a:spLocks noChangeArrowheads="1"/>
          </p:cNvSpPr>
          <p:nvPr/>
        </p:nvSpPr>
        <p:spPr bwMode="auto">
          <a:xfrm>
            <a:off x="8255000" y="6524625"/>
            <a:ext cx="863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+mj-lt"/>
              </a:rPr>
              <a:t>4.75fm/c</a:t>
            </a:r>
          </a:p>
        </p:txBody>
      </p:sp>
      <p:sp>
        <p:nvSpPr>
          <p:cNvPr id="25617" name="TextBox 17"/>
          <p:cNvSpPr txBox="1">
            <a:spLocks noChangeArrowheads="1"/>
          </p:cNvSpPr>
          <p:nvPr/>
        </p:nvSpPr>
        <p:spPr bwMode="auto">
          <a:xfrm>
            <a:off x="3856038" y="6513513"/>
            <a:ext cx="863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+mj-lt"/>
              </a:rPr>
              <a:t>3.56fm/c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8683625" y="4343400"/>
            <a:ext cx="241300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143375" y="4338638"/>
            <a:ext cx="242888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76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1F8989-BB0E-427A-B1FF-2381F8BFF0D0}" type="slidenum">
              <a:rPr lang="en-US" altLang="en-US">
                <a:solidFill>
                  <a:srgbClr val="0D0D0D"/>
                </a:solidFill>
              </a:rPr>
              <a:pPr eaLnBrk="1" hangingPunct="1"/>
              <a:t>27</a:t>
            </a:fld>
            <a:endParaRPr lang="en-US" altLang="en-US">
              <a:solidFill>
                <a:srgbClr val="0D0D0D"/>
              </a:solidFill>
            </a:endParaRP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" y="909637"/>
            <a:ext cx="3783013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09637"/>
            <a:ext cx="3748088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3513940" y="878319"/>
            <a:ext cx="604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+mj-lt"/>
              </a:rPr>
              <a:t>LHC</a:t>
            </a:r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7629525" y="878319"/>
            <a:ext cx="661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+mj-lt"/>
              </a:rPr>
              <a:t>RHIC</a:t>
            </a:r>
          </a:p>
        </p:txBody>
      </p:sp>
      <p:sp>
        <p:nvSpPr>
          <p:cNvPr id="9" name="Down Arrow 8"/>
          <p:cNvSpPr/>
          <p:nvPr/>
        </p:nvSpPr>
        <p:spPr>
          <a:xfrm>
            <a:off x="8291512" y="2400300"/>
            <a:ext cx="242888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157085" y="2286000"/>
            <a:ext cx="242888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4419600"/>
            <a:ext cx="8077200" cy="2062937"/>
          </a:xfrm>
          <a:prstGeom prst="rect">
            <a:avLst/>
          </a:prstGeom>
          <a:blipFill rotWithShape="1">
            <a:blip r:embed="rId4"/>
            <a:stretch>
              <a:fillRect l="-453" t="-296" r="-377" b="-384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cs typeface="Arial" charset="0"/>
              </a:rPr>
              <a:t>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95" y="261431"/>
            <a:ext cx="34971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Lambda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polarization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484688" y="261430"/>
            <a:ext cx="4659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[ F. </a:t>
            </a:r>
            <a:r>
              <a:rPr lang="en-US" altLang="en-US" sz="1600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Becattini</a:t>
            </a:r>
            <a: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, L.P. Csernai, D.J. Wang,</a:t>
            </a:r>
            <a:b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</a:br>
            <a: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                     </a:t>
            </a:r>
            <a:r>
              <a:rPr lang="en-US" altLang="en-US" sz="16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   </a:t>
            </a:r>
            <a: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Phys. Rev. C </a:t>
            </a:r>
            <a:r>
              <a:rPr lang="en-US" altLang="en-US" sz="16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88</a:t>
            </a:r>
            <a:r>
              <a:rPr lang="en-US" alt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, 034905 (2013)]</a:t>
            </a:r>
          </a:p>
        </p:txBody>
      </p:sp>
    </p:spTree>
    <p:extLst>
      <p:ext uri="{BB962C8B-B14F-4D97-AF65-F5344CB8AC3E}">
        <p14:creationId xmlns:p14="http://schemas.microsoft.com/office/powerpoint/2010/main" val="51284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76352F-1268-4A68-A12C-99711955F07D}" type="slidenum">
              <a:rPr lang="en-US" altLang="en-US">
                <a:solidFill>
                  <a:srgbClr val="898989"/>
                </a:solidFill>
              </a:rPr>
              <a:pPr eaLnBrk="1" hangingPunct="1"/>
              <a:t>28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" y="678330"/>
            <a:ext cx="4533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9" y="3992604"/>
            <a:ext cx="51816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2"/>
          <p:cNvSpPr txBox="1">
            <a:spLocks noChangeArrowheads="1"/>
          </p:cNvSpPr>
          <p:nvPr/>
        </p:nvSpPr>
        <p:spPr bwMode="auto">
          <a:xfrm>
            <a:off x="138105" y="5470608"/>
            <a:ext cx="2773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smtClean="0"/>
              <a:t>B.I. </a:t>
            </a:r>
            <a:r>
              <a:rPr lang="en-US" altLang="en-US" sz="2000" dirty="0" err="1" smtClean="0"/>
              <a:t>Abelev</a:t>
            </a:r>
            <a:r>
              <a:rPr lang="en-US" altLang="en-US" sz="2000" dirty="0" smtClean="0"/>
              <a:t> et </a:t>
            </a:r>
            <a:r>
              <a:rPr lang="en-US" altLang="en-US" sz="2000" dirty="0"/>
              <a:t>al., </a:t>
            </a:r>
            <a:r>
              <a:rPr lang="en-US" altLang="en-US" sz="2000" dirty="0" smtClean="0"/>
              <a:t>(STAR)</a:t>
            </a:r>
            <a:endParaRPr lang="en-US" alt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667000" y="4866902"/>
            <a:ext cx="1066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43608" y="5330867"/>
            <a:ext cx="10668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94" y="633475"/>
            <a:ext cx="44577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73" y="5546913"/>
            <a:ext cx="3819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TextBox 7"/>
          <p:cNvSpPr txBox="1">
            <a:spLocks noChangeArrowheads="1"/>
          </p:cNvSpPr>
          <p:nvPr/>
        </p:nvSpPr>
        <p:spPr bwMode="auto">
          <a:xfrm>
            <a:off x="5724131" y="3878730"/>
            <a:ext cx="30428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* Azimuth </a:t>
            </a:r>
            <a:r>
              <a:rPr lang="en-US" altLang="en-US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averaged  </a:t>
            </a:r>
            <a:r>
              <a:rPr lang="en-US" altLang="en-US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↓</a:t>
            </a:r>
            <a:r>
              <a:rPr lang="en-US" altLang="en-US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altLang="en-US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* C.M</a:t>
            </a:r>
            <a:r>
              <a:rPr lang="en-US" alt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  <a:r>
              <a:rPr lang="en-US" alt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&amp;</a:t>
            </a:r>
            <a:r>
              <a:rPr lang="en-US" alt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RP</a:t>
            </a:r>
            <a:r>
              <a:rPr lang="en-US" altLang="en-US" sz="1800" b="1" baseline="-25000" dirty="0">
                <a:solidFill>
                  <a:srgbClr val="FF0000"/>
                </a:solidFill>
                <a:latin typeface="Century Gothic" panose="020B0502020202020204" pitchFamily="34" charset="0"/>
              </a:rPr>
              <a:t>(P/T)    </a:t>
            </a:r>
            <a:r>
              <a:rPr lang="en-US" alt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should be</a:t>
            </a:r>
            <a:br>
              <a:rPr lang="en-US" alt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alt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precisely </a:t>
            </a:r>
            <a:r>
              <a:rPr lang="en-US" alt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determined,</a:t>
            </a:r>
            <a:br>
              <a:rPr lang="en-US" alt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alt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&amp; only at large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p</a:t>
            </a:r>
            <a:r>
              <a:rPr lang="en-US" altLang="en-US" sz="1800" b="1" baseline="-250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x</a:t>
            </a:r>
            <a:r>
              <a:rPr lang="en-US" alt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!</a:t>
            </a:r>
            <a:endParaRPr lang="en-US" altLang="en-US" sz="1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2841688"/>
            <a:ext cx="95474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Gothic" panose="020B0502020202020204" pitchFamily="34" charset="0"/>
              </a:rPr>
              <a:t>200 GeV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76256" y="2841687"/>
            <a:ext cx="95474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entury Gothic" panose="020B0502020202020204" pitchFamily="34" charset="0"/>
              </a:rPr>
              <a:t>200 GeV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4247" y="1278969"/>
            <a:ext cx="103710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62.4 GeV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75892" y="1293389"/>
            <a:ext cx="103710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62.4 GeV</a:t>
            </a:r>
          </a:p>
        </p:txBody>
      </p:sp>
      <p:sp>
        <p:nvSpPr>
          <p:cNvPr id="3" name="Rectangle 2"/>
          <p:cNvSpPr/>
          <p:nvPr/>
        </p:nvSpPr>
        <p:spPr>
          <a:xfrm>
            <a:off x="561788" y="153940"/>
            <a:ext cx="7659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Measurements:   Inconclusive (2007)  </a:t>
            </a: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77987" y="3573016"/>
            <a:ext cx="88750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68344" y="3572473"/>
            <a:ext cx="88750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771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3E8366-D932-4B52-8ECA-B0F04FA69762}" type="slidenum">
              <a:rPr lang="en-US" altLang="en-US">
                <a:solidFill>
                  <a:srgbClr val="0D0D0D"/>
                </a:solidFill>
              </a:rPr>
              <a:pPr eaLnBrk="1" hangingPunct="1"/>
              <a:t>29</a:t>
            </a:fld>
            <a:endParaRPr lang="en-US" altLang="en-US">
              <a:solidFill>
                <a:srgbClr val="0D0D0D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3262" y="332656"/>
            <a:ext cx="4262438" cy="36242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46150"/>
            <a:ext cx="43719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itle 1"/>
          <p:cNvSpPr txBox="1">
            <a:spLocks/>
          </p:cNvSpPr>
          <p:nvPr/>
        </p:nvSpPr>
        <p:spPr bwMode="auto">
          <a:xfrm>
            <a:off x="76200" y="172245"/>
            <a:ext cx="52578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Differential HBT method  </a:t>
            </a:r>
          </a:p>
        </p:txBody>
      </p:sp>
      <p:pic>
        <p:nvPicPr>
          <p:cNvPr id="276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905000"/>
            <a:ext cx="2986087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2"/>
          <p:cNvSpPr txBox="1">
            <a:spLocks noChangeArrowheads="1"/>
          </p:cNvSpPr>
          <p:nvPr/>
        </p:nvSpPr>
        <p:spPr bwMode="auto">
          <a:xfrm>
            <a:off x="393700" y="1535113"/>
            <a:ext cx="373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We can rotate the frame of reference:</a:t>
            </a:r>
          </a:p>
        </p:txBody>
      </p:sp>
      <p:pic>
        <p:nvPicPr>
          <p:cNvPr id="276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30500"/>
            <a:ext cx="12954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Box 11"/>
          <p:cNvSpPr txBox="1">
            <a:spLocks noChangeArrowheads="1"/>
          </p:cNvSpPr>
          <p:nvPr/>
        </p:nvSpPr>
        <p:spPr bwMode="auto">
          <a:xfrm>
            <a:off x="482600" y="2719388"/>
            <a:ext cx="41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Wingdings" panose="05000000000000000000" pitchFamily="2" charset="2"/>
              </a:rPr>
              <a:t></a:t>
            </a:r>
            <a:endParaRPr lang="en-US" altLang="en-US" sz="1800"/>
          </a:p>
        </p:txBody>
      </p:sp>
      <p:pic>
        <p:nvPicPr>
          <p:cNvPr id="2765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1798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514" y="4080744"/>
            <a:ext cx="4929187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5882851"/>
            <a:ext cx="3475000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Measure </a:t>
            </a:r>
            <a:r>
              <a:rPr lang="en-US" sz="1600" dirty="0" err="1" smtClean="0">
                <a:latin typeface="Century Gothic" panose="020B0502020202020204" pitchFamily="34" charset="0"/>
              </a:rPr>
              <a:t>k,q</a:t>
            </a:r>
            <a:r>
              <a:rPr lang="en-US" sz="1600" dirty="0" smtClean="0">
                <a:latin typeface="Century Gothic" panose="020B0502020202020204" pitchFamily="34" charset="0"/>
              </a:rPr>
              <a:t> (p</a:t>
            </a:r>
            <a:r>
              <a:rPr lang="en-US" sz="1600" baseline="-25000" dirty="0" smtClean="0">
                <a:latin typeface="Century Gothic" panose="020B0502020202020204" pitchFamily="34" charset="0"/>
              </a:rPr>
              <a:t>1</a:t>
            </a:r>
            <a:r>
              <a:rPr lang="en-US" sz="1600" dirty="0" smtClean="0">
                <a:latin typeface="Century Gothic" panose="020B0502020202020204" pitchFamily="34" charset="0"/>
              </a:rPr>
              <a:t>,p</a:t>
            </a:r>
            <a:r>
              <a:rPr lang="en-US" sz="1600" baseline="-25000" dirty="0" smtClean="0">
                <a:latin typeface="Century Gothic" panose="020B0502020202020204" pitchFamily="34" charset="0"/>
              </a:rPr>
              <a:t>2</a:t>
            </a:r>
            <a:r>
              <a:rPr lang="en-US" sz="1600" dirty="0" smtClean="0">
                <a:latin typeface="Century Gothic" panose="020B0502020202020204" pitchFamily="34" charset="0"/>
              </a:rPr>
              <a:t>,p</a:t>
            </a:r>
            <a:r>
              <a:rPr lang="en-US" sz="1600" baseline="-25000" dirty="0" smtClean="0">
                <a:latin typeface="Century Gothic" panose="020B0502020202020204" pitchFamily="34" charset="0"/>
              </a:rPr>
              <a:t>3</a:t>
            </a:r>
            <a:r>
              <a:rPr lang="en-US" sz="1600" dirty="0" smtClean="0">
                <a:latin typeface="Century Gothic" panose="020B0502020202020204" pitchFamily="34" charset="0"/>
              </a:rPr>
              <a:t>,p</a:t>
            </a:r>
            <a:r>
              <a:rPr lang="en-US" sz="1600" baseline="-25000" dirty="0" smtClean="0">
                <a:latin typeface="Century Gothic" panose="020B0502020202020204" pitchFamily="34" charset="0"/>
              </a:rPr>
              <a:t>4</a:t>
            </a:r>
            <a:r>
              <a:rPr lang="en-US" sz="1600" dirty="0" smtClean="0">
                <a:latin typeface="Century Gothic" panose="020B0502020202020204" pitchFamily="34" charset="0"/>
              </a:rPr>
              <a:t>) in the </a:t>
            </a:r>
            <a:br>
              <a:rPr lang="en-US" sz="1600" dirty="0" smtClean="0">
                <a:latin typeface="Century Gothic" panose="020B0502020202020204" pitchFamily="34" charset="0"/>
              </a:rPr>
            </a:br>
            <a:r>
              <a:rPr lang="en-US" sz="1600" b="1" dirty="0" smtClean="0">
                <a:latin typeface="Century Gothic" panose="020B0502020202020204" pitchFamily="34" charset="0"/>
              </a:rPr>
              <a:t>out</a:t>
            </a:r>
            <a:r>
              <a:rPr lang="en-US" sz="1600" dirty="0" smtClean="0">
                <a:latin typeface="Century Gothic" panose="020B0502020202020204" pitchFamily="34" charset="0"/>
              </a:rPr>
              <a:t> &amp; </a:t>
            </a:r>
            <a:r>
              <a:rPr lang="en-US" sz="1600" b="1" dirty="0" smtClean="0">
                <a:latin typeface="Century Gothic" panose="020B0502020202020204" pitchFamily="34" charset="0"/>
              </a:rPr>
              <a:t>long</a:t>
            </a:r>
            <a:r>
              <a:rPr lang="en-US" sz="1600" dirty="0" smtClean="0">
                <a:latin typeface="Century Gothic" panose="020B0502020202020204" pitchFamily="34" charset="0"/>
              </a:rPr>
              <a:t> directions, in the R.P. </a:t>
            </a:r>
          </a:p>
        </p:txBody>
      </p:sp>
    </p:spTree>
    <p:extLst>
      <p:ext uri="{BB962C8B-B14F-4D97-AF65-F5344CB8AC3E}">
        <p14:creationId xmlns:p14="http://schemas.microsoft.com/office/powerpoint/2010/main" val="2577979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95229"/>
            <a:ext cx="5924550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373063" y="5681392"/>
            <a:ext cx="74510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j-lt"/>
              </a:rPr>
              <a:t>Longer tail on the negative ( low l ) side !  (see discussion of “</a:t>
            </a:r>
            <a:r>
              <a:rPr lang="en-US" altLang="en-US" sz="2000" dirty="0" err="1">
                <a:latin typeface="+mj-lt"/>
              </a:rPr>
              <a:t>Skewness</a:t>
            </a:r>
            <a:r>
              <a:rPr lang="en-US" altLang="en-US" sz="2000" dirty="0">
                <a:latin typeface="+mj-lt"/>
              </a:rPr>
              <a:t>” later)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230813" y="3733800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89314" y="1371600"/>
            <a:ext cx="41275" cy="335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514359" y="3238500"/>
            <a:ext cx="761497" cy="2350740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0F7CF-F77D-4DDE-8B43-04020EB964F2}" type="slidenum">
              <a:rPr lang="nb-NO" smtClean="0"/>
              <a:pPr>
                <a:defRPr/>
              </a:pPr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02984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DE6AB8-7A63-4974-A5E0-63EEEE1A4E16}" type="slidenum">
              <a:rPr lang="en-US" altLang="en-US">
                <a:solidFill>
                  <a:srgbClr val="0D0D0D"/>
                </a:solidFill>
              </a:rPr>
              <a:pPr eaLnBrk="1" hangingPunct="1"/>
              <a:t>30</a:t>
            </a:fld>
            <a:endParaRPr lang="en-US" altLang="en-US">
              <a:solidFill>
                <a:srgbClr val="0D0D0D"/>
              </a:solidFill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56" y="332656"/>
            <a:ext cx="470376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itle 1"/>
          <p:cNvSpPr txBox="1">
            <a:spLocks/>
          </p:cNvSpPr>
          <p:nvPr/>
        </p:nvSpPr>
        <p:spPr bwMode="auto">
          <a:xfrm>
            <a:off x="447675" y="853282"/>
            <a:ext cx="37338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Signs of rotation</a:t>
            </a:r>
          </a:p>
        </p:txBody>
      </p:sp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78820"/>
            <a:ext cx="43846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62039"/>
            <a:ext cx="51816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1475656" y="5645782"/>
            <a:ext cx="61824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00"/>
                </a:solidFill>
                <a:latin typeface="+mj-lt"/>
              </a:rPr>
              <a:t>[LP. Csernai, S. </a:t>
            </a:r>
            <a:r>
              <a:rPr lang="en-US" altLang="en-US" sz="1800" b="1" dirty="0" err="1">
                <a:solidFill>
                  <a:srgbClr val="006600"/>
                </a:solidFill>
                <a:latin typeface="+mj-lt"/>
              </a:rPr>
              <a:t>Velle</a:t>
            </a:r>
            <a:r>
              <a:rPr lang="en-US" altLang="en-US" sz="1800" b="1" dirty="0">
                <a:solidFill>
                  <a:srgbClr val="006600"/>
                </a:solidFill>
                <a:latin typeface="+mj-lt"/>
              </a:rPr>
              <a:t>, DJ. Wang, </a:t>
            </a:r>
            <a:r>
              <a:rPr lang="en-US" altLang="en-US" sz="1800" b="1" i="1" dirty="0">
                <a:solidFill>
                  <a:srgbClr val="006600"/>
                </a:solidFill>
                <a:latin typeface="+mj-lt"/>
              </a:rPr>
              <a:t>Phys. Rev. </a:t>
            </a:r>
            <a:r>
              <a:rPr lang="en-US" altLang="en-US" sz="1800" b="1" dirty="0">
                <a:solidFill>
                  <a:srgbClr val="006600"/>
                </a:solidFill>
                <a:latin typeface="+mj-lt"/>
              </a:rPr>
              <a:t>C 89 (2014) 034916]</a:t>
            </a:r>
            <a:br>
              <a:rPr lang="en-US" altLang="en-US" sz="1800" b="1" dirty="0">
                <a:solidFill>
                  <a:srgbClr val="006600"/>
                </a:solidFill>
                <a:latin typeface="+mj-lt"/>
              </a:rPr>
            </a:br>
            <a:r>
              <a:rPr lang="en-US" altLang="en-US" sz="1800" b="1" dirty="0">
                <a:solidFill>
                  <a:srgbClr val="006600"/>
                </a:solidFill>
                <a:latin typeface="+mj-lt"/>
              </a:rPr>
              <a:t>[LP. Csernai, S. </a:t>
            </a:r>
            <a:r>
              <a:rPr lang="en-US" altLang="en-US" sz="1800" b="1" dirty="0" err="1">
                <a:solidFill>
                  <a:srgbClr val="006600"/>
                </a:solidFill>
                <a:latin typeface="+mj-lt"/>
              </a:rPr>
              <a:t>Velle</a:t>
            </a:r>
            <a:r>
              <a:rPr lang="en-US" altLang="en-US" sz="1800" b="1" dirty="0">
                <a:solidFill>
                  <a:srgbClr val="006600"/>
                </a:solidFill>
                <a:latin typeface="+mj-lt"/>
              </a:rPr>
              <a:t>, Int. J. Mod. Phys. E 23 (2014) 1450043]  </a:t>
            </a:r>
          </a:p>
        </p:txBody>
      </p:sp>
    </p:spTree>
    <p:extLst>
      <p:ext uri="{BB962C8B-B14F-4D97-AF65-F5344CB8AC3E}">
        <p14:creationId xmlns:p14="http://schemas.microsoft.com/office/powerpoint/2010/main" val="3713348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>
          <a:xfrm>
            <a:off x="323528" y="347663"/>
            <a:ext cx="8820471" cy="633412"/>
          </a:xfrm>
        </p:spPr>
        <p:txBody>
          <a:bodyPr/>
          <a:lstStyle/>
          <a:p>
            <a:r>
              <a:rPr lang="nb-NO" altLang="nb-NO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Exact</a:t>
            </a:r>
            <a:r>
              <a:rPr lang="nb-NO" altLang="nb-NO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nb-NO" altLang="nb-NO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expanding</a:t>
            </a:r>
            <a:r>
              <a:rPr lang="nb-NO" altLang="nb-NO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nb-NO" altLang="nb-NO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rotating</a:t>
            </a:r>
            <a:r>
              <a:rPr lang="nb-NO" altLang="nb-NO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altLang="nb-NO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</a:t>
            </a:r>
            <a:r>
              <a:rPr lang="nb-NO" altLang="nb-NO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altLang="nb-NO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</a:t>
            </a:r>
            <a:r>
              <a:rPr lang="nb-NO" altLang="nb-NO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altLang="nb-NO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(E.M.)</a:t>
            </a:r>
            <a:endParaRPr lang="nb-NO" altLang="nb-NO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sz="2000" dirty="0" err="1">
                <a:latin typeface="+mj-lt"/>
              </a:rPr>
              <a:t>Exact</a:t>
            </a:r>
            <a:r>
              <a:rPr lang="nb-NO" altLang="nb-NO" sz="2000" dirty="0">
                <a:latin typeface="+mj-lt"/>
              </a:rPr>
              <a:t> </a:t>
            </a:r>
            <a:r>
              <a:rPr lang="nb-NO" altLang="nb-NO" sz="2000" dirty="0" err="1">
                <a:latin typeface="+mj-lt"/>
              </a:rPr>
              <a:t>model</a:t>
            </a:r>
            <a:r>
              <a:rPr lang="nb-NO" altLang="nb-NO" sz="2000" dirty="0">
                <a:latin typeface="+mj-lt"/>
              </a:rPr>
              <a:t>: T. </a:t>
            </a:r>
            <a:r>
              <a:rPr lang="nb-NO" altLang="nb-NO" sz="2000" dirty="0" err="1" smtClean="0">
                <a:latin typeface="+mj-lt"/>
              </a:rPr>
              <a:t>Csörg</a:t>
            </a:r>
            <a:r>
              <a:rPr lang="hu-HU" altLang="nb-NO" sz="2000" dirty="0" smtClean="0">
                <a:latin typeface="+mj-lt"/>
              </a:rPr>
              <a:t>ő</a:t>
            </a:r>
            <a:r>
              <a:rPr lang="nb-NO" altLang="nb-NO" sz="2000" dirty="0" smtClean="0">
                <a:latin typeface="+mj-lt"/>
              </a:rPr>
              <a:t>, </a:t>
            </a:r>
            <a:r>
              <a:rPr lang="nb-NO" altLang="nb-NO" sz="2000" dirty="0">
                <a:latin typeface="+mj-lt"/>
              </a:rPr>
              <a:t>M.I. </a:t>
            </a:r>
            <a:r>
              <a:rPr lang="nb-NO" altLang="nb-NO" sz="2000" dirty="0" err="1">
                <a:latin typeface="+mj-lt"/>
              </a:rPr>
              <a:t>Nagy</a:t>
            </a:r>
            <a:r>
              <a:rPr lang="nb-NO" altLang="nb-NO" sz="2000" dirty="0">
                <a:latin typeface="+mj-lt"/>
              </a:rPr>
              <a:t>, Phys. Rev. C </a:t>
            </a:r>
            <a:r>
              <a:rPr lang="nb-NO" altLang="nb-NO" sz="2000" b="1" dirty="0">
                <a:latin typeface="+mj-lt"/>
              </a:rPr>
              <a:t>89</a:t>
            </a:r>
            <a:r>
              <a:rPr lang="nb-NO" altLang="nb-NO" sz="2000" dirty="0">
                <a:latin typeface="+mj-lt"/>
              </a:rPr>
              <a:t>, 044901 (2014).  </a:t>
            </a:r>
            <a:r>
              <a:rPr lang="nb-NO" altLang="nb-NO" sz="2000" dirty="0" smtClean="0">
                <a:latin typeface="+mj-lt"/>
              </a:rPr>
              <a:t/>
            </a:r>
            <a:br>
              <a:rPr lang="nb-NO" altLang="nb-NO" sz="2000" dirty="0" smtClean="0">
                <a:latin typeface="+mj-lt"/>
              </a:rPr>
            </a:br>
            <a:r>
              <a:rPr lang="nb-NO" altLang="nb-NO" sz="2000" dirty="0" smtClean="0">
                <a:latin typeface="+mj-lt"/>
              </a:rPr>
              <a:t>Hydro</a:t>
            </a:r>
            <a:r>
              <a:rPr lang="nb-NO" altLang="nb-NO" sz="2000" dirty="0">
                <a:latin typeface="+mj-lt"/>
              </a:rPr>
              <a:t>: L.P. Csernai, D.J. Wang, and T. </a:t>
            </a:r>
            <a:r>
              <a:rPr lang="nb-NO" altLang="nb-NO" sz="2000" dirty="0" err="1" smtClean="0">
                <a:latin typeface="+mj-lt"/>
              </a:rPr>
              <a:t>Csörg</a:t>
            </a:r>
            <a:r>
              <a:rPr lang="hu-HU" altLang="nb-NO" sz="2000" dirty="0" smtClean="0">
                <a:latin typeface="+mj-lt"/>
              </a:rPr>
              <a:t>ő</a:t>
            </a:r>
            <a:r>
              <a:rPr lang="nb-NO" altLang="nb-NO" sz="2000" dirty="0" smtClean="0">
                <a:latin typeface="+mj-lt"/>
              </a:rPr>
              <a:t>, </a:t>
            </a:r>
            <a:r>
              <a:rPr lang="nb-NO" altLang="nb-NO" sz="2000" dirty="0">
                <a:latin typeface="+mj-lt"/>
              </a:rPr>
              <a:t>Phys. Rev. C </a:t>
            </a:r>
            <a:r>
              <a:rPr lang="nb-NO" altLang="nb-NO" sz="2000" b="1" dirty="0">
                <a:latin typeface="+mj-lt"/>
              </a:rPr>
              <a:t>90</a:t>
            </a:r>
            <a:r>
              <a:rPr lang="nb-NO" altLang="nb-NO" sz="2000" dirty="0">
                <a:latin typeface="+mj-lt"/>
              </a:rPr>
              <a:t>, 024901 (2014).  Vor.: L.P. Csernai, J.H. </a:t>
            </a:r>
            <a:r>
              <a:rPr lang="nb-NO" altLang="nb-NO" sz="2000" dirty="0" err="1">
                <a:latin typeface="+mj-lt"/>
              </a:rPr>
              <a:t>Inderhaug</a:t>
            </a:r>
            <a:r>
              <a:rPr lang="nb-NO" altLang="nb-NO" sz="2000" dirty="0">
                <a:latin typeface="+mj-lt"/>
              </a:rPr>
              <a:t>, Int. J. </a:t>
            </a:r>
            <a:r>
              <a:rPr lang="nb-NO" altLang="nb-NO" sz="2000" dirty="0" err="1">
                <a:latin typeface="+mj-lt"/>
              </a:rPr>
              <a:t>Modern</a:t>
            </a:r>
            <a:r>
              <a:rPr lang="nb-NO" altLang="nb-NO" sz="2000" dirty="0">
                <a:latin typeface="+mj-lt"/>
              </a:rPr>
              <a:t> </a:t>
            </a:r>
            <a:r>
              <a:rPr lang="nb-NO" altLang="nb-NO" sz="2000" dirty="0" err="1">
                <a:latin typeface="+mj-lt"/>
              </a:rPr>
              <a:t>Physics</a:t>
            </a:r>
            <a:r>
              <a:rPr lang="nb-NO" altLang="nb-NO" sz="2000" dirty="0">
                <a:latin typeface="+mj-lt"/>
              </a:rPr>
              <a:t> E </a:t>
            </a:r>
            <a:r>
              <a:rPr lang="nb-NO" altLang="nb-NO" sz="2000" b="1" dirty="0">
                <a:latin typeface="+mj-lt"/>
              </a:rPr>
              <a:t>24</a:t>
            </a:r>
            <a:r>
              <a:rPr lang="nb-NO" altLang="nb-NO" sz="2000" dirty="0">
                <a:latin typeface="+mj-lt"/>
              </a:rPr>
              <a:t>, 1550013 (2015).</a:t>
            </a:r>
            <a:endParaRPr lang="nb-NO" altLang="nb-NO" sz="2000" dirty="0" smtClean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8B2A-3841-4036-A261-22EB774B7FFC}" type="slidenum">
              <a:rPr lang="nb-NO" smtClean="0"/>
              <a:pPr>
                <a:defRPr/>
              </a:pPr>
              <a:t>31</a:t>
            </a:fld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57337"/>
            <a:ext cx="6376080" cy="4400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280" y="4653136"/>
            <a:ext cx="1376914" cy="1295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460" y="2333197"/>
            <a:ext cx="2178540" cy="21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22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Vorticity</a:t>
            </a:r>
            <a:r>
              <a:rPr lang="nb-NO" altLang="nb-N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 E.M. &amp; in ECHO-QGP </a:t>
            </a:r>
            <a:r>
              <a:rPr lang="nb-NO" altLang="nb-NO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hydro</a:t>
            </a:r>
            <a:endParaRPr lang="nb-NO" altLang="nb-NO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>
          <a:xfrm>
            <a:off x="457200" y="1196975"/>
            <a:ext cx="8651304" cy="3174862"/>
          </a:xfrm>
        </p:spPr>
        <p:txBody>
          <a:bodyPr/>
          <a:lstStyle/>
          <a:p>
            <a:r>
              <a:rPr lang="nb-NO" altLang="nb-NO" sz="2000" dirty="0" smtClean="0">
                <a:latin typeface="+mj-lt"/>
              </a:rPr>
              <a:t>EM</a:t>
            </a:r>
            <a:r>
              <a:rPr lang="en-US" altLang="nb-NO" sz="2000" dirty="0" smtClean="0">
                <a:latin typeface="+mj-lt"/>
              </a:rPr>
              <a:t>:  YL </a:t>
            </a:r>
            <a:r>
              <a:rPr lang="en-US" altLang="nb-NO" sz="2000" dirty="0" err="1" smtClean="0">
                <a:latin typeface="+mj-lt"/>
              </a:rPr>
              <a:t>Xie</a:t>
            </a:r>
            <a:r>
              <a:rPr lang="en-US" altLang="nb-NO" sz="2000" dirty="0" smtClean="0">
                <a:latin typeface="+mj-lt"/>
              </a:rPr>
              <a:t>, RC </a:t>
            </a:r>
            <a:r>
              <a:rPr lang="en-US" altLang="nb-NO" sz="2000" dirty="0" err="1" smtClean="0">
                <a:latin typeface="+mj-lt"/>
              </a:rPr>
              <a:t>Glastad</a:t>
            </a:r>
            <a:r>
              <a:rPr lang="en-US" altLang="nb-NO" sz="2000" dirty="0" smtClean="0">
                <a:latin typeface="+mj-lt"/>
              </a:rPr>
              <a:t>, LP Csernai, </a:t>
            </a:r>
            <a:r>
              <a:rPr lang="en-US" altLang="nb-NO" sz="2000" dirty="0" err="1" smtClean="0">
                <a:latin typeface="+mj-lt"/>
              </a:rPr>
              <a:t>arXiv</a:t>
            </a:r>
            <a:r>
              <a:rPr lang="en-US" altLang="nb-NO" sz="2000" dirty="0" smtClean="0">
                <a:latin typeface="+mj-lt"/>
              </a:rPr>
              <a:t>: 1505.07221v1 [</a:t>
            </a:r>
            <a:r>
              <a:rPr lang="en-US" altLang="nb-NO" sz="2000" dirty="0" err="1" smtClean="0">
                <a:latin typeface="+mj-lt"/>
              </a:rPr>
              <a:t>nucl-th</a:t>
            </a:r>
            <a:r>
              <a:rPr lang="en-US" altLang="nb-NO" sz="2000" dirty="0" smtClean="0">
                <a:latin typeface="+mj-lt"/>
              </a:rPr>
              <a:t>] </a:t>
            </a:r>
            <a:br>
              <a:rPr lang="en-US" altLang="nb-NO" sz="2000" dirty="0" smtClean="0">
                <a:latin typeface="+mj-lt"/>
              </a:rPr>
            </a:br>
            <a:r>
              <a:rPr lang="en-US" altLang="nb-NO" sz="2000" dirty="0" smtClean="0">
                <a:latin typeface="+mj-lt"/>
              </a:rPr>
              <a:t>ECHO-QGP hydro:  F Becattini et al., </a:t>
            </a:r>
            <a:r>
              <a:rPr lang="en-US" altLang="nb-NO" sz="2000" dirty="0" err="1" smtClean="0">
                <a:latin typeface="+mj-lt"/>
              </a:rPr>
              <a:t>arXiv</a:t>
            </a:r>
            <a:r>
              <a:rPr lang="en-US" altLang="nb-NO" sz="2000" dirty="0" smtClean="0">
                <a:latin typeface="+mj-lt"/>
              </a:rPr>
              <a:t>: 1501.04468v2 [</a:t>
            </a:r>
            <a:r>
              <a:rPr lang="en-US" altLang="nb-NO" sz="2000" dirty="0" err="1" smtClean="0">
                <a:latin typeface="+mj-lt"/>
              </a:rPr>
              <a:t>nucl-th</a:t>
            </a:r>
            <a:r>
              <a:rPr lang="en-US" altLang="nb-NO" sz="2000" dirty="0" smtClean="0">
                <a:latin typeface="+mj-lt"/>
              </a:rPr>
              <a:t>]</a:t>
            </a:r>
          </a:p>
          <a:p>
            <a:r>
              <a:rPr lang="en-US" altLang="nb-NO" sz="2000" dirty="0" smtClean="0">
                <a:latin typeface="+mj-lt"/>
              </a:rPr>
              <a:t>Vorticity components: -y directed from rotation,  [</a:t>
            </a:r>
            <a:r>
              <a:rPr lang="en-US" altLang="nb-NO" sz="2000" dirty="0" err="1" smtClean="0">
                <a:latin typeface="+mj-lt"/>
              </a:rPr>
              <a:t>x,z</a:t>
            </a:r>
            <a:r>
              <a:rPr lang="en-US" altLang="nb-NO" sz="2000" dirty="0" smtClean="0">
                <a:latin typeface="+mj-lt"/>
              </a:rPr>
              <a:t>] or  [</a:t>
            </a:r>
            <a:r>
              <a:rPr lang="en-US" altLang="nb-NO" sz="2000" dirty="0" err="1" smtClean="0">
                <a:latin typeface="+mj-lt"/>
              </a:rPr>
              <a:t>r,φ</a:t>
            </a:r>
            <a:r>
              <a:rPr lang="en-US" altLang="nb-NO" sz="2000" dirty="0" smtClean="0">
                <a:latin typeface="+mj-lt"/>
              </a:rPr>
              <a:t>] directed </a:t>
            </a:r>
            <a:r>
              <a:rPr lang="en-US" altLang="nb-NO" sz="2000" dirty="0" err="1" smtClean="0">
                <a:latin typeface="+mj-lt"/>
              </a:rPr>
              <a:t>fr.</a:t>
            </a:r>
            <a:r>
              <a:rPr lang="en-US" altLang="nb-NO" sz="2000" dirty="0" smtClean="0">
                <a:latin typeface="+mj-lt"/>
              </a:rPr>
              <a:t> Expansion   </a:t>
            </a:r>
            <a:br>
              <a:rPr lang="en-US" altLang="nb-NO" sz="2000" dirty="0" smtClean="0">
                <a:latin typeface="+mj-lt"/>
              </a:rPr>
            </a:br>
            <a:r>
              <a:rPr lang="en-US" altLang="nb-NO" sz="2000" dirty="0" smtClean="0">
                <a:latin typeface="+mj-lt"/>
              </a:rPr>
              <a:t> :                                       </a:t>
            </a:r>
            <a:r>
              <a:rPr lang="en-US" altLang="nb-NO" sz="2000" b="1" dirty="0" smtClean="0">
                <a:latin typeface="+mj-lt"/>
              </a:rPr>
              <a:t>rot</a:t>
            </a:r>
            <a:r>
              <a:rPr lang="en-US" altLang="nb-NO" sz="2000" dirty="0" smtClean="0">
                <a:latin typeface="+mj-lt"/>
              </a:rPr>
              <a:t> β       or      ∂</a:t>
            </a:r>
            <a:r>
              <a:rPr lang="en-US" altLang="nb-NO" sz="2000" baseline="-25000" dirty="0" smtClean="0">
                <a:latin typeface="+mj-lt"/>
              </a:rPr>
              <a:t>t</a:t>
            </a:r>
            <a:r>
              <a:rPr lang="en-US" altLang="nb-NO" sz="2000" dirty="0" smtClean="0">
                <a:latin typeface="+mj-lt"/>
              </a:rPr>
              <a:t> </a:t>
            </a:r>
            <a:r>
              <a:rPr lang="en-US" altLang="nb-NO" sz="2000" b="1" dirty="0" smtClean="0">
                <a:latin typeface="+mj-lt"/>
              </a:rPr>
              <a:t>β</a:t>
            </a:r>
          </a:p>
          <a:p>
            <a:r>
              <a:rPr lang="en-US" altLang="nb-NO" sz="2000" dirty="0" smtClean="0">
                <a:latin typeface="+mj-lt"/>
              </a:rPr>
              <a:t>Different initial conditions (!):  </a:t>
            </a:r>
            <a:r>
              <a:rPr lang="en-US" altLang="nb-NO" sz="2000" b="1" dirty="0" smtClean="0"/>
              <a:t>with vs. without shear </a:t>
            </a:r>
            <a:r>
              <a:rPr lang="en-US" altLang="nb-NO" sz="2000" b="1" dirty="0" smtClean="0">
                <a:sym typeface="Wingdings" panose="05000000000000000000" pitchFamily="2" charset="2"/>
              </a:rPr>
              <a:t></a:t>
            </a:r>
          </a:p>
          <a:p>
            <a:r>
              <a:rPr lang="en-US" altLang="nb-NO" sz="2000" dirty="0" smtClean="0">
                <a:sym typeface="Wingdings" panose="05000000000000000000" pitchFamily="2" charset="2"/>
              </a:rPr>
              <a:t>In  E.M. </a:t>
            </a:r>
            <a:r>
              <a:rPr lang="en-US" altLang="nb-NO" sz="2000" b="1" dirty="0" smtClean="0"/>
              <a:t>rot</a:t>
            </a:r>
            <a:r>
              <a:rPr lang="en-US" altLang="nb-NO" sz="2000" dirty="0" smtClean="0"/>
              <a:t> β = - 0.132 … -0.106,  decreasing with time | </a:t>
            </a:r>
            <a:r>
              <a:rPr lang="en-US" altLang="nb-NO" sz="1600" dirty="0" err="1" smtClean="0"/>
              <a:t>HwSh</a:t>
            </a:r>
            <a:r>
              <a:rPr lang="en-US" altLang="nb-NO" sz="1600" dirty="0" smtClean="0"/>
              <a:t>.: 0.3—0.6</a:t>
            </a:r>
            <a:br>
              <a:rPr lang="en-US" altLang="nb-NO" sz="1600" dirty="0" smtClean="0"/>
            </a:br>
            <a:r>
              <a:rPr lang="en-US" altLang="nb-NO" sz="2000" dirty="0" smtClean="0"/>
              <a:t>.             ∂</a:t>
            </a:r>
            <a:r>
              <a:rPr lang="en-US" altLang="nb-NO" sz="2000" baseline="-25000" dirty="0" smtClean="0"/>
              <a:t>t</a:t>
            </a:r>
            <a:r>
              <a:rPr lang="en-US" altLang="nb-NO" sz="2000" dirty="0" smtClean="0"/>
              <a:t> </a:t>
            </a:r>
            <a:r>
              <a:rPr lang="en-US" altLang="nb-NO" sz="2000" b="1" dirty="0" smtClean="0"/>
              <a:t>β</a:t>
            </a:r>
            <a:r>
              <a:rPr lang="en-US" altLang="nb-NO" sz="2000" baseline="-25000" dirty="0" smtClean="0"/>
              <a:t>r</a:t>
            </a:r>
            <a:r>
              <a:rPr lang="en-US" altLang="nb-NO" sz="2000" b="1" dirty="0" smtClean="0"/>
              <a:t> </a:t>
            </a:r>
            <a:r>
              <a:rPr lang="en-US" altLang="nb-NO" sz="2000" dirty="0" smtClean="0"/>
              <a:t>= 0.029 – 0 x </a:t>
            </a:r>
            <a:r>
              <a:rPr lang="en-US" altLang="nb-NO" sz="2000" b="1" dirty="0" smtClean="0"/>
              <a:t>y</a:t>
            </a:r>
            <a:r>
              <a:rPr lang="en-US" altLang="nb-NO" sz="2000" dirty="0" smtClean="0"/>
              <a:t>/</a:t>
            </a:r>
            <a:r>
              <a:rPr lang="en-US" altLang="nb-NO" sz="2000" dirty="0" err="1" smtClean="0"/>
              <a:t>fm</a:t>
            </a:r>
            <a:r>
              <a:rPr lang="en-US" altLang="nb-NO" sz="2000" dirty="0" smtClean="0"/>
              <a:t>,   ∂</a:t>
            </a:r>
            <a:r>
              <a:rPr lang="en-US" altLang="nb-NO" sz="2000" baseline="-25000" dirty="0" smtClean="0"/>
              <a:t>t</a:t>
            </a:r>
            <a:r>
              <a:rPr lang="en-US" altLang="nb-NO" sz="2000" dirty="0" smtClean="0"/>
              <a:t> </a:t>
            </a:r>
            <a:r>
              <a:rPr lang="en-US" altLang="nb-NO" sz="2000" b="1" dirty="0" smtClean="0"/>
              <a:t>β</a:t>
            </a:r>
            <a:r>
              <a:rPr lang="en-US" altLang="nb-NO" sz="2000" baseline="-25000" dirty="0" smtClean="0"/>
              <a:t>φ</a:t>
            </a:r>
            <a:r>
              <a:rPr lang="en-US" altLang="nb-NO" sz="2000" b="1" dirty="0" smtClean="0"/>
              <a:t> </a:t>
            </a:r>
            <a:r>
              <a:rPr lang="en-US" altLang="nb-NO" sz="2000" dirty="0" smtClean="0"/>
              <a:t>= 0.009 - 0 x </a:t>
            </a:r>
            <a:r>
              <a:rPr lang="en-US" altLang="nb-NO" sz="2000" b="1" dirty="0" smtClean="0"/>
              <a:t>r</a:t>
            </a:r>
            <a:r>
              <a:rPr lang="en-US" altLang="nb-NO" sz="2000" dirty="0" smtClean="0"/>
              <a:t>/</a:t>
            </a:r>
            <a:r>
              <a:rPr lang="en-US" altLang="nb-NO" sz="2000" dirty="0" err="1" smtClean="0"/>
              <a:t>fm</a:t>
            </a:r>
            <a:r>
              <a:rPr lang="en-US" altLang="nb-NO" sz="2000" dirty="0" smtClean="0"/>
              <a:t>,  ∂</a:t>
            </a:r>
            <a:r>
              <a:rPr lang="en-US" altLang="nb-NO" sz="2000" baseline="-25000" dirty="0" smtClean="0"/>
              <a:t>t</a:t>
            </a:r>
            <a:r>
              <a:rPr lang="en-US" altLang="nb-NO" sz="2000" dirty="0" smtClean="0"/>
              <a:t> </a:t>
            </a:r>
            <a:r>
              <a:rPr lang="en-US" altLang="nb-NO" sz="2000" b="1" dirty="0" smtClean="0"/>
              <a:t>β</a:t>
            </a:r>
            <a:r>
              <a:rPr lang="en-US" altLang="nb-NO" sz="2000" baseline="-25000" dirty="0" smtClean="0"/>
              <a:t>y</a:t>
            </a:r>
            <a:r>
              <a:rPr lang="en-US" altLang="nb-NO" sz="2000" b="1" dirty="0" smtClean="0"/>
              <a:t> </a:t>
            </a:r>
            <a:r>
              <a:rPr lang="en-US" altLang="nb-N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≈ 0.0</a:t>
            </a:r>
            <a:r>
              <a:rPr lang="en-US" altLang="nb-NO" sz="2000" dirty="0" smtClean="0"/>
              <a:t> </a:t>
            </a:r>
          </a:p>
          <a:p>
            <a:r>
              <a:rPr lang="en-US" altLang="nb-NO" sz="2000" dirty="0" smtClean="0"/>
              <a:t>In ECHO-QGP:  (no initial shear !)   mean values:</a:t>
            </a:r>
            <a:r>
              <a:rPr lang="nb-NO" altLang="nb-NO" sz="2000" dirty="0" smtClean="0"/>
              <a:t/>
            </a:r>
            <a:br>
              <a:rPr lang="nb-NO" altLang="nb-NO" sz="2000" dirty="0" smtClean="0"/>
            </a:br>
            <a:r>
              <a:rPr lang="nb-NO" altLang="nb-NO" sz="2000" dirty="0" smtClean="0"/>
              <a:t>.                </a:t>
            </a:r>
            <a:r>
              <a:rPr lang="en-US" altLang="nb-NO" sz="2000" b="1" dirty="0" smtClean="0"/>
              <a:t>rot</a:t>
            </a:r>
            <a:r>
              <a:rPr lang="en-US" altLang="nb-NO" sz="2000" dirty="0" smtClean="0"/>
              <a:t> </a:t>
            </a:r>
            <a:r>
              <a:rPr lang="el-GR" altLang="nb-NO" sz="2000" dirty="0"/>
              <a:t>β</a:t>
            </a:r>
            <a:r>
              <a:rPr lang="en-US" altLang="nb-NO" sz="2000" dirty="0"/>
              <a:t> = </a:t>
            </a:r>
            <a:r>
              <a:rPr lang="en-US" altLang="nb-NO" sz="2000" dirty="0" smtClean="0"/>
              <a:t>0.0 … - 0.007, increasing, with viscosity</a:t>
            </a:r>
            <a:endParaRPr lang="nb-NO" altLang="nb-NO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8B2A-3841-4036-A261-22EB774B7FFC}" type="slidenum">
              <a:rPr lang="nb-NO" smtClean="0"/>
              <a:pPr>
                <a:defRPr/>
              </a:pPr>
              <a:t>32</a:t>
            </a:fld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286926"/>
            <a:ext cx="2639849" cy="24778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4568687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j-lt"/>
                <a:cs typeface="Arial" panose="020B0604020202020204" pitchFamily="34" charset="0"/>
              </a:rPr>
              <a:t>Matter is put beyond ± \</a:t>
            </a:r>
            <a:r>
              <a:rPr lang="el-GR" sz="1800" dirty="0" smtClean="0">
                <a:latin typeface="+mj-lt"/>
                <a:cs typeface="Arial" panose="020B0604020202020204" pitchFamily="34" charset="0"/>
              </a:rPr>
              <a:t>η</a:t>
            </a:r>
            <a:r>
              <a:rPr lang="en-US" sz="1800" baseline="-25000" dirty="0" smtClean="0">
                <a:latin typeface="+mj-lt"/>
                <a:cs typeface="Arial" panose="020B0604020202020204" pitchFamily="34" charset="0"/>
              </a:rPr>
              <a:t>m</a:t>
            </a:r>
            <a:r>
              <a:rPr lang="en-US" sz="1800" dirty="0" smtClean="0">
                <a:latin typeface="+mj-lt"/>
                <a:cs typeface="Arial" panose="020B0604020202020204" pitchFamily="34" charset="0"/>
              </a:rPr>
              <a:t>, parameter to secure angular momentum without shear!</a:t>
            </a:r>
          </a:p>
          <a:p>
            <a:r>
              <a:rPr lang="en-US" sz="1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</a:p>
          <a:p>
            <a:r>
              <a:rPr lang="en-US" sz="1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No vorticity in the middle zone of the  collision, just at high </a:t>
            </a:r>
            <a:r>
              <a:rPr lang="en-US" sz="1800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rapidities</a:t>
            </a:r>
            <a:r>
              <a:rPr lang="en-US" sz="1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, i.e. high z</a:t>
            </a:r>
            <a:endParaRPr lang="en-US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5137" y="6190601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nb-NO" sz="1800" dirty="0" smtClean="0">
                <a:latin typeface="+mj-lt"/>
              </a:rPr>
              <a:t>~[</a:t>
            </a:r>
            <a:r>
              <a:rPr lang="nb-NO" altLang="nb-NO" sz="1800" dirty="0" err="1">
                <a:latin typeface="+mj-lt"/>
              </a:rPr>
              <a:t>x,z</a:t>
            </a:r>
            <a:r>
              <a:rPr lang="nb-NO" altLang="nb-NO" sz="1800" dirty="0" smtClean="0">
                <a:latin typeface="+mj-lt"/>
              </a:rPr>
              <a:t>]-</a:t>
            </a:r>
            <a:r>
              <a:rPr lang="nb-NO" altLang="nb-NO" sz="1800" dirty="0" err="1" smtClean="0">
                <a:latin typeface="+mj-lt"/>
              </a:rPr>
              <a:t>component</a:t>
            </a:r>
            <a:r>
              <a:rPr lang="nb-NO" altLang="nb-NO" sz="1800" dirty="0" smtClean="0">
                <a:latin typeface="+mj-lt"/>
              </a:rPr>
              <a:t> 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1575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Vorticity</a:t>
            </a:r>
            <a:r>
              <a:rPr lang="nb-NO" altLang="nb-NO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nb-NO" altLang="nb-N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ECHO-QGP </a:t>
            </a:r>
            <a:r>
              <a:rPr lang="nb-NO" altLang="nb-NO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</a:t>
            </a:r>
            <a:r>
              <a:rPr lang="nb-NO" altLang="nb-N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altLang="nb-NO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</a:t>
            </a:r>
            <a:r>
              <a:rPr lang="nb-NO" altLang="nb-N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nb-NO" altLang="nb-NO" dirty="0" smtClean="0"/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>
          <a:xfrm>
            <a:off x="457200" y="1196975"/>
            <a:ext cx="3898776" cy="4929188"/>
          </a:xfrm>
        </p:spPr>
        <p:txBody>
          <a:bodyPr/>
          <a:lstStyle/>
          <a:p>
            <a:r>
              <a:rPr lang="nb-NO" altLang="nb-NO" sz="2000" dirty="0" smtClean="0">
                <a:latin typeface="+mj-lt"/>
              </a:rPr>
              <a:t>In </a:t>
            </a:r>
            <a:r>
              <a:rPr lang="nb-NO" altLang="nb-NO" sz="2000" dirty="0" err="1" smtClean="0">
                <a:latin typeface="+mj-lt"/>
              </a:rPr>
              <a:t>the</a:t>
            </a:r>
            <a:r>
              <a:rPr lang="nb-NO" altLang="nb-NO" sz="2000" dirty="0" smtClean="0">
                <a:latin typeface="+mj-lt"/>
              </a:rPr>
              <a:t> [</a:t>
            </a:r>
            <a:r>
              <a:rPr lang="nb-NO" altLang="nb-NO" sz="2000" dirty="0" err="1" smtClean="0">
                <a:latin typeface="+mj-lt"/>
              </a:rPr>
              <a:t>x,z</a:t>
            </a:r>
            <a:r>
              <a:rPr lang="nb-NO" altLang="nb-NO" sz="2000" dirty="0" smtClean="0">
                <a:latin typeface="+mj-lt"/>
              </a:rPr>
              <a:t>] ~ [x,</a:t>
            </a:r>
            <a:r>
              <a:rPr lang="el-GR" altLang="nb-NO" sz="2000" dirty="0" smtClean="0">
                <a:latin typeface="+mj-lt"/>
              </a:rPr>
              <a:t>η]</a:t>
            </a:r>
            <a:r>
              <a:rPr lang="en-US" altLang="nb-NO" sz="2000" dirty="0" smtClean="0">
                <a:latin typeface="+mj-lt"/>
              </a:rPr>
              <a:t> plane y-directed vorticity, changes </a:t>
            </a:r>
            <a:r>
              <a:rPr lang="en-US" altLang="nb-NO" sz="2000" dirty="0" err="1" smtClean="0">
                <a:latin typeface="+mj-lt"/>
              </a:rPr>
              <a:t>btwn</a:t>
            </a:r>
            <a:r>
              <a:rPr lang="en-US" altLang="nb-NO" sz="2000" dirty="0" smtClean="0">
                <a:latin typeface="+mj-lt"/>
              </a:rPr>
              <a:t>: -0.05 – 0.03</a:t>
            </a:r>
          </a:p>
          <a:p>
            <a:r>
              <a:rPr lang="en-US" altLang="nb-NO" sz="2000" dirty="0" smtClean="0">
                <a:latin typeface="+mj-lt"/>
              </a:rPr>
              <a:t>Net FO vorticity is negative  up to </a:t>
            </a:r>
            <a:br>
              <a:rPr lang="en-US" altLang="nb-NO" sz="2000" dirty="0" smtClean="0">
                <a:latin typeface="+mj-lt"/>
              </a:rPr>
            </a:br>
            <a:r>
              <a:rPr lang="en-US" altLang="nb-NO" sz="2000" dirty="0" smtClean="0">
                <a:latin typeface="+mj-lt"/>
              </a:rPr>
              <a:t>-0.007 with “large” viscosity. </a:t>
            </a:r>
          </a:p>
          <a:p>
            <a:r>
              <a:rPr lang="en-US" altLang="nb-NO" sz="2000" dirty="0" smtClean="0">
                <a:latin typeface="+mj-lt"/>
              </a:rPr>
              <a:t>No initial vorticity</a:t>
            </a:r>
          </a:p>
          <a:p>
            <a:r>
              <a:rPr lang="en-US" altLang="nb-NO" sz="2000" dirty="0" smtClean="0">
                <a:latin typeface="+mj-lt"/>
              </a:rPr>
              <a:t>No vorticity in central domains</a:t>
            </a:r>
          </a:p>
          <a:p>
            <a:r>
              <a:rPr lang="en-US" altLang="nb-NO" sz="2000" dirty="0" smtClean="0">
                <a:latin typeface="+mj-lt"/>
              </a:rPr>
              <a:t>Both due to lack of initial</a:t>
            </a:r>
            <a:br>
              <a:rPr lang="en-US" altLang="nb-NO" sz="2000" dirty="0" smtClean="0">
                <a:latin typeface="+mj-lt"/>
              </a:rPr>
            </a:br>
            <a:r>
              <a:rPr lang="en-US" altLang="nb-NO" sz="2000" dirty="0" smtClean="0">
                <a:latin typeface="+mj-lt"/>
              </a:rPr>
              <a:t>shear flow </a:t>
            </a:r>
            <a:endParaRPr lang="nb-NO" altLang="nb-NO" sz="2000" dirty="0" smtClean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8B2A-3841-4036-A261-22EB774B7FFC}" type="slidenum">
              <a:rPr lang="nb-NO" smtClean="0"/>
              <a:pPr>
                <a:defRPr/>
              </a:pPr>
              <a:t>33</a:t>
            </a:fld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454" y="1964394"/>
            <a:ext cx="5206546" cy="480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Polarization</a:t>
            </a:r>
            <a:r>
              <a:rPr lang="nb-NO" altLang="nb-N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E.M. &amp; </a:t>
            </a:r>
            <a:r>
              <a:rPr lang="nb-NO" altLang="nb-NO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ECHO-QGP </a:t>
            </a:r>
            <a:r>
              <a:rPr lang="nb-NO" altLang="nb-NO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</a:t>
            </a:r>
            <a:endParaRPr lang="nb-NO" altLang="nb-NO" dirty="0" smtClean="0"/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1224936"/>
          </a:xfrm>
        </p:spPr>
        <p:txBody>
          <a:bodyPr/>
          <a:lstStyle/>
          <a:p>
            <a:r>
              <a:rPr lang="en-US" altLang="nb-NO" dirty="0" smtClean="0"/>
              <a:t>Y-directed polarization, </a:t>
            </a:r>
            <a:r>
              <a:rPr lang="en-US" altLang="nb-NO" dirty="0" err="1" smtClean="0"/>
              <a:t>Π</a:t>
            </a:r>
            <a:r>
              <a:rPr lang="en-US" altLang="nb-NO" baseline="-25000" dirty="0" err="1" smtClean="0"/>
              <a:t>y</a:t>
            </a:r>
            <a:r>
              <a:rPr lang="en-US" altLang="nb-NO" dirty="0" smtClean="0"/>
              <a:t>, is very different. In E.M. max polarization is  -11%,  &gt;&gt;   in ECHO-QGP it is   -0.2%,</a:t>
            </a:r>
            <a:br>
              <a:rPr lang="en-US" altLang="nb-NO" dirty="0" smtClean="0"/>
            </a:br>
            <a:r>
              <a:rPr lang="en-US" altLang="nb-NO" dirty="0" smtClean="0"/>
              <a:t>due to lack of initial shear flow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8B2A-3841-4036-A261-22EB774B7FFC}" type="slidenum">
              <a:rPr lang="nb-NO" smtClean="0"/>
              <a:pPr>
                <a:defRPr/>
              </a:pPr>
              <a:t>34</a:t>
            </a:fld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477506"/>
            <a:ext cx="4690657" cy="4356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8" y="2569748"/>
            <a:ext cx="4217938" cy="40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65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Polarization</a:t>
            </a:r>
            <a:r>
              <a:rPr lang="nb-NO" altLang="nb-NO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E.M. &amp; in ECHO-QGP </a:t>
            </a:r>
            <a:r>
              <a:rPr lang="nb-NO" altLang="nb-NO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</a:t>
            </a:r>
            <a:r>
              <a:rPr lang="nb-NO" altLang="nb-N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nb-NO" altLang="nb-NO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</a:t>
            </a:r>
            <a:r>
              <a:rPr lang="nb-NO" altLang="nb-N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nb-NO" altLang="nb-NO" dirty="0" smtClean="0"/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nb-NO" dirty="0" smtClean="0">
                <a:latin typeface="+mj-lt"/>
              </a:rPr>
              <a:t>In the </a:t>
            </a:r>
            <a:r>
              <a:rPr lang="en-US" altLang="nb-NO" dirty="0" err="1" smtClean="0">
                <a:latin typeface="+mj-lt"/>
              </a:rPr>
              <a:t>Π</a:t>
            </a:r>
            <a:r>
              <a:rPr lang="en-US" altLang="nb-NO" baseline="-25000" dirty="0" err="1" smtClean="0">
                <a:latin typeface="+mj-lt"/>
              </a:rPr>
              <a:t>x</a:t>
            </a:r>
            <a:r>
              <a:rPr lang="en-US" altLang="nb-NO" dirty="0" smtClean="0">
                <a:latin typeface="+mj-lt"/>
              </a:rPr>
              <a:t>-direction the initial shear flow has no effect.</a:t>
            </a:r>
          </a:p>
          <a:p>
            <a:endParaRPr lang="en-US" altLang="nb-NO" dirty="0" smtClean="0"/>
          </a:p>
          <a:p>
            <a:endParaRPr lang="en-US" altLang="nb-NO" dirty="0" smtClean="0"/>
          </a:p>
          <a:p>
            <a:endParaRPr lang="en-US" altLang="nb-NO" dirty="0" smtClean="0"/>
          </a:p>
          <a:p>
            <a:endParaRPr lang="en-US" altLang="nb-NO" dirty="0" smtClean="0"/>
          </a:p>
          <a:p>
            <a:endParaRPr lang="en-US" altLang="nb-NO" dirty="0" smtClean="0"/>
          </a:p>
          <a:p>
            <a:endParaRPr lang="en-US" altLang="nb-NO" dirty="0" smtClean="0"/>
          </a:p>
          <a:p>
            <a:endParaRPr lang="en-US" altLang="nb-NO" dirty="0" smtClean="0"/>
          </a:p>
          <a:p>
            <a:endParaRPr lang="en-US" altLang="nb-NO" dirty="0" smtClean="0"/>
          </a:p>
          <a:p>
            <a:endParaRPr lang="en-US" altLang="nb-NO" dirty="0" smtClean="0"/>
          </a:p>
          <a:p>
            <a:r>
              <a:rPr lang="en-US" altLang="nb-NO" dirty="0" smtClean="0">
                <a:latin typeface="+mj-lt"/>
              </a:rPr>
              <a:t>The structure is similar, the amplitude is different and the sign is</a:t>
            </a:r>
            <a:br>
              <a:rPr lang="en-US" altLang="nb-NO" dirty="0" smtClean="0">
                <a:latin typeface="+mj-lt"/>
              </a:rPr>
            </a:br>
            <a:r>
              <a:rPr lang="en-US" altLang="nb-NO" dirty="0" smtClean="0">
                <a:latin typeface="+mj-lt"/>
              </a:rPr>
              <a:t>opposite.  There may be different conventions (?) </a:t>
            </a:r>
            <a:endParaRPr lang="en-US" altLang="nb-NO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8B2A-3841-4036-A261-22EB774B7FFC}" type="slidenum">
              <a:rPr lang="nb-NO" smtClean="0"/>
              <a:pPr>
                <a:defRPr/>
              </a:pPr>
              <a:t>35</a:t>
            </a:fld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3779912" cy="3670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112" y="1556792"/>
            <a:ext cx="4881380" cy="411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5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-13320" y="1268760"/>
            <a:ext cx="9144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Century Gothic" panose="020B0502020202020204" pitchFamily="34" charset="0"/>
              </a:rPr>
              <a:t>We have shown how to split 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Collective </a:t>
            </a:r>
            <a:r>
              <a:rPr lang="en-US" altLang="en-US" sz="2400" dirty="0">
                <a:latin typeface="Century Gothic" panose="020B0502020202020204" pitchFamily="34" charset="0"/>
              </a:rPr>
              <a:t>flow &amp; 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Fluctuations</a:t>
            </a:r>
            <a:endParaRPr lang="en-US" altLang="en-US" sz="2400" dirty="0">
              <a:latin typeface="Century Gothic" panose="020B0502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Century Gothic" panose="020B0502020202020204" pitchFamily="34" charset="0"/>
              </a:rPr>
              <a:t>When Collective Flow is identified: </a:t>
            </a:r>
            <a:r>
              <a:rPr lang="en-US" altLang="en-US" sz="24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New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patterns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b="1" dirty="0" smtClean="0">
                <a:latin typeface="Century Gothic" panose="020B0502020202020204" pitchFamily="34" charset="0"/>
              </a:rPr>
              <a:t>Small </a:t>
            </a:r>
            <a:r>
              <a:rPr lang="en-US" altLang="en-US" sz="2400" b="1" dirty="0">
                <a:latin typeface="Century Gothic" panose="020B0502020202020204" pitchFamily="34" charset="0"/>
              </a:rPr>
              <a:t>viscosity </a:t>
            </a:r>
            <a:r>
              <a:rPr lang="en-US" altLang="en-US" sz="2400" dirty="0">
                <a:latin typeface="Century Gothic" panose="020B0502020202020204" pitchFamily="34" charset="0"/>
              </a:rPr>
              <a:t>(</a:t>
            </a:r>
            <a:r>
              <a:rPr lang="en-US" altLang="en-US" sz="2400" b="1" dirty="0">
                <a:solidFill>
                  <a:srgbClr val="FF0000"/>
                </a:solidFill>
                <a:latin typeface="Britannic Bold" panose="020B0903060703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fluctuations &amp; instabilities)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 smtClean="0">
                <a:latin typeface="Century Gothic" panose="020B0502020202020204" pitchFamily="34" charset="0"/>
                <a:sym typeface="Wingdings" panose="05000000000000000000" pitchFamily="2" charset="2"/>
              </a:rPr>
              <a:t>Kelvin-Helmholtz </a:t>
            </a:r>
            <a:r>
              <a:rPr lang="en-US" alt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Instability (KHI) ~ turbulence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These are observable in polarizations and in </a:t>
            </a:r>
            <a:r>
              <a:rPr lang="en-US" altLang="en-US" sz="2400" dirty="0" smtClean="0">
                <a:latin typeface="Century Gothic" panose="020B0502020202020204" pitchFamily="34" charset="0"/>
                <a:sym typeface="Wingdings" panose="05000000000000000000" pitchFamily="2" charset="2"/>
              </a:rPr>
              <a:t>HBT</a:t>
            </a:r>
            <a:endParaRPr lang="en-US" altLang="en-US" sz="2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705101" y="548680"/>
            <a:ext cx="37338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Summary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altLang="nb-NO" smtClean="0"/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altLang="nb-NO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8B2A-3841-4036-A261-22EB774B7FFC}" type="slidenum">
              <a:rPr lang="nb-NO" smtClean="0"/>
              <a:pPr>
                <a:defRPr/>
              </a:pPr>
              <a:t>37</a:t>
            </a:fld>
            <a:endParaRPr lang="nb-NO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2CD44AB5-6763-4B23-88F8-6510A9908DEF}" type="slidenum">
              <a:rPr lang="en-US" altLang="en-US">
                <a:solidFill>
                  <a:srgbClr val="0D0D0D"/>
                </a:solidFill>
              </a:rPr>
              <a:pPr algn="ctr" eaLnBrk="1" hangingPunct="1"/>
              <a:t>4</a:t>
            </a:fld>
            <a:endParaRPr lang="en-US" altLang="en-US">
              <a:solidFill>
                <a:srgbClr val="0D0D0D"/>
              </a:solidFill>
            </a:endParaRP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" y="3939798"/>
            <a:ext cx="7558873" cy="226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2"/>
          <p:cNvSpPr txBox="1">
            <a:spLocks noChangeArrowheads="1"/>
          </p:cNvSpPr>
          <p:nvPr/>
        </p:nvSpPr>
        <p:spPr bwMode="auto">
          <a:xfrm>
            <a:off x="1121569" y="2962344"/>
            <a:ext cx="2795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entury Gothic" panose="020B0502020202020204" pitchFamily="34" charset="0"/>
              </a:rPr>
              <a:t>~  like </a:t>
            </a:r>
            <a:r>
              <a:rPr lang="en-US" altLang="en-US" sz="2400" dirty="0">
                <a:latin typeface="Century Gothic" panose="020B0502020202020204" pitchFamily="34" charset="0"/>
              </a:rPr>
              <a:t>Elliptic</a:t>
            </a:r>
            <a:r>
              <a:rPr lang="en-US" altLang="en-US" sz="1800" dirty="0">
                <a:latin typeface="Century Gothic" panose="020B0502020202020204" pitchFamily="34" charset="0"/>
              </a:rPr>
              <a:t> flow, v</a:t>
            </a:r>
            <a:r>
              <a:rPr lang="en-US" altLang="en-US" sz="1800" baseline="-25000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4802186" y="2590577"/>
            <a:ext cx="34361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~  spherical with many (16) nearly equal perturbations</a:t>
            </a:r>
            <a:endParaRPr lang="en-US" altLang="en-US" sz="2400" baseline="-25000" dirty="0"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4679" y="987426"/>
            <a:ext cx="646843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 Central Heavy Ion Collisions</a:t>
            </a:r>
          </a:p>
        </p:txBody>
      </p:sp>
    </p:spTree>
    <p:extLst>
      <p:ext uri="{BB962C8B-B14F-4D97-AF65-F5344CB8AC3E}">
        <p14:creationId xmlns:p14="http://schemas.microsoft.com/office/powerpoint/2010/main" val="2485747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43800" y="6629400"/>
            <a:ext cx="1143000" cy="22860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0BA885C4-0D3D-4AE5-ABC2-956EDE45FBBF}" type="slidenum">
              <a:rPr lang="en-US" altLang="en-US">
                <a:solidFill>
                  <a:srgbClr val="0D0D0D"/>
                </a:solidFill>
              </a:rPr>
              <a:pPr algn="ctr" eaLnBrk="1" hangingPunct="1"/>
              <a:t>5</a:t>
            </a:fld>
            <a:endParaRPr lang="en-US" altLang="en-US" dirty="0">
              <a:solidFill>
                <a:srgbClr val="0D0D0D"/>
              </a:solidFill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8133"/>
            <a:ext cx="55435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1631"/>
            <a:ext cx="652462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1"/>
          <p:cNvSpPr txBox="1">
            <a:spLocks noChangeArrowheads="1"/>
          </p:cNvSpPr>
          <p:nvPr/>
        </p:nvSpPr>
        <p:spPr bwMode="auto">
          <a:xfrm>
            <a:off x="704421" y="5373216"/>
            <a:ext cx="72010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Flow originating from initial state fluctuations is significant and dominant 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central and semi-central collisions (where from global symmetry no azimuthal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asymmetry   could occur,        all Collective </a:t>
            </a:r>
            <a:r>
              <a:rPr lang="en-US" altLang="en-US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v</a:t>
            </a:r>
            <a:r>
              <a:rPr lang="en-US" altLang="en-US" sz="1800" b="1" baseline="-25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n</a:t>
            </a:r>
            <a:r>
              <a:rPr lang="en-US" altLang="en-US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= 0 ) !</a:t>
            </a:r>
          </a:p>
        </p:txBody>
      </p:sp>
      <p:sp>
        <p:nvSpPr>
          <p:cNvPr id="6" name="Rectangle 5"/>
          <p:cNvSpPr/>
          <p:nvPr/>
        </p:nvSpPr>
        <p:spPr>
          <a:xfrm>
            <a:off x="456826" y="5225578"/>
            <a:ext cx="7696200" cy="12192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491880" y="1413259"/>
            <a:ext cx="71437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502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E0E4A2-9FB0-4B2A-8B94-034FB95A457F}" type="slidenum">
              <a:rPr lang="en-US" altLang="en-US">
                <a:solidFill>
                  <a:srgbClr val="0D0D0D"/>
                </a:solidFill>
              </a:rPr>
              <a:pPr eaLnBrk="1" hangingPunct="1"/>
              <a:t>6</a:t>
            </a:fld>
            <a:endParaRPr lang="en-US" altLang="en-US">
              <a:solidFill>
                <a:srgbClr val="0D0D0D"/>
              </a:solidFill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27525"/>
            <a:ext cx="3722688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80528" y="1423952"/>
            <a:ext cx="39118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  <a:defRPr/>
            </a:pPr>
            <a:r>
              <a:rPr lang="en-US" sz="1600" dirty="0">
                <a:latin typeface="+mj-lt"/>
                <a:cs typeface="Arial" charset="0"/>
              </a:rPr>
              <a:t>Global Symmetries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en-US" sz="1600" dirty="0">
                <a:latin typeface="+mj-lt"/>
                <a:cs typeface="Arial" charset="0"/>
              </a:rPr>
              <a:t>Symmetry axes in the global CM-frame:  </a:t>
            </a: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en-US" sz="1600" dirty="0">
                <a:latin typeface="+mj-lt"/>
                <a:cs typeface="Arial" charset="0"/>
              </a:rPr>
              <a:t>( y </a:t>
            </a:r>
            <a:r>
              <a:rPr lang="en-US" sz="1600" dirty="0">
                <a:latin typeface="+mj-lt"/>
                <a:cs typeface="Arial" charset="0"/>
                <a:sym typeface="Wingdings" pitchFamily="2" charset="2"/>
              </a:rPr>
              <a:t> -y)</a:t>
            </a: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en-US" sz="1600" dirty="0">
                <a:latin typeface="+mj-lt"/>
                <a:cs typeface="Arial" charset="0"/>
                <a:sym typeface="Wingdings" pitchFamily="2" charset="2"/>
              </a:rPr>
              <a:t>( </a:t>
            </a:r>
            <a:r>
              <a:rPr lang="en-US" sz="1600" dirty="0" err="1">
                <a:latin typeface="+mj-lt"/>
                <a:cs typeface="Arial" charset="0"/>
                <a:sym typeface="Wingdings" pitchFamily="2" charset="2"/>
              </a:rPr>
              <a:t>x,z</a:t>
            </a:r>
            <a:r>
              <a:rPr lang="en-US" sz="1600" dirty="0">
                <a:latin typeface="+mj-lt"/>
                <a:cs typeface="Arial" charset="0"/>
                <a:sym typeface="Wingdings" pitchFamily="2" charset="2"/>
              </a:rPr>
              <a:t>  -x,-z)</a:t>
            </a:r>
            <a:endParaRPr lang="en-US" sz="1600" dirty="0">
              <a:latin typeface="+mj-lt"/>
              <a:cs typeface="Arial" charset="0"/>
            </a:endParaRP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en-US" sz="1600" dirty="0">
                <a:latin typeface="+mj-lt"/>
                <a:cs typeface="Arial" charset="0"/>
              </a:rPr>
              <a:t>Azimuthal symmetry: </a:t>
            </a:r>
            <a:r>
              <a:rPr lang="el-GR" sz="1600" dirty="0">
                <a:latin typeface="+mj-lt"/>
                <a:cs typeface="Arial" charset="0"/>
              </a:rPr>
              <a:t>φ-</a:t>
            </a:r>
            <a:r>
              <a:rPr lang="en-US" sz="1600" dirty="0">
                <a:latin typeface="+mj-lt"/>
                <a:cs typeface="Arial" charset="0"/>
              </a:rPr>
              <a:t>even  (</a:t>
            </a:r>
            <a:r>
              <a:rPr lang="en-US" sz="1600" dirty="0" err="1">
                <a:latin typeface="+mj-lt"/>
                <a:cs typeface="Arial" charset="0"/>
              </a:rPr>
              <a:t>cos</a:t>
            </a:r>
            <a:r>
              <a:rPr lang="en-US" sz="1600" dirty="0">
                <a:latin typeface="+mj-lt"/>
                <a:cs typeface="Arial" charset="0"/>
              </a:rPr>
              <a:t> n</a:t>
            </a:r>
            <a:r>
              <a:rPr lang="el-GR" sz="1600" dirty="0">
                <a:latin typeface="+mj-lt"/>
                <a:cs typeface="Arial" charset="0"/>
              </a:rPr>
              <a:t>φ)</a:t>
            </a:r>
            <a:r>
              <a:rPr lang="en-US" sz="1600" dirty="0">
                <a:latin typeface="+mj-lt"/>
                <a:cs typeface="Arial" charset="0"/>
              </a:rPr>
              <a:t> </a:t>
            </a: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en-US" sz="1600" dirty="0">
                <a:latin typeface="+mj-lt"/>
                <a:cs typeface="Arial" charset="0"/>
              </a:rPr>
              <a:t>Longitudinal   z-odd, (rap.-odd) for </a:t>
            </a:r>
            <a:r>
              <a:rPr lang="en-US" sz="1600" dirty="0" err="1" smtClean="0">
                <a:latin typeface="+mj-lt"/>
                <a:cs typeface="Arial" charset="0"/>
              </a:rPr>
              <a:t>v</a:t>
            </a:r>
            <a:r>
              <a:rPr lang="en-US" sz="1600" baseline="-25000" dirty="0" err="1" smtClean="0">
                <a:latin typeface="+mj-lt"/>
                <a:cs typeface="Arial" charset="0"/>
              </a:rPr>
              <a:t>odd</a:t>
            </a:r>
            <a:endParaRPr lang="en-US" sz="1600" dirty="0">
              <a:latin typeface="+mj-lt"/>
              <a:cs typeface="Arial" charset="0"/>
              <a:sym typeface="Wingdings" pitchFamily="2" charset="2"/>
            </a:endParaRP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en-US" sz="1600" dirty="0">
                <a:latin typeface="+mj-lt"/>
                <a:cs typeface="Arial" charset="0"/>
                <a:sym typeface="Wingdings" pitchFamily="2" charset="2"/>
              </a:rPr>
              <a:t>Spherical or ellipsoidal flow,  </a:t>
            </a:r>
            <a:r>
              <a:rPr lang="en-US" sz="1600" dirty="0" smtClean="0">
                <a:latin typeface="+mj-lt"/>
                <a:cs typeface="Arial" charset="0"/>
                <a:sym typeface="Wingdings" pitchFamily="2" charset="2"/>
              </a:rPr>
              <a:t>expansion</a:t>
            </a:r>
            <a:endParaRPr lang="en-US" sz="1600" dirty="0">
              <a:latin typeface="+mj-lt"/>
              <a:cs typeface="Arial" charset="0"/>
              <a:sym typeface="Wingdings" pitchFamily="2" charset="2"/>
            </a:endParaRP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533400" y="5185568"/>
            <a:ext cx="692642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Arial Narrow" panose="020B0606020202030204" pitchFamily="34" charset="0"/>
              </a:rPr>
              <a:t>Fluctuations</a:t>
            </a: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Arial Narrow" panose="020B0606020202030204" pitchFamily="34" charset="0"/>
              </a:rPr>
              <a:t>Global flow and Fluctuations  are simultaneously present </a:t>
            </a:r>
            <a:r>
              <a:rPr lang="en-US" altLang="en-U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 Ǝ interference</a:t>
            </a:r>
            <a:endParaRPr lang="en-US" altLang="en-US" sz="1600" dirty="0">
              <a:latin typeface="Arial Narrow" panose="020B0606020202030204" pitchFamily="34" charset="0"/>
            </a:endParaRPr>
          </a:p>
          <a:p>
            <a:pPr lvl="1" algn="l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Arial Narrow" panose="020B0606020202030204" pitchFamily="34" charset="0"/>
              </a:rPr>
              <a:t>Azimuth -   Global: even harmonics  - Fluctuations : odd &amp; even harmonics </a:t>
            </a:r>
          </a:p>
          <a:p>
            <a:pPr lvl="1" algn="l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Arial Narrow" panose="020B0606020202030204" pitchFamily="34" charset="0"/>
              </a:rPr>
              <a:t>Longitudinal – Global: v1, v3 y-odd   - Fluctuations : odd &amp; even harmonics</a:t>
            </a:r>
          </a:p>
          <a:p>
            <a:pPr lvl="1" algn="l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The separation of Global &amp; Fluctuating  flow is a must !!    (not done yet)</a:t>
            </a:r>
          </a:p>
        </p:txBody>
      </p:sp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728244"/>
            <a:ext cx="64198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4492625"/>
            <a:ext cx="818673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738" y="63966"/>
            <a:ext cx="6172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Peripheral  Collisions  (A+A)</a:t>
            </a:r>
          </a:p>
        </p:txBody>
      </p:sp>
      <p:sp>
        <p:nvSpPr>
          <p:cNvPr id="9226" name="Rectangle 1"/>
          <p:cNvSpPr>
            <a:spLocks noChangeArrowheads="1"/>
          </p:cNvSpPr>
          <p:nvPr/>
        </p:nvSpPr>
        <p:spPr bwMode="auto">
          <a:xfrm>
            <a:off x="828675" y="764383"/>
            <a:ext cx="4581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Csernai &amp; St</a:t>
            </a:r>
            <a:r>
              <a:rPr lang="hu-HU" altLang="en-US" sz="1800" dirty="0">
                <a:solidFill>
                  <a:srgbClr val="008000"/>
                </a:solidFill>
              </a:rPr>
              <a:t>ö</a:t>
            </a:r>
            <a:r>
              <a:rPr lang="en-US" altLang="en-US" sz="1800" dirty="0" err="1">
                <a:solidFill>
                  <a:srgbClr val="008000"/>
                </a:solidFill>
              </a:rPr>
              <a:t>cker</a:t>
            </a:r>
            <a:r>
              <a:rPr lang="en-US" altLang="en-US" sz="1800" dirty="0">
                <a:solidFill>
                  <a:srgbClr val="008000"/>
                </a:solidFill>
              </a:rPr>
              <a:t>, </a:t>
            </a:r>
            <a:r>
              <a:rPr lang="en-US" altLang="en-US" sz="1800" dirty="0" err="1">
                <a:solidFill>
                  <a:srgbClr val="008000"/>
                </a:solidFill>
              </a:rPr>
              <a:t>arXiv</a:t>
            </a:r>
            <a:r>
              <a:rPr lang="en-US" altLang="en-US" sz="1800" dirty="0">
                <a:solidFill>
                  <a:srgbClr val="008000"/>
                </a:solidFill>
              </a:rPr>
              <a:t>: 1406.1153v2 [</a:t>
            </a:r>
            <a:r>
              <a:rPr lang="en-US" altLang="en-US" sz="1800" dirty="0" err="1">
                <a:solidFill>
                  <a:srgbClr val="008000"/>
                </a:solidFill>
              </a:rPr>
              <a:t>nucl-th</a:t>
            </a:r>
            <a:r>
              <a:rPr lang="en-US" altLang="en-US" sz="1800" dirty="0">
                <a:solidFill>
                  <a:srgbClr val="008000"/>
                </a:solidFill>
              </a:rPr>
              <a:t>]</a:t>
            </a:r>
          </a:p>
        </p:txBody>
      </p:sp>
      <p:sp>
        <p:nvSpPr>
          <p:cNvPr id="9227" name="TextBox 1"/>
          <p:cNvSpPr txBox="1">
            <a:spLocks noChangeArrowheads="1"/>
          </p:cNvSpPr>
          <p:nvPr/>
        </p:nvSpPr>
        <p:spPr bwMode="auto">
          <a:xfrm>
            <a:off x="58738" y="3487738"/>
            <a:ext cx="822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Theory:</a:t>
            </a:r>
          </a:p>
        </p:txBody>
      </p:sp>
      <p:sp>
        <p:nvSpPr>
          <p:cNvPr id="9228" name="TextBox 11"/>
          <p:cNvSpPr txBox="1">
            <a:spLocks noChangeArrowheads="1"/>
          </p:cNvSpPr>
          <p:nvPr/>
        </p:nvSpPr>
        <p:spPr bwMode="auto">
          <a:xfrm>
            <a:off x="0" y="4338638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Experiment: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57600" y="4953000"/>
            <a:ext cx="3810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029200" y="4953000"/>
            <a:ext cx="3810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743200"/>
            <a:ext cx="14478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915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C538DFC-89EE-4AB7-AA1B-D6592A0A4756}" type="slidenum">
              <a:rPr lang="en-US" altLang="en-US">
                <a:solidFill>
                  <a:srgbClr val="0D0D0D"/>
                </a:solidFill>
              </a:rPr>
              <a:pPr eaLnBrk="1" hangingPunct="1"/>
              <a:t>7</a:t>
            </a:fld>
            <a:endParaRPr lang="en-US" altLang="en-US">
              <a:solidFill>
                <a:srgbClr val="0D0D0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465949"/>
            <a:ext cx="35509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Anisotropic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Flow</a:t>
            </a:r>
          </a:p>
        </p:txBody>
      </p:sp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3923928" y="327449"/>
            <a:ext cx="51113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Century Gothic" panose="020B0502020202020204" pitchFamily="34" charset="0"/>
              </a:rPr>
              <a:t>Used </a:t>
            </a:r>
            <a:r>
              <a:rPr lang="en-US" altLang="en-US" sz="1800" dirty="0">
                <a:latin typeface="Century Gothic" panose="020B0502020202020204" pitchFamily="34" charset="0"/>
              </a:rPr>
              <a:t>by most experimental groups today</a:t>
            </a:r>
            <a:r>
              <a:rPr lang="en-US" altLang="en-US" sz="1800" dirty="0" smtClean="0">
                <a:latin typeface="Century Gothic" panose="020B0502020202020204" pitchFamily="34" charset="0"/>
              </a:rPr>
              <a:t>.</a:t>
            </a:r>
            <a:br>
              <a:rPr lang="en-US" altLang="en-US" sz="1800" dirty="0" smtClean="0">
                <a:latin typeface="Century Gothic" panose="020B0502020202020204" pitchFamily="34" charset="0"/>
              </a:rPr>
            </a:br>
            <a:r>
              <a:rPr lang="en-US" altLang="en-US" sz="1800" dirty="0">
                <a:solidFill>
                  <a:srgbClr val="008000"/>
                </a:solidFill>
                <a:latin typeface="Century Gothic" panose="020B0502020202020204" pitchFamily="34" charset="0"/>
              </a:rPr>
              <a:t>[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R  Snellings,  </a:t>
            </a:r>
            <a:r>
              <a:rPr lang="en-US" altLang="en-US" sz="1800" dirty="0">
                <a:solidFill>
                  <a:srgbClr val="008000"/>
                </a:solidFill>
                <a:latin typeface="Century Gothic" panose="020B0502020202020204" pitchFamily="34" charset="0"/>
              </a:rPr>
              <a:t>J Phys G 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800" b="1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41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 </a:t>
            </a:r>
            <a:r>
              <a:rPr lang="en-US" altLang="en-US" sz="1800" dirty="0">
                <a:solidFill>
                  <a:srgbClr val="008000"/>
                </a:solidFill>
                <a:latin typeface="Century Gothic" panose="020B0502020202020204" pitchFamily="34" charset="0"/>
              </a:rPr>
              <a:t>(2014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)  24007]</a:t>
            </a:r>
            <a:b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</a:b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[LP Csernai &amp; H </a:t>
            </a:r>
            <a:r>
              <a:rPr lang="en-US" altLang="en-US" sz="1800" dirty="0" err="1" smtClean="0">
                <a:solidFill>
                  <a:srgbClr val="008000"/>
                </a:solidFill>
                <a:latin typeface="Century Gothic" panose="020B0502020202020204" pitchFamily="34" charset="0"/>
              </a:rPr>
              <a:t>Stoecker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J Phys G </a:t>
            </a:r>
            <a:r>
              <a:rPr lang="en-US" altLang="en-US" sz="1800" b="1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41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124001]  </a:t>
            </a:r>
            <a:endParaRPr lang="en-US" altLang="en-US" sz="1800" dirty="0">
              <a:solidFill>
                <a:srgbClr val="008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75" y="1438247"/>
            <a:ext cx="4563081" cy="87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418" y="2247900"/>
            <a:ext cx="4000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93832"/>
            <a:ext cx="8618363" cy="55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9" y="3351882"/>
            <a:ext cx="8239964" cy="58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305" y="1741330"/>
            <a:ext cx="10096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931" y="4242510"/>
            <a:ext cx="5436374" cy="76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74" y="5066383"/>
            <a:ext cx="3662204" cy="45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86" y="5671893"/>
            <a:ext cx="5410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039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C538DFC-89EE-4AB7-AA1B-D6592A0A4756}" type="slidenum">
              <a:rPr lang="en-US" altLang="en-US">
                <a:solidFill>
                  <a:srgbClr val="0D0D0D"/>
                </a:solidFill>
              </a:rPr>
              <a:pPr eaLnBrk="1" hangingPunct="1"/>
              <a:t>8</a:t>
            </a:fld>
            <a:endParaRPr lang="en-US" altLang="en-US">
              <a:solidFill>
                <a:srgbClr val="0D0D0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662" y="376825"/>
            <a:ext cx="35509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Anisotropic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Flow</a:t>
            </a:r>
          </a:p>
        </p:txBody>
      </p:sp>
      <p:pic>
        <p:nvPicPr>
          <p:cNvPr id="102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19375"/>
            <a:ext cx="10096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5" y="1395804"/>
            <a:ext cx="398173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TextBox 5"/>
          <p:cNvSpPr txBox="1">
            <a:spLocks noChangeArrowheads="1"/>
          </p:cNvSpPr>
          <p:nvPr/>
        </p:nvSpPr>
        <p:spPr bwMode="auto">
          <a:xfrm>
            <a:off x="4572000" y="1406806"/>
            <a:ext cx="22751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entury Gothic" panose="020B0502020202020204" pitchFamily="34" charset="0"/>
              </a:rPr>
              <a:t>( for evaluating </a:t>
            </a:r>
            <a:r>
              <a:rPr lang="en-US" altLang="en-US" sz="1600" dirty="0" err="1">
                <a:latin typeface="Century Gothic" panose="020B0502020202020204" pitchFamily="34" charset="0"/>
              </a:rPr>
              <a:t>v</a:t>
            </a:r>
            <a:r>
              <a:rPr lang="en-US" altLang="en-US" sz="1600" baseline="-25000" dirty="0" err="1">
                <a:latin typeface="Century Gothic" panose="020B0502020202020204" pitchFamily="34" charset="0"/>
              </a:rPr>
              <a:t>n</a:t>
            </a:r>
            <a:r>
              <a:rPr lang="en-US" altLang="en-US" sz="1600" dirty="0"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025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14" y="1921400"/>
            <a:ext cx="6379054" cy="132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TextBox 16"/>
          <p:cNvSpPr txBox="1">
            <a:spLocks noChangeArrowheads="1"/>
          </p:cNvSpPr>
          <p:nvPr/>
        </p:nvSpPr>
        <p:spPr bwMode="auto">
          <a:xfrm>
            <a:off x="3995936" y="3311773"/>
            <a:ext cx="46333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entury Gothic" panose="020B0502020202020204" pitchFamily="34" charset="0"/>
              </a:rPr>
              <a:t>e.g. with 4 particle </a:t>
            </a:r>
            <a:r>
              <a:rPr lang="en-US" altLang="en-US" sz="1800" dirty="0" err="1">
                <a:latin typeface="Century Gothic" panose="020B0502020202020204" pitchFamily="34" charset="0"/>
              </a:rPr>
              <a:t>cumulant</a:t>
            </a:r>
            <a:r>
              <a:rPr lang="en-US" altLang="en-US" sz="1800" dirty="0">
                <a:latin typeface="Century Gothic" panose="020B0502020202020204" pitchFamily="34" charset="0"/>
              </a:rPr>
              <a:t> method:</a:t>
            </a:r>
          </a:p>
        </p:txBody>
      </p:sp>
      <p:pic>
        <p:nvPicPr>
          <p:cNvPr id="1025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1" y="4040440"/>
            <a:ext cx="6351268" cy="59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951" y="4114370"/>
            <a:ext cx="2344302" cy="49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3" y="1949066"/>
            <a:ext cx="469228" cy="35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3343451" y="3310630"/>
            <a:ext cx="261938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2" name="TextBox 8"/>
          <p:cNvSpPr txBox="1">
            <a:spLocks noChangeArrowheads="1"/>
          </p:cNvSpPr>
          <p:nvPr/>
        </p:nvSpPr>
        <p:spPr bwMode="auto">
          <a:xfrm>
            <a:off x="196371" y="5108759"/>
            <a:ext cx="8597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Reaction plane (RP) is lost, </a:t>
            </a:r>
            <a:r>
              <a:rPr lang="en-US" altLang="en-US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  </a:t>
            </a:r>
            <a:r>
              <a:rPr lang="en-US" alt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P/T side of RP is also </a:t>
            </a:r>
            <a:r>
              <a:rPr lang="en-US" altLang="en-US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lost</a:t>
            </a:r>
            <a:r>
              <a:rPr lang="en-US" alt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altLang="en-US" sz="1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  CM is not known</a:t>
            </a:r>
            <a:endParaRPr lang="en-US" altLang="en-US" sz="1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23928" y="327449"/>
            <a:ext cx="51113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Century Gothic" panose="020B0502020202020204" pitchFamily="34" charset="0"/>
              </a:rPr>
              <a:t>Used </a:t>
            </a:r>
            <a:r>
              <a:rPr lang="en-US" altLang="en-US" sz="1800" dirty="0">
                <a:latin typeface="Century Gothic" panose="020B0502020202020204" pitchFamily="34" charset="0"/>
              </a:rPr>
              <a:t>by most experimental groups today</a:t>
            </a:r>
            <a:r>
              <a:rPr lang="en-US" altLang="en-US" sz="1800" dirty="0" smtClean="0">
                <a:latin typeface="Century Gothic" panose="020B0502020202020204" pitchFamily="34" charset="0"/>
              </a:rPr>
              <a:t>.</a:t>
            </a:r>
            <a:br>
              <a:rPr lang="en-US" altLang="en-US" sz="1800" dirty="0" smtClean="0">
                <a:latin typeface="Century Gothic" panose="020B0502020202020204" pitchFamily="34" charset="0"/>
              </a:rPr>
            </a:br>
            <a:r>
              <a:rPr lang="en-US" altLang="en-US" sz="1800" dirty="0">
                <a:solidFill>
                  <a:srgbClr val="008000"/>
                </a:solidFill>
                <a:latin typeface="Century Gothic" panose="020B0502020202020204" pitchFamily="34" charset="0"/>
              </a:rPr>
              <a:t>[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R  Snellings,  </a:t>
            </a:r>
            <a:r>
              <a:rPr lang="en-US" altLang="en-US" sz="1800" dirty="0">
                <a:solidFill>
                  <a:srgbClr val="008000"/>
                </a:solidFill>
                <a:latin typeface="Century Gothic" panose="020B0502020202020204" pitchFamily="34" charset="0"/>
              </a:rPr>
              <a:t>J Phys G 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800" b="1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41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 </a:t>
            </a:r>
            <a:r>
              <a:rPr lang="en-US" altLang="en-US" sz="1800" dirty="0">
                <a:solidFill>
                  <a:srgbClr val="008000"/>
                </a:solidFill>
                <a:latin typeface="Century Gothic" panose="020B0502020202020204" pitchFamily="34" charset="0"/>
              </a:rPr>
              <a:t>(2014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)  24007]</a:t>
            </a:r>
            <a:b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</a:b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[LP Csernai &amp; H </a:t>
            </a:r>
            <a:r>
              <a:rPr lang="en-US" altLang="en-US" sz="1800" dirty="0" err="1" smtClean="0">
                <a:solidFill>
                  <a:srgbClr val="008000"/>
                </a:solidFill>
                <a:latin typeface="Century Gothic" panose="020B0502020202020204" pitchFamily="34" charset="0"/>
              </a:rPr>
              <a:t>Stoecker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J Phys G </a:t>
            </a:r>
            <a:r>
              <a:rPr lang="en-US" altLang="en-US" sz="1800" b="1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41</a:t>
            </a:r>
            <a:r>
              <a:rPr lang="en-US" altLang="en-US" sz="1800" dirty="0" smtClean="0">
                <a:solidFill>
                  <a:srgbClr val="008000"/>
                </a:solidFill>
                <a:latin typeface="Century Gothic" panose="020B0502020202020204" pitchFamily="34" charset="0"/>
              </a:rPr>
              <a:t> 124001]  </a:t>
            </a:r>
            <a:endParaRPr lang="en-US" altLang="en-US" sz="1800" dirty="0">
              <a:solidFill>
                <a:srgbClr val="008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30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E3DF5E-7379-4217-999E-2D16BA3BE29D}" type="slidenum">
              <a:rPr lang="en-US" altLang="en-US">
                <a:solidFill>
                  <a:srgbClr val="0D0D0D"/>
                </a:solidFill>
              </a:rPr>
              <a:pPr eaLnBrk="1" hangingPunct="1"/>
              <a:t>9</a:t>
            </a:fld>
            <a:endParaRPr lang="en-US" altLang="en-US">
              <a:solidFill>
                <a:srgbClr val="0D0D0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53216" y="112962"/>
            <a:ext cx="9494907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We need an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EbE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reference angle (e.g. the RP). 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Can we find it?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447800"/>
            <a:ext cx="15430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06513"/>
            <a:ext cx="14430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709988" y="1666875"/>
            <a:ext cx="5334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28738"/>
            <a:ext cx="1219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791200" y="1679575"/>
            <a:ext cx="5334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1352550"/>
            <a:ext cx="21320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055813"/>
            <a:ext cx="413543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2427288"/>
            <a:ext cx="304323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3271838"/>
            <a:ext cx="259556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2547938"/>
            <a:ext cx="20574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00526"/>
            <a:ext cx="26765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TextBox 6"/>
          <p:cNvSpPr txBox="1">
            <a:spLocks noChangeArrowheads="1"/>
          </p:cNvSpPr>
          <p:nvPr/>
        </p:nvSpPr>
        <p:spPr bwMode="auto">
          <a:xfrm>
            <a:off x="303213" y="4083050"/>
            <a:ext cx="3376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entury Gothic" panose="020B0502020202020204" pitchFamily="34" charset="0"/>
              </a:rPr>
              <a:t>Or one can approximate this as:</a:t>
            </a:r>
          </a:p>
        </p:txBody>
      </p:sp>
      <p:pic>
        <p:nvPicPr>
          <p:cNvPr id="1128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93755"/>
            <a:ext cx="33623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TextBox 18"/>
          <p:cNvSpPr txBox="1">
            <a:spLocks noChangeArrowheads="1"/>
          </p:cNvSpPr>
          <p:nvPr/>
        </p:nvSpPr>
        <p:spPr bwMode="auto">
          <a:xfrm>
            <a:off x="303213" y="5117770"/>
            <a:ext cx="75824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 Narrow" panose="020B0606020202030204" pitchFamily="34" charset="0"/>
              </a:rPr>
              <a:t>Weighting with </a:t>
            </a:r>
            <a:r>
              <a:rPr lang="en-US" altLang="en-US" sz="1800" b="1" dirty="0">
                <a:latin typeface="Arial Narrow" panose="020B0606020202030204" pitchFamily="34" charset="0"/>
              </a:rPr>
              <a:t>y</a:t>
            </a:r>
            <a:r>
              <a:rPr lang="en-US" altLang="en-US" sz="1800" dirty="0">
                <a:latin typeface="Arial Narrow" panose="020B0606020202030204" pitchFamily="34" charset="0"/>
              </a:rPr>
              <a:t> </a:t>
            </a:r>
            <a:r>
              <a:rPr lang="en-US" altLang="en-US" sz="1800" dirty="0">
                <a:latin typeface="Arial Narrow" panose="020B0606020202030204" pitchFamily="34" charset="0"/>
                <a:sym typeface="Wingdings" panose="05000000000000000000" pitchFamily="2" charset="2"/>
              </a:rPr>
              <a:t> dominates large </a:t>
            </a:r>
            <a:r>
              <a:rPr lang="en-US" altLang="en-US" sz="1800" dirty="0" err="1">
                <a:latin typeface="Arial Narrow" panose="020B0606020202030204" pitchFamily="34" charset="0"/>
                <a:sym typeface="Wingdings" panose="05000000000000000000" pitchFamily="2" charset="2"/>
              </a:rPr>
              <a:t>rapidities</a:t>
            </a:r>
            <a:r>
              <a:rPr lang="en-US" altLang="en-US" sz="1800" dirty="0">
                <a:latin typeface="Arial Narrow" panose="020B0606020202030204" pitchFamily="34" charset="0"/>
                <a:sym typeface="Wingdings" panose="05000000000000000000" pitchFamily="2" charset="2"/>
              </a:rPr>
              <a:t>  Use a segmented ZDC to find the </a:t>
            </a:r>
            <a:r>
              <a:rPr lang="en-US" altLang="en-US" sz="1800" b="1" dirty="0">
                <a:latin typeface="Arial Narrow" panose="020B0606020202030204" pitchFamily="34" charset="0"/>
                <a:sym typeface="Wingdings" panose="05000000000000000000" pitchFamily="2" charset="2"/>
              </a:rPr>
              <a:t>RP</a:t>
            </a:r>
            <a:r>
              <a:rPr lang="en-US" altLang="en-US" sz="1800" dirty="0">
                <a:latin typeface="Arial Narrow" panose="020B0606020202030204" pitchFamily="34" charset="0"/>
                <a:sym typeface="Wingdings" panose="05000000000000000000" pitchFamily="2" charset="2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 Narrow" panose="020B0606020202030204" pitchFamily="34" charset="0"/>
                <a:sym typeface="Wingdings" panose="05000000000000000000" pitchFamily="2" charset="2"/>
              </a:rPr>
              <a:t>In addition we should find the participant  </a:t>
            </a:r>
            <a:r>
              <a:rPr lang="en-US" altLang="en-US" sz="1800" b="1" dirty="0" err="1">
                <a:latin typeface="Arial Narrow" panose="020B0606020202030204" pitchFamily="34" charset="0"/>
                <a:sym typeface="Wingdings" panose="05000000000000000000" pitchFamily="2" charset="2"/>
              </a:rPr>
              <a:t>c.m</a:t>
            </a:r>
            <a:r>
              <a:rPr lang="en-US" altLang="en-US" sz="1800" b="1" dirty="0">
                <a:latin typeface="Arial Narrow" panose="020B0606020202030204" pitchFamily="34" charset="0"/>
                <a:sym typeface="Wingdings" panose="05000000000000000000" pitchFamily="2" charset="2"/>
              </a:rPr>
              <a:t>.</a:t>
            </a:r>
            <a:r>
              <a:rPr lang="en-US" altLang="en-US" sz="1800" dirty="0">
                <a:latin typeface="Arial Narrow" panose="020B0606020202030204" pitchFamily="34" charset="0"/>
                <a:sym typeface="Wingdings" panose="05000000000000000000" pitchFamily="2" charset="2"/>
              </a:rPr>
              <a:t>  Separate out longitudinal  fluctuations. </a:t>
            </a:r>
            <a:endParaRPr lang="en-US" altLang="en-US" sz="1800" dirty="0">
              <a:latin typeface="Arial Narrow" panose="020B0606020202030204" pitchFamily="34" charset="0"/>
            </a:endParaRPr>
          </a:p>
        </p:txBody>
      </p:sp>
      <p:sp>
        <p:nvSpPr>
          <p:cNvPr id="11283" name="TextBox 6"/>
          <p:cNvSpPr txBox="1">
            <a:spLocks noChangeArrowheads="1"/>
          </p:cNvSpPr>
          <p:nvPr/>
        </p:nvSpPr>
        <p:spPr bwMode="auto">
          <a:xfrm>
            <a:off x="4630488" y="2064544"/>
            <a:ext cx="4333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ym typeface="Wingdings" panose="05000000000000000000" pitchFamily="2" charset="2"/>
              </a:rPr>
              <a:t> </a:t>
            </a:r>
            <a:r>
              <a:rPr lang="en-US" altLang="en-US" sz="2000" dirty="0">
                <a:latin typeface="+mj-lt"/>
                <a:sym typeface="Wingdings" panose="05000000000000000000" pitchFamily="2" charset="2"/>
              </a:rPr>
              <a:t>Separate forward &amp; backward pt.  </a:t>
            </a:r>
            <a:r>
              <a:rPr lang="en-US" altLang="en-US" sz="20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c.m</a:t>
            </a: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181600" y="2438400"/>
            <a:ext cx="152400" cy="228600"/>
          </a:xfrm>
          <a:prstGeom prst="straightConnector1">
            <a:avLst/>
          </a:prstGeom>
          <a:ln w="158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127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UiB_04_LysarkSkjerm0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AA-UiB-Institusjonell-mal-rev03</Template>
  <TotalTime>1984</TotalTime>
  <Words>1306</Words>
  <Application>Microsoft Office PowerPoint</Application>
  <PresentationFormat>On-screen Show (4:3)</PresentationFormat>
  <Paragraphs>256</Paragraphs>
  <Slides>37</Slides>
  <Notes>6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Black</vt:lpstr>
      <vt:lpstr>Arial Narrow</vt:lpstr>
      <vt:lpstr>Britannic Bold</vt:lpstr>
      <vt:lpstr>Calibri</vt:lpstr>
      <vt:lpstr>Century Gothic</vt:lpstr>
      <vt:lpstr>Times New Roman</vt:lpstr>
      <vt:lpstr>Wingdings</vt:lpstr>
      <vt:lpstr>AA-UiB-Institusjonell-mal-rev03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types of flow processes from: Fluctuations   and/or Global Collective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Hot-Gluon Field  Compact IS, shear &amp; vorticity</vt:lpstr>
      <vt:lpstr>PowerPoint Presentation</vt:lpstr>
      <vt:lpstr>Detection of Global Collective Flow</vt:lpstr>
      <vt:lpstr> </vt:lpstr>
      <vt:lpstr>PowerPoint Presentation</vt:lpstr>
      <vt:lpstr>PowerPoint Presentation</vt:lpstr>
      <vt:lpstr>PowerPoint Presentation</vt:lpstr>
      <vt:lpstr>Onset of turbulence around the Bjorken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Exact, expanding and rotating hydro solution (E.M.)</vt:lpstr>
      <vt:lpstr>Vorticity in E.M. &amp; in ECHO-QGP hydro</vt:lpstr>
      <vt:lpstr>Vorticity in ECHO-QGP hydro cont.</vt:lpstr>
      <vt:lpstr>Polarization in E.M. &amp; in ECHO-QGP hydro</vt:lpstr>
      <vt:lpstr>Polarization in E.M. &amp; in ECHO-QGP hydro  cont.</vt:lpstr>
      <vt:lpstr>PowerPoint Presentation</vt:lpstr>
      <vt:lpstr>PowerPoint Presentation</vt:lpstr>
    </vt:vector>
  </TitlesOfParts>
  <Company>UiB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Helge Grønhaug</dc:creator>
  <cp:lastModifiedBy>csernai</cp:lastModifiedBy>
  <cp:revision>134</cp:revision>
  <cp:lastPrinted>2011-05-25T10:31:26Z</cp:lastPrinted>
  <dcterms:created xsi:type="dcterms:W3CDTF">2011-05-20T06:21:58Z</dcterms:created>
  <dcterms:modified xsi:type="dcterms:W3CDTF">2015-07-13T20:46:35Z</dcterms:modified>
</cp:coreProperties>
</file>