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349" r:id="rId1"/>
  </p:sldMasterIdLst>
  <p:notesMasterIdLst>
    <p:notesMasterId r:id="rId23"/>
  </p:notesMasterIdLst>
  <p:handoutMasterIdLst>
    <p:handoutMasterId r:id="rId24"/>
  </p:handoutMasterIdLst>
  <p:sldIdLst>
    <p:sldId id="449" r:id="rId2"/>
    <p:sldId id="457" r:id="rId3"/>
    <p:sldId id="458" r:id="rId4"/>
    <p:sldId id="450" r:id="rId5"/>
    <p:sldId id="451" r:id="rId6"/>
    <p:sldId id="453" r:id="rId7"/>
    <p:sldId id="455" r:id="rId8"/>
    <p:sldId id="452" r:id="rId9"/>
    <p:sldId id="454" r:id="rId10"/>
    <p:sldId id="456" r:id="rId11"/>
    <p:sldId id="438" r:id="rId12"/>
    <p:sldId id="462" r:id="rId13"/>
    <p:sldId id="443" r:id="rId14"/>
    <p:sldId id="459" r:id="rId15"/>
    <p:sldId id="440" r:id="rId16"/>
    <p:sldId id="448" r:id="rId17"/>
    <p:sldId id="460" r:id="rId18"/>
    <p:sldId id="441" r:id="rId19"/>
    <p:sldId id="445" r:id="rId20"/>
    <p:sldId id="461" r:id="rId21"/>
    <p:sldId id="463" r:id="rId22"/>
  </p:sldIdLst>
  <p:sldSz cx="9144000" cy="6858000" type="screen4x3"/>
  <p:notesSz cx="6858000" cy="9144000"/>
  <p:embeddedFontLst>
    <p:embeddedFont>
      <p:font typeface="Tahoma" pitchFamily="34" charset="0"/>
      <p:regular r:id="rId25"/>
      <p:bold r:id="rId26"/>
    </p:embeddedFont>
    <p:embeddedFont>
      <p:font typeface="Lucida Sans Unicode" pitchFamily="34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DF5EA"/>
    <a:srgbClr val="619B4D"/>
    <a:srgbClr val="5F9B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041B28-9554-4A00-AC62-4434B1D96FDD}" type="datetimeFigureOut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702612-DFB9-4F01-8C7C-C11D375695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32ADAD-8514-4683-BEBA-1A76C7AFDAE6}" type="datetimeFigureOut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C610F0-FB66-4084-93C9-BC27EDE118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D53B58-8B24-484E-9753-8CD43872F44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utoShape 2" descr="http://vm.vet.bme.hu/templates/bme_vet/images/bme_vik_w_hu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AutoShape 6" descr="http://vm.vet.bme.hu/templates/bme_vet/images/bme_vik_w_hu.png"/>
          <p:cNvSpPr>
            <a:spLocks noChangeAspect="1" noChangeArrowheads="1"/>
          </p:cNvSpPr>
          <p:nvPr userDrawn="1"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Szövegdoboz 16"/>
          <p:cNvSpPr txBox="1"/>
          <p:nvPr userDrawn="1"/>
        </p:nvSpPr>
        <p:spPr>
          <a:xfrm>
            <a:off x="641350" y="5543550"/>
            <a:ext cx="4256088" cy="914400"/>
          </a:xfrm>
          <a:prstGeom prst="rect">
            <a:avLst/>
          </a:prstGeom>
        </p:spPr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5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Magyar Tudományos Akadémia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5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Energiatudományi Kutatóközpont</a:t>
            </a:r>
          </a:p>
        </p:txBody>
      </p:sp>
      <p:sp>
        <p:nvSpPr>
          <p:cNvPr id="8" name="Szövegdoboz 20"/>
          <p:cNvSpPr txBox="1"/>
          <p:nvPr userDrawn="1"/>
        </p:nvSpPr>
        <p:spPr>
          <a:xfrm>
            <a:off x="4243388" y="5543550"/>
            <a:ext cx="4256087" cy="914400"/>
          </a:xfrm>
          <a:prstGeom prst="rect">
            <a:avLst/>
          </a:prstGeom>
        </p:spPr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5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Környezetfizikai Laboratórium</a:t>
            </a:r>
          </a:p>
        </p:txBody>
      </p:sp>
      <p:pic>
        <p:nvPicPr>
          <p:cNvPr id="9" name="Kép 11" descr="Új ké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516563"/>
            <a:ext cx="1003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0120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7DCB51C-2C6E-417A-814C-0B9D398E9949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1D33EC9-6E2D-4862-951E-B1E66A73622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0315-F6CE-469B-8862-83456F94CB77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E622-27ED-4C5F-841B-F8287C2D217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563A-0B3F-45CC-839C-921702E78240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9239-E4C3-4A2B-A13D-1CAAAD7CB77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3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 sz="1400">
                <a:solidFill>
                  <a:schemeClr val="tx2">
                    <a:lumMod val="75000"/>
                  </a:schemeClr>
                </a:solidFill>
              </a:defRPr>
            </a:lvl2pPr>
            <a:lvl3pPr algn="ctr"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 algn="ctr"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 algn="ctr">
              <a:defRPr sz="1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AFA6-4D4E-4716-B7D9-C7B4BD23797E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E2DD-EFBD-4283-AE61-EE26A6BB3F7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none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 sz="1400">
                <a:solidFill>
                  <a:schemeClr val="tx2">
                    <a:lumMod val="75000"/>
                  </a:schemeClr>
                </a:solidFill>
              </a:defRPr>
            </a:lvl2pPr>
            <a:lvl3pPr algn="ctr"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 algn="ctr"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 algn="ctr">
              <a:defRPr sz="1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60F764E-DE95-47D9-861D-4E82872BABB9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31FFDEB-8DB3-4CD3-B455-EE073099A0D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 sz="1400">
                <a:solidFill>
                  <a:schemeClr val="tx2">
                    <a:lumMod val="75000"/>
                  </a:schemeClr>
                </a:solidFill>
              </a:defRPr>
            </a:lvl2pPr>
            <a:lvl3pPr algn="ctr"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 algn="ctr"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 algn="ctr">
              <a:defRPr sz="1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0A43-A29D-4F0C-B7DB-BE19E8F4F07A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E4A2-3283-431A-A763-A7F25CB54A3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4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 sz="1400">
                <a:solidFill>
                  <a:schemeClr val="tx2">
                    <a:lumMod val="75000"/>
                  </a:schemeClr>
                </a:solidFill>
              </a:defRPr>
            </a:lvl2pPr>
            <a:lvl3pPr algn="ctr"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 algn="ctr"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 algn="ctr">
              <a:defRPr sz="1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98583C2-19E2-49BC-A294-983C49A7D6A0}" type="datetime1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1F0A3C-52AD-4A8D-8933-D70EC92EAC4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7792-92DE-4983-ACA1-1E05B25620E9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C4DD-C468-4A53-A2E2-EFD48553793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4A0D-1A5D-4BBC-98A7-0FB6C01E4C77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DDB0-B6CF-4DD1-A1B6-AA9071E9F82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F9A7-54A7-4BE4-B50E-5D2DC6344285}" type="datetime1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mtClean="0"/>
            </a:lvl1pPr>
          </a:lstStyle>
          <a:p>
            <a:pPr>
              <a:defRPr/>
            </a:pPr>
            <a:fld id="{E6F81F0B-39BB-4576-B1DD-943C46EB778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Szöveg helye 9"/>
          <p:cNvSpPr>
            <a:spLocks noGrp="1"/>
          </p:cNvSpPr>
          <p:nvPr>
            <p:ph type="body" sz="quarter" idx="13"/>
          </p:nvPr>
        </p:nvSpPr>
        <p:spPr>
          <a:xfrm>
            <a:off x="892800" y="-7200"/>
            <a:ext cx="7351200" cy="358775"/>
          </a:xfrm>
        </p:spPr>
        <p:txBody>
          <a:bodyPr wrap="none" lIns="720000" r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 algn="ctr"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23D4-DC58-42D1-93A2-1FD6B685974E}" type="datetime1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8E06186-75FE-42CC-82E3-8CC484CDC5BA}" type="slidenum">
              <a:rPr lang="hu-HU"/>
              <a:pPr>
                <a:defRPr/>
              </a:pPr>
              <a:t>‹#›</a:t>
            </a:fld>
            <a:endParaRPr lang="hu-HU" sz="1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508750"/>
            <a:ext cx="1223962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CF98A676-9B92-4D18-A5A0-1BE9993CC7D3}" type="datetime1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6508750"/>
            <a:ext cx="5903913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25" y="6511925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28CA689-BAA1-47EA-B29E-452AA7611B9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42988" y="-19050"/>
            <a:ext cx="6842125" cy="37465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i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</a:p>
        </p:txBody>
      </p:sp>
      <p:pic>
        <p:nvPicPr>
          <p:cNvPr id="1033" name="Kép 11" descr="Új kép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88263" y="133350"/>
            <a:ext cx="1003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0" r:id="rId2"/>
    <p:sldLayoutId id="2147484362" r:id="rId3"/>
    <p:sldLayoutId id="2147484359" r:id="rId4"/>
    <p:sldLayoutId id="2147484363" r:id="rId5"/>
    <p:sldLayoutId id="2147484358" r:id="rId6"/>
    <p:sldLayoutId id="2147484357" r:id="rId7"/>
    <p:sldLayoutId id="2147484364" r:id="rId8"/>
    <p:sldLayoutId id="2147484365" r:id="rId9"/>
    <p:sldLayoutId id="2147484356" r:id="rId10"/>
    <p:sldLayoutId id="214748435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17375E"/>
          </a:solidFill>
          <a:latin typeface="Lucida Sans Unicode" pitchFamily="34" charset="0"/>
          <a:ea typeface="+mj-ea"/>
          <a:cs typeface="Lucida Sans Unicode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Lucida Sans Unicode" pitchFamily="34" charset="0"/>
          <a:cs typeface="Lucida Sans Unicode" pitchFamily="34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rgbClr val="17375E"/>
        </a:buClr>
        <a:buSzPct val="85000"/>
        <a:buFont typeface="Arial" charset="0"/>
        <a:buChar char="•"/>
        <a:defRPr sz="2400" kern="1200">
          <a:solidFill>
            <a:srgbClr val="17375E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rgbClr val="17375E"/>
        </a:buClr>
        <a:buSzPct val="85000"/>
        <a:buFont typeface="Arial" charset="0"/>
        <a:buChar char="•"/>
        <a:defRPr sz="2000" kern="1200">
          <a:solidFill>
            <a:srgbClr val="17375E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rgbClr val="17375E"/>
        </a:buClr>
        <a:buSzPct val="90000"/>
        <a:buFont typeface="Arial" charset="0"/>
        <a:buChar char="•"/>
        <a:defRPr kern="1200">
          <a:solidFill>
            <a:srgbClr val="17375E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1600" kern="1200">
          <a:solidFill>
            <a:srgbClr val="17375E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rgbClr val="17375E"/>
        </a:buClr>
        <a:buSzPct val="100000"/>
        <a:buFont typeface="Arial" charset="0"/>
        <a:buChar char="•"/>
        <a:defRPr sz="1400" kern="1200">
          <a:solidFill>
            <a:srgbClr val="17375E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Hartmann.balint@energia.mta.h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Recent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r>
              <a:rPr lang="hu-HU" dirty="0" smtClean="0"/>
              <a:t> and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cooperation</a:t>
            </a:r>
            <a:r>
              <a:rPr lang="hu-HU" dirty="0" smtClean="0"/>
              <a:t> </a:t>
            </a:r>
            <a:r>
              <a:rPr lang="hu-HU" dirty="0" err="1" smtClean="0"/>
              <a:t>topics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QERI</a:t>
            </a:r>
            <a:endParaRPr lang="hu-HU" dirty="0"/>
          </a:p>
        </p:txBody>
      </p:sp>
      <p:sp>
        <p:nvSpPr>
          <p:cNvPr id="15362" name="Alcím 5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011363"/>
          </a:xfrm>
        </p:spPr>
        <p:txBody>
          <a:bodyPr/>
          <a:lstStyle/>
          <a:p>
            <a:r>
              <a:rPr lang="hu-HU" smtClean="0">
                <a:solidFill>
                  <a:srgbClr val="17375E"/>
                </a:solidFill>
              </a:rPr>
              <a:t>Dr. Bálint Hartmann</a:t>
            </a:r>
          </a:p>
          <a:p>
            <a:r>
              <a:rPr lang="hu-HU" smtClean="0">
                <a:solidFill>
                  <a:srgbClr val="17375E"/>
                </a:solidFill>
              </a:rPr>
              <a:t>Renewable Energy Research group</a:t>
            </a:r>
          </a:p>
          <a:p>
            <a:r>
              <a:rPr lang="hu-HU" smtClean="0">
                <a:solidFill>
                  <a:srgbClr val="17375E"/>
                </a:solidFill>
              </a:rPr>
              <a:t>Dr. Attila Talamon</a:t>
            </a:r>
          </a:p>
          <a:p>
            <a:r>
              <a:rPr lang="hu-HU" smtClean="0">
                <a:solidFill>
                  <a:srgbClr val="17375E"/>
                </a:solidFill>
              </a:rPr>
              <a:t>Thermal Energy Research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#2 –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publications</a:t>
            </a:r>
            <a:endParaRPr lang="hu-HU" dirty="0"/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C00000"/>
                </a:solidFill>
              </a:rPr>
              <a:t>Hartmann B,</a:t>
            </a:r>
            <a:r>
              <a:rPr lang="hu-HU" smtClean="0">
                <a:solidFill>
                  <a:srgbClr val="17375E"/>
                </a:solidFill>
              </a:rPr>
              <a:t> Dán A: </a:t>
            </a:r>
            <a:r>
              <a:rPr lang="hu-HU" i="1" smtClean="0">
                <a:solidFill>
                  <a:srgbClr val="17375E"/>
                </a:solidFill>
              </a:rPr>
              <a:t>Methodologies for Storage Size Determination for the Integration of Wind Power</a:t>
            </a:r>
            <a:r>
              <a:rPr lang="hu-HU" smtClean="0">
                <a:solidFill>
                  <a:srgbClr val="17375E"/>
                </a:solidFill>
              </a:rPr>
              <a:t/>
            </a:r>
            <a:br>
              <a:rPr lang="hu-HU" smtClean="0">
                <a:solidFill>
                  <a:srgbClr val="17375E"/>
                </a:solidFill>
              </a:rPr>
            </a:br>
            <a:r>
              <a:rPr lang="hu-HU" smtClean="0">
                <a:solidFill>
                  <a:srgbClr val="17375E"/>
                </a:solidFill>
              </a:rPr>
              <a:t>IEEE TRANSACTIONS ON SUSTAINABLE ENERGY 5:(1) pp. 182-189., 2014</a:t>
            </a:r>
          </a:p>
          <a:p>
            <a:r>
              <a:rPr lang="en-US" smtClean="0">
                <a:solidFill>
                  <a:srgbClr val="C00000"/>
                </a:solidFill>
              </a:rPr>
              <a:t>Hartmann B,</a:t>
            </a:r>
            <a:r>
              <a:rPr lang="en-US" smtClean="0">
                <a:solidFill>
                  <a:srgbClr val="17375E"/>
                </a:solidFill>
              </a:rPr>
              <a:t> </a:t>
            </a:r>
            <a:r>
              <a:rPr lang="hu-HU" smtClean="0">
                <a:solidFill>
                  <a:srgbClr val="17375E"/>
                </a:solidFill>
              </a:rPr>
              <a:t>Dán A: </a:t>
            </a:r>
            <a:r>
              <a:rPr lang="en-US" i="1" smtClean="0">
                <a:solidFill>
                  <a:srgbClr val="17375E"/>
                </a:solidFill>
              </a:rPr>
              <a:t>Cooperation of a Grid-Connected Wind Farm and an Energy Storage Unit—Demonstration of a Simulation Tool</a:t>
            </a:r>
            <a:r>
              <a:rPr lang="hu-HU" smtClean="0">
                <a:solidFill>
                  <a:srgbClr val="17375E"/>
                </a:solidFill>
              </a:rPr>
              <a:t/>
            </a:r>
            <a:br>
              <a:rPr lang="hu-HU" smtClean="0">
                <a:solidFill>
                  <a:srgbClr val="17375E"/>
                </a:solidFill>
              </a:rPr>
            </a:br>
            <a:r>
              <a:rPr lang="en-US" smtClean="0">
                <a:solidFill>
                  <a:srgbClr val="17375E"/>
                </a:solidFill>
              </a:rPr>
              <a:t>IEEE TRANSACTIONS ON SUSTAINABLE ENERGY 3:(1) pp. 49-56.</a:t>
            </a:r>
            <a:r>
              <a:rPr lang="hu-HU" smtClean="0">
                <a:solidFill>
                  <a:srgbClr val="17375E"/>
                </a:solidFill>
              </a:rPr>
              <a:t>, 2</a:t>
            </a:r>
            <a:r>
              <a:rPr lang="en-US" smtClean="0">
                <a:solidFill>
                  <a:srgbClr val="17375E"/>
                </a:solidFill>
              </a:rPr>
              <a:t>012</a:t>
            </a:r>
          </a:p>
          <a:p>
            <a:endParaRPr lang="hu-HU" smtClean="0">
              <a:solidFill>
                <a:srgbClr val="17375E"/>
              </a:solidFill>
            </a:endParaRPr>
          </a:p>
          <a:p>
            <a:endParaRPr lang="hu-HU" smtClean="0">
              <a:solidFill>
                <a:srgbClr val="17375E"/>
              </a:solidFill>
            </a:endParaRPr>
          </a:p>
        </p:txBody>
      </p:sp>
      <p:sp>
        <p:nvSpPr>
          <p:cNvPr id="25603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rgbClr val="1F497D">
                    <a:lumMod val="75000"/>
                  </a:srgbClr>
                </a:solidFill>
              </a:rPr>
              <a:t>Topic</a:t>
            </a:r>
            <a:r>
              <a:rPr lang="hu-HU" dirty="0" smtClean="0">
                <a:solidFill>
                  <a:srgbClr val="1F497D">
                    <a:lumMod val="75000"/>
                  </a:srgbClr>
                </a:solidFill>
              </a:rPr>
              <a:t> #3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325" y="1524000"/>
            <a:ext cx="8229600" cy="5218113"/>
          </a:xfrm>
        </p:spPr>
        <p:txBody>
          <a:bodyPr rtlCol="0">
            <a:normAutofit/>
          </a:bodyPr>
          <a:lstStyle/>
          <a:p>
            <a:pPr marL="182880"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Implementing multifunctional building energy typology as a basis of future national</a:t>
            </a:r>
            <a:r>
              <a:rPr lang="en-US" sz="2400" dirty="0" smtClean="0"/>
              <a:t>/</a:t>
            </a:r>
            <a:r>
              <a:rPr lang="hu-HU" sz="2400" dirty="0" smtClean="0"/>
              <a:t> </a:t>
            </a:r>
            <a:r>
              <a:rPr lang="en-US" sz="2400" dirty="0" smtClean="0"/>
              <a:t>regional/</a:t>
            </a:r>
            <a:r>
              <a:rPr lang="hu-HU" sz="2400" dirty="0" smtClean="0"/>
              <a:t> </a:t>
            </a:r>
            <a:r>
              <a:rPr lang="en-US" sz="2400" dirty="0" smtClean="0"/>
              <a:t>district </a:t>
            </a:r>
            <a:r>
              <a:rPr lang="en-US" sz="2400" dirty="0"/>
              <a:t>renewable energy research strategies and action </a:t>
            </a:r>
            <a:r>
              <a:rPr lang="en-US" sz="2400" dirty="0" smtClean="0"/>
              <a:t>plans</a:t>
            </a:r>
            <a:r>
              <a:rPr lang="en-US" sz="2400" dirty="0"/>
              <a:t>	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Setting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building </a:t>
            </a:r>
            <a:r>
              <a:rPr lang="hu-HU" dirty="0" err="1" smtClean="0"/>
              <a:t>cadastre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/>
              <a:t>e</a:t>
            </a:r>
            <a:r>
              <a:rPr lang="hu-HU" dirty="0" err="1" smtClean="0"/>
              <a:t>fficiency</a:t>
            </a:r>
            <a:r>
              <a:rPr lang="hu-HU" dirty="0" smtClean="0"/>
              <a:t> and </a:t>
            </a:r>
            <a:br>
              <a:rPr lang="hu-HU" dirty="0" smtClean="0"/>
            </a:br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utilization</a:t>
            </a:r>
            <a:r>
              <a:rPr lang="hu-HU" dirty="0" smtClean="0"/>
              <a:t> </a:t>
            </a:r>
            <a:r>
              <a:rPr lang="hu-HU" dirty="0" err="1" smtClean="0"/>
              <a:t>potential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analysis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Evaluation</a:t>
            </a:r>
            <a:r>
              <a:rPr lang="hu-HU" dirty="0" smtClean="0"/>
              <a:t> of</a:t>
            </a:r>
            <a:br>
              <a:rPr lang="hu-HU" dirty="0" smtClean="0"/>
            </a:b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hybrid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GHG </a:t>
            </a:r>
            <a:r>
              <a:rPr lang="hu-HU" dirty="0" err="1" smtClean="0"/>
              <a:t>emission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reduction</a:t>
            </a:r>
            <a:endParaRPr lang="en-US" dirty="0"/>
          </a:p>
        </p:txBody>
      </p:sp>
      <p:sp>
        <p:nvSpPr>
          <p:cNvPr id="26627" name="Szöveg helye 5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26628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6025" y="3284538"/>
            <a:ext cx="53530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/>
              <a:t>Topic</a:t>
            </a:r>
            <a:r>
              <a:rPr lang="hu-HU" dirty="0"/>
              <a:t> #3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17375E"/>
                </a:solidFill>
              </a:rPr>
              <a:t>Advantages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Multilateral usability</a:t>
            </a:r>
          </a:p>
          <a:p>
            <a:pPr lvl="2"/>
            <a:r>
              <a:rPr lang="hu-HU" smtClean="0">
                <a:solidFill>
                  <a:srgbClr val="17375E"/>
                </a:solidFill>
              </a:rPr>
              <a:t>Energy &amp; Environmental potentials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Useful in Decision Support Systems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High quality of statistic data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Possibility of developing GIS tools</a:t>
            </a:r>
          </a:p>
          <a:p>
            <a:pPr lvl="1"/>
            <a:endParaRPr lang="hu-HU" smtClean="0">
              <a:solidFill>
                <a:srgbClr val="17375E"/>
              </a:solidFill>
            </a:endParaRPr>
          </a:p>
          <a:p>
            <a:r>
              <a:rPr lang="hu-HU" smtClean="0">
                <a:solidFill>
                  <a:srgbClr val="17375E"/>
                </a:solidFill>
              </a:rPr>
              <a:t>Challenges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Synchronizing existing statistical databases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Architectural and engineering field surveys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Adapting building sector to climate change</a:t>
            </a:r>
          </a:p>
        </p:txBody>
      </p:sp>
      <p:sp>
        <p:nvSpPr>
          <p:cNvPr id="27651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rgbClr val="1F497D">
                    <a:lumMod val="75000"/>
                  </a:srgbClr>
                </a:solidFill>
              </a:rPr>
              <a:t>Topic</a:t>
            </a:r>
            <a:r>
              <a:rPr lang="hu-HU" dirty="0" smtClean="0">
                <a:solidFill>
                  <a:srgbClr val="1F497D">
                    <a:lumMod val="75000"/>
                  </a:srgbClr>
                </a:solidFill>
              </a:rPr>
              <a:t> #3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763" y="1524000"/>
            <a:ext cx="8689975" cy="4852988"/>
          </a:xfrm>
        </p:spPr>
        <p:txBody>
          <a:bodyPr rtlCol="0">
            <a:normAutofit/>
          </a:bodyPr>
          <a:lstStyle/>
          <a:p>
            <a:pPr marL="182880"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/>
              <a:t>Implementing multifunctional building energy typology as a basis of future national</a:t>
            </a:r>
            <a:r>
              <a:rPr lang="en-US" sz="2200" dirty="0" smtClean="0"/>
              <a:t>/</a:t>
            </a:r>
            <a:r>
              <a:rPr lang="hu-HU" sz="2200" dirty="0" smtClean="0"/>
              <a:t> </a:t>
            </a:r>
            <a:r>
              <a:rPr lang="en-US" sz="2200" dirty="0" smtClean="0"/>
              <a:t>regional/</a:t>
            </a:r>
            <a:r>
              <a:rPr lang="hu-HU" sz="2200" dirty="0" smtClean="0"/>
              <a:t> </a:t>
            </a:r>
            <a:r>
              <a:rPr lang="en-US" sz="2200" dirty="0" smtClean="0"/>
              <a:t>district </a:t>
            </a:r>
            <a:r>
              <a:rPr lang="en-US" sz="2200" dirty="0"/>
              <a:t>renewable energy research strategies and action plans:</a:t>
            </a:r>
            <a:r>
              <a:rPr lang="en-US" sz="2400" dirty="0"/>
              <a:t>	</a:t>
            </a:r>
          </a:p>
          <a:p>
            <a:pPr lvl="1" indent="-182880" algn="just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8675" name="Szöveg helye 5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28676" name="Kép 8" descr="E:\Dropbox\EnerCity\WP4\typology\Tatabanya\térkép diagram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2924175"/>
            <a:ext cx="42164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églalap 6"/>
          <p:cNvSpPr>
            <a:spLocks noChangeArrowheads="1"/>
          </p:cNvSpPr>
          <p:nvPr/>
        </p:nvSpPr>
        <p:spPr bwMode="auto">
          <a:xfrm>
            <a:off x="71438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>
                <a:latin typeface="Tahoma" pitchFamily="34" charset="0"/>
              </a:rPr>
              <a:t>Hrabovszky-Horváth, S., Pálvölgyi, T., Csoknyai, T., Talamon, A.,, Generalized Residential Building Typology for Urban Climate Change Mitigation and Adaptation Atrategies: The Case of Hungary, Energy and Buildings Journal, Vol. 62/2013, pp: 475-485,									</a:t>
            </a:r>
            <a:r>
              <a:rPr lang="hu-HU" sz="1200" b="1">
                <a:latin typeface="Tahoma" pitchFamily="34" charset="0"/>
              </a:rPr>
              <a:t>Impact Factor: 2,809</a:t>
            </a:r>
          </a:p>
        </p:txBody>
      </p:sp>
      <p:pic>
        <p:nvPicPr>
          <p:cNvPr id="28678" name="Kép 9" descr="E:\Dropbox\EnerCity\WP4\typology\Tatabanya\térkép diagram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7888" y="2924175"/>
            <a:ext cx="42164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#3 –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publications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5257800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err="1" smtClean="0"/>
              <a:t>Hrabovszky-Horváth</a:t>
            </a:r>
            <a:r>
              <a:rPr lang="en-US" dirty="0" smtClean="0"/>
              <a:t> S, </a:t>
            </a:r>
            <a:r>
              <a:rPr lang="en-US" dirty="0" err="1" smtClean="0"/>
              <a:t>Pálvölgyi</a:t>
            </a:r>
            <a:r>
              <a:rPr lang="en-US" dirty="0" smtClean="0"/>
              <a:t> T, </a:t>
            </a:r>
            <a:r>
              <a:rPr lang="en-US" dirty="0" err="1" smtClean="0"/>
              <a:t>Csoknyai</a:t>
            </a:r>
            <a:r>
              <a:rPr lang="en-US" dirty="0" smtClean="0"/>
              <a:t> T, </a:t>
            </a:r>
            <a:r>
              <a:rPr lang="en-US" dirty="0" err="1" smtClean="0">
                <a:solidFill>
                  <a:srgbClr val="C00000"/>
                </a:solidFill>
              </a:rPr>
              <a:t>Talamon</a:t>
            </a:r>
            <a:r>
              <a:rPr lang="en-US" dirty="0" smtClean="0">
                <a:solidFill>
                  <a:srgbClr val="C00000"/>
                </a:solidFill>
              </a:rPr>
              <a:t> A</a:t>
            </a:r>
            <a:r>
              <a:rPr lang="hu-HU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/>
              <a:t>Generalized Residential Building Typology for Urban Climate Change Mitigation and Adaptation </a:t>
            </a:r>
            <a:r>
              <a:rPr lang="en-US" i="1" dirty="0" err="1"/>
              <a:t>Atrategies</a:t>
            </a:r>
            <a:r>
              <a:rPr lang="en-US" i="1" dirty="0"/>
              <a:t>: The Case of </a:t>
            </a:r>
            <a:r>
              <a:rPr lang="en-US" i="1" dirty="0" smtClean="0"/>
              <a:t>Hungary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cap="all" dirty="0" smtClean="0"/>
              <a:t>Energy </a:t>
            </a:r>
            <a:r>
              <a:rPr lang="en-US" cap="all" dirty="0"/>
              <a:t>and Buildings Journal, </a:t>
            </a:r>
            <a:r>
              <a:rPr lang="en-US" dirty="0"/>
              <a:t>Vol. 62/2013, pp: </a:t>
            </a:r>
            <a:r>
              <a:rPr lang="en-US" dirty="0" smtClean="0"/>
              <a:t>475-485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Talamon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, Hartmann</a:t>
            </a:r>
            <a:r>
              <a:rPr lang="hu-HU" dirty="0">
                <a:solidFill>
                  <a:srgbClr val="C00000"/>
                </a:solidFill>
              </a:rPr>
              <a:t> B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 smtClean="0"/>
              <a:t>Vokony</a:t>
            </a:r>
            <a:r>
              <a:rPr lang="hu-HU" dirty="0" smtClean="0"/>
              <a:t> I</a:t>
            </a:r>
            <a:r>
              <a:rPr lang="en-US" dirty="0" smtClean="0"/>
              <a:t>: </a:t>
            </a:r>
            <a:r>
              <a:rPr lang="en-US" i="1" dirty="0" smtClean="0"/>
              <a:t>Towards </a:t>
            </a:r>
            <a:r>
              <a:rPr lang="en-US" i="1" dirty="0"/>
              <a:t>Zero Energy Buildings in Central </a:t>
            </a:r>
            <a:r>
              <a:rPr lang="en-US" i="1" dirty="0" smtClean="0"/>
              <a:t>Europe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 smtClean="0"/>
              <a:t>34th World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Congress</a:t>
            </a:r>
            <a:r>
              <a:rPr lang="hu-HU" dirty="0" smtClean="0"/>
              <a:t>, Chicago, USA, 2011</a:t>
            </a:r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Talamon</a:t>
            </a:r>
            <a:r>
              <a:rPr lang="hu-HU" dirty="0" smtClean="0">
                <a:solidFill>
                  <a:srgbClr val="C00000"/>
                </a:solidFill>
              </a:rPr>
              <a:t> A:</a:t>
            </a:r>
            <a:r>
              <a:rPr lang="hu-HU" dirty="0" smtClean="0"/>
              <a:t> </a:t>
            </a:r>
            <a:r>
              <a:rPr lang="en-US" i="1" dirty="0" smtClean="0"/>
              <a:t>Energy </a:t>
            </a:r>
            <a:r>
              <a:rPr lang="en-US" i="1" dirty="0"/>
              <a:t>Efficiency Opportunities of the Public Buildings in Central </a:t>
            </a:r>
            <a:r>
              <a:rPr lang="en-US" i="1" dirty="0" err="1" smtClean="0"/>
              <a:t>Eur</a:t>
            </a:r>
            <a:r>
              <a:rPr lang="hu-HU" i="1" dirty="0" err="1" smtClean="0"/>
              <a:t>ope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 smtClean="0"/>
              <a:t>33th World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Congress</a:t>
            </a:r>
            <a:r>
              <a:rPr lang="hu-HU" dirty="0" smtClean="0"/>
              <a:t>, Washington DC, USA, 2010</a:t>
            </a:r>
            <a:endParaRPr lang="en-US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9699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rgbClr val="1F497D">
                    <a:lumMod val="75000"/>
                  </a:srgbClr>
                </a:solidFill>
              </a:rPr>
              <a:t>Topic</a:t>
            </a:r>
            <a:r>
              <a:rPr lang="hu-HU" dirty="0" smtClean="0">
                <a:solidFill>
                  <a:srgbClr val="1F497D">
                    <a:lumMod val="75000"/>
                  </a:srgbClr>
                </a:solidFill>
              </a:rPr>
              <a:t> #4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/>
          </a:bodyPr>
          <a:lstStyle/>
          <a:p>
            <a:pPr marL="182880"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Highlighting </a:t>
            </a:r>
            <a:r>
              <a:rPr lang="en-US" sz="2400" dirty="0"/>
              <a:t>renewable energy potential at national and urban level using GIS mapping technology as an online DSS (Decision Support System</a:t>
            </a:r>
            <a:r>
              <a:rPr lang="en-US" sz="2400" dirty="0" smtClean="0"/>
              <a:t>)	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Analysing</a:t>
            </a:r>
            <a:r>
              <a:rPr lang="hu-HU" dirty="0" smtClean="0"/>
              <a:t> </a:t>
            </a:r>
            <a:r>
              <a:rPr lang="en-US" dirty="0" smtClean="0"/>
              <a:t>renewable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energy potential on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national level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N</a:t>
            </a:r>
            <a:r>
              <a:rPr lang="en-US" dirty="0" smtClean="0"/>
              <a:t>early zero energy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solutions </a:t>
            </a:r>
            <a:r>
              <a:rPr lang="hu-HU" dirty="0" smtClean="0"/>
              <a:t>f</a:t>
            </a:r>
            <a:r>
              <a:rPr lang="en-US" dirty="0" smtClean="0"/>
              <a:t>or building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sector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Limitations</a:t>
            </a:r>
            <a:r>
              <a:rPr lang="hu-HU" dirty="0" smtClean="0"/>
              <a:t> of </a:t>
            </a:r>
            <a:r>
              <a:rPr lang="en-US" dirty="0" smtClean="0"/>
              <a:t>renewable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energy solutions,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particularly in case of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densely built urban areas</a:t>
            </a:r>
            <a:endParaRPr lang="en-US" dirty="0"/>
          </a:p>
        </p:txBody>
      </p:sp>
      <p:sp>
        <p:nvSpPr>
          <p:cNvPr id="30723" name="Szöveg helye 5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30724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2738"/>
            <a:ext cx="46783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rgbClr val="1F497D">
                    <a:lumMod val="75000"/>
                  </a:srgbClr>
                </a:solidFill>
              </a:rPr>
              <a:t>Topic</a:t>
            </a:r>
            <a:r>
              <a:rPr lang="hu-HU" dirty="0" smtClean="0">
                <a:solidFill>
                  <a:srgbClr val="1F497D">
                    <a:lumMod val="75000"/>
                  </a:srgbClr>
                </a:solidFill>
              </a:rPr>
              <a:t> #4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Advantages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Multilateral</a:t>
            </a:r>
            <a:r>
              <a:rPr lang="hu-HU" dirty="0"/>
              <a:t> </a:t>
            </a:r>
            <a:r>
              <a:rPr lang="hu-HU" dirty="0" err="1"/>
              <a:t>usability</a:t>
            </a:r>
            <a:endParaRPr lang="hu-HU" dirty="0"/>
          </a:p>
          <a:p>
            <a:pPr marL="73152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Energy</a:t>
            </a:r>
            <a:r>
              <a:rPr lang="hu-HU" dirty="0"/>
              <a:t> &amp;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Environmental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potentials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Useful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Decision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/>
              <a:t>Systems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quality</a:t>
            </a:r>
            <a:r>
              <a:rPr lang="hu-HU" dirty="0"/>
              <a:t> of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statistic</a:t>
            </a:r>
            <a:r>
              <a:rPr lang="hu-HU" dirty="0" smtClean="0"/>
              <a:t> </a:t>
            </a:r>
            <a:r>
              <a:rPr lang="hu-HU" dirty="0" err="1"/>
              <a:t>data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Possibility</a:t>
            </a:r>
            <a:r>
              <a:rPr lang="hu-HU" dirty="0"/>
              <a:t> of </a:t>
            </a:r>
            <a:r>
              <a:rPr lang="hu-HU" dirty="0" err="1"/>
              <a:t>developing</a:t>
            </a:r>
            <a:r>
              <a:rPr lang="hu-HU" dirty="0"/>
              <a:t> GIS </a:t>
            </a:r>
            <a:r>
              <a:rPr lang="hu-HU" dirty="0" err="1"/>
              <a:t>tools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Challenges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Synchronizing</a:t>
            </a:r>
            <a:r>
              <a:rPr lang="hu-HU" dirty="0"/>
              <a:t> </a:t>
            </a:r>
            <a:r>
              <a:rPr lang="hu-HU" dirty="0" err="1"/>
              <a:t>existing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statistical</a:t>
            </a:r>
            <a:r>
              <a:rPr lang="hu-HU" dirty="0" smtClean="0"/>
              <a:t> </a:t>
            </a:r>
            <a:r>
              <a:rPr lang="hu-HU" dirty="0" err="1" smtClean="0"/>
              <a:t>databases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Architectural</a:t>
            </a:r>
            <a:r>
              <a:rPr lang="hu-HU" dirty="0"/>
              <a:t> and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/>
              <a:t>field</a:t>
            </a:r>
            <a:r>
              <a:rPr lang="hu-HU" dirty="0"/>
              <a:t> </a:t>
            </a:r>
            <a:r>
              <a:rPr lang="hu-HU" dirty="0" err="1"/>
              <a:t>surveys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Adapting</a:t>
            </a:r>
            <a:r>
              <a:rPr lang="hu-HU" dirty="0"/>
              <a:t> building </a:t>
            </a:r>
            <a:r>
              <a:rPr lang="hu-HU" dirty="0" err="1"/>
              <a:t>sector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climate</a:t>
            </a:r>
            <a:r>
              <a:rPr lang="hu-HU" dirty="0"/>
              <a:t> </a:t>
            </a:r>
            <a:r>
              <a:rPr lang="hu-HU" dirty="0" err="1"/>
              <a:t>change</a:t>
            </a:r>
            <a:endParaRPr lang="hu-HU" dirty="0"/>
          </a:p>
          <a:p>
            <a:pPr marL="182880"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31747" name="Szöveg helye 5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31748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28775"/>
            <a:ext cx="4981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Kép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00" y="4473575"/>
            <a:ext cx="49625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#4 –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publications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52578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C00000"/>
                </a:solidFill>
              </a:rPr>
              <a:t>Talamon </a:t>
            </a:r>
            <a:r>
              <a:rPr lang="hu-HU" dirty="0">
                <a:solidFill>
                  <a:srgbClr val="C00000"/>
                </a:solidFill>
              </a:rPr>
              <a:t>A, </a:t>
            </a:r>
            <a:r>
              <a:rPr lang="hu-HU" dirty="0" err="1" smtClean="0"/>
              <a:t>Csoknyai</a:t>
            </a:r>
            <a:r>
              <a:rPr lang="hu-HU" dirty="0" smtClean="0"/>
              <a:t> T, Szendrő G: </a:t>
            </a:r>
            <a:r>
              <a:rPr lang="hu-HU" i="1" dirty="0" err="1" smtClean="0"/>
              <a:t>Towards</a:t>
            </a:r>
            <a:r>
              <a:rPr lang="hu-HU" i="1" dirty="0" smtClean="0"/>
              <a:t> </a:t>
            </a:r>
            <a:r>
              <a:rPr lang="hu-HU" i="1" dirty="0" err="1"/>
              <a:t>Zero</a:t>
            </a:r>
            <a:r>
              <a:rPr lang="hu-HU" i="1" dirty="0"/>
              <a:t> </a:t>
            </a:r>
            <a:r>
              <a:rPr lang="hu-HU" i="1" dirty="0" err="1"/>
              <a:t>Energy</a:t>
            </a:r>
            <a:r>
              <a:rPr lang="hu-HU" i="1" dirty="0"/>
              <a:t> </a:t>
            </a:r>
            <a:r>
              <a:rPr lang="hu-HU" i="1" dirty="0" err="1"/>
              <a:t>Buildings</a:t>
            </a:r>
            <a:r>
              <a:rPr lang="hu-HU" i="1" dirty="0"/>
              <a:t>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err="1"/>
              <a:t>Central</a:t>
            </a:r>
            <a:r>
              <a:rPr lang="hu-HU" i="1" dirty="0"/>
              <a:t> Europe - </a:t>
            </a:r>
            <a:r>
              <a:rPr lang="hu-HU" i="1" dirty="0" err="1"/>
              <a:t>GIS-based</a:t>
            </a:r>
            <a:r>
              <a:rPr lang="hu-HU" i="1" dirty="0"/>
              <a:t> </a:t>
            </a:r>
            <a:r>
              <a:rPr lang="hu-HU" i="1" dirty="0" err="1"/>
              <a:t>Mapping</a:t>
            </a:r>
            <a:r>
              <a:rPr lang="hu-HU" i="1" dirty="0"/>
              <a:t> </a:t>
            </a:r>
            <a:r>
              <a:rPr lang="hu-HU" i="1" dirty="0" err="1"/>
              <a:t>Tool</a:t>
            </a:r>
            <a:r>
              <a:rPr lang="hu-HU" i="1" dirty="0"/>
              <a:t> of Urban </a:t>
            </a:r>
            <a:r>
              <a:rPr lang="hu-HU" i="1" dirty="0" err="1"/>
              <a:t>Energy</a:t>
            </a:r>
            <a:r>
              <a:rPr lang="hu-HU" i="1" dirty="0"/>
              <a:t> </a:t>
            </a:r>
            <a:r>
              <a:rPr lang="hu-HU" i="1" dirty="0" err="1" smtClean="0"/>
              <a:t>Potential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cap="all" dirty="0" err="1" smtClean="0"/>
              <a:t>Book</a:t>
            </a:r>
            <a:r>
              <a:rPr lang="hu-HU" cap="all" dirty="0"/>
              <a:t>: </a:t>
            </a:r>
            <a:r>
              <a:rPr lang="hu-HU" cap="all" dirty="0" err="1"/>
              <a:t>Fuelling</a:t>
            </a:r>
            <a:r>
              <a:rPr lang="hu-HU" cap="all" dirty="0"/>
              <a:t> </a:t>
            </a:r>
            <a:r>
              <a:rPr lang="hu-HU" cap="all" dirty="0" err="1"/>
              <a:t>the</a:t>
            </a:r>
            <a:r>
              <a:rPr lang="hu-HU" cap="all" dirty="0"/>
              <a:t> </a:t>
            </a:r>
            <a:r>
              <a:rPr lang="hu-HU" cap="all" dirty="0" err="1"/>
              <a:t>Future</a:t>
            </a:r>
            <a:r>
              <a:rPr lang="hu-HU" dirty="0"/>
              <a:t> - </a:t>
            </a:r>
            <a:r>
              <a:rPr lang="hu-HU" dirty="0" err="1"/>
              <a:t>Advances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Science and Technologies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Generation</a:t>
            </a:r>
            <a:r>
              <a:rPr lang="hu-HU" dirty="0"/>
              <a:t>, </a:t>
            </a:r>
            <a:r>
              <a:rPr lang="hu-HU" dirty="0" err="1"/>
              <a:t>Transmission</a:t>
            </a:r>
            <a:r>
              <a:rPr lang="hu-HU" dirty="0"/>
              <a:t> and Storage, </a:t>
            </a:r>
            <a:r>
              <a:rPr lang="hu-HU" dirty="0" smtClean="0"/>
              <a:t>pp</a:t>
            </a:r>
            <a:r>
              <a:rPr lang="hu-HU" dirty="0"/>
              <a:t>. 544-550, </a:t>
            </a:r>
            <a:r>
              <a:rPr lang="hu-HU" dirty="0" err="1"/>
              <a:t>BrownWalker</a:t>
            </a:r>
            <a:r>
              <a:rPr lang="hu-HU" dirty="0"/>
              <a:t> Press, Florida, USA, </a:t>
            </a:r>
            <a:r>
              <a:rPr lang="hu-HU" dirty="0" smtClean="0"/>
              <a:t>2013</a:t>
            </a:r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Pálvölgyi T, </a:t>
            </a:r>
            <a:r>
              <a:rPr lang="hu-HU" dirty="0" err="1" smtClean="0"/>
              <a:t>Csoknyai</a:t>
            </a:r>
            <a:r>
              <a:rPr lang="hu-HU" dirty="0" smtClean="0"/>
              <a:t> </a:t>
            </a:r>
            <a:r>
              <a:rPr lang="hu-HU" dirty="0" err="1" smtClean="0"/>
              <a:t>T</a:t>
            </a:r>
            <a:r>
              <a:rPr lang="hu-HU" dirty="0" smtClean="0"/>
              <a:t>, Hess N, Szendrő G, </a:t>
            </a:r>
            <a:r>
              <a:rPr lang="hu-HU" dirty="0">
                <a:solidFill>
                  <a:srgbClr val="C00000"/>
                </a:solidFill>
              </a:rPr>
              <a:t>Talamon A</a:t>
            </a:r>
            <a:r>
              <a:rPr lang="hu-HU" dirty="0" smtClean="0"/>
              <a:t>: </a:t>
            </a:r>
            <a:r>
              <a:rPr lang="hu-HU" i="1" dirty="0" err="1" smtClean="0"/>
              <a:t>Remote</a:t>
            </a:r>
            <a:r>
              <a:rPr lang="hu-HU" i="1" dirty="0" smtClean="0"/>
              <a:t> </a:t>
            </a:r>
            <a:r>
              <a:rPr lang="hu-HU" i="1" dirty="0" err="1"/>
              <a:t>sensing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energy</a:t>
            </a:r>
            <a:r>
              <a:rPr lang="hu-HU" i="1" dirty="0"/>
              <a:t> </a:t>
            </a:r>
            <a:r>
              <a:rPr lang="hu-HU" i="1" dirty="0" smtClean="0"/>
              <a:t>saving,18th </a:t>
            </a:r>
            <a:r>
              <a:rPr lang="hu-HU" i="1" dirty="0"/>
              <a:t>Building </a:t>
            </a:r>
            <a:r>
              <a:rPr lang="hu-HU" i="1" dirty="0" err="1" smtClean="0"/>
              <a:t>Services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Mechanical</a:t>
            </a:r>
            <a:r>
              <a:rPr lang="hu-HU" dirty="0" smtClean="0"/>
              <a:t> </a:t>
            </a:r>
            <a:r>
              <a:rPr lang="hu-HU" dirty="0"/>
              <a:t>and Building </a:t>
            </a:r>
            <a:r>
              <a:rPr lang="hu-HU" dirty="0" err="1"/>
              <a:t>Industry</a:t>
            </a:r>
            <a:r>
              <a:rPr lang="hu-HU" dirty="0"/>
              <a:t> </a:t>
            </a:r>
            <a:r>
              <a:rPr lang="hu-HU" dirty="0" err="1"/>
              <a:t>Days</a:t>
            </a:r>
            <a:r>
              <a:rPr lang="hu-HU" dirty="0"/>
              <a:t> International </a:t>
            </a:r>
            <a:r>
              <a:rPr lang="hu-HU" dirty="0" err="1"/>
              <a:t>Conference</a:t>
            </a:r>
            <a:r>
              <a:rPr lang="hu-HU" dirty="0"/>
              <a:t>, Urban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Conference</a:t>
            </a:r>
            <a:r>
              <a:rPr lang="hu-HU" dirty="0"/>
              <a:t>, </a:t>
            </a:r>
            <a:r>
              <a:rPr lang="hu-HU" dirty="0" smtClean="0"/>
              <a:t>Debrecen</a:t>
            </a:r>
            <a:r>
              <a:rPr lang="hu-HU" dirty="0"/>
              <a:t>, </a:t>
            </a:r>
            <a:r>
              <a:rPr lang="hu-HU" dirty="0" smtClean="0"/>
              <a:t>Hungary, 2012</a:t>
            </a:r>
            <a:endParaRPr lang="hu-HU" dirty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2771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rgbClr val="1F497D">
                    <a:lumMod val="75000"/>
                  </a:srgbClr>
                </a:solidFill>
              </a:rPr>
              <a:t>Topic</a:t>
            </a:r>
            <a:r>
              <a:rPr lang="hu-HU" dirty="0" smtClean="0">
                <a:solidFill>
                  <a:srgbClr val="1F497D">
                    <a:lumMod val="75000"/>
                  </a:srgbClr>
                </a:solidFill>
              </a:rPr>
              <a:t> #5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/>
          </a:bodyPr>
          <a:lstStyle/>
          <a:p>
            <a:pPr marL="182880"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Facing Qatar 2022 FIFA World Cup residential energy challenges. District Cooling System (based on renewable energy) potential of Doha</a:t>
            </a:r>
            <a:endParaRPr lang="hu-HU" sz="2400" dirty="0" smtClean="0"/>
          </a:p>
          <a:p>
            <a:pPr marL="45720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potential</a:t>
            </a:r>
            <a:r>
              <a:rPr lang="hu-HU" dirty="0" smtClean="0"/>
              <a:t> of </a:t>
            </a:r>
            <a:r>
              <a:rPr lang="en-US" dirty="0" smtClean="0"/>
              <a:t>district </a:t>
            </a:r>
            <a:r>
              <a:rPr lang="en-US" dirty="0"/>
              <a:t>cooling </a:t>
            </a:r>
            <a:r>
              <a:rPr lang="hu-HU" dirty="0"/>
              <a:t/>
            </a:r>
            <a:br>
              <a:rPr lang="hu-HU" dirty="0"/>
            </a:br>
            <a:r>
              <a:rPr lang="en-US" dirty="0" err="1" smtClean="0"/>
              <a:t>technolog</a:t>
            </a:r>
            <a:r>
              <a:rPr lang="hu-HU" dirty="0" smtClean="0"/>
              <a:t>y</a:t>
            </a:r>
          </a:p>
          <a:p>
            <a:pPr marL="73152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Newly-built</a:t>
            </a:r>
            <a:r>
              <a:rPr lang="hu-HU" dirty="0" smtClean="0"/>
              <a:t> World </a:t>
            </a:r>
            <a:r>
              <a:rPr lang="hu-HU" dirty="0" err="1" smtClean="0"/>
              <a:t>Cup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residental</a:t>
            </a:r>
            <a:r>
              <a:rPr lang="hu-HU" dirty="0" smtClean="0"/>
              <a:t> and </a:t>
            </a:r>
            <a:r>
              <a:rPr lang="hu-HU" dirty="0" err="1" smtClean="0"/>
              <a:t>other-function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buildings</a:t>
            </a:r>
            <a:r>
              <a:rPr lang="hu-HU" dirty="0" smtClean="0"/>
              <a:t> </a:t>
            </a:r>
          </a:p>
          <a:p>
            <a:pPr marL="73152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Existing</a:t>
            </a:r>
            <a:r>
              <a:rPr lang="hu-HU" dirty="0" smtClean="0"/>
              <a:t> </a:t>
            </a:r>
            <a:r>
              <a:rPr lang="hu-HU" dirty="0" err="1" smtClean="0"/>
              <a:t>densily-built</a:t>
            </a:r>
            <a:r>
              <a:rPr lang="hu-HU" dirty="0" smtClean="0"/>
              <a:t> </a:t>
            </a:r>
            <a:r>
              <a:rPr lang="hu-HU" dirty="0" err="1" smtClean="0"/>
              <a:t>urban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endParaRPr lang="hu-HU" dirty="0" smtClean="0"/>
          </a:p>
          <a:p>
            <a:pPr marL="73152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P</a:t>
            </a:r>
            <a:r>
              <a:rPr lang="en-US" dirty="0" err="1" smtClean="0"/>
              <a:t>ossible</a:t>
            </a:r>
            <a:r>
              <a:rPr lang="en-US" dirty="0" smtClean="0"/>
              <a:t> </a:t>
            </a:r>
            <a:r>
              <a:rPr lang="en-US" dirty="0"/>
              <a:t>impact of the climate change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framework</a:t>
            </a:r>
            <a:r>
              <a:rPr lang="hu-HU" dirty="0" smtClean="0"/>
              <a:t> of World </a:t>
            </a:r>
            <a:r>
              <a:rPr lang="hu-HU" dirty="0" err="1" smtClean="0"/>
              <a:t>Cup</a:t>
            </a:r>
            <a:r>
              <a:rPr lang="hu-HU" dirty="0" smtClean="0"/>
              <a:t> Schedule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Heating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Cooling</a:t>
            </a:r>
            <a:r>
              <a:rPr lang="hu-HU" dirty="0" smtClean="0"/>
              <a:t>?)</a:t>
            </a:r>
          </a:p>
        </p:txBody>
      </p:sp>
      <p:sp>
        <p:nvSpPr>
          <p:cNvPr id="33795" name="Szöveg helye 5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33796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925" y="2735263"/>
            <a:ext cx="26003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solidFill>
                  <a:srgbClr val="1F497D">
                    <a:lumMod val="75000"/>
                  </a:srgbClr>
                </a:solidFill>
              </a:rPr>
              <a:t>Topic</a:t>
            </a:r>
            <a:r>
              <a:rPr lang="hu-HU" dirty="0" smtClean="0">
                <a:solidFill>
                  <a:srgbClr val="1F497D">
                    <a:lumMod val="75000"/>
                  </a:srgbClr>
                </a:solidFill>
              </a:rPr>
              <a:t> #5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5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Advantages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/>
              <a:t>Multilateral</a:t>
            </a:r>
            <a:r>
              <a:rPr lang="hu-HU" dirty="0"/>
              <a:t> </a:t>
            </a:r>
            <a:r>
              <a:rPr lang="hu-HU" dirty="0" err="1"/>
              <a:t>usability</a:t>
            </a:r>
            <a:endParaRPr lang="hu-HU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Useful</a:t>
            </a:r>
            <a:r>
              <a:rPr lang="hu-HU" dirty="0" smtClean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Decision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Support</a:t>
            </a:r>
            <a:r>
              <a:rPr lang="hu-HU" dirty="0"/>
              <a:t> Systems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Vulnerability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evaluation</a:t>
            </a:r>
            <a:endParaRPr lang="hu-HU" dirty="0"/>
          </a:p>
          <a:p>
            <a:pPr marL="182880"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34819" name="Szöveg helye 5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34820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4065588"/>
            <a:ext cx="5200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4500563" y="1268413"/>
            <a:ext cx="4498975" cy="2808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Challenges</a:t>
            </a:r>
            <a:endParaRPr lang="hu-HU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hu-HU" dirty="0" smtClean="0"/>
              <a:t>P</a:t>
            </a:r>
            <a:r>
              <a:rPr lang="en-US" dirty="0" err="1" smtClean="0"/>
              <a:t>erformance</a:t>
            </a:r>
            <a:r>
              <a:rPr lang="en-US" dirty="0" smtClean="0"/>
              <a:t> of </a:t>
            </a:r>
            <a:r>
              <a:rPr lang="hu-HU" dirty="0" err="1" smtClean="0"/>
              <a:t>urban</a:t>
            </a:r>
            <a:r>
              <a:rPr lang="en-US" dirty="0" smtClean="0"/>
              <a:t>-level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vulnerability assessments are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strongly interlinked by the </a:t>
            </a:r>
            <a:r>
              <a:rPr lang="hu-HU" dirty="0"/>
              <a:t/>
            </a:r>
            <a:br>
              <a:rPr lang="hu-HU" dirty="0"/>
            </a:br>
            <a:r>
              <a:rPr lang="en-US" dirty="0" smtClean="0"/>
              <a:t>structure and composition of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building stock</a:t>
            </a:r>
            <a:endParaRPr lang="hu-HU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hu-HU" dirty="0" err="1" smtClean="0"/>
              <a:t>Adapting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building </a:t>
            </a:r>
            <a:r>
              <a:rPr lang="hu-HU" dirty="0" err="1" smtClean="0"/>
              <a:t>sector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climate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endParaRPr lang="hu-HU" dirty="0" smtClean="0"/>
          </a:p>
          <a:p>
            <a:pPr marL="182880" lvl="1" fontAlgn="auto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4822" name="Téglalap 8"/>
          <p:cNvSpPr>
            <a:spLocks noChangeArrowheads="1"/>
          </p:cNvSpPr>
          <p:nvPr/>
        </p:nvSpPr>
        <p:spPr bwMode="auto">
          <a:xfrm>
            <a:off x="3597275" y="6403975"/>
            <a:ext cx="1949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Tahoma" pitchFamily="34" charset="0"/>
              </a:rPr>
              <a:t>https://weatherspark.com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Recent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dirty="0" smtClean="0"/>
              <a:t>Possibilities of the utilisation of renewable and fossil energy sources at the site of Tisza II power plant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Four-step</a:t>
            </a:r>
            <a:r>
              <a:rPr lang="hu-HU" dirty="0" smtClean="0"/>
              <a:t> </a:t>
            </a:r>
            <a:r>
              <a:rPr lang="hu-HU" dirty="0" err="1" smtClean="0"/>
              <a:t>evaluation</a:t>
            </a:r>
            <a:r>
              <a:rPr lang="hu-HU" dirty="0" smtClean="0"/>
              <a:t> (</a:t>
            </a:r>
            <a:r>
              <a:rPr lang="hu-HU" dirty="0" err="1" smtClean="0"/>
              <a:t>assessment</a:t>
            </a:r>
            <a:r>
              <a:rPr lang="hu-HU" dirty="0" smtClean="0"/>
              <a:t> of </a:t>
            </a:r>
            <a:r>
              <a:rPr lang="hu-HU" dirty="0" err="1" smtClean="0"/>
              <a:t>initial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r>
              <a:rPr lang="hu-HU" dirty="0" smtClean="0"/>
              <a:t>, </a:t>
            </a:r>
            <a:r>
              <a:rPr lang="hu-HU" dirty="0" err="1" smtClean="0"/>
              <a:t>evaluation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r>
              <a:rPr lang="hu-HU" dirty="0" smtClean="0"/>
              <a:t>,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assessment</a:t>
            </a:r>
            <a:r>
              <a:rPr lang="hu-HU" dirty="0" smtClean="0"/>
              <a:t>, </a:t>
            </a:r>
            <a:r>
              <a:rPr lang="hu-HU" dirty="0" err="1" smtClean="0"/>
              <a:t>boundary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policies</a:t>
            </a:r>
            <a:r>
              <a:rPr lang="hu-HU" dirty="0" smtClean="0"/>
              <a:t>)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Both </a:t>
            </a:r>
            <a:r>
              <a:rPr lang="hu-HU" dirty="0" err="1" smtClean="0"/>
              <a:t>conventional</a:t>
            </a:r>
            <a:r>
              <a:rPr lang="hu-HU" dirty="0" smtClean="0"/>
              <a:t> and </a:t>
            </a:r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Recommendation</a:t>
            </a:r>
            <a:r>
              <a:rPr lang="hu-HU" dirty="0" smtClean="0"/>
              <a:t> </a:t>
            </a:r>
            <a:r>
              <a:rPr lang="hu-HU" dirty="0" err="1" smtClean="0"/>
              <a:t>prepared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site </a:t>
            </a:r>
            <a:r>
              <a:rPr lang="hu-HU" dirty="0" err="1" smtClean="0"/>
              <a:t>owner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Feasibility</a:t>
            </a:r>
            <a:r>
              <a:rPr lang="hu-HU" dirty="0" smtClean="0"/>
              <a:t> and </a:t>
            </a:r>
            <a:r>
              <a:rPr lang="hu-HU" dirty="0" err="1" smtClean="0"/>
              <a:t>environmental</a:t>
            </a:r>
            <a:r>
              <a:rPr lang="hu-HU" dirty="0" smtClean="0"/>
              <a:t> </a:t>
            </a:r>
            <a:r>
              <a:rPr lang="hu-HU" dirty="0" err="1" smtClean="0"/>
              <a:t>economic</a:t>
            </a:r>
            <a:r>
              <a:rPr lang="hu-HU" dirty="0" smtClean="0"/>
              <a:t> </a:t>
            </a:r>
            <a:r>
              <a:rPr lang="hu-HU" dirty="0" err="1" smtClean="0"/>
              <a:t>evaluation</a:t>
            </a:r>
            <a:r>
              <a:rPr lang="hu-HU" dirty="0" smtClean="0"/>
              <a:t> of </a:t>
            </a:r>
            <a:r>
              <a:rPr lang="hu-HU" dirty="0" err="1" smtClean="0"/>
              <a:t>electricity</a:t>
            </a:r>
            <a:r>
              <a:rPr lang="hu-HU" dirty="0" smtClean="0"/>
              <a:t> and </a:t>
            </a:r>
            <a:r>
              <a:rPr lang="hu-HU" dirty="0" err="1" smtClean="0"/>
              <a:t>heat</a:t>
            </a:r>
            <a:r>
              <a:rPr lang="hu-HU" dirty="0" smtClean="0"/>
              <a:t> </a:t>
            </a:r>
            <a:r>
              <a:rPr lang="hu-HU" dirty="0" err="1" smtClean="0"/>
              <a:t>generation</a:t>
            </a:r>
            <a:r>
              <a:rPr lang="hu-HU" dirty="0" smtClean="0"/>
              <a:t> </a:t>
            </a:r>
            <a:r>
              <a:rPr lang="hu-HU" dirty="0" err="1" smtClean="0"/>
              <a:t>technologies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MCDA (</a:t>
            </a:r>
            <a:r>
              <a:rPr lang="hu-HU" dirty="0" err="1" smtClean="0"/>
              <a:t>Multi-Criteria</a:t>
            </a:r>
            <a:r>
              <a:rPr lang="hu-HU" dirty="0" smtClean="0"/>
              <a:t> </a:t>
            </a:r>
            <a:r>
              <a:rPr lang="hu-HU" dirty="0" err="1" smtClean="0"/>
              <a:t>Decision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) </a:t>
            </a:r>
            <a:r>
              <a:rPr lang="hu-HU" dirty="0" err="1" smtClean="0"/>
              <a:t>focusing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arbitrarily</a:t>
            </a:r>
            <a:r>
              <a:rPr lang="hu-HU" dirty="0" smtClean="0"/>
              <a:t>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aspects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Both </a:t>
            </a:r>
            <a:r>
              <a:rPr lang="hu-HU" dirty="0" err="1" smtClean="0"/>
              <a:t>conventional</a:t>
            </a:r>
            <a:r>
              <a:rPr lang="hu-HU" dirty="0" smtClean="0"/>
              <a:t> and </a:t>
            </a:r>
            <a:r>
              <a:rPr lang="hu-HU" dirty="0" err="1" smtClean="0"/>
              <a:t>renewable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LCOE </a:t>
            </a:r>
            <a:r>
              <a:rPr lang="hu-HU" dirty="0" err="1" smtClean="0"/>
              <a:t>calculations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Revision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Action </a:t>
            </a:r>
            <a:r>
              <a:rPr lang="hu-HU" dirty="0" err="1" smtClean="0"/>
              <a:t>Plan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Ministry</a:t>
            </a:r>
            <a:r>
              <a:rPr lang="hu-HU" dirty="0" smtClean="0"/>
              <a:t> of National </a:t>
            </a:r>
            <a:r>
              <a:rPr lang="hu-HU" dirty="0" err="1" smtClean="0"/>
              <a:t>Development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16387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#5 –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publications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52578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C00000"/>
                </a:solidFill>
              </a:rPr>
              <a:t>Talamon A, </a:t>
            </a:r>
            <a:r>
              <a:rPr lang="hu-HU" dirty="0" err="1"/>
              <a:t>Csoknyai</a:t>
            </a:r>
            <a:r>
              <a:rPr lang="hu-HU" dirty="0"/>
              <a:t> T: </a:t>
            </a:r>
            <a:r>
              <a:rPr lang="hu-HU" i="1" dirty="0"/>
              <a:t>Monitoring of a </a:t>
            </a:r>
            <a:r>
              <a:rPr lang="hu-HU" i="1" dirty="0" err="1"/>
              <a:t>Performance-oriented</a:t>
            </a:r>
            <a:r>
              <a:rPr lang="hu-HU" i="1" dirty="0"/>
              <a:t> Policy </a:t>
            </a:r>
            <a:r>
              <a:rPr lang="hu-HU" i="1" dirty="0" err="1"/>
              <a:t>Model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Retrofitting</a:t>
            </a:r>
            <a:r>
              <a:rPr lang="hu-HU" i="1" dirty="0"/>
              <a:t> ’</a:t>
            </a:r>
            <a:r>
              <a:rPr lang="hu-HU" i="1" dirty="0" err="1"/>
              <a:t>Panel</a:t>
            </a:r>
            <a:r>
              <a:rPr lang="hu-HU" i="1" dirty="0"/>
              <a:t> </a:t>
            </a:r>
            <a:r>
              <a:rPr lang="hu-HU" i="1" dirty="0" err="1" smtClean="0"/>
              <a:t>Buildings</a:t>
            </a:r>
            <a:r>
              <a:rPr lang="hu-HU" i="1" dirty="0" smtClean="0"/>
              <a:t>’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cap="all" dirty="0" err="1" smtClean="0"/>
              <a:t>Environmental</a:t>
            </a:r>
            <a:r>
              <a:rPr lang="hu-HU" cap="all" dirty="0" smtClean="0"/>
              <a:t> </a:t>
            </a:r>
            <a:r>
              <a:rPr lang="hu-HU" cap="all" dirty="0" err="1"/>
              <a:t>Engineering</a:t>
            </a:r>
            <a:r>
              <a:rPr lang="hu-HU" cap="all" dirty="0"/>
              <a:t> and Management Journal</a:t>
            </a:r>
            <a:r>
              <a:rPr lang="hu-HU" dirty="0"/>
              <a:t>, </a:t>
            </a:r>
            <a:r>
              <a:rPr lang="hu-HU" dirty="0" err="1"/>
              <a:t>Vol</a:t>
            </a:r>
            <a:r>
              <a:rPr lang="hu-HU" dirty="0"/>
              <a:t>. 10/2011, No. 9</a:t>
            </a:r>
            <a:r>
              <a:rPr lang="hu-HU" dirty="0" smtClean="0"/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Talamon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smtClean="0">
                <a:solidFill>
                  <a:srgbClr val="C00000"/>
                </a:solidFill>
              </a:rPr>
              <a:t>A: </a:t>
            </a:r>
            <a:r>
              <a:rPr lang="en-US" i="1" dirty="0" smtClean="0"/>
              <a:t>Building </a:t>
            </a:r>
            <a:r>
              <a:rPr lang="en-US" i="1" dirty="0"/>
              <a:t>sector and climate change: The case of </a:t>
            </a:r>
            <a:r>
              <a:rPr lang="en-US" i="1" dirty="0" smtClean="0"/>
              <a:t>Hungary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en-US" dirty="0" smtClean="0"/>
              <a:t>Advanced </a:t>
            </a:r>
            <a:r>
              <a:rPr lang="en-US" dirty="0"/>
              <a:t>Materials Research Journal, Volume 899, 2014, </a:t>
            </a:r>
            <a:r>
              <a:rPr lang="hu-HU" dirty="0" smtClean="0"/>
              <a:t>pp</a:t>
            </a:r>
            <a:r>
              <a:rPr lang="en-US" dirty="0" smtClean="0"/>
              <a:t> 99-104</a:t>
            </a:r>
            <a:r>
              <a:rPr lang="hu-HU" dirty="0" smtClean="0"/>
              <a:t>.</a:t>
            </a:r>
            <a:endParaRPr lang="hu-HU" dirty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>
                <a:solidFill>
                  <a:srgbClr val="C00000"/>
                </a:solidFill>
              </a:rPr>
              <a:t>Talamon</a:t>
            </a:r>
            <a:r>
              <a:rPr lang="hu-HU" dirty="0" smtClean="0">
                <a:solidFill>
                  <a:srgbClr val="C00000"/>
                </a:solidFill>
              </a:rPr>
              <a:t> A:</a:t>
            </a:r>
            <a:r>
              <a:rPr lang="hu-HU" dirty="0" smtClean="0"/>
              <a:t> </a:t>
            </a:r>
            <a:r>
              <a:rPr lang="hu-HU" i="1" dirty="0" err="1" smtClean="0"/>
              <a:t>Climate</a:t>
            </a:r>
            <a:r>
              <a:rPr lang="hu-HU" i="1" dirty="0" smtClean="0"/>
              <a:t> </a:t>
            </a:r>
            <a:r>
              <a:rPr lang="hu-HU" i="1" dirty="0" err="1"/>
              <a:t>Parameters</a:t>
            </a:r>
            <a:r>
              <a:rPr lang="hu-HU" i="1" dirty="0"/>
              <a:t>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err="1"/>
              <a:t>Built</a:t>
            </a:r>
            <a:r>
              <a:rPr lang="hu-HU" i="1" dirty="0"/>
              <a:t> </a:t>
            </a:r>
            <a:r>
              <a:rPr lang="hu-HU" i="1" dirty="0" err="1"/>
              <a:t>Environment</a:t>
            </a:r>
            <a:r>
              <a:rPr lang="hu-HU" i="1" dirty="0"/>
              <a:t> </a:t>
            </a:r>
            <a:r>
              <a:rPr lang="hu-HU" i="1" dirty="0" err="1"/>
              <a:t>from</a:t>
            </a:r>
            <a:r>
              <a:rPr lang="hu-HU" i="1" dirty="0"/>
              <a:t> </a:t>
            </a:r>
            <a:r>
              <a:rPr lang="hu-HU" i="1" dirty="0" err="1"/>
              <a:t>Energetic</a:t>
            </a:r>
            <a:r>
              <a:rPr lang="hu-HU" i="1" dirty="0"/>
              <a:t> </a:t>
            </a:r>
            <a:r>
              <a:rPr lang="hu-HU" i="1" dirty="0" err="1" smtClean="0"/>
              <a:t>Point</a:t>
            </a:r>
            <a:r>
              <a:rPr lang="hu-HU" i="1" dirty="0" smtClean="0"/>
              <a:t> </a:t>
            </a:r>
            <a:r>
              <a:rPr lang="hu-HU" i="1" dirty="0"/>
              <a:t>of </a:t>
            </a:r>
            <a:r>
              <a:rPr lang="hu-HU" i="1" dirty="0" err="1"/>
              <a:t>View</a:t>
            </a:r>
            <a:r>
              <a:rPr lang="hu-HU" i="1" dirty="0"/>
              <a:t> – </a:t>
            </a:r>
            <a:r>
              <a:rPr lang="hu-HU" i="1" dirty="0" err="1"/>
              <a:t>Towards</a:t>
            </a:r>
            <a:r>
              <a:rPr lang="hu-HU" i="1" dirty="0"/>
              <a:t> </a:t>
            </a:r>
            <a:r>
              <a:rPr lang="hu-HU" i="1" dirty="0" err="1"/>
              <a:t>Climate</a:t>
            </a:r>
            <a:r>
              <a:rPr lang="hu-HU" i="1" dirty="0"/>
              <a:t> </a:t>
            </a:r>
            <a:r>
              <a:rPr lang="hu-HU" i="1" dirty="0" err="1"/>
              <a:t>Severity</a:t>
            </a:r>
            <a:r>
              <a:rPr lang="hu-HU" i="1" dirty="0"/>
              <a:t> Index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smtClean="0"/>
              <a:t>Hungary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cap="all" dirty="0" smtClean="0"/>
              <a:t>Ybl Journal of </a:t>
            </a:r>
            <a:r>
              <a:rPr lang="hu-HU" cap="all" dirty="0" err="1" smtClean="0"/>
              <a:t>Built</a:t>
            </a:r>
            <a:r>
              <a:rPr lang="hu-HU" cap="all" dirty="0" smtClean="0"/>
              <a:t> </a:t>
            </a:r>
            <a:r>
              <a:rPr lang="hu-HU" cap="all" dirty="0" err="1" smtClean="0"/>
              <a:t>Environment</a:t>
            </a:r>
            <a:r>
              <a:rPr lang="hu-HU" dirty="0" smtClean="0"/>
              <a:t>, </a:t>
            </a:r>
            <a:r>
              <a:rPr lang="hu-HU" dirty="0"/>
              <a:t>I</a:t>
            </a:r>
            <a:r>
              <a:rPr lang="hu-HU" dirty="0" smtClean="0"/>
              <a:t>., 2013/2, </a:t>
            </a:r>
            <a:r>
              <a:rPr lang="hu-HU" dirty="0" err="1" smtClean="0"/>
              <a:t>Versita</a:t>
            </a:r>
            <a:r>
              <a:rPr lang="hu-HU" dirty="0"/>
              <a:t>, De </a:t>
            </a:r>
            <a:r>
              <a:rPr lang="hu-HU" dirty="0" err="1"/>
              <a:t>Gruyter</a:t>
            </a:r>
            <a:r>
              <a:rPr lang="hu-HU" dirty="0"/>
              <a:t>, London</a:t>
            </a:r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5843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6866" name="Szöveg helye 5"/>
          <p:cNvSpPr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</p:spPr>
        <p:txBody>
          <a:bodyPr/>
          <a:lstStyle/>
          <a:p>
            <a:r>
              <a:rPr lang="hu-HU" smtClean="0">
                <a:solidFill>
                  <a:srgbClr val="17375E"/>
                </a:solidFill>
                <a:hlinkClick r:id="rId2"/>
              </a:rPr>
              <a:t>hartmann.balint@energia.mta.hu</a:t>
            </a:r>
            <a:endParaRPr lang="hu-HU" smtClean="0">
              <a:solidFill>
                <a:srgbClr val="17375E"/>
              </a:solidFill>
            </a:endParaRPr>
          </a:p>
          <a:p>
            <a:r>
              <a:rPr lang="hu-HU" smtClean="0">
                <a:solidFill>
                  <a:srgbClr val="17375E"/>
                </a:solidFill>
              </a:rPr>
              <a:t>talamon.attila@energia.mta.hu</a:t>
            </a:r>
          </a:p>
        </p:txBody>
      </p:sp>
      <p:sp>
        <p:nvSpPr>
          <p:cNvPr id="36867" name="Szöveg helye 6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Recent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Development of highly energy-efficient data centre infrastructure</a:t>
            </a:r>
            <a:r>
              <a:rPr lang="hu-HU" dirty="0" smtClean="0"/>
              <a:t> (</a:t>
            </a:r>
            <a:r>
              <a:rPr lang="hu-HU" dirty="0" err="1" smtClean="0"/>
              <a:t>ongoing</a:t>
            </a:r>
            <a:r>
              <a:rPr lang="hu-HU" dirty="0" smtClean="0"/>
              <a:t>)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Low</a:t>
            </a:r>
            <a:r>
              <a:rPr lang="hu-HU" dirty="0" smtClean="0"/>
              <a:t> PUE (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Usage</a:t>
            </a:r>
            <a:r>
              <a:rPr lang="hu-HU" dirty="0" smtClean="0"/>
              <a:t> </a:t>
            </a:r>
            <a:r>
              <a:rPr lang="hu-HU" dirty="0" err="1" smtClean="0"/>
              <a:t>Effectiveness</a:t>
            </a:r>
            <a:r>
              <a:rPr lang="hu-HU" dirty="0" smtClean="0"/>
              <a:t>), </a:t>
            </a:r>
            <a:r>
              <a:rPr lang="hu-HU" dirty="0" err="1" smtClean="0"/>
              <a:t>decrease</a:t>
            </a:r>
            <a:r>
              <a:rPr lang="hu-HU" dirty="0" smtClean="0"/>
              <a:t> of AC and DC </a:t>
            </a:r>
            <a:r>
              <a:rPr lang="hu-HU" dirty="0" err="1" smtClean="0"/>
              <a:t>losses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Utilisation</a:t>
            </a:r>
            <a:r>
              <a:rPr lang="hu-HU" dirty="0" smtClean="0"/>
              <a:t> of </a:t>
            </a:r>
            <a:r>
              <a:rPr lang="hu-HU" dirty="0" err="1" smtClean="0"/>
              <a:t>locally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 </a:t>
            </a:r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Integration</a:t>
            </a:r>
            <a:r>
              <a:rPr lang="hu-HU" dirty="0" smtClean="0"/>
              <a:t> of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(</a:t>
            </a:r>
            <a:r>
              <a:rPr lang="hu-HU" dirty="0" err="1" smtClean="0"/>
              <a:t>kinetical</a:t>
            </a:r>
            <a:r>
              <a:rPr lang="hu-HU" dirty="0" smtClean="0"/>
              <a:t>, </a:t>
            </a:r>
            <a:r>
              <a:rPr lang="hu-HU" dirty="0" err="1" smtClean="0"/>
              <a:t>electrochemical</a:t>
            </a:r>
            <a:r>
              <a:rPr lang="hu-HU" dirty="0" smtClean="0"/>
              <a:t>, etc.)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Waste</a:t>
            </a:r>
            <a:r>
              <a:rPr lang="hu-HU" dirty="0" smtClean="0"/>
              <a:t> </a:t>
            </a:r>
            <a:r>
              <a:rPr lang="hu-HU" dirty="0" err="1" smtClean="0"/>
              <a:t>heat</a:t>
            </a:r>
            <a:r>
              <a:rPr lang="hu-HU" dirty="0" smtClean="0"/>
              <a:t> </a:t>
            </a:r>
            <a:r>
              <a:rPr lang="hu-HU" dirty="0" err="1" smtClean="0"/>
              <a:t>reutilisation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Smart power from bioenergy by underground heat storage hybrid system (BUHS</a:t>
            </a:r>
            <a:r>
              <a:rPr lang="en-US" dirty="0" smtClean="0"/>
              <a:t>)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Access </a:t>
            </a:r>
            <a:r>
              <a:rPr lang="en-US" dirty="0"/>
              <a:t>to the electricity grid and also to traditional </a:t>
            </a:r>
            <a:r>
              <a:rPr lang="hu-HU" dirty="0" err="1" smtClean="0"/>
              <a:t>district</a:t>
            </a:r>
            <a:r>
              <a:rPr lang="hu-HU" dirty="0" smtClean="0"/>
              <a:t> </a:t>
            </a:r>
            <a:r>
              <a:rPr lang="en-US" dirty="0" smtClean="0"/>
              <a:t>heating </a:t>
            </a:r>
            <a:r>
              <a:rPr lang="en-US" dirty="0"/>
              <a:t>systems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err="1" smtClean="0"/>
              <a:t>Interseasonal</a:t>
            </a:r>
            <a:r>
              <a:rPr lang="en-US" dirty="0" smtClean="0"/>
              <a:t> </a:t>
            </a:r>
            <a:r>
              <a:rPr lang="en-US" dirty="0"/>
              <a:t>energy management with underground heat storage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New </a:t>
            </a:r>
            <a:r>
              <a:rPr lang="en-US" dirty="0"/>
              <a:t>approach of energy producers and </a:t>
            </a:r>
            <a:r>
              <a:rPr lang="en-US" dirty="0" smtClean="0"/>
              <a:t>consumers</a:t>
            </a:r>
            <a:endParaRPr lang="en-US" dirty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Renewable </a:t>
            </a:r>
            <a:r>
              <a:rPr lang="en-US" dirty="0"/>
              <a:t>energy hybrid system; integration of bio- and </a:t>
            </a:r>
            <a:r>
              <a:rPr lang="en-US" dirty="0" err="1"/>
              <a:t>geoenergy</a:t>
            </a:r>
            <a:r>
              <a:rPr lang="en-US" dirty="0"/>
              <a:t> </a:t>
            </a:r>
            <a:r>
              <a:rPr lang="en-US" dirty="0" smtClean="0"/>
              <a:t>technologies</a:t>
            </a:r>
            <a:endParaRPr lang="hu-HU" dirty="0" smtClean="0"/>
          </a:p>
        </p:txBody>
      </p:sp>
      <p:sp>
        <p:nvSpPr>
          <p:cNvPr id="17411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cooperation</a:t>
            </a:r>
            <a:r>
              <a:rPr lang="hu-HU" dirty="0" smtClean="0"/>
              <a:t> </a:t>
            </a:r>
            <a:r>
              <a:rPr lang="hu-HU" dirty="0" err="1" smtClean="0"/>
              <a:t>topics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QERI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#1: </a:t>
            </a:r>
            <a:r>
              <a:rPr lang="en-US" dirty="0" smtClean="0"/>
              <a:t>Building integrated renewable energy </a:t>
            </a:r>
            <a:r>
              <a:rPr lang="en-US" dirty="0" err="1" smtClean="0"/>
              <a:t>utilisation</a:t>
            </a:r>
            <a:r>
              <a:rPr lang="en-US" dirty="0" smtClean="0"/>
              <a:t> and energy management system, using energy storage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#2: </a:t>
            </a:r>
            <a:r>
              <a:rPr lang="en-US" dirty="0" err="1" smtClean="0"/>
              <a:t>Utilisation</a:t>
            </a:r>
            <a:r>
              <a:rPr lang="en-US" dirty="0" smtClean="0"/>
              <a:t> of energy storage to facilitate the integration of intermittent renewable energy sources into a power system, operating in islanded mode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#3: </a:t>
            </a:r>
            <a:r>
              <a:rPr lang="en-US" dirty="0" smtClean="0"/>
              <a:t>Implementing multifunctional building energy typology as a basis of future national/regional/district renewable energy research strategies and action plans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#4: </a:t>
            </a:r>
            <a:r>
              <a:rPr lang="en-US" dirty="0" smtClean="0"/>
              <a:t>Highlighting renewable energy potential at national and urban level using GIS mapping technology as an online DSS (Decision Support System)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#5: </a:t>
            </a:r>
            <a:r>
              <a:rPr lang="en-US" dirty="0" smtClean="0"/>
              <a:t>Facing Qatar 2022 FIFA World Cup residential energy challenges. District Cooling System (based on renewable energy) potential of Doha</a:t>
            </a:r>
            <a:endParaRPr lang="hu-HU" dirty="0"/>
          </a:p>
        </p:txBody>
      </p:sp>
      <p:sp>
        <p:nvSpPr>
          <p:cNvPr id="18435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#1</a:t>
            </a:r>
            <a:endParaRPr lang="hu-HU" dirty="0"/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17375E"/>
                </a:solidFill>
              </a:rPr>
              <a:t>Building integrated renewable energy utilisation and energy management system, using energy storage</a:t>
            </a:r>
            <a:endParaRPr lang="hu-HU" smtClean="0">
              <a:solidFill>
                <a:srgbClr val="17375E"/>
              </a:solidFill>
            </a:endParaRPr>
          </a:p>
          <a:p>
            <a:pPr lvl="1"/>
            <a:r>
              <a:rPr lang="hu-HU" smtClean="0">
                <a:solidFill>
                  <a:srgbClr val="17375E"/>
                </a:solidFill>
              </a:rPr>
              <a:t>Small-to-medium scale generation units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Solar and wind energy</a:t>
            </a:r>
          </a:p>
        </p:txBody>
      </p:sp>
      <p:sp>
        <p:nvSpPr>
          <p:cNvPr id="19459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19460" name="Picture 2" descr="File:BAPV solar-fac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487738"/>
            <a:ext cx="48879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ecofriend.com/wp-content/uploads/2012/07/bahrain_wind_turbine_VI7rb_40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3911600"/>
            <a:ext cx="33178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#1</a:t>
            </a:r>
            <a:endParaRPr lang="hu-HU" dirty="0"/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17375E"/>
                </a:solidFill>
              </a:rPr>
              <a:t>Advantages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Decreasing power losses of urban distribution networks</a:t>
            </a:r>
          </a:p>
          <a:p>
            <a:pPr lvl="2"/>
            <a:r>
              <a:rPr lang="hu-HU" smtClean="0">
                <a:solidFill>
                  <a:srgbClr val="17375E"/>
                </a:solidFill>
              </a:rPr>
              <a:t>5-10%</a:t>
            </a:r>
          </a:p>
          <a:p>
            <a:pPr lvl="2"/>
            <a:r>
              <a:rPr lang="hu-HU" smtClean="0">
                <a:solidFill>
                  <a:srgbClr val="17375E"/>
                </a:solidFill>
              </a:rPr>
              <a:t>„Prosumer concept”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Better MW/space ratio than conventional deployment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Low cost local production</a:t>
            </a:r>
          </a:p>
          <a:p>
            <a:endParaRPr lang="hu-HU" smtClean="0">
              <a:solidFill>
                <a:srgbClr val="17375E"/>
              </a:solidFill>
            </a:endParaRPr>
          </a:p>
          <a:p>
            <a:r>
              <a:rPr lang="hu-HU" smtClean="0">
                <a:solidFill>
                  <a:srgbClr val="17375E"/>
                </a:solidFill>
              </a:rPr>
              <a:t>Challenges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Generation potential estimation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Energy Management System control algorithms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New building designs (could be an advantage)</a:t>
            </a:r>
          </a:p>
        </p:txBody>
      </p:sp>
      <p:sp>
        <p:nvSpPr>
          <p:cNvPr id="20483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#1 –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publications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>
                <a:solidFill>
                  <a:srgbClr val="C00000"/>
                </a:solidFill>
              </a:rPr>
              <a:t>Talamon</a:t>
            </a:r>
            <a:r>
              <a:rPr lang="hu-HU" dirty="0" smtClean="0">
                <a:solidFill>
                  <a:srgbClr val="C00000"/>
                </a:solidFill>
              </a:rPr>
              <a:t> A, Hartmann B,</a:t>
            </a:r>
            <a:r>
              <a:rPr lang="hu-HU" dirty="0" smtClean="0"/>
              <a:t> </a:t>
            </a:r>
            <a:r>
              <a:rPr lang="hu-HU" dirty="0" err="1" smtClean="0"/>
              <a:t>Szoó</a:t>
            </a:r>
            <a:r>
              <a:rPr lang="hu-HU" dirty="0" smtClean="0"/>
              <a:t> D, </a:t>
            </a:r>
            <a:r>
              <a:rPr lang="hu-HU" dirty="0" err="1" smtClean="0"/>
              <a:t>Csoknyai</a:t>
            </a:r>
            <a:r>
              <a:rPr lang="hu-HU" dirty="0" smtClean="0"/>
              <a:t> T: </a:t>
            </a:r>
            <a:r>
              <a:rPr lang="hu-HU" i="1" dirty="0" err="1" smtClean="0"/>
              <a:t>Photovoltaic</a:t>
            </a:r>
            <a:r>
              <a:rPr lang="hu-HU" i="1" dirty="0" smtClean="0"/>
              <a:t> </a:t>
            </a:r>
            <a:r>
              <a:rPr lang="hu-HU" i="1" dirty="0" err="1" smtClean="0"/>
              <a:t>Cells</a:t>
            </a:r>
            <a:r>
              <a:rPr lang="hu-HU" i="1" dirty="0" smtClean="0"/>
              <a:t> vs. </a:t>
            </a:r>
            <a:r>
              <a:rPr lang="hu-HU" i="1" dirty="0" err="1" smtClean="0"/>
              <a:t>Solar</a:t>
            </a:r>
            <a:r>
              <a:rPr lang="hu-HU" i="1" dirty="0" smtClean="0"/>
              <a:t> </a:t>
            </a:r>
            <a:r>
              <a:rPr lang="hu-HU" i="1" dirty="0" err="1" smtClean="0"/>
              <a:t>Collectors</a:t>
            </a:r>
            <a:r>
              <a:rPr lang="hu-HU" i="1" dirty="0" smtClean="0"/>
              <a:t>: </a:t>
            </a:r>
            <a:r>
              <a:rPr lang="hu-HU" i="1" dirty="0" err="1" smtClean="0"/>
              <a:t>Primary</a:t>
            </a:r>
            <a:r>
              <a:rPr lang="hu-HU" i="1" dirty="0" smtClean="0"/>
              <a:t> </a:t>
            </a:r>
            <a:r>
              <a:rPr lang="hu-HU" i="1" dirty="0" err="1" smtClean="0"/>
              <a:t>Energy</a:t>
            </a:r>
            <a:r>
              <a:rPr lang="hu-HU" i="1" dirty="0" smtClean="0"/>
              <a:t> </a:t>
            </a:r>
            <a:r>
              <a:rPr lang="hu-HU" i="1" dirty="0" err="1" smtClean="0"/>
              <a:t>Generation</a:t>
            </a:r>
            <a:r>
              <a:rPr lang="hu-HU" i="1" dirty="0" smtClean="0"/>
              <a:t> </a:t>
            </a:r>
            <a:r>
              <a:rPr lang="hu-HU" i="1" dirty="0" err="1" smtClean="0"/>
              <a:t>Based</a:t>
            </a:r>
            <a:r>
              <a:rPr lang="hu-HU" i="1" dirty="0" smtClean="0"/>
              <a:t> </a:t>
            </a:r>
            <a:r>
              <a:rPr lang="hu-HU" i="1" dirty="0" err="1" smtClean="0"/>
              <a:t>Assessment</a:t>
            </a:r>
            <a:r>
              <a:rPr lang="hu-HU" i="1" dirty="0" smtClean="0"/>
              <a:t> </a:t>
            </a:r>
            <a:r>
              <a:rPr lang="hu-HU" i="1" dirty="0" err="1" smtClean="0"/>
              <a:t>Report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37th World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Congress</a:t>
            </a:r>
            <a:r>
              <a:rPr lang="hu-HU" dirty="0" smtClean="0"/>
              <a:t>, Washington DC, USA, 2014</a:t>
            </a:r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C00000"/>
                </a:solidFill>
              </a:rPr>
              <a:t>Hartmann B, Török </a:t>
            </a:r>
            <a:r>
              <a:rPr lang="hu-HU" dirty="0" err="1" smtClean="0">
                <a:solidFill>
                  <a:srgbClr val="C00000"/>
                </a:solidFill>
              </a:rPr>
              <a:t>Sz</a:t>
            </a:r>
            <a:r>
              <a:rPr lang="hu-HU" dirty="0" smtClean="0">
                <a:solidFill>
                  <a:srgbClr val="C00000"/>
                </a:solidFill>
              </a:rPr>
              <a:t>, Börcsök E, Oláhné </a:t>
            </a:r>
            <a:r>
              <a:rPr lang="hu-HU" dirty="0" err="1" smtClean="0">
                <a:solidFill>
                  <a:srgbClr val="C00000"/>
                </a:solidFill>
              </a:rPr>
              <a:t>Groma</a:t>
            </a:r>
            <a:r>
              <a:rPr lang="hu-HU" dirty="0" smtClean="0">
                <a:solidFill>
                  <a:srgbClr val="C00000"/>
                </a:solidFill>
              </a:rPr>
              <a:t> V</a:t>
            </a:r>
            <a:r>
              <a:rPr lang="hu-HU" dirty="0" smtClean="0"/>
              <a:t>: </a:t>
            </a:r>
            <a:r>
              <a:rPr lang="hu-HU" i="1" dirty="0" err="1" smtClean="0"/>
              <a:t>Multi-objective</a:t>
            </a:r>
            <a:r>
              <a:rPr lang="hu-HU" i="1" dirty="0" smtClean="0"/>
              <a:t> </a:t>
            </a:r>
            <a:r>
              <a:rPr lang="hu-HU" i="1" dirty="0" err="1" smtClean="0"/>
              <a:t>method</a:t>
            </a:r>
            <a:r>
              <a:rPr lang="hu-HU" i="1" dirty="0" smtClean="0"/>
              <a:t> </a:t>
            </a:r>
            <a:r>
              <a:rPr lang="hu-HU" i="1" dirty="0" err="1" smtClean="0"/>
              <a:t>for</a:t>
            </a:r>
            <a:r>
              <a:rPr lang="hu-HU" i="1" dirty="0" smtClean="0"/>
              <a:t> </a:t>
            </a:r>
            <a:r>
              <a:rPr lang="hu-HU" i="1" dirty="0" err="1" smtClean="0"/>
              <a:t>energy</a:t>
            </a:r>
            <a:r>
              <a:rPr lang="hu-HU" i="1" dirty="0" smtClean="0"/>
              <a:t> </a:t>
            </a:r>
            <a:r>
              <a:rPr lang="hu-HU" i="1" dirty="0" err="1" smtClean="0"/>
              <a:t>purpose</a:t>
            </a:r>
            <a:r>
              <a:rPr lang="hu-HU" i="1" dirty="0" smtClean="0"/>
              <a:t> </a:t>
            </a:r>
            <a:r>
              <a:rPr lang="hu-HU" i="1" dirty="0" err="1" smtClean="0"/>
              <a:t>redevelopment</a:t>
            </a:r>
            <a:r>
              <a:rPr lang="hu-HU" i="1" dirty="0" smtClean="0"/>
              <a:t> of </a:t>
            </a:r>
            <a:r>
              <a:rPr lang="hu-HU" i="1" dirty="0" err="1" smtClean="0"/>
              <a:t>brownfield</a:t>
            </a:r>
            <a:r>
              <a:rPr lang="hu-HU" i="1" dirty="0" smtClean="0"/>
              <a:t> </a:t>
            </a:r>
            <a:r>
              <a:rPr lang="hu-HU" i="1" dirty="0" err="1" smtClean="0"/>
              <a:t>sites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 smtClean="0"/>
              <a:t>JOURNAL OF CLEANER PRODUCTION 82: pp. 202-212., 2014</a:t>
            </a:r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Papp </a:t>
            </a:r>
            <a:r>
              <a:rPr lang="hu-HU" dirty="0" err="1" smtClean="0"/>
              <a:t>Sz</a:t>
            </a:r>
            <a:r>
              <a:rPr lang="hu-HU" dirty="0" smtClean="0"/>
              <a:t>, </a:t>
            </a:r>
            <a:r>
              <a:rPr lang="hu-HU" dirty="0" smtClean="0">
                <a:solidFill>
                  <a:srgbClr val="C00000"/>
                </a:solidFill>
              </a:rPr>
              <a:t>Hartmann B</a:t>
            </a:r>
            <a:r>
              <a:rPr lang="hu-HU" dirty="0" smtClean="0"/>
              <a:t>: </a:t>
            </a:r>
            <a:r>
              <a:rPr lang="hu-HU" i="1" dirty="0" err="1" smtClean="0"/>
              <a:t>Examination</a:t>
            </a:r>
            <a:r>
              <a:rPr lang="hu-HU" i="1" dirty="0" smtClean="0"/>
              <a:t> of </a:t>
            </a:r>
            <a:r>
              <a:rPr lang="hu-HU" i="1" dirty="0" err="1" smtClean="0"/>
              <a:t>the</a:t>
            </a:r>
            <a:r>
              <a:rPr lang="hu-HU" i="1" dirty="0" smtClean="0"/>
              <a:t> </a:t>
            </a:r>
            <a:r>
              <a:rPr lang="hu-HU" i="1" dirty="0" err="1" smtClean="0"/>
              <a:t>impacts</a:t>
            </a:r>
            <a:r>
              <a:rPr lang="hu-HU" i="1" dirty="0" smtClean="0"/>
              <a:t> </a:t>
            </a:r>
            <a:r>
              <a:rPr lang="hu-HU" i="1" dirty="0" err="1" smtClean="0"/>
              <a:t>of</a:t>
            </a:r>
            <a:r>
              <a:rPr lang="hu-HU" i="1" dirty="0" smtClean="0"/>
              <a:t> </a:t>
            </a:r>
            <a:r>
              <a:rPr lang="hu-HU" i="1" dirty="0" err="1" smtClean="0"/>
              <a:t>solar</a:t>
            </a:r>
            <a:r>
              <a:rPr lang="hu-HU" i="1" dirty="0" smtClean="0"/>
              <a:t> </a:t>
            </a:r>
            <a:r>
              <a:rPr lang="hu-HU" i="1" dirty="0" err="1" smtClean="0"/>
              <a:t>panels</a:t>
            </a:r>
            <a:r>
              <a:rPr lang="hu-HU" i="1" dirty="0" smtClean="0"/>
              <a:t> </a:t>
            </a:r>
            <a:r>
              <a:rPr lang="hu-HU" i="1" dirty="0" err="1" smtClean="0"/>
              <a:t>on</a:t>
            </a:r>
            <a:r>
              <a:rPr lang="hu-HU" i="1" dirty="0" smtClean="0"/>
              <a:t> </a:t>
            </a:r>
            <a:r>
              <a:rPr lang="hu-HU" i="1" dirty="0" err="1" smtClean="0"/>
              <a:t>low-voltage</a:t>
            </a:r>
            <a:r>
              <a:rPr lang="hu-HU" i="1" dirty="0" smtClean="0"/>
              <a:t> </a:t>
            </a:r>
            <a:r>
              <a:rPr lang="hu-HU" i="1" dirty="0" err="1" smtClean="0"/>
              <a:t>distribution</a:t>
            </a:r>
            <a:r>
              <a:rPr lang="hu-HU" i="1" dirty="0" smtClean="0"/>
              <a:t> </a:t>
            </a:r>
            <a:r>
              <a:rPr lang="hu-HU" i="1" dirty="0" err="1" smtClean="0"/>
              <a:t>grid</a:t>
            </a:r>
            <a:r>
              <a:rPr lang="hu-HU" i="1" dirty="0" smtClean="0"/>
              <a:t> </a:t>
            </a:r>
            <a:r>
              <a:rPr lang="hu-HU" i="1" dirty="0" err="1" smtClean="0"/>
              <a:t>depending</a:t>
            </a:r>
            <a:r>
              <a:rPr lang="hu-HU" i="1" dirty="0" smtClean="0"/>
              <a:t> </a:t>
            </a:r>
            <a:r>
              <a:rPr lang="hu-HU" i="1" dirty="0" err="1" smtClean="0"/>
              <a:t>on</a:t>
            </a:r>
            <a:r>
              <a:rPr lang="hu-HU" i="1" dirty="0" smtClean="0"/>
              <a:t> </a:t>
            </a:r>
            <a:r>
              <a:rPr lang="hu-HU" i="1" dirty="0" err="1" smtClean="0"/>
              <a:t>the</a:t>
            </a:r>
            <a:r>
              <a:rPr lang="hu-HU" i="1" dirty="0" smtClean="0"/>
              <a:t> </a:t>
            </a:r>
            <a:r>
              <a:rPr lang="hu-HU" i="1" dirty="0" err="1" smtClean="0"/>
              <a:t>placement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IEEE 4th IYCE, Siófok, Hungary, 2013</a:t>
            </a:r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Vokony</a:t>
            </a:r>
            <a:r>
              <a:rPr lang="hu-HU" dirty="0" smtClean="0"/>
              <a:t> I, </a:t>
            </a:r>
            <a:r>
              <a:rPr lang="hu-HU" dirty="0" smtClean="0">
                <a:solidFill>
                  <a:srgbClr val="C00000"/>
                </a:solidFill>
              </a:rPr>
              <a:t>Hartmann B</a:t>
            </a:r>
            <a:r>
              <a:rPr lang="hu-HU" dirty="0" smtClean="0"/>
              <a:t>: </a:t>
            </a:r>
            <a:r>
              <a:rPr lang="en-US" i="1" dirty="0" smtClean="0"/>
              <a:t>Proposal of a Novel Operation and Control System for a Micro Renewable Energy Farm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IEEE 4th IYCE, Siófok, Hungary, 2013</a:t>
            </a:r>
            <a:endParaRPr lang="en-US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1507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#2</a:t>
            </a:r>
            <a:endParaRPr lang="hu-HU" dirty="0"/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17375E"/>
                </a:solidFill>
              </a:rPr>
              <a:t>Utilisation of energy storage to facilitate the integration of intermittent renewable energy sources into a power system, operating in islanded mode</a:t>
            </a:r>
            <a:endParaRPr lang="hu-HU" smtClean="0">
              <a:solidFill>
                <a:srgbClr val="17375E"/>
              </a:solidFill>
            </a:endParaRPr>
          </a:p>
          <a:p>
            <a:pPr lvl="1"/>
            <a:r>
              <a:rPr lang="hu-HU" smtClean="0">
                <a:solidFill>
                  <a:srgbClr val="17375E"/>
                </a:solidFill>
              </a:rPr>
              <a:t>Integration of intermittent</a:t>
            </a:r>
            <a:br>
              <a:rPr lang="hu-HU" smtClean="0">
                <a:solidFill>
                  <a:srgbClr val="17375E"/>
                </a:solidFill>
              </a:rPr>
            </a:br>
            <a:r>
              <a:rPr lang="hu-HU" smtClean="0">
                <a:solidFill>
                  <a:srgbClr val="17375E"/>
                </a:solidFill>
              </a:rPr>
              <a:t>renewable sources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Distributed but centrally</a:t>
            </a:r>
            <a:br>
              <a:rPr lang="hu-HU" smtClean="0">
                <a:solidFill>
                  <a:srgbClr val="17375E"/>
                </a:solidFill>
              </a:rPr>
            </a:br>
            <a:r>
              <a:rPr lang="hu-HU" smtClean="0">
                <a:solidFill>
                  <a:srgbClr val="17375E"/>
                </a:solidFill>
              </a:rPr>
              <a:t>controlled units</a:t>
            </a:r>
          </a:p>
          <a:p>
            <a:pPr lvl="1"/>
            <a:r>
              <a:rPr lang="hu-HU" smtClean="0">
                <a:solidFill>
                  <a:srgbClr val="17375E"/>
                </a:solidFill>
              </a:rPr>
              <a:t>Capable of providing</a:t>
            </a:r>
            <a:br>
              <a:rPr lang="hu-HU" smtClean="0">
                <a:solidFill>
                  <a:srgbClr val="17375E"/>
                </a:solidFill>
              </a:rPr>
            </a:br>
            <a:r>
              <a:rPr lang="hu-HU" smtClean="0">
                <a:solidFill>
                  <a:srgbClr val="17375E"/>
                </a:solidFill>
              </a:rPr>
              <a:t>reserves and ancillary</a:t>
            </a:r>
            <a:br>
              <a:rPr lang="hu-HU" smtClean="0">
                <a:solidFill>
                  <a:srgbClr val="17375E"/>
                </a:solidFill>
              </a:rPr>
            </a:br>
            <a:r>
              <a:rPr lang="hu-HU" smtClean="0">
                <a:solidFill>
                  <a:srgbClr val="17375E"/>
                </a:solidFill>
              </a:rPr>
              <a:t>services</a:t>
            </a:r>
          </a:p>
          <a:p>
            <a:endParaRPr lang="hu-HU" smtClean="0">
              <a:solidFill>
                <a:srgbClr val="17375E"/>
              </a:solidFill>
            </a:endParaRPr>
          </a:p>
        </p:txBody>
      </p:sp>
      <p:sp>
        <p:nvSpPr>
          <p:cNvPr id="23555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3213100"/>
            <a:ext cx="48609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Topic</a:t>
            </a:r>
            <a:r>
              <a:rPr lang="hu-HU" dirty="0" smtClean="0"/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Advantages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smtClean="0"/>
              <a:t>„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birds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stone</a:t>
            </a:r>
            <a:r>
              <a:rPr lang="hu-HU" dirty="0" smtClean="0"/>
              <a:t>”</a:t>
            </a:r>
          </a:p>
          <a:p>
            <a:pPr marL="73152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Increased</a:t>
            </a:r>
            <a:r>
              <a:rPr lang="hu-HU" dirty="0" smtClean="0"/>
              <a:t> </a:t>
            </a:r>
            <a:r>
              <a:rPr lang="hu-HU" dirty="0" err="1" smtClean="0"/>
              <a:t>renewable</a:t>
            </a:r>
            <a:r>
              <a:rPr lang="hu-HU" dirty="0" smtClean="0"/>
              <a:t> </a:t>
            </a:r>
            <a:r>
              <a:rPr lang="hu-HU" dirty="0" err="1" smtClean="0"/>
              <a:t>penetration</a:t>
            </a:r>
            <a:endParaRPr lang="hu-HU" dirty="0" smtClean="0"/>
          </a:p>
          <a:p>
            <a:pPr marL="73152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Decreased</a:t>
            </a:r>
            <a:r>
              <a:rPr lang="hu-HU" dirty="0" smtClean="0"/>
              <a:t> </a:t>
            </a:r>
            <a:r>
              <a:rPr lang="hu-HU" dirty="0" err="1" smtClean="0"/>
              <a:t>reserve</a:t>
            </a:r>
            <a:r>
              <a:rPr lang="hu-HU" dirty="0" smtClean="0"/>
              <a:t> </a:t>
            </a:r>
            <a:r>
              <a:rPr lang="hu-HU" dirty="0" err="1" smtClean="0"/>
              <a:t>capacities</a:t>
            </a:r>
            <a:r>
              <a:rPr lang="hu-HU" dirty="0" smtClean="0"/>
              <a:t>,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allocation</a:t>
            </a:r>
            <a:r>
              <a:rPr lang="hu-HU" dirty="0" smtClean="0"/>
              <a:t> </a:t>
            </a:r>
            <a:r>
              <a:rPr lang="hu-HU" dirty="0" err="1" smtClean="0"/>
              <a:t>mechanisms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of </a:t>
            </a:r>
            <a:r>
              <a:rPr lang="hu-HU" dirty="0" err="1" smtClean="0"/>
              <a:t>supply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centres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Possibility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postpone</a:t>
            </a:r>
            <a:r>
              <a:rPr lang="hu-HU" dirty="0" smtClean="0"/>
              <a:t> </a:t>
            </a:r>
            <a:r>
              <a:rPr lang="hu-HU" dirty="0" err="1" smtClean="0"/>
              <a:t>strengthening</a:t>
            </a:r>
            <a:r>
              <a:rPr lang="hu-HU" dirty="0" smtClean="0"/>
              <a:t> and </a:t>
            </a:r>
            <a:r>
              <a:rPr lang="hu-HU" dirty="0" err="1" smtClean="0"/>
              <a:t>upgrading</a:t>
            </a:r>
            <a:r>
              <a:rPr lang="hu-HU" dirty="0" smtClean="0"/>
              <a:t> of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182880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Challenges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Requirements</a:t>
            </a:r>
            <a:r>
              <a:rPr lang="hu-HU" dirty="0" smtClean="0"/>
              <a:t> of </a:t>
            </a:r>
            <a:r>
              <a:rPr lang="hu-HU" dirty="0" err="1" smtClean="0"/>
              <a:t>islanded</a:t>
            </a:r>
            <a:r>
              <a:rPr lang="hu-HU" dirty="0" smtClean="0"/>
              <a:t> </a:t>
            </a:r>
            <a:r>
              <a:rPr lang="hu-HU" dirty="0" err="1" smtClean="0"/>
              <a:t>operation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Integration</a:t>
            </a:r>
            <a:r>
              <a:rPr lang="hu-HU" dirty="0" smtClean="0"/>
              <a:t> of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vehicles</a:t>
            </a:r>
            <a:endParaRPr lang="hu-HU" dirty="0" smtClean="0"/>
          </a:p>
          <a:p>
            <a:pPr marL="731520" lvl="2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</a:t>
            </a:r>
            <a:r>
              <a:rPr lang="hu-HU" dirty="0" err="1" smtClean="0"/>
              <a:t>units</a:t>
            </a:r>
            <a:endParaRPr lang="hu-HU" dirty="0" smtClean="0"/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Control</a:t>
            </a:r>
            <a:r>
              <a:rPr lang="hu-HU" dirty="0" smtClean="0"/>
              <a:t> and management </a:t>
            </a:r>
            <a:r>
              <a:rPr lang="hu-HU" dirty="0" err="1" smtClean="0"/>
              <a:t>system</a:t>
            </a:r>
            <a:r>
              <a:rPr lang="hu-HU" dirty="0" smtClean="0"/>
              <a:t> (software)</a:t>
            </a:r>
          </a:p>
          <a:p>
            <a:pPr lvl="1" indent="-18288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u-HU" dirty="0" err="1" smtClean="0"/>
              <a:t>Necessity</a:t>
            </a:r>
            <a:r>
              <a:rPr lang="hu-HU" dirty="0" smtClean="0"/>
              <a:t>, </a:t>
            </a:r>
            <a:r>
              <a:rPr lang="hu-HU" dirty="0" err="1" smtClean="0"/>
              <a:t>feasibility</a:t>
            </a:r>
            <a:endParaRPr lang="hu-HU" dirty="0"/>
          </a:p>
        </p:txBody>
      </p:sp>
      <p:sp>
        <p:nvSpPr>
          <p:cNvPr id="24579" name="Szöveg helye 3"/>
          <p:cNvSpPr>
            <a:spLocks noGrp="1"/>
          </p:cNvSpPr>
          <p:nvPr>
            <p:ph type="body" sz="quarter" idx="13"/>
          </p:nvPr>
        </p:nvSpPr>
        <p:spPr>
          <a:xfrm>
            <a:off x="892175" y="-7938"/>
            <a:ext cx="7351713" cy="3587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TVM_tavvezk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T-VM séma">
      <a:majorFont>
        <a:latin typeface="Huni_Quorum Medium BT"/>
        <a:ea typeface=""/>
        <a:cs typeface=""/>
      </a:majorFont>
      <a:minorFont>
        <a:latin typeface="Tahoma"/>
        <a:ea typeface=""/>
        <a:cs typeface="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>
          <a:defRPr sz="2400" i="1" cap="none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VETVM_tavvezkep</Template>
  <TotalTime>5576</TotalTime>
  <Words>1184</Words>
  <Application>Microsoft Office PowerPoint</Application>
  <PresentationFormat>On-screen Show (4:3)</PresentationFormat>
  <Paragraphs>152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Tahoma</vt:lpstr>
      <vt:lpstr>Arial</vt:lpstr>
      <vt:lpstr>Lucida Sans Unicode</vt:lpstr>
      <vt:lpstr>Calibri</vt:lpstr>
      <vt:lpstr>VETVM_tavvezkep</vt:lpstr>
      <vt:lpstr>VETVM_tavvezkep</vt:lpstr>
      <vt:lpstr>VETVM_tavvezkep</vt:lpstr>
      <vt:lpstr>VETVM_tavvezkep</vt:lpstr>
      <vt:lpstr>VETVM_tavvezkep</vt:lpstr>
      <vt:lpstr>VETVM_tavvezkep</vt:lpstr>
      <vt:lpstr>Recent projects and possible cooperation topics with QERI</vt:lpstr>
      <vt:lpstr>Recent projects</vt:lpstr>
      <vt:lpstr>Recent projects</vt:lpstr>
      <vt:lpstr>Possible cooperation topics with QERI</vt:lpstr>
      <vt:lpstr>Topic #1</vt:lpstr>
      <vt:lpstr>Topic #1</vt:lpstr>
      <vt:lpstr>Topic #1 – selected publications</vt:lpstr>
      <vt:lpstr>Topic #2</vt:lpstr>
      <vt:lpstr>Topic #2</vt:lpstr>
      <vt:lpstr>Topic #2 – selected publications</vt:lpstr>
      <vt:lpstr>Topic #3</vt:lpstr>
      <vt:lpstr>Topic #3</vt:lpstr>
      <vt:lpstr>Topic #3</vt:lpstr>
      <vt:lpstr>Topic #3 – selected publications</vt:lpstr>
      <vt:lpstr>Topic #4</vt:lpstr>
      <vt:lpstr>Topic #4</vt:lpstr>
      <vt:lpstr>Topic #4 – selected publications</vt:lpstr>
      <vt:lpstr>Topic #5</vt:lpstr>
      <vt:lpstr>Topic #5</vt:lpstr>
      <vt:lpstr>Topic #5 – selected publications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Villamos energetika</dc:title>
  <dc:creator>Hartmann Bálint</dc:creator>
  <cp:lastModifiedBy>Mezei Ferencné</cp:lastModifiedBy>
  <cp:revision>424</cp:revision>
  <dcterms:created xsi:type="dcterms:W3CDTF">2011-08-23T14:39:39Z</dcterms:created>
  <dcterms:modified xsi:type="dcterms:W3CDTF">2015-05-05T13:29:32Z</dcterms:modified>
</cp:coreProperties>
</file>