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9" r:id="rId3"/>
    <p:sldMasterId id="2147483691" r:id="rId4"/>
  </p:sldMasterIdLst>
  <p:notesMasterIdLst>
    <p:notesMasterId r:id="rId18"/>
  </p:notesMasterIdLst>
  <p:handoutMasterIdLst>
    <p:handoutMasterId r:id="rId19"/>
  </p:handoutMasterIdLst>
  <p:sldIdLst>
    <p:sldId id="256" r:id="rId5"/>
    <p:sldId id="282" r:id="rId6"/>
    <p:sldId id="283" r:id="rId7"/>
    <p:sldId id="284" r:id="rId8"/>
    <p:sldId id="285" r:id="rId9"/>
    <p:sldId id="286" r:id="rId10"/>
    <p:sldId id="287" r:id="rId11"/>
    <p:sldId id="275" r:id="rId12"/>
    <p:sldId id="289" r:id="rId13"/>
    <p:sldId id="281" r:id="rId14"/>
    <p:sldId id="288" r:id="rId15"/>
    <p:sldId id="278" r:id="rId16"/>
    <p:sldId id="271" r:id="rId17"/>
  </p:sldIdLst>
  <p:sldSz cx="9144000" cy="6858000" type="screen4x3"/>
  <p:notesSz cx="6805613" cy="99393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4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0D6E6D2-753D-4A8D-B970-6F8B89EB7646}" type="datetimeFigureOut">
              <a:rPr lang="hu-HU"/>
              <a:pPr>
                <a:defRPr/>
              </a:pPr>
              <a:t>2015. 05. 05.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7DBAE95-06F0-4B91-AF17-A128DAB2CEE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14E9E1B-A0AB-445E-90DC-F34793263A64}" type="datetimeFigureOut">
              <a:rPr lang="en-GB"/>
              <a:pPr>
                <a:defRPr/>
              </a:pPr>
              <a:t>05/05/2015</a:t>
            </a:fld>
            <a:endParaRPr lang="en-GB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0" tIns="45560" rIns="91120" bIns="45560" rtlCol="0" anchor="ctr"/>
          <a:lstStyle/>
          <a:p>
            <a:pPr lvl="0"/>
            <a:endParaRPr lang="en-GB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120" tIns="45560" rIns="91120" bIns="4556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en-GB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C5EF35F-C28F-4E19-A30C-5980E64ECA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5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6970A7-C441-4556-97E5-E08B883A38D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03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7A03B0-53D0-4696-9716-BA12BB11F80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3251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B473E9-78FB-4D1B-8A39-BACF5342824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7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2C3CE7-409D-4A94-ADA0-C5CD8B1DB127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1600" y="3573016"/>
            <a:ext cx="7126560" cy="122413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r>
              <a:rPr lang="hu-HU" noProof="0" smtClean="0"/>
              <a:t>Mintacím szerkesztése</a:t>
            </a:r>
            <a:endParaRPr lang="en-GB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128792" cy="120168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 smtClean="0"/>
              <a:t>Alcím mintájának szerkesztése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C0F9F-9E6C-470A-B485-9C9B79403C46}" type="datetimeFigureOut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E409C-1FD1-48C3-A3B2-D0DAA927E5D5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48986-A336-4192-B8CD-8339AC1864B2}" type="datetimeFigureOut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4BCE3-0E13-412B-BC2F-065DC181216E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0D037-6B77-4EBA-996E-5439E935030B}" type="datetimeFigureOut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786A1-527B-488D-8CFD-F33E0B98ED1C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795BB-35B4-4F05-92EC-5637F5C36C06}" type="datetimeFigureOut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01704-F173-42FF-8D4B-05D717E49B4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CFECD-0C64-43DB-9CB4-2E0A25678543}" type="datetimeFigureOut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FA36D-BF19-45DE-89BE-2351ABEA00F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E2D2E-041F-4F18-B3FD-0F24A0B3C650}" type="datetimeFigureOut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B0715-C7D9-431B-9014-7324480DF1EC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632B7-3495-4EB8-8C1F-622B910CF35F}" type="datetimeFigureOut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D44E8-B251-408F-B533-DC1A14D0CAF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C0BA0-1371-4A64-968A-8D14EEA684D0}" type="datetimeFigureOut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A4623-A1AB-42D9-AEBA-EA583793B73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C22CD-F011-4245-A76F-88E6D2944F56}" type="datetimeFigureOut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BC67B-3AB8-4C90-85F5-B7D3C8D0957A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5E0000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/>
          <a:lstStyle>
            <a:lvl1pPr marL="342900" indent="-342900">
              <a:buFont typeface="Garamond" pitchFamily="18" charset="0"/>
              <a:buChar char="–"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Font typeface="Garamond" pitchFamily="18" charset="0"/>
              <a:buChar char="–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Font typeface="Garamond" pitchFamily="18" charset="0"/>
              <a:buChar char="–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buFont typeface="Garamond" pitchFamily="18" charset="0"/>
              <a:buChar char="–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Garamond" pitchFamily="18" charset="0"/>
              <a:buChar char="–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1F7E6-7C96-465E-871A-84FCA5BDC74B}" type="datetimeFigureOut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BE0CC-EB50-4196-8AB4-FC85AC018A2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r>
              <a:rPr lang="hu-HU" noProof="0" smtClean="0"/>
              <a:t>Mintacím szerkesztése</a:t>
            </a:r>
            <a:endParaRPr lang="en-GB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10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3pPr>
            <a:lvl4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4pPr>
            <a:lvl5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en-GB" noProof="0" dirty="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8DD2E-ABAB-4ECC-81D8-326415FEDD8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11353-76DC-4AE1-A2D0-33CAFD8C36CE}" type="datetimeFigureOut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082E5-368D-4153-8B4E-88A6B408B15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88C13-988D-4D99-8ACA-7FE6D5C7568A}" type="datetimeFigureOut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0E413-F5FA-42AD-AD81-19CA32C4785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EFD95-779B-43D9-93DA-80D4E571FF2C}" type="datetimeFigureOut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04A8D-8C37-446F-A60C-23F0445444D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42A5E-FC05-4D10-9DEA-D5972D394170}" type="datetimeFigureOut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057DF-DEDC-435E-B436-A38DF74C0A3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D07D3-CFA2-4737-A1B2-C804E41D3BA8}" type="datetimeFigureOut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BFA6A-A412-4A83-A522-E05151D25B4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0772B-D901-4DD6-9C56-7FAAE3E0FC3B}" type="datetimeFigureOut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08CDB-7A64-4DA2-A1A0-88E13F803349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425C9-BA66-49B7-81FB-8914DA0F7A3B}" type="datetimeFigureOut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4CB15-69A0-4E09-AD32-1F85A3114BF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82F6E-0A82-4309-9177-2E9293A8E8B9}" type="datetimeFigureOut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4BCE8-2B38-4B33-BFEC-EC244710EDF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2FC98-B113-4312-AD0B-1A371803D503}" type="datetimeFigureOut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6D002-E208-46F2-8CB4-F18218A606C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C01CE-F7C5-4689-B6D8-979130203851}" type="datetimeFigureOut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EF7DD-4780-4D9F-A153-1FC38B48486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lköszön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20638"/>
            <a:ext cx="9848850" cy="690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66" y="4149080"/>
            <a:ext cx="8229600" cy="1143000"/>
          </a:xfrm>
        </p:spPr>
        <p:txBody>
          <a:bodyPr/>
          <a:lstStyle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 smtClean="0"/>
              <a:t>Mintacím szerkesztése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5E0000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/>
          <a:lstStyle>
            <a:lvl1pPr marL="342900" indent="-342900">
              <a:buFont typeface="Garamond" pitchFamily="18" charset="0"/>
              <a:buChar char="–"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Font typeface="Garamond" pitchFamily="18" charset="0"/>
              <a:buChar char="–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Font typeface="Garamond" pitchFamily="18" charset="0"/>
              <a:buChar char="–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buFont typeface="Garamond" pitchFamily="18" charset="0"/>
              <a:buChar char="–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Garamond" pitchFamily="18" charset="0"/>
              <a:buChar char="–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2EF7F-254B-4706-9B5A-CB4B3EDA2DA3}" type="datetimeFigureOut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653CA-2D0E-4B4E-A2A6-DA1A8A7E4B2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80ADD-D6AD-44A0-9DAC-92C6E0AB766B}" type="datetimeFigureOut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492A6-AA8C-4CDC-935D-DC4B502679E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27FF4-9C33-481D-898C-D325174C6466}" type="datetimeFigureOut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EFF0C-4412-4336-9328-21CF6C319F19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4DDD3-7404-4AD6-8881-4A729B537DDB}" type="datetimeFigureOut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072C-591F-4523-874A-982CEC9EE5A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0C4FA-4276-48A4-A9BD-FE99379DDE03}" type="datetimeFigureOut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D2A1D-923E-4970-97CB-BFC1B48FB3AD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CAF11-A51A-4DCB-A6DB-42D474B07045}" type="datetimeFigureOut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7DA73-BECB-4A22-81C2-CF7DD7DE598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BCFF2-958E-484B-A722-9EDF9BCA3A5A}" type="datetimeFigureOut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E07DD-0E62-4089-BD3C-9FE64D7E48D9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F3C7-6E7B-4DD0-A619-E861FD0FD979}" type="datetimeFigureOut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AD8AE-6F6B-47BC-997B-748D8BF320C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D0D9F-E4DF-4E1A-BEF1-CC1D56DCB447}" type="datetimeFigureOut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43239-0BD4-4913-88F2-A443DFF014E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7AD14-AAA8-4EC9-B81F-CE8F17F368CA}" type="datetimeFigureOut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2FC53-CA52-4B1B-A2E8-45ED75D8E3C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DD9CC-52B7-4210-A3FF-BA67FCA3A06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6864" cy="1162050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r>
              <a:rPr lang="hu-HU" noProof="0" smtClean="0"/>
              <a:t>Mintacím szerkesztése</a:t>
            </a:r>
            <a:endParaRPr lang="en-GB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628800"/>
            <a:ext cx="5111750" cy="44973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en-GB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99592" y="1628800"/>
            <a:ext cx="2565921" cy="4497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noProof="0" smtClean="0"/>
              <a:t>Mintaszöveg szerkesztése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3FBE9-8C11-4567-BD29-F8C1D1B80DA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7D1C65-ECFE-48DF-BF66-2190C814AB96}" type="datetimeFigureOut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5CFFD-A1B2-48C1-AC33-AB319B30A59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8017A-B10F-46FA-B61F-AA86C66FFC96}" type="datetimeFigureOut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7EE46-A006-4359-931B-E1D99954550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23E67-FFF0-43ED-94BB-8F00A51EF4A0}" type="datetimeFigureOut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B1ED2-0CDA-4C7A-B96B-8EF85216F24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61440-6FBA-4D01-AE73-4D1F6903F9DC}" type="datetimeFigureOut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C73AB-5788-4179-BC11-F3F6CB9C07F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94456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971550" y="1600200"/>
            <a:ext cx="77152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Mintaszöveg szerkesztése</a:t>
            </a:r>
          </a:p>
          <a:p>
            <a:pPr lvl="1"/>
            <a:r>
              <a:rPr lang="en-GB" smtClean="0"/>
              <a:t>Második szint</a:t>
            </a:r>
          </a:p>
          <a:p>
            <a:pPr lvl="2"/>
            <a:r>
              <a:rPr lang="en-GB" smtClean="0"/>
              <a:t>Harmadik szint</a:t>
            </a:r>
          </a:p>
          <a:p>
            <a:pPr lvl="3"/>
            <a:r>
              <a:rPr lang="en-GB" smtClean="0"/>
              <a:t>Negyedik szint</a:t>
            </a:r>
          </a:p>
          <a:p>
            <a:pPr lvl="4"/>
            <a:r>
              <a:rPr lang="en-GB" smtClean="0"/>
              <a:t>Ötödik szint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D46337A5-3EE7-417D-8E92-D81D01981EA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697" r:id="rId2"/>
    <p:sldLayoutId id="2147483732" r:id="rId3"/>
    <p:sldLayoutId id="2147483696" r:id="rId4"/>
    <p:sldLayoutId id="2147483695" r:id="rId5"/>
    <p:sldLayoutId id="2147483733" r:id="rId6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632523"/>
          </a:solidFill>
          <a:latin typeface="Garamond" panose="02020404030301010803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632523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632523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632523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632523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632523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632523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632523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632523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ts val="1000"/>
        </a:spcBef>
        <a:spcAft>
          <a:spcPct val="0"/>
        </a:spcAft>
        <a:buFont typeface="Garamond" pitchFamily="18" charset="0"/>
        <a:buChar char="-"/>
        <a:defRPr sz="2000" kern="1200">
          <a:solidFill>
            <a:srgbClr val="595959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rtl="0" fontAlgn="base">
        <a:spcBef>
          <a:spcPts val="600"/>
        </a:spcBef>
        <a:spcAft>
          <a:spcPct val="0"/>
        </a:spcAft>
        <a:buFont typeface="Garamond" pitchFamily="18" charset="0"/>
        <a:buChar char="-"/>
        <a:defRPr sz="2000" kern="1200">
          <a:solidFill>
            <a:srgbClr val="595959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rtl="0" fontAlgn="base">
        <a:spcBef>
          <a:spcPts val="300"/>
        </a:spcBef>
        <a:spcAft>
          <a:spcPct val="0"/>
        </a:spcAft>
        <a:buFont typeface="Garamond" pitchFamily="18" charset="0"/>
        <a:buChar char="-"/>
        <a:defRPr sz="2000" kern="1200">
          <a:solidFill>
            <a:srgbClr val="595959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Garamond" pitchFamily="18" charset="0"/>
        <a:buChar char="-"/>
        <a:defRPr sz="2000" kern="1200">
          <a:solidFill>
            <a:srgbClr val="595959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Garamond" pitchFamily="18" charset="0"/>
        <a:buChar char="-"/>
        <a:defRPr sz="2000" kern="1200">
          <a:solidFill>
            <a:srgbClr val="595959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8195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7B1EC0C-5781-426D-B0FC-E7204F84878A}" type="datetimeFigureOut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750E7E6-4345-4ED9-8BC6-5E3FB43BC8A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0483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CF54BA3-9418-44B2-A61F-39D2AC3E0A62}" type="datetimeFigureOut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B538259-EA39-4988-A187-4B4A4ACAC29A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32771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8D4D2D1-F6B9-489E-8B95-29A59F0E39AA}" type="datetimeFigureOut">
              <a:rPr lang="hu-HU"/>
              <a:pPr>
                <a:defRPr/>
              </a:pPr>
              <a:t>2015. 05. 05.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2141DFB-58D2-425B-BE4C-94145EE192E9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9" r:id="rId2"/>
    <p:sldLayoutId id="2147483728" r:id="rId3"/>
    <p:sldLayoutId id="2147483727" r:id="rId4"/>
    <p:sldLayoutId id="2147483726" r:id="rId5"/>
    <p:sldLayoutId id="2147483725" r:id="rId6"/>
    <p:sldLayoutId id="2147483724" r:id="rId7"/>
    <p:sldLayoutId id="2147483723" r:id="rId8"/>
    <p:sldLayoutId id="2147483722" r:id="rId9"/>
    <p:sldLayoutId id="2147483721" r:id="rId10"/>
    <p:sldLayoutId id="214748372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1550" y="3284538"/>
            <a:ext cx="7345363" cy="295275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dirty="0" smtClean="0"/>
              <a:t>Hungarian Academy of Sciences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Gergely Böhm</a:t>
            </a: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Head of International Relations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632523"/>
                </a:solidFill>
              </a:rPr>
              <a:t>New Initiatives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fontAlgn="auto">
              <a:spcAft>
                <a:spcPts val="0"/>
              </a:spcAft>
              <a:buFont typeface="Garamond" pitchFamily="18" charset="0"/>
              <a:buNone/>
              <a:defRPr/>
            </a:pPr>
            <a:r>
              <a:rPr lang="en-GB" dirty="0" smtClean="0"/>
              <a:t>Flagship programmes including the </a:t>
            </a:r>
            <a:r>
              <a:rPr lang="en-GB" dirty="0" err="1" smtClean="0"/>
              <a:t>Lendület</a:t>
            </a:r>
            <a:r>
              <a:rPr lang="en-GB" dirty="0" smtClean="0"/>
              <a:t> (Momentum) Grants and infrastructure developments will continue uninterrupted in the recently renewed research network</a:t>
            </a:r>
          </a:p>
          <a:p>
            <a:pPr marL="0" indent="0" fontAlgn="auto">
              <a:spcAft>
                <a:spcPts val="0"/>
              </a:spcAft>
              <a:buFont typeface="Garamond" pitchFamily="18" charset="0"/>
              <a:buNone/>
              <a:defRPr/>
            </a:pPr>
            <a:endParaRPr lang="en-GB" b="1" dirty="0" smtClean="0"/>
          </a:p>
          <a:p>
            <a:pPr marL="0" indent="0" fontAlgn="auto">
              <a:spcAft>
                <a:spcPts val="0"/>
              </a:spcAft>
              <a:buFont typeface="Garamond" pitchFamily="18" charset="0"/>
              <a:buNone/>
              <a:defRPr/>
            </a:pPr>
            <a:r>
              <a:rPr lang="en-GB" b="1" dirty="0" smtClean="0"/>
              <a:t>New initiatives: Enhanced cooperation with universities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GB" dirty="0" smtClean="0"/>
              <a:t>Excellence Cooperation Programme: first pilot project (</a:t>
            </a:r>
            <a:r>
              <a:rPr lang="en-GB" dirty="0" err="1" smtClean="0"/>
              <a:t>MEDinPROT</a:t>
            </a:r>
            <a:r>
              <a:rPr lang="en-GB" dirty="0" smtClean="0"/>
              <a:t>) launched in 2014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GB" dirty="0" smtClean="0"/>
              <a:t>Call announced on new methodologies in 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en-GB" dirty="0" smtClean="0"/>
              <a:t>education</a:t>
            </a:r>
            <a:endParaRPr lang="hu-HU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dirty="0" err="1" smtClean="0"/>
              <a:t>extension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Lendület (Momentum) </a:t>
            </a:r>
            <a:r>
              <a:rPr lang="hu-HU" dirty="0" err="1" smtClean="0"/>
              <a:t>Grants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additional</a:t>
            </a:r>
            <a:r>
              <a:rPr lang="hu-HU" dirty="0" smtClean="0"/>
              <a:t> </a:t>
            </a:r>
            <a:r>
              <a:rPr lang="hu-HU" dirty="0" err="1" smtClean="0"/>
              <a:t>research</a:t>
            </a:r>
            <a:r>
              <a:rPr lang="hu-HU" dirty="0" smtClean="0"/>
              <a:t> </a:t>
            </a:r>
            <a:r>
              <a:rPr lang="hu-HU" dirty="0" err="1" smtClean="0"/>
              <a:t>groups</a:t>
            </a:r>
            <a:r>
              <a:rPr lang="hu-HU" dirty="0" smtClean="0"/>
              <a:t> </a:t>
            </a:r>
            <a:r>
              <a:rPr lang="hu-HU" dirty="0" err="1" smtClean="0"/>
              <a:t>co-financed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industry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églalap 2"/>
          <p:cNvSpPr>
            <a:spLocks noChangeArrowheads="1"/>
          </p:cNvSpPr>
          <p:nvPr/>
        </p:nvSpPr>
        <p:spPr bwMode="auto">
          <a:xfrm>
            <a:off x="1109663" y="387350"/>
            <a:ext cx="78422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solidFill>
                  <a:srgbClr val="5E0000"/>
                </a:solidFill>
                <a:latin typeface="Garamond" pitchFamily="18" charset="0"/>
              </a:rPr>
              <a:t>Contribution to European and </a:t>
            </a:r>
            <a:r>
              <a:rPr lang="hu-HU" sz="2800" b="1">
                <a:solidFill>
                  <a:srgbClr val="5E0000"/>
                </a:solidFill>
                <a:latin typeface="Garamond" pitchFamily="18" charset="0"/>
              </a:rPr>
              <a:t>i</a:t>
            </a:r>
            <a:r>
              <a:rPr lang="en-GB" sz="2800" b="1">
                <a:solidFill>
                  <a:srgbClr val="5E0000"/>
                </a:solidFill>
                <a:latin typeface="Garamond" pitchFamily="18" charset="0"/>
              </a:rPr>
              <a:t>nternational </a:t>
            </a:r>
            <a:r>
              <a:rPr lang="hu-HU" sz="2800" b="1">
                <a:solidFill>
                  <a:srgbClr val="5E0000"/>
                </a:solidFill>
                <a:latin typeface="Garamond" pitchFamily="18" charset="0"/>
              </a:rPr>
              <a:t>s</a:t>
            </a:r>
            <a:r>
              <a:rPr lang="en-GB" sz="2800" b="1">
                <a:solidFill>
                  <a:srgbClr val="5E0000"/>
                </a:solidFill>
                <a:latin typeface="Garamond" pitchFamily="18" charset="0"/>
              </a:rPr>
              <a:t>cience </a:t>
            </a:r>
            <a:r>
              <a:rPr lang="hu-HU" sz="2800" b="1">
                <a:solidFill>
                  <a:srgbClr val="5E0000"/>
                </a:solidFill>
                <a:latin typeface="Garamond" pitchFamily="18" charset="0"/>
              </a:rPr>
              <a:t>p</a:t>
            </a:r>
            <a:r>
              <a:rPr lang="en-GB" sz="2800" b="1">
                <a:solidFill>
                  <a:srgbClr val="5E0000"/>
                </a:solidFill>
                <a:latin typeface="Garamond" pitchFamily="18" charset="0"/>
              </a:rPr>
              <a:t>olicy </a:t>
            </a:r>
            <a:r>
              <a:rPr lang="hu-HU" sz="2800" b="1">
                <a:solidFill>
                  <a:srgbClr val="5E0000"/>
                </a:solidFill>
                <a:latin typeface="Garamond" pitchFamily="18" charset="0"/>
              </a:rPr>
              <a:t>and evidence-based policy advisory</a:t>
            </a:r>
            <a:endParaRPr lang="en-GB" sz="2800" b="1">
              <a:solidFill>
                <a:srgbClr val="5E0000"/>
              </a:solidFill>
              <a:latin typeface="Garamond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900113" y="1531938"/>
            <a:ext cx="4868862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Europe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Garamond" pitchFamily="18" charset="0"/>
              <a:buChar char="−"/>
              <a:defRPr/>
            </a:pPr>
            <a:r>
              <a:rPr lang="en-GB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European Academies Science Advisory Council (EASAC) – policy advisory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Garamond" pitchFamily="18" charset="0"/>
              <a:buChar char="−"/>
              <a:defRPr/>
            </a:pPr>
            <a:r>
              <a:rPr lang="en-GB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Science Europe – interest representation</a:t>
            </a:r>
            <a:endParaRPr lang="hu-HU" dirty="0">
              <a:solidFill>
                <a:prstClr val="black">
                  <a:lumMod val="65000"/>
                  <a:lumOff val="35000"/>
                </a:prstClr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Garamond" pitchFamily="18" charset="0"/>
              <a:buChar char="−"/>
              <a:defRPr/>
            </a:pPr>
            <a:r>
              <a:rPr lang="hu-HU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a</a:t>
            </a:r>
            <a:r>
              <a:rPr lang="en-GB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 special attention to Central Europe (V4)</a:t>
            </a:r>
            <a:endParaRPr lang="hu-HU" dirty="0">
              <a:solidFill>
                <a:prstClr val="black">
                  <a:lumMod val="65000"/>
                  <a:lumOff val="35000"/>
                </a:prstClr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Garamond" pitchFamily="18" charset="0"/>
              <a:buChar char="−"/>
              <a:defRPr/>
            </a:pPr>
            <a:r>
              <a:rPr lang="hu-HU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Horizon</a:t>
            </a:r>
            <a:r>
              <a:rPr lang="hu-HU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 2020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Global</a:t>
            </a:r>
            <a:endParaRPr lang="hu-HU" sz="2000" b="1" dirty="0">
              <a:solidFill>
                <a:prstClr val="black">
                  <a:lumMod val="65000"/>
                  <a:lumOff val="35000"/>
                </a:prstClr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Garamond" pitchFamily="18" charset="0"/>
              <a:buChar char="−"/>
              <a:defRPr/>
            </a:pPr>
            <a:r>
              <a:rPr lang="en-GB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World </a:t>
            </a:r>
            <a:r>
              <a:rPr lang="en-GB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Science Forum in co-operation with UNESCO, ICSU, AAAS, </a:t>
            </a:r>
            <a:r>
              <a:rPr lang="hu-HU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EASAC and </a:t>
            </a:r>
            <a:r>
              <a:rPr lang="en-GB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TWAS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hu-HU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Special</a:t>
            </a:r>
            <a:r>
              <a:rPr lang="hu-HU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 </a:t>
            </a:r>
            <a:r>
              <a:rPr lang="hu-HU" sz="2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attention</a:t>
            </a:r>
            <a:r>
              <a:rPr lang="hu-HU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 to </a:t>
            </a:r>
            <a:endParaRPr lang="hu-HU" sz="2000" b="1" dirty="0">
              <a:solidFill>
                <a:prstClr val="black">
                  <a:lumMod val="65000"/>
                  <a:lumOff val="35000"/>
                </a:prstClr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Garamond" pitchFamily="18" charset="0"/>
              <a:buChar char="−"/>
              <a:defRPr/>
            </a:pPr>
            <a:r>
              <a:rPr lang="hu-HU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Open Access,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Garamond" pitchFamily="18" charset="0"/>
              <a:buChar char="−"/>
              <a:defRPr/>
            </a:pPr>
            <a:r>
              <a:rPr lang="hu-HU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research</a:t>
            </a:r>
            <a:r>
              <a:rPr lang="hu-HU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 </a:t>
            </a:r>
            <a:r>
              <a:rPr lang="hu-HU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integrity</a:t>
            </a:r>
            <a:endParaRPr lang="hu-HU" dirty="0">
              <a:solidFill>
                <a:prstClr val="black">
                  <a:lumMod val="65000"/>
                  <a:lumOff val="35000"/>
                </a:prstClr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Garamond" pitchFamily="18" charset="0"/>
              <a:buChar char="−"/>
              <a:defRPr/>
            </a:pPr>
            <a:r>
              <a:rPr lang="hu-HU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policy </a:t>
            </a:r>
            <a:r>
              <a:rPr lang="hu-HU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advisory</a:t>
            </a:r>
            <a:endParaRPr lang="en-GB" dirty="0">
              <a:solidFill>
                <a:prstClr val="black">
                  <a:lumMod val="65000"/>
                  <a:lumOff val="35000"/>
                </a:prstClr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Garamond" pitchFamily="18" charset="0"/>
              <a:buChar char="−"/>
              <a:defRPr/>
            </a:pPr>
            <a:r>
              <a:rPr lang="hu-HU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science</a:t>
            </a:r>
            <a:r>
              <a:rPr lang="hu-HU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 </a:t>
            </a:r>
            <a:r>
              <a:rPr lang="hu-HU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to</a:t>
            </a:r>
            <a:r>
              <a:rPr lang="hu-HU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 </a:t>
            </a:r>
            <a:r>
              <a:rPr lang="hu-HU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society</a:t>
            </a:r>
            <a:endParaRPr lang="hu-HU" dirty="0">
              <a:solidFill>
                <a:prstClr val="black">
                  <a:lumMod val="65000"/>
                  <a:lumOff val="35000"/>
                </a:prst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</a:endParaRPr>
          </a:p>
        </p:txBody>
      </p:sp>
      <p:pic>
        <p:nvPicPr>
          <p:cNvPr id="61443" name="Picture 3" descr="D:\Users\gbohm\Pictures\WSF\fényképek 20111117-19\11.17.web felbontás\_KLL5780_LR_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6600" y="1700213"/>
            <a:ext cx="3148013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solidFill>
                  <a:srgbClr val="632523"/>
                </a:solidFill>
              </a:rPr>
              <a:t>World Science Forum 4-7 November 2015</a:t>
            </a:r>
            <a:br>
              <a:rPr lang="hu-HU" smtClean="0">
                <a:solidFill>
                  <a:srgbClr val="632523"/>
                </a:solidFill>
              </a:rPr>
            </a:br>
            <a:r>
              <a:rPr lang="hu-HU" smtClean="0">
                <a:solidFill>
                  <a:srgbClr val="632523"/>
                </a:solidFill>
              </a:rPr>
              <a:t>Budapest</a:t>
            </a:r>
          </a:p>
        </p:txBody>
      </p:sp>
      <p:sp>
        <p:nvSpPr>
          <p:cNvPr id="62466" name="Tartalom helye 2"/>
          <p:cNvSpPr>
            <a:spLocks noGrp="1"/>
          </p:cNvSpPr>
          <p:nvPr>
            <p:ph idx="1"/>
          </p:nvPr>
        </p:nvSpPr>
        <p:spPr>
          <a:xfrm>
            <a:off x="971550" y="1773238"/>
            <a:ext cx="7777163" cy="4779962"/>
          </a:xfrm>
        </p:spPr>
        <p:txBody>
          <a:bodyPr/>
          <a:lstStyle/>
          <a:p>
            <a:r>
              <a:rPr lang="en-GB" sz="1800" smtClean="0">
                <a:solidFill>
                  <a:srgbClr val="595959"/>
                </a:solidFill>
              </a:rPr>
              <a:t>Biennial event organised by the Hungarian Academy of Sciences since 2003</a:t>
            </a:r>
            <a:br>
              <a:rPr lang="en-GB" sz="1800" smtClean="0">
                <a:solidFill>
                  <a:srgbClr val="595959"/>
                </a:solidFill>
              </a:rPr>
            </a:br>
            <a:r>
              <a:rPr lang="en-GB" sz="1800" smtClean="0">
                <a:solidFill>
                  <a:srgbClr val="595959"/>
                </a:solidFill>
              </a:rPr>
              <a:t>in co-operation with UNESCO, ICSU, AAAS, EASAC and TWAS</a:t>
            </a:r>
          </a:p>
          <a:p>
            <a:r>
              <a:rPr lang="en-GB" sz="1800" smtClean="0">
                <a:solidFill>
                  <a:srgbClr val="595959"/>
                </a:solidFill>
              </a:rPr>
              <a:t>High-level forum for outstanding scientists and decision-makers in the fields of science, policy-making, and industry</a:t>
            </a:r>
          </a:p>
          <a:p>
            <a:r>
              <a:rPr lang="en-GB" sz="1800" smtClean="0">
                <a:solidFill>
                  <a:srgbClr val="595959"/>
                </a:solidFill>
              </a:rPr>
              <a:t>2013: Rio de Jane</a:t>
            </a:r>
            <a:r>
              <a:rPr lang="hu-HU" sz="1800" smtClean="0">
                <a:solidFill>
                  <a:srgbClr val="595959"/>
                </a:solidFill>
              </a:rPr>
              <a:t>i</a:t>
            </a:r>
            <a:r>
              <a:rPr lang="en-GB" sz="1800" smtClean="0">
                <a:solidFill>
                  <a:srgbClr val="595959"/>
                </a:solidFill>
              </a:rPr>
              <a:t>ro, 2015: Budapest</a:t>
            </a:r>
            <a:r>
              <a:rPr lang="hu-HU" sz="1800" smtClean="0">
                <a:solidFill>
                  <a:srgbClr val="595959"/>
                </a:solidFill>
              </a:rPr>
              <a:t>, 2017: Jordan</a:t>
            </a:r>
            <a:r>
              <a:rPr lang="en-GB" sz="1800" smtClean="0">
                <a:solidFill>
                  <a:srgbClr val="595959"/>
                </a:solidFill>
              </a:rPr>
              <a:t/>
            </a:r>
            <a:br>
              <a:rPr lang="en-GB" sz="1800" smtClean="0">
                <a:solidFill>
                  <a:srgbClr val="595959"/>
                </a:solidFill>
              </a:rPr>
            </a:br>
            <a:r>
              <a:rPr lang="en-GB" sz="1800" smtClean="0">
                <a:solidFill>
                  <a:srgbClr val="595959"/>
                </a:solidFill>
              </a:rPr>
              <a:t>Main theme: „The Enabling Power of Science”</a:t>
            </a:r>
            <a:r>
              <a:rPr lang="hu-HU" sz="1800" smtClean="0">
                <a:solidFill>
                  <a:srgbClr val="595959"/>
                </a:solidFill>
              </a:rPr>
              <a:t/>
            </a:r>
            <a:br>
              <a:rPr lang="hu-HU" sz="1800" smtClean="0">
                <a:solidFill>
                  <a:srgbClr val="595959"/>
                </a:solidFill>
              </a:rPr>
            </a:br>
            <a:r>
              <a:rPr lang="hu-HU" sz="1800" smtClean="0">
                <a:solidFill>
                  <a:srgbClr val="595959"/>
                </a:solidFill>
              </a:rPr>
              <a:t>2 narratives: Sustainability (UN Agenda, SDG, COP21) + Communication (public engagement, science into policy making)</a:t>
            </a:r>
            <a:r>
              <a:rPr lang="en-GB" sz="1800" smtClean="0">
                <a:solidFill>
                  <a:srgbClr val="595959"/>
                </a:solidFill>
              </a:rPr>
              <a:t/>
            </a:r>
            <a:br>
              <a:rPr lang="en-GB" sz="1800" smtClean="0">
                <a:solidFill>
                  <a:srgbClr val="595959"/>
                </a:solidFill>
              </a:rPr>
            </a:br>
            <a:endParaRPr lang="en-GB" sz="1800" smtClean="0">
              <a:solidFill>
                <a:srgbClr val="595959"/>
              </a:solidFill>
            </a:endParaRPr>
          </a:p>
          <a:p>
            <a:r>
              <a:rPr lang="en-GB" sz="1800" smtClean="0">
                <a:solidFill>
                  <a:srgbClr val="595959"/>
                </a:solidFill>
              </a:rPr>
              <a:t>Themes: science communication, confidence in science, review of the development of SDGs, science in innovation, integrative global efforts in science, science in policy-making</a:t>
            </a:r>
            <a:r>
              <a:rPr lang="hu-HU" sz="1800" smtClean="0">
                <a:solidFill>
                  <a:srgbClr val="595959"/>
                </a:solidFill>
              </a:rPr>
              <a:t>, disaster risk reduction, science governance, science carrers, </a:t>
            </a:r>
            <a:endParaRPr lang="en-GB" sz="1800" smtClean="0">
              <a:solidFill>
                <a:srgbClr val="595959"/>
              </a:solidFill>
            </a:endParaRPr>
          </a:p>
          <a:p>
            <a:endParaRPr lang="en-GB" sz="1800" smtClean="0">
              <a:solidFill>
                <a:srgbClr val="595959"/>
              </a:solidFill>
            </a:endParaRPr>
          </a:p>
        </p:txBody>
      </p:sp>
      <p:pic>
        <p:nvPicPr>
          <p:cNvPr id="62467" name="Kép 4"/>
          <p:cNvPicPr>
            <a:picLocks noChangeAspect="1"/>
          </p:cNvPicPr>
          <p:nvPr/>
        </p:nvPicPr>
        <p:blipFill>
          <a:blip r:embed="rId2"/>
          <a:srcRect l="2299" t="4993" r="639" b="3561"/>
          <a:stretch>
            <a:fillRect/>
          </a:stretch>
        </p:blipFill>
        <p:spPr bwMode="auto">
          <a:xfrm>
            <a:off x="7451725" y="476250"/>
            <a:ext cx="1512888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28650" y="414972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Thank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your</a:t>
            </a:r>
            <a:r>
              <a:rPr lang="hu-HU" dirty="0" smtClean="0"/>
              <a:t> </a:t>
            </a:r>
            <a:r>
              <a:rPr lang="hu-HU" dirty="0" err="1" smtClean="0"/>
              <a:t>attention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zövegdoboz 4"/>
          <p:cNvSpPr txBox="1">
            <a:spLocks noChangeArrowheads="1"/>
          </p:cNvSpPr>
          <p:nvPr/>
        </p:nvSpPr>
        <p:spPr bwMode="auto">
          <a:xfrm>
            <a:off x="900113" y="611188"/>
            <a:ext cx="8172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solidFill>
                  <a:srgbClr val="5E0000"/>
                </a:solidFill>
                <a:latin typeface="Garamond" pitchFamily="18" charset="0"/>
              </a:rPr>
              <a:t>The Academy has a unique status in Hungary</a:t>
            </a:r>
          </a:p>
        </p:txBody>
      </p:sp>
      <p:sp>
        <p:nvSpPr>
          <p:cNvPr id="7" name="Rectangle 5"/>
          <p:cNvSpPr txBox="1">
            <a:spLocks noGrp="1" noChangeArrowheads="1"/>
          </p:cNvSpPr>
          <p:nvPr>
            <p:ph idx="1"/>
          </p:nvPr>
        </p:nvSpPr>
        <p:spPr>
          <a:xfrm>
            <a:off x="457200" y="1484313"/>
            <a:ext cx="4529138" cy="5184775"/>
          </a:xfrm>
        </p:spPr>
        <p:txBody>
          <a:bodyPr rtlCol="0"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 charset="0"/>
              <a:buNone/>
              <a:defRPr/>
            </a:pPr>
            <a:r>
              <a:rPr lang="en-GB" sz="2400" b="1" dirty="0" smtClean="0">
                <a:solidFill>
                  <a:srgbClr val="5E0000"/>
                </a:solidFill>
                <a:latin typeface="Garamond" pitchFamily="18" charset="0"/>
              </a:rPr>
              <a:t>Tradition</a:t>
            </a:r>
          </a:p>
          <a:p>
            <a:pPr lvl="1" indent="19050">
              <a:buFontTx/>
              <a:buNone/>
              <a:defRPr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Founded in 1825, the Academy owes its inception to public will, assisted by public donations rather than the will of a monarch or a government decision. </a:t>
            </a:r>
          </a:p>
          <a:p>
            <a:pPr indent="0">
              <a:buFont typeface="Arial" charset="0"/>
              <a:buNone/>
              <a:defRPr/>
            </a:pPr>
            <a:r>
              <a:rPr lang="en-GB" sz="2400" b="1" dirty="0" smtClean="0">
                <a:solidFill>
                  <a:srgbClr val="5E0000"/>
                </a:solidFill>
                <a:latin typeface="Garamond" pitchFamily="18" charset="0"/>
              </a:rPr>
              <a:t>Legal status </a:t>
            </a:r>
          </a:p>
          <a:p>
            <a:pPr lvl="1" indent="19050">
              <a:buFont typeface="Arial" charset="0"/>
              <a:buNone/>
              <a:defRPr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Self-governing public body </a:t>
            </a:r>
            <a:b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</a:b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(Academy Law defines its legal status )</a:t>
            </a:r>
          </a:p>
          <a:p>
            <a:pPr indent="0">
              <a:buFont typeface="Arial" charset="0"/>
              <a:buNone/>
              <a:defRPr/>
            </a:pPr>
            <a:r>
              <a:rPr lang="en-GB" sz="2400" b="1" dirty="0" smtClean="0">
                <a:solidFill>
                  <a:srgbClr val="5E0000"/>
                </a:solidFill>
                <a:latin typeface="Garamond" pitchFamily="18" charset="0"/>
              </a:rPr>
              <a:t>Dual mission</a:t>
            </a:r>
          </a:p>
          <a:p>
            <a:pPr lvl="1" indent="19050">
              <a:buFont typeface="Arial" charset="0"/>
              <a:buNone/>
              <a:defRPr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learned society</a:t>
            </a:r>
          </a:p>
          <a:p>
            <a:pPr lvl="1" indent="19050">
              <a:buFont typeface="Arial" charset="0"/>
              <a:buNone/>
              <a:defRPr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runs the largest research network  in Hungary,   (the only research network in Hungary dedicated to discovery research)</a:t>
            </a:r>
          </a:p>
          <a:p>
            <a:pPr lvl="1" indent="19050">
              <a:buFont typeface="Arial" charset="0"/>
              <a:buNone/>
              <a:defRPr/>
            </a:pPr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Garamond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5057775" y="2781300"/>
            <a:ext cx="4086225" cy="301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5E0000"/>
                </a:solidFill>
                <a:latin typeface="Garamond" pitchFamily="18" charset="0"/>
              </a:rPr>
              <a:t>Responsibility</a:t>
            </a:r>
          </a:p>
          <a:p>
            <a:pPr marL="742950" lvl="1" indent="19050" eaLnBrk="0" hangingPunct="0">
              <a:spcBef>
                <a:spcPct val="20000"/>
              </a:spcBef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The Hungarian Academy of Sciences enjoys by far the greatest  level of 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public trust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among public institutions in Hungary 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/>
            </a:r>
            <a:b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</a:b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(TÁRKI, 2013.)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Garamond" pitchFamily="18" charset="0"/>
            </a:endParaRPr>
          </a:p>
          <a:p>
            <a:pPr marL="742950" lvl="1" indent="19050" eaLnBrk="0" hangingPunct="0">
              <a:spcBef>
                <a:spcPct val="20000"/>
              </a:spcBef>
              <a:defRPr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Garamond" pitchFamily="18" charset="0"/>
            </a:endParaRPr>
          </a:p>
          <a:p>
            <a:pPr marL="742950" lvl="1" indent="19050" eaLnBrk="0" hangingPunct="0">
              <a:spcBef>
                <a:spcPct val="20000"/>
              </a:spcBef>
              <a:defRPr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Jobb oldali kapcsos zárójel 2"/>
          <p:cNvSpPr/>
          <p:nvPr/>
        </p:nvSpPr>
        <p:spPr>
          <a:xfrm>
            <a:off x="4579938" y="1628775"/>
            <a:ext cx="811212" cy="5040313"/>
          </a:xfrm>
          <a:prstGeom prst="rightBrace">
            <a:avLst/>
          </a:prstGeom>
          <a:ln w="19050">
            <a:solidFill>
              <a:srgbClr val="54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537075" y="188913"/>
            <a:ext cx="4606925" cy="2513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4" name="Lekerekített téglalap 3"/>
          <p:cNvSpPr/>
          <p:nvPr/>
        </p:nvSpPr>
        <p:spPr>
          <a:xfrm>
            <a:off x="1122363" y="836613"/>
            <a:ext cx="3419475" cy="2921000"/>
          </a:xfrm>
          <a:prstGeom prst="roundRect">
            <a:avLst/>
          </a:prstGeom>
          <a:solidFill>
            <a:srgbClr val="8E31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123950" y="836613"/>
            <a:ext cx="3592513" cy="2492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Garamond" pitchFamily="18" charset="0"/>
              </a:rPr>
              <a:t>MTA Public Body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Garamond" pitchFamily="18" charset="0"/>
              </a:rPr>
              <a:t>(„learned society”)</a:t>
            </a:r>
          </a:p>
          <a:p>
            <a:pPr marL="252000" indent="-252000" fontAlgn="auto">
              <a:spcBef>
                <a:spcPts val="1200"/>
              </a:spcBef>
              <a:spcAft>
                <a:spcPts val="0"/>
              </a:spcAft>
              <a:buFontTx/>
              <a:buChar char="-"/>
              <a:defRPr/>
            </a:pPr>
            <a:r>
              <a:rPr lang="hu-HU" sz="2000" b="1" dirty="0">
                <a:solidFill>
                  <a:schemeClr val="bg1"/>
                </a:solidFill>
                <a:latin typeface="Garamond" pitchFamily="18" charset="0"/>
              </a:rPr>
              <a:t>365 </a:t>
            </a:r>
            <a:r>
              <a:rPr lang="en-GB" sz="2000" b="1" dirty="0">
                <a:solidFill>
                  <a:schemeClr val="bg1"/>
                </a:solidFill>
                <a:latin typeface="Garamond" pitchFamily="18" charset="0"/>
              </a:rPr>
              <a:t>members of the Academy in 11 sections</a:t>
            </a:r>
          </a:p>
          <a:p>
            <a:pPr marL="252000" indent="-252000" fontAlgn="auto">
              <a:spcBef>
                <a:spcPts val="120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2000" b="1" dirty="0">
                <a:solidFill>
                  <a:schemeClr val="bg1"/>
                </a:solidFill>
                <a:latin typeface="Garamond" pitchFamily="18" charset="0"/>
              </a:rPr>
              <a:t>~ 13000</a:t>
            </a:r>
            <a:r>
              <a:rPr lang="hu-HU" sz="2000" b="1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Garamond" pitchFamily="18" charset="0"/>
              </a:rPr>
              <a:t>members of the Public Body</a:t>
            </a:r>
            <a:endParaRPr lang="en-GB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5310188" y="836613"/>
            <a:ext cx="3414712" cy="2952750"/>
          </a:xfrm>
          <a:prstGeom prst="roundRect">
            <a:avLst/>
          </a:prstGeom>
          <a:solidFill>
            <a:srgbClr val="8E31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5226050" y="819150"/>
            <a:ext cx="3582988" cy="3292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Garamond" pitchFamily="18" charset="0"/>
              </a:rPr>
              <a:t>MTA Research Network</a:t>
            </a:r>
          </a:p>
          <a:p>
            <a:pPr marL="252000" indent="-252000" fontAlgn="auto">
              <a:spcBef>
                <a:spcPts val="120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2000" b="1" dirty="0">
                <a:solidFill>
                  <a:schemeClr val="bg1"/>
                </a:solidFill>
                <a:latin typeface="Garamond" pitchFamily="18" charset="0"/>
              </a:rPr>
              <a:t>research institutions</a:t>
            </a:r>
          </a:p>
          <a:p>
            <a:pPr marL="252000" indent="-252000" fontAlgn="auto">
              <a:spcBef>
                <a:spcPts val="120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2000" b="1" dirty="0">
                <a:solidFill>
                  <a:schemeClr val="bg1"/>
                </a:solidFill>
                <a:latin typeface="Garamond" pitchFamily="18" charset="0"/>
              </a:rPr>
              <a:t>research groups at universities </a:t>
            </a:r>
            <a:r>
              <a:rPr lang="hu-HU" sz="2000" b="1" dirty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hu-HU" sz="2000" b="1" dirty="0">
                <a:solidFill>
                  <a:schemeClr val="bg1"/>
                </a:solidFill>
                <a:latin typeface="Garamond" pitchFamily="18" charset="0"/>
              </a:rPr>
            </a:br>
            <a:r>
              <a:rPr lang="en-GB" sz="2000" b="1" dirty="0">
                <a:solidFill>
                  <a:schemeClr val="bg1"/>
                </a:solidFill>
                <a:latin typeface="Garamond" pitchFamily="18" charset="0"/>
              </a:rPr>
              <a:t>(and other public institutions)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2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1187450" y="4581525"/>
            <a:ext cx="7416800" cy="1800225"/>
          </a:xfrm>
          <a:prstGeom prst="roundRect">
            <a:avLst/>
          </a:prstGeom>
          <a:solidFill>
            <a:srgbClr val="8E31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" name="Lefelé nyíl 8"/>
          <p:cNvSpPr/>
          <p:nvPr/>
        </p:nvSpPr>
        <p:spPr>
          <a:xfrm rot="10800000">
            <a:off x="2411413" y="3789363"/>
            <a:ext cx="719137" cy="760412"/>
          </a:xfrm>
          <a:prstGeom prst="downArrow">
            <a:avLst/>
          </a:prstGeom>
          <a:solidFill>
            <a:srgbClr val="8E312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0184" name="Szövegdoboz 10"/>
          <p:cNvSpPr txBox="1">
            <a:spLocks noChangeArrowheads="1"/>
          </p:cNvSpPr>
          <p:nvPr/>
        </p:nvSpPr>
        <p:spPr bwMode="auto">
          <a:xfrm>
            <a:off x="1933575" y="4941888"/>
            <a:ext cx="6392863" cy="954087"/>
          </a:xfrm>
          <a:prstGeom prst="rect">
            <a:avLst/>
          </a:prstGeom>
          <a:solidFill>
            <a:srgbClr val="8E312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  <a:latin typeface="Garamond" pitchFamily="18" charset="0"/>
              </a:rPr>
              <a:t>MTA Secretariat governed by the </a:t>
            </a:r>
            <a:r>
              <a:rPr lang="hu-HU" sz="2800" b="1">
                <a:solidFill>
                  <a:schemeClr val="bg1"/>
                </a:solidFill>
                <a:latin typeface="Garamond" pitchFamily="18" charset="0"/>
              </a:rPr>
              <a:t>General </a:t>
            </a:r>
            <a:r>
              <a:rPr lang="en-GB" sz="2800" b="1">
                <a:solidFill>
                  <a:schemeClr val="bg1"/>
                </a:solidFill>
                <a:latin typeface="Garamond" pitchFamily="18" charset="0"/>
              </a:rPr>
              <a:t>Assembly and the Presid</a:t>
            </a:r>
            <a:r>
              <a:rPr lang="hu-HU" sz="2800" b="1">
                <a:solidFill>
                  <a:schemeClr val="bg1"/>
                </a:solidFill>
                <a:latin typeface="Garamond" pitchFamily="18" charset="0"/>
              </a:rPr>
              <a:t>ium</a:t>
            </a:r>
            <a:endParaRPr lang="en-GB" sz="2800" b="1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2" name="Lefelé nyíl 11"/>
          <p:cNvSpPr/>
          <p:nvPr/>
        </p:nvSpPr>
        <p:spPr>
          <a:xfrm rot="10800000">
            <a:off x="6661150" y="3789363"/>
            <a:ext cx="719138" cy="760412"/>
          </a:xfrm>
          <a:prstGeom prst="downArrow">
            <a:avLst/>
          </a:prstGeom>
          <a:solidFill>
            <a:srgbClr val="8E312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0186" name="Szövegdoboz 12"/>
          <p:cNvSpPr txBox="1">
            <a:spLocks noChangeArrowheads="1"/>
          </p:cNvSpPr>
          <p:nvPr/>
        </p:nvSpPr>
        <p:spPr bwMode="auto">
          <a:xfrm>
            <a:off x="1258888" y="92075"/>
            <a:ext cx="57610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 b="1">
                <a:solidFill>
                  <a:srgbClr val="5E0000"/>
                </a:solidFill>
                <a:latin typeface="Garamond" pitchFamily="18" charset="0"/>
              </a:rPr>
              <a:t>Structure</a:t>
            </a:r>
            <a:endParaRPr lang="en-GB" sz="3200" b="1">
              <a:solidFill>
                <a:srgbClr val="5E00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164388" y="1341438"/>
            <a:ext cx="1979612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" name="Lekerekített téglalap 2"/>
          <p:cNvSpPr/>
          <p:nvPr/>
        </p:nvSpPr>
        <p:spPr>
          <a:xfrm>
            <a:off x="1258888" y="1196975"/>
            <a:ext cx="7634287" cy="5327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52227" name="Cím 1"/>
          <p:cNvSpPr txBox="1">
            <a:spLocks/>
          </p:cNvSpPr>
          <p:nvPr/>
        </p:nvSpPr>
        <p:spPr bwMode="auto">
          <a:xfrm>
            <a:off x="1331913" y="-26988"/>
            <a:ext cx="7292975" cy="77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700" b="1">
              <a:solidFill>
                <a:srgbClr val="5E0000"/>
              </a:solidFill>
              <a:latin typeface="Garamond" pitchFamily="18" charset="0"/>
            </a:endParaRPr>
          </a:p>
        </p:txBody>
      </p:sp>
      <p:sp>
        <p:nvSpPr>
          <p:cNvPr id="6" name="Text Box 329"/>
          <p:cNvSpPr txBox="1">
            <a:spLocks noGrp="1" noChangeArrowheads="1"/>
          </p:cNvSpPr>
          <p:nvPr>
            <p:ph type="title"/>
          </p:nvPr>
        </p:nvSpPr>
        <p:spPr>
          <a:xfrm>
            <a:off x="982663" y="115888"/>
            <a:ext cx="7800975" cy="831850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cap="all" dirty="0" smtClean="0">
                <a:solidFill>
                  <a:srgbClr val="5E0000"/>
                </a:solidFill>
                <a:latin typeface="Garamond" pitchFamily="18" charset="0"/>
              </a:rPr>
              <a:t>The MTA research network in 201</a:t>
            </a:r>
            <a:r>
              <a:rPr lang="hu-HU" cap="all" dirty="0" smtClean="0">
                <a:solidFill>
                  <a:srgbClr val="5E0000"/>
                </a:solidFill>
                <a:latin typeface="Garamond" pitchFamily="18" charset="0"/>
              </a:rPr>
              <a:t>5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/>
            </a:r>
            <a:b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</a:b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The only research network dedicated to discovery research in Hungary</a:t>
            </a:r>
            <a:endParaRPr lang="en-GB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5219700" y="1484313"/>
            <a:ext cx="3529013" cy="475297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RESEARCH </a:t>
            </a:r>
            <a:r>
              <a:rPr lang="hu-HU" sz="20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group</a:t>
            </a:r>
            <a:r>
              <a:rPr lang="hu-HU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NETWORK</a:t>
            </a: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89 „ACADEMY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” RESEARCH GROUPS AT UNIVERSITIES AND OTHER PUBLIC 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INSTITUTIONS          </a:t>
            </a: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     </a:t>
            </a:r>
            <a:endParaRPr lang="hu-H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           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1403350" y="1484313"/>
            <a:ext cx="3575050" cy="475297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2000" rIns="72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RESEARCH </a:t>
            </a:r>
            <a:r>
              <a:rPr lang="hu-HU" sz="20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INSTITUTE Network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10 RESEARCH CENTRES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5 RESEARCH INSTITUTES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1536700" y="4292600"/>
            <a:ext cx="7096125" cy="1728788"/>
          </a:xfrm>
          <a:prstGeom prst="roundRect">
            <a:avLst/>
          </a:prstGeom>
          <a:solidFill>
            <a:schemeClr val="accent5">
              <a:lumMod val="75000"/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97 LENDÜLET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„MOMENTUM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” RESEARCH GROUPS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/>
            </a:r>
            <a:b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536700" y="4943475"/>
            <a:ext cx="3251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56 AT MTA RESEARCH INSTITUTIONS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383213" y="4948238"/>
            <a:ext cx="32496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41 AT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UNIVERSITIES </a:t>
            </a:r>
            <a:b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hu-H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(IN ADDITION)</a:t>
            </a:r>
            <a:endParaRPr lang="hu-H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1046163" y="1768475"/>
            <a:ext cx="7989887" cy="4900613"/>
          </a:xfrm>
          <a:prstGeom prst="roundRect">
            <a:avLst/>
          </a:prstGeom>
          <a:noFill/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4274" name="Text Box 329"/>
          <p:cNvSpPr>
            <a:spLocks noGrp="1" noChangeArrowheads="1"/>
          </p:cNvSpPr>
          <p:nvPr>
            <p:ph type="title"/>
          </p:nvPr>
        </p:nvSpPr>
        <p:spPr>
          <a:xfrm>
            <a:off x="1066800" y="404813"/>
            <a:ext cx="8085138" cy="954087"/>
          </a:xfrm>
        </p:spPr>
        <p:txBody>
          <a:bodyPr>
            <a:spAutoFit/>
          </a:bodyPr>
          <a:lstStyle/>
          <a:p>
            <a:r>
              <a:rPr lang="hu-HU" smtClean="0">
                <a:solidFill>
                  <a:srgbClr val="5E0000"/>
                </a:solidFill>
              </a:rPr>
              <a:t>II. Research centres and research institutes of the  Hungarian Academy of Sciences since 2012</a:t>
            </a:r>
            <a:endParaRPr lang="hu-HU" sz="1400" smtClean="0">
              <a:solidFill>
                <a:schemeClr val="tx1"/>
              </a:solidFill>
            </a:endParaRPr>
          </a:p>
        </p:txBody>
      </p:sp>
      <p:sp>
        <p:nvSpPr>
          <p:cNvPr id="54275" name="Szövegdoboz 23"/>
          <p:cNvSpPr txBox="1">
            <a:spLocks noChangeArrowheads="1"/>
          </p:cNvSpPr>
          <p:nvPr/>
        </p:nvSpPr>
        <p:spPr bwMode="auto">
          <a:xfrm>
            <a:off x="1473200" y="1773238"/>
            <a:ext cx="2479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>
                <a:solidFill>
                  <a:srgbClr val="5E0000"/>
                </a:solidFill>
                <a:latin typeface="Garamond" pitchFamily="18" charset="0"/>
              </a:rPr>
              <a:t>New research centres</a:t>
            </a:r>
          </a:p>
        </p:txBody>
      </p:sp>
      <p:sp>
        <p:nvSpPr>
          <p:cNvPr id="8" name="Text Box 316"/>
          <p:cNvSpPr txBox="1">
            <a:spLocks noChangeArrowheads="1"/>
          </p:cNvSpPr>
          <p:nvPr/>
        </p:nvSpPr>
        <p:spPr bwMode="auto">
          <a:xfrm>
            <a:off x="1771650" y="2136775"/>
            <a:ext cx="12080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ECOLOGY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4BACC6">
                    <a:lumMod val="75000"/>
                  </a:srgbClr>
                </a:solidFill>
                <a:latin typeface="Garamond" pitchFamily="18" charset="0"/>
              </a:rPr>
              <a:t>Tihany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i="1" dirty="0">
                <a:solidFill>
                  <a:srgbClr val="C00000"/>
                </a:solidFill>
                <a:latin typeface="Garamond" pitchFamily="18" charset="0"/>
              </a:rPr>
              <a:t>91</a:t>
            </a:r>
          </a:p>
        </p:txBody>
      </p:sp>
      <p:sp>
        <p:nvSpPr>
          <p:cNvPr id="9" name="Text Box 321"/>
          <p:cNvSpPr txBox="1">
            <a:spLocks noChangeArrowheads="1"/>
          </p:cNvSpPr>
          <p:nvPr/>
        </p:nvSpPr>
        <p:spPr bwMode="auto">
          <a:xfrm>
            <a:off x="4030663" y="2138363"/>
            <a:ext cx="2054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ENERGY SCIENCE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4BACC6">
                    <a:lumMod val="75000"/>
                  </a:srgbClr>
                </a:solidFill>
                <a:latin typeface="Garamond" pitchFamily="18" charset="0"/>
              </a:rPr>
              <a:t>Budapest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i="1" dirty="0">
                <a:solidFill>
                  <a:srgbClr val="C00000"/>
                </a:solidFill>
                <a:latin typeface="Garamond" pitchFamily="18" charset="0"/>
              </a:rPr>
              <a:t>92</a:t>
            </a:r>
          </a:p>
        </p:txBody>
      </p:sp>
      <p:sp>
        <p:nvSpPr>
          <p:cNvPr id="10" name="Text Box 318"/>
          <p:cNvSpPr txBox="1">
            <a:spLocks noChangeArrowheads="1"/>
          </p:cNvSpPr>
          <p:nvPr/>
        </p:nvSpPr>
        <p:spPr bwMode="auto">
          <a:xfrm>
            <a:off x="6370638" y="2136775"/>
            <a:ext cx="27193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HUMANITIES AND ARTS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4BACC6">
                    <a:lumMod val="75000"/>
                  </a:srgbClr>
                </a:solidFill>
                <a:latin typeface="Garamond" pitchFamily="18" charset="0"/>
              </a:rPr>
              <a:t>Budapest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i="1" dirty="0">
                <a:solidFill>
                  <a:srgbClr val="C00000"/>
                </a:solidFill>
                <a:latin typeface="Garamond" pitchFamily="18" charset="0"/>
              </a:rPr>
              <a:t>312</a:t>
            </a:r>
          </a:p>
        </p:txBody>
      </p:sp>
      <p:cxnSp>
        <p:nvCxnSpPr>
          <p:cNvPr id="14" name="Egyenes összekötő 13"/>
          <p:cNvCxnSpPr/>
          <p:nvPr/>
        </p:nvCxnSpPr>
        <p:spPr>
          <a:xfrm>
            <a:off x="1057275" y="4768850"/>
            <a:ext cx="7978775" cy="0"/>
          </a:xfrm>
          <a:prstGeom prst="line">
            <a:avLst/>
          </a:prstGeom>
          <a:ln w="12700" cap="rnd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319"/>
          <p:cNvSpPr txBox="1">
            <a:spLocks noChangeArrowheads="1"/>
          </p:cNvSpPr>
          <p:nvPr/>
        </p:nvSpPr>
        <p:spPr bwMode="auto">
          <a:xfrm>
            <a:off x="1116013" y="2886075"/>
            <a:ext cx="25923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NATURAL SCIENCES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4BACC6">
                    <a:lumMod val="75000"/>
                  </a:srgbClr>
                </a:solidFill>
                <a:latin typeface="Garamond" pitchFamily="18" charset="0"/>
              </a:rPr>
              <a:t>Budapest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i="1" dirty="0">
                <a:solidFill>
                  <a:srgbClr val="C00000"/>
                </a:solidFill>
                <a:latin typeface="Garamond" pitchFamily="18" charset="0"/>
              </a:rPr>
              <a:t>411</a:t>
            </a:r>
          </a:p>
        </p:txBody>
      </p:sp>
      <p:sp>
        <p:nvSpPr>
          <p:cNvPr id="17" name="Text Box 320"/>
          <p:cNvSpPr txBox="1">
            <a:spLocks noChangeArrowheads="1"/>
          </p:cNvSpPr>
          <p:nvPr/>
        </p:nvSpPr>
        <p:spPr bwMode="auto">
          <a:xfrm>
            <a:off x="6380163" y="2886075"/>
            <a:ext cx="2736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SOCIAL SCIENCES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4BACC6">
                    <a:lumMod val="75000"/>
                  </a:srgbClr>
                </a:solidFill>
                <a:latin typeface="Garamond" pitchFamily="18" charset="0"/>
              </a:rPr>
              <a:t>Budapest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i="1" dirty="0">
                <a:solidFill>
                  <a:srgbClr val="C00000"/>
                </a:solidFill>
                <a:latin typeface="Garamond" pitchFamily="18" charset="0"/>
              </a:rPr>
              <a:t>156</a:t>
            </a:r>
          </a:p>
        </p:txBody>
      </p:sp>
      <p:sp>
        <p:nvSpPr>
          <p:cNvPr id="18" name="Text Box 315"/>
          <p:cNvSpPr txBox="1">
            <a:spLocks noChangeArrowheads="1"/>
          </p:cNvSpPr>
          <p:nvPr/>
        </p:nvSpPr>
        <p:spPr bwMode="auto">
          <a:xfrm>
            <a:off x="874713" y="3716338"/>
            <a:ext cx="31210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ASTRONOMY AND EARTH SCIENCE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4BACC6">
                    <a:lumMod val="75000"/>
                  </a:srgbClr>
                </a:solidFill>
                <a:latin typeface="Garamond" pitchFamily="18" charset="0"/>
              </a:rPr>
              <a:t>Sopron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i="1" dirty="0">
                <a:solidFill>
                  <a:srgbClr val="C00000"/>
                </a:solidFill>
                <a:latin typeface="Garamond" pitchFamily="18" charset="0"/>
              </a:rPr>
              <a:t>123</a:t>
            </a:r>
          </a:p>
        </p:txBody>
      </p:sp>
      <p:sp>
        <p:nvSpPr>
          <p:cNvPr id="19" name="Text Box 319"/>
          <p:cNvSpPr txBox="1">
            <a:spLocks noChangeArrowheads="1"/>
          </p:cNvSpPr>
          <p:nvPr/>
        </p:nvSpPr>
        <p:spPr bwMode="auto">
          <a:xfrm>
            <a:off x="3990975" y="3716338"/>
            <a:ext cx="22082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„WIGNER” </a:t>
            </a:r>
            <a:r>
              <a:rPr lang="hu-H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PHYSICS</a:t>
            </a:r>
            <a:endParaRPr lang="hu-HU" sz="16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4BACC6">
                    <a:lumMod val="75000"/>
                  </a:srgbClr>
                </a:solidFill>
                <a:latin typeface="Garamond" pitchFamily="18" charset="0"/>
              </a:rPr>
              <a:t>Budapest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i="1" dirty="0">
                <a:solidFill>
                  <a:srgbClr val="C00000"/>
                </a:solidFill>
                <a:latin typeface="Garamond" pitchFamily="18" charset="0"/>
              </a:rPr>
              <a:t>250</a:t>
            </a:r>
          </a:p>
        </p:txBody>
      </p:sp>
      <p:sp>
        <p:nvSpPr>
          <p:cNvPr id="20" name="Text Box 317"/>
          <p:cNvSpPr txBox="1">
            <a:spLocks noChangeArrowheads="1"/>
          </p:cNvSpPr>
          <p:nvPr/>
        </p:nvSpPr>
        <p:spPr bwMode="auto">
          <a:xfrm>
            <a:off x="6361113" y="3716338"/>
            <a:ext cx="29368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ECONOMY AND </a:t>
            </a:r>
            <a:r>
              <a:rPr lang="hu-H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REGIONAL STUDIES</a:t>
            </a:r>
            <a:endParaRPr lang="hu-HU" sz="16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4BACC6">
                    <a:lumMod val="75000"/>
                  </a:srgbClr>
                </a:solidFill>
                <a:latin typeface="Garamond" pitchFamily="18" charset="0"/>
              </a:rPr>
              <a:t>Budapest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i="1" dirty="0">
                <a:solidFill>
                  <a:srgbClr val="C00000"/>
                </a:solidFill>
                <a:latin typeface="Garamond" pitchFamily="18" charset="0"/>
              </a:rPr>
              <a:t>144</a:t>
            </a:r>
          </a:p>
        </p:txBody>
      </p:sp>
      <p:sp>
        <p:nvSpPr>
          <p:cNvPr id="21" name="Text Box 326"/>
          <p:cNvSpPr txBox="1">
            <a:spLocks noChangeArrowheads="1"/>
          </p:cNvSpPr>
          <p:nvPr/>
        </p:nvSpPr>
        <p:spPr bwMode="auto">
          <a:xfrm>
            <a:off x="1331913" y="5065713"/>
            <a:ext cx="2144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MEDICAL SCIENCE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4BACC6">
                    <a:lumMod val="75000"/>
                  </a:srgbClr>
                </a:solidFill>
                <a:latin typeface="Garamond" pitchFamily="18" charset="0"/>
              </a:rPr>
              <a:t>Budapest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i="1" dirty="0">
                <a:solidFill>
                  <a:srgbClr val="C00000"/>
                </a:solidFill>
                <a:latin typeface="Garamond" pitchFamily="18" charset="0"/>
              </a:rPr>
              <a:t>81</a:t>
            </a:r>
          </a:p>
        </p:txBody>
      </p:sp>
      <p:sp>
        <p:nvSpPr>
          <p:cNvPr id="22" name="Text Box 325"/>
          <p:cNvSpPr txBox="1">
            <a:spLocks noChangeArrowheads="1"/>
          </p:cNvSpPr>
          <p:nvPr/>
        </p:nvSpPr>
        <p:spPr bwMode="auto">
          <a:xfrm>
            <a:off x="1835150" y="5832475"/>
            <a:ext cx="11445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BIOLOGY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4BACC6">
                    <a:lumMod val="75000"/>
                  </a:srgbClr>
                </a:solidFill>
                <a:latin typeface="Garamond" pitchFamily="18" charset="0"/>
              </a:rPr>
              <a:t>Szeged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i="1" dirty="0">
                <a:solidFill>
                  <a:srgbClr val="C00000"/>
                </a:solidFill>
                <a:latin typeface="Garamond" pitchFamily="18" charset="0"/>
              </a:rPr>
              <a:t>225</a:t>
            </a:r>
          </a:p>
        </p:txBody>
      </p:sp>
      <p:sp>
        <p:nvSpPr>
          <p:cNvPr id="23" name="Text Box 328"/>
          <p:cNvSpPr txBox="1">
            <a:spLocks noChangeArrowheads="1"/>
          </p:cNvSpPr>
          <p:nvPr/>
        </p:nvSpPr>
        <p:spPr bwMode="auto">
          <a:xfrm>
            <a:off x="4284663" y="5065713"/>
            <a:ext cx="1758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MATHEMATICS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4BACC6">
                    <a:lumMod val="75000"/>
                  </a:srgbClr>
                </a:solidFill>
                <a:latin typeface="Garamond" pitchFamily="18" charset="0"/>
              </a:rPr>
              <a:t>Budapest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i="1" dirty="0">
                <a:solidFill>
                  <a:srgbClr val="C00000"/>
                </a:solidFill>
                <a:latin typeface="Garamond" pitchFamily="18" charset="0"/>
              </a:rPr>
              <a:t>81</a:t>
            </a:r>
          </a:p>
        </p:txBody>
      </p:sp>
      <p:sp>
        <p:nvSpPr>
          <p:cNvPr id="24" name="Text Box 327"/>
          <p:cNvSpPr txBox="1">
            <a:spLocks noChangeArrowheads="1"/>
          </p:cNvSpPr>
          <p:nvPr/>
        </p:nvSpPr>
        <p:spPr bwMode="auto">
          <a:xfrm>
            <a:off x="4032250" y="5838825"/>
            <a:ext cx="23860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NUCLEAR RESEARCH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4BACC6">
                    <a:lumMod val="75000"/>
                  </a:srgbClr>
                </a:solidFill>
                <a:latin typeface="Garamond" pitchFamily="18" charset="0"/>
              </a:rPr>
              <a:t>Debrecen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i="1" dirty="0">
                <a:solidFill>
                  <a:srgbClr val="C00000"/>
                </a:solidFill>
                <a:latin typeface="Garamond" pitchFamily="18" charset="0"/>
              </a:rPr>
              <a:t>105</a:t>
            </a:r>
          </a:p>
        </p:txBody>
      </p:sp>
      <p:sp>
        <p:nvSpPr>
          <p:cNvPr id="25" name="Text Box 322"/>
          <p:cNvSpPr txBox="1">
            <a:spLocks noChangeArrowheads="1"/>
          </p:cNvSpPr>
          <p:nvPr/>
        </p:nvSpPr>
        <p:spPr bwMode="auto">
          <a:xfrm>
            <a:off x="7078663" y="5056188"/>
            <a:ext cx="15255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LINGUISTICS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4BACC6">
                    <a:lumMod val="75000"/>
                  </a:srgbClr>
                </a:solidFill>
                <a:latin typeface="Garamond" pitchFamily="18" charset="0"/>
              </a:rPr>
              <a:t>Budapest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i="1" dirty="0">
                <a:solidFill>
                  <a:srgbClr val="C00000"/>
                </a:solidFill>
                <a:latin typeface="Garamond" pitchFamily="18" charset="0"/>
              </a:rPr>
              <a:t>94</a:t>
            </a:r>
          </a:p>
        </p:txBody>
      </p:sp>
      <p:sp>
        <p:nvSpPr>
          <p:cNvPr id="26" name="Text Box 324"/>
          <p:cNvSpPr txBox="1">
            <a:spLocks noChangeArrowheads="1"/>
          </p:cNvSpPr>
          <p:nvPr/>
        </p:nvSpPr>
        <p:spPr bwMode="auto">
          <a:xfrm>
            <a:off x="7016750" y="5838825"/>
            <a:ext cx="16589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INFORMATICS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4BACC6">
                    <a:lumMod val="75000"/>
                  </a:srgbClr>
                </a:solidFill>
                <a:latin typeface="Garamond" pitchFamily="18" charset="0"/>
              </a:rPr>
              <a:t>Budapest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i="1" dirty="0">
                <a:solidFill>
                  <a:srgbClr val="C00000"/>
                </a:solidFill>
                <a:latin typeface="Garamond" pitchFamily="18" charset="0"/>
              </a:rPr>
              <a:t>140</a:t>
            </a:r>
          </a:p>
        </p:txBody>
      </p:sp>
      <p:sp>
        <p:nvSpPr>
          <p:cNvPr id="54291" name="Téglalap 1"/>
          <p:cNvSpPr>
            <a:spLocks noChangeArrowheads="1"/>
          </p:cNvSpPr>
          <p:nvPr/>
        </p:nvSpPr>
        <p:spPr bwMode="auto">
          <a:xfrm>
            <a:off x="1411288" y="4724400"/>
            <a:ext cx="3171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5E0000"/>
                </a:solidFill>
                <a:latin typeface="Garamond" pitchFamily="18" charset="0"/>
              </a:rPr>
              <a:t>Unchanged research institutes</a:t>
            </a:r>
          </a:p>
        </p:txBody>
      </p:sp>
      <p:sp>
        <p:nvSpPr>
          <p:cNvPr id="54292" name="Téglalap 2"/>
          <p:cNvSpPr>
            <a:spLocks noChangeArrowheads="1"/>
          </p:cNvSpPr>
          <p:nvPr/>
        </p:nvSpPr>
        <p:spPr bwMode="auto">
          <a:xfrm>
            <a:off x="5292725" y="1474788"/>
            <a:ext cx="36718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 b="1">
                <a:solidFill>
                  <a:srgbClr val="31859C"/>
                </a:solidFill>
                <a:latin typeface="Garamond" pitchFamily="18" charset="0"/>
              </a:rPr>
              <a:t>blue: main office; </a:t>
            </a:r>
            <a:r>
              <a:rPr lang="hu-HU" sz="1400" b="1">
                <a:solidFill>
                  <a:srgbClr val="179901"/>
                </a:solidFill>
                <a:latin typeface="Garamond" pitchFamily="18" charset="0"/>
              </a:rPr>
              <a:t> </a:t>
            </a:r>
            <a:r>
              <a:rPr lang="hu-HU" sz="1400" i="1">
                <a:solidFill>
                  <a:srgbClr val="C00000"/>
                </a:solidFill>
                <a:latin typeface="Garamond" pitchFamily="18" charset="0"/>
              </a:rPr>
              <a:t>red: enabled research staff</a:t>
            </a:r>
            <a:r>
              <a:rPr lang="hu-HU" sz="1400" b="1">
                <a:solidFill>
                  <a:srgbClr val="C00000"/>
                </a:solidFill>
                <a:latin typeface="Garamond" pitchFamily="18" charset="0"/>
              </a:rPr>
              <a:t> </a:t>
            </a:r>
            <a:endParaRPr lang="en-GB" sz="14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7" name="Text Box 320"/>
          <p:cNvSpPr txBox="1">
            <a:spLocks noChangeArrowheads="1"/>
          </p:cNvSpPr>
          <p:nvPr/>
        </p:nvSpPr>
        <p:spPr bwMode="auto">
          <a:xfrm>
            <a:off x="3476625" y="2886075"/>
            <a:ext cx="31829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AGRICULTURAL SCIENCES</a:t>
            </a:r>
            <a:endParaRPr lang="hu-HU" sz="16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4BACC6">
                    <a:lumMod val="75000"/>
                  </a:srgbClr>
                </a:solidFill>
                <a:latin typeface="Garamond" pitchFamily="18" charset="0"/>
              </a:rPr>
              <a:t>Budapest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i="1" dirty="0" smtClean="0">
                <a:solidFill>
                  <a:srgbClr val="C00000"/>
                </a:solidFill>
                <a:latin typeface="Garamond" pitchFamily="18" charset="0"/>
              </a:rPr>
              <a:t>204</a:t>
            </a:r>
            <a:endParaRPr lang="hu-HU" sz="1600" i="1" dirty="0">
              <a:solidFill>
                <a:srgbClr val="C000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Kép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2538" y="1557338"/>
            <a:ext cx="789146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Cím 5"/>
          <p:cNvSpPr>
            <a:spLocks noGrp="1"/>
          </p:cNvSpPr>
          <p:nvPr>
            <p:ph type="title"/>
          </p:nvPr>
        </p:nvSpPr>
        <p:spPr>
          <a:xfrm>
            <a:off x="900113" y="274638"/>
            <a:ext cx="8243887" cy="1143000"/>
          </a:xfrm>
        </p:spPr>
        <p:txBody>
          <a:bodyPr/>
          <a:lstStyle/>
          <a:p>
            <a:pPr algn="l"/>
            <a:r>
              <a:rPr lang="en-US" sz="2800" b="1" smtClean="0">
                <a:solidFill>
                  <a:srgbClr val="5E0000"/>
                </a:solidFill>
                <a:latin typeface="Garamond" pitchFamily="18" charset="0"/>
              </a:rPr>
              <a:t>Main offices of the HAS Research Institute Network Budapest 9, outside Budapest: 6</a:t>
            </a:r>
            <a:endParaRPr lang="en-GB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ím 1"/>
          <p:cNvSpPr>
            <a:spLocks noGrp="1"/>
          </p:cNvSpPr>
          <p:nvPr>
            <p:ph type="title"/>
          </p:nvPr>
        </p:nvSpPr>
        <p:spPr>
          <a:xfrm>
            <a:off x="1116013" y="274638"/>
            <a:ext cx="7570787" cy="1143000"/>
          </a:xfrm>
        </p:spPr>
        <p:txBody>
          <a:bodyPr/>
          <a:lstStyle/>
          <a:p>
            <a:r>
              <a:rPr lang="en-GB" sz="2800" smtClean="0"/>
              <a:t>The Momentum (Lendület) programme</a:t>
            </a:r>
            <a:r>
              <a:rPr lang="hu-HU" sz="2800" smtClean="0"/>
              <a:t> </a:t>
            </a:r>
            <a:br>
              <a:rPr lang="hu-HU" sz="2800" smtClean="0"/>
            </a:br>
            <a:r>
              <a:rPr lang="en-GB" sz="2800" smtClean="0"/>
              <a:t>from Brain Drain to Brain Gain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550" y="1484313"/>
            <a:ext cx="7848600" cy="720725"/>
          </a:xfrm>
        </p:spPr>
        <p:txBody>
          <a:bodyPr rtlCol="0">
            <a:normAutofit fontScale="85000" lnSpcReduction="10000"/>
          </a:bodyPr>
          <a:lstStyle/>
          <a:p>
            <a:pPr marL="0" indent="0" algn="ctr" fontAlgn="auto">
              <a:spcAft>
                <a:spcPts val="0"/>
              </a:spcAft>
              <a:buFont typeface="Garamond" pitchFamily="18" charset="0"/>
              <a:buNone/>
              <a:defRPr/>
            </a:pPr>
            <a:r>
              <a:rPr lang="en-GB" sz="2400" dirty="0" smtClean="0"/>
              <a:t>Continuous growth in the number of research groups and financing:</a:t>
            </a:r>
            <a:br>
              <a:rPr lang="en-GB" sz="2400" dirty="0" smtClean="0"/>
            </a:br>
            <a:r>
              <a:rPr lang="en-GB" sz="2400" dirty="0" smtClean="0"/>
              <a:t>by 201</a:t>
            </a:r>
            <a:r>
              <a:rPr lang="hu-HU" sz="2400" dirty="0" smtClean="0"/>
              <a:t>4</a:t>
            </a:r>
            <a:r>
              <a:rPr lang="en-GB" sz="2400" dirty="0" smtClean="0"/>
              <a:t> </a:t>
            </a:r>
            <a:r>
              <a:rPr lang="hu-HU" sz="2400" dirty="0" smtClean="0"/>
              <a:t> 97</a:t>
            </a:r>
            <a:r>
              <a:rPr lang="en-GB" sz="2400" dirty="0" smtClean="0"/>
              <a:t> research groups and </a:t>
            </a:r>
            <a:r>
              <a:rPr lang="hu-HU" sz="2400" dirty="0" smtClean="0"/>
              <a:t>over  </a:t>
            </a:r>
            <a:r>
              <a:rPr lang="en-GB" sz="2400" dirty="0" smtClean="0"/>
              <a:t>1</a:t>
            </a:r>
            <a:r>
              <a:rPr lang="hu-HU" sz="2400" dirty="0" smtClean="0"/>
              <a:t>1</a:t>
            </a:r>
            <a:r>
              <a:rPr lang="en-GB" sz="2400" dirty="0" smtClean="0"/>
              <a:t> million euros</a:t>
            </a:r>
            <a:endParaRPr lang="en-GB" sz="2400" b="0" dirty="0"/>
          </a:p>
        </p:txBody>
      </p:sp>
      <p:graphicFrame>
        <p:nvGraphicFramePr>
          <p:cNvPr id="56323" name="Diagram 8"/>
          <p:cNvGraphicFramePr>
            <a:graphicFrameLocks/>
          </p:cNvGraphicFramePr>
          <p:nvPr/>
        </p:nvGraphicFramePr>
        <p:xfrm>
          <a:off x="1100138" y="2657475"/>
          <a:ext cx="4062412" cy="3846513"/>
        </p:xfrm>
        <a:graphic>
          <a:graphicData uri="http://schemas.openxmlformats.org/presentationml/2006/ole">
            <p:oleObj spid="_x0000_s56323" r:id="rId4" imgW="4060288" imgH="3846909" progId="Excel.Chart.8">
              <p:embed/>
            </p:oleObj>
          </a:graphicData>
        </a:graphic>
      </p:graphicFrame>
      <p:sp>
        <p:nvSpPr>
          <p:cNvPr id="56324" name="Szövegdoboz 9"/>
          <p:cNvSpPr txBox="1">
            <a:spLocks noChangeArrowheads="1"/>
          </p:cNvSpPr>
          <p:nvPr/>
        </p:nvSpPr>
        <p:spPr bwMode="auto">
          <a:xfrm>
            <a:off x="1487488" y="2446338"/>
            <a:ext cx="33131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solidFill>
                  <a:srgbClr val="404040"/>
                </a:solidFill>
                <a:latin typeface="Garamond" pitchFamily="18" charset="0"/>
              </a:rPr>
              <a:t>yearly budget in million euros </a:t>
            </a:r>
          </a:p>
        </p:txBody>
      </p:sp>
      <p:sp>
        <p:nvSpPr>
          <p:cNvPr id="56325" name="Szövegdoboz 10"/>
          <p:cNvSpPr txBox="1">
            <a:spLocks noChangeArrowheads="1"/>
          </p:cNvSpPr>
          <p:nvPr/>
        </p:nvSpPr>
        <p:spPr bwMode="auto">
          <a:xfrm>
            <a:off x="5508625" y="2476500"/>
            <a:ext cx="33115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solidFill>
                  <a:srgbClr val="404040"/>
                </a:solidFill>
                <a:latin typeface="Garamond" pitchFamily="18" charset="0"/>
              </a:rPr>
              <a:t>number of research groups </a:t>
            </a:r>
          </a:p>
        </p:txBody>
      </p:sp>
      <p:graphicFrame>
        <p:nvGraphicFramePr>
          <p:cNvPr id="56326" name="Diagram 11"/>
          <p:cNvGraphicFramePr>
            <a:graphicFrameLocks/>
          </p:cNvGraphicFramePr>
          <p:nvPr/>
        </p:nvGraphicFramePr>
        <p:xfrm>
          <a:off x="4856163" y="2459038"/>
          <a:ext cx="4314825" cy="4313237"/>
        </p:xfrm>
        <a:graphic>
          <a:graphicData uri="http://schemas.openxmlformats.org/presentationml/2006/ole">
            <p:oleObj spid="_x0000_s56326" r:id="rId5" imgW="4310246" imgH="4316342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solidFill>
                  <a:srgbClr val="632523"/>
                </a:solidFill>
              </a:rPr>
              <a:t>New Chief Officers (2014-2017)</a:t>
            </a:r>
          </a:p>
        </p:txBody>
      </p:sp>
      <p:sp>
        <p:nvSpPr>
          <p:cNvPr id="58370" name="Tartalom helye 2"/>
          <p:cNvSpPr>
            <a:spLocks noGrp="1"/>
          </p:cNvSpPr>
          <p:nvPr>
            <p:ph idx="1"/>
          </p:nvPr>
        </p:nvSpPr>
        <p:spPr>
          <a:xfrm>
            <a:off x="3243263" y="3651250"/>
            <a:ext cx="2017712" cy="788988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Garamond" pitchFamily="18" charset="0"/>
              <a:buNone/>
            </a:pPr>
            <a:r>
              <a:rPr lang="en-GB" sz="1600" b="1" smtClean="0">
                <a:solidFill>
                  <a:srgbClr val="595959"/>
                </a:solidFill>
              </a:rPr>
              <a:t>Ádám Török</a:t>
            </a:r>
          </a:p>
          <a:p>
            <a:pPr marL="0" indent="0" algn="ctr">
              <a:spcBef>
                <a:spcPct val="0"/>
              </a:spcBef>
              <a:buFont typeface="Garamond" pitchFamily="18" charset="0"/>
              <a:buNone/>
            </a:pPr>
            <a:r>
              <a:rPr lang="en-GB" sz="1600" smtClean="0">
                <a:solidFill>
                  <a:srgbClr val="595959"/>
                </a:solidFill>
              </a:rPr>
              <a:t>Secretary</a:t>
            </a:r>
            <a:r>
              <a:rPr lang="hu-HU" sz="1600" smtClean="0">
                <a:solidFill>
                  <a:srgbClr val="595959"/>
                </a:solidFill>
              </a:rPr>
              <a:t> General</a:t>
            </a:r>
            <a:endParaRPr lang="en-GB" sz="1600" smtClean="0">
              <a:solidFill>
                <a:srgbClr val="595959"/>
              </a:solidFill>
            </a:endParaRPr>
          </a:p>
          <a:p>
            <a:pPr marL="0" indent="0" algn="ctr">
              <a:spcBef>
                <a:spcPct val="0"/>
              </a:spcBef>
              <a:buFont typeface="Garamond" pitchFamily="18" charset="0"/>
              <a:buNone/>
            </a:pPr>
            <a:endParaRPr lang="en-GB" sz="1600" b="1" smtClean="0">
              <a:solidFill>
                <a:srgbClr val="595959"/>
              </a:solidFill>
            </a:endParaRPr>
          </a:p>
        </p:txBody>
      </p:sp>
      <p:pic>
        <p:nvPicPr>
          <p:cNvPr id="58371" name="Picture 2" descr="Lovász Lászl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1638" y="2478088"/>
            <a:ext cx="8715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 descr="Török Ádá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7300" y="2484438"/>
            <a:ext cx="874713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6" descr="Barnabás Beáta Már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2478088"/>
            <a:ext cx="8715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1042988" y="1628775"/>
            <a:ext cx="7921625" cy="595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At its 185th General Assembly held on 5-6 May 2014  the Hungarian Academy of Sciences elected new chief officers for the period 2014-2017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8375" name="Szövegdoboz 4"/>
          <p:cNvSpPr txBox="1">
            <a:spLocks noChangeArrowheads="1"/>
          </p:cNvSpPr>
          <p:nvPr/>
        </p:nvSpPr>
        <p:spPr bwMode="auto">
          <a:xfrm>
            <a:off x="1365250" y="3630613"/>
            <a:ext cx="14843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solidFill>
                  <a:srgbClr val="595959"/>
                </a:solidFill>
                <a:latin typeface="Garamond" pitchFamily="18" charset="0"/>
              </a:rPr>
              <a:t>László Lovász</a:t>
            </a:r>
          </a:p>
          <a:p>
            <a:pPr algn="ctr"/>
            <a:r>
              <a:rPr lang="en-GB" sz="1600">
                <a:solidFill>
                  <a:srgbClr val="595959"/>
                </a:solidFill>
                <a:latin typeface="Garamond" pitchFamily="18" charset="0"/>
              </a:rPr>
              <a:t>President</a:t>
            </a:r>
          </a:p>
          <a:p>
            <a:pPr algn="ctr">
              <a:spcBef>
                <a:spcPts val="300"/>
              </a:spcBef>
            </a:pPr>
            <a:endParaRPr lang="en-GB" sz="1100">
              <a:solidFill>
                <a:srgbClr val="595959"/>
              </a:solidFill>
              <a:latin typeface="Garamond" pitchFamily="18" charset="0"/>
            </a:endParaRPr>
          </a:p>
          <a:p>
            <a:pPr algn="ctr"/>
            <a:endParaRPr lang="en-GB">
              <a:latin typeface="Calibri" pitchFamily="34" charset="0"/>
            </a:endParaRPr>
          </a:p>
        </p:txBody>
      </p:sp>
      <p:sp>
        <p:nvSpPr>
          <p:cNvPr id="58376" name="Szövegdoboz 7"/>
          <p:cNvSpPr txBox="1">
            <a:spLocks noChangeArrowheads="1"/>
          </p:cNvSpPr>
          <p:nvPr/>
        </p:nvSpPr>
        <p:spPr bwMode="auto">
          <a:xfrm>
            <a:off x="5260975" y="3630613"/>
            <a:ext cx="25193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solidFill>
                  <a:srgbClr val="595959"/>
                </a:solidFill>
                <a:latin typeface="Garamond" pitchFamily="18" charset="0"/>
              </a:rPr>
              <a:t>Beáta Barnabás</a:t>
            </a:r>
          </a:p>
          <a:p>
            <a:pPr algn="ctr"/>
            <a:r>
              <a:rPr lang="en-GB" sz="1600">
                <a:solidFill>
                  <a:srgbClr val="595959"/>
                </a:solidFill>
                <a:latin typeface="Garamond" pitchFamily="18" charset="0"/>
              </a:rPr>
              <a:t>Deputy General Secretary</a:t>
            </a:r>
          </a:p>
          <a:p>
            <a:pPr algn="ctr"/>
            <a:endParaRPr lang="en-GB" sz="1600">
              <a:latin typeface="Calibri" pitchFamily="34" charset="0"/>
            </a:endParaRPr>
          </a:p>
        </p:txBody>
      </p:sp>
      <p:pic>
        <p:nvPicPr>
          <p:cNvPr id="5837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33538" y="4467225"/>
            <a:ext cx="9477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8" name="Szövegdoboz 12"/>
          <p:cNvSpPr txBox="1">
            <a:spLocks noChangeArrowheads="1"/>
          </p:cNvSpPr>
          <p:nvPr/>
        </p:nvSpPr>
        <p:spPr bwMode="auto">
          <a:xfrm>
            <a:off x="1076325" y="5400675"/>
            <a:ext cx="20637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solidFill>
                  <a:srgbClr val="595959"/>
                </a:solidFill>
                <a:latin typeface="Garamond" pitchFamily="18" charset="0"/>
              </a:rPr>
              <a:t>Domokos Szász</a:t>
            </a:r>
          </a:p>
          <a:p>
            <a:pPr algn="ctr"/>
            <a:r>
              <a:rPr lang="en-GB" sz="1600">
                <a:solidFill>
                  <a:srgbClr val="595959"/>
                </a:solidFill>
                <a:latin typeface="Garamond" pitchFamily="18" charset="0"/>
              </a:rPr>
              <a:t>Vice President for Natural Sciences</a:t>
            </a:r>
          </a:p>
          <a:p>
            <a:pPr algn="ctr">
              <a:spcBef>
                <a:spcPts val="300"/>
              </a:spcBef>
            </a:pPr>
            <a:endParaRPr lang="en-GB" sz="1600">
              <a:solidFill>
                <a:srgbClr val="595959"/>
              </a:solidFill>
              <a:latin typeface="Garamond" pitchFamily="18" charset="0"/>
            </a:endParaRPr>
          </a:p>
          <a:p>
            <a:pPr algn="ctr"/>
            <a:endParaRPr lang="en-GB" sz="1600">
              <a:latin typeface="Calibri" pitchFamily="34" charset="0"/>
            </a:endParaRPr>
          </a:p>
        </p:txBody>
      </p:sp>
      <p:pic>
        <p:nvPicPr>
          <p:cNvPr id="5837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5225" y="446722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80" name="Szövegdoboz 14"/>
          <p:cNvSpPr txBox="1">
            <a:spLocks noChangeArrowheads="1"/>
          </p:cNvSpPr>
          <p:nvPr/>
        </p:nvSpPr>
        <p:spPr bwMode="auto">
          <a:xfrm>
            <a:off x="3214688" y="5419725"/>
            <a:ext cx="19335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solidFill>
                  <a:srgbClr val="595959"/>
                </a:solidFill>
                <a:latin typeface="Garamond" pitchFamily="18" charset="0"/>
              </a:rPr>
              <a:t>Tamás Freund</a:t>
            </a:r>
          </a:p>
          <a:p>
            <a:pPr algn="ctr"/>
            <a:r>
              <a:rPr lang="en-GB" sz="1600">
                <a:solidFill>
                  <a:srgbClr val="595959"/>
                </a:solidFill>
                <a:latin typeface="Garamond" pitchFamily="18" charset="0"/>
              </a:rPr>
              <a:t>Vice President for Life Sciences</a:t>
            </a:r>
          </a:p>
          <a:p>
            <a:pPr algn="ctr">
              <a:spcBef>
                <a:spcPts val="300"/>
              </a:spcBef>
            </a:pPr>
            <a:endParaRPr lang="en-GB" sz="1600">
              <a:solidFill>
                <a:srgbClr val="595959"/>
              </a:solidFill>
              <a:latin typeface="Garamond" pitchFamily="18" charset="0"/>
            </a:endParaRPr>
          </a:p>
          <a:p>
            <a:pPr algn="ctr"/>
            <a:endParaRPr lang="en-GB" sz="1600">
              <a:latin typeface="Calibri" pitchFamily="34" charset="0"/>
            </a:endParaRPr>
          </a:p>
        </p:txBody>
      </p:sp>
      <p:pic>
        <p:nvPicPr>
          <p:cNvPr id="58381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4888" y="4437063"/>
            <a:ext cx="946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82" name="Szövegdoboz 16"/>
          <p:cNvSpPr txBox="1">
            <a:spLocks noChangeArrowheads="1"/>
          </p:cNvSpPr>
          <p:nvPr/>
        </p:nvSpPr>
        <p:spPr bwMode="auto">
          <a:xfrm>
            <a:off x="5537200" y="5402263"/>
            <a:ext cx="19653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solidFill>
                  <a:srgbClr val="595959"/>
                </a:solidFill>
                <a:latin typeface="Garamond" pitchFamily="18" charset="0"/>
              </a:rPr>
              <a:t>Lajos Vékás</a:t>
            </a:r>
          </a:p>
          <a:p>
            <a:pPr algn="ctr"/>
            <a:r>
              <a:rPr lang="en-GB" sz="1600">
                <a:solidFill>
                  <a:srgbClr val="595959"/>
                </a:solidFill>
                <a:latin typeface="Garamond" pitchFamily="18" charset="0"/>
              </a:rPr>
              <a:t>Vice President for Social Sciences</a:t>
            </a:r>
          </a:p>
          <a:p>
            <a:pPr algn="ctr">
              <a:spcBef>
                <a:spcPts val="300"/>
              </a:spcBef>
            </a:pPr>
            <a:endParaRPr lang="en-GB" sz="1600">
              <a:solidFill>
                <a:srgbClr val="595959"/>
              </a:solidFill>
              <a:latin typeface="Garamond" pitchFamily="18" charset="0"/>
            </a:endParaRPr>
          </a:p>
          <a:p>
            <a:pPr algn="ctr"/>
            <a:endParaRPr lang="en-GB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solidFill>
                  <a:srgbClr val="632523"/>
                </a:solidFill>
              </a:rPr>
              <a:t>New buildings improved infrastructure </a:t>
            </a:r>
            <a:br>
              <a:rPr lang="hu-HU" smtClean="0">
                <a:solidFill>
                  <a:srgbClr val="632523"/>
                </a:solidFill>
              </a:rPr>
            </a:br>
            <a:endParaRPr lang="en-GB" smtClean="0">
              <a:solidFill>
                <a:srgbClr val="632523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5175" y="1747838"/>
            <a:ext cx="4598988" cy="17129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Research Centre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Natural</a:t>
            </a:r>
            <a:r>
              <a:rPr lang="hu-HU" dirty="0" smtClean="0"/>
              <a:t> </a:t>
            </a:r>
            <a:r>
              <a:rPr lang="hu-HU" dirty="0" err="1" smtClean="0"/>
              <a:t>Sciences</a:t>
            </a:r>
            <a:r>
              <a:rPr lang="hu-HU" dirty="0" smtClean="0"/>
              <a:t> </a:t>
            </a:r>
            <a:r>
              <a:rPr lang="hu-HU" dirty="0" err="1" smtClean="0"/>
              <a:t>was</a:t>
            </a:r>
            <a:r>
              <a:rPr lang="hu-HU" dirty="0" smtClean="0"/>
              <a:t> </a:t>
            </a:r>
            <a:r>
              <a:rPr lang="hu-HU" dirty="0" err="1" smtClean="0"/>
              <a:t>inaugurated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2013</a:t>
            </a:r>
            <a:endParaRPr lang="en-GB" dirty="0" smtClean="0"/>
          </a:p>
          <a:p>
            <a:pPr marL="0" indent="0" fontAlgn="auto">
              <a:spcAft>
                <a:spcPts val="0"/>
              </a:spcAft>
              <a:buFont typeface="Garamond" pitchFamily="18" charset="0"/>
              <a:buNone/>
              <a:defRPr/>
            </a:pPr>
            <a:endParaRPr lang="en-GB" dirty="0" smtClean="0"/>
          </a:p>
          <a:p>
            <a:pPr marL="0" indent="0" fontAlgn="auto">
              <a:spcAft>
                <a:spcPts val="0"/>
              </a:spcAft>
              <a:buFont typeface="Garamond" pitchFamily="18" charset="0"/>
              <a:buNone/>
              <a:defRPr/>
            </a:pPr>
            <a:endParaRPr lang="en-GB" dirty="0"/>
          </a:p>
        </p:txBody>
      </p:sp>
      <p:sp>
        <p:nvSpPr>
          <p:cNvPr id="59395" name="AutoShape 2" descr="data:image/jpeg;base64,/9j/4AAQSkZJRgABAQAAAQABAAD/2wCEAAkGBxQTEhQUEhQVFRUXFRQYGBgYFxcYFxcVFBcWFxUXFxcaHSggGBolHBcUITEiJSkrLi4uFx8zODMsNygtLisBCgoKDg0OGhAQGywkHyQsLCwsLCwrLCwsLCwsLCwsLCwsLCwsLCwsLCwsLCwsLCwsLCwsLCwsLCwsLDUsLCwsLv/AABEIALQBGAMBIgACEQEDEQH/xAAbAAABBQEBAAAAAAAAAAAAAAAEAAIDBQYBB//EAEsQAAEDAgMDCQQFCQYEBwAAAAEAAhEDIQQSMQVBUQYTIjJhcYGRsSNCocEUUnJz0RUzQ2KCkrLh8BY0U6LC0iREg/EHVHSTo7Pi/8QAGQEAAgMBAAAAAAAAAAAAAAAAAAECAwQF/8QALBEAAgECBAUEAgIDAAAAAAAAAAECAxESITFRBBMyM0EUImFxUvCRoYGx4f/aAAwDAQACEQMRAD8ANlKExdW0zjoSXE6UCOJwXF1AEgKeFCFI0pDJQnAqMOTwUhjoShKV0IA4F0JJJiOrqTU6EAcC6nNYiqez3ESk5JDSbBAkpX0SNVGncTQkkkkAOXQuBdCAOpwTQuoAe0qQKIJzSgZNTKkcomqUFRY0RualCkeoymmI6E5NanJgcKSSSBGVC6FwLoTEdXVwLqAOhOCah8btGlSHtHtb2E3Pc0XKTdgC05q4xpLGvg5XAEHv9CuhF7j0HJwKYE4BADwVIEwNRWFpjek3YaRAkFPXoZe5QQhO4McFIownApsCamYKKpYwoEIqhVA3XUJIlFlhVYHNVXiKUI8VwQgKrpUYXHK1iFdXAnBWlYl0JKq23tkUCxgAc94e6DoGsygm3a4fFRlJRV2SjFydkWdas1jXPeQ1rQS4nQACSSsu/lPUfhzWphrQScocCejzhYC64uRfsJQG3NpvxNM0n9FhIJDJBdFwCTNpg+AVaazaVEU3ODaYtcx72bXvWWfFRfSao8JLzYnq8qsUf0gb9ljfmChqm3cSda9TwIb/AAgKNj6Zuxrn/ZZUf/CCp6eGeerhq57fo9QfFzQq+dJ+GS5CWskC4bH1TiKE1qpmpvqPINjuJhembN2w09GoQ08SQAe/gVgHUKw/5d7ftPoU/wCKoFA+o4dY4Zh4PxdD0Y5yaqzWiB0qfmR6pU2rQGtan++0+hQlXb2HH6UeAcfQLzGpigNcRgx3VK9T+CgZQmO2uxrHFmJpPeB0WNoV+keGd+WPJS51XZEeXR3Z6i/lThxoXHuafnChdyvo7mVD4NH+pYhhkA8QE8QqXxVQ0LhKZ6RsjaIrsLw0tAcWwTOgBn4pKv5Ff3c/eO9GpLfSk5QTZz6sbTaQFK6FDXrtYJe4NHb8uKqcVykY3qAu7T0R+PopTqRjqyMacpaIvQoMTjqdPrvA7NT5C6xWN5TPfMOJHCmIHi78SqarjnbiG93SPmbeqolxDfSv5LlQiup/wanbG2XVDFJ72M3xALtLzqN+/ggdkYZvPMloMkzm6RNjqTqqbZVQlzpk2GpJO/wHgFf7IB56n3/IrHVnJ3uzZQhDKyPQtmbSY1opvENAAB1Ebg78UXiNnA3pnwm3gVnXHij9j4xzXhs9Am4Ol9I4GVGhxMouzLOI4OLTlHIIpUjmgiD2qcYYzEK1ytdfePMJ73xeF0Obc5igDYLCAGSFYuwo1AhCUsQJ1VjTfZQk2WRSK/FUpCqHiCtFXZIVXiaICnTkQnEBSTnBcVyKjoTgmhOCAJGlNckF0pIY1JdShSIiC8wx+1Of2lWIu1jDSb3Mc3MfFxd4Qt5yh2m2hh6z87WvFN+QEiS/KcgAmSZheS8lfzx+7d/E1ZeKl7bGrho+65qCUHtTHvo089NzmOkCWkgwdbhGlMqYFtYZHzGtjGnaufDqR0avQzKVeUNd2tbEHvrVP9yDq41zutLvtOJ9VtGcn8G3NncwEC2as0XkDQngXJHZ+AAbBozBze0DulncBo76oZp6yt1jmXMIa3ANCYcQexb0vwLfepeDajvRpT621cCOdyZQHBwZFFwyy9pEAtEWBFuKMhHndR7t/omA281d7VFGoWnnKlgdKQOscagVbUpUg05XVS7dNNjR4xUcUmNG7ojojuHopQFFS6o7h6KUQsB1vBueRQ/4c/eO9GpJciv7ufvHejUl1qPbRyK3cZluVX5pn3g/hcqSjsvn6NQNDecaWlkgEEwZaZ0B9QFecqvzTPvB/C5BbE2g2hSq1HtcWgs6oBic1zJsO3tWPim1PL4NnCKLhaWmZg6uKOYtc0hwMEHUEaiE+lhar9xAPGwVttPHtfWqVW0wM5ab3IhrW7u6fFA4raL3TL95NrXNzorIvczTSTyC9nYE0iZIJcAYG6CdVebJHtqff8is7sXV5g7r8dVodkN9tT7/AJFZq2rNnD6L98mrf2qDFtljpuIuFO4QnUKjGkOf1RrbNY20AMrLDqX2b6vbl9Mj2ftipSgGajOBPTb9lx63c7zGi1eztq06olpncdxB4OabtKoq+yWVBnoOEHtlp7ju/rRUtSi+nUnpMeBYjXwOjh2XC6xwT0B+EBMix+CmpvIsVldl8pC2G1oA+sOr+0PcPbcd2i1dKs17ZkRr/NF9xocaiCxl1Fi9q0KetZncCCfIKnxXKqj7ud3c2B8YTjZCYc9NWaxXK4DRrG/ad8rKpxHLA/X8GN+Z/FWcyKK8DN8FFUxlNvWe0eInyXmOJ5Tl31nfaf8AK6Edtqs7qtA/ZPqbKLq30RLAen1Nt0hoXO7h+MITEcow33Q0cXO+X815lVxGIdYvd4GP4FH+R3uMuJ8vmSljkx4UbnF8tWDWswdjBm9AVTYvlyzcKr+8gN+J+Sz42MAJedwMTeTwgJHBsEQ0ajW/ql7nqPIC2vtl+IeMxhoPRYD0R+J7fRH8lj7Y/du/iaq3a7RnZFrH1VlyW/PH7t3q1UVckX0OpGnJVdtueasCekLAKyKfh4npZQP1iAPM2WaHUjbV6GYgh1ugbmOG4n5LraFQ6MPmF6BRxlFoeDVoiWwPaU9czTx7Cm1dp0MrBz1OzXA9IG5qVHbp3OHmt1kcswo2fWPuf14JHYuJ30yIEukOGUCxzWtcgeK2FTbOHH6ZvgyqfRidi+UeGca0VPzgeB7Op7z2uEy3g0p5Aed4+i6nAJBmdOxCgyPNXe1GUXkHnXWB0pTr9pzVWVaVINOV9QndNJgB7yKpI8iosaN5SHRHcPRSBqjpdUdw9FKB2rAdbwbfkX/dz9470aklyM/u5+8d6NSXWo9tHHrdxmZ5VD2Tftj+Fyh5LUMzaoIkHKCDoQQ6QVNyp/NN+8H8LkBscVTSrCg/JU6MEgEHrWMgwDx3fBYeM6n/AIN/A5Jf5M7tDk+Kdes1rnZGuEN1s5jXRPATClqYWjStImSLkT0TA0VbisbVfUeKofzkw8HiABfdoAuU8I926PAq2ndGaq03krFrRxDHGGbhe0XJPnaFZbJ/PU77/kVTbPwZYTJ1iNNBPzlXOyR7an3/ACKz1tWauH6V++TVuCa6iXgtb1jonPao62IdTaXsjM24kSPETwWWn1L7N9Xty+mQOY+i6STSdxkCY4+64d8ounyipnoVw0j6zQSO8tuR3gnwT6PKBrxlr0xG+Bnb3lpuL8MynZsLD120uad0OedIBkHNzWZustMNHdK6pwgfEbNDmh+HIqDUDML9ztPNZrau1a1KlUY1mUamm4GLEGQLZTbdY9qsamCq4UB4Lmy8tJbdsNDTLtxnMesNydX5RUn03fSaWaGkgt9OLfCe5AGQw2LrVhLSB2WHlqV36FVd1nH4neeJH9FdpVnPAdSYcu4yP5Ln02qbWHbl/wC6QHRsji7f8uwcU47MZv7f6umup1CY5wnutYg31HCE1+zSdSTrqf5JoAiKTR1mjxHoFEdoUG9vc08OJTxsto/o/inUsCxu7hw4DsTzECv2633KbjpwGh7JTH7WrO6tIDvn5wnYus0SG2sLk9u5QuxbB7w80ACgV3GcwFh5btxXH4F561Q6jSfxTmY9gi/ugaHUJPx06MebjcjICvx+H5tzQCTNzPerjkufan7t3q1VO0Kpc9pc0ttAB3ydVbclj7U/du/iaqauhfQ6jTEoLa1Jz6cNuZH9WRpKkw9VrTLnNaI1cQ0eZWan1I21ehmU/JVY6NJ4w15gcTbSYHiE5uxK+9pAOnQNxMTrxDh4LaUdpUAHzWpXbA6bTfM07jwBTK21sPlpjnmdFrgesbmpUcNBwcFu9pyzIfkGr2/uj8V08ma4BzAgtBNQSzoxDTvv0i0WWmO18OQYrAwCerV0/cXcZyiwzjWir+ca8D2dX3qjHCejwaU7xFc882pQ5stAJMg6xujgg2m3mrzadKjULTz0QD+jedY4gKtxFGkActRzjFhzQA8TzkjyKiySZuqQ6I7h6KQNTKY6I7h6KRrVgOsbXkcIw5+8d6NSS5H/AN3P3jvRqS69Dto41fuMzvKhvs2feD+Fyg5O1qdMP5xwElo36ibd6m5QVWvosc0y3nNRrYOBt3qjp4kMDoM5jAzAXMH528VzONlin7Tp8CrQTZPtek3nK1S2VzmZToejTa0yDpcHVAbQxrTlIaS514kRfW6kxVDpc20OcGxmuZILQd9rShQQ6wbIBIAsDAk38B6qqlUmnf8AbFlanCV1+3JqIDoOZpblgEEyDdxzA8LiyK2QRz1Pv+RQezKrg+DIG8QCbWgdncVYbObGIZa2b4XCHOWJqQ4QioxcTUujcu06LX9F/UNjePjuSdCF2jTcaTwwEkiwAkm94G/eqodS+zRV7cvpkuN5Jg3p1D3Pv/mH4JmB2RUpOw0hwjEnpNPun6PvGgOU6qmw761M9F76ZtaSBeNWG094Wk2Rtur7APyuzYgtmMpj2N7W947l1TggdHbz2UaecipNSq25ANm0d4HadQosRicFUa5zzzRDSTbhvAEtPcLo6vi8NWpMNWnHtKkGDM5aUnMy+8a8EFV2FQqMdzdVpbBnM4EDjmcNB3oGZGnXDY5rM4AC7WkAx2LlTaIcL05PGY+Sc0tpABr26bnBw8k/6bSPWA72j+vmgAIVnA2DZtvkb40U1SpV7N+jSfVc+kMDujmcLbr71LVx4+o/fqAELVjloiF9OrEmo7wACDFDN1nPOmruIR1bFuIIFPXi4IBoqbg3Qak8OxSyIjXYRgno7hvPFTtoMHuN8goKlOpeXMFtwPFO+jv/AMXyaEwJKFo+y1PqnTvHqg6eFJj2j+q3SB4Lr8C20uebjVyABNs/nGdx9VYcmD7Ux9Q/xNVVtKiGPYGzcXuTvVryZPtTA9x1+yW/yVFbQuouzRoamIAmT1RJ48fFVm0axMWc0gghwILCDuMabrkJj6pdWlrwYBmw01yzfMd+kqrxuNLzEtjsBuL7p1md8iVmjFtir1XOLV/+khpBxhmZ8SXCwMWGsRqQjcXsh7WB2VoY6CHZgTALmyeF2lBUHATZrcuX3ZMGOpNpgA6iwKL2fVp0xIqS4uIygvaMpi5lsZpG61tVcnuYk29RUtnsMAODjMQHHNPaBoi38lXtkOyTTBNTpuvlhhy2v0nA7reSjwW0aQd1WtdfKWtcY45rhzifJWuI5TU3OrXIbUztBc1wc0F4dLg0EHqjQzdWqSRNSsYrbVEMLQ0RIPE8FXgW81eY7m6haeda2BeWv3xwbCrsTh6YDi2sHHcBTeJ8TopNlyZuqY6I7h6J4am0x0R3D0UgauedY2nI8Rhz9470auLvJEew/wCo70akuxQ7aONX7jMNtGqzKGgumZuMultd57YQ/wCT3OpuIhzhBgyYsb6gA70O80zJy6XJFoGkREEcCE7A1sjjlc4NkFsh5Do3O0ka+a4UU0jtxUVl4IMPRr1XEtADou4SCbAXkyNL9yjq4XKC5zm6aNOpnpQd29EVtoBz3l0NkiGjqgBoEepuo62OzZg2BIuIERO4kaxwVnvv8Fdqee/74IMLig0gnMRNhqZ4AnX8SrTZ2OfzzWhpbMzoYN9O3vCz+aDLw6PdsZA1kFytMNiA0seD0rdab67vFFSCeY6U2lY22Ef0YINvra+KmfixSBqROW8TE7tfFA4TFg3LnEdxj46I2rhhVaWElua0xpv08FRTfuSNNXOnJ/BOzlFSeOmx27UNcL+M/BEYYYR/MkENPP8AR6zOl7E6GAfdVQ7ky8dSs06asjTxKIwew6zTh+kw5cTmME6TQ4jXouXYOCMr8nab6TObqmBUqG8PmW0hEgjgFW4nks5zXNs6QRYwYNiLrtTY9fmactMirWNi02LKMaHiCq3FDFNYWzXAIj3zANrG8eCAAaOCdSa0QdBqAfjHzXQWe+zxB8fms6KlXnTTe50jjM7+Pcr/AJRbIbh24ZzXPdz2Fp1jOXoucXNIHR06M+KAIzSp5jl0tqd91O91PizfvCr6+Fptp9JzxUAGbQtzReLaSrGpsikNm/SYcagxRpTnIGQ0Oc03kFvxKSdmS1X0R18RTynpN03KrbimjfuHHgnYDDUywc4JdAJMn3mhw39q6/DUwSWt4xrbo96nmQB6mPZe+4bjxSO1GdvkoMFRYXuBa02pajSWEnzKs2UaYaIpsmB7o4dyeYFazajRucYaJ03eKY/bLfqnUbwpNrNApmABc6ADerYUwKYteG+oRmBnMRixVcDEQI4ze/crDY1JznENMHK69rCWzaRuJUO1ndNv2fmpti1sjyTYOaWkgSADBl27cVRVJQtdXCmV+jkyzBgOgARaeyd8317UHXoy+zgZn9iNQYF9ys61MBrmZiRMjSQBcuIFhJBgcSqwuMxJDQTHWLdARBga/NUxK5qQoIp5XFpOsNJkXAOY6d39BSNaHQCDABceiDDQYudwsZ7eErmGrtDXlxYCcwLXUy7N0wYYQ2W6e9HVF07BuEFvO5GuAmx0MyCIJO7Tip2RThswqvhGgdBzSTAAykECJm4AI7dLruN2W2lnFR7SWZrCwLmkMhn1ruLuMNPBcx1alzeRrmOaCCHEPniCQ5tx1hAt3IvaO2GPpuaCHuqdFxkmOk1+aDJnowTM9I6p3Q8l5M3iMM8byAd+6HXvHZuQdZoFmkkRqd5i8dko0UHXDXMMAkjp/Zi7dY8L6oKowiZcCbyOlPfpHxU4/ZZT+T0SmOiO4eieGqDD1HZA54DLC0zHeV1uLGUugwOy7oG4a+cLFY7N0brkgP8Ahz9t3o1JM5FPJwxJEe0dbshqS7FHto49fuM8/oVO0NAJvBHdIk9qLwhovD6daHZotMTrobQdNEA7m3ta4B7ToTJIEixuLk9iMpUA1jyGh0ATIvF9M2u+wXBlFx+zuRmn9fvgrq+yg2q5w6VNugyhrQC0RLrzBPiujBAw4gOGjQQQ0ReNbjvQuK2iC6GdECBAMA2aekBYoVtV2ep0wADJExrqQFby6jV27FXMpJ2SuF43GdJxMGoIE5RlZuESddUsIc5aZaTPutkkwbafAId1Js3a0WknMeJBEDz8UdydwntWw0iSRa2W1jB1UnFRiRjJykX2xNstLgyo1zTOUC5H6oPgryrXAJAgRzf+Z0H4J9HZQIcXZQ5rHPa4yWh4jpEAh0XuMybjKbwXXaYNESA6LEPLozWBGcC5vl8a4UsfuRbOvy3hkOo1RBJIEF3kCQjNn4pp5nK9pmudHDdzXb2oF35upr+k39rlU8kB0sL/AOqq/wD10U6cLpvYVao04x3L+tiQGN6YHtKmrh9Wl+PxUL8R+uPEhU/KFvSpzfp1r/sYbetC7A5nD7LhedXQR6Ju8VF3eYQtLEsKyexiOVVGucRTqYdnOuLC3otBc2DvO8HNv7VccqNi4uvTwOSmTlwFFrxDLVc9QvaZIg3b5rm29jtq1m03Tlfh8Rc7nipSywSOLZAQe1cTTjDMpvIFHZ/NkyWgvFOvV6JnpAZxfiDwWqnO8THVp2n4sV9Tkhj3mHUXHWb0hoDF847B4o7H7Oqt2Y3DPb7f6fzopks/NjDmnOYOy9YxrKp8btF1J1MtxFSSGzFVwAa+iwtdY8S4+SrzjXuEvrOectcS57iSW0WkXJkQ4l3irEUMnpbDxMkHKzoi/O0BcZQBd/CfJdqbDrt6XTfANmuY8ExEdAmVHQxT/pDC2rUDHB4IDnt0Y7WDxEobFbUrOqs9tUcBToOINR5BJoU3PtO9xce2SrCBHidmOptY6aoLjTDt0CDO60aXThgh/jVP30O6s00qVxIfSzcYGeZ+CmGJYAII1PD6pTEMx2DDQRne6S0XdOsEkdqkweBz0g51SpcC2e2qi2liRlEGem027AERgsSOaYJFgPVAFTWbD3CSYJAkyYROCkvbAm+h0te/Z/VtULiH+0eR9Y3VhsakC8XPVNhMyTlgxcC+o3KqZNZtIsH4gk5szgOq4tEtfwJd1QLkb0ypRqPDwBo8yJ7I07jKt3UGPqB0tysbAGZ0l2oPZrHbKhgEggNJHWGYw4m08TGadLx4LNe+gq0Mm09ymwuF/OElwyMD2iAZl7G33AdI3PBcxmEcGtdMNcCdwvmc2IGum5TUw7NUa5wEC9zcAxlkNPxsI7lFUe33jEEAdZwjNJkHVt3Ky/kzO+TsQ1abAQBItci/iDu/mpDhCIyua6MwJAgDLIkH3pnXuThQIdIbmtutY9+7QSEXhmy0ktd0mHKAQMsmczjq4QHC9pIO5Ts0StZZf2VIoVNwaB+sNJJA1FtI8kDJOut0btpsFm6WmfCNeKAYbKdrFkI2NlhceGAZgHEkAkZ3ZZBPvSTcbo6w4LtY03VDkY9z26QHRLpJ7AOkZJ4ngqqni8mRoJGgOVwERZxDiTF+67SdFd4KrLem7K2xa3ODLT0RJabyVnkrZm+Mr5HonIsuOGBcMpL3W4C0TwPYkncjI+j9GIzu000HBcXSo9tHPrdxnnFfGHI2mwuIaIFiYgGOzeqerSqkmS6DaJHlAutAuZVxY1MJLmS3MycFlklsRc5i6/cBefFOoYXNDiJJ92YO4C+vBaYNuntp9kKb4hjU7alfQ2cJl1+yLTx7T+Ct8C/I9rtzdyjbHFd5wcVTKpKWo41Zx0ZbV9qB4gsBA4k6+EKsxDGEzzNHdrTBNjNifjxTOeCacQFCOJaEpV6ks2wsbSfBEtgzu1k3F9D2HzVhsp9sMWwD9LI0AiRQBFuwrOVcRwE8Z0d3/ii8Fji1tEkRzeINQjfkijo7QzkdY9miujF72IOpKWbY/G1cSaLCHUiedrzIfpkw8b+/4JbKx9eCHVBPOM6pdpzdfiD2IGrXljWElxa6o6dJztpiL8Ob+K7s/ZtSu7JTa45pbIMRmEdaIBVkY55/6I4m2M2lVqvyZ6tQt5oSBULQXQ4XAZe8KDChwdDTVPsnsaA8mPZOaAGEgWPYtbiOTDOdqElzW53QwES0AmxcdSNLIyjs9tP80QzwDp7yel8VojBjadzz3G7Aq1WiHE1g8NdTe5jXNpMpUoqZc3VJJHgRuK1eyeStKiGkS9w5wy7IYLmNBgZbacSi6zqeHe+o4tz1A2zWw4xmJMTvJ1JhUO1tt1KgIpQ1vDqkg65nCd24BWOSjkDaQZixTNTohmZk+7nBkOnsECSbTAKz+1NlVXNdVy0xlp05hrAIDQyBAs0Bnbwsi9g419Oq0uGQBzXBzTmu08IneVdbe2oys0Q6YZWGVwcOs/oa69F2nYo41bMcWnqea8xMywaTY5dOG5QimzeHaxY6ea1ppZrW8tPgmuwI1sbaOgjzMlQdZLUimZMYdh0cfhK59FH1jr9UkfArVO2aCB1QRoAIAPz8lA7ZIcJiCPdAgE/aHHimq8dx3KJmA+rUaZ3BWGysOWuJM8BGWZkHR3d2Kwo7Lb7zRO8ESPMBuZOOyGzO7st8IPwUXVi8rhiDsPzbmuEAGTLbZS0iAJGhi88VLUfLopVHM6IdcFwJBgNJLraX9ECzAlohjnC83DXfE3RDBUA93yc34gx8FnbzumOVRtWB82XEFjHGXUx0i3qtOWYaH36TReQhMdsl4aQHF4JBkNiD9kEypqmFqmuKmURlynK6eN7hvEKV5rDRrrcSx0+GvxVnMkmrNC0SKgsqUzBOsw3Q33xuUWeoBlLnZRawkgjQGbQO/VW1eu8DpNIHYHj0kBAVcWPe6QP9cArYzb8CyK7Ese/V2YidfiLKFuHcBu+I9QrZldtoyxOmvrB9VK2sySTO/qkOHkTZTx/A7g1B4gucHZhOUBkmTvLyIsrDD4ullFnOfES8y4TqRFmxpPYNyG56nHWF+NMtk94F/NMDRuNuxzvO4yz5qLaZNVGjY7F2zSotDOcqmelIrFuoH6plJZLC4eloXuB3aR8CQPIJKlrPV/wVys3c3wZgDpUc3va/8E4bNwp6uJYO8x6ws1dKOxR5z8pBiNQ3YLD1K9N3c9vyKd/ZKodHNPisplSAjRHMj+KHc17eRz97wO4T+C6eRx+uf3f5rLNxlQaVXjue4fNT09s4gaV6v77j6lPHT/EV0XVTkY/dV/y/g5QO5GVdz2nvafxQTeUWKH6Z3jlPqFM3lXih+lB72M/2qSqU9gshzuSNcaFh8XD5Jg5K4idW98n0i6nbyxxPGme9n4EKVvLWvvZRP7Lh/rTx0hWQRhOTjGjph1Q9vV/dHzlG4PBvpOaWPcWAjoPvAH1H9YftZvBV45bv30aZ8XD8VK3lvxw7f/cI/wBBU1VprQkmkW2Kqlz3OMySTv3qh2ptCtOWjSf9ssJ/dHzKMHLanvw58Hg+rQpByyob6NTwyH5hSdWDWoN3MXVw1UklzKhJ1Ja+/eSozQd9R3k4Ldjlbhd7Ko/ZZ8nqQcp8Ed7x3sPyUPZ+RHCeem2oP4LheJXozdv4E/pCO+nU/wBqeNp4F36Vvix49Woww/IMJ59RpwO9OhbLGUMFUMtxFNvjHqFB+R8KdMVR/fp/iq3Ru+pBYyjlwLWf2cpHq4mkf22fil/ZCdKrD3Efij073HhMmQkFrDyKqbngqN3Ietx+CXppBZmXTwVoHci8RxHl/JRO5H4niPJJ8NMWEpJXQe9Wx5K4ofV8lE7kzi+DfI/il6eYYWV8qKrhmP6zQfD5o6vsPFsElgPc1xPkDKpcTtA05D3UgRqJhwPAtmQjkVFoGFjn7GpbgW9xQ7tgsIjOfILjduNmMzPHMB5xCPoV3v6gou7qonyhSwVkFmV35ILR16g7iIPeCg3tew9Y23kM+UgrTHB4n/y9vtf/AJQ79n1/8B7fsv8AkWwpLmeUPMohWJHTbScON2fHQpI+rsevf2dT/L8gJSVmF7BYlFY8U8Yg8VBkK5BVuFE7BYxJUgxXcgJKWdLBHYLFiK44D4p4qt+qFWc4uiqlyobCwospYdx8/wCSe0M7VWCsuiuo8mGwYUWXNMO8jw/mkMMz63wVeK6cK6XIiLCH/RG7nDx/7Ln0L9dvx/BBDEJ30lL08Qwhn0H9YLhwLuI8x+KF+kpfSUvTrcMIT9Bd2eYS+gv7EP8ASkvpSXp/kWEmdhH8PVN+hu4KP6UeKX0o8Uen+Qwkv0Rw3KM0HcPRNOLPFNOLdxKj6d7hhJPo7uC6cO76p8kOcW7iUx2NdxKPTyCzJ+ZI90+Ska540zjukIE413Eph2g/6xS5EgwsuPplYe/VHc94+a6Np4gaV64/6tQf6lSO2pU+sU07VqfWKOTMLM0TNu4of8xW8ajj6lS/2lxe7EP8YPqFlvyzVHvfAJHbtb63wH4I5dXf+wszVt5V4z/HPiymfVq7U5UYpwh72PHB1Gi4eILFkfy9V4j90fgkOUFT9X90J4Ku/wDYvcW2Po06o6VCgO2nTFI//HA+CqRsVrZ5txb3ta7+acOUL+DP3Vw7ed9Vnkmuch5hWDFal1CwE6lpqtJ8c5jwg9quMPypxrBaHRx6c9/OFxPmFnht0/UZ8VI3brd9MeZUsVVeAzNVQ/8AEGu387h6Du5r2HxOYhJZf8t0z+jP738l1NVKmwZlhkCaWBJJXlgwsCaWBJJADCwJrmBJJADSwJuRdSQA3KmkJJIA5K4XJJIAWcpZykkgR0OK7nK4kgDuYruZcSQAsyUriSAOEphK6kgBhKYUkkAMKaUkkAMITHBJJADCE0tSSQIYWpsJJIGdAUjEkkCOlqSSS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/>
          <a:srcRect l="1724" t="18703" r="1746" b="10509"/>
          <a:stretch>
            <a:fillRect/>
          </a:stretch>
        </p:blipFill>
        <p:spPr bwMode="auto">
          <a:xfrm>
            <a:off x="6516688" y="4008438"/>
            <a:ext cx="2386012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AutoShape 4" descr="data:image/jpeg;base64,/9j/4AAQSkZJRgABAQAAAQABAAD/2wCEAAkGBxQSEhUUExQUFRUUGBQXFxgUFxQUFxUVGBQWGBQWFRcYHCggGBolHBUUITEiJSkrLi4uFx8zODQsNygtLisBCgoKDg0OGxAQGiwkICQsNC0sLCwtLCwsNCwsLCwsLCwsLCwsLCwsLCwsLCwsLCwsLCwsLCwsLCwsLCwsLCwsLP/AABEIALYBFgMBIgACEQEDEQH/xAAcAAABBQEBAQAAAAAAAAAAAAAFAAECAwQGBwj/xABCEAABAwIDAwgHBwQABgMAAAABAAIRAyEEEjEFQVEGEyIyYXGBkSNCUqGxwdEUYnKSsuHwM4Ki8RUkQ0RzwgdTY//EABoBAAIDAQEAAAAAAAAAAAAAAAMEAAIFAQb/xAAwEQACAgEDAwEHBAIDAQAAAAAAAQIRAwQSITFBURMFIzJhcYHwIpGh4UJSscHxM//aAAwDAQACEQMRAD8ADEJoVhCaF6IwiEJ4UoTwoQhCeFOEoUIQhKFOEoUIQhKFOEoUIQhPClCUKEIQpAJ4TwukIQlCnCeFDgzBddDgcU4Mk8YQABdHgwHMA3IGboHwdTVVdnsubxVBxflaJvHcupw9PeFRRogPJPFLwntsYnDcbeTuzxSZfrG5RYFYhixYBXF9krO27YxGkqRaHq4vssNNym+qq0WsVd8odWrgSnxuMgaoNWr2KPjx2AyZKJ7RYKg6IHes1Isp6XPH6LNUrEaaFUNCcWPihSWTmwmzFiZ/ngjeDrFwlBNmYbO4dHo7yulbRDRAS2alwM4basZz1mq1FKo5UPQUgrZU5ZcVSJFlshV1ZOiLF0wclYEp4M8JSRtrQ1JF9RgvTRy2VRyq4hRhNipXlTwpwkAocIQnyqcJAKEIZUoVmOrBrHHKBzeUTDumS4AkmY48FnoYtjpAIkSDebjVBWox7tt8h3p8m3fXBZCUK0NVmUQjWBoywnhWZU+VQ4VQlCnCWVdIQhPCnlShQ4JjUSwGKggHRDwFOmYVJRtF4ypnV4JwvCG7VrlptP0WjZFcR3qnatOTvM7glIqp8jkncODJsyo57xcmP5ddDVxAsFzmFJYdO1bsES45iCu5YW7K4pUqDTDZY8RWJmFsypjTACXXDGGAsWYF9ULL/eim1nCYhCoT2JcCOV8kCFOlTLjATQug5N4IQXuHcrZJ7I2Vxw3yo17LoZWgRp8d621W2VxgKl71mNuTs0UklRiqCFQ4rRWWSoCUWKKSYnPWepiQFGu/cFm5uTeYRowXcBKb7CfUc49iSk7EAWaJTotPwDteQc2mCoPpEKwK5rzpqES2gdJmPKmha6lJUlismcaorhTpi88L/T3wllVtKiXQBvPuH8PkqzklG2WxxcpJIbadItwTpiSWHvlzdfCPNceGlpzNsfD5ru+UjwcI6PaaPEVIMdkgriAvLyyOcnJ92euhiUIKC7IuwW0ntsbo1SxbTG4ndI4keGhXPvpgg8YN0Mo4l1pvHHXzTmDVZYrh2vmZ+q0uFvlU/KO5AKcBc/g9sloAueMnd2Wv+yM4bHMf2HgfknMWt7P+RHLouLj/AAX5U4YptaphaEZ7laM6UdrpleWyhC0RZQLVdFWVgJ4Uw1PChwvw+ILY7EcoEW3u4rngFqpYoghByQvoHx5K6huhswdJ2pPuSpNymCAAFkbtAjeqH4xA2SfUP6kV0Cr8UPBVtxQI7EGfXJ3qD6xKssBR5y7HuvbRYqdIuIDQSToBclFtmbIqV4PVZ7R+Q3rrtmbLp0R0Bfe46n6DsXMmojiVLlkhglkdvhHnr6Ba8scIc0wRwK6KnWFNgA/hWPa2HArVHOvL3lrGnpOuYv6o7f8AaE7S2m4PDTDBaLDIwR6xAzOJ4/GUrPXY5NRkO4/Z+VRco9Do6Ne3SMqT8QgGG2o1wgHuO49o+hVtSrIhMQhGfMWLTlLG6kqZvq4oKDDm10Q7OtL68CyJ6ddAXqX1GxDwFje4u7kiZ1UgbWRVGgLlZYzDwLpKt0plKfkm5eCktU6L8plKE4aukRdWqB3eqImykWpwuJUdbsoyrZgaJ6Tm3IENFoJjXzjzVR4gaLdgWgERbKHgiI6ZyF0/4jwSmuyVjryO+z8d5b/L7GDlBTy4Qt4ZO31wVxYR/l/jvRtptOpzOj7rsoHmHflXI4bH7nef1WJtbW7yb++Ke3xwEtx7iheEw94doQY77aFFGutI4LFh9oA9ZoPa3onxAsfJMaaSVpieuTdNGcsIjfJIg2NjGq10a7mGxgg+RGsEaEdimaTXluRwsZh3RdqONj4FQxNEzBH/AFHkgjtamJYoyXAlHNKLCOA2k5tpkfe+qN0NoU3GJgjjae6dy44ksDbyXE2N+EX8VsFXIb2IvxH8suRyZcPTp4COGLP8S58rr/Z2OVNlQDCY97ILnGHQ7pdIw4B0yTexnXvRvA4wVex1+ibmBF7d6ewa6GV10YnqPZ+TEt3VFuVLKrITwnLECsBSAUoTgKHSMJQrMqJbM2K+rc9FnE7/AMI3qkpxirZaMHJ0gbRoOeQ1oJJ3BdNsrk4Gw6r0j7O4d/FF8DgGUhDB3nee8qnae1mUR7Tzo0alZufWNrjhGjg0nPS2bXvaxsmAB4Lm9pbedUltGzdC87/w8UJ2vtFz+lVkiQAxugLjAzH+b9VJY+bUSr9PC8m7ptJBP9btrt4Go0wJ1JOpNye8oNtb+qe5vwRtpQTav9Q+HwSsHyaDQFxeKdRgU4AcDI4iRIncDvhbsFtZroa0OneHbzwbGnv7gsmMwDq1Sm1nWMgTpJLdexC62Heww9pAv0hdpAe9kzuksdrwWrg3wipRdGFqpQlllCStf12O2a68aOG60jyTkLkcHjnU9AHcM1wDxHHxlH8DtIOygZnE65gGx2BxN43k8Vo4tcumTj59jNy6B9cXPy7/ANm+E8KTYNx/u8SOItqFLKn001aM9pp0yqElZCddOFVSkRqIUYWw1pEG6oLVRPyEaXYrhPCnlT5V05RU54aC4kjKC7vgWHibeKt2ax7aUnpP9Jb75yEz4keSoxQLi1guXODoI1DT0B3OqFvkVDH7SbQDy3pZHGmyfXfFPnX+JB8llat75NGro/dpP7/wcjyttUe0GcuQTM3gF3+RcudCIbQeS0k3JMntJN0OCBk68DOJuuTVhsQ5umh3K/D0JJB4Hv3LE0olRx7TrLf8h9Qr4NvNg9S5cUZ8hEbwSQNxsY7ltZiXNhpMiYh0OEg3A/ZM5gdly9IAza+pG7VKtTkx/wDo+R4tRniXWLFVl7SRrDqbwA4OaQSQQZF48YsOKsrbK52o1zHAgRv7SeHxhDHsLA3XpEjiN1vetP2jm3AE3iRltvI+SpJzS55CQUG1ToObXpBtUtGjRTb5U2j5KzYVIZz2Nt2XGnBY6mY5S6czmU3GdRmptdB81v2LUa1xzPDJFi4SCZFj/sJDTSUMsWa+si54JL5BjKllV1Om5wlobUHGm4fpdp5pnW1lv4gW+82PgV6COog+55iWCa7FeVTpUS4wBP8AN62YXA5rkwOyCT9EVpYeBDRG/wAt54oeXVRjxHll8WmlLl8IWxNksu5/SINh6vlvR5zgBJIACEUcc2iw5rkmzRqbDRA9o7SdVdDzAkQwTAlwaMxGt3Nt2rKy6hyddX4NXDpko2/0x8/nUJbS2+TLaNhoXnT+3igmNY5jWuM+lzAOkFxim54d2Cwt26BQpYGrXyFjYa5gOY2DBUoVB7iW6XXXYTAtYyk0w40mtAcRoQ0NLhwsFVYbe7Jz8uxeWoSW3CqXnuzk9mcnqldgc85GuZQMm7iWkud0TpM6n3q1xRna3KJlJpLIqGWjWGjMYBm8+HmEGclte/hHPZn+X2/7E1Btqf1D3D4Iy1Btp/1D4fBJQ6mnIHVceaFSm9oBIk38Fq2dtCm4iXZTec8R/wByddNa4AmNFnOzPtFalTzZS6QHcNLxv0Kxv2JWE5QHgX6NnRnrNEtO+KDzYrawbljXj+zzmsUXnl5/pB7EcmGPNMUvRufOYjpshoAnLPZ4qO1cCKTWMABAB7ZNpJ7UD2dtStQdFNxEasdMab2nTVGcTi3VWMc9gaTm0MzpcDcLdqW1Ctp2OaFtXFr7m7Zw9G25OutzqbSVoyqGzW+jb4/qK05Vv6d+6j9Eef1S99P6spypK7KmRrF6IOpqGVXkJQqWEooyqTgrcqqxD8om/AROp7uAkx2Ks57YtloQ3SozitDTUaOkPR0t+Z5LmMIJ1j0r/ELkOVDsmQCSGCoGj2ogl3aXEzPAjguyLOozQMBLiPUcGekM6AtYQ0HivPNo477RUL4hmZ7WcMoDdPNZ8Fdtj8nykijaWENEZHGXANLj95wDnR2AuI8EMCI7RqFwcSZJMk+KGhBy/FwM4fh5LGrRhaGckaWJt4blnYUYpYimdHNntGQ/T3q+DbzYLUuSqgdzThBF7kDcbFaxjajLOgiY6YDhYiQD4DfwV1TD3bExOouLkbwpVcOSYEH0lSfdKN6Xhiyy+TRR2lSc0NqMIgkggl0EgaA3A6I3oh9joV6rXh41AIEC2YkjKYvc3ugFTCxlEXcbkbrjgrMZR5p4aJMtzX73Dd3KklNIJj2NquDp9uD0740GUeTGj5ITjnlrQQCb3i9oKIGgWMph3XyUy78TqbXOHmSqdoVw2m2InN8isvDW9G5qL9F/Qjs15e9zWG4qZADY5ctVxcSNwFO9vWCNbP2xVhkEkPktBh8hsz27j5IJQxkE7jdpi2sgg+/3ozsPFUGFmZlmBwaRNg6S4RJmZ7FoS29jFW7uFKO0WEw6mGn7hNNx7YtPiieF2lJLabnl2kVGiwNrQLnsQzFtbiXvy1mBrywhhBaQARmEnW3CF0+A2DSgloPXc+zjqYhreDbdXRAkm1SYaElF21ZzrXl1ekwdPPlc4g5jkJYTcdUZXTZGaXJ9vOue8yMxLWCwHSY5s9xpi3atLHUMNFNgaHOyNDR1nRlpszH8ouhO0MbiX1clNghrgHAXBAq0c5JMeo9/ZbRdxxUF+kmWbyO5BTG7UpYdoaAOiCA1sBrQ1pdHAWabBZcYKlelTcx0843NlgZSHMGVp/NMmeruTYTYQcynz4GYMYHNaTlkU3McLGIhx0CKuqU6LAJDWtAAaJMNaLAAXMAK9g6ObwHJEuaDiXmctGWM3OpEnrGRckaDdqqiiGO5TdH0Qv6M9ITIqOgQAdUPdqkNc7o1vZi+L7DtQban9Q+HwRlqDbT/AKh8Pgk8fU0pA+ttA0KlN7QCRJEzbRENmbbomz5YTIJ1F/tJ3X1rwqcJstuJr0abzAdIJGoBLZhSxnJMX5qqHQ0uIqAj1sRbM0ezhzu1K2sDksar85POatRlnl+dkdUMDSxJpg83UptL5IIMm+VuYeeugQXb9DKWxMdIDwi3vC5w4LEYZwcW1KZ3OaZBjWHNKM4qpVNOmKzgSMx0AImOtGpS2p2t33HNDvSrsE9lN9E3+79RWrKq9kN9E3+79RWvKt3Tv3UfojA1S99P6soyp1dlSRbAUUZUsqsyp4VbCUVQh+Kf0yf/AK25h2uccrG+cDueUUc0xYSfJC2NaTLiQ0DnKh4NhxEdzXW/ExL6iXFB8EerAfKjFupU6dJrpdWa9z//ABzmc/szEP8A7VymLo81TpuvB50sadcgA3biUd247nKtWpUIZDAXfcYbUqQHHqyOPeudrlznAvs0yKYmYphoA94PihpVEvdyJ7Wwb6MsqEF4DS6NAXAOgcQA4Cd8IUEV2zjHVi574l0aWAAgADuACFBLZeo7h+EsatNHCB5gEixPEfzxWVuq6GjRbMtAP4TPuBV8Ci07BaqTVUCGUXtu079xIK1Nx9an1gHajpNDu/pDetNXDwWiSL7+8KdXDkmJHXf2bwjekuzFVl8ldDa7YgsjuIdHg7TzVtWuypBDmlwsM0sOsxe2/iqq2E6vRmTcwDvCp27gm08oaCMzWE3OrnkGJ7IXGprvZ1ODfg0UKr2kyZMkmTmm+syt1cMqMGeQJ3cYO+ChWzXDmKYm4zz4vK3CXtDWtmHSbjTTekIr3iaNabfotPwbaNGmTmDxOfPEjXpWPZ0vcr6OzKri0S2BmzEWtAybvcOCelsqnLi6Q2ejlM7zxmd3kqsPQc4+h5yJcDNiIiJjimbcuWZ7SjwgxV2fSZmzOfrbKZMTAgGfMrVyXx72vNGm8yX6wOlTgdHXokDMSRrGgQ/EYKsyZdTMEg5jwMakfNYeTOOc3GscadgXMMcXNIBuTa65SaJbs77Z+xSHMfVfmc0M6IFg4NoyS7U9KkTu6yI4jaNOmYJEkizeJcG33akC6E0a9asaLgOg8Me5oENAJpFwLj1rF9p8FtqbEYXlzibuzANsB0mOH6AhlzNitpVXMa+mw5HAno9Jw9E54m1r5BbitLNm87Toc4C0gBz9zy40i0yOMuOvBbKYZRY1oIY1oAEncBAubkwFRi9rNYAYJDpynQOhpdrrEDWFCENj7Cp4eHAue8U2U8ztIZmghu49I7ygJT4/lJVc3oQy1F3Rg2e4gglw4DUQk7UpDWv4TW9mf5fYdiD7THpD4fBGGoRtPr+XwSmPqaUgfU2k6hUpvaBIkjW2nArfgeU9PSo1w1mIIM8+eyP6xH8hQ2fs+nXxFJlWMpkdurbA6jRMOTdJ1w9zbTEhwmcQd99KLRrxWzhk1jXJ53VRTzy4/KOn2ftSjVfTIe12XOGjQ5nb4MHihvKejlcy0ZgT4W/dBK/JWq0sDS1+eYglptrINh5rTi8IaTWNJcSAZzEmOwA6BLahxbXkc0UZq+eA/sUehb/d+orblWbYTfQM/u/W5bsq28D93H6IwdSvfS+rKcqSuypkWwFFGVLKrcqfKq2Xora1c7i3ECG9IkNc5p0zH+k133R1j2NYF08LgeUmJMcyww6oAargOqHXbTH3nx4CEDJzJB8fEGBqhZWqg3fRpuIIEZsTXuZP3ZlCsc7K1rnTOarA+40NgNHCc3jKLYKuaZZzTBUr1WDIz1WDQ1HncIAM75WPb2y+Z5rPUz1avOOqHcBDA0MbuaLgfJdl0OR6mTa2EdSlj4zANJyyQMwDgJ3wDqhgRXbuP597qkZZyiNbNAaL+CEhKZfi4HsN7eSxq1DZfsu8x8wsjNQulFEDir4Ipp2C1U3GgOxldnVefzH4FX/ba7esxrtdWg8JuwzOi3VKFxfj8VZUwpk3HXdvjeOKN6a7MW9S+pko7eygg08s65THucCpv2nSeILnN/E3MPME/BajhCYyiRN4iFTyhwTYGVjdGdUfe6Vx2LjUl3Itj7FGHpjKC0gtJdBAIBgmYkBbGsc0BzXRJjRDdm1IosbHVz+95K309pild8lu4AA3PeRwSC+Pk1pf/L7G6k7ECb03Qct4EngNJWzDbbqiAaQdPskgkiJgCexD8PtnCZi4kgugmWvN7wbTHWKL4DbOFb1H0xf1jk4e0EwugjLrwijFY4PJNVlVs+0CRMzMGIMqXJTFUzj2DM0tOc3HrBjsuu+YjtV9THGoXFlZkE25tzSRedZ+io5NYVpxrGFsZiXgwPVY4++FbmmU4vod+dsU8zGtk58uUxDSCWAQTeOm3csuNx2JcSKTJbTqNpOLRJnPTn73Uc820hEqOGptaxkAhmUjNr0QAHf4hTxO0qTIzVGDNFpGpcGiw3klo8QghTmaexMRWbSNTonm2ZjUdLg40KjHyLmczhMrpsJgWtZSa6H801rbgQSGBpMFCcRyrotDS0PfmbnECJaab6jTfi1h9ytqbSqvp0X0WgmuCQIu30ReBrBMwFw6FaeBpt0ps/KCbSRc6RJXLQhW1MZtB4LDzjXNGHJDAWnNndz46NiIbEXRY6lIa5/Ca3sxcS+w7UH2kPSHw+CMNQjaXXPh8Epj6mlIG4nHGk+m4AEgOi5kacCr8Ht1rdWHQ8DN6pvpvq+7tWjZuFZVxNFtQAsOaQfAx7lHCbGpnVpHiRHTxZmxj/p0h3DtWzhv0kec1VPPL87BjAcpaWYHPFi3pgiA6CTNxuWPbGLbVyuBaet1SDwiYTt5Iglga91wS4kNIaBGlgTcqG1cGKWVgEAT49veldRJOh7RQavk6Hk+3/l2f3frct+VDdlVizBh4aXloeQ0WJ6brLXsypVrMY/LlkjM1tyIe2ZJ+6SVrY8ijij9DFzY3LNL6sueI3fADzcQksuO2ZTy+nqsaZZd7sxJFMA63ExPimXVlb/8K+kgMzlXTyiQQSXdwDYvPir8PylpOMGWi0HXUgD4+5cF9pAYTkgDML3Ba6QL7yDl3bkSrYmk9r8uaQGNGZrR1nFzjbSJgKiy/MI8XyO5r4+nlBa4EW0+a84x2OD6jcjm5yQ6YJbS16b/AG3kXDe2LDXbQxWVxLeqT1b2F/281ydQbt157fxce74qqy27LelUaC1XabKHRwpL3WzVn3l0OBI9qxEAdERviEEe4lxc4lzjq51yfoOwKNSoAqhWB4rrlZFFIeu6yzhWvq8I8QD8VEVjwb+VvyCFPqHx9BgtrKFcaVT+Z3zWVtUey3/IfAo+0XVsSXILUSfAMFXEj1gY4hp+IVo2liBqxju9vn1SFvbRBcG3kkDdvMKTKDTIk2DjoNwvv7EavmL38kY6e26o1pflLx8ZSqbaaR0qb29zgfi0Kw1mDWdTu7B2qHKSo0ggHdT/AFNsq34Z1Q8xGw0OaHtnK4mM0A6kGYJ3gopg9hfa4ptIDpLpcSBA1033QbZ1X0LWyBBdudvc47u9dDyQr5cUw5gZDxafYJ3jsSXO407Sh9jPtPkVSoEc9WdTLtOkwAgGCbgrnaOAZzlVvOPIY/K2AHB4+8ZETa4C63/5L2k17qbRq1rpvxcI+C5LCV2hw60vLNIiQAPkExDnqJT46C25gS2vUDIDQ6w1gQOK18nqlSg9tWm8NqNLhJiILCDbxUdtVzztXvOqGNxLuPkArNpFYxlJB+viqprc6Krs4cDmzudIGQ2nuNj810jOUVF1Mmsx762drw5rgxpIcx5mZgTTbu4rz41XcT4H6Jr9qG5LwFWJ92dLX2oCGiQA1rGATuY0tExvhxnvXXcguVFNo5hxu2XUyG3E9ZoJ0XlwBRbkzSLsTSj22i3bYaKmSctrpBceKG5bnwe1P2+NzXHvIH1QFX1cKWRmhs6TP0VeUcfIFY+WeSbqfY3cGPFjV4+/3GahG0uufD4I2wN4n8rfgSQfFB9qRzh13bgN3YuY0ElL5A2tiBTex0AkAxJI796vo7YhuXIfW6QfeSXHh94+Sy7SqMJpNc1vXBzEOzG46J1BB7vFb8RgWFxANAltZjHXAId9pxLntMxfK5g7YjctbFexGBqdvrSf50NlHlCGkGKjYEaAyLTed5Cpx+L50NdJN3aiOGnHRGqGwcO9zIADQ0ud6uZ0s6I0sC6LcI1WLb+FDC0Dh0QC0gDfN7eCBqLtKhrRbVbTNWzqofhH0TNmnQwYc879y0bBpZKTGNz5RUJhs5bVaV3G/wDqbrmcBtUMqVKZPqtMR3HVacNyrZRJaWPLumd2UzlI0k6RwTay/oUfCEZ4n6kn5b/5OjqZG0mQKYs0EVnaFrA2B2w0bgkuTG2oaG5G5ZJGfM7wBB7QkhOciygjmK2Lpik5okO3CLQCSJPGVmbVLgRHbqLkT9VysKbXEaFFbQusjR0+ZwN5kG/fb6hYXVRmuP5KFDEO4+5OK54N8laMoo5LJaNWMqAxAiM26PWELMHJGseDfJSbiI1Y3whX3xK2RLlGVto4ikes3L3iPeFe7AscOjB8SPmuON9AkcqQHwdcuNx2+9dFTc6SS624AAIRh8AGkNM3aDIOjh1gthwR3VH+ZPzVknHsUnLdRdh6o+0S5zobVbAkxZ4Ok9insquMzxmMnOIkkZXB066LL9hfuqHzcPmm+x1fbJ/vcubpeCvBsdg3O9Yazv7Poq9rYUmDMAx4wR9CswoVxoX+Dz9VCo2r63OGOOYqm5Lsyzk2jRgacU2k783ucQimysWG1GwNC4z/AGOHzXP844COlA3aR4Jc9+Lwd+6BfIw8ycaL9vYk1Kjj2R71nwx6TOzJ8ifiUs7TqHeYPzVvOi0A/wCKKsldgL5LtqkF9Q9rvl9Viw03MEjK7zi3itBqC8gGddfkVOhRabRkB3kmB23n+FdeRNki6VEMQ3oNO+0+/wCoVle9Nvcz4fujlLk/h3gAbQw0nc9z6c3HtNncVOvyWygA4nD5SQAW1WvGsARIPuXXOuWuxOf5sBMAdRAkSQ4f5FFOQ5/5un/5Kf611WE2I8URRNag5gAEc0Rvnrw52t9URODeHNcxmDDmkOzNDabpEwZ5kWuLdiXlqsfFBNvX5h/lD1m9x+IQmFPEVMS/U03EcHUlgr4msx7WFrQXRub7LySI/CFm5IvLNyRp6fWxx41Bp8G9qE7S/qHw+C2l1eJgD+w37uih1bGHOA+AXZgOhrlDI/UfJchja5CS9o4/DB2Iw5qVaTRHtXnRpBPwVmHvXrAD/v501vXM+ETPYidNhBDhkzCYOXSdRqrqdZ7S4tbSBecziKbAXOv0jxNzftTmPVQjBRZlZ5+pkcl0Z0+He3O0+zTLNDZ/QEe43XP8pD0m+PyVI2nWBkZNZggQb30utP25lSOcpNMb/St4aZc0/suZJxyv9L/cY0uojjT3HI0HH7VW9Hma2mMxtYZATrv7uC0YravOYesWsDWsy9IO6UwXCwEiQdb6I5WwOGzk5K7S8DMWFzmGBlAIBaTbsWnC7CpZDTZlcwmXNdztKSJidZ1RoyXCBTncmwHjcJVJDWsploky57QZLWEghzt0jcOsdUl07aL/AFQ6xI6FVoA0BADh90eSdW3LwV+54C1ymCqk4CKxZ9S4BSCqCmCuFSdk8KIcnzLhCQCcKKeVCFra7hoSrW4x/H3BZDKQld3PyQ2/b3/d8v3U27SO9o8LIdnU6THu6oJ7tPE6BWU5eTgTp7TbvBHwW5r/AHoZQ2aT1z4NufNE204gaAWA3o8XLudomD2piwHUA94CdJXoqQ+yM9hvkE32On7DfJXAp5U2rwSzOcDT9lvv+qX/AA+nvaPCR81plJc2x8Esy/8AC6XsD3/VO3ZlIaMA8/qtbGk6Ce5baGzKz9KbvEQo1FHVZioEs6rnDuc76rXT2lVbo8+MH4oph+StZ2uVveiWH5HD13nwEITWLwv2LqMgBT21WmMw/JTP/qu02M5r2jO1pP4Wj4BRw/JjDt9UuPaZRSjhWM6rQEKSg+iX7BYprqWtgaWTuvvlNCQC4WIiiOA8gn5vs9wTlqUKUiDFn8soVTlEwT3CSrmvI7QpniD/ADtXGdoEO2swe15fuqK+1bHLrukWndN0YeOIB8AVVlb7LfyhD25P9v4OHOHaVUNGXKC7pEOvGYSRbfJSXS0wG3aGg9jWj5JKbcv+38HGfOeRPzaSSKAHaEpSSUOD5k2dOkoQQqJw4pJKELcNSdUMNi3Gy2s2XHWd4NHzP0SSRscE1bIbMPgWbmg9rr/stAG79h5J0kVJHXwIuhNmSSVgdkmhSDUklCGijhy7SEUwuwHO1cB3SkkhTm10Cwin1DGF5JM9ZxPuRGjycot9UFJJAcm+4VRSN9LB026NA8FbMWSSXCxc0qUpJKEHTSkkoQUpApJKEEkkkoQYqOeNEkl0haw5haxVDj/AnSVAnVFebvSSSXbK0j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9398" name="Picture 5"/>
          <p:cNvPicPr>
            <a:picLocks noChangeAspect="1" noChangeArrowheads="1"/>
          </p:cNvPicPr>
          <p:nvPr/>
        </p:nvPicPr>
        <p:blipFill>
          <a:blip r:embed="rId3"/>
          <a:srcRect l="7370" r="5875"/>
          <a:stretch>
            <a:fillRect/>
          </a:stretch>
        </p:blipFill>
        <p:spPr bwMode="auto">
          <a:xfrm>
            <a:off x="5903913" y="1608138"/>
            <a:ext cx="2613025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9" name="AutoShape 7" descr="data:image/jpeg;base64,/9j/4AAQSkZJRgABAQAAAQABAAD/2wCEAAkGBxQSEhUUExQUFRUUGBQXFxgUFxQUFxUVGBQWGBQWFRcYHCggGBolHBUUITEiJSkrLi4uFx8zODQsNygtLisBCgoKDg0OGxAQGiwkICQsNC0sLCwtLCwsNCwsLCwsLCwsLCwsLCwsLCwsLCwsLCwsLCwsLCwsLCwsLCwsLCwsLP/AABEIALYBFgMBIgACEQEDEQH/xAAcAAABBQEBAQAAAAAAAAAAAAAFAAECAwQGBwj/xABCEAABAwIDAwgHBwQABgMAAAABAAIRAyEEEjEFQVEGEyIyYXGBkSNCUqGxwdEUYnKSsuHwM4Ki8RUkQ0RzwgdTY//EABoBAAIDAQEAAAAAAAAAAAAAAAMEAAIFAQb/xAAwEQACAgEDAwEHBAIDAQAAAAAAAQIRAwQSITFBURMFIzJhcYHwIpGh4UJSscHxM//aAAwDAQACEQMRAD8ADEJoVhCaF6IwiEJ4UoTwoQhCeFOEoUIQhKFOEoUIQhKFOEoUIQhPClCUKEIQpAJ4TwukIQlCnCeFDgzBddDgcU4Mk8YQABdHgwHMA3IGboHwdTVVdnsubxVBxflaJvHcupw9PeFRRogPJPFLwntsYnDcbeTuzxSZfrG5RYFYhixYBXF9krO27YxGkqRaHq4vssNNym+qq0WsVd8odWrgSnxuMgaoNWr2KPjx2AyZKJ7RYKg6IHes1Isp6XPH6LNUrEaaFUNCcWPihSWTmwmzFiZ/ngjeDrFwlBNmYbO4dHo7yulbRDRAS2alwM4basZz1mq1FKo5UPQUgrZU5ZcVSJFlshV1ZOiLF0wclYEp4M8JSRtrQ1JF9RgvTRy2VRyq4hRhNipXlTwpwkAocIQnyqcJAKEIZUoVmOrBrHHKBzeUTDumS4AkmY48FnoYtjpAIkSDebjVBWox7tt8h3p8m3fXBZCUK0NVmUQjWBoywnhWZU+VQ4VQlCnCWVdIQhPCnlShQ4JjUSwGKggHRDwFOmYVJRtF4ypnV4JwvCG7VrlptP0WjZFcR3qnatOTvM7glIqp8jkncODJsyo57xcmP5ddDVxAsFzmFJYdO1bsES45iCu5YW7K4pUqDTDZY8RWJmFsypjTACXXDGGAsWYF9ULL/eim1nCYhCoT2JcCOV8kCFOlTLjATQug5N4IQXuHcrZJ7I2Vxw3yo17LoZWgRp8d621W2VxgKl71mNuTs0UklRiqCFQ4rRWWSoCUWKKSYnPWepiQFGu/cFm5uTeYRowXcBKb7CfUc49iSk7EAWaJTotPwDteQc2mCoPpEKwK5rzpqES2gdJmPKmha6lJUlismcaorhTpi88L/T3wllVtKiXQBvPuH8PkqzklG2WxxcpJIbadItwTpiSWHvlzdfCPNceGlpzNsfD5ru+UjwcI6PaaPEVIMdkgriAvLyyOcnJ92euhiUIKC7IuwW0ntsbo1SxbTG4ndI4keGhXPvpgg8YN0Mo4l1pvHHXzTmDVZYrh2vmZ+q0uFvlU/KO5AKcBc/g9sloAueMnd2Wv+yM4bHMf2HgfknMWt7P+RHLouLj/AAX5U4YptaphaEZ7laM6UdrpleWyhC0RZQLVdFWVgJ4Uw1PChwvw+ILY7EcoEW3u4rngFqpYoghByQvoHx5K6huhswdJ2pPuSpNymCAAFkbtAjeqH4xA2SfUP6kV0Cr8UPBVtxQI7EGfXJ3qD6xKssBR5y7HuvbRYqdIuIDQSToBclFtmbIqV4PVZ7R+Q3rrtmbLp0R0Bfe46n6DsXMmojiVLlkhglkdvhHnr6Ba8scIc0wRwK6KnWFNgA/hWPa2HArVHOvL3lrGnpOuYv6o7f8AaE7S2m4PDTDBaLDIwR6xAzOJ4/GUrPXY5NRkO4/Z+VRco9Do6Ne3SMqT8QgGG2o1wgHuO49o+hVtSrIhMQhGfMWLTlLG6kqZvq4oKDDm10Q7OtL68CyJ6ddAXqX1GxDwFje4u7kiZ1UgbWRVGgLlZYzDwLpKt0plKfkm5eCktU6L8plKE4aukRdWqB3eqImykWpwuJUdbsoyrZgaJ6Tm3IENFoJjXzjzVR4gaLdgWgERbKHgiI6ZyF0/4jwSmuyVjryO+z8d5b/L7GDlBTy4Qt4ZO31wVxYR/l/jvRtptOpzOj7rsoHmHflXI4bH7nef1WJtbW7yb++Ke3xwEtx7iheEw94doQY77aFFGutI4LFh9oA9ZoPa3onxAsfJMaaSVpieuTdNGcsIjfJIg2NjGq10a7mGxgg+RGsEaEdimaTXluRwsZh3RdqONj4FQxNEzBH/AFHkgjtamJYoyXAlHNKLCOA2k5tpkfe+qN0NoU3GJgjjae6dy44ksDbyXE2N+EX8VsFXIb2IvxH8suRyZcPTp4COGLP8S58rr/Z2OVNlQDCY97ILnGHQ7pdIw4B0yTexnXvRvA4wVex1+ibmBF7d6ewa6GV10YnqPZ+TEt3VFuVLKrITwnLECsBSAUoTgKHSMJQrMqJbM2K+rc9FnE7/AMI3qkpxirZaMHJ0gbRoOeQ1oJJ3BdNsrk4Gw6r0j7O4d/FF8DgGUhDB3nee8qnae1mUR7Tzo0alZufWNrjhGjg0nPS2bXvaxsmAB4Lm9pbedUltGzdC87/w8UJ2vtFz+lVkiQAxugLjAzH+b9VJY+bUSr9PC8m7ptJBP9btrt4Go0wJ1JOpNye8oNtb+qe5vwRtpQTav9Q+HwSsHyaDQFxeKdRgU4AcDI4iRIncDvhbsFtZroa0OneHbzwbGnv7gsmMwDq1Sm1nWMgTpJLdexC62Heww9pAv0hdpAe9kzuksdrwWrg3wipRdGFqpQlllCStf12O2a68aOG60jyTkLkcHjnU9AHcM1wDxHHxlH8DtIOygZnE65gGx2BxN43k8Vo4tcumTj59jNy6B9cXPy7/ANm+E8KTYNx/u8SOItqFLKn001aM9pp0yqElZCddOFVSkRqIUYWw1pEG6oLVRPyEaXYrhPCnlT5V05RU54aC4kjKC7vgWHibeKt2ax7aUnpP9Jb75yEz4keSoxQLi1guXODoI1DT0B3OqFvkVDH7SbQDy3pZHGmyfXfFPnX+JB8llat75NGro/dpP7/wcjyttUe0GcuQTM3gF3+RcudCIbQeS0k3JMntJN0OCBk68DOJuuTVhsQ5umh3K/D0JJB4Hv3LE0olRx7TrLf8h9Qr4NvNg9S5cUZ8hEbwSQNxsY7ltZiXNhpMiYh0OEg3A/ZM5gdly9IAza+pG7VKtTkx/wDo+R4tRniXWLFVl7SRrDqbwA4OaQSQQZF48YsOKsrbK52o1zHAgRv7SeHxhDHsLA3XpEjiN1vetP2jm3AE3iRltvI+SpJzS55CQUG1ToObXpBtUtGjRTb5U2j5KzYVIZz2Nt2XGnBY6mY5S6czmU3GdRmptdB81v2LUa1xzPDJFi4SCZFj/sJDTSUMsWa+si54JL5BjKllV1Om5wlobUHGm4fpdp5pnW1lv4gW+82PgV6COog+55iWCa7FeVTpUS4wBP8AN62YXA5rkwOyCT9EVpYeBDRG/wAt54oeXVRjxHll8WmlLl8IWxNksu5/SINh6vlvR5zgBJIACEUcc2iw5rkmzRqbDRA9o7SdVdDzAkQwTAlwaMxGt3Nt2rKy6hyddX4NXDpko2/0x8/nUJbS2+TLaNhoXnT+3igmNY5jWuM+lzAOkFxim54d2Cwt26BQpYGrXyFjYa5gOY2DBUoVB7iW6XXXYTAtYyk0w40mtAcRoQ0NLhwsFVYbe7Jz8uxeWoSW3CqXnuzk9mcnqldgc85GuZQMm7iWkud0TpM6n3q1xRna3KJlJpLIqGWjWGjMYBm8+HmEGclte/hHPZn+X2/7E1Btqf1D3D4Iy1Btp/1D4fBJQ6mnIHVceaFSm9oBIk38Fq2dtCm4iXZTec8R/wByddNa4AmNFnOzPtFalTzZS6QHcNLxv0Kxv2JWE5QHgX6NnRnrNEtO+KDzYrawbljXj+zzmsUXnl5/pB7EcmGPNMUvRufOYjpshoAnLPZ4qO1cCKTWMABAB7ZNpJ7UD2dtStQdFNxEasdMab2nTVGcTi3VWMc9gaTm0MzpcDcLdqW1Ctp2OaFtXFr7m7Zw9G25OutzqbSVoyqGzW+jb4/qK05Vv6d+6j9Eef1S99P6spypK7KmRrF6IOpqGVXkJQqWEooyqTgrcqqxD8om/AROp7uAkx2Ks57YtloQ3SozitDTUaOkPR0t+Z5LmMIJ1j0r/ELkOVDsmQCSGCoGj2ogl3aXEzPAjguyLOozQMBLiPUcGekM6AtYQ0HivPNo477RUL4hmZ7WcMoDdPNZ8Fdtj8nykijaWENEZHGXANLj95wDnR2AuI8EMCI7RqFwcSZJMk+KGhBy/FwM4fh5LGrRhaGckaWJt4blnYUYpYimdHNntGQ/T3q+DbzYLUuSqgdzThBF7kDcbFaxjajLOgiY6YDhYiQD4DfwV1TD3bExOouLkbwpVcOSYEH0lSfdKN6Xhiyy+TRR2lSc0NqMIgkggl0EgaA3A6I3oh9joV6rXh41AIEC2YkjKYvc3ugFTCxlEXcbkbrjgrMZR5p4aJMtzX73Dd3KklNIJj2NquDp9uD0740GUeTGj5ITjnlrQQCb3i9oKIGgWMph3XyUy78TqbXOHmSqdoVw2m2InN8isvDW9G5qL9F/Qjs15e9zWG4qZADY5ctVxcSNwFO9vWCNbP2xVhkEkPktBh8hsz27j5IJQxkE7jdpi2sgg+/3ozsPFUGFmZlmBwaRNg6S4RJmZ7FoS29jFW7uFKO0WEw6mGn7hNNx7YtPiieF2lJLabnl2kVGiwNrQLnsQzFtbiXvy1mBrywhhBaQARmEnW3CF0+A2DSgloPXc+zjqYhreDbdXRAkm1SYaElF21ZzrXl1ekwdPPlc4g5jkJYTcdUZXTZGaXJ9vOue8yMxLWCwHSY5s9xpi3atLHUMNFNgaHOyNDR1nRlpszH8ouhO0MbiX1clNghrgHAXBAq0c5JMeo9/ZbRdxxUF+kmWbyO5BTG7UpYdoaAOiCA1sBrQ1pdHAWabBZcYKlelTcx0843NlgZSHMGVp/NMmeruTYTYQcynz4GYMYHNaTlkU3McLGIhx0CKuqU6LAJDWtAAaJMNaLAAXMAK9g6ObwHJEuaDiXmctGWM3OpEnrGRckaDdqqiiGO5TdH0Qv6M9ITIqOgQAdUPdqkNc7o1vZi+L7DtQban9Q+HwRlqDbT/AKh8Pgk8fU0pA+ttA0KlN7QCRJEzbRENmbbomz5YTIJ1F/tJ3X1rwqcJstuJr0abzAdIJGoBLZhSxnJMX5qqHQ0uIqAj1sRbM0ezhzu1K2sDksar85POatRlnl+dkdUMDSxJpg83UptL5IIMm+VuYeeugQXb9DKWxMdIDwi3vC5w4LEYZwcW1KZ3OaZBjWHNKM4qpVNOmKzgSMx0AImOtGpS2p2t33HNDvSrsE9lN9E3+79RWrKq9kN9E3+79RWvKt3Tv3UfojA1S99P6soyp1dlSRbAUUZUsqsyp4VbCUVQh+Kf0yf/AK25h2uccrG+cDueUUc0xYSfJC2NaTLiQ0DnKh4NhxEdzXW/ExL6iXFB8EerAfKjFupU6dJrpdWa9z//ABzmc/szEP8A7VymLo81TpuvB50sadcgA3biUd247nKtWpUIZDAXfcYbUqQHHqyOPeudrlznAvs0yKYmYphoA94PihpVEvdyJ7Wwb6MsqEF4DS6NAXAOgcQA4Cd8IUEV2zjHVi574l0aWAAgADuACFBLZeo7h+EsatNHCB5gEixPEfzxWVuq6GjRbMtAP4TPuBV8Ci07BaqTVUCGUXtu079xIK1Nx9an1gHajpNDu/pDetNXDwWiSL7+8KdXDkmJHXf2bwjekuzFVl8ldDa7YgsjuIdHg7TzVtWuypBDmlwsM0sOsxe2/iqq2E6vRmTcwDvCp27gm08oaCMzWE3OrnkGJ7IXGprvZ1ODfg0UKr2kyZMkmTmm+syt1cMqMGeQJ3cYO+ChWzXDmKYm4zz4vK3CXtDWtmHSbjTTekIr3iaNabfotPwbaNGmTmDxOfPEjXpWPZ0vcr6OzKri0S2BmzEWtAybvcOCelsqnLi6Q2ejlM7zxmd3kqsPQc4+h5yJcDNiIiJjimbcuWZ7SjwgxV2fSZmzOfrbKZMTAgGfMrVyXx72vNGm8yX6wOlTgdHXokDMSRrGgQ/EYKsyZdTMEg5jwMakfNYeTOOc3GscadgXMMcXNIBuTa65SaJbs77Z+xSHMfVfmc0M6IFg4NoyS7U9KkTu6yI4jaNOmYJEkizeJcG33akC6E0a9asaLgOg8Me5oENAJpFwLj1rF9p8FtqbEYXlzibuzANsB0mOH6AhlzNitpVXMa+mw5HAno9Jw9E54m1r5BbitLNm87Toc4C0gBz9zy40i0yOMuOvBbKYZRY1oIY1oAEncBAubkwFRi9rNYAYJDpynQOhpdrrEDWFCENj7Cp4eHAue8U2U8ztIZmghu49I7ygJT4/lJVc3oQy1F3Rg2e4gglw4DUQk7UpDWv4TW9mf5fYdiD7THpD4fBGGoRtPr+XwSmPqaUgfU2k6hUpvaBIkjW2nArfgeU9PSo1w1mIIM8+eyP6xH8hQ2fs+nXxFJlWMpkdurbA6jRMOTdJ1w9zbTEhwmcQd99KLRrxWzhk1jXJ53VRTzy4/KOn2ftSjVfTIe12XOGjQ5nb4MHihvKejlcy0ZgT4W/dBK/JWq0sDS1+eYglptrINh5rTi8IaTWNJcSAZzEmOwA6BLahxbXkc0UZq+eA/sUehb/d+orblWbYTfQM/u/W5bsq28D93H6IwdSvfS+rKcqSuypkWwFFGVLKrcqfKq2Xora1c7i3ECG9IkNc5p0zH+k133R1j2NYF08LgeUmJMcyww6oAargOqHXbTH3nx4CEDJzJB8fEGBqhZWqg3fRpuIIEZsTXuZP3ZlCsc7K1rnTOarA+40NgNHCc3jKLYKuaZZzTBUr1WDIz1WDQ1HncIAM75WPb2y+Z5rPUz1avOOqHcBDA0MbuaLgfJdl0OR6mTa2EdSlj4zANJyyQMwDgJ3wDqhgRXbuP597qkZZyiNbNAaL+CEhKZfi4HsN7eSxq1DZfsu8x8wsjNQulFEDir4Ipp2C1U3GgOxldnVefzH4FX/ba7esxrtdWg8JuwzOi3VKFxfj8VZUwpk3HXdvjeOKN6a7MW9S+pko7eygg08s65THucCpv2nSeILnN/E3MPME/BajhCYyiRN4iFTyhwTYGVjdGdUfe6Vx2LjUl3Itj7FGHpjKC0gtJdBAIBgmYkBbGsc0BzXRJjRDdm1IosbHVz+95K309pild8lu4AA3PeRwSC+Pk1pf/L7G6k7ECb03Qct4EngNJWzDbbqiAaQdPskgkiJgCexD8PtnCZi4kgugmWvN7wbTHWKL4DbOFb1H0xf1jk4e0EwugjLrwijFY4PJNVlVs+0CRMzMGIMqXJTFUzj2DM0tOc3HrBjsuu+YjtV9THGoXFlZkE25tzSRedZ+io5NYVpxrGFsZiXgwPVY4++FbmmU4vod+dsU8zGtk58uUxDSCWAQTeOm3csuNx2JcSKTJbTqNpOLRJnPTn73Uc820hEqOGptaxkAhmUjNr0QAHf4hTxO0qTIzVGDNFpGpcGiw3klo8QghTmaexMRWbSNTonm2ZjUdLg40KjHyLmczhMrpsJgWtZSa6H801rbgQSGBpMFCcRyrotDS0PfmbnECJaab6jTfi1h9ytqbSqvp0X0WgmuCQIu30ReBrBMwFw6FaeBpt0ps/KCbSRc6RJXLQhW1MZtB4LDzjXNGHJDAWnNndz46NiIbEXRY6lIa5/Ca3sxcS+w7UH2kPSHw+CMNQjaXXPh8Epj6mlIG4nHGk+m4AEgOi5kacCr8Ht1rdWHQ8DN6pvpvq+7tWjZuFZVxNFtQAsOaQfAx7lHCbGpnVpHiRHTxZmxj/p0h3DtWzhv0kec1VPPL87BjAcpaWYHPFi3pgiA6CTNxuWPbGLbVyuBaet1SDwiYTt5Iglga91wS4kNIaBGlgTcqG1cGKWVgEAT49veldRJOh7RQavk6Hk+3/l2f3frct+VDdlVizBh4aXloeQ0WJ6brLXsypVrMY/LlkjM1tyIe2ZJ+6SVrY8ijij9DFzY3LNL6sueI3fADzcQksuO2ZTy+nqsaZZd7sxJFMA63ExPimXVlb/8K+kgMzlXTyiQQSXdwDYvPir8PylpOMGWi0HXUgD4+5cF9pAYTkgDML3Ba6QL7yDl3bkSrYmk9r8uaQGNGZrR1nFzjbSJgKiy/MI8XyO5r4+nlBa4EW0+a84x2OD6jcjm5yQ6YJbS16b/AG3kXDe2LDXbQxWVxLeqT1b2F/281ydQbt157fxce74qqy27LelUaC1XabKHRwpL3WzVn3l0OBI9qxEAdERviEEe4lxc4lzjq51yfoOwKNSoAqhWB4rrlZFFIeu6yzhWvq8I8QD8VEVjwb+VvyCFPqHx9BgtrKFcaVT+Z3zWVtUey3/IfAo+0XVsSXILUSfAMFXEj1gY4hp+IVo2liBqxju9vn1SFvbRBcG3kkDdvMKTKDTIk2DjoNwvv7EavmL38kY6e26o1pflLx8ZSqbaaR0qb29zgfi0Kw1mDWdTu7B2qHKSo0ggHdT/AFNsq34Z1Q8xGw0OaHtnK4mM0A6kGYJ3gopg9hfa4ptIDpLpcSBA1033QbZ1X0LWyBBdudvc47u9dDyQr5cUw5gZDxafYJ3jsSXO407Sh9jPtPkVSoEc9WdTLtOkwAgGCbgrnaOAZzlVvOPIY/K2AHB4+8ZETa4C63/5L2k17qbRq1rpvxcI+C5LCV2hw60vLNIiQAPkExDnqJT46C25gS2vUDIDQ6w1gQOK18nqlSg9tWm8NqNLhJiILCDbxUdtVzztXvOqGNxLuPkArNpFYxlJB+viqprc6Krs4cDmzudIGQ2nuNj810jOUVF1Mmsx762drw5rgxpIcx5mZgTTbu4rz41XcT4H6Jr9qG5LwFWJ92dLX2oCGiQA1rGATuY0tExvhxnvXXcguVFNo5hxu2XUyG3E9ZoJ0XlwBRbkzSLsTSj22i3bYaKmSctrpBceKG5bnwe1P2+NzXHvIH1QFX1cKWRmhs6TP0VeUcfIFY+WeSbqfY3cGPFjV4+/3GahG0uufD4I2wN4n8rfgSQfFB9qRzh13bgN3YuY0ElL5A2tiBTex0AkAxJI796vo7YhuXIfW6QfeSXHh94+Sy7SqMJpNc1vXBzEOzG46J1BB7vFb8RgWFxANAltZjHXAId9pxLntMxfK5g7YjctbFexGBqdvrSf50NlHlCGkGKjYEaAyLTed5Cpx+L50NdJN3aiOGnHRGqGwcO9zIADQ0ud6uZ0s6I0sC6LcI1WLb+FDC0Dh0QC0gDfN7eCBqLtKhrRbVbTNWzqofhH0TNmnQwYc879y0bBpZKTGNz5RUJhs5bVaV3G/wDqbrmcBtUMqVKZPqtMR3HVacNyrZRJaWPLumd2UzlI0k6RwTay/oUfCEZ4n6kn5b/5OjqZG0mQKYs0EVnaFrA2B2w0bgkuTG2oaG5G5ZJGfM7wBB7QkhOciygjmK2Lpik5okO3CLQCSJPGVmbVLgRHbqLkT9VysKbXEaFFbQusjR0+ZwN5kG/fb6hYXVRmuP5KFDEO4+5OK54N8laMoo5LJaNWMqAxAiM26PWELMHJGseDfJSbiI1Y3whX3xK2RLlGVto4ikes3L3iPeFe7AscOjB8SPmuON9AkcqQHwdcuNx2+9dFTc6SS624AAIRh8AGkNM3aDIOjh1gthwR3VH+ZPzVknHsUnLdRdh6o+0S5zobVbAkxZ4Ok9insquMzxmMnOIkkZXB066LL9hfuqHzcPmm+x1fbJ/vcubpeCvBsdg3O9Yazv7Poq9rYUmDMAx4wR9CswoVxoX+Dz9VCo2r63OGOOYqm5Lsyzk2jRgacU2k783ucQimysWG1GwNC4z/AGOHzXP844COlA3aR4Jc9+Lwd+6BfIw8ycaL9vYk1Kjj2R71nwx6TOzJ8ifiUs7TqHeYPzVvOi0A/wCKKsldgL5LtqkF9Q9rvl9Viw03MEjK7zi3itBqC8gGddfkVOhRabRkB3kmB23n+FdeRNki6VEMQ3oNO+0+/wCoVle9Nvcz4fujlLk/h3gAbQw0nc9z6c3HtNncVOvyWygA4nD5SQAW1WvGsARIPuXXOuWuxOf5sBMAdRAkSQ4f5FFOQ5/5un/5Kf611WE2I8URRNag5gAEc0Rvnrw52t9URODeHNcxmDDmkOzNDabpEwZ5kWuLdiXlqsfFBNvX5h/lD1m9x+IQmFPEVMS/U03EcHUlgr4msx7WFrQXRub7LySI/CFm5IvLNyRp6fWxx41Bp8G9qE7S/qHw+C2l1eJgD+w37uih1bGHOA+AXZgOhrlDI/UfJchja5CS9o4/DB2Iw5qVaTRHtXnRpBPwVmHvXrAD/v501vXM+ETPYidNhBDhkzCYOXSdRqrqdZ7S4tbSBecziKbAXOv0jxNzftTmPVQjBRZlZ5+pkcl0Z0+He3O0+zTLNDZ/QEe43XP8pD0m+PyVI2nWBkZNZggQb30utP25lSOcpNMb/St4aZc0/suZJxyv9L/cY0uojjT3HI0HH7VW9Hma2mMxtYZATrv7uC0YravOYesWsDWsy9IO6UwXCwEiQdb6I5WwOGzk5K7S8DMWFzmGBlAIBaTbsWnC7CpZDTZlcwmXNdztKSJidZ1RoyXCBTncmwHjcJVJDWsploky57QZLWEghzt0jcOsdUl07aL/AFQ6xI6FVoA0BADh90eSdW3LwV+54C1ymCqk4CKxZ9S4BSCqCmCuFSdk8KIcnzLhCQCcKKeVCFra7hoSrW4x/H3BZDKQld3PyQ2/b3/d8v3U27SO9o8LIdnU6THu6oJ7tPE6BWU5eTgTp7TbvBHwW5r/AHoZQ2aT1z4NufNE204gaAWA3o8XLudomD2piwHUA94CdJXoqQ+yM9hvkE32On7DfJXAp5U2rwSzOcDT9lvv+qX/AA+nvaPCR81plJc2x8Esy/8AC6XsD3/VO3ZlIaMA8/qtbGk6Ce5baGzKz9KbvEQo1FHVZioEs6rnDuc76rXT2lVbo8+MH4oph+StZ2uVveiWH5HD13nwEITWLwv2LqMgBT21WmMw/JTP/qu02M5r2jO1pP4Wj4BRw/JjDt9UuPaZRSjhWM6rQEKSg+iX7BYprqWtgaWTuvvlNCQC4WIiiOA8gn5vs9wTlqUKUiDFn8soVTlEwT3CSrmvI7QpniD/ADtXGdoEO2swe15fuqK+1bHLrukWndN0YeOIB8AVVlb7LfyhD25P9v4OHOHaVUNGXKC7pEOvGYSRbfJSXS0wG3aGg9jWj5JKbcv+38HGfOeRPzaSSKAHaEpSSUOD5k2dOkoQQqJw4pJKELcNSdUMNi3Gy2s2XHWd4NHzP0SSRscE1bIbMPgWbmg9rr/stAG79h5J0kVJHXwIuhNmSSVgdkmhSDUklCGijhy7SEUwuwHO1cB3SkkhTm10Cwin1DGF5JM9ZxPuRGjycot9UFJJAcm+4VRSN9LB026NA8FbMWSSXCxc0qUpJKEHTSkkoQUpApJKEEkkkoQYqOeNEkl0haw5haxVDj/AnSVAnVFebvSSSXbK0j/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9400" name="Tartalom helye 2"/>
          <p:cNvSpPr txBox="1">
            <a:spLocks/>
          </p:cNvSpPr>
          <p:nvPr/>
        </p:nvSpPr>
        <p:spPr bwMode="auto">
          <a:xfrm>
            <a:off x="1006475" y="4660900"/>
            <a:ext cx="4897438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000"/>
              </a:spcBef>
              <a:buFont typeface="Garamond" pitchFamily="18" charset="0"/>
              <a:buChar char="-"/>
            </a:pPr>
            <a:r>
              <a:rPr lang="hu-HU" sz="2000">
                <a:solidFill>
                  <a:srgbClr val="595959"/>
                </a:solidFill>
                <a:latin typeface="Garamond" pitchFamily="18" charset="0"/>
              </a:rPr>
              <a:t>New building for Humanities and Social Sciences (2015)</a:t>
            </a:r>
            <a:endParaRPr lang="en-GB" sz="2000">
              <a:solidFill>
                <a:srgbClr val="595959"/>
              </a:solidFill>
              <a:latin typeface="Garamond" pitchFamily="18" charset="0"/>
            </a:endParaRPr>
          </a:p>
        </p:txBody>
      </p:sp>
      <p:sp>
        <p:nvSpPr>
          <p:cNvPr id="59401" name="Tartalom helye 2"/>
          <p:cNvSpPr txBox="1">
            <a:spLocks/>
          </p:cNvSpPr>
          <p:nvPr/>
        </p:nvSpPr>
        <p:spPr bwMode="auto">
          <a:xfrm>
            <a:off x="3798888" y="3581400"/>
            <a:ext cx="41910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000"/>
              </a:spcBef>
              <a:buFont typeface="Garamond" pitchFamily="18" charset="0"/>
              <a:buChar char="-"/>
            </a:pPr>
            <a:r>
              <a:rPr lang="hu-HU" sz="2000">
                <a:solidFill>
                  <a:srgbClr val="595959"/>
                </a:solidFill>
                <a:latin typeface="Garamond" pitchFamily="18" charset="0"/>
              </a:rPr>
              <a:t>CERN@Wigner Data Centre (2013)</a:t>
            </a:r>
            <a:endParaRPr lang="en-GB" sz="2000">
              <a:solidFill>
                <a:srgbClr val="595959"/>
              </a:solidFill>
              <a:latin typeface="Garamond" pitchFamily="18" charset="0"/>
            </a:endParaRPr>
          </a:p>
        </p:txBody>
      </p:sp>
      <p:pic>
        <p:nvPicPr>
          <p:cNvPr id="59402" name="Kép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3638" y="2565400"/>
            <a:ext cx="26352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zövegdoboz 12"/>
          <p:cNvSpPr txBox="1"/>
          <p:nvPr/>
        </p:nvSpPr>
        <p:spPr>
          <a:xfrm>
            <a:off x="1149350" y="5551488"/>
            <a:ext cx="6840538" cy="1143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2000" b="1" dirty="0" err="1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  <a:ea typeface="+mj-ea"/>
                <a:cs typeface="+mj-cs"/>
              </a:rPr>
              <a:t>Improv</a:t>
            </a:r>
            <a:r>
              <a:rPr lang="hu-HU" sz="2000" b="1" dirty="0" err="1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  <a:ea typeface="+mj-ea"/>
                <a:cs typeface="+mj-cs"/>
              </a:rPr>
              <a:t>ed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  <a:ea typeface="+mj-ea"/>
                <a:cs typeface="+mj-cs"/>
              </a:rPr>
              <a:t> </a:t>
            </a:r>
            <a:r>
              <a:rPr lang="hu-HU" sz="2000" b="1" dirty="0" err="1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  <a:ea typeface="+mj-ea"/>
                <a:cs typeface="+mj-cs"/>
              </a:rPr>
              <a:t>research</a:t>
            </a:r>
            <a:r>
              <a:rPr lang="hu-HU" sz="20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  <a:ea typeface="+mj-ea"/>
                <a:cs typeface="+mj-cs"/>
              </a:rPr>
              <a:t> 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  <a:ea typeface="+mj-ea"/>
                <a:cs typeface="+mj-cs"/>
              </a:rPr>
              <a:t>infrastructure </a:t>
            </a:r>
          </a:p>
          <a:p>
            <a:pPr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targeted, competitive funding for infrastructure development since 2011 in a yearly amount of EUR 7 million 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TA bor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zmoking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zmoking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MTA bordo</Template>
  <TotalTime>1759</TotalTime>
  <Words>674</Words>
  <Application>Microsoft Office PowerPoint</Application>
  <PresentationFormat>On-screen Show (4:3)</PresentationFormat>
  <Paragraphs>140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Calibri</vt:lpstr>
      <vt:lpstr>Arial</vt:lpstr>
      <vt:lpstr>Garamond</vt:lpstr>
      <vt:lpstr>MTA bordo</vt:lpstr>
      <vt:lpstr>2_Office-téma</vt:lpstr>
      <vt:lpstr>Office-téma</vt:lpstr>
      <vt:lpstr>1_Office-téma</vt:lpstr>
      <vt:lpstr>MTA bordo</vt:lpstr>
      <vt:lpstr>MTA bordo</vt:lpstr>
      <vt:lpstr>MTA bordo</vt:lpstr>
      <vt:lpstr>Microsoft Excel Chart</vt:lpstr>
      <vt:lpstr> Hungarian Academy of Sciences  Gergely Böhm Head of International Relations  </vt:lpstr>
      <vt:lpstr>Slide 2</vt:lpstr>
      <vt:lpstr>Slide 3</vt:lpstr>
      <vt:lpstr>THE MTA RESEARCH NETWORK IN 2015 The only research network dedicated to discovery research in Hungary</vt:lpstr>
      <vt:lpstr>II. Research centres and research institutes of the  Hungarian Academy of Sciences since 2012</vt:lpstr>
      <vt:lpstr>Main offices of the HAS Research Institute Network Budapest 9, outside Budapest: 6</vt:lpstr>
      <vt:lpstr>The Momentum (Lendület) programme  from Brain Drain to Brain Gain</vt:lpstr>
      <vt:lpstr>New Chief Officers (2014-2017)</vt:lpstr>
      <vt:lpstr>New buildings improved infrastructure  </vt:lpstr>
      <vt:lpstr>New Initiatives</vt:lpstr>
      <vt:lpstr>Slide 11</vt:lpstr>
      <vt:lpstr>World Science Forum 4-7 November 2015 Budapest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 in the research network of the  Hungarian Academy of Sciences</dc:title>
  <dc:creator>Makara Gábor</dc:creator>
  <cp:lastModifiedBy>Mezei Ferencné</cp:lastModifiedBy>
  <cp:revision>68</cp:revision>
  <cp:lastPrinted>2015-04-17T15:01:20Z</cp:lastPrinted>
  <dcterms:created xsi:type="dcterms:W3CDTF">2013-10-03T05:39:50Z</dcterms:created>
  <dcterms:modified xsi:type="dcterms:W3CDTF">2015-05-05T13:28:55Z</dcterms:modified>
</cp:coreProperties>
</file>