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5" r:id="rId3"/>
    <p:sldId id="339" r:id="rId4"/>
    <p:sldId id="310" r:id="rId5"/>
    <p:sldId id="303" r:id="rId6"/>
    <p:sldId id="304" r:id="rId7"/>
    <p:sldId id="345" r:id="rId8"/>
    <p:sldId id="346" r:id="rId9"/>
    <p:sldId id="311" r:id="rId10"/>
    <p:sldId id="336" r:id="rId11"/>
    <p:sldId id="333" r:id="rId12"/>
    <p:sldId id="338" r:id="rId13"/>
    <p:sldId id="340" r:id="rId14"/>
    <p:sldId id="342" r:id="rId15"/>
    <p:sldId id="343" r:id="rId16"/>
    <p:sldId id="344" r:id="rId17"/>
    <p:sldId id="324" r:id="rId18"/>
    <p:sldId id="325" r:id="rId19"/>
    <p:sldId id="326" r:id="rId20"/>
    <p:sldId id="327" r:id="rId21"/>
    <p:sldId id="259" r:id="rId22"/>
    <p:sldId id="260" r:id="rId23"/>
    <p:sldId id="321" r:id="rId24"/>
    <p:sldId id="268" r:id="rId25"/>
    <p:sldId id="320" r:id="rId26"/>
    <p:sldId id="272" r:id="rId27"/>
    <p:sldId id="261" r:id="rId28"/>
    <p:sldId id="274" r:id="rId29"/>
    <p:sldId id="332" r:id="rId30"/>
    <p:sldId id="267" r:id="rId31"/>
    <p:sldId id="282" r:id="rId32"/>
    <p:sldId id="283" r:id="rId33"/>
    <p:sldId id="269" r:id="rId34"/>
    <p:sldId id="286" r:id="rId35"/>
    <p:sldId id="334" r:id="rId36"/>
    <p:sldId id="287" r:id="rId37"/>
    <p:sldId id="300" r:id="rId38"/>
    <p:sldId id="301" r:id="rId39"/>
    <p:sldId id="299" r:id="rId40"/>
    <p:sldId id="258" r:id="rId41"/>
  </p:sldIdLst>
  <p:sldSz cx="9144000" cy="6858000" type="screen4x3"/>
  <p:notesSz cx="7315200" cy="96012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99"/>
    <a:srgbClr val="FF6600"/>
    <a:srgbClr val="FFCC00"/>
    <a:srgbClr val="FFFF00"/>
    <a:srgbClr val="FFFF66"/>
    <a:srgbClr val="A3279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186CD33-8F8E-44AF-BD8F-B8305A9EAD0B}" type="datetimeFigureOut">
              <a:rPr lang="en-US" smtClean="0"/>
              <a:pPr/>
              <a:t>6/19/2015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6C1CE6B-D33B-4A85-A97E-89251D48D5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25000"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err="1" smtClean="0"/>
              <a:t>My</a:t>
            </a:r>
            <a:r>
              <a:rPr lang="tr-TR" dirty="0" smtClean="0"/>
              <a:t> </a:t>
            </a:r>
            <a:r>
              <a:rPr lang="tr-TR" dirty="0" err="1" smtClean="0"/>
              <a:t>thesis</a:t>
            </a:r>
            <a:r>
              <a:rPr lang="tr-TR" dirty="0" smtClean="0"/>
              <a:t> : </a:t>
            </a:r>
            <a:r>
              <a:rPr lang="tr-TR" dirty="0" err="1" smtClean="0"/>
              <a:t>simple</a:t>
            </a:r>
            <a:r>
              <a:rPr lang="tr-TR" dirty="0" smtClean="0"/>
              <a:t> </a:t>
            </a:r>
            <a:r>
              <a:rPr lang="tr-TR" dirty="0" err="1" smtClean="0"/>
              <a:t>derivation</a:t>
            </a:r>
            <a:r>
              <a:rPr lang="tr-TR" dirty="0" smtClean="0"/>
              <a:t> of </a:t>
            </a:r>
            <a:r>
              <a:rPr lang="tr-TR" dirty="0" err="1" smtClean="0"/>
              <a:t>Bernoulli</a:t>
            </a:r>
            <a:r>
              <a:rPr lang="tr-TR" dirty="0" smtClean="0"/>
              <a:t> </a:t>
            </a:r>
            <a:r>
              <a:rPr lang="tr-TR" dirty="0" err="1" smtClean="0"/>
              <a:t>force</a:t>
            </a:r>
            <a:r>
              <a:rPr lang="tr-TR" dirty="0" smtClean="0"/>
              <a:t> </a:t>
            </a:r>
            <a:r>
              <a:rPr lang="tr-TR" dirty="0" err="1" smtClean="0"/>
              <a:t>and</a:t>
            </a:r>
            <a:r>
              <a:rPr lang="tr-TR" dirty="0" smtClean="0"/>
              <a:t> </a:t>
            </a:r>
            <a:r>
              <a:rPr lang="tr-TR" dirty="0" err="1" smtClean="0"/>
              <a:t>associated</a:t>
            </a:r>
            <a:r>
              <a:rPr lang="tr-TR" dirty="0" smtClean="0"/>
              <a:t> </a:t>
            </a:r>
            <a:r>
              <a:rPr lang="tr-TR" dirty="0" err="1" smtClean="0"/>
              <a:t>V</a:t>
            </a:r>
            <a:r>
              <a:rPr lang="tr-TR" baseline="-25000" dirty="0" err="1" smtClean="0"/>
              <a:t>o</a:t>
            </a:r>
            <a:r>
              <a:rPr lang="tr-TR" dirty="0" smtClean="0"/>
              <a:t> . </a:t>
            </a:r>
            <a:r>
              <a:rPr lang="tr-TR" dirty="0" err="1" smtClean="0"/>
              <a:t>Jacob’s</a:t>
            </a:r>
            <a:r>
              <a:rPr lang="tr-TR" dirty="0" smtClean="0"/>
              <a:t> </a:t>
            </a:r>
            <a:r>
              <a:rPr lang="tr-TR" dirty="0" err="1" smtClean="0"/>
              <a:t>paper</a:t>
            </a:r>
            <a:r>
              <a:rPr lang="tr-TR" dirty="0" smtClean="0"/>
              <a:t>: </a:t>
            </a:r>
            <a:r>
              <a:rPr lang="tr-TR" dirty="0" err="1" smtClean="0"/>
              <a:t>uses</a:t>
            </a:r>
            <a:r>
              <a:rPr lang="tr-TR" dirty="0" smtClean="0"/>
              <a:t> </a:t>
            </a:r>
            <a:r>
              <a:rPr lang="tr-TR" dirty="0" err="1" smtClean="0"/>
              <a:t>method</a:t>
            </a:r>
            <a:r>
              <a:rPr lang="tr-TR" dirty="0" smtClean="0"/>
              <a:t> of </a:t>
            </a:r>
            <a:r>
              <a:rPr lang="tr-TR" dirty="0" err="1" smtClean="0"/>
              <a:t>images</a:t>
            </a:r>
            <a:r>
              <a:rPr lang="tr-TR" dirty="0" smtClean="0"/>
              <a:t> </a:t>
            </a:r>
            <a:r>
              <a:rPr lang="tr-TR" dirty="0" err="1" smtClean="0"/>
              <a:t>and</a:t>
            </a:r>
            <a:r>
              <a:rPr lang="tr-TR" dirty="0" smtClean="0"/>
              <a:t> </a:t>
            </a:r>
            <a:r>
              <a:rPr lang="tr-TR" dirty="0" err="1" smtClean="0"/>
              <a:t>cylindrical</a:t>
            </a:r>
            <a:r>
              <a:rPr lang="tr-TR" dirty="0" smtClean="0"/>
              <a:t> </a:t>
            </a:r>
            <a:r>
              <a:rPr lang="tr-TR" dirty="0" err="1" smtClean="0"/>
              <a:t>nucleus</a:t>
            </a:r>
            <a:r>
              <a:rPr lang="tr-TR" dirty="0" smtClean="0"/>
              <a:t>. </a:t>
            </a:r>
            <a:r>
              <a:rPr lang="tr-TR" dirty="0" err="1" smtClean="0"/>
              <a:t>Epstein</a:t>
            </a:r>
            <a:r>
              <a:rPr lang="tr-TR" dirty="0" smtClean="0"/>
              <a:t> </a:t>
            </a:r>
            <a:r>
              <a:rPr lang="tr-TR" dirty="0" err="1" smtClean="0"/>
              <a:t>and</a:t>
            </a:r>
            <a:r>
              <a:rPr lang="tr-TR" dirty="0" smtClean="0"/>
              <a:t> </a:t>
            </a:r>
            <a:r>
              <a:rPr lang="tr-TR" dirty="0" err="1" smtClean="0"/>
              <a:t>Baym</a:t>
            </a:r>
            <a:r>
              <a:rPr lang="tr-TR" dirty="0" smtClean="0"/>
              <a:t>: </a:t>
            </a:r>
            <a:r>
              <a:rPr lang="tr-TR" dirty="0" err="1" smtClean="0"/>
              <a:t>kinetic</a:t>
            </a:r>
            <a:r>
              <a:rPr lang="tr-TR" dirty="0" smtClean="0"/>
              <a:t> </a:t>
            </a:r>
            <a:r>
              <a:rPr lang="tr-TR" dirty="0" err="1" smtClean="0"/>
              <a:t>energy</a:t>
            </a:r>
            <a:r>
              <a:rPr lang="tr-TR" dirty="0" smtClean="0"/>
              <a:t> </a:t>
            </a:r>
            <a:r>
              <a:rPr lang="tr-TR" dirty="0" err="1" smtClean="0"/>
              <a:t>calculation</a:t>
            </a:r>
            <a:r>
              <a:rPr lang="tr-TR" dirty="0" smtClean="0"/>
              <a:t> </a:t>
            </a:r>
            <a:r>
              <a:rPr lang="tr-TR" dirty="0" err="1" smtClean="0"/>
              <a:t>using</a:t>
            </a:r>
            <a:r>
              <a:rPr lang="tr-TR" dirty="0" smtClean="0"/>
              <a:t> </a:t>
            </a:r>
            <a:r>
              <a:rPr lang="tr-TR" dirty="0" err="1" smtClean="0"/>
              <a:t>contour</a:t>
            </a:r>
            <a:r>
              <a:rPr lang="tr-TR" dirty="0" smtClean="0"/>
              <a:t> </a:t>
            </a:r>
            <a:r>
              <a:rPr lang="tr-TR" dirty="0" err="1" smtClean="0"/>
              <a:t>integral</a:t>
            </a:r>
            <a:r>
              <a:rPr lang="tr-TR" dirty="0" smtClean="0"/>
              <a:t> </a:t>
            </a:r>
            <a:r>
              <a:rPr lang="tr-TR" dirty="0" err="1" smtClean="0"/>
              <a:t>and</a:t>
            </a:r>
            <a:r>
              <a:rPr lang="tr-TR" dirty="0" smtClean="0"/>
              <a:t> </a:t>
            </a:r>
            <a:r>
              <a:rPr lang="tr-TR" dirty="0" err="1" smtClean="0"/>
              <a:t>spherical</a:t>
            </a:r>
            <a:r>
              <a:rPr lang="tr-TR" dirty="0" smtClean="0"/>
              <a:t> </a:t>
            </a:r>
            <a:r>
              <a:rPr lang="tr-TR" dirty="0" err="1" smtClean="0"/>
              <a:t>nucleus</a:t>
            </a:r>
            <a:r>
              <a:rPr lang="tr-TR" dirty="0" smtClean="0"/>
              <a:t> (</a:t>
            </a:r>
            <a:r>
              <a:rPr lang="tr-TR" dirty="0" err="1" smtClean="0"/>
              <a:t>actually</a:t>
            </a:r>
            <a:r>
              <a:rPr lang="tr-TR" dirty="0" smtClean="0"/>
              <a:t> </a:t>
            </a:r>
            <a:r>
              <a:rPr lang="tr-TR" dirty="0" err="1" smtClean="0"/>
              <a:t>cylindrical</a:t>
            </a:r>
            <a:r>
              <a:rPr lang="tr-TR" dirty="0" smtClean="0"/>
              <a:t>- 2-d </a:t>
            </a:r>
            <a:r>
              <a:rPr lang="tr-TR" dirty="0" err="1" smtClean="0"/>
              <a:t>cut</a:t>
            </a:r>
            <a:r>
              <a:rPr lang="tr-TR" baseline="0" dirty="0" smtClean="0"/>
              <a:t> is a </a:t>
            </a:r>
            <a:r>
              <a:rPr lang="tr-TR" baseline="0" dirty="0" err="1" smtClean="0"/>
              <a:t>circle</a:t>
            </a:r>
            <a:r>
              <a:rPr lang="tr-TR" dirty="0" smtClean="0"/>
              <a:t>). </a:t>
            </a:r>
            <a:r>
              <a:rPr lang="tr-TR" dirty="0" err="1" smtClean="0"/>
              <a:t>Ginzburg</a:t>
            </a:r>
            <a:r>
              <a:rPr lang="tr-TR" dirty="0" smtClean="0"/>
              <a:t> </a:t>
            </a:r>
            <a:r>
              <a:rPr lang="tr-TR" dirty="0" err="1" smtClean="0"/>
              <a:t>Landau</a:t>
            </a:r>
            <a:r>
              <a:rPr lang="tr-TR" dirty="0" smtClean="0"/>
              <a:t> </a:t>
            </a:r>
            <a:r>
              <a:rPr lang="tr-TR" dirty="0" err="1" smtClean="0"/>
              <a:t>calculation</a:t>
            </a:r>
            <a:r>
              <a:rPr lang="tr-TR" dirty="0" smtClean="0"/>
              <a:t> </a:t>
            </a:r>
            <a:r>
              <a:rPr lang="tr-TR" dirty="0" err="1" smtClean="0"/>
              <a:t>which</a:t>
            </a:r>
            <a:r>
              <a:rPr lang="tr-TR" dirty="0" smtClean="0"/>
              <a:t> </a:t>
            </a:r>
            <a:r>
              <a:rPr lang="tr-TR" dirty="0" err="1" smtClean="0"/>
              <a:t>they</a:t>
            </a:r>
            <a:r>
              <a:rPr lang="tr-TR" dirty="0" smtClean="0"/>
              <a:t> </a:t>
            </a:r>
            <a:r>
              <a:rPr lang="tr-TR" dirty="0" err="1" smtClean="0"/>
              <a:t>fixed</a:t>
            </a:r>
            <a:r>
              <a:rPr lang="tr-TR" dirty="0" smtClean="0"/>
              <a:t> (</a:t>
            </a:r>
            <a:r>
              <a:rPr lang="tr-TR" dirty="0" err="1" smtClean="0"/>
              <a:t>with</a:t>
            </a:r>
            <a:r>
              <a:rPr lang="tr-TR" dirty="0" smtClean="0"/>
              <a:t> </a:t>
            </a:r>
            <a:r>
              <a:rPr lang="tr-TR" dirty="0" err="1" smtClean="0"/>
              <a:t>wrong</a:t>
            </a:r>
            <a:r>
              <a:rPr lang="tr-TR" dirty="0" smtClean="0"/>
              <a:t> </a:t>
            </a:r>
            <a:r>
              <a:rPr lang="tr-TR" dirty="0" err="1" smtClean="0"/>
              <a:t>assignmnt</a:t>
            </a:r>
            <a:r>
              <a:rPr lang="tr-TR" dirty="0" smtClean="0"/>
              <a:t> of </a:t>
            </a:r>
            <a:r>
              <a:rPr lang="tr-TR" dirty="0" err="1" smtClean="0"/>
              <a:t>fudge</a:t>
            </a:r>
            <a:r>
              <a:rPr lang="tr-TR" dirty="0" smtClean="0"/>
              <a:t> </a:t>
            </a:r>
            <a:r>
              <a:rPr lang="tr-TR" dirty="0" err="1" smtClean="0"/>
              <a:t>factor</a:t>
            </a:r>
            <a:r>
              <a:rPr lang="tr-TR" dirty="0" smtClean="0"/>
              <a:t> </a:t>
            </a:r>
            <a:r>
              <a:rPr lang="tr-TR" dirty="0" err="1" smtClean="0"/>
              <a:t>to</a:t>
            </a:r>
            <a:r>
              <a:rPr lang="tr-TR" dirty="0" smtClean="0"/>
              <a:t> </a:t>
            </a:r>
            <a:r>
              <a:rPr lang="tr-TR" dirty="0" smtClean="0">
                <a:latin typeface="Symbol" pitchFamily="18" charset="2"/>
              </a:rPr>
              <a:t>D</a:t>
            </a:r>
            <a:r>
              <a:rPr lang="tr-TR" dirty="0" smtClean="0"/>
              <a:t> </a:t>
            </a:r>
            <a:r>
              <a:rPr lang="tr-TR" dirty="0" err="1" smtClean="0"/>
              <a:t>rather</a:t>
            </a:r>
            <a:r>
              <a:rPr lang="tr-TR" dirty="0" smtClean="0"/>
              <a:t> </a:t>
            </a:r>
            <a:r>
              <a:rPr lang="tr-TR" dirty="0" err="1" smtClean="0"/>
              <a:t>than</a:t>
            </a:r>
            <a:r>
              <a:rPr lang="tr-TR" dirty="0" smtClean="0"/>
              <a:t> </a:t>
            </a:r>
            <a:r>
              <a:rPr lang="tr-TR" dirty="0" err="1" smtClean="0"/>
              <a:t>xi</a:t>
            </a:r>
            <a:r>
              <a:rPr lang="tr-TR" dirty="0" smtClean="0"/>
              <a:t>; but </a:t>
            </a:r>
            <a:r>
              <a:rPr lang="tr-TR" dirty="0" err="1" smtClean="0"/>
              <a:t>that</a:t>
            </a:r>
            <a:r>
              <a:rPr lang="tr-TR" dirty="0" smtClean="0"/>
              <a:t> </a:t>
            </a:r>
            <a:r>
              <a:rPr lang="tr-TR" dirty="0" err="1" smtClean="0"/>
              <a:t>does</a:t>
            </a:r>
            <a:r>
              <a:rPr lang="tr-TR" dirty="0" smtClean="0"/>
              <a:t> not </a:t>
            </a:r>
            <a:r>
              <a:rPr lang="tr-TR" dirty="0" err="1" smtClean="0"/>
              <a:t>effect</a:t>
            </a:r>
            <a:r>
              <a:rPr lang="tr-TR" baseline="0" dirty="0" smtClean="0"/>
              <a:t> </a:t>
            </a:r>
            <a:r>
              <a:rPr lang="tr-TR" baseline="0" dirty="0" err="1" smtClean="0"/>
              <a:t>the</a:t>
            </a:r>
            <a:r>
              <a:rPr lang="tr-TR" baseline="0" dirty="0" smtClean="0"/>
              <a:t> </a:t>
            </a:r>
            <a:r>
              <a:rPr lang="tr-TR" baseline="0" dirty="0" err="1" smtClean="0"/>
              <a:t>kinetic</a:t>
            </a:r>
            <a:r>
              <a:rPr lang="tr-TR" baseline="0" dirty="0" smtClean="0"/>
              <a:t> </a:t>
            </a:r>
            <a:r>
              <a:rPr lang="tr-TR" baseline="0" dirty="0" err="1" smtClean="0"/>
              <a:t>energy</a:t>
            </a:r>
            <a:r>
              <a:rPr lang="tr-TR" baseline="0" dirty="0" smtClean="0"/>
              <a:t> </a:t>
            </a:r>
            <a:r>
              <a:rPr lang="tr-TR" baseline="0" dirty="0" err="1" smtClean="0"/>
              <a:t>calculation</a:t>
            </a:r>
            <a:r>
              <a:rPr lang="tr-TR" baseline="0" dirty="0" smtClean="0"/>
              <a:t> </a:t>
            </a:r>
            <a:r>
              <a:rPr lang="tr-TR" baseline="0" dirty="0" err="1" smtClean="0"/>
              <a:t>where</a:t>
            </a:r>
            <a:r>
              <a:rPr lang="tr-TR" baseline="0" dirty="0" smtClean="0"/>
              <a:t> </a:t>
            </a:r>
            <a:r>
              <a:rPr lang="tr-TR" baseline="0" dirty="0" err="1" smtClean="0"/>
              <a:t>phase</a:t>
            </a:r>
            <a:r>
              <a:rPr lang="tr-TR" baseline="0" dirty="0" smtClean="0"/>
              <a:t> </a:t>
            </a:r>
            <a:r>
              <a:rPr lang="tr-TR" baseline="0" dirty="0" err="1" smtClean="0"/>
              <a:t>gradients</a:t>
            </a:r>
            <a:r>
              <a:rPr lang="tr-TR" baseline="0" dirty="0" smtClean="0"/>
              <a:t>, </a:t>
            </a:r>
            <a:r>
              <a:rPr lang="tr-TR" baseline="0" dirty="0" err="1" smtClean="0"/>
              <a:t>azimuthal</a:t>
            </a:r>
            <a:r>
              <a:rPr lang="tr-TR" baseline="0" dirty="0" smtClean="0"/>
              <a:t> </a:t>
            </a:r>
            <a:r>
              <a:rPr lang="tr-TR" baseline="0" dirty="0" err="1" smtClean="0"/>
              <a:t>velocity</a:t>
            </a:r>
            <a:r>
              <a:rPr lang="tr-TR" baseline="0" dirty="0" smtClean="0"/>
              <a:t> is </a:t>
            </a:r>
            <a:r>
              <a:rPr lang="tr-TR" baseline="0" dirty="0" err="1" smtClean="0"/>
              <a:t>involved</a:t>
            </a:r>
            <a:r>
              <a:rPr lang="tr-TR" baseline="0" dirty="0" smtClean="0"/>
              <a:t> </a:t>
            </a:r>
            <a:r>
              <a:rPr lang="tr-TR" baseline="0" dirty="0" err="1" smtClean="0"/>
              <a:t>rather</a:t>
            </a:r>
            <a:r>
              <a:rPr lang="tr-TR" baseline="0" dirty="0" smtClean="0"/>
              <a:t> </a:t>
            </a:r>
            <a:r>
              <a:rPr lang="tr-TR" baseline="0" dirty="0" err="1" smtClean="0"/>
              <a:t>than</a:t>
            </a:r>
            <a:r>
              <a:rPr lang="tr-TR" baseline="0" dirty="0" smtClean="0"/>
              <a:t> </a:t>
            </a:r>
            <a:r>
              <a:rPr lang="tr-TR" baseline="0" dirty="0" err="1" smtClean="0"/>
              <a:t>the</a:t>
            </a:r>
            <a:r>
              <a:rPr lang="tr-TR" baseline="0" dirty="0" smtClean="0"/>
              <a:t> r </a:t>
            </a:r>
            <a:r>
              <a:rPr lang="tr-TR" baseline="0" dirty="0" err="1" smtClean="0"/>
              <a:t>gradient</a:t>
            </a:r>
            <a:r>
              <a:rPr lang="tr-TR" baseline="0" dirty="0" smtClean="0"/>
              <a:t> of </a:t>
            </a:r>
            <a:r>
              <a:rPr lang="tr-TR" baseline="0" dirty="0" err="1" smtClean="0"/>
              <a:t>the</a:t>
            </a:r>
            <a:r>
              <a:rPr lang="tr-TR" baseline="0" dirty="0" smtClean="0"/>
              <a:t> </a:t>
            </a:r>
            <a:r>
              <a:rPr lang="tr-TR" baseline="0" dirty="0" err="1" smtClean="0"/>
              <a:t>order</a:t>
            </a:r>
            <a:r>
              <a:rPr lang="tr-TR" baseline="0" dirty="0" smtClean="0"/>
              <a:t> </a:t>
            </a:r>
            <a:r>
              <a:rPr lang="tr-TR" baseline="0" dirty="0" err="1" smtClean="0"/>
              <a:t>parameter</a:t>
            </a:r>
            <a:r>
              <a:rPr lang="tr-TR" baseline="0" dirty="0" smtClean="0"/>
              <a:t>). </a:t>
            </a:r>
            <a:r>
              <a:rPr lang="tr-TR" baseline="0" dirty="0" err="1" smtClean="0"/>
              <a:t>All</a:t>
            </a:r>
            <a:r>
              <a:rPr lang="tr-TR" baseline="0" dirty="0" smtClean="0"/>
              <a:t> </a:t>
            </a:r>
            <a:r>
              <a:rPr lang="tr-TR" baseline="0" dirty="0" err="1" smtClean="0"/>
              <a:t>approaches</a:t>
            </a:r>
            <a:r>
              <a:rPr lang="tr-TR" baseline="0" dirty="0" smtClean="0"/>
              <a:t> </a:t>
            </a:r>
            <a:r>
              <a:rPr lang="tr-TR" baseline="0" dirty="0" err="1" smtClean="0"/>
              <a:t>get</a:t>
            </a:r>
            <a:r>
              <a:rPr lang="tr-TR" baseline="0" dirty="0" smtClean="0"/>
              <a:t> </a:t>
            </a:r>
            <a:r>
              <a:rPr lang="tr-TR" baseline="0" dirty="0" err="1" smtClean="0"/>
              <a:t>V</a:t>
            </a:r>
            <a:r>
              <a:rPr lang="tr-TR" baseline="-25000" dirty="0" err="1" smtClean="0"/>
              <a:t>o</a:t>
            </a:r>
            <a:r>
              <a:rPr lang="tr-TR" baseline="0" dirty="0" smtClean="0"/>
              <a:t> ~K/(2 pi a )* </a:t>
            </a:r>
            <a:r>
              <a:rPr lang="tr-TR" baseline="0" dirty="0" err="1" smtClean="0"/>
              <a:t>Lambda</a:t>
            </a:r>
            <a:r>
              <a:rPr lang="tr-TR" baseline="0" dirty="0" smtClean="0"/>
              <a:t>-1 /</a:t>
            </a:r>
            <a:r>
              <a:rPr lang="tr-TR" baseline="0" dirty="0" err="1" smtClean="0"/>
              <a:t>Lambda</a:t>
            </a:r>
            <a:r>
              <a:rPr lang="tr-TR" baseline="0" dirty="0" smtClean="0"/>
              <a:t>+ (1 </a:t>
            </a:r>
            <a:r>
              <a:rPr lang="tr-TR" baseline="0" dirty="0" err="1" smtClean="0"/>
              <a:t>or</a:t>
            </a:r>
            <a:r>
              <a:rPr lang="tr-TR" baseline="0" dirty="0" smtClean="0"/>
              <a:t> 2) ~ 10</a:t>
            </a:r>
            <a:r>
              <a:rPr lang="tr-TR" baseline="30000" dirty="0" smtClean="0"/>
              <a:t>7</a:t>
            </a:r>
            <a:r>
              <a:rPr lang="tr-TR" baseline="0" dirty="0" smtClean="0"/>
              <a:t> cm / s. </a:t>
            </a:r>
            <a:r>
              <a:rPr lang="tr-TR" baseline="0" dirty="0" err="1" smtClean="0"/>
              <a:t>Here</a:t>
            </a:r>
            <a:r>
              <a:rPr lang="tr-TR" baseline="0" dirty="0" smtClean="0"/>
              <a:t> a is </a:t>
            </a:r>
            <a:r>
              <a:rPr lang="tr-TR" baseline="0" dirty="0" err="1" smtClean="0"/>
              <a:t>the</a:t>
            </a:r>
            <a:r>
              <a:rPr lang="tr-TR" baseline="0" dirty="0" smtClean="0"/>
              <a:t> </a:t>
            </a:r>
            <a:r>
              <a:rPr lang="tr-TR" baseline="0" dirty="0" err="1" smtClean="0"/>
              <a:t>lattice</a:t>
            </a:r>
            <a:r>
              <a:rPr lang="tr-TR" baseline="0" dirty="0" smtClean="0"/>
              <a:t> </a:t>
            </a:r>
            <a:r>
              <a:rPr lang="tr-TR" baseline="0" dirty="0" err="1" smtClean="0"/>
              <a:t>spacing</a:t>
            </a:r>
            <a:r>
              <a:rPr lang="tr-TR" baseline="0" dirty="0" smtClean="0"/>
              <a:t>,</a:t>
            </a:r>
          </a:p>
          <a:p>
            <a:endParaRPr lang="tr-TR" baseline="0" dirty="0" smtClean="0"/>
          </a:p>
          <a:p>
            <a:r>
              <a:rPr lang="tr-TR" baseline="0" dirty="0" err="1" smtClean="0"/>
              <a:t>Lambda</a:t>
            </a:r>
            <a:r>
              <a:rPr lang="tr-TR" baseline="0" dirty="0" smtClean="0"/>
              <a:t> = </a:t>
            </a:r>
            <a:r>
              <a:rPr lang="tr-TR" baseline="0" dirty="0" err="1" smtClean="0"/>
              <a:t>rho</a:t>
            </a:r>
            <a:r>
              <a:rPr lang="tr-TR" baseline="0" dirty="0" smtClean="0"/>
              <a:t> </a:t>
            </a:r>
            <a:r>
              <a:rPr lang="tr-TR" baseline="-25000" dirty="0" smtClean="0"/>
              <a:t>o</a:t>
            </a:r>
            <a:r>
              <a:rPr lang="tr-TR" baseline="0" dirty="0" smtClean="0"/>
              <a:t> / </a:t>
            </a:r>
            <a:r>
              <a:rPr lang="tr-TR" baseline="0" dirty="0" err="1" smtClean="0"/>
              <a:t>rho</a:t>
            </a:r>
            <a:r>
              <a:rPr lang="tr-TR" baseline="0" dirty="0" smtClean="0"/>
              <a:t> </a:t>
            </a:r>
            <a:r>
              <a:rPr lang="tr-TR" baseline="-25000" dirty="0" smtClean="0"/>
              <a:t>G . </a:t>
            </a:r>
            <a:endParaRPr lang="en-US" baseline="-25000"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i="1" dirty="0" smtClean="0">
                <a:latin typeface="Times New Roman" pitchFamily="18" charset="0"/>
                <a:cs typeface="Times New Roman" pitchFamily="18" charset="0"/>
              </a:rPr>
              <a:t>V</a:t>
            </a:r>
            <a:r>
              <a:rPr lang="tr-TR" sz="1200" i="1" baseline="-25000" dirty="0" smtClean="0">
                <a:latin typeface="Times New Roman" pitchFamily="18" charset="0"/>
                <a:cs typeface="Times New Roman" pitchFamily="18" charset="0"/>
              </a:rPr>
              <a:t>0</a:t>
            </a:r>
            <a:r>
              <a:rPr lang="tr-TR" sz="1200" i="1" dirty="0" smtClean="0">
                <a:latin typeface="Times New Roman" pitchFamily="18" charset="0"/>
                <a:cs typeface="Times New Roman" pitchFamily="18" charset="0"/>
              </a:rPr>
              <a:t>  is </a:t>
            </a:r>
            <a:r>
              <a:rPr lang="tr-TR" sz="1200" i="1" dirty="0" err="1" smtClean="0">
                <a:latin typeface="Times New Roman" pitchFamily="18" charset="0"/>
                <a:cs typeface="Times New Roman" pitchFamily="18" charset="0"/>
              </a:rPr>
              <a:t>much</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smaller</a:t>
            </a:r>
            <a:r>
              <a:rPr lang="tr-TR" sz="1200" i="1" dirty="0" smtClean="0">
                <a:latin typeface="Times New Roman" pitchFamily="18" charset="0"/>
                <a:cs typeface="Times New Roman" pitchFamily="18" charset="0"/>
              </a:rPr>
              <a:t> in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core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superfluid</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because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distances</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between</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pinning</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sites</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flux</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lines</a:t>
            </a:r>
            <a:r>
              <a:rPr lang="tr-TR" sz="1200" i="1" dirty="0" smtClean="0">
                <a:latin typeface="Times New Roman" pitchFamily="18" charset="0"/>
                <a:cs typeface="Times New Roman" pitchFamily="18" charset="0"/>
              </a:rPr>
              <a:t>, </a:t>
            </a:r>
            <a:br>
              <a:rPr lang="tr-TR" sz="1200" i="1" dirty="0" smtClean="0">
                <a:latin typeface="Times New Roman" pitchFamily="18" charset="0"/>
                <a:cs typeface="Times New Roman" pitchFamily="18" charset="0"/>
              </a:rPr>
            </a:br>
            <a:r>
              <a:rPr lang="tr-TR" sz="1200" i="1" dirty="0" smtClean="0">
                <a:latin typeface="Times New Roman" pitchFamily="18" charset="0"/>
                <a:cs typeface="Times New Roman" pitchFamily="18" charset="0"/>
              </a:rPr>
              <a:t>l </a:t>
            </a:r>
            <a:r>
              <a:rPr lang="tr-TR" sz="1200" i="1" baseline="-25000" dirty="0" smtClean="0">
                <a:latin typeface="Symbol" pitchFamily="18" charset="2"/>
                <a:cs typeface="Times New Roman" pitchFamily="18" charset="0"/>
              </a:rPr>
              <a:t>F   </a:t>
            </a:r>
            <a:r>
              <a:rPr lang="tr-TR" sz="1200" i="1" dirty="0" smtClean="0">
                <a:latin typeface="Times New Roman" pitchFamily="18" charset="0"/>
                <a:cs typeface="Times New Roman" pitchFamily="18" charset="0"/>
              </a:rPr>
              <a:t>~ (</a:t>
            </a:r>
            <a:r>
              <a:rPr lang="tr-TR" sz="1200" i="1" dirty="0" smtClean="0">
                <a:latin typeface="Symbol" pitchFamily="18" charset="2"/>
                <a:cs typeface="Times New Roman" pitchFamily="18" charset="0"/>
              </a:rPr>
              <a:t>F</a:t>
            </a:r>
            <a:r>
              <a:rPr lang="tr-TR" sz="1200" i="1" baseline="-25000" dirty="0" smtClean="0">
                <a:latin typeface="Symbol" pitchFamily="18" charset="2"/>
                <a:cs typeface="Times New Roman" pitchFamily="18" charset="0"/>
              </a:rPr>
              <a:t>0</a:t>
            </a:r>
            <a:r>
              <a:rPr lang="tr-TR" sz="1200" i="1" dirty="0" smtClean="0">
                <a:latin typeface="Times New Roman" pitchFamily="18" charset="0"/>
                <a:cs typeface="Times New Roman" pitchFamily="18" charset="0"/>
              </a:rPr>
              <a:t>/B)</a:t>
            </a:r>
            <a:r>
              <a:rPr lang="tr-TR" sz="1200" i="1" baseline="30000" dirty="0" smtClean="0">
                <a:latin typeface="Times New Roman" pitchFamily="18" charset="0"/>
                <a:cs typeface="Times New Roman" pitchFamily="18" charset="0"/>
              </a:rPr>
              <a:t>1/2</a:t>
            </a:r>
            <a:r>
              <a:rPr lang="tr-TR" sz="1200" i="1" dirty="0" smtClean="0">
                <a:latin typeface="Times New Roman" pitchFamily="18" charset="0"/>
                <a:cs typeface="Times New Roman" pitchFamily="18" charset="0"/>
              </a:rPr>
              <a:t> is </a:t>
            </a:r>
            <a:r>
              <a:rPr lang="tr-TR" sz="1200" i="1" dirty="0" err="1" smtClean="0">
                <a:latin typeface="Times New Roman" pitchFamily="18" charset="0"/>
                <a:cs typeface="Times New Roman" pitchFamily="18" charset="0"/>
              </a:rPr>
              <a:t>much</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larger</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than</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distances</a:t>
            </a:r>
            <a:r>
              <a:rPr lang="tr-TR" sz="1200" i="1" dirty="0" smtClean="0">
                <a:latin typeface="Times New Roman" pitchFamily="18" charset="0"/>
                <a:cs typeface="Times New Roman" pitchFamily="18" charset="0"/>
              </a:rPr>
              <a:t> (a ~ 40 </a:t>
            </a:r>
            <a:r>
              <a:rPr lang="tr-TR" sz="1200" i="1" dirty="0" err="1" smtClean="0">
                <a:latin typeface="Times New Roman" pitchFamily="18" charset="0"/>
                <a:cs typeface="Times New Roman" pitchFamily="18" charset="0"/>
              </a:rPr>
              <a:t>fm</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between</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pinning</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centres</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nuclei</a:t>
            </a:r>
            <a:r>
              <a:rPr lang="tr-TR" sz="1200" i="1" dirty="0" smtClean="0">
                <a:latin typeface="Times New Roman" pitchFamily="18" charset="0"/>
                <a:cs typeface="Times New Roman" pitchFamily="18" charset="0"/>
              </a:rPr>
              <a:t>, in </a:t>
            </a:r>
            <a:r>
              <a:rPr lang="tr-TR" sz="1200" i="1" dirty="0" err="1" smtClean="0">
                <a:latin typeface="Times New Roman" pitchFamily="18" charset="0"/>
                <a:cs typeface="Times New Roman" pitchFamily="18" charset="0"/>
              </a:rPr>
              <a:t>the</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crust</a:t>
            </a:r>
            <a:r>
              <a:rPr lang="tr-TR" sz="1200" i="1" dirty="0" smtClean="0">
                <a:latin typeface="Times New Roman" pitchFamily="18" charset="0"/>
                <a:cs typeface="Times New Roman" pitchFamily="18" charset="0"/>
              </a:rPr>
              <a:t> </a:t>
            </a:r>
            <a:r>
              <a:rPr lang="tr-TR" sz="1200" i="1" dirty="0" err="1" smtClean="0">
                <a:latin typeface="Times New Roman" pitchFamily="18" charset="0"/>
                <a:cs typeface="Times New Roman" pitchFamily="18" charset="0"/>
              </a:rPr>
              <a:t>lattice</a:t>
            </a:r>
            <a:r>
              <a:rPr lang="tr-TR" sz="1200" i="1" dirty="0" smtClean="0">
                <a:latin typeface="Times New Roman" pitchFamily="18" charset="0"/>
                <a:cs typeface="Times New Roman" pitchFamily="18" charset="0"/>
              </a:rPr>
              <a:t>. </a:t>
            </a:r>
            <a:br>
              <a:rPr lang="tr-TR" sz="1200" i="1" dirty="0" smtClean="0">
                <a:latin typeface="Times New Roman" pitchFamily="18" charset="0"/>
                <a:cs typeface="Times New Roman" pitchFamily="18" charset="0"/>
              </a:rPr>
            </a:br>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smtClean="0"/>
              <a:t>|Delta </a:t>
            </a:r>
            <a:r>
              <a:rPr lang="tr-TR" dirty="0" err="1" smtClean="0"/>
              <a:t>Omega</a:t>
            </a:r>
            <a:r>
              <a:rPr lang="tr-TR" dirty="0" smtClean="0"/>
              <a:t> </a:t>
            </a:r>
            <a:r>
              <a:rPr lang="tr-TR" dirty="0" err="1" smtClean="0"/>
              <a:t>dot</a:t>
            </a:r>
            <a:r>
              <a:rPr lang="tr-TR" dirty="0" smtClean="0"/>
              <a:t>/</a:t>
            </a:r>
            <a:r>
              <a:rPr lang="tr-TR" dirty="0" err="1" smtClean="0"/>
              <a:t>Omega</a:t>
            </a:r>
            <a:r>
              <a:rPr lang="tr-TR" dirty="0" smtClean="0"/>
              <a:t> </a:t>
            </a:r>
            <a:r>
              <a:rPr lang="tr-TR" dirty="0" err="1" smtClean="0"/>
              <a:t>dot</a:t>
            </a:r>
            <a:r>
              <a:rPr lang="tr-TR" dirty="0" smtClean="0"/>
              <a:t>| ~10 </a:t>
            </a:r>
            <a:r>
              <a:rPr lang="tr-TR" baseline="30000" dirty="0" smtClean="0"/>
              <a:t>-3</a:t>
            </a:r>
            <a:endParaRPr lang="en-US" baseline="30000"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dirty="0" err="1" smtClean="0"/>
              <a:t>t</a:t>
            </a:r>
            <a:r>
              <a:rPr lang="tr-TR" baseline="-25000" dirty="0" err="1" smtClean="0"/>
              <a:t>o</a:t>
            </a:r>
            <a:r>
              <a:rPr lang="tr-TR" dirty="0" smtClean="0"/>
              <a:t> = 317 d</a:t>
            </a:r>
          </a:p>
          <a:p>
            <a:r>
              <a:rPr lang="tr-TR" dirty="0" err="1" smtClean="0"/>
              <a:t>tau</a:t>
            </a:r>
            <a:r>
              <a:rPr lang="tr-TR" dirty="0" smtClean="0"/>
              <a:t> </a:t>
            </a:r>
            <a:r>
              <a:rPr lang="tr-TR" baseline="-25000" dirty="0" smtClean="0"/>
              <a:t>2</a:t>
            </a:r>
            <a:r>
              <a:rPr lang="tr-TR" dirty="0" smtClean="0"/>
              <a:t> =</a:t>
            </a:r>
            <a:r>
              <a:rPr lang="tr-TR" baseline="0" dirty="0" smtClean="0"/>
              <a:t> 157 d</a:t>
            </a:r>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C1CE6B-D33B-4A85-A97E-89251D48D508}"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19.06.2015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22.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23.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124744"/>
            <a:ext cx="7920880" cy="4392488"/>
          </a:xfrm>
          <a:solidFill>
            <a:schemeClr val="bg1"/>
          </a:solidFill>
        </p:spPr>
        <p:txBody>
          <a:bodyPr>
            <a:normAutofit/>
          </a:bodyPr>
          <a:lstStyle/>
          <a:p>
            <a:pPr lvl="0">
              <a:defRPr/>
            </a:pP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en-US" sz="3200" i="1" dirty="0" smtClean="0">
                <a:latin typeface="Times New Roman" pitchFamily="18" charset="0"/>
                <a:cs typeface="Times New Roman" pitchFamily="18" charset="0"/>
              </a:rPr>
              <a:t>Glitches, Neutron Star Structure and External Torques: New Developments, New Perspectives</a:t>
            </a: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NewCompStar</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Budapest</a:t>
            </a:r>
            <a:r>
              <a:rPr lang="tr-TR" sz="2000" dirty="0" smtClean="0">
                <a:latin typeface="Times New Roman" pitchFamily="18" charset="0"/>
                <a:cs typeface="Times New Roman" pitchFamily="18" charset="0"/>
              </a:rPr>
              <a:t>, 19.06.2015</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M. Ali Alpar</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ongoing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work</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with</a:t>
            </a:r>
            <a:r>
              <a:rPr lang="tr-TR" sz="2000" dirty="0" smtClean="0">
                <a:latin typeface="Times New Roman" pitchFamily="18" charset="0"/>
                <a:cs typeface="Times New Roman" pitchFamily="18" charset="0"/>
              </a:rPr>
              <a:t> Onur Akbal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Erbil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Gügercinoğlu</a:t>
            </a:r>
            <a:endParaRPr lang="en-US" sz="3600" dirty="0">
              <a:latin typeface="Times New Roman" pitchFamily="18" charset="0"/>
              <a:cs typeface="Times New Roman" pitchFamily="18" charset="0"/>
            </a:endParaRPr>
          </a:p>
        </p:txBody>
      </p:sp>
      <p:pic>
        <p:nvPicPr>
          <p:cNvPr id="3" name="Picture 2" descr="SUlogo.jpg"/>
          <p:cNvPicPr>
            <a:picLocks noChangeAspect="1" noChangeArrowheads="1"/>
          </p:cNvPicPr>
          <p:nvPr/>
        </p:nvPicPr>
        <p:blipFill>
          <a:blip r:embed="rId3" cstate="print"/>
          <a:srcRect/>
          <a:stretch>
            <a:fillRect/>
          </a:stretch>
        </p:blipFill>
        <p:spPr bwMode="auto">
          <a:xfrm>
            <a:off x="3779912" y="5661248"/>
            <a:ext cx="1828800" cy="7761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1331913" y="1125538"/>
            <a:ext cx="6480175" cy="4535487"/>
          </a:xfrm>
          <a:solidFill>
            <a:schemeClr val="bg1"/>
          </a:solidFill>
        </p:spPr>
        <p:txBody>
          <a:bodyPr/>
          <a:lstStyle/>
          <a:p>
            <a:pPr algn="l"/>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err="1" smtClean="0">
                <a:latin typeface="Times New Roman" pitchFamily="18" charset="0"/>
                <a:cs typeface="Times New Roman" pitchFamily="18" charset="0"/>
              </a:rPr>
              <a:t>Two</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component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equations</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of </a:t>
            </a:r>
            <a:r>
              <a:rPr lang="tr-TR" sz="2400" dirty="0" err="1">
                <a:latin typeface="Times New Roman" pitchFamily="18" charset="0"/>
                <a:cs typeface="Times New Roman" pitchFamily="18" charset="0"/>
              </a:rPr>
              <a:t>motion</a:t>
            </a:r>
            <a:r>
              <a:rPr lang="tr-TR" sz="2400" dirty="0">
                <a:latin typeface="Times New Roman" pitchFamily="18" charset="0"/>
                <a:cs typeface="Times New Roman" pitchFamily="18" charset="0"/>
              </a:rPr>
              <a:t>:  </a:t>
            </a:r>
            <a:br>
              <a:rPr lang="tr-TR" sz="2400" dirty="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err="1">
                <a:latin typeface="Times New Roman" pitchFamily="18" charset="0"/>
                <a:cs typeface="Times New Roman" pitchFamily="18" charset="0"/>
              </a:rPr>
              <a:t>I</a:t>
            </a:r>
            <a:r>
              <a:rPr lang="tr-TR" sz="2400" baseline="-12000" dirty="0" err="1">
                <a:latin typeface="Times New Roman" pitchFamily="18" charset="0"/>
                <a:cs typeface="Times New Roman" pitchFamily="18" charset="0"/>
              </a:rPr>
              <a:t>c</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d</a:t>
            </a:r>
            <a:r>
              <a:rPr lang="tr-TR" sz="2400" dirty="0" err="1">
                <a:latin typeface="Symbol" pitchFamily="18" charset="2"/>
                <a:cs typeface="Times New Roman" pitchFamily="18" charset="0"/>
              </a:rPr>
              <a:t>W</a:t>
            </a:r>
            <a:r>
              <a:rPr lang="tr-TR" sz="2400" baseline="-12000" dirty="0" err="1">
                <a:latin typeface="Times New Roman" pitchFamily="18" charset="0"/>
                <a:cs typeface="Times New Roman" pitchFamily="18" charset="0"/>
              </a:rPr>
              <a:t>c</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dt</a:t>
            </a:r>
            <a:r>
              <a:rPr lang="tr-TR" sz="2400" dirty="0">
                <a:latin typeface="Times New Roman" pitchFamily="18" charset="0"/>
                <a:cs typeface="Times New Roman" pitchFamily="18" charset="0"/>
              </a:rPr>
              <a:t> + I</a:t>
            </a:r>
            <a:r>
              <a:rPr lang="tr-TR" sz="2400" baseline="-12000" dirty="0">
                <a:latin typeface="Times New Roman" pitchFamily="18" charset="0"/>
                <a:cs typeface="Times New Roman" pitchFamily="18" charset="0"/>
              </a:rPr>
              <a:t>s</a:t>
            </a:r>
            <a:r>
              <a:rPr lang="tr-TR" sz="2400" dirty="0">
                <a:latin typeface="Times New Roman" pitchFamily="18" charset="0"/>
                <a:cs typeface="Times New Roman" pitchFamily="18" charset="0"/>
              </a:rPr>
              <a:t> </a:t>
            </a:r>
            <a:r>
              <a:rPr lang="tr-TR" sz="2400" dirty="0" err="1" smtClean="0">
                <a:latin typeface="Times New Roman" pitchFamily="18" charset="0"/>
                <a:cs typeface="Times New Roman" pitchFamily="18" charset="0"/>
              </a:rPr>
              <a:t>d</a:t>
            </a:r>
            <a:r>
              <a:rPr lang="tr-TR" sz="2400" dirty="0" err="1" smtClean="0">
                <a:latin typeface="Symbol" pitchFamily="18" charset="2"/>
                <a:cs typeface="Times New Roman" pitchFamily="18" charset="0"/>
              </a:rPr>
              <a:t>W</a:t>
            </a:r>
            <a:r>
              <a:rPr lang="tr-TR" sz="2400" baseline="-12000" dirty="0" err="1" smtClean="0">
                <a:latin typeface="Times New Roman" pitchFamily="18" charset="0"/>
                <a:cs typeface="Times New Roman" pitchFamily="18" charset="0"/>
              </a:rPr>
              <a:t>s</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dt</a:t>
            </a:r>
            <a:r>
              <a:rPr lang="tr-TR" sz="2400" dirty="0">
                <a:latin typeface="Times New Roman" pitchFamily="18" charset="0"/>
                <a:cs typeface="Times New Roman" pitchFamily="18" charset="0"/>
              </a:rPr>
              <a:t> = </a:t>
            </a:r>
            <a:r>
              <a:rPr lang="tr-TR" sz="2400" dirty="0" err="1">
                <a:latin typeface="Times New Roman" pitchFamily="18" charset="0"/>
                <a:cs typeface="Times New Roman" pitchFamily="18" charset="0"/>
              </a:rPr>
              <a:t>N</a:t>
            </a:r>
            <a:r>
              <a:rPr lang="tr-TR" sz="2400" baseline="-12000" dirty="0" err="1">
                <a:latin typeface="Times New Roman" pitchFamily="18" charset="0"/>
                <a:cs typeface="Times New Roman" pitchFamily="18" charset="0"/>
              </a:rPr>
              <a:t>ext</a:t>
            </a: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a:latin typeface="Times New Roman" pitchFamily="18" charset="0"/>
                <a:cs typeface="Times New Roman" pitchFamily="18" charset="0"/>
              </a:rPr>
              <a:t> </a:t>
            </a:r>
            <a:br>
              <a:rPr lang="tr-TR" sz="2400" dirty="0">
                <a:latin typeface="Times New Roman" pitchFamily="18" charset="0"/>
                <a:cs typeface="Times New Roman" pitchFamily="18" charset="0"/>
              </a:rPr>
            </a:br>
            <a:r>
              <a:rPr lang="tr-TR" sz="2400" dirty="0" err="1" smtClean="0">
                <a:latin typeface="Times New Roman" pitchFamily="18" charset="0"/>
                <a:cs typeface="Times New Roman" pitchFamily="18" charset="0"/>
              </a:rPr>
              <a:t>d</a:t>
            </a:r>
            <a:r>
              <a:rPr lang="tr-TR" sz="2400" dirty="0" err="1" smtClean="0">
                <a:latin typeface="Symbol" pitchFamily="18" charset="2"/>
                <a:cs typeface="Times New Roman" pitchFamily="18" charset="0"/>
              </a:rPr>
              <a:t>W</a:t>
            </a:r>
            <a:r>
              <a:rPr lang="tr-TR" sz="2400" baseline="-12000" dirty="0" err="1" smtClean="0">
                <a:latin typeface="Times New Roman" pitchFamily="18" charset="0"/>
                <a:cs typeface="Times New Roman" pitchFamily="18" charset="0"/>
              </a:rPr>
              <a:t>s</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dt</a:t>
            </a:r>
            <a:r>
              <a:rPr lang="tr-TR" sz="2400" dirty="0">
                <a:latin typeface="Times New Roman" pitchFamily="18" charset="0"/>
                <a:cs typeface="Times New Roman" pitchFamily="18" charset="0"/>
              </a:rPr>
              <a:t> = - </a:t>
            </a:r>
            <a:r>
              <a:rPr lang="tr-TR" sz="2400" dirty="0" err="1">
                <a:latin typeface="Times New Roman" pitchFamily="18" charset="0"/>
                <a:cs typeface="Times New Roman" pitchFamily="18" charset="0"/>
              </a:rPr>
              <a:t>n</a:t>
            </a:r>
            <a:r>
              <a:rPr lang="tr-TR" sz="2400" dirty="0" err="1">
                <a:latin typeface="Symbol" pitchFamily="18" charset="2"/>
                <a:cs typeface="Times New Roman" pitchFamily="18" charset="0"/>
              </a:rPr>
              <a:t>k</a:t>
            </a:r>
            <a:r>
              <a:rPr lang="tr-TR" sz="2400" dirty="0">
                <a:latin typeface="Times New Roman" pitchFamily="18" charset="0"/>
                <a:cs typeface="Times New Roman" pitchFamily="18" charset="0"/>
              </a:rPr>
              <a:t> &lt;</a:t>
            </a:r>
            <a:r>
              <a:rPr lang="tr-TR" sz="2400" dirty="0" err="1">
                <a:latin typeface="Times New Roman" pitchFamily="18" charset="0"/>
                <a:cs typeface="Times New Roman" pitchFamily="18" charset="0"/>
              </a:rPr>
              <a:t>v</a:t>
            </a:r>
            <a:r>
              <a:rPr lang="tr-TR" sz="2400" baseline="-12000" dirty="0" err="1">
                <a:latin typeface="Times New Roman" pitchFamily="18" charset="0"/>
                <a:cs typeface="Times New Roman" pitchFamily="18" charset="0"/>
              </a:rPr>
              <a:t>r</a:t>
            </a:r>
            <a:r>
              <a:rPr lang="tr-TR" sz="2400" dirty="0">
                <a:latin typeface="Times New Roman" pitchFamily="18" charset="0"/>
                <a:cs typeface="Times New Roman" pitchFamily="18" charset="0"/>
              </a:rPr>
              <a:t>&gt;/r = - </a:t>
            </a:r>
            <a:r>
              <a:rPr lang="tr-TR" sz="2400" dirty="0" smtClean="0">
                <a:latin typeface="Times New Roman" pitchFamily="18" charset="0"/>
                <a:cs typeface="Times New Roman" pitchFamily="18" charset="0"/>
              </a:rPr>
              <a:t>2</a:t>
            </a:r>
            <a:r>
              <a:rPr lang="tr-TR" sz="2400" dirty="0" smtClean="0">
                <a:latin typeface="Symbol" pitchFamily="18" charset="2"/>
                <a:cs typeface="Times New Roman" pitchFamily="18" charset="0"/>
              </a:rPr>
              <a:t>W</a:t>
            </a:r>
            <a:r>
              <a:rPr lang="tr-TR" sz="2400" baseline="-12000" dirty="0" smtClean="0">
                <a:latin typeface="Times New Roman" pitchFamily="18" charset="0"/>
                <a:cs typeface="Times New Roman" pitchFamily="18" charset="0"/>
              </a:rPr>
              <a:t>s</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&lt;</a:t>
            </a:r>
            <a:r>
              <a:rPr lang="tr-TR" sz="2400" dirty="0" err="1">
                <a:latin typeface="Times New Roman" pitchFamily="18" charset="0"/>
                <a:cs typeface="Times New Roman" pitchFamily="18" charset="0"/>
              </a:rPr>
              <a:t>v</a:t>
            </a:r>
            <a:r>
              <a:rPr lang="tr-TR" sz="2400" baseline="-12000" dirty="0" err="1">
                <a:latin typeface="Times New Roman" pitchFamily="18" charset="0"/>
                <a:cs typeface="Times New Roman" pitchFamily="18" charset="0"/>
              </a:rPr>
              <a:t>r</a:t>
            </a:r>
            <a:r>
              <a:rPr lang="tr-TR" sz="2400" dirty="0">
                <a:latin typeface="Times New Roman" pitchFamily="18" charset="0"/>
                <a:cs typeface="Times New Roman" pitchFamily="18" charset="0"/>
              </a:rPr>
              <a:t>&gt; / r </a:t>
            </a:r>
            <a:br>
              <a:rPr lang="tr-TR" sz="2400" dirty="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a:latin typeface="Times New Roman" pitchFamily="18" charset="0"/>
                <a:cs typeface="Times New Roman" pitchFamily="18" charset="0"/>
              </a:rPr>
              <a:t/>
            </a:r>
            <a:br>
              <a:rPr lang="tr-TR" sz="2400" dirty="0">
                <a:latin typeface="Times New Roman" pitchFamily="18" charset="0"/>
                <a:cs typeface="Times New Roman" pitchFamily="18" charset="0"/>
              </a:rPr>
            </a:br>
            <a:r>
              <a:rPr lang="tr-TR" sz="2400" dirty="0" err="1">
                <a:latin typeface="Times New Roman" pitchFamily="18" charset="0"/>
                <a:cs typeface="Times New Roman" pitchFamily="18" charset="0"/>
              </a:rPr>
              <a:t>steady</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state</a:t>
            </a:r>
            <a:r>
              <a:rPr lang="tr-TR" sz="2400" dirty="0">
                <a:latin typeface="Times New Roman" pitchFamily="18" charset="0"/>
                <a:cs typeface="Times New Roman" pitchFamily="18" charset="0"/>
              </a:rPr>
              <a:t>:  </a:t>
            </a:r>
            <a:r>
              <a:rPr lang="tr-TR" sz="2400" dirty="0">
                <a:solidFill>
                  <a:schemeClr val="accent2"/>
                </a:solidFill>
                <a:latin typeface="Times New Roman" pitchFamily="18" charset="0"/>
                <a:cs typeface="Times New Roman" pitchFamily="18" charset="0"/>
              </a:rPr>
              <a:t/>
            </a:r>
            <a:br>
              <a:rPr lang="tr-TR" sz="2400" dirty="0">
                <a:solidFill>
                  <a:schemeClr val="accent2"/>
                </a:solidFill>
                <a:latin typeface="Times New Roman" pitchFamily="18" charset="0"/>
                <a:cs typeface="Times New Roman" pitchFamily="18" charset="0"/>
              </a:rPr>
            </a:br>
            <a:r>
              <a:rPr lang="tr-TR" sz="2400" dirty="0">
                <a:solidFill>
                  <a:schemeClr val="accent2"/>
                </a:solidFill>
                <a:latin typeface="Times New Roman" pitchFamily="18" charset="0"/>
                <a:cs typeface="Times New Roman" pitchFamily="18" charset="0"/>
              </a:rPr>
              <a:t/>
            </a:r>
            <a:br>
              <a:rPr lang="tr-TR" sz="2400" dirty="0">
                <a:solidFill>
                  <a:schemeClr val="accent2"/>
                </a:solidFill>
                <a:latin typeface="Times New Roman" pitchFamily="18" charset="0"/>
                <a:cs typeface="Times New Roman" pitchFamily="18" charset="0"/>
              </a:rPr>
            </a:br>
            <a:endParaRPr lang="tr-TR" sz="2400" dirty="0">
              <a:solidFill>
                <a:schemeClr val="accent2"/>
              </a:solidFill>
              <a:latin typeface="Times New Roman" pitchFamily="18" charset="0"/>
              <a:cs typeface="Times New Roman" pitchFamily="18" charset="0"/>
            </a:endParaRPr>
          </a:p>
        </p:txBody>
      </p:sp>
      <p:sp>
        <p:nvSpPr>
          <p:cNvPr id="15565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5651" name="Object 3"/>
          <p:cNvGraphicFramePr>
            <a:graphicFrameLocks noChangeAspect="1"/>
          </p:cNvGraphicFramePr>
          <p:nvPr/>
        </p:nvGraphicFramePr>
        <p:xfrm>
          <a:off x="1401763" y="4941888"/>
          <a:ext cx="6124575" cy="473075"/>
        </p:xfrm>
        <a:graphic>
          <a:graphicData uri="http://schemas.openxmlformats.org/presentationml/2006/ole">
            <p:oleObj spid="_x0000_s204802" name="Equation" r:id="rId3" imgW="2959100" imgH="2286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50706"/>
          </a:xfrm>
          <a:solidFill>
            <a:schemeClr val="bg1"/>
          </a:solidFill>
        </p:spPr>
        <p:txBody>
          <a:bodyPr>
            <a:normAutofit/>
          </a:bodyPr>
          <a:lstStyle/>
          <a:p>
            <a:pPr algn="l"/>
            <a:r>
              <a:rPr lang="tr-TR" sz="2000"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Linear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coupling</a:t>
            </a:r>
            <a:r>
              <a:rPr lang="tr-TR" sz="2800" i="1" dirty="0" smtClean="0">
                <a:latin typeface="Times New Roman" pitchFamily="18" charset="0"/>
                <a:cs typeface="Times New Roman" pitchFamily="18" charset="0"/>
              </a:rPr>
              <a:t> of sf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crust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linear</a:t>
            </a:r>
            <a:r>
              <a:rPr lang="tr-TR" sz="2700" i="1" dirty="0" smtClean="0">
                <a:latin typeface="Times New Roman" pitchFamily="18" charset="0"/>
                <a:cs typeface="Times New Roman" pitchFamily="18" charset="0"/>
              </a:rPr>
              <a:t> response: </a:t>
            </a:r>
            <a:br>
              <a:rPr lang="tr-TR" sz="27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When</a:t>
            </a:r>
            <a:r>
              <a:rPr lang="tr-TR" sz="2000" i="1" dirty="0" smtClean="0">
                <a:latin typeface="Times New Roman" pitchFamily="18" charset="0"/>
                <a:cs typeface="Times New Roman" pitchFamily="18" charset="0"/>
              </a:rPr>
              <a:t>    </a:t>
            </a:r>
            <a:r>
              <a:rPr lang="tr-TR" sz="2200" dirty="0" err="1" smtClean="0"/>
              <a:t>d</a:t>
            </a:r>
            <a:r>
              <a:rPr lang="tr-TR" sz="2200" dirty="0" err="1" smtClean="0">
                <a:latin typeface="Symbol" pitchFamily="18" charset="2"/>
              </a:rPr>
              <a:t>W</a:t>
            </a:r>
            <a:r>
              <a:rPr lang="tr-TR" sz="2200" baseline="-12000" dirty="0" err="1" smtClean="0"/>
              <a:t>s</a:t>
            </a:r>
            <a:r>
              <a:rPr lang="tr-TR" sz="2200" dirty="0" smtClean="0"/>
              <a:t> /</a:t>
            </a:r>
            <a:r>
              <a:rPr lang="tr-TR" sz="2200" dirty="0" err="1" smtClean="0"/>
              <a:t>dt</a:t>
            </a:r>
            <a:r>
              <a:rPr lang="tr-TR" sz="2200" dirty="0" smtClean="0"/>
              <a:t> = = - ( </a:t>
            </a:r>
            <a:r>
              <a:rPr lang="tr-TR" sz="2200" dirty="0" err="1" smtClean="0">
                <a:latin typeface="Symbol" pitchFamily="18" charset="2"/>
              </a:rPr>
              <a:t>W</a:t>
            </a:r>
            <a:r>
              <a:rPr lang="tr-TR" sz="2200" baseline="-12000" dirty="0" err="1" smtClean="0"/>
              <a:t>s</a:t>
            </a:r>
            <a:r>
              <a:rPr lang="tr-TR" sz="2200" dirty="0" smtClean="0"/>
              <a:t> - </a:t>
            </a:r>
            <a:r>
              <a:rPr lang="tr-TR" sz="2200" dirty="0" err="1" smtClean="0">
                <a:latin typeface="Symbol" pitchFamily="18" charset="2"/>
              </a:rPr>
              <a:t>W</a:t>
            </a:r>
            <a:r>
              <a:rPr lang="tr-TR" sz="2200" baseline="-12000" dirty="0" err="1" smtClean="0"/>
              <a:t>c</a:t>
            </a:r>
            <a:r>
              <a:rPr lang="tr-TR" sz="2200" dirty="0" smtClean="0"/>
              <a:t>) /</a:t>
            </a:r>
            <a:r>
              <a:rPr lang="tr-TR" sz="2200" dirty="0" smtClean="0">
                <a:latin typeface="Symbol" pitchFamily="18" charset="2"/>
              </a:rPr>
              <a:t> t </a:t>
            </a: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Perturbations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from</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steady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state</a:t>
            </a:r>
            <a:r>
              <a:rPr lang="tr-TR" sz="2000" i="1"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response</a:t>
            </a:r>
            <a:r>
              <a:rPr lang="tr-TR" sz="2000" i="1" dirty="0" smtClean="0">
                <a:latin typeface="Times New Roman" pitchFamily="18" charset="0"/>
                <a:cs typeface="Times New Roman" pitchFamily="18" charset="0"/>
                <a:sym typeface="Wingdings" pitchFamily="2" charset="2"/>
              </a:rPr>
              <a:t>: </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exponential</a:t>
            </a:r>
            <a:r>
              <a:rPr lang="tr-TR" sz="2000" i="1" dirty="0" smtClean="0">
                <a:latin typeface="Times New Roman" pitchFamily="18" charset="0"/>
                <a:cs typeface="Times New Roman" pitchFamily="18" charset="0"/>
              </a:rPr>
              <a:t> decay;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Amplitude</a:t>
            </a:r>
            <a:r>
              <a:rPr lang="tr-TR" sz="2000" i="1" dirty="0" smtClean="0">
                <a:latin typeface="Times New Roman" pitchFamily="18" charset="0"/>
                <a:cs typeface="Times New Roman" pitchFamily="18" charset="0"/>
              </a:rPr>
              <a:t> of response is linear in the </a:t>
            </a:r>
            <a:r>
              <a:rPr lang="tr-TR" sz="2000" i="1" dirty="0" err="1" smtClean="0">
                <a:latin typeface="Times New Roman" pitchFamily="18" charset="0"/>
                <a:cs typeface="Times New Roman" pitchFamily="18" charset="0"/>
              </a:rPr>
              <a:t>perturbation</a:t>
            </a:r>
            <a:r>
              <a:rPr lang="tr-TR" sz="2000" i="1" dirty="0" smtClean="0">
                <a:latin typeface="Times New Roman" pitchFamily="18" charset="0"/>
                <a:cs typeface="Times New Roman" pitchFamily="18" charset="0"/>
              </a:rPr>
              <a:t> (glitch </a:t>
            </a:r>
            <a:r>
              <a:rPr lang="tr-TR" sz="2000" i="1" dirty="0" smtClean="0">
                <a:latin typeface="Symbol" pitchFamily="18" charset="2"/>
                <a:cs typeface="Times New Roman" pitchFamily="18" charset="0"/>
              </a:rPr>
              <a:t>DW</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sym typeface="Wingdings" pitchFamily="2" charset="2"/>
              </a:rPr>
              <a:t>Postglitch</a:t>
            </a:r>
            <a:r>
              <a:rPr lang="tr-TR" sz="2000" i="1" dirty="0" smtClean="0">
                <a:latin typeface="Times New Roman" pitchFamily="18" charset="0"/>
                <a:cs typeface="Times New Roman" pitchFamily="18" charset="0"/>
                <a:sym typeface="Wingdings" pitchFamily="2" charset="2"/>
              </a:rPr>
              <a:t> data typically involve several distinct exponential relaxation pieces. </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sym typeface="Wingdings" pitchFamily="2" charset="2"/>
              </a:rPr>
              <a:t> </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2" cstate="print"/>
          <a:srcRect/>
          <a:stretch>
            <a:fillRect/>
          </a:stretch>
        </p:blipFill>
        <p:spPr bwMode="auto">
          <a:xfrm>
            <a:off x="2771800" y="3933056"/>
            <a:ext cx="3125474"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0"/>
          </a:xfrm>
          <a:solidFill>
            <a:schemeClr val="bg1"/>
          </a:solidFill>
        </p:spPr>
        <p:txBody>
          <a:bodyPr>
            <a:noAutofit/>
          </a:bodyPr>
          <a:lstStyle/>
          <a:p>
            <a:pPr algn="l"/>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coupling</a:t>
            </a:r>
            <a:r>
              <a:rPr lang="tr-TR" sz="2400" i="1" dirty="0" smtClean="0">
                <a:latin typeface="Times New Roman" pitchFamily="18" charset="0"/>
                <a:cs typeface="Times New Roman" pitchFamily="18" charset="0"/>
              </a:rPr>
              <a:t> of sf </a:t>
            </a:r>
            <a:r>
              <a:rPr lang="tr-TR" sz="2400" i="1" dirty="0" err="1" smtClean="0">
                <a:latin typeface="Times New Roman" pitchFamily="18" charset="0"/>
                <a:cs typeface="Times New Roman" pitchFamily="18" charset="0"/>
              </a:rPr>
              <a:t>and</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crust</a:t>
            </a:r>
            <a:r>
              <a:rPr lang="tr-TR" sz="2400" i="1" dirty="0" smtClean="0">
                <a:latin typeface="Times New Roman" pitchFamily="18" charset="0"/>
                <a:cs typeface="Times New Roman" pitchFamily="18" charset="0"/>
              </a:rPr>
              <a:t>” &amp; </a:t>
            </a:r>
            <a:r>
              <a:rPr lang="tr-TR" sz="2400" i="1" dirty="0" err="1" smtClean="0">
                <a:latin typeface="Times New Roman" pitchFamily="18" charset="0"/>
                <a:cs typeface="Times New Roman" pitchFamily="18" charset="0"/>
              </a:rPr>
              <a:t>exponential</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relaxation</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with</a:t>
            </a:r>
            <a:r>
              <a:rPr lang="tr-TR" sz="2400" i="1" dirty="0" smtClean="0">
                <a:latin typeface="Times New Roman" pitchFamily="18" charset="0"/>
                <a:cs typeface="Times New Roman" pitchFamily="18" charset="0"/>
              </a:rPr>
              <a:t>:</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i) </a:t>
            </a:r>
            <a:r>
              <a:rPr lang="tr-TR" sz="2400" i="1" dirty="0" err="1" smtClean="0">
                <a:latin typeface="Times New Roman" pitchFamily="18" charset="0"/>
                <a:cs typeface="Times New Roman" pitchFamily="18" charset="0"/>
              </a:rPr>
              <a:t>bona</a:t>
            </a:r>
            <a:r>
              <a:rPr lang="tr-TR" sz="2400" i="1" dirty="0" smtClean="0">
                <a:latin typeface="Times New Roman" pitchFamily="18" charset="0"/>
                <a:cs typeface="Times New Roman" pitchFamily="18" charset="0"/>
              </a:rPr>
              <a:t> fide </a:t>
            </a:r>
            <a:r>
              <a:rPr lang="tr-TR" sz="2400" i="1" dirty="0" err="1" smtClean="0">
                <a:latin typeface="Times New Roman" pitchFamily="18" charset="0"/>
                <a:cs typeface="Times New Roman" pitchFamily="18" charset="0"/>
              </a:rPr>
              <a:t>drag</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forces</a:t>
            </a: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ii</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of </a:t>
            </a:r>
            <a:r>
              <a:rPr lang="tr-TR" sz="2400" i="1" dirty="0" err="1" smtClean="0">
                <a:latin typeface="Times New Roman" pitchFamily="18" charset="0"/>
                <a:cs typeface="Times New Roman" pitchFamily="18" charset="0"/>
              </a:rPr>
              <a:t>creep</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Relaxation</a:t>
            </a:r>
            <a:r>
              <a:rPr lang="tr-TR" sz="2400" i="1" dirty="0" smtClean="0">
                <a:latin typeface="Times New Roman" pitchFamily="18" charset="0"/>
                <a:cs typeface="Times New Roman" pitchFamily="18" charset="0"/>
              </a:rPr>
              <a:t> time in </a:t>
            </a:r>
            <a:r>
              <a:rPr lang="tr-TR" sz="2400" i="1" dirty="0" err="1" smtClean="0">
                <a:latin typeface="Times New Roman" pitchFamily="18" charset="0"/>
                <a:cs typeface="Times New Roman" pitchFamily="18" charset="0"/>
              </a:rPr>
              <a:t>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is </a:t>
            </a:r>
            <a:r>
              <a:rPr lang="tr-TR" sz="2400" i="1" dirty="0" err="1" smtClean="0">
                <a:latin typeface="Times New Roman" pitchFamily="18" charset="0"/>
                <a:cs typeface="Times New Roman" pitchFamily="18" charset="0"/>
              </a:rPr>
              <a:t>very</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sensitively</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dependent</a:t>
            </a:r>
            <a:r>
              <a:rPr lang="tr-TR" sz="2400" i="1" dirty="0" smtClean="0">
                <a:latin typeface="Times New Roman" pitchFamily="18" charset="0"/>
                <a:cs typeface="Times New Roman" pitchFamily="18" charset="0"/>
              </a:rPr>
              <a:t> on </a:t>
            </a:r>
            <a:r>
              <a:rPr lang="tr-TR" sz="2400" i="1" dirty="0" err="1" smtClean="0">
                <a:latin typeface="Times New Roman" pitchFamily="18" charset="0"/>
                <a:cs typeface="Times New Roman" pitchFamily="18" charset="0"/>
              </a:rPr>
              <a:t>pinning</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parameters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and</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temperature</a:t>
            </a:r>
            <a:r>
              <a:rPr lang="tr-TR" sz="2400" i="1"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sym typeface="Wingdings" pitchFamily="2" charset="2"/>
              </a:rPr>
              <a:t> </a:t>
            </a:r>
            <a:r>
              <a:rPr lang="tr-TR" sz="2400" i="1" dirty="0" err="1" smtClean="0">
                <a:latin typeface="Times New Roman" pitchFamily="18" charset="0"/>
                <a:cs typeface="Times New Roman" pitchFamily="18" charset="0"/>
                <a:sym typeface="Wingdings" pitchFamily="2" charset="2"/>
              </a:rPr>
              <a:t>ambiguity</a:t>
            </a:r>
            <a:r>
              <a:rPr lang="tr-TR" sz="2400" i="1" dirty="0" smtClean="0">
                <a:latin typeface="Times New Roman" pitchFamily="18" charset="0"/>
                <a:cs typeface="Times New Roman" pitchFamily="18" charset="0"/>
                <a:sym typeface="Wingdings" pitchFamily="2" charset="2"/>
              </a:rPr>
              <a:t> in </a:t>
            </a:r>
            <a:r>
              <a:rPr lang="tr-TR" sz="2400" i="1" dirty="0" err="1" smtClean="0">
                <a:latin typeface="Times New Roman" pitchFamily="18" charset="0"/>
                <a:cs typeface="Times New Roman" pitchFamily="18" charset="0"/>
                <a:sym typeface="Wingdings" pitchFamily="2" charset="2"/>
              </a:rPr>
              <a:t>interpreting</a:t>
            </a:r>
            <a:r>
              <a:rPr lang="tr-TR" sz="2400" i="1" dirty="0" smtClean="0">
                <a:latin typeface="Times New Roman" pitchFamily="18" charset="0"/>
                <a:cs typeface="Times New Roman" pitchFamily="18" charset="0"/>
                <a:sym typeface="Wingdings" pitchFamily="2" charset="2"/>
              </a:rPr>
              <a:t> model </a:t>
            </a:r>
            <a:r>
              <a:rPr lang="tr-TR" sz="2400" i="1" dirty="0" err="1" smtClean="0">
                <a:latin typeface="Times New Roman" pitchFamily="18" charset="0"/>
                <a:cs typeface="Times New Roman" pitchFamily="18" charset="0"/>
                <a:sym typeface="Wingdings" pitchFamily="2" charset="2"/>
              </a:rPr>
              <a:t>fits</a:t>
            </a:r>
            <a:r>
              <a:rPr lang="tr-TR" sz="2400" i="1" dirty="0" smtClean="0">
                <a:latin typeface="Times New Roman" pitchFamily="18" charset="0"/>
                <a:cs typeface="Times New Roman" pitchFamily="18" charset="0"/>
                <a:sym typeface="Wingdings" pitchFamily="2" charset="2"/>
              </a:rPr>
              <a:t>. </a:t>
            </a: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iii</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nonlinear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creep</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but </a:t>
            </a:r>
            <a:r>
              <a:rPr lang="tr-TR" sz="2400" i="1" dirty="0" err="1" smtClean="0">
                <a:latin typeface="Times New Roman" pitchFamily="18" charset="0"/>
                <a:cs typeface="Times New Roman" pitchFamily="18" charset="0"/>
              </a:rPr>
              <a:t>small</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perturbation</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response</a:t>
            </a:r>
            <a:r>
              <a:rPr lang="tr-TR" sz="2400" i="1" dirty="0" smtClean="0">
                <a:latin typeface="Times New Roman" pitchFamily="18" charset="0"/>
                <a:cs typeface="Times New Roman" pitchFamily="18" charset="0"/>
              </a:rPr>
              <a:t> of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sf </a:t>
            </a:r>
            <a:r>
              <a:rPr lang="tr-TR" sz="2400" i="1" dirty="0" err="1" smtClean="0">
                <a:latin typeface="Times New Roman" pitchFamily="18" charset="0"/>
                <a:cs typeface="Times New Roman" pitchFamily="18" charset="0"/>
              </a:rPr>
              <a:t>regions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through</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which</a:t>
            </a:r>
            <a:r>
              <a:rPr lang="tr-TR" sz="2400" i="1" dirty="0" smtClean="0">
                <a:latin typeface="Times New Roman" pitchFamily="18" charset="0"/>
                <a:cs typeface="Times New Roman" pitchFamily="18" charset="0"/>
              </a:rPr>
              <a:t> no </a:t>
            </a:r>
            <a:r>
              <a:rPr lang="tr-TR" sz="2400" i="1" dirty="0" err="1" smtClean="0">
                <a:latin typeface="Times New Roman" pitchFamily="18" charset="0"/>
                <a:cs typeface="Times New Roman" pitchFamily="18" charset="0"/>
              </a:rPr>
              <a:t>vortices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move</a:t>
            </a:r>
            <a:r>
              <a:rPr lang="tr-TR" sz="2400" i="1" dirty="0" smtClean="0">
                <a:latin typeface="Times New Roman" pitchFamily="18" charset="0"/>
                <a:cs typeface="Times New Roman" pitchFamily="18" charset="0"/>
              </a:rPr>
              <a:t> in </a:t>
            </a:r>
            <a:r>
              <a:rPr lang="tr-TR" sz="2400" i="1" dirty="0" err="1" smtClean="0">
                <a:latin typeface="Times New Roman" pitchFamily="18" charset="0"/>
                <a:cs typeface="Times New Roman" pitchFamily="18" charset="0"/>
              </a:rPr>
              <a:t>glitch</a:t>
            </a:r>
            <a:r>
              <a:rPr lang="tr-TR" sz="2400" i="1" dirty="0" smtClean="0">
                <a:latin typeface="Times New Roman" pitchFamily="18" charset="0"/>
                <a:cs typeface="Times New Roman" pitchFamily="18" charset="0"/>
              </a:rPr>
              <a:t>.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Symbol" pitchFamily="18" charset="2"/>
                <a:cs typeface="Times New Roman" pitchFamily="18" charset="0"/>
              </a:rPr>
              <a:t> w = </a:t>
            </a:r>
            <a:r>
              <a:rPr lang="tr-TR" sz="2400" i="1" dirty="0" err="1" smtClean="0">
                <a:latin typeface="Symbol" pitchFamily="18" charset="2"/>
                <a:cs typeface="Times New Roman" pitchFamily="18" charset="0"/>
              </a:rPr>
              <a:t>W</a:t>
            </a:r>
            <a:r>
              <a:rPr lang="tr-TR" sz="2400" i="1" baseline="-25000" dirty="0" err="1" smtClean="0">
                <a:latin typeface="Times New Roman" pitchFamily="18" charset="0"/>
                <a:cs typeface="Times New Roman" pitchFamily="18" charset="0"/>
              </a:rPr>
              <a:t>s</a:t>
            </a:r>
            <a:r>
              <a:rPr lang="tr-TR" sz="2400" i="1" dirty="0" smtClean="0">
                <a:latin typeface="Symbol" pitchFamily="18" charset="2"/>
                <a:cs typeface="Times New Roman" pitchFamily="18" charset="0"/>
              </a:rPr>
              <a:t>- </a:t>
            </a:r>
            <a:r>
              <a:rPr lang="tr-TR" sz="2400" i="1" dirty="0" err="1" smtClean="0">
                <a:latin typeface="Symbol" pitchFamily="18" charset="2"/>
                <a:cs typeface="Times New Roman" pitchFamily="18" charset="0"/>
              </a:rPr>
              <a:t>W</a:t>
            </a:r>
            <a:r>
              <a:rPr lang="tr-TR" sz="2400" i="1" baseline="-25000" dirty="0" err="1"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 </a:t>
            </a:r>
            <a:br>
              <a:rPr lang="tr-TR" sz="2400" i="1" dirty="0" smtClean="0">
                <a:latin typeface="Times New Roman" pitchFamily="18" charset="0"/>
                <a:cs typeface="Times New Roman" pitchFamily="18" charset="0"/>
              </a:rPr>
            </a:br>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smtClean="0">
                <a:latin typeface="Symbol" pitchFamily="18" charset="2"/>
                <a:cs typeface="Times New Roman" pitchFamily="18" charset="0"/>
              </a:rPr>
              <a:t> </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s</a:t>
            </a:r>
            <a:r>
              <a:rPr lang="tr-TR" sz="2400" i="1" dirty="0" smtClean="0">
                <a:latin typeface="Symbol" pitchFamily="18" charset="2"/>
                <a:cs typeface="Times New Roman" pitchFamily="18" charset="0"/>
              </a:rPr>
              <a:t>&gt;&gt;</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 since  I</a:t>
            </a:r>
            <a:r>
              <a:rPr lang="tr-TR" sz="2400" i="1" baseline="-25000" dirty="0" smtClean="0">
                <a:latin typeface="Times New Roman" pitchFamily="18" charset="0"/>
                <a:cs typeface="Times New Roman" pitchFamily="18" charset="0"/>
              </a:rPr>
              <a:t>s</a:t>
            </a:r>
            <a:r>
              <a:rPr lang="tr-TR" sz="2400" i="1" dirty="0" smtClean="0">
                <a:latin typeface="Times New Roman" pitchFamily="18" charset="0"/>
                <a:cs typeface="Times New Roman" pitchFamily="18" charset="0"/>
              </a:rPr>
              <a:t> </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s</a:t>
            </a:r>
            <a:r>
              <a:rPr lang="tr-TR" sz="2400" i="1" dirty="0" smtClean="0">
                <a:latin typeface="Symbol" pitchFamily="18" charset="2"/>
                <a:cs typeface="Times New Roman" pitchFamily="18" charset="0"/>
              </a:rPr>
              <a:t>  = </a:t>
            </a:r>
            <a:r>
              <a:rPr lang="tr-TR" sz="2400" i="1" dirty="0" err="1" smtClean="0">
                <a:latin typeface="Times New Roman" pitchFamily="18" charset="0"/>
                <a:cs typeface="Times New Roman" pitchFamily="18" charset="0"/>
              </a:rPr>
              <a:t>I</a:t>
            </a:r>
            <a:r>
              <a:rPr lang="tr-TR" sz="2400" i="1" baseline="-25000" dirty="0" err="1"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So</a:t>
            </a:r>
            <a:r>
              <a:rPr lang="tr-TR" sz="2400" i="1" dirty="0" smtClean="0">
                <a:latin typeface="Times New Roman" pitchFamily="18" charset="0"/>
                <a:cs typeface="Times New Roman" pitchFamily="18" charset="0"/>
              </a:rPr>
              <a:t>  </a:t>
            </a:r>
            <a:r>
              <a:rPr lang="tr-TR" sz="2400" i="1" dirty="0" err="1" smtClean="0">
                <a:latin typeface="Symbol" pitchFamily="18" charset="2"/>
                <a:cs typeface="Times New Roman" pitchFamily="18" charset="0"/>
              </a:rPr>
              <a:t>dw</a:t>
            </a:r>
            <a:r>
              <a:rPr lang="tr-TR" sz="2400" i="1" dirty="0" smtClean="0">
                <a:latin typeface="Symbol" pitchFamily="18" charset="2"/>
                <a:cs typeface="Times New Roman" pitchFamily="18" charset="0"/>
              </a:rPr>
              <a:t> = </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s</a:t>
            </a:r>
            <a:r>
              <a:rPr lang="tr-TR" sz="2400" i="1" baseline="-25000" dirty="0" smtClean="0">
                <a:latin typeface="Times New Roman" pitchFamily="18" charset="0"/>
                <a:cs typeface="Times New Roman" pitchFamily="18" charset="0"/>
              </a:rPr>
              <a:t> </a:t>
            </a:r>
            <a:r>
              <a:rPr lang="tr-TR" sz="2400" i="1" dirty="0" smtClean="0">
                <a:latin typeface="Times New Roman" pitchFamily="18" charset="0"/>
                <a:cs typeface="Times New Roman" pitchFamily="18" charset="0"/>
              </a:rPr>
              <a:t> in </a:t>
            </a:r>
            <a:r>
              <a:rPr lang="tr-TR" sz="2400" i="1" dirty="0" err="1" smtClean="0">
                <a:latin typeface="Times New Roman" pitchFamily="18" charset="0"/>
                <a:cs typeface="Times New Roman" pitchFamily="18" charset="0"/>
              </a:rPr>
              <a:t>regions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through</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which</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vortices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moved</a:t>
            </a:r>
            <a:r>
              <a:rPr lang="tr-TR" sz="2400" i="1" dirty="0" smtClean="0">
                <a:latin typeface="Times New Roman" pitchFamily="18" charset="0"/>
                <a:cs typeface="Times New Roman" pitchFamily="18" charset="0"/>
              </a:rPr>
              <a:t>.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In</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regions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where</a:t>
            </a:r>
            <a:r>
              <a:rPr lang="tr-TR" sz="2400" i="1" dirty="0" smtClean="0">
                <a:latin typeface="Times New Roman" pitchFamily="18" charset="0"/>
                <a:cs typeface="Times New Roman" pitchFamily="18" charset="0"/>
              </a:rPr>
              <a:t> no </a:t>
            </a:r>
            <a:r>
              <a:rPr lang="tr-TR" sz="2400" i="1" dirty="0" err="1" smtClean="0">
                <a:latin typeface="Times New Roman" pitchFamily="18" charset="0"/>
                <a:cs typeface="Times New Roman" pitchFamily="18" charset="0"/>
              </a:rPr>
              <a:t>vortex</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motion</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occurred</a:t>
            </a:r>
            <a:r>
              <a:rPr lang="tr-TR" sz="2400" i="1" dirty="0" smtClean="0">
                <a:latin typeface="Times New Roman" pitchFamily="18" charset="0"/>
                <a:cs typeface="Times New Roman" pitchFamily="18" charset="0"/>
              </a:rPr>
              <a:t> </a:t>
            </a:r>
            <a:r>
              <a:rPr lang="tr-TR" sz="2400" i="1" dirty="0" err="1" smtClean="0">
                <a:latin typeface="Symbol" pitchFamily="18" charset="2"/>
                <a:cs typeface="Times New Roman" pitchFamily="18" charset="0"/>
              </a:rPr>
              <a:t>dw</a:t>
            </a:r>
            <a:r>
              <a:rPr lang="tr-TR" sz="2400" i="1" dirty="0" smtClean="0">
                <a:latin typeface="Symbol" pitchFamily="18" charset="2"/>
                <a:cs typeface="Times New Roman" pitchFamily="18" charset="0"/>
              </a:rPr>
              <a:t> = </a:t>
            </a:r>
            <a:r>
              <a:rPr lang="tr-TR" sz="2400" i="1" dirty="0" err="1" smtClean="0">
                <a:latin typeface="Symbol" pitchFamily="18" charset="2"/>
                <a:cs typeface="Times New Roman" pitchFamily="18" charset="0"/>
              </a:rPr>
              <a:t>DW</a:t>
            </a:r>
            <a:r>
              <a:rPr lang="tr-TR" sz="2400" i="1" baseline="-25000" dirty="0" err="1"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a </a:t>
            </a:r>
            <a:r>
              <a:rPr lang="tr-TR" sz="2400" i="1" dirty="0" err="1" smtClean="0">
                <a:latin typeface="Times New Roman" pitchFamily="18" charset="0"/>
                <a:cs typeface="Times New Roman" pitchFamily="18" charset="0"/>
              </a:rPr>
              <a:t>much</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smaller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peturbation</a:t>
            </a:r>
            <a:r>
              <a:rPr lang="tr-TR" sz="2400" i="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0"/>
          </a:xfrm>
          <a:solidFill>
            <a:schemeClr val="bg1"/>
          </a:solidFill>
        </p:spPr>
        <p:txBody>
          <a:bodyPr>
            <a:normAutofit/>
          </a:bodyPr>
          <a:lstStyle/>
          <a:p>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3131840" y="1772816"/>
          <a:ext cx="2840832" cy="1314415"/>
        </p:xfrm>
        <a:graphic>
          <a:graphicData uri="http://schemas.openxmlformats.org/presentationml/2006/ole">
            <p:oleObj spid="_x0000_s206850" name="Equation" r:id="rId4" imgW="850680" imgH="393480" progId="Equation.3">
              <p:embed/>
            </p:oleObj>
          </a:graphicData>
        </a:graphic>
      </p:graphicFrame>
      <p:graphicFrame>
        <p:nvGraphicFramePr>
          <p:cNvPr id="5" name="Object 4"/>
          <p:cNvGraphicFramePr>
            <a:graphicFrameLocks noChangeAspect="1"/>
          </p:cNvGraphicFramePr>
          <p:nvPr/>
        </p:nvGraphicFramePr>
        <p:xfrm>
          <a:off x="1271588" y="3860800"/>
          <a:ext cx="6391275" cy="1360488"/>
        </p:xfrm>
        <a:graphic>
          <a:graphicData uri="http://schemas.openxmlformats.org/presentationml/2006/ole">
            <p:oleObj spid="_x0000_s206851" name="Equation" r:id="rId5" imgW="2031840" imgH="431640" progId="Equation.3">
              <p:embed/>
            </p:oleObj>
          </a:graphicData>
        </a:graphic>
      </p:graphicFrame>
      <p:sp>
        <p:nvSpPr>
          <p:cNvPr id="6" name="Title 1"/>
          <p:cNvSpPr txBox="1">
            <a:spLocks/>
          </p:cNvSpPr>
          <p:nvPr/>
        </p:nvSpPr>
        <p:spPr>
          <a:xfrm>
            <a:off x="457200" y="5157192"/>
            <a:ext cx="8229600" cy="792088"/>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539552" y="2420888"/>
            <a:ext cx="8229600" cy="792088"/>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9" name="Rectangle 8"/>
          <p:cNvSpPr/>
          <p:nvPr/>
        </p:nvSpPr>
        <p:spPr>
          <a:xfrm>
            <a:off x="467544" y="836712"/>
            <a:ext cx="8136904" cy="830997"/>
          </a:xfrm>
          <a:prstGeom prst="rect">
            <a:avLst/>
          </a:prstGeom>
          <a:solidFill>
            <a:schemeClr val="bg1"/>
          </a:solidFill>
        </p:spPr>
        <p:txBody>
          <a:bodyPr wrap="square">
            <a:spAutoFit/>
          </a:bodyPr>
          <a:lstStyle/>
          <a:p>
            <a:r>
              <a:rPr lang="tr-TR" sz="2400" i="1" dirty="0" smtClean="0">
                <a:latin typeface="Times New Roman" pitchFamily="18" charset="0"/>
                <a:cs typeface="Times New Roman" pitchFamily="18" charset="0"/>
              </a:rPr>
              <a:t>Superfluid spindown by vortex flow: V</a:t>
            </a:r>
            <a:r>
              <a:rPr lang="tr-TR" sz="2400" i="1" baseline="-25000" dirty="0" smtClean="0">
                <a:latin typeface="Times New Roman" pitchFamily="18" charset="0"/>
                <a:cs typeface="Times New Roman" pitchFamily="18" charset="0"/>
              </a:rPr>
              <a:t>r</a:t>
            </a:r>
            <a:r>
              <a:rPr lang="tr-TR" sz="2400" i="1" dirty="0" smtClean="0">
                <a:latin typeface="Times New Roman" pitchFamily="18" charset="0"/>
                <a:cs typeface="Times New Roman" pitchFamily="18" charset="0"/>
              </a:rPr>
              <a:t> is the average radial velocity of the vortices: </a:t>
            </a:r>
            <a:endParaRPr lang="en-US" sz="2400" dirty="0"/>
          </a:p>
        </p:txBody>
      </p:sp>
      <p:sp>
        <p:nvSpPr>
          <p:cNvPr id="10" name="Rectangle 9"/>
          <p:cNvSpPr/>
          <p:nvPr/>
        </p:nvSpPr>
        <p:spPr>
          <a:xfrm>
            <a:off x="467544" y="3105835"/>
            <a:ext cx="8280920" cy="830997"/>
          </a:xfrm>
          <a:prstGeom prst="rect">
            <a:avLst/>
          </a:prstGeom>
        </p:spPr>
        <p:txBody>
          <a:bodyPr wrap="square">
            <a:spAutoFit/>
          </a:bodyPr>
          <a:lstStyle/>
          <a:p>
            <a:r>
              <a:rPr lang="tr-TR" sz="2400" i="1" dirty="0" smtClean="0">
                <a:latin typeface="Times New Roman" pitchFamily="18" charset="0"/>
                <a:cs typeface="Times New Roman" pitchFamily="18" charset="0"/>
              </a:rPr>
              <a:t>In vortex creep V</a:t>
            </a:r>
            <a:r>
              <a:rPr lang="tr-TR" sz="2400" i="1" baseline="-25000" dirty="0" smtClean="0">
                <a:latin typeface="Times New Roman" pitchFamily="18" charset="0"/>
                <a:cs typeface="Times New Roman" pitchFamily="18" charset="0"/>
              </a:rPr>
              <a:t>r</a:t>
            </a:r>
            <a:r>
              <a:rPr lang="tr-TR" sz="2400" i="1" dirty="0" smtClean="0">
                <a:latin typeface="Times New Roman" pitchFamily="18" charset="0"/>
                <a:cs typeface="Times New Roman" pitchFamily="18" charset="0"/>
              </a:rPr>
              <a:t> is given by a </a:t>
            </a:r>
            <a:r>
              <a:rPr lang="tr-TR" sz="2400" i="1" dirty="0" smtClean="0">
                <a:solidFill>
                  <a:srgbClr val="FF0000"/>
                </a:solidFill>
                <a:latin typeface="Times New Roman" pitchFamily="18" charset="0"/>
                <a:cs typeface="Times New Roman" pitchFamily="18" charset="0"/>
              </a:rPr>
              <a:t>microscopic</a:t>
            </a:r>
            <a:r>
              <a:rPr lang="tr-TR" sz="2400" i="1" dirty="0" smtClean="0">
                <a:latin typeface="Times New Roman" pitchFamily="18" charset="0"/>
                <a:cs typeface="Times New Roman" pitchFamily="18" charset="0"/>
              </a:rPr>
              <a:t> vortex velocity V</a:t>
            </a:r>
            <a:r>
              <a:rPr lang="tr-TR" sz="2400" i="1" baseline="-25000" dirty="0" smtClean="0">
                <a:latin typeface="Times New Roman" pitchFamily="18" charset="0"/>
                <a:cs typeface="Times New Roman" pitchFamily="18" charset="0"/>
              </a:rPr>
              <a:t>0 </a:t>
            </a:r>
            <a:r>
              <a:rPr lang="tr-TR" sz="2400" i="1" dirty="0" smtClean="0">
                <a:latin typeface="Times New Roman" pitchFamily="18" charset="0"/>
                <a:cs typeface="Times New Roman" pitchFamily="18" charset="0"/>
              </a:rPr>
              <a:t>times a highly nonlinear function f(</a:t>
            </a:r>
            <a:r>
              <a:rPr lang="tr-TR" sz="2400" i="1" dirty="0" smtClean="0">
                <a:latin typeface="Symbol" pitchFamily="18" charset="2"/>
                <a:cs typeface="Times New Roman" pitchFamily="18" charset="0"/>
              </a:rPr>
              <a:t>w</a:t>
            </a:r>
            <a:r>
              <a:rPr lang="tr-TR" sz="2400" i="1" dirty="0" smtClean="0">
                <a:latin typeface="Times New Roman" pitchFamily="18" charset="0"/>
                <a:cs typeface="Times New Roman" pitchFamily="18" charset="0"/>
              </a:rPr>
              <a:t>) of the lag </a:t>
            </a:r>
            <a:r>
              <a:rPr lang="tr-TR" sz="2400" i="1" dirty="0" smtClean="0">
                <a:latin typeface="Symbol" pitchFamily="18" charset="2"/>
                <a:cs typeface="Times New Roman" pitchFamily="18" charset="0"/>
              </a:rPr>
              <a:t>w = W</a:t>
            </a:r>
            <a:r>
              <a:rPr lang="tr-TR" sz="2400" i="1" baseline="-25000" dirty="0" smtClean="0">
                <a:latin typeface="Times New Roman" pitchFamily="18" charset="0"/>
                <a:cs typeface="Times New Roman" pitchFamily="18" charset="0"/>
              </a:rPr>
              <a:t>s</a:t>
            </a:r>
            <a:r>
              <a:rPr lang="tr-TR" sz="2400" i="1" dirty="0" smtClean="0">
                <a:latin typeface="Symbol" pitchFamily="18" charset="2"/>
                <a:cs typeface="Times New Roman" pitchFamily="18" charset="0"/>
              </a:rPr>
              <a:t>- W</a:t>
            </a:r>
            <a:r>
              <a:rPr lang="tr-TR" sz="2400" i="1" baseline="-25000" dirty="0" smtClean="0">
                <a:latin typeface="Times New Roman" pitchFamily="18" charset="0"/>
                <a:cs typeface="Times New Roman" pitchFamily="18" charset="0"/>
              </a:rPr>
              <a:t>c</a:t>
            </a:r>
            <a:r>
              <a:rPr lang="tr-TR" sz="2400" i="1" dirty="0" smtClean="0">
                <a:latin typeface="Times New Roman" pitchFamily="18" charset="0"/>
                <a:cs typeface="Times New Roman" pitchFamily="18" charset="0"/>
              </a:rPr>
              <a:t> . </a:t>
            </a:r>
            <a:endParaRPr lang="en-US" sz="2400" dirty="0"/>
          </a:p>
        </p:txBody>
      </p:sp>
      <p:sp>
        <p:nvSpPr>
          <p:cNvPr id="12" name="Title 1"/>
          <p:cNvSpPr txBox="1">
            <a:spLocks/>
          </p:cNvSpPr>
          <p:nvPr/>
        </p:nvSpPr>
        <p:spPr>
          <a:xfrm>
            <a:off x="457200" y="620688"/>
            <a:ext cx="8229600" cy="532859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5157192"/>
            <a:ext cx="8229600" cy="792088"/>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8" name="Title 1"/>
          <p:cNvSpPr txBox="1">
            <a:spLocks/>
          </p:cNvSpPr>
          <p:nvPr/>
        </p:nvSpPr>
        <p:spPr>
          <a:xfrm>
            <a:off x="539552" y="2420888"/>
            <a:ext cx="8229600" cy="792088"/>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1" name="Rectangle 10"/>
          <p:cNvSpPr/>
          <p:nvPr/>
        </p:nvSpPr>
        <p:spPr>
          <a:xfrm>
            <a:off x="0" y="476672"/>
            <a:ext cx="9144000" cy="5262979"/>
          </a:xfrm>
          <a:prstGeom prst="rect">
            <a:avLst/>
          </a:prstGeom>
          <a:solidFill>
            <a:schemeClr val="bg1"/>
          </a:solidFill>
        </p:spPr>
        <p:txBody>
          <a:bodyPr wrap="square">
            <a:spAutoFit/>
          </a:bodyPr>
          <a:lstStyle/>
          <a:p>
            <a:r>
              <a:rPr lang="tr-TR" sz="2400" i="1" dirty="0" smtClean="0">
                <a:latin typeface="Times New Roman" pitchFamily="18" charset="0"/>
                <a:cs typeface="Times New Roman" pitchFamily="18" charset="0"/>
              </a:rPr>
              <a:t>V</a:t>
            </a:r>
            <a:r>
              <a:rPr lang="tr-TR" sz="2400" i="1" baseline="-25000" dirty="0" smtClean="0">
                <a:latin typeface="Times New Roman" pitchFamily="18" charset="0"/>
                <a:cs typeface="Times New Roman" pitchFamily="18" charset="0"/>
              </a:rPr>
              <a:t>0</a:t>
            </a:r>
            <a:r>
              <a:rPr lang="tr-TR" sz="2400" i="1" dirty="0" smtClean="0">
                <a:latin typeface="Times New Roman" pitchFamily="18" charset="0"/>
                <a:cs typeface="Times New Roman" pitchFamily="18" charset="0"/>
              </a:rPr>
              <a:t> is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microscopic</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speed</a:t>
            </a:r>
            <a:r>
              <a:rPr lang="tr-TR" sz="2400" i="1" dirty="0" smtClean="0">
                <a:latin typeface="Times New Roman" pitchFamily="18" charset="0"/>
                <a:cs typeface="Times New Roman" pitchFamily="18" charset="0"/>
              </a:rPr>
              <a:t> of an </a:t>
            </a:r>
            <a:r>
              <a:rPr lang="tr-TR" sz="2400" i="1" dirty="0" err="1" smtClean="0">
                <a:latin typeface="Times New Roman" pitchFamily="18" charset="0"/>
                <a:cs typeface="Times New Roman" pitchFamily="18" charset="0"/>
              </a:rPr>
              <a:t>unpinned</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vortex</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line</a:t>
            </a:r>
            <a:r>
              <a:rPr lang="tr-TR" sz="2400" i="1" dirty="0" smtClean="0">
                <a:latin typeface="Times New Roman" pitchFamily="18" charset="0"/>
                <a:cs typeface="Times New Roman" pitchFamily="18" charset="0"/>
              </a:rPr>
              <a:t>/</a:t>
            </a:r>
            <a:r>
              <a:rPr lang="tr-TR" sz="2400" i="1" dirty="0" err="1" smtClean="0">
                <a:latin typeface="Times New Roman" pitchFamily="18" charset="0"/>
                <a:cs typeface="Times New Roman" pitchFamily="18" charset="0"/>
              </a:rPr>
              <a:t>segment</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with</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respect</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to</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pinning</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sites</a:t>
            </a:r>
            <a:r>
              <a:rPr lang="tr-TR" sz="2400" i="1" dirty="0" smtClean="0">
                <a:latin typeface="Times New Roman" pitchFamily="18" charset="0"/>
                <a:cs typeface="Times New Roman" pitchFamily="18" charset="0"/>
              </a:rPr>
              <a:t>. </a:t>
            </a:r>
          </a:p>
          <a:p>
            <a:r>
              <a:rPr lang="tr-TR" sz="2400" i="1" dirty="0" smtClean="0">
                <a:latin typeface="Times New Roman" pitchFamily="18" charset="0"/>
                <a:cs typeface="Times New Roman" pitchFamily="18" charset="0"/>
              </a:rPr>
              <a:t/>
            </a:r>
            <a:br>
              <a:rPr lang="tr-TR" sz="2400" i="1" dirty="0" smtClean="0">
                <a:latin typeface="Times New Roman" pitchFamily="18" charset="0"/>
                <a:cs typeface="Times New Roman" pitchFamily="18" charset="0"/>
              </a:rPr>
            </a:br>
            <a:r>
              <a:rPr lang="tr-TR" sz="2400" i="1" dirty="0" err="1" smtClean="0">
                <a:latin typeface="Times New Roman" pitchFamily="18" charset="0"/>
                <a:cs typeface="Times New Roman" pitchFamily="18" charset="0"/>
              </a:rPr>
              <a:t>Linear</a:t>
            </a:r>
            <a:r>
              <a:rPr lang="tr-TR" sz="2400" i="1" dirty="0" smtClean="0">
                <a:latin typeface="Times New Roman" pitchFamily="18" charset="0"/>
                <a:cs typeface="Times New Roman" pitchFamily="18" charset="0"/>
              </a:rPr>
              <a:t> regime obtains if f (</a:t>
            </a:r>
            <a:r>
              <a:rPr lang="tr-TR" sz="2400" i="1" dirty="0" smtClean="0">
                <a:latin typeface="Symbol" pitchFamily="18" charset="2"/>
                <a:cs typeface="Times New Roman" pitchFamily="18" charset="0"/>
              </a:rPr>
              <a:t>w</a:t>
            </a:r>
            <a:r>
              <a:rPr lang="tr-TR" sz="2400" i="1" dirty="0" smtClean="0">
                <a:latin typeface="Times New Roman" pitchFamily="18" charset="0"/>
                <a:cs typeface="Times New Roman" pitchFamily="18" charset="0"/>
              </a:rPr>
              <a:t>;pinning,T) =  is “small enough”. Bennett Link (2014) has </a:t>
            </a:r>
            <a:r>
              <a:rPr lang="tr-TR" sz="2400" i="1" dirty="0" err="1" smtClean="0">
                <a:latin typeface="Times New Roman" pitchFamily="18" charset="0"/>
                <a:cs typeface="Times New Roman" pitchFamily="18" charset="0"/>
              </a:rPr>
              <a:t>argued</a:t>
            </a:r>
            <a:r>
              <a:rPr lang="tr-TR" sz="2400" i="1" dirty="0" smtClean="0">
                <a:latin typeface="Times New Roman" pitchFamily="18" charset="0"/>
                <a:cs typeface="Times New Roman" pitchFamily="18" charset="0"/>
              </a:rPr>
              <a:t> that </a:t>
            </a:r>
            <a:r>
              <a:rPr lang="tr-TR" sz="2400" i="1" dirty="0" err="1" smtClean="0">
                <a:latin typeface="Times New Roman" pitchFamily="18" charset="0"/>
                <a:cs typeface="Times New Roman" pitchFamily="18" charset="0"/>
              </a:rPr>
              <a:t>if</a:t>
            </a:r>
            <a:r>
              <a:rPr lang="tr-TR" sz="2400" i="1" dirty="0" smtClean="0">
                <a:latin typeface="Times New Roman" pitchFamily="18" charset="0"/>
                <a:cs typeface="Times New Roman" pitchFamily="18" charset="0"/>
              </a:rPr>
              <a:t> V</a:t>
            </a:r>
            <a:r>
              <a:rPr lang="tr-TR" sz="2400" i="1" baseline="-25000" dirty="0" smtClean="0">
                <a:latin typeface="Times New Roman" pitchFamily="18" charset="0"/>
                <a:cs typeface="Times New Roman" pitchFamily="18" charset="0"/>
              </a:rPr>
              <a:t>0</a:t>
            </a:r>
            <a:r>
              <a:rPr lang="tr-TR" sz="2400" i="1" dirty="0" smtClean="0">
                <a:latin typeface="Times New Roman" pitchFamily="18" charset="0"/>
                <a:cs typeface="Times New Roman" pitchFamily="18" charset="0"/>
              </a:rPr>
              <a:t> = </a:t>
            </a:r>
            <a:r>
              <a:rPr lang="tr-TR" sz="2400" i="1" dirty="0" smtClean="0">
                <a:latin typeface="Symbol" pitchFamily="18" charset="2"/>
                <a:cs typeface="Times New Roman" pitchFamily="18" charset="0"/>
              </a:rPr>
              <a:t>w</a:t>
            </a:r>
            <a:r>
              <a:rPr lang="tr-TR" sz="2400" i="1" dirty="0" smtClean="0">
                <a:latin typeface="Times New Roman" pitchFamily="18" charset="0"/>
                <a:cs typeface="Times New Roman" pitchFamily="18" charset="0"/>
              </a:rPr>
              <a:t>R, the </a:t>
            </a:r>
            <a:r>
              <a:rPr lang="tr-TR" sz="2400" i="1" dirty="0" smtClean="0">
                <a:solidFill>
                  <a:srgbClr val="FF0000"/>
                </a:solidFill>
                <a:latin typeface="Times New Roman" pitchFamily="18" charset="0"/>
                <a:cs typeface="Times New Roman" pitchFamily="18" charset="0"/>
              </a:rPr>
              <a:t>macroscopic average relative velocity</a:t>
            </a:r>
            <a:r>
              <a:rPr lang="tr-TR" sz="2400" i="1" dirty="0" smtClean="0">
                <a:latin typeface="Times New Roman" pitchFamily="18" charset="0"/>
                <a:cs typeface="Times New Roman" pitchFamily="18" charset="0"/>
              </a:rPr>
              <a:t>, then there is no linear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a:t>
            </a:r>
          </a:p>
          <a:p>
            <a:endParaRPr lang="tr-TR" sz="2400" i="1" dirty="0" smtClean="0">
              <a:latin typeface="Times New Roman" pitchFamily="18" charset="0"/>
              <a:cs typeface="Times New Roman" pitchFamily="18" charset="0"/>
            </a:endParaRPr>
          </a:p>
          <a:p>
            <a:r>
              <a:rPr lang="tr-TR" sz="2400" i="1" dirty="0" err="1" smtClean="0">
                <a:latin typeface="Times New Roman" pitchFamily="18" charset="0"/>
                <a:cs typeface="Times New Roman" pitchFamily="18" charset="0"/>
              </a:rPr>
              <a:t>However</a:t>
            </a:r>
            <a:r>
              <a:rPr lang="tr-TR" sz="2400" i="1" dirty="0" smtClean="0">
                <a:latin typeface="Times New Roman" pitchFamily="18" charset="0"/>
                <a:cs typeface="Times New Roman" pitchFamily="18" charset="0"/>
              </a:rPr>
              <a:t> V</a:t>
            </a:r>
            <a:r>
              <a:rPr lang="tr-TR" sz="2400" i="1" baseline="-25000" dirty="0" smtClean="0">
                <a:latin typeface="Times New Roman" pitchFamily="18" charset="0"/>
                <a:cs typeface="Times New Roman" pitchFamily="18" charset="0"/>
              </a:rPr>
              <a:t>0</a:t>
            </a:r>
            <a:r>
              <a:rPr lang="tr-TR" sz="2400" i="1" dirty="0" smtClean="0">
                <a:latin typeface="Times New Roman" pitchFamily="18" charset="0"/>
                <a:cs typeface="Times New Roman" pitchFamily="18" charset="0"/>
              </a:rPr>
              <a:t> is </a:t>
            </a:r>
            <a:r>
              <a:rPr lang="tr-TR" sz="2400" i="1" dirty="0" err="1" smtClean="0">
                <a:latin typeface="Times New Roman" pitchFamily="18" charset="0"/>
                <a:cs typeface="Times New Roman" pitchFamily="18" charset="0"/>
              </a:rPr>
              <a:t>dominated</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by</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microscopic</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contributions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to</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local</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superfluid</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flow</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due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to</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inhomogeneities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nuclei</a:t>
            </a:r>
            <a:r>
              <a:rPr lang="tr-TR" sz="2400" i="1" dirty="0" smtClean="0">
                <a:latin typeface="Times New Roman" pitchFamily="18" charset="0"/>
                <a:cs typeface="Times New Roman" pitchFamily="18" charset="0"/>
              </a:rPr>
              <a:t> in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crust</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lattice</a:t>
            </a:r>
            <a:r>
              <a:rPr lang="tr-TR" sz="2400" i="1" dirty="0" smtClean="0">
                <a:latin typeface="Times New Roman" pitchFamily="18" charset="0"/>
                <a:cs typeface="Times New Roman" pitchFamily="18" charset="0"/>
              </a:rPr>
              <a:t>). </a:t>
            </a:r>
          </a:p>
          <a:p>
            <a:endParaRPr lang="tr-TR" sz="2400" i="1" dirty="0" smtClean="0">
              <a:latin typeface="Times New Roman" pitchFamily="18" charset="0"/>
              <a:cs typeface="Times New Roman" pitchFamily="18" charset="0"/>
            </a:endParaRPr>
          </a:p>
          <a:p>
            <a:r>
              <a:rPr lang="tr-TR" sz="2400" i="1" dirty="0" smtClean="0">
                <a:latin typeface="Times New Roman" pitchFamily="18" charset="0"/>
                <a:cs typeface="Times New Roman" pitchFamily="18" charset="0"/>
              </a:rPr>
              <a:t>(</a:t>
            </a:r>
            <a:r>
              <a:rPr lang="tr-TR" sz="2400" i="1" dirty="0" err="1" smtClean="0">
                <a:latin typeface="Times New Roman" pitchFamily="18" charset="0"/>
                <a:cs typeface="Times New Roman" pitchFamily="18" charset="0"/>
              </a:rPr>
              <a:t>Bernoulli</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effects</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make</a:t>
            </a:r>
            <a:r>
              <a:rPr lang="tr-TR" sz="2400" i="1" dirty="0" smtClean="0">
                <a:latin typeface="Times New Roman" pitchFamily="18" charset="0"/>
                <a:cs typeface="Times New Roman" pitchFamily="18" charset="0"/>
              </a:rPr>
              <a:t> V</a:t>
            </a:r>
            <a:r>
              <a:rPr lang="tr-TR" sz="2400" i="1" baseline="-25000" dirty="0" smtClean="0">
                <a:latin typeface="Times New Roman" pitchFamily="18" charset="0"/>
                <a:cs typeface="Times New Roman" pitchFamily="18" charset="0"/>
              </a:rPr>
              <a:t>0</a:t>
            </a:r>
            <a:r>
              <a:rPr lang="tr-TR" sz="2400" i="1" dirty="0" smtClean="0">
                <a:latin typeface="Times New Roman" pitchFamily="18" charset="0"/>
                <a:cs typeface="Times New Roman" pitchFamily="18" charset="0"/>
              </a:rPr>
              <a:t> ~10</a:t>
            </a:r>
            <a:r>
              <a:rPr lang="tr-TR" sz="2400" i="1" baseline="30000" dirty="0" smtClean="0">
                <a:latin typeface="Times New Roman" pitchFamily="18" charset="0"/>
                <a:cs typeface="Times New Roman" pitchFamily="18" charset="0"/>
              </a:rPr>
              <a:t>7</a:t>
            </a:r>
            <a:r>
              <a:rPr lang="tr-TR" sz="2400" i="1" dirty="0" smtClean="0">
                <a:latin typeface="Times New Roman" pitchFamily="18" charset="0"/>
                <a:cs typeface="Times New Roman" pitchFamily="18" charset="0"/>
              </a:rPr>
              <a:t> cm s</a:t>
            </a:r>
            <a:r>
              <a:rPr lang="tr-TR" sz="2400" i="1" baseline="30000" dirty="0" smtClean="0">
                <a:latin typeface="Times New Roman" pitchFamily="18" charset="0"/>
                <a:cs typeface="Times New Roman" pitchFamily="18" charset="0"/>
              </a:rPr>
              <a:t>-1</a:t>
            </a:r>
            <a:r>
              <a:rPr lang="tr-TR" sz="2400" i="1" dirty="0" smtClean="0">
                <a:latin typeface="Times New Roman" pitchFamily="18" charset="0"/>
                <a:cs typeface="Times New Roman" pitchFamily="18" charset="0"/>
              </a:rPr>
              <a:t> &gt;&gt; </a:t>
            </a:r>
            <a:r>
              <a:rPr lang="tr-TR" sz="2400" i="1" dirty="0" err="1" smtClean="0">
                <a:latin typeface="Symbol" pitchFamily="18" charset="2"/>
                <a:cs typeface="Times New Roman" pitchFamily="18" charset="0"/>
              </a:rPr>
              <a:t>w</a:t>
            </a:r>
            <a:r>
              <a:rPr lang="tr-TR" sz="2400" i="1" dirty="0" err="1" smtClean="0">
                <a:latin typeface="Times New Roman" pitchFamily="18" charset="0"/>
                <a:cs typeface="Times New Roman" pitchFamily="18" charset="0"/>
              </a:rPr>
              <a:t>R</a:t>
            </a:r>
            <a:r>
              <a:rPr lang="tr-TR" sz="2400" i="1" dirty="0" smtClean="0">
                <a:latin typeface="Times New Roman" pitchFamily="18" charset="0"/>
                <a:cs typeface="Times New Roman" pitchFamily="18" charset="0"/>
              </a:rPr>
              <a:t> </a:t>
            </a:r>
          </a:p>
          <a:p>
            <a:r>
              <a:rPr lang="tr-TR" sz="2400" i="1" dirty="0" smtClean="0">
                <a:latin typeface="Times New Roman" pitchFamily="18" charset="0"/>
                <a:cs typeface="Times New Roman" pitchFamily="18" charset="0"/>
              </a:rPr>
              <a:t>(Alpar </a:t>
            </a:r>
            <a:r>
              <a:rPr lang="tr-TR" sz="2400" i="1" dirty="0" err="1" smtClean="0">
                <a:latin typeface="Times New Roman" pitchFamily="18" charset="0"/>
                <a:cs typeface="Times New Roman" pitchFamily="18" charset="0"/>
              </a:rPr>
              <a:t>thesis</a:t>
            </a:r>
            <a:r>
              <a:rPr lang="tr-TR" sz="2400" i="1" dirty="0" smtClean="0">
                <a:latin typeface="Times New Roman" pitchFamily="18" charset="0"/>
                <a:cs typeface="Times New Roman" pitchFamily="18" charset="0"/>
              </a:rPr>
              <a:t> 1977, </a:t>
            </a:r>
            <a:r>
              <a:rPr lang="tr-TR" sz="2400" i="1" dirty="0" err="1" smtClean="0">
                <a:latin typeface="Times New Roman" pitchFamily="18" charset="0"/>
                <a:cs typeface="Times New Roman" pitchFamily="18" charset="0"/>
              </a:rPr>
              <a:t>Shaham</a:t>
            </a:r>
            <a:r>
              <a:rPr lang="tr-TR" sz="2400" i="1" dirty="0" smtClean="0">
                <a:latin typeface="Times New Roman" pitchFamily="18" charset="0"/>
                <a:cs typeface="Times New Roman" pitchFamily="18" charset="0"/>
              </a:rPr>
              <a:t> 1980, </a:t>
            </a:r>
            <a:r>
              <a:rPr lang="tr-TR" sz="2400" i="1" dirty="0" err="1" smtClean="0">
                <a:latin typeface="Times New Roman" pitchFamily="18" charset="0"/>
                <a:cs typeface="Times New Roman" pitchFamily="18" charset="0"/>
              </a:rPr>
              <a:t>Epstein</a:t>
            </a:r>
            <a:r>
              <a:rPr lang="tr-TR" sz="2400" i="1" dirty="0" smtClean="0">
                <a:latin typeface="Times New Roman" pitchFamily="18" charset="0"/>
                <a:cs typeface="Times New Roman" pitchFamily="18" charset="0"/>
              </a:rPr>
              <a:t> &amp; </a:t>
            </a:r>
            <a:r>
              <a:rPr lang="tr-TR" sz="2400" i="1" dirty="0" err="1" smtClean="0">
                <a:latin typeface="Times New Roman" pitchFamily="18" charset="0"/>
                <a:cs typeface="Times New Roman" pitchFamily="18" charset="0"/>
              </a:rPr>
              <a:t>Baym</a:t>
            </a:r>
            <a:r>
              <a:rPr lang="tr-TR" sz="2400" i="1" dirty="0" smtClean="0">
                <a:latin typeface="Times New Roman" pitchFamily="18" charset="0"/>
                <a:cs typeface="Times New Roman" pitchFamily="18" charset="0"/>
              </a:rPr>
              <a:t> 1988), </a:t>
            </a:r>
            <a:r>
              <a:rPr lang="tr-TR" sz="2400" i="1" dirty="0" err="1" smtClean="0">
                <a:latin typeface="Times New Roman" pitchFamily="18" charset="0"/>
                <a:cs typeface="Times New Roman" pitchFamily="18" charset="0"/>
              </a:rPr>
              <a:t>so</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as </a:t>
            </a:r>
            <a:r>
              <a:rPr lang="tr-TR" sz="2400" i="1" dirty="0" err="1" smtClean="0">
                <a:latin typeface="Times New Roman" pitchFamily="18" charset="0"/>
                <a:cs typeface="Times New Roman" pitchFamily="18" charset="0"/>
              </a:rPr>
              <a:t>well</a:t>
            </a:r>
            <a:r>
              <a:rPr lang="tr-TR" sz="2400" i="1" dirty="0" smtClean="0">
                <a:latin typeface="Times New Roman" pitchFamily="18" charset="0"/>
                <a:cs typeface="Times New Roman" pitchFamily="18" charset="0"/>
              </a:rPr>
              <a:t> as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nonlinear</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regime</a:t>
            </a:r>
            <a:r>
              <a:rPr lang="tr-TR" sz="2400" i="1" dirty="0" smtClean="0">
                <a:latin typeface="Times New Roman" pitchFamily="18" charset="0"/>
                <a:cs typeface="Times New Roman" pitchFamily="18" charset="0"/>
              </a:rPr>
              <a:t> can </a:t>
            </a:r>
            <a:r>
              <a:rPr lang="tr-TR" sz="2400" i="1" dirty="0" err="1" smtClean="0">
                <a:latin typeface="Times New Roman" pitchFamily="18" charset="0"/>
                <a:cs typeface="Times New Roman" pitchFamily="18" charset="0"/>
              </a:rPr>
              <a:t>operate</a:t>
            </a:r>
            <a:r>
              <a:rPr lang="tr-TR" sz="2400" i="1" dirty="0" smtClean="0">
                <a:latin typeface="Times New Roman" pitchFamily="18" charset="0"/>
                <a:cs typeface="Times New Roman" pitchFamily="18" charset="0"/>
              </a:rPr>
              <a:t> in </a:t>
            </a:r>
            <a:r>
              <a:rPr lang="tr-TR" sz="2400" i="1" dirty="0" err="1" smtClean="0">
                <a:latin typeface="Times New Roman" pitchFamily="18" charset="0"/>
                <a:cs typeface="Times New Roman" pitchFamily="18" charset="0"/>
              </a:rPr>
              <a:t>different</a:t>
            </a:r>
            <a:r>
              <a:rPr lang="tr-TR" sz="2400" i="1" dirty="0" smtClean="0">
                <a:latin typeface="Times New Roman" pitchFamily="18" charset="0"/>
                <a:cs typeface="Times New Roman" pitchFamily="18" charset="0"/>
              </a:rPr>
              <a:t> </a:t>
            </a:r>
            <a:r>
              <a:rPr lang="tr-TR" sz="2400" i="1" dirty="0" err="1" smtClean="0">
                <a:latin typeface="Times New Roman" pitchFamily="18" charset="0"/>
                <a:cs typeface="Times New Roman" pitchFamily="18" charset="0"/>
              </a:rPr>
              <a:t>parts</a:t>
            </a:r>
            <a:r>
              <a:rPr lang="tr-TR" sz="2400" i="1" dirty="0" smtClean="0">
                <a:latin typeface="Times New Roman" pitchFamily="18" charset="0"/>
                <a:cs typeface="Times New Roman" pitchFamily="18" charset="0"/>
              </a:rPr>
              <a:t> of </a:t>
            </a:r>
            <a:r>
              <a:rPr lang="tr-TR" sz="2400" i="1" dirty="0" err="1" smtClean="0">
                <a:latin typeface="Times New Roman" pitchFamily="18" charset="0"/>
                <a:cs typeface="Times New Roman" pitchFamily="18" charset="0"/>
              </a:rPr>
              <a:t>the</a:t>
            </a:r>
            <a:r>
              <a:rPr lang="tr-TR" sz="2400" i="1" dirty="0" smtClean="0">
                <a:latin typeface="Times New Roman" pitchFamily="18" charset="0"/>
                <a:cs typeface="Times New Roman" pitchFamily="18" charset="0"/>
              </a:rPr>
              <a:t> star. </a:t>
            </a:r>
            <a:endParaRPr lang="en-US" sz="2400" dirty="0"/>
          </a:p>
        </p:txBody>
      </p:sp>
      <p:sp>
        <p:nvSpPr>
          <p:cNvPr id="12" name="Title 1"/>
          <p:cNvSpPr txBox="1">
            <a:spLocks/>
          </p:cNvSpPr>
          <p:nvPr/>
        </p:nvSpPr>
        <p:spPr>
          <a:xfrm>
            <a:off x="457200" y="620688"/>
            <a:ext cx="8229600" cy="532859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
            </a:r>
            <a:br>
              <a:rPr kumimoji="0" lang="tr-TR" sz="2800" b="0" i="1"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58418"/>
          </a:xfrm>
        </p:spPr>
        <p:txBody>
          <a:bodyPr>
            <a:normAutofit/>
          </a:bodyPr>
          <a:lstStyle/>
          <a:p>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1259632" y="1556792"/>
          <a:ext cx="6862763" cy="3197225"/>
        </p:xfrm>
        <a:graphic>
          <a:graphicData uri="http://schemas.openxmlformats.org/presentationml/2006/ole">
            <p:oleObj spid="_x0000_s207874" name="Denklem" r:id="rId3" imgW="1854000" imgH="86328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08720"/>
            <a:ext cx="9144000" cy="4896544"/>
          </a:xfrm>
          <a:solidFill>
            <a:schemeClr val="bg1"/>
          </a:solidFill>
        </p:spPr>
        <p:txBody>
          <a:bodyPr>
            <a:normAutofit fontScale="90000"/>
          </a:bodyPr>
          <a:lstStyle/>
          <a:p>
            <a:pPr algn="l"/>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3100" i="1" dirty="0" err="1" smtClean="0">
                <a:latin typeface="Times New Roman" pitchFamily="18" charset="0"/>
                <a:cs typeface="Times New Roman" pitchFamily="18" charset="0"/>
              </a:rPr>
              <a:t>For</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free</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unpinned</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vortex</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lines</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between</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flux</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lines</a:t>
            </a:r>
            <a:r>
              <a:rPr lang="tr-TR" sz="3100" i="1" dirty="0" smtClean="0">
                <a:latin typeface="Times New Roman" pitchFamily="18" charset="0"/>
                <a:cs typeface="Times New Roman" pitchFamily="18" charset="0"/>
              </a:rPr>
              <a:t> in </a:t>
            </a:r>
            <a:r>
              <a:rPr lang="tr-TR" sz="3100" i="1" dirty="0" err="1" smtClean="0">
                <a:latin typeface="Times New Roman" pitchFamily="18" charset="0"/>
                <a:cs typeface="Times New Roman" pitchFamily="18" charset="0"/>
              </a:rPr>
              <a:t>the</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core</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superfluid</a:t>
            </a:r>
            <a:r>
              <a:rPr lang="tr-TR" sz="3100" i="1" dirty="0" smtClean="0">
                <a:latin typeface="Times New Roman" pitchFamily="18" charset="0"/>
                <a:cs typeface="Times New Roman" pitchFamily="18" charset="0"/>
              </a:rPr>
              <a:t> , V</a:t>
            </a:r>
            <a:r>
              <a:rPr lang="tr-TR" sz="3100" i="1" baseline="-25000" dirty="0" smtClean="0">
                <a:latin typeface="Times New Roman" pitchFamily="18" charset="0"/>
                <a:cs typeface="Times New Roman" pitchFamily="18" charset="0"/>
              </a:rPr>
              <a:t>0</a:t>
            </a:r>
            <a:r>
              <a:rPr lang="tr-TR" sz="2400" i="1" dirty="0" smtClean="0">
                <a:latin typeface="Times New Roman" pitchFamily="18" charset="0"/>
                <a:cs typeface="Times New Roman" pitchFamily="18" charset="0"/>
              </a:rPr>
              <a:t>  </a:t>
            </a:r>
            <a:r>
              <a:rPr lang="tr-TR" sz="3100" i="1" dirty="0" smtClean="0">
                <a:latin typeface="Times New Roman" pitchFamily="18" charset="0"/>
                <a:cs typeface="Times New Roman" pitchFamily="18" charset="0"/>
              </a:rPr>
              <a:t>~ 1 cm/s </a:t>
            </a:r>
            <a:r>
              <a:rPr lang="tr-TR" sz="3100" i="1" dirty="0" smtClean="0">
                <a:latin typeface="Times New Roman" pitchFamily="18" charset="0"/>
                <a:cs typeface="Times New Roman" pitchFamily="18" charset="0"/>
                <a:sym typeface="Wingdings" pitchFamily="2" charset="2"/>
              </a:rPr>
              <a:t> </a:t>
            </a:r>
            <a:r>
              <a:rPr lang="tr-TR" sz="3100" i="1" dirty="0" err="1" smtClean="0">
                <a:latin typeface="Times New Roman" pitchFamily="18" charset="0"/>
                <a:cs typeface="Times New Roman" pitchFamily="18" charset="0"/>
                <a:sym typeface="Wingdings" pitchFamily="2" charset="2"/>
              </a:rPr>
              <a:t>only</a:t>
            </a:r>
            <a:r>
              <a:rPr lang="tr-TR" sz="3100" i="1" dirty="0" smtClean="0">
                <a:latin typeface="Times New Roman" pitchFamily="18" charset="0"/>
                <a:cs typeface="Times New Roman" pitchFamily="18" charset="0"/>
                <a:sym typeface="Wingdings" pitchFamily="2" charset="2"/>
              </a:rPr>
              <a:t> </a:t>
            </a:r>
            <a:r>
              <a:rPr lang="tr-TR" sz="3100" i="1" dirty="0" err="1" smtClean="0">
                <a:latin typeface="Times New Roman" pitchFamily="18" charset="0"/>
                <a:cs typeface="Times New Roman" pitchFamily="18" charset="0"/>
                <a:sym typeface="Wingdings" pitchFamily="2" charset="2"/>
              </a:rPr>
              <a:t>the</a:t>
            </a:r>
            <a:r>
              <a:rPr lang="tr-TR" sz="3100" i="1" dirty="0" smtClean="0">
                <a:latin typeface="Times New Roman" pitchFamily="18" charset="0"/>
                <a:cs typeface="Times New Roman" pitchFamily="18" charset="0"/>
                <a:sym typeface="Wingdings" pitchFamily="2" charset="2"/>
              </a:rPr>
              <a:t> </a:t>
            </a:r>
            <a:r>
              <a:rPr lang="tr-TR" sz="3100" i="1" dirty="0" err="1" smtClean="0">
                <a:latin typeface="Times New Roman" pitchFamily="18" charset="0"/>
                <a:cs typeface="Times New Roman" pitchFamily="18" charset="0"/>
                <a:sym typeface="Wingdings" pitchFamily="2" charset="2"/>
              </a:rPr>
              <a:t>nonlinear</a:t>
            </a:r>
            <a:r>
              <a:rPr lang="tr-TR" sz="3100" i="1" dirty="0" smtClean="0">
                <a:latin typeface="Times New Roman" pitchFamily="18" charset="0"/>
                <a:cs typeface="Times New Roman" pitchFamily="18" charset="0"/>
                <a:sym typeface="Wingdings" pitchFamily="2" charset="2"/>
              </a:rPr>
              <a:t> </a:t>
            </a:r>
            <a:r>
              <a:rPr lang="tr-TR" sz="3100" i="1" dirty="0" err="1" smtClean="0">
                <a:latin typeface="Times New Roman" pitchFamily="18" charset="0"/>
                <a:cs typeface="Times New Roman" pitchFamily="18" charset="0"/>
                <a:sym typeface="Wingdings" pitchFamily="2" charset="2"/>
              </a:rPr>
              <a:t>regime</a:t>
            </a:r>
            <a:r>
              <a:rPr lang="tr-TR" sz="3100" i="1" dirty="0" smtClean="0">
                <a:latin typeface="Times New Roman" pitchFamily="18" charset="0"/>
                <a:cs typeface="Times New Roman" pitchFamily="18" charset="0"/>
                <a:sym typeface="Wingdings" pitchFamily="2" charset="2"/>
              </a:rPr>
              <a:t> of </a:t>
            </a:r>
            <a:r>
              <a:rPr lang="tr-TR" sz="3100" i="1" dirty="0" err="1" smtClean="0">
                <a:latin typeface="Times New Roman" pitchFamily="18" charset="0"/>
                <a:cs typeface="Times New Roman" pitchFamily="18" charset="0"/>
                <a:sym typeface="Wingdings" pitchFamily="2" charset="2"/>
              </a:rPr>
              <a:t>creep</a:t>
            </a:r>
            <a:r>
              <a:rPr lang="tr-TR" sz="3100" i="1" dirty="0" smtClean="0">
                <a:latin typeface="Times New Roman" pitchFamily="18" charset="0"/>
                <a:cs typeface="Times New Roman" pitchFamily="18" charset="0"/>
                <a:sym typeface="Wingdings" pitchFamily="2" charset="2"/>
              </a:rPr>
              <a:t> is </a:t>
            </a:r>
            <a:r>
              <a:rPr lang="tr-TR" sz="3100" i="1" dirty="0" err="1" smtClean="0">
                <a:latin typeface="Times New Roman" pitchFamily="18" charset="0"/>
                <a:cs typeface="Times New Roman" pitchFamily="18" charset="0"/>
                <a:sym typeface="Wingdings" pitchFamily="2" charset="2"/>
              </a:rPr>
              <a:t>possible</a:t>
            </a:r>
            <a:r>
              <a:rPr lang="tr-TR" sz="3100" i="1" dirty="0" smtClean="0">
                <a:latin typeface="Times New Roman" pitchFamily="18" charset="0"/>
                <a:cs typeface="Times New Roman" pitchFamily="18" charset="0"/>
                <a:sym typeface="Wingdings" pitchFamily="2" charset="2"/>
              </a:rPr>
              <a:t>. </a:t>
            </a:r>
            <a:r>
              <a:rPr lang="tr-TR" sz="3100" i="1" dirty="0" smtClean="0">
                <a:latin typeface="Times New Roman" pitchFamily="18" charset="0"/>
                <a:cs typeface="Times New Roman" pitchFamily="18" charset="0"/>
              </a:rPr>
              <a:t>(</a:t>
            </a:r>
            <a:r>
              <a:rPr lang="tr-TR" sz="3100" i="1" dirty="0" err="1" smtClean="0">
                <a:latin typeface="Times New Roman" pitchFamily="18" charset="0"/>
                <a:cs typeface="Times New Roman" pitchFamily="18" charset="0"/>
              </a:rPr>
              <a:t>Gügercinoğlu</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to</a:t>
            </a:r>
            <a:r>
              <a:rPr lang="tr-TR" sz="3100" i="1" dirty="0" smtClean="0">
                <a:latin typeface="Times New Roman" pitchFamily="18" charset="0"/>
                <a:cs typeface="Times New Roman" pitchFamily="18" charset="0"/>
              </a:rPr>
              <a:t> be </a:t>
            </a:r>
            <a:r>
              <a:rPr lang="tr-TR" sz="3100" i="1" dirty="0" err="1" smtClean="0">
                <a:latin typeface="Times New Roman" pitchFamily="18" charset="0"/>
                <a:cs typeface="Times New Roman" pitchFamily="18" charset="0"/>
              </a:rPr>
              <a:t>submitted</a:t>
            </a:r>
            <a:r>
              <a:rPr lang="tr-TR" sz="3100" i="1" dirty="0" smtClean="0">
                <a:latin typeface="Times New Roman" pitchFamily="18" charset="0"/>
                <a:cs typeface="Times New Roman" pitchFamily="18" charset="0"/>
              </a:rPr>
              <a:t>, 2015). </a:t>
            </a:r>
            <a:br>
              <a:rPr lang="tr-TR" sz="3100" i="1" dirty="0" smtClean="0">
                <a:latin typeface="Times New Roman" pitchFamily="18" charset="0"/>
                <a:cs typeface="Times New Roman" pitchFamily="18" charset="0"/>
              </a:rPr>
            </a:br>
            <a:r>
              <a:rPr lang="tr-TR" sz="3100" i="1" dirty="0" smtClean="0">
                <a:latin typeface="Times New Roman" pitchFamily="18" charset="0"/>
                <a:cs typeface="Times New Roman" pitchFamily="18" charset="0"/>
              </a:rPr>
              <a:t/>
            </a:r>
            <a:br>
              <a:rPr lang="tr-TR" sz="3100" i="1" dirty="0" smtClean="0">
                <a:latin typeface="Times New Roman" pitchFamily="18" charset="0"/>
                <a:cs typeface="Times New Roman" pitchFamily="18" charset="0"/>
              </a:rPr>
            </a:br>
            <a:r>
              <a:rPr lang="tr-TR" sz="3100" i="1" dirty="0" smtClean="0">
                <a:latin typeface="Times New Roman" pitchFamily="18" charset="0"/>
                <a:cs typeface="Times New Roman" pitchFamily="18" charset="0"/>
              </a:rPr>
              <a:t> </a:t>
            </a:r>
            <a:br>
              <a:rPr lang="tr-TR" sz="3100" i="1" dirty="0" smtClean="0">
                <a:latin typeface="Times New Roman" pitchFamily="18" charset="0"/>
                <a:cs typeface="Times New Roman" pitchFamily="18" charset="0"/>
              </a:rPr>
            </a:br>
            <a:r>
              <a:rPr lang="tr-TR" sz="3100" i="1" dirty="0" smtClean="0">
                <a:latin typeface="Times New Roman" pitchFamily="18" charset="0"/>
                <a:cs typeface="Times New Roman" pitchFamily="18" charset="0"/>
              </a:rPr>
              <a:t/>
            </a:r>
            <a:br>
              <a:rPr lang="tr-TR" sz="3100" i="1" dirty="0" smtClean="0">
                <a:latin typeface="Times New Roman" pitchFamily="18" charset="0"/>
                <a:cs typeface="Times New Roman" pitchFamily="18" charset="0"/>
              </a:rPr>
            </a:br>
            <a:r>
              <a:rPr lang="tr-TR" sz="3100" i="1" dirty="0" smtClean="0">
                <a:latin typeface="Times New Roman" pitchFamily="18" charset="0"/>
                <a:cs typeface="Times New Roman" pitchFamily="18" charset="0"/>
              </a:rPr>
              <a:t/>
            </a:r>
            <a:br>
              <a:rPr lang="tr-TR" sz="3100" i="1" dirty="0" smtClean="0">
                <a:latin typeface="Times New Roman" pitchFamily="18" charset="0"/>
                <a:cs typeface="Times New Roman" pitchFamily="18" charset="0"/>
              </a:rPr>
            </a:br>
            <a:r>
              <a:rPr lang="tr-TR" sz="3100" i="1" dirty="0" smtClean="0">
                <a:latin typeface="Times New Roman" pitchFamily="18" charset="0"/>
                <a:cs typeface="Times New Roman" pitchFamily="18" charset="0"/>
              </a:rPr>
              <a:t/>
            </a:r>
            <a:br>
              <a:rPr lang="tr-TR" sz="31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208898" name="Denklem" r:id="rId4" imgW="0" imgH="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04664"/>
            <a:ext cx="9144000" cy="6192688"/>
          </a:xfrm>
          <a:solidFill>
            <a:schemeClr val="bg1"/>
          </a:solidFill>
        </p:spPr>
        <p:txBody>
          <a:bodyPr>
            <a:normAutofit fontScale="90000"/>
          </a:bodyPr>
          <a:lstStyle/>
          <a:p>
            <a:pPr algn="l"/>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 </a:t>
            </a:r>
            <a:br>
              <a:rPr lang="tr-TR" sz="31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
            </a:r>
            <a:br>
              <a:rPr lang="tr-TR" sz="31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
            </a:r>
            <a:br>
              <a:rPr lang="tr-TR" sz="3100" dirty="0" smtClean="0">
                <a:latin typeface="Times New Roman" pitchFamily="18" charset="0"/>
                <a:cs typeface="Times New Roman" pitchFamily="18" charset="0"/>
              </a:rPr>
            </a:br>
            <a:r>
              <a:rPr lang="tr-TR" sz="3100" i="1" dirty="0" err="1" smtClean="0">
                <a:latin typeface="Times New Roman" pitchFamily="18" charset="0"/>
                <a:cs typeface="Times New Roman" pitchFamily="18" charset="0"/>
              </a:rPr>
              <a:t>Creep</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response</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to</a:t>
            </a:r>
            <a:r>
              <a:rPr lang="tr-TR" sz="3100" i="1" dirty="0" smtClean="0">
                <a:latin typeface="Times New Roman" pitchFamily="18" charset="0"/>
                <a:cs typeface="Times New Roman" pitchFamily="18" charset="0"/>
              </a:rPr>
              <a:t> </a:t>
            </a:r>
            <a:r>
              <a:rPr lang="tr-TR" sz="3100" i="1" dirty="0" err="1" smtClean="0">
                <a:solidFill>
                  <a:srgbClr val="FF0000"/>
                </a:solidFill>
                <a:latin typeface="Times New Roman" pitchFamily="18" charset="0"/>
                <a:cs typeface="Times New Roman" pitchFamily="18" charset="0"/>
              </a:rPr>
              <a:t>outward</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vortex</a:t>
            </a:r>
            <a:r>
              <a:rPr lang="tr-TR" sz="3100" i="1" dirty="0" smtClean="0">
                <a:latin typeface="Times New Roman" pitchFamily="18" charset="0"/>
                <a:cs typeface="Times New Roman" pitchFamily="18" charset="0"/>
              </a:rPr>
              <a:t> </a:t>
            </a:r>
            <a:r>
              <a:rPr lang="tr-TR" sz="3100" i="1" dirty="0" err="1" smtClean="0">
                <a:latin typeface="Times New Roman" pitchFamily="18" charset="0"/>
                <a:cs typeface="Times New Roman" pitchFamily="18" charset="0"/>
              </a:rPr>
              <a:t>motion</a:t>
            </a:r>
            <a:r>
              <a:rPr lang="tr-TR" sz="3100" i="1" dirty="0" smtClean="0">
                <a:latin typeface="Times New Roman" pitchFamily="18" charset="0"/>
                <a:cs typeface="Times New Roman" pitchFamily="18" charset="0"/>
              </a:rPr>
              <a:t>: </a:t>
            </a:r>
            <a:br>
              <a:rPr lang="tr-TR" sz="3100" i="1" dirty="0" smtClean="0">
                <a:latin typeface="Times New Roman" pitchFamily="18" charset="0"/>
                <a:cs typeface="Times New Roman" pitchFamily="18" charset="0"/>
              </a:rPr>
            </a:br>
            <a:r>
              <a:rPr lang="tr-TR" sz="1800" i="1" dirty="0" smtClean="0">
                <a:latin typeface="Times New Roman" pitchFamily="18" charset="0"/>
                <a:cs typeface="Times New Roman" pitchFamily="18" charset="0"/>
              </a:rPr>
              <a:t/>
            </a:r>
            <a:br>
              <a:rPr lang="tr-TR" sz="18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t>
            </a:r>
            <a:r>
              <a:rPr lang="tr-TR" sz="2700" i="1" dirty="0" err="1" smtClean="0">
                <a:solidFill>
                  <a:srgbClr val="FF0000"/>
                </a:solidFill>
                <a:latin typeface="Times New Roman" pitchFamily="18" charset="0"/>
                <a:cs typeface="Times New Roman" pitchFamily="18" charset="0"/>
              </a:rPr>
              <a:t>Lag</a:t>
            </a:r>
            <a:r>
              <a:rPr lang="tr-TR" sz="2700" i="1" dirty="0" smtClean="0">
                <a:solidFill>
                  <a:srgbClr val="FF0000"/>
                </a:solidFill>
                <a:latin typeface="Times New Roman" pitchFamily="18" charset="0"/>
                <a:cs typeface="Times New Roman" pitchFamily="18" charset="0"/>
              </a:rPr>
              <a:t> </a:t>
            </a:r>
            <a:r>
              <a:rPr lang="tr-TR" sz="2700" i="1" dirty="0" smtClean="0">
                <a:solidFill>
                  <a:srgbClr val="FF0000"/>
                </a:solidFill>
                <a:latin typeface="Symbol" pitchFamily="18" charset="2"/>
                <a:cs typeface="Times New Roman" pitchFamily="18" charset="0"/>
              </a:rPr>
              <a:t>w</a:t>
            </a:r>
            <a:r>
              <a:rPr lang="tr-TR" sz="2700" i="1" dirty="0" smtClean="0">
                <a:latin typeface="Symbol" pitchFamily="18" charset="2"/>
                <a:cs typeface="Times New Roman" pitchFamily="18" charset="0"/>
              </a:rPr>
              <a:t> = </a:t>
            </a:r>
            <a:r>
              <a:rPr lang="tr-TR" sz="2700" i="1" dirty="0" err="1" smtClean="0">
                <a:latin typeface="Symbol" pitchFamily="18" charset="2"/>
                <a:cs typeface="Times New Roman" pitchFamily="18" charset="0"/>
              </a:rPr>
              <a:t>W</a:t>
            </a:r>
            <a:r>
              <a:rPr lang="tr-TR" sz="2700" i="1" baseline="-25000" dirty="0" err="1" smtClean="0">
                <a:latin typeface="Times New Roman" pitchFamily="18" charset="0"/>
                <a:cs typeface="Times New Roman" pitchFamily="18" charset="0"/>
              </a:rPr>
              <a:t>s</a:t>
            </a:r>
            <a:r>
              <a:rPr lang="tr-TR" sz="2700" i="1" dirty="0" smtClean="0">
                <a:latin typeface="Symbol" pitchFamily="18" charset="2"/>
                <a:cs typeface="Times New Roman" pitchFamily="18" charset="0"/>
              </a:rPr>
              <a:t>- </a:t>
            </a:r>
            <a:r>
              <a:rPr lang="tr-TR" sz="2700" i="1" dirty="0" err="1" smtClean="0">
                <a:latin typeface="Symbol" pitchFamily="18" charset="2"/>
                <a:cs typeface="Times New Roman" pitchFamily="18" charset="0"/>
              </a:rPr>
              <a:t>W</a:t>
            </a:r>
            <a:r>
              <a:rPr lang="tr-TR" sz="2700" i="1" baseline="-25000" dirty="0" err="1" smtClean="0">
                <a:latin typeface="Times New Roman" pitchFamily="18" charset="0"/>
                <a:cs typeface="Times New Roman" pitchFamily="18" charset="0"/>
              </a:rPr>
              <a:t>c</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driving</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creep</a:t>
            </a:r>
            <a:r>
              <a:rPr lang="tr-TR" sz="2700" i="1" dirty="0" smtClean="0">
                <a:latin typeface="Times New Roman" pitchFamily="18" charset="0"/>
                <a:cs typeface="Times New Roman" pitchFamily="18" charset="0"/>
              </a:rPr>
              <a:t> </a:t>
            </a:r>
            <a:r>
              <a:rPr lang="tr-TR" sz="2700" i="1" dirty="0" smtClean="0">
                <a:solidFill>
                  <a:srgbClr val="FF0000"/>
                </a:solidFill>
                <a:latin typeface="Times New Roman" pitchFamily="18" charset="0"/>
                <a:cs typeface="Times New Roman" pitchFamily="18" charset="0"/>
              </a:rPr>
              <a:t>is </a:t>
            </a:r>
            <a:r>
              <a:rPr lang="tr-TR" sz="2700" i="1" dirty="0" err="1" smtClean="0">
                <a:solidFill>
                  <a:srgbClr val="FF0000"/>
                </a:solidFill>
                <a:latin typeface="Times New Roman" pitchFamily="18" charset="0"/>
                <a:cs typeface="Times New Roman" pitchFamily="18" charset="0"/>
              </a:rPr>
              <a:t>reduced</a:t>
            </a:r>
            <a:r>
              <a:rPr lang="tr-TR" sz="2700" i="1" dirty="0" smtClean="0">
                <a:solidFill>
                  <a:srgbClr val="FF0000"/>
                </a:solidFill>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by</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glitch</a:t>
            </a:r>
            <a:r>
              <a:rPr lang="tr-TR" sz="2700" i="1" dirty="0" smtClean="0">
                <a:latin typeface="Times New Roman" pitchFamily="18" charset="0"/>
                <a:cs typeface="Times New Roman" pitchFamily="18" charset="0"/>
              </a:rPr>
              <a:t>. </a:t>
            </a:r>
            <a:br>
              <a:rPr lang="tr-TR" sz="2700" i="1" dirty="0" smtClean="0">
                <a:latin typeface="Times New Roman" pitchFamily="18" charset="0"/>
                <a:cs typeface="Times New Roman" pitchFamily="18" charset="0"/>
              </a:rPr>
            </a:br>
            <a:r>
              <a:rPr lang="tr-TR" sz="2800" i="1" dirty="0" smtClean="0">
                <a:solidFill>
                  <a:srgbClr val="FF0000"/>
                </a:solidFill>
                <a:latin typeface="Times New Roman" pitchFamily="18" charset="0"/>
                <a:cs typeface="Times New Roman" pitchFamily="18" charset="0"/>
                <a:sym typeface="Wingdings" pitchFamily="2" charset="2"/>
              </a:rPr>
              <a:t>  </a:t>
            </a:r>
            <a:r>
              <a:rPr lang="tr-TR" sz="2800" i="1" dirty="0" err="1" smtClean="0">
                <a:solidFill>
                  <a:srgbClr val="FF0000"/>
                </a:solidFill>
                <a:latin typeface="Times New Roman" pitchFamily="18" charset="0"/>
                <a:cs typeface="Times New Roman" pitchFamily="18" charset="0"/>
                <a:sym typeface="Wingdings" pitchFamily="2" charset="2"/>
              </a:rPr>
              <a:t>Creep</a:t>
            </a:r>
            <a:r>
              <a:rPr lang="tr-TR" sz="2800" i="1" dirty="0" smtClean="0">
                <a:solidFill>
                  <a:srgbClr val="FF0000"/>
                </a:solidFill>
                <a:latin typeface="Times New Roman" pitchFamily="18" charset="0"/>
                <a:cs typeface="Times New Roman" pitchFamily="18" charset="0"/>
                <a:sym typeface="Wingdings" pitchFamily="2" charset="2"/>
              </a:rPr>
              <a:t> rate </a:t>
            </a:r>
            <a:r>
              <a:rPr lang="tr-TR" sz="2800" i="1" dirty="0" err="1" smtClean="0">
                <a:solidFill>
                  <a:srgbClr val="FF0000"/>
                </a:solidFill>
                <a:latin typeface="Times New Roman" pitchFamily="18" charset="0"/>
                <a:cs typeface="Times New Roman" pitchFamily="18" charset="0"/>
                <a:sym typeface="Wingdings" pitchFamily="2" charset="2"/>
              </a:rPr>
              <a:t>decreases</a:t>
            </a:r>
            <a:r>
              <a:rPr lang="tr-TR" sz="2800" i="1" dirty="0" smtClean="0">
                <a:solidFill>
                  <a:srgbClr val="FF0000"/>
                </a:solidFill>
                <a:latin typeface="Times New Roman" pitchFamily="18" charset="0"/>
                <a:cs typeface="Times New Roman" pitchFamily="18" charset="0"/>
                <a:sym typeface="Wingdings" pitchFamily="2" charset="2"/>
              </a:rPr>
              <a:t> : </a:t>
            </a:r>
            <a:br>
              <a:rPr lang="tr-TR" sz="2800" i="1" dirty="0" smtClean="0">
                <a:solidFill>
                  <a:srgbClr val="FF0000"/>
                </a:solidFill>
                <a:latin typeface="Times New Roman" pitchFamily="18" charset="0"/>
                <a:cs typeface="Times New Roman" pitchFamily="18" charset="0"/>
                <a:sym typeface="Wingdings" pitchFamily="2" charset="2"/>
              </a:rPr>
            </a:br>
            <a:r>
              <a:rPr lang="tr-TR" sz="2800"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Superfluid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spinning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down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less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efficiently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so</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the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observed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crust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spins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down</a:t>
            </a:r>
            <a:r>
              <a:rPr lang="tr-TR" sz="2800" i="1" dirty="0" smtClean="0">
                <a:latin typeface="Times New Roman" pitchFamily="18" charset="0"/>
                <a:cs typeface="Times New Roman" pitchFamily="18" charset="0"/>
              </a:rPr>
              <a:t> rate </a:t>
            </a:r>
            <a:r>
              <a:rPr lang="tr-TR" sz="2800" i="1" dirty="0" err="1" smtClean="0">
                <a:latin typeface="Times New Roman" pitchFamily="18" charset="0"/>
                <a:cs typeface="Times New Roman" pitchFamily="18" charset="0"/>
              </a:rPr>
              <a:t>increases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after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the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glitch</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solidFill>
                  <a:srgbClr val="FF0000"/>
                </a:solidFill>
                <a:latin typeface="Times New Roman" pitchFamily="18" charset="0"/>
                <a:cs typeface="Times New Roman" pitchFamily="18" charset="0"/>
                <a:sym typeface="Wingdings" pitchFamily="2" charset="2"/>
              </a:rPr>
              <a:t/>
            </a:r>
            <a:br>
              <a:rPr lang="tr-TR" sz="2800" i="1" dirty="0" smtClean="0">
                <a:solidFill>
                  <a:srgbClr val="FF0000"/>
                </a:solidFill>
                <a:latin typeface="Times New Roman" pitchFamily="18" charset="0"/>
                <a:cs typeface="Times New Roman" pitchFamily="18" charset="0"/>
                <a:sym typeface="Wingdings" pitchFamily="2" charset="2"/>
              </a:rPr>
            </a:b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In</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nonlinear</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creep</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regions</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through</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which</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vortices</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move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during</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glitch</a:t>
            </a:r>
            <a:r>
              <a:rPr lang="tr-TR" sz="2700" i="1" dirty="0" smtClean="0">
                <a:latin typeface="Times New Roman" pitchFamily="18" charset="0"/>
                <a:cs typeface="Times New Roman" pitchFamily="18" charset="0"/>
              </a:rPr>
              <a:t> </a:t>
            </a:r>
            <a:r>
              <a:rPr lang="tr-TR" sz="2700" i="1" dirty="0" smtClean="0">
                <a:solidFill>
                  <a:srgbClr val="FF0000"/>
                </a:solidFill>
                <a:latin typeface="Times New Roman" pitchFamily="18" charset="0"/>
                <a:cs typeface="Times New Roman" pitchFamily="18" charset="0"/>
                <a:sym typeface="Wingdings" pitchFamily="2" charset="2"/>
              </a:rPr>
              <a:t> </a:t>
            </a:r>
            <a:r>
              <a:rPr lang="tr-TR" sz="2700" i="1" dirty="0" err="1" smtClean="0">
                <a:solidFill>
                  <a:srgbClr val="FF0000"/>
                </a:solidFill>
                <a:latin typeface="Times New Roman" pitchFamily="18" charset="0"/>
                <a:cs typeface="Times New Roman" pitchFamily="18" charset="0"/>
                <a:sym typeface="Wingdings" pitchFamily="2" charset="2"/>
              </a:rPr>
              <a:t>Creep</a:t>
            </a:r>
            <a:r>
              <a:rPr lang="tr-TR" sz="2700" i="1" dirty="0" smtClean="0">
                <a:solidFill>
                  <a:srgbClr val="FF0000"/>
                </a:solidFill>
                <a:latin typeface="Times New Roman" pitchFamily="18" charset="0"/>
                <a:cs typeface="Times New Roman" pitchFamily="18" charset="0"/>
                <a:sym typeface="Wingdings" pitchFamily="2" charset="2"/>
              </a:rPr>
              <a:t> </a:t>
            </a:r>
            <a:r>
              <a:rPr lang="tr-TR" sz="2700" i="1" dirty="0" err="1" smtClean="0">
                <a:solidFill>
                  <a:srgbClr val="FF0000"/>
                </a:solidFill>
                <a:latin typeface="Times New Roman" pitchFamily="18" charset="0"/>
                <a:cs typeface="Times New Roman" pitchFamily="18" charset="0"/>
                <a:sym typeface="Wingdings" pitchFamily="2" charset="2"/>
              </a:rPr>
              <a:t>almost</a:t>
            </a:r>
            <a:r>
              <a:rPr lang="tr-TR" sz="2700" i="1" dirty="0" smtClean="0">
                <a:solidFill>
                  <a:srgbClr val="FF0000"/>
                </a:solidFill>
                <a:latin typeface="Times New Roman" pitchFamily="18" charset="0"/>
                <a:cs typeface="Times New Roman" pitchFamily="18" charset="0"/>
                <a:sym typeface="Wingdings" pitchFamily="2" charset="2"/>
              </a:rPr>
              <a:t> </a:t>
            </a:r>
            <a:r>
              <a:rPr lang="tr-TR" sz="2700" i="1" dirty="0" err="1" smtClean="0">
                <a:solidFill>
                  <a:srgbClr val="FF0000"/>
                </a:solidFill>
                <a:latin typeface="Times New Roman" pitchFamily="18" charset="0"/>
                <a:cs typeface="Times New Roman" pitchFamily="18" charset="0"/>
                <a:sym typeface="Wingdings" pitchFamily="2" charset="2"/>
              </a:rPr>
              <a:t>fully</a:t>
            </a:r>
            <a:r>
              <a:rPr lang="tr-TR" sz="2700" i="1" dirty="0" smtClean="0">
                <a:solidFill>
                  <a:srgbClr val="FF0000"/>
                </a:solidFill>
                <a:latin typeface="Times New Roman" pitchFamily="18" charset="0"/>
                <a:cs typeface="Times New Roman" pitchFamily="18" charset="0"/>
                <a:sym typeface="Wingdings" pitchFamily="2" charset="2"/>
              </a:rPr>
              <a:t> </a:t>
            </a:r>
            <a:r>
              <a:rPr lang="tr-TR" sz="2700" i="1" dirty="0" err="1" smtClean="0">
                <a:solidFill>
                  <a:srgbClr val="FF0000"/>
                </a:solidFill>
                <a:latin typeface="Times New Roman" pitchFamily="18" charset="0"/>
                <a:cs typeface="Times New Roman" pitchFamily="18" charset="0"/>
                <a:sym typeface="Wingdings" pitchFamily="2" charset="2"/>
              </a:rPr>
              <a:t>stops</a:t>
            </a:r>
            <a:r>
              <a:rPr lang="tr-TR" sz="2700" i="1" dirty="0" smtClean="0">
                <a:solidFill>
                  <a:srgbClr val="FF0000"/>
                </a:solidFill>
                <a:latin typeface="Times New Roman" pitchFamily="18" charset="0"/>
                <a:cs typeface="Times New Roman" pitchFamily="18" charset="0"/>
                <a:sym typeface="Wingdings" pitchFamily="2" charset="2"/>
              </a:rPr>
              <a:t>;</a:t>
            </a:r>
            <a:r>
              <a:rPr lang="tr-TR" sz="2700" i="1" dirty="0" smtClean="0">
                <a:solidFill>
                  <a:srgbClr val="FF0000"/>
                </a:solidFill>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resuming</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after</a:t>
            </a:r>
            <a:r>
              <a:rPr lang="tr-TR" sz="2700" i="1" dirty="0" smtClean="0">
                <a:latin typeface="Times New Roman" pitchFamily="18" charset="0"/>
                <a:cs typeface="Times New Roman" pitchFamily="18" charset="0"/>
              </a:rPr>
              <a:t> a </a:t>
            </a:r>
            <a:r>
              <a:rPr lang="tr-TR" sz="2700" i="1" dirty="0" err="1" smtClean="0">
                <a:solidFill>
                  <a:srgbClr val="FF0000"/>
                </a:solidFill>
                <a:latin typeface="Times New Roman" pitchFamily="18" charset="0"/>
                <a:cs typeface="Times New Roman" pitchFamily="18" charset="0"/>
              </a:rPr>
              <a:t>waiting</a:t>
            </a:r>
            <a:r>
              <a:rPr lang="tr-TR" sz="2700" i="1" dirty="0" smtClean="0">
                <a:solidFill>
                  <a:srgbClr val="FF0000"/>
                </a:solidFill>
                <a:latin typeface="Times New Roman" pitchFamily="18" charset="0"/>
                <a:cs typeface="Times New Roman" pitchFamily="18" charset="0"/>
              </a:rPr>
              <a:t> time </a:t>
            </a:r>
            <a:r>
              <a:rPr lang="tr-TR" sz="2700" i="1" dirty="0" err="1" smtClean="0">
                <a:latin typeface="Times New Roman" pitchFamily="18" charset="0"/>
                <a:cs typeface="Times New Roman" pitchFamily="18" charset="0"/>
              </a:rPr>
              <a:t>when</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lag</a:t>
            </a:r>
            <a:r>
              <a:rPr lang="tr-TR" sz="2700" i="1" dirty="0" smtClean="0">
                <a:latin typeface="Times New Roman" pitchFamily="18" charset="0"/>
                <a:cs typeface="Times New Roman" pitchFamily="18" charset="0"/>
              </a:rPr>
              <a:t> has </a:t>
            </a:r>
            <a:r>
              <a:rPr lang="tr-TR" sz="2700" i="1" dirty="0" err="1" smtClean="0">
                <a:latin typeface="Times New Roman" pitchFamily="18" charset="0"/>
                <a:cs typeface="Times New Roman" pitchFamily="18" charset="0"/>
              </a:rPr>
              <a:t>healed</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back</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to</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steady</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state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waiting</a:t>
            </a:r>
            <a:r>
              <a:rPr lang="tr-TR" sz="2700" i="1" dirty="0" smtClean="0">
                <a:latin typeface="Times New Roman" pitchFamily="18" charset="0"/>
                <a:cs typeface="Times New Roman" pitchFamily="18" charset="0"/>
              </a:rPr>
              <a:t> time t</a:t>
            </a:r>
            <a:r>
              <a:rPr lang="tr-TR" sz="2700" i="1" baseline="-25000" dirty="0" smtClean="0">
                <a:latin typeface="Times New Roman" pitchFamily="18" charset="0"/>
                <a:cs typeface="Times New Roman" pitchFamily="18" charset="0"/>
              </a:rPr>
              <a:t>0</a:t>
            </a:r>
            <a:r>
              <a:rPr lang="tr-TR" sz="2700" i="1" dirty="0" smtClean="0">
                <a:latin typeface="Times New Roman" pitchFamily="18" charset="0"/>
                <a:cs typeface="Times New Roman" pitchFamily="18" charset="0"/>
              </a:rPr>
              <a:t> is </a:t>
            </a:r>
            <a:r>
              <a:rPr lang="tr-TR" sz="2700" i="1" dirty="0" err="1" smtClean="0">
                <a:latin typeface="Times New Roman" pitchFamily="18" charset="0"/>
                <a:cs typeface="Times New Roman" pitchFamily="18" charset="0"/>
              </a:rPr>
              <a:t>proportional</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to</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perturbation</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response</a:t>
            </a:r>
            <a:r>
              <a:rPr lang="tr-TR" sz="2700" i="1" dirty="0" smtClean="0">
                <a:latin typeface="Times New Roman" pitchFamily="18" charset="0"/>
                <a:cs typeface="Times New Roman" pitchFamily="18" charset="0"/>
              </a:rPr>
              <a:t> has a </a:t>
            </a:r>
            <a:r>
              <a:rPr lang="tr-TR" sz="2700" i="1" dirty="0" err="1" smtClean="0">
                <a:latin typeface="Times New Roman" pitchFamily="18" charset="0"/>
                <a:cs typeface="Times New Roman" pitchFamily="18" charset="0"/>
              </a:rPr>
              <a:t>highly</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nonlinear</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dependence</a:t>
            </a:r>
            <a:r>
              <a:rPr lang="tr-TR" sz="2700" i="1" dirty="0" smtClean="0">
                <a:latin typeface="Times New Roman" pitchFamily="18" charset="0"/>
                <a:cs typeface="Times New Roman" pitchFamily="18" charset="0"/>
              </a:rPr>
              <a:t> on </a:t>
            </a:r>
            <a:r>
              <a:rPr lang="tr-TR" sz="2700" i="1" dirty="0" err="1" smtClean="0">
                <a:latin typeface="Times New Roman" pitchFamily="18" charset="0"/>
                <a:cs typeface="Times New Roman" pitchFamily="18" charset="0"/>
              </a:rPr>
              <a:t>the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perturbation</a:t>
            </a:r>
            <a:r>
              <a:rPr lang="tr-TR" sz="2700" i="1" dirty="0" smtClean="0">
                <a:latin typeface="Times New Roman" pitchFamily="18" charset="0"/>
                <a:cs typeface="Times New Roman" pitchFamily="18" charset="0"/>
              </a:rPr>
              <a:t> : </a:t>
            </a:r>
            <a:r>
              <a:rPr lang="tr-TR" sz="2700" i="1" dirty="0" err="1" smtClean="0">
                <a:latin typeface="Times New Roman" pitchFamily="18" charset="0"/>
                <a:cs typeface="Times New Roman" pitchFamily="18" charset="0"/>
              </a:rPr>
              <a:t>Fermi</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function</a:t>
            </a:r>
            <a:r>
              <a:rPr lang="tr-TR" sz="2700" i="1" dirty="0" smtClean="0">
                <a:latin typeface="Times New Roman" pitchFamily="18" charset="0"/>
                <a:cs typeface="Times New Roman" pitchFamily="18" charset="0"/>
              </a:rPr>
              <a:t>. </a:t>
            </a:r>
            <a:br>
              <a:rPr lang="tr-TR" sz="27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700" i="1" dirty="0" smtClean="0">
                <a:solidFill>
                  <a:srgbClr val="FF0000"/>
                </a:solidFill>
                <a:latin typeface="Times New Roman" pitchFamily="18" charset="0"/>
                <a:cs typeface="Times New Roman" pitchFamily="18" charset="0"/>
              </a:rPr>
              <a:t>A </a:t>
            </a:r>
            <a:r>
              <a:rPr lang="tr-TR" sz="2700" i="1" dirty="0" err="1" smtClean="0">
                <a:solidFill>
                  <a:srgbClr val="FF0000"/>
                </a:solidFill>
                <a:latin typeface="Times New Roman" pitchFamily="18" charset="0"/>
                <a:cs typeface="Times New Roman" pitchFamily="18" charset="0"/>
              </a:rPr>
              <a:t>prediction</a:t>
            </a:r>
            <a:r>
              <a:rPr lang="tr-TR" sz="2700" i="1" dirty="0" smtClean="0">
                <a:solidFill>
                  <a:srgbClr val="FF0000"/>
                </a:solidFill>
                <a:latin typeface="Times New Roman" pitchFamily="18" charset="0"/>
                <a:cs typeface="Times New Roman" pitchFamily="18" charset="0"/>
              </a:rPr>
              <a:t> of </a:t>
            </a:r>
            <a:r>
              <a:rPr lang="tr-TR" sz="2700" i="1" dirty="0" err="1" smtClean="0">
                <a:solidFill>
                  <a:srgbClr val="FF0000"/>
                </a:solidFill>
                <a:latin typeface="Times New Roman" pitchFamily="18" charset="0"/>
                <a:cs typeface="Times New Roman" pitchFamily="18" charset="0"/>
              </a:rPr>
              <a:t>the</a:t>
            </a:r>
            <a:r>
              <a:rPr lang="tr-TR" sz="2700" i="1" dirty="0" smtClean="0">
                <a:solidFill>
                  <a:srgbClr val="FF0000"/>
                </a:solidFill>
                <a:latin typeface="Times New Roman" pitchFamily="18" charset="0"/>
                <a:cs typeface="Times New Roman" pitchFamily="18" charset="0"/>
              </a:rPr>
              <a:t> model </a:t>
            </a:r>
            <a:r>
              <a:rPr lang="tr-TR" sz="2700" i="1" dirty="0" err="1" smtClean="0">
                <a:solidFill>
                  <a:srgbClr val="FF0000"/>
                </a:solidFill>
                <a:latin typeface="Times New Roman" pitchFamily="18" charset="0"/>
                <a:cs typeface="Times New Roman" pitchFamily="18" charset="0"/>
              </a:rPr>
              <a:t>that</a:t>
            </a:r>
            <a:r>
              <a:rPr lang="tr-TR" sz="2700" i="1" dirty="0" smtClean="0">
                <a:solidFill>
                  <a:srgbClr val="FF0000"/>
                </a:solidFill>
                <a:latin typeface="Times New Roman" pitchFamily="18" charset="0"/>
                <a:cs typeface="Times New Roman" pitchFamily="18" charset="0"/>
              </a:rPr>
              <a:t> </a:t>
            </a:r>
            <a:r>
              <a:rPr lang="tr-TR" sz="2700" i="1" dirty="0" err="1" smtClean="0">
                <a:solidFill>
                  <a:srgbClr val="FF0000"/>
                </a:solidFill>
                <a:latin typeface="Times New Roman" pitchFamily="18" charset="0"/>
                <a:cs typeface="Times New Roman" pitchFamily="18" charset="0"/>
              </a:rPr>
              <a:t>was</a:t>
            </a:r>
            <a:r>
              <a:rPr lang="tr-TR" sz="2700" i="1" dirty="0" smtClean="0">
                <a:solidFill>
                  <a:srgbClr val="FF0000"/>
                </a:solidFill>
                <a:latin typeface="Times New Roman" pitchFamily="18" charset="0"/>
                <a:cs typeface="Times New Roman" pitchFamily="18" charset="0"/>
              </a:rPr>
              <a:t> </a:t>
            </a:r>
            <a:r>
              <a:rPr lang="tr-TR" sz="2700" i="1" dirty="0" err="1" smtClean="0">
                <a:solidFill>
                  <a:srgbClr val="FF0000"/>
                </a:solidFill>
                <a:latin typeface="Times New Roman" pitchFamily="18" charset="0"/>
                <a:cs typeface="Times New Roman" pitchFamily="18" charset="0"/>
              </a:rPr>
              <a:t>later</a:t>
            </a:r>
            <a:r>
              <a:rPr lang="tr-TR" sz="2700" i="1" dirty="0" smtClean="0">
                <a:solidFill>
                  <a:srgbClr val="FF0000"/>
                </a:solidFill>
                <a:latin typeface="Times New Roman" pitchFamily="18" charset="0"/>
                <a:cs typeface="Times New Roman" pitchFamily="18" charset="0"/>
              </a:rPr>
              <a:t> </a:t>
            </a:r>
            <a:r>
              <a:rPr lang="tr-TR" sz="2700" i="1" dirty="0" err="1" smtClean="0">
                <a:solidFill>
                  <a:srgbClr val="FF0000"/>
                </a:solidFill>
                <a:latin typeface="Times New Roman" pitchFamily="18" charset="0"/>
                <a:cs typeface="Times New Roman" pitchFamily="18" charset="0"/>
              </a:rPr>
              <a:t>observed</a:t>
            </a:r>
            <a:r>
              <a:rPr lang="tr-TR" sz="2700" i="1" dirty="0" smtClean="0">
                <a:solidFill>
                  <a:srgbClr val="FF0000"/>
                </a:solidFill>
                <a:latin typeface="Times New Roman" pitchFamily="18" charset="0"/>
                <a:cs typeface="Times New Roman" pitchFamily="18" charset="0"/>
              </a:rPr>
              <a:t> !</a:t>
            </a:r>
            <a:br>
              <a:rPr lang="tr-TR" sz="2700" i="1" dirty="0" smtClean="0">
                <a:solidFill>
                  <a:srgbClr val="FF0000"/>
                </a:solidFill>
                <a:latin typeface="Times New Roman" pitchFamily="18" charset="0"/>
                <a:cs typeface="Times New Roman" pitchFamily="18" charset="0"/>
              </a:rPr>
            </a:br>
            <a:r>
              <a:rPr lang="tr-TR" sz="2700" i="1" dirty="0" smtClean="0">
                <a:solidFill>
                  <a:srgbClr val="FF0000"/>
                </a:solidFill>
                <a:latin typeface="Times New Roman" pitchFamily="18" charset="0"/>
                <a:cs typeface="Times New Roman" pitchFamily="18" charset="0"/>
              </a:rPr>
              <a:t/>
            </a:r>
            <a:br>
              <a:rPr lang="tr-TR" sz="2700" i="1" dirty="0" smtClean="0">
                <a:solidFill>
                  <a:srgbClr val="FF0000"/>
                </a:solidFill>
                <a:latin typeface="Times New Roman" pitchFamily="18" charset="0"/>
                <a:cs typeface="Times New Roman" pitchFamily="18" charset="0"/>
              </a:rPr>
            </a:br>
            <a:r>
              <a:rPr lang="tr-TR" sz="2800" i="1" dirty="0" err="1" smtClean="0">
                <a:latin typeface="Times New Roman" pitchFamily="18" charset="0"/>
                <a:cs typeface="Times New Roman" pitchFamily="18" charset="0"/>
              </a:rPr>
              <a:t>Stacked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waiting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times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constant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second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derivative</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t>
            </a:r>
            <a:br>
              <a:rPr lang="tr-TR" sz="2700" i="1" dirty="0" smtClean="0">
                <a:latin typeface="Times New Roman" pitchFamily="18" charset="0"/>
                <a:cs typeface="Times New Roman" pitchFamily="18" charset="0"/>
              </a:rPr>
            </a:br>
            <a:r>
              <a:rPr lang="tr-TR" sz="2700" dirty="0" smtClean="0">
                <a:latin typeface="Times New Roman" pitchFamily="18" charset="0"/>
                <a:cs typeface="Times New Roman" pitchFamily="18" charset="0"/>
              </a:rPr>
              <a:t/>
            </a:r>
            <a:br>
              <a:rPr lang="tr-TR" sz="27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4514850" y="3321050"/>
          <a:ext cx="114300" cy="215900"/>
        </p:xfrm>
        <a:graphic>
          <a:graphicData uri="http://schemas.openxmlformats.org/presentationml/2006/ole">
            <p:oleObj spid="_x0000_s167938" name="Denklem" r:id="rId3" imgW="114120" imgH="215640" progId="Equation.3">
              <p:embed/>
            </p:oleObj>
          </a:graphicData>
        </a:graphic>
      </p:graphicFrame>
      <p:graphicFrame>
        <p:nvGraphicFramePr>
          <p:cNvPr id="31747" name="Object 3"/>
          <p:cNvGraphicFramePr>
            <a:graphicFrameLocks noChangeAspect="1"/>
          </p:cNvGraphicFramePr>
          <p:nvPr/>
        </p:nvGraphicFramePr>
        <p:xfrm>
          <a:off x="3923928" y="2348880"/>
          <a:ext cx="1243013" cy="523875"/>
        </p:xfrm>
        <a:graphic>
          <a:graphicData uri="http://schemas.openxmlformats.org/presentationml/2006/ole">
            <p:oleObj spid="_x0000_s167939" name="Denklem" r:id="rId4" imgW="482400" imgH="203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4" name="24 Resim"/>
          <p:cNvPicPr/>
          <p:nvPr/>
        </p:nvPicPr>
        <p:blipFill>
          <a:blip r:embed="rId2" cstate="print"/>
          <a:srcRect/>
          <a:stretch>
            <a:fillRect/>
          </a:stretch>
        </p:blipFill>
        <p:spPr bwMode="auto">
          <a:xfrm>
            <a:off x="2771800" y="476672"/>
            <a:ext cx="4176464" cy="2520280"/>
          </a:xfrm>
          <a:prstGeom prst="rect">
            <a:avLst/>
          </a:prstGeom>
          <a:noFill/>
          <a:ln w="9525">
            <a:noFill/>
            <a:miter lim="800000"/>
            <a:headEnd/>
            <a:tailEnd/>
          </a:ln>
        </p:spPr>
      </p:pic>
      <p:pic>
        <p:nvPicPr>
          <p:cNvPr id="5" name="4 Resim" descr="RegionAPlot"/>
          <p:cNvPicPr/>
          <p:nvPr/>
        </p:nvPicPr>
        <p:blipFill>
          <a:blip r:embed="rId3" cstate="print"/>
          <a:srcRect/>
          <a:stretch>
            <a:fillRect/>
          </a:stretch>
        </p:blipFill>
        <p:spPr bwMode="auto">
          <a:xfrm>
            <a:off x="2699792" y="3573016"/>
            <a:ext cx="4176464"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pic>
        <p:nvPicPr>
          <p:cNvPr id="176130" name="Picture 2"/>
          <p:cNvPicPr>
            <a:picLocks noGrp="1" noChangeAspect="1" noChangeArrowheads="1"/>
          </p:cNvPicPr>
          <p:nvPr>
            <p:ph type="title"/>
          </p:nvPr>
        </p:nvPicPr>
        <p:blipFill>
          <a:blip r:embed="rId2" cstate="print"/>
          <a:srcRect/>
          <a:stretch>
            <a:fillRect/>
          </a:stretch>
        </p:blipFill>
        <p:spPr>
          <a:xfrm>
            <a:off x="1187624" y="1196752"/>
            <a:ext cx="6443663" cy="421163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544616"/>
          </a:xfrm>
          <a:solidFill>
            <a:schemeClr val="bg1"/>
          </a:solidFill>
        </p:spPr>
        <p:txBody>
          <a:bodyPr>
            <a:noAutofit/>
          </a:bodyPr>
          <a:lstStyle/>
          <a:p>
            <a:pPr algn="l"/>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Overview</a:t>
            </a:r>
            <a:r>
              <a:rPr lang="tr-TR" sz="2000" dirty="0" smtClean="0">
                <a:latin typeface="Times New Roman" pitchFamily="18" charset="0"/>
                <a:cs typeface="Times New Roman" pitchFamily="18" charset="0"/>
              </a:rPr>
              <a:t> on </a:t>
            </a:r>
            <a:r>
              <a:rPr lang="tr-TR" sz="2000" dirty="0" err="1" smtClean="0">
                <a:latin typeface="Times New Roman" pitchFamily="18" charset="0"/>
                <a:cs typeface="Times New Roman" pitchFamily="18" charset="0"/>
              </a:rPr>
              <a:t>glitches</a:t>
            </a: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External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torque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starquakes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superfluidity</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pinning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creep</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crust</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superfluid</a:t>
            </a:r>
            <a:r>
              <a:rPr lang="tr-TR" sz="2000" dirty="0" smtClean="0">
                <a:latin typeface="Times New Roman" pitchFamily="18" charset="0"/>
                <a:cs typeface="Times New Roman" pitchFamily="18" charset="0"/>
              </a:rPr>
              <a:t>.</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Entrainment</a:t>
            </a: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How</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meet</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requirements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Flux</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line</a:t>
            </a: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vortex</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line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pinning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creep</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core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superfluid</a:t>
            </a:r>
            <a:r>
              <a:rPr lang="tr-TR" sz="2000" dirty="0" smtClean="0">
                <a:latin typeface="Times New Roman" pitchFamily="18" charset="0"/>
                <a:cs typeface="Times New Roman" pitchFamily="18" charset="0"/>
              </a:rPr>
              <a:t>.</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*PSR J1119</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Unusual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glitch</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signatures</a:t>
            </a:r>
            <a:r>
              <a:rPr lang="tr-TR" sz="2000" dirty="0" smtClean="0">
                <a:latin typeface="Times New Roman" pitchFamily="18" charset="0"/>
                <a:cs typeface="Times New Roman" pitchFamily="18" charset="0"/>
              </a:rPr>
              <a:t> &amp; </a:t>
            </a:r>
            <a:r>
              <a:rPr lang="tr-TR" sz="2000" dirty="0" err="1" smtClean="0">
                <a:latin typeface="Times New Roman" pitchFamily="18" charset="0"/>
                <a:cs typeface="Times New Roman" pitchFamily="18" charset="0"/>
              </a:rPr>
              <a:t>change</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external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pulsar</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torque</a:t>
            </a:r>
            <a:r>
              <a:rPr lang="tr-TR"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Inward</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vortex</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motion</a:t>
            </a:r>
            <a:r>
              <a:rPr lang="tr-TR" sz="2000" dirty="0" smtClean="0">
                <a:latin typeface="Times New Roman" pitchFamily="18" charset="0"/>
                <a:cs typeface="Times New Roman" pitchFamily="18" charset="0"/>
                <a:sym typeface="Wingdings" pitchFamily="2" charset="2"/>
              </a:rPr>
              <a:t>?</a:t>
            </a: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Crust</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breaking</a:t>
            </a:r>
            <a:r>
              <a:rPr lang="tr-TR" sz="2000" dirty="0" smtClean="0">
                <a:latin typeface="Times New Roman" pitchFamily="18" charset="0"/>
                <a:cs typeface="Times New Roman" pitchFamily="18" charset="0"/>
                <a:sym typeface="Wingdings" pitchFamily="2" charset="2"/>
              </a:rPr>
              <a:t> ? </a:t>
            </a:r>
            <a:r>
              <a:rPr lang="tr-TR" sz="2000" dirty="0" err="1" smtClean="0">
                <a:latin typeface="Times New Roman" pitchFamily="18" charset="0"/>
                <a:cs typeface="Times New Roman" pitchFamily="18" charset="0"/>
                <a:sym typeface="Wingdings" pitchFamily="2" charset="2"/>
              </a:rPr>
              <a:t>Scale</a:t>
            </a:r>
            <a:r>
              <a:rPr lang="tr-TR" sz="2000" dirty="0" smtClean="0">
                <a:latin typeface="Times New Roman" pitchFamily="18" charset="0"/>
                <a:cs typeface="Times New Roman" pitchFamily="18" charset="0"/>
                <a:sym typeface="Wingdings" pitchFamily="2" charset="2"/>
              </a:rPr>
              <a:t>? </a:t>
            </a:r>
            <a:br>
              <a:rPr lang="tr-TR" sz="2000" dirty="0" smtClean="0">
                <a:latin typeface="Times New Roman" pitchFamily="18" charset="0"/>
                <a:cs typeface="Times New Roman" pitchFamily="18" charset="0"/>
                <a:sym typeface="Wingdings" pitchFamily="2" charset="2"/>
              </a:rPr>
            </a:b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Scale</a:t>
            </a:r>
            <a:r>
              <a:rPr lang="tr-TR" sz="2000" dirty="0" smtClean="0">
                <a:latin typeface="Times New Roman" pitchFamily="18" charset="0"/>
                <a:cs typeface="Times New Roman" pitchFamily="18" charset="0"/>
                <a:sym typeface="Wingdings" pitchFamily="2" charset="2"/>
              </a:rPr>
              <a:t> in </a:t>
            </a:r>
            <a:r>
              <a:rPr lang="tr-TR" sz="2000" dirty="0" err="1" smtClean="0">
                <a:latin typeface="Times New Roman" pitchFamily="18" charset="0"/>
                <a:cs typeface="Times New Roman" pitchFamily="18" charset="0"/>
                <a:sym typeface="Wingdings" pitchFamily="2" charset="2"/>
              </a:rPr>
              <a:t>number</a:t>
            </a:r>
            <a:r>
              <a:rPr lang="tr-TR" sz="2000" dirty="0" smtClean="0">
                <a:latin typeface="Times New Roman" pitchFamily="18" charset="0"/>
                <a:cs typeface="Times New Roman" pitchFamily="18" charset="0"/>
                <a:sym typeface="Wingdings" pitchFamily="2" charset="2"/>
              </a:rPr>
              <a:t> of </a:t>
            </a:r>
            <a:r>
              <a:rPr lang="tr-TR" sz="2000" dirty="0" err="1" smtClean="0">
                <a:latin typeface="Times New Roman" pitchFamily="18" charset="0"/>
                <a:cs typeface="Times New Roman" pitchFamily="18" charset="0"/>
                <a:sym typeface="Wingdings" pitchFamily="2" charset="2"/>
              </a:rPr>
              <a:t>unpinned</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vortices</a:t>
            </a:r>
            <a:r>
              <a:rPr lang="tr-TR" sz="2000" dirty="0" smtClean="0">
                <a:latin typeface="Times New Roman" pitchFamily="18" charset="0"/>
                <a:cs typeface="Times New Roman" pitchFamily="18" charset="0"/>
                <a:sym typeface="Wingdings" pitchFamily="2" charset="2"/>
              </a:rPr>
              <a:t>? </a:t>
            </a:r>
            <a:br>
              <a:rPr lang="tr-TR" sz="2000" dirty="0" smtClean="0">
                <a:latin typeface="Times New Roman" pitchFamily="18" charset="0"/>
                <a:cs typeface="Times New Roman" pitchFamily="18" charset="0"/>
                <a:sym typeface="Wingdings" pitchFamily="2" charset="2"/>
              </a:rPr>
            </a:br>
            <a:r>
              <a:rPr lang="tr-TR" sz="2000" dirty="0" smtClean="0">
                <a:latin typeface="Times New Roman" pitchFamily="18" charset="0"/>
                <a:cs typeface="Times New Roman" pitchFamily="18" charset="0"/>
                <a:sym typeface="Wingdings" pitchFamily="2" charset="2"/>
              </a:rPr>
              <a:t/>
            </a:r>
            <a:br>
              <a:rPr lang="tr-TR" sz="2000" dirty="0" smtClean="0">
                <a:latin typeface="Times New Roman" pitchFamily="18" charset="0"/>
                <a:cs typeface="Times New Roman" pitchFamily="18" charset="0"/>
                <a:sym typeface="Wingdings" pitchFamily="2" charset="2"/>
              </a:rPr>
            </a:br>
            <a:r>
              <a:rPr lang="tr-TR" sz="2000" dirty="0" smtClean="0">
                <a:latin typeface="Times New Roman" pitchFamily="18" charset="0"/>
                <a:cs typeface="Times New Roman" pitchFamily="18" charset="0"/>
              </a:rPr>
              <a:t>*Minimum </a:t>
            </a:r>
            <a:r>
              <a:rPr lang="tr-TR" sz="2000" dirty="0" err="1" smtClean="0">
                <a:latin typeface="Times New Roman" pitchFamily="18" charset="0"/>
                <a:cs typeface="Times New Roman" pitchFamily="18" charset="0"/>
              </a:rPr>
              <a:t>glitch</a:t>
            </a:r>
            <a:r>
              <a:rPr lang="tr-TR" sz="2000" dirty="0" smtClean="0">
                <a:latin typeface="Times New Roman" pitchFamily="18" charset="0"/>
                <a:cs typeface="Times New Roman" pitchFamily="18" charset="0"/>
              </a:rPr>
              <a:t> size in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Crab</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pulsar</a:t>
            </a: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Scale</a:t>
            </a:r>
            <a:r>
              <a:rPr lang="tr-TR" sz="2000" dirty="0" smtClean="0">
                <a:latin typeface="Times New Roman" pitchFamily="18" charset="0"/>
                <a:cs typeface="Times New Roman" pitchFamily="18" charset="0"/>
                <a:sym typeface="Wingdings" pitchFamily="2" charset="2"/>
              </a:rPr>
              <a:t> in </a:t>
            </a:r>
            <a:r>
              <a:rPr lang="tr-TR" sz="2000" dirty="0" err="1" smtClean="0">
                <a:latin typeface="Times New Roman" pitchFamily="18" charset="0"/>
                <a:cs typeface="Times New Roman" pitchFamily="18" charset="0"/>
                <a:sym typeface="Wingdings" pitchFamily="2" charset="2"/>
              </a:rPr>
              <a:t>crust</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breaking</a:t>
            </a:r>
            <a:r>
              <a:rPr lang="tr-TR" sz="2000" dirty="0" smtClean="0">
                <a:latin typeface="Times New Roman" pitchFamily="18" charset="0"/>
                <a:cs typeface="Times New Roman" pitchFamily="18" charset="0"/>
                <a:sym typeface="Wingdings" pitchFamily="2" charset="2"/>
              </a:rPr>
              <a:t>? </a:t>
            </a:r>
            <a:br>
              <a:rPr lang="tr-TR" sz="2000" dirty="0" smtClean="0">
                <a:latin typeface="Times New Roman" pitchFamily="18" charset="0"/>
                <a:cs typeface="Times New Roman" pitchFamily="18" charset="0"/>
                <a:sym typeface="Wingdings" pitchFamily="2" charset="2"/>
              </a:rPr>
            </a:b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Scale</a:t>
            </a:r>
            <a:r>
              <a:rPr lang="tr-TR" sz="2000" dirty="0" smtClean="0">
                <a:latin typeface="Times New Roman" pitchFamily="18" charset="0"/>
                <a:cs typeface="Times New Roman" pitchFamily="18" charset="0"/>
                <a:sym typeface="Wingdings" pitchFamily="2" charset="2"/>
              </a:rPr>
              <a:t> in </a:t>
            </a:r>
            <a:r>
              <a:rPr lang="tr-TR" sz="2000" dirty="0" err="1" smtClean="0">
                <a:latin typeface="Times New Roman" pitchFamily="18" charset="0"/>
                <a:cs typeface="Times New Roman" pitchFamily="18" charset="0"/>
                <a:sym typeface="Wingdings" pitchFamily="2" charset="2"/>
              </a:rPr>
              <a:t>number</a:t>
            </a:r>
            <a:r>
              <a:rPr lang="tr-TR" sz="2000" dirty="0" smtClean="0">
                <a:latin typeface="Times New Roman" pitchFamily="18" charset="0"/>
                <a:cs typeface="Times New Roman" pitchFamily="18" charset="0"/>
                <a:sym typeface="Wingdings" pitchFamily="2" charset="2"/>
              </a:rPr>
              <a:t> of </a:t>
            </a:r>
            <a:r>
              <a:rPr lang="tr-TR" sz="2000" dirty="0" err="1" smtClean="0">
                <a:latin typeface="Times New Roman" pitchFamily="18" charset="0"/>
                <a:cs typeface="Times New Roman" pitchFamily="18" charset="0"/>
                <a:sym typeface="Wingdings" pitchFamily="2" charset="2"/>
              </a:rPr>
              <a:t>unpinned</a:t>
            </a:r>
            <a:r>
              <a:rPr lang="tr-TR" sz="2000" dirty="0" smtClean="0">
                <a:latin typeface="Times New Roman" pitchFamily="18" charset="0"/>
                <a:cs typeface="Times New Roman" pitchFamily="18" charset="0"/>
                <a:sym typeface="Wingdings" pitchFamily="2" charset="2"/>
              </a:rPr>
              <a:t> </a:t>
            </a:r>
            <a:r>
              <a:rPr lang="tr-TR" sz="2000" dirty="0" err="1" smtClean="0">
                <a:latin typeface="Times New Roman" pitchFamily="18" charset="0"/>
                <a:cs typeface="Times New Roman" pitchFamily="18" charset="0"/>
                <a:sym typeface="Wingdings" pitchFamily="2" charset="2"/>
              </a:rPr>
              <a:t>vortices</a:t>
            </a:r>
            <a:r>
              <a:rPr lang="tr-TR" sz="2000" dirty="0" smtClean="0">
                <a:latin typeface="Times New Roman" pitchFamily="18" charset="0"/>
                <a:cs typeface="Times New Roman" pitchFamily="18" charset="0"/>
                <a:sym typeface="Wingdings" pitchFamily="2" charset="2"/>
              </a:rPr>
              <a:t>? </a:t>
            </a: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4608512"/>
          </a:xfrm>
          <a:solidFill>
            <a:schemeClr val="bg1"/>
          </a:solidFill>
        </p:spPr>
        <p:txBody>
          <a:bodyPr>
            <a:normAutofit/>
          </a:bodyPr>
          <a:lstStyle/>
          <a:p>
            <a:r>
              <a:rPr lang="tr-TR" sz="2800" dirty="0" err="1" smtClean="0">
                <a:latin typeface="Times New Roman" pitchFamily="18" charset="0"/>
                <a:cs typeface="Times New Roman" pitchFamily="18" charset="0"/>
              </a:rPr>
              <a:t>Interplay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between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creep</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and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unpinning</a:t>
            </a:r>
            <a:r>
              <a:rPr lang="tr-TR" sz="2800" dirty="0" smtClean="0">
                <a:latin typeface="Times New Roman" pitchFamily="18" charset="0"/>
                <a:cs typeface="Times New Roman" pitchFamily="18" charset="0"/>
              </a:rPr>
              <a:t>:</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in </a:t>
            </a:r>
            <a:r>
              <a:rPr lang="tr-TR" sz="2800" dirty="0" err="1" smtClean="0">
                <a:latin typeface="Times New Roman" pitchFamily="18" charset="0"/>
                <a:cs typeface="Times New Roman" pitchFamily="18" charset="0"/>
              </a:rPr>
              <a:t>nonlinear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creep</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only</a:t>
            </a:r>
            <a:r>
              <a:rPr lang="tr-TR" sz="2800" dirty="0" smtClean="0">
                <a:latin typeface="Times New Roman" pitchFamily="18" charset="0"/>
                <a:cs typeface="Times New Roman" pitchFamily="18" charset="0"/>
              </a:rPr>
              <a:t>.</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sym typeface="Wingdings" pitchFamily="2" charset="2"/>
              </a:rPr>
              <a:t> </a:t>
            </a:r>
            <a:r>
              <a:rPr lang="tr-TR" sz="2800" dirty="0" err="1" smtClean="0">
                <a:latin typeface="Times New Roman" pitchFamily="18" charset="0"/>
                <a:cs typeface="Times New Roman" pitchFamily="18" charset="0"/>
                <a:sym typeface="Wingdings" pitchFamily="2" charset="2"/>
              </a:rPr>
              <a:t>talks</a:t>
            </a:r>
            <a:r>
              <a:rPr lang="tr-TR" sz="2800" dirty="0" smtClean="0">
                <a:latin typeface="Times New Roman" pitchFamily="18" charset="0"/>
                <a:cs typeface="Times New Roman" pitchFamily="18" charset="0"/>
                <a:sym typeface="Wingdings" pitchFamily="2" charset="2"/>
              </a:rPr>
              <a:t> </a:t>
            </a:r>
            <a:r>
              <a:rPr lang="tr-TR" sz="2800" dirty="0" err="1" smtClean="0">
                <a:latin typeface="Times New Roman" pitchFamily="18" charset="0"/>
                <a:cs typeface="Times New Roman" pitchFamily="18" charset="0"/>
                <a:sym typeface="Wingdings" pitchFamily="2" charset="2"/>
              </a:rPr>
              <a:t>by</a:t>
            </a:r>
            <a:r>
              <a:rPr lang="tr-TR" sz="2800" dirty="0" smtClean="0">
                <a:latin typeface="Times New Roman" pitchFamily="18" charset="0"/>
                <a:cs typeface="Times New Roman" pitchFamily="18" charset="0"/>
                <a:sym typeface="Wingdings" pitchFamily="2" charset="2"/>
              </a:rPr>
              <a:t> </a:t>
            </a:r>
            <a:r>
              <a:rPr lang="tr-TR" sz="2800" dirty="0" err="1" smtClean="0">
                <a:latin typeface="Times New Roman" pitchFamily="18" charset="0"/>
                <a:cs typeface="Times New Roman" pitchFamily="18" charset="0"/>
                <a:sym typeface="Wingdings" pitchFamily="2" charset="2"/>
              </a:rPr>
              <a:t>Bryn</a:t>
            </a:r>
            <a:r>
              <a:rPr lang="tr-TR" sz="2800" dirty="0" smtClean="0">
                <a:latin typeface="Times New Roman" pitchFamily="18" charset="0"/>
                <a:cs typeface="Times New Roman" pitchFamily="18" charset="0"/>
                <a:sym typeface="Wingdings" pitchFamily="2" charset="2"/>
              </a:rPr>
              <a:t> </a:t>
            </a:r>
            <a:r>
              <a:rPr lang="tr-TR" sz="2800" dirty="0" err="1" smtClean="0">
                <a:latin typeface="Times New Roman" pitchFamily="18" charset="0"/>
                <a:cs typeface="Times New Roman" pitchFamily="18" charset="0"/>
                <a:sym typeface="Wingdings" pitchFamily="2" charset="2"/>
              </a:rPr>
              <a:t>Haskell</a:t>
            </a:r>
            <a:r>
              <a:rPr lang="tr-TR" sz="2800" dirty="0" smtClean="0">
                <a:latin typeface="Times New Roman" pitchFamily="18" charset="0"/>
                <a:cs typeface="Times New Roman" pitchFamily="18" charset="0"/>
                <a:sym typeface="Wingdings" pitchFamily="2" charset="2"/>
              </a:rPr>
              <a:t> &amp; Andrew </a:t>
            </a:r>
            <a:r>
              <a:rPr lang="tr-TR" sz="2800" dirty="0" err="1" smtClean="0">
                <a:latin typeface="Times New Roman" pitchFamily="18" charset="0"/>
                <a:cs typeface="Times New Roman" pitchFamily="18" charset="0"/>
                <a:sym typeface="Wingdings" pitchFamily="2" charset="2"/>
              </a:rPr>
              <a:t>Melatos</a:t>
            </a:r>
            <a:r>
              <a:rPr lang="tr-TR" sz="2800" dirty="0" smtClean="0">
                <a:latin typeface="Times New Roman" pitchFamily="18" charset="0"/>
                <a:cs typeface="Times New Roman" pitchFamily="18" charset="0"/>
                <a:sym typeface="Wingdings" pitchFamily="2" charset="2"/>
              </a:rPr>
              <a:t>)</a:t>
            </a: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3059832" y="1916832"/>
          <a:ext cx="2662237" cy="1330325"/>
        </p:xfrm>
        <a:graphic>
          <a:graphicData uri="http://schemas.openxmlformats.org/presentationml/2006/ole">
            <p:oleObj spid="_x0000_s228353" name="Denklem" r:id="rId3" imgW="863280" imgH="4316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328592"/>
          </a:xfrm>
          <a:solidFill>
            <a:schemeClr val="bg1"/>
          </a:solidFill>
        </p:spPr>
        <p:txBody>
          <a:bodyPr>
            <a:normAutofit fontScale="90000"/>
          </a:bodyPr>
          <a:lstStyle/>
          <a:p>
            <a:pPr algn="l"/>
            <a:r>
              <a:rPr lang="tr-TR" sz="2800" i="1" dirty="0" err="1" smtClean="0">
                <a:latin typeface="Times New Roman" pitchFamily="18" charset="0"/>
                <a:cs typeface="Times New Roman" pitchFamily="18" charset="0"/>
              </a:rPr>
              <a:t>Entrainment</a:t>
            </a:r>
            <a:r>
              <a:rPr lang="tr-TR" sz="2800" i="1" dirty="0" smtClean="0">
                <a:latin typeface="Times New Roman" pitchFamily="18" charset="0"/>
                <a:cs typeface="Times New Roman" pitchFamily="18" charset="0"/>
              </a:rPr>
              <a:t> : (</a:t>
            </a:r>
            <a:r>
              <a:rPr lang="tr-TR" sz="2800" i="1" dirty="0" err="1" smtClean="0">
                <a:latin typeface="Times New Roman" pitchFamily="18" charset="0"/>
                <a:cs typeface="Times New Roman" pitchFamily="18" charset="0"/>
              </a:rPr>
              <a:t>Chamel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a:t>
            </a:r>
            <a:r>
              <a:rPr lang="tr-TR" sz="2800" i="1" baseline="-25000" dirty="0" err="1" smtClean="0">
                <a:latin typeface="Times New Roman" pitchFamily="18" charset="0"/>
                <a:cs typeface="Times New Roman" pitchFamily="18" charset="0"/>
              </a:rPr>
              <a:t>n</a:t>
            </a:r>
            <a:r>
              <a:rPr lang="tr-TR" sz="2800" i="1" dirty="0" smtClean="0">
                <a:latin typeface="Times New Roman" pitchFamily="18" charset="0"/>
                <a:cs typeface="Times New Roman" pitchFamily="18" charset="0"/>
              </a:rPr>
              <a:t>*/m</a:t>
            </a:r>
            <a:r>
              <a:rPr lang="tr-TR" sz="2800" i="1" baseline="-25000" dirty="0" smtClean="0">
                <a:latin typeface="Times New Roman" pitchFamily="18" charset="0"/>
                <a:cs typeface="Times New Roman" pitchFamily="18" charset="0"/>
              </a:rPr>
              <a:t>n</a:t>
            </a:r>
            <a:r>
              <a:rPr lang="tr-TR" sz="2800" i="1" dirty="0" smtClean="0">
                <a:latin typeface="Times New Roman" pitchFamily="18" charset="0"/>
                <a:cs typeface="Times New Roman" pitchFamily="18" charset="0"/>
              </a:rPr>
              <a:t> &gt; 1.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(but </a:t>
            </a:r>
            <a:r>
              <a:rPr lang="tr-TR" sz="2800" i="1" dirty="0" err="1" smtClean="0">
                <a:latin typeface="Times New Roman" pitchFamily="18" charset="0"/>
                <a:cs typeface="Times New Roman" pitchFamily="18" charset="0"/>
              </a:rPr>
              <a:t>entrainment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may</a:t>
            </a:r>
            <a:r>
              <a:rPr lang="tr-TR" sz="2800" i="1" dirty="0" smtClean="0">
                <a:latin typeface="Times New Roman" pitchFamily="18" charset="0"/>
                <a:cs typeface="Times New Roman" pitchFamily="18" charset="0"/>
              </a:rPr>
              <a:t> be </a:t>
            </a:r>
            <a:r>
              <a:rPr lang="tr-TR" sz="2800" i="1" dirty="0" err="1" smtClean="0">
                <a:latin typeface="Times New Roman" pitchFamily="18" charset="0"/>
                <a:cs typeface="Times New Roman" pitchFamily="18" charset="0"/>
              </a:rPr>
              <a:t>different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Nicolas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Chamel’s</a:t>
            </a:r>
            <a:r>
              <a:rPr lang="tr-TR" sz="2800" i="1" dirty="0" smtClean="0">
                <a:latin typeface="Times New Roman" pitchFamily="18" charset="0"/>
                <a:cs typeface="Times New Roman" pitchFamily="18" charset="0"/>
              </a:rPr>
              <a:t> talk in </a:t>
            </a:r>
            <a:r>
              <a:rPr lang="tr-TR" sz="2800" i="1" dirty="0" err="1" smtClean="0">
                <a:latin typeface="Times New Roman" pitchFamily="18" charset="0"/>
                <a:cs typeface="Times New Roman" pitchFamily="18" charset="0"/>
              </a:rPr>
              <a:t>this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conference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dirty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mix</a:t>
            </a:r>
            <a:r>
              <a:rPr lang="tr-TR" sz="2800" i="1" dirty="0" smtClean="0">
                <a:latin typeface="Times New Roman" pitchFamily="18" charset="0"/>
                <a:cs typeface="Times New Roman" pitchFamily="18" charset="0"/>
              </a:rPr>
              <a:t> of </a:t>
            </a:r>
            <a:r>
              <a:rPr lang="tr-TR" sz="2800" i="1" dirty="0" err="1" smtClean="0">
                <a:latin typeface="Times New Roman" pitchFamily="18" charset="0"/>
                <a:cs typeface="Times New Roman" pitchFamily="18" charset="0"/>
              </a:rPr>
              <a:t>nuclei</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crust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Coherent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scatterring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may</a:t>
            </a:r>
            <a:r>
              <a:rPr lang="tr-TR" sz="2800" i="1" dirty="0" smtClean="0">
                <a:latin typeface="Times New Roman" pitchFamily="18" charset="0"/>
                <a:cs typeface="Times New Roman" pitchFamily="18" charset="0"/>
              </a:rPr>
              <a:t> be </a:t>
            </a:r>
            <a:r>
              <a:rPr lang="tr-TR" sz="2800" i="1" dirty="0" err="1" smtClean="0">
                <a:latin typeface="Times New Roman" pitchFamily="18" charset="0"/>
                <a:cs typeface="Times New Roman" pitchFamily="18" charset="0"/>
              </a:rPr>
              <a:t>due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to</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superfluidity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rather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than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Bragg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lattice</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sym typeface="Wingdings" pitchFamily="2" charset="2"/>
              </a:rPr>
              <a:t> </a:t>
            </a:r>
            <a:r>
              <a:rPr lang="tr-TR" sz="2800" i="1" dirty="0" smtClean="0">
                <a:latin typeface="Times New Roman" pitchFamily="18" charset="0"/>
                <a:cs typeface="Times New Roman" pitchFamily="18" charset="0"/>
              </a:rPr>
              <a:t>The extent of the neutron star regions involved in glitches and postglitch response must be larger than we thought: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I</a:t>
            </a:r>
            <a:r>
              <a:rPr lang="tr-TR" sz="2800" i="1" baseline="-25000" dirty="0" smtClean="0">
                <a:latin typeface="Times New Roman" pitchFamily="18" charset="0"/>
                <a:cs typeface="Times New Roman" pitchFamily="18" charset="0"/>
              </a:rPr>
              <a:t>s,</a:t>
            </a:r>
            <a:r>
              <a:rPr lang="tr-TR" sz="2800" i="1" baseline="-25000" dirty="0" err="1" smtClean="0">
                <a:latin typeface="Times New Roman" pitchFamily="18" charset="0"/>
                <a:cs typeface="Times New Roman" pitchFamily="18" charset="0"/>
              </a:rPr>
              <a:t>glitch</a:t>
            </a:r>
            <a:r>
              <a:rPr lang="tr-TR" sz="2800" i="1" baseline="-25000" dirty="0" smtClean="0">
                <a:latin typeface="Times New Roman" pitchFamily="18" charset="0"/>
                <a:cs typeface="Times New Roman" pitchFamily="18" charset="0"/>
              </a:rPr>
              <a:t> </a:t>
            </a:r>
            <a:r>
              <a:rPr lang="tr-TR" sz="2800" i="1" dirty="0" smtClean="0">
                <a:latin typeface="Times New Roman" pitchFamily="18" charset="0"/>
                <a:cs typeface="Times New Roman" pitchFamily="18" charset="0"/>
              </a:rPr>
              <a:t>/ I  &gt;  I</a:t>
            </a:r>
            <a:r>
              <a:rPr lang="tr-TR" sz="2800" i="1" baseline="-25000" dirty="0" smtClean="0">
                <a:latin typeface="Times New Roman" pitchFamily="18" charset="0"/>
                <a:cs typeface="Times New Roman" pitchFamily="18" charset="0"/>
              </a:rPr>
              <a:t>s,crust </a:t>
            </a:r>
            <a:r>
              <a:rPr lang="tr-TR" sz="2800" i="1" dirty="0" smtClean="0">
                <a:latin typeface="Times New Roman" pitchFamily="18" charset="0"/>
                <a:cs typeface="Times New Roman" pitchFamily="18" charset="0"/>
              </a:rPr>
              <a:t>/ I  ~10</a:t>
            </a:r>
            <a:r>
              <a:rPr lang="tr-TR" sz="2800" i="1" baseline="30000" dirty="0" smtClean="0">
                <a:latin typeface="Times New Roman" pitchFamily="18" charset="0"/>
                <a:cs typeface="Times New Roman" pitchFamily="18" charset="0"/>
              </a:rPr>
              <a:t>-2 </a:t>
            </a:r>
            <a:r>
              <a:rPr lang="tr-TR" sz="2800" i="1" dirty="0" smtClean="0">
                <a:latin typeface="Times New Roman" pitchFamily="18" charset="0"/>
                <a:cs typeface="Times New Roman" pitchFamily="18" charset="0"/>
              </a:rPr>
              <a:t> .</a:t>
            </a:r>
            <a:r>
              <a:rPr lang="tr-TR" sz="2800" i="1" baseline="30000" dirty="0" smtClean="0">
                <a:latin typeface="Times New Roman" pitchFamily="18" charset="0"/>
                <a:cs typeface="Times New Roman" pitchFamily="18" charset="0"/>
              </a:rPr>
              <a:t/>
            </a:r>
            <a:br>
              <a:rPr lang="tr-TR" sz="2800" i="1" baseline="30000" dirty="0" smtClean="0">
                <a:latin typeface="Times New Roman" pitchFamily="18" charset="0"/>
                <a:cs typeface="Times New Roman" pitchFamily="18" charset="0"/>
              </a:rPr>
            </a:br>
            <a:r>
              <a:rPr lang="tr-TR" sz="2800" i="1" baseline="30000" dirty="0" smtClean="0">
                <a:latin typeface="Times New Roman" pitchFamily="18" charset="0"/>
                <a:cs typeface="Times New Roman" pitchFamily="18" charset="0"/>
              </a:rPr>
              <a:t/>
            </a:r>
            <a:br>
              <a:rPr lang="tr-TR" sz="2800" i="1" baseline="30000" dirty="0" smtClean="0">
                <a:latin typeface="Times New Roman" pitchFamily="18" charset="0"/>
                <a:cs typeface="Times New Roman" pitchFamily="18" charset="0"/>
              </a:rPr>
            </a:br>
            <a:r>
              <a:rPr lang="tr-TR" sz="2800" i="1" baseline="30000" dirty="0" smtClean="0">
                <a:latin typeface="Times New Roman" pitchFamily="18" charset="0"/>
                <a:cs typeface="Times New Roman" pitchFamily="18" charset="0"/>
              </a:rPr>
              <a:t/>
            </a:r>
            <a:br>
              <a:rPr lang="tr-TR" sz="2800" i="1" baseline="30000" dirty="0" smtClean="0">
                <a:latin typeface="Times New Roman" pitchFamily="18" charset="0"/>
                <a:cs typeface="Times New Roman" pitchFamily="18" charset="0"/>
              </a:rPr>
            </a:br>
            <a:r>
              <a:rPr lang="tr-TR" sz="2800" i="1" baseline="30000" dirty="0" smtClean="0">
                <a:latin typeface="Times New Roman" pitchFamily="18" charset="0"/>
                <a:cs typeface="Times New Roman" pitchFamily="18" charset="0"/>
              </a:rPr>
              <a:t/>
            </a:r>
            <a:br>
              <a:rPr lang="tr-TR" sz="2800" i="1" baseline="30000" dirty="0" smtClean="0">
                <a:latin typeface="Times New Roman" pitchFamily="18" charset="0"/>
                <a:cs typeface="Times New Roman" pitchFamily="18" charset="0"/>
              </a:rPr>
            </a:br>
            <a:r>
              <a:rPr lang="tr-TR" sz="2800" i="1" baseline="30000" dirty="0" smtClean="0">
                <a:latin typeface="Times New Roman" pitchFamily="18" charset="0"/>
                <a:cs typeface="Times New Roman" pitchFamily="18" charset="0"/>
              </a:rPr>
              <a:t/>
            </a:r>
            <a:br>
              <a:rPr lang="tr-TR" sz="2800" i="1" baseline="30000" dirty="0" smtClean="0">
                <a:latin typeface="Times New Roman" pitchFamily="18" charset="0"/>
                <a:cs typeface="Times New Roman" pitchFamily="18" charset="0"/>
              </a:rPr>
            </a:br>
            <a:endParaRPr lang="en-US" sz="2800" i="1" baseline="30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328592"/>
          </a:xfrm>
          <a:solidFill>
            <a:schemeClr val="bg1"/>
          </a:solidFill>
        </p:spPr>
        <p:txBody>
          <a:bodyPr>
            <a:normAutofit fontScale="90000"/>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A superfluid region that can support pinning and creep and provide the extra moment of inertia needed: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vortex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pinning</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Creep</a:t>
            </a:r>
            <a:r>
              <a:rPr lang="tr-TR" sz="2800" i="1" dirty="0" smtClean="0">
                <a:latin typeface="Times New Roman" pitchFamily="18" charset="0"/>
                <a:cs typeface="Times New Roman" pitchFamily="18" charset="0"/>
              </a:rPr>
              <a:t> of </a:t>
            </a:r>
            <a:r>
              <a:rPr lang="tr-TR" sz="2800" i="1" dirty="0" err="1" smtClean="0">
                <a:latin typeface="Times New Roman" pitchFamily="18" charset="0"/>
                <a:cs typeface="Times New Roman" pitchFamily="18" charset="0"/>
              </a:rPr>
              <a:t>vortex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against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Sidery</a:t>
            </a:r>
            <a:r>
              <a:rPr lang="tr-TR" sz="2800" i="1" dirty="0" smtClean="0">
                <a:latin typeface="Times New Roman" pitchFamily="18" charset="0"/>
                <a:cs typeface="Times New Roman" pitchFamily="18" charset="0"/>
              </a:rPr>
              <a:t> &amp; Alpar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The outer core neutron superfluid-proton superconductor region with toroidal </a:t>
            </a: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 </a:t>
            </a:r>
            <a:r>
              <a:rPr lang="tr-TR" sz="2800" i="1" dirty="0" err="1" smtClean="0">
                <a:latin typeface="Times New Roman" pitchFamily="18" charset="0"/>
                <a:cs typeface="Times New Roman" pitchFamily="18" charset="0"/>
              </a:rPr>
              <a:t>importance</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creep</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Sidery</a:t>
            </a:r>
            <a:r>
              <a:rPr lang="tr-TR" sz="2800" i="1" dirty="0" smtClean="0">
                <a:latin typeface="Times New Roman" pitchFamily="18" charset="0"/>
                <a:cs typeface="Times New Roman" pitchFamily="18" charset="0"/>
              </a:rPr>
              <a:t> &amp; Alpar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dirty="0" smtClean="0"/>
              <a:t/>
            </a:r>
            <a:br>
              <a:rPr lang="tr-TR" sz="2800" dirty="0" smtClean="0"/>
            </a:br>
            <a:r>
              <a:rPr lang="tr-TR" sz="2800" dirty="0" smtClean="0"/>
              <a:t/>
            </a:r>
            <a:br>
              <a:rPr lang="tr-TR" sz="2800" dirty="0" smtClean="0"/>
            </a:b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328592"/>
          </a:xfrm>
          <a:solidFill>
            <a:schemeClr val="bg1"/>
          </a:solidFill>
        </p:spPr>
        <p:txBody>
          <a:bodyPr>
            <a:normAutofit/>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Gügercinoğlu</a:t>
            </a:r>
            <a:r>
              <a:rPr lang="tr-TR" sz="2800" i="1" dirty="0" smtClean="0">
                <a:latin typeface="Times New Roman" pitchFamily="18" charset="0"/>
                <a:cs typeface="Times New Roman" pitchFamily="18" charset="0"/>
              </a:rPr>
              <a:t> – talk at </a:t>
            </a:r>
            <a:r>
              <a:rPr lang="tr-TR" sz="2800" i="1" dirty="0" err="1" smtClean="0">
                <a:latin typeface="Times New Roman" pitchFamily="18" charset="0"/>
                <a:cs typeface="Times New Roman" pitchFamily="18" charset="0"/>
              </a:rPr>
              <a:t>this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conference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application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to</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Vela</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pulsar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all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pulsar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glitches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with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observed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exponential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relaxation</a:t>
            </a:r>
            <a:r>
              <a:rPr lang="tr-TR" sz="2800" i="1" dirty="0" smtClean="0">
                <a:latin typeface="Times New Roman" pitchFamily="18" charset="0"/>
                <a:cs typeface="Times New Roman" pitchFamily="18" charset="0"/>
              </a:rPr>
              <a:t>. </a:t>
            </a:r>
            <a:r>
              <a:rPr lang="tr-TR" sz="2800" dirty="0" smtClean="0"/>
              <a:t/>
            </a:r>
            <a:br>
              <a:rPr lang="tr-TR" sz="2800" dirty="0" smtClean="0"/>
            </a:br>
            <a:r>
              <a:rPr lang="tr-TR" sz="2800" dirty="0" smtClean="0"/>
              <a:t/>
            </a:r>
            <a:br>
              <a:rPr lang="tr-TR" sz="2800" dirty="0" smtClean="0"/>
            </a:b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907704" y="620688"/>
            <a:ext cx="5272063" cy="5510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5688632"/>
          </a:xfrm>
          <a:solidFill>
            <a:schemeClr val="bg1"/>
          </a:solidFill>
        </p:spPr>
        <p:txBody>
          <a:bodyPr>
            <a:normAutofit/>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A </a:t>
            </a:r>
            <a:r>
              <a:rPr lang="tr-TR" sz="2800" i="1" dirty="0" err="1" smtClean="0">
                <a:latin typeface="Times New Roman" pitchFamily="18" charset="0"/>
                <a:cs typeface="Times New Roman" pitchFamily="18" charset="0"/>
              </a:rPr>
              <a:t>toroidal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arrangement</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the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core</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Electromagnetic</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stresses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for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poloidal</a:t>
            </a:r>
            <a:r>
              <a:rPr lang="tr-TR" sz="2800" i="1" dirty="0" smtClean="0">
                <a:latin typeface="Times New Roman" pitchFamily="18" charset="0"/>
                <a:cs typeface="Times New Roman" pitchFamily="18" charset="0"/>
              </a:rPr>
              <a:t> + </a:t>
            </a:r>
            <a:r>
              <a:rPr lang="tr-TR" sz="2800" i="1" dirty="0" err="1" smtClean="0">
                <a:latin typeface="Times New Roman" pitchFamily="18" charset="0"/>
                <a:cs typeface="Times New Roman" pitchFamily="18" charset="0"/>
              </a:rPr>
              <a:t>toroidal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arrangement</a:t>
            </a:r>
            <a:r>
              <a:rPr lang="tr-TR" sz="2800" i="1" dirty="0" smtClean="0">
                <a:latin typeface="Times New Roman" pitchFamily="18" charset="0"/>
                <a:cs typeface="Times New Roman" pitchFamily="18" charset="0"/>
              </a:rPr>
              <a:t> </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stable</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So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that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toroidal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flux</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lines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are</a:t>
            </a:r>
            <a:r>
              <a:rPr lang="tr-TR" sz="2800" i="1" dirty="0" smtClean="0">
                <a:latin typeface="Times New Roman" pitchFamily="18" charset="0"/>
                <a:cs typeface="Times New Roman" pitchFamily="18" charset="0"/>
                <a:sym typeface="Wingdings" pitchFamily="2" charset="2"/>
              </a:rPr>
              <a:t> at rest w.r. </a:t>
            </a:r>
            <a:r>
              <a:rPr lang="tr-TR" sz="2800" i="1" dirty="0" err="1" smtClean="0">
                <a:latin typeface="Times New Roman" pitchFamily="18" charset="0"/>
                <a:cs typeface="Times New Roman" pitchFamily="18" charset="0"/>
                <a:sym typeface="Wingdings" pitchFamily="2" charset="2"/>
              </a:rPr>
              <a:t>to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crust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while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neutron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vortex</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lines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pin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unpin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creep</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through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toroidal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region</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endParaRPr lang="en-US" sz="27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5544616"/>
          </a:xfrm>
          <a:solidFill>
            <a:schemeClr val="bg1"/>
          </a:solidFill>
        </p:spPr>
        <p:txBody>
          <a:bodyPr>
            <a:normAutofit/>
          </a:bodyPr>
          <a:lstStyle/>
          <a:p>
            <a:pPr algn="l"/>
            <a:r>
              <a:rPr lang="tr-TR" sz="2800" i="1" dirty="0" err="1" smtClean="0">
                <a:latin typeface="Times New Roman" pitchFamily="18" charset="0"/>
                <a:cs typeface="Times New Roman" pitchFamily="18" charset="0"/>
              </a:rPr>
              <a:t>Vortex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magnetized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electron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scattering</a:t>
            </a:r>
            <a:r>
              <a:rPr lang="tr-TR" sz="2800" i="1" dirty="0" smtClean="0">
                <a:latin typeface="Times New Roman" pitchFamily="18" charset="0"/>
                <a:cs typeface="Times New Roman" pitchFamily="18" charset="0"/>
              </a:rPr>
              <a:t> </a:t>
            </a:r>
            <a:r>
              <a:rPr lang="tr-TR" sz="1800" i="1" dirty="0" smtClean="0">
                <a:latin typeface="Times New Roman" pitchFamily="18" charset="0"/>
                <a:cs typeface="Times New Roman" pitchFamily="18" charset="0"/>
              </a:rPr>
              <a:t>(Alpar, </a:t>
            </a:r>
            <a:r>
              <a:rPr lang="tr-TR" sz="1800" i="1" dirty="0" err="1" smtClean="0">
                <a:latin typeface="Times New Roman" pitchFamily="18" charset="0"/>
                <a:cs typeface="Times New Roman" pitchFamily="18" charset="0"/>
              </a:rPr>
              <a:t>Langer</a:t>
            </a:r>
            <a:r>
              <a:rPr lang="tr-TR" sz="1800" i="1" dirty="0" smtClean="0">
                <a:latin typeface="Times New Roman" pitchFamily="18" charset="0"/>
                <a:cs typeface="Times New Roman" pitchFamily="18" charset="0"/>
              </a:rPr>
              <a:t> &amp; </a:t>
            </a:r>
            <a:r>
              <a:rPr lang="tr-TR" sz="1800" i="1" dirty="0" err="1" smtClean="0">
                <a:latin typeface="Times New Roman" pitchFamily="18" charset="0"/>
                <a:cs typeface="Times New Roman" pitchFamily="18" charset="0"/>
              </a:rPr>
              <a:t>Sauls</a:t>
            </a:r>
            <a:r>
              <a:rPr lang="tr-TR" sz="1800" i="1" dirty="0" smtClean="0">
                <a:latin typeface="Times New Roman" pitchFamily="18" charset="0"/>
                <a:cs typeface="Times New Roman" pitchFamily="18" charset="0"/>
              </a:rPr>
              <a:t> 84)</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effected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by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buoyancy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tension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electron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scattering</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1800" i="1" dirty="0" smtClean="0">
                <a:latin typeface="Times New Roman" pitchFamily="18" charset="0"/>
                <a:cs typeface="Times New Roman" pitchFamily="18" charset="0"/>
              </a:rPr>
              <a:t>(</a:t>
            </a:r>
            <a:r>
              <a:rPr lang="tr-TR" sz="1800" i="1" dirty="0" err="1" smtClean="0">
                <a:latin typeface="Times New Roman" pitchFamily="18" charset="0"/>
                <a:cs typeface="Times New Roman" pitchFamily="18" charset="0"/>
              </a:rPr>
              <a:t>Harvey</a:t>
            </a:r>
            <a:r>
              <a:rPr lang="tr-TR" sz="1800" i="1" dirty="0" smtClean="0">
                <a:latin typeface="Times New Roman" pitchFamily="18" charset="0"/>
                <a:cs typeface="Times New Roman" pitchFamily="18" charset="0"/>
              </a:rPr>
              <a:t>, </a:t>
            </a:r>
            <a:r>
              <a:rPr lang="tr-TR" sz="1800" i="1" dirty="0" err="1" smtClean="0">
                <a:latin typeface="Times New Roman" pitchFamily="18" charset="0"/>
                <a:cs typeface="Times New Roman" pitchFamily="18" charset="0"/>
              </a:rPr>
              <a:t>Ruderman</a:t>
            </a:r>
            <a:r>
              <a:rPr lang="tr-TR" sz="1800" i="1" dirty="0" smtClean="0">
                <a:latin typeface="Times New Roman" pitchFamily="18" charset="0"/>
                <a:cs typeface="Times New Roman" pitchFamily="18" charset="0"/>
              </a:rPr>
              <a:t>, </a:t>
            </a:r>
            <a:r>
              <a:rPr lang="tr-TR" sz="1800" i="1" dirty="0" err="1" smtClean="0">
                <a:latin typeface="Times New Roman" pitchFamily="18" charset="0"/>
                <a:cs typeface="Times New Roman" pitchFamily="18" charset="0"/>
              </a:rPr>
              <a:t>Shaham</a:t>
            </a:r>
            <a:r>
              <a:rPr lang="tr-TR" sz="1800" i="1" dirty="0" smtClean="0">
                <a:latin typeface="Times New Roman" pitchFamily="18" charset="0"/>
                <a:cs typeface="Times New Roman" pitchFamily="18" charset="0"/>
              </a:rPr>
              <a:t> 1986)</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Flux</a:t>
            </a:r>
            <a:r>
              <a:rPr lang="tr-TR" sz="2800" i="1" dirty="0" smtClean="0">
                <a:latin typeface="Times New Roman" pitchFamily="18" charset="0"/>
                <a:cs typeface="Times New Roman" pitchFamily="18" charset="0"/>
              </a:rPr>
              <a:t> line vortex line interaction </a:t>
            </a:r>
            <a:br>
              <a:rPr lang="tr-TR" sz="2800" i="1" dirty="0" smtClean="0">
                <a:latin typeface="Times New Roman" pitchFamily="18" charset="0"/>
                <a:cs typeface="Times New Roman" pitchFamily="18" charset="0"/>
              </a:rPr>
            </a:br>
            <a:r>
              <a:rPr lang="tr-TR" sz="1800" i="1" dirty="0" smtClean="0">
                <a:latin typeface="Times New Roman" pitchFamily="18" charset="0"/>
                <a:cs typeface="Times New Roman" pitchFamily="18" charset="0"/>
              </a:rPr>
              <a:t>(Sauls 1988, </a:t>
            </a:r>
            <a:r>
              <a:rPr lang="tr-TR" sz="1800" i="1" dirty="0" err="1" smtClean="0">
                <a:latin typeface="Times New Roman" pitchFamily="18" charset="0"/>
                <a:cs typeface="Times New Roman" pitchFamily="18" charset="0"/>
              </a:rPr>
              <a:t>Srinivasan</a:t>
            </a:r>
            <a:r>
              <a:rPr lang="tr-TR" sz="1800" i="1" dirty="0" smtClean="0">
                <a:latin typeface="Times New Roman" pitchFamily="18" charset="0"/>
                <a:cs typeface="Times New Roman" pitchFamily="18" charset="0"/>
              </a:rPr>
              <a:t>, </a:t>
            </a:r>
            <a:r>
              <a:rPr lang="tr-TR" sz="1800" i="1" dirty="0" err="1" smtClean="0">
                <a:latin typeface="Times New Roman" pitchFamily="18" charset="0"/>
                <a:cs typeface="Times New Roman" pitchFamily="18" charset="0"/>
              </a:rPr>
              <a:t>Bhattacharya</a:t>
            </a:r>
            <a:r>
              <a:rPr lang="tr-TR" sz="1800" i="1" dirty="0" smtClean="0">
                <a:latin typeface="Times New Roman" pitchFamily="18" charset="0"/>
                <a:cs typeface="Times New Roman" pitchFamily="18" charset="0"/>
              </a:rPr>
              <a:t>, Muslimov &amp; Tsygan 1990)  </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Flux lines’ radial velocity cf </a:t>
            </a:r>
            <a:r>
              <a:rPr lang="tr-TR" sz="2800" i="1" dirty="0" err="1" smtClean="0">
                <a:latin typeface="Times New Roman" pitchFamily="18" charset="0"/>
                <a:cs typeface="Times New Roman" pitchFamily="18" charset="0"/>
              </a:rPr>
              <a:t>vortex</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lines</a:t>
            </a:r>
            <a:r>
              <a:rPr lang="tr-TR" sz="2800" i="1" dirty="0" smtClean="0">
                <a:latin typeface="Times New Roman" pitchFamily="18" charset="0"/>
                <a:cs typeface="Times New Roman" pitchFamily="18" charset="0"/>
              </a:rPr>
              <a:t>’ radial velocity: cut through or move with vortex lines ? </a:t>
            </a:r>
            <a:br>
              <a:rPr lang="tr-TR" sz="28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Ruderman, Zhu &amp;  </a:t>
            </a:r>
            <a:r>
              <a:rPr lang="tr-TR" sz="2000" i="1" dirty="0" err="1" smtClean="0">
                <a:latin typeface="Times New Roman" pitchFamily="18" charset="0"/>
                <a:cs typeface="Times New Roman" pitchFamily="18" charset="0"/>
              </a:rPr>
              <a:t>Chen</a:t>
            </a:r>
            <a:r>
              <a:rPr lang="tr-TR" sz="2000" i="1" dirty="0" smtClean="0">
                <a:latin typeface="Times New Roman" pitchFamily="18" charset="0"/>
                <a:cs typeface="Times New Roman" pitchFamily="18" charset="0"/>
              </a:rPr>
              <a:t> 1998 -unfortunate typo: </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6084168" y="4365104"/>
          <a:ext cx="936104" cy="692392"/>
        </p:xfrm>
        <a:graphic>
          <a:graphicData uri="http://schemas.openxmlformats.org/presentationml/2006/ole">
            <p:oleObj spid="_x0000_s6146" name="Equation" r:id="rId3" imgW="685800" imgH="3934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328592"/>
          </a:xfrm>
          <a:solidFill>
            <a:schemeClr val="bg1"/>
          </a:solidFill>
        </p:spPr>
        <p:txBody>
          <a:bodyPr>
            <a:normAutofit fontScale="90000"/>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PSR J 1119 -6127,  2007  </a:t>
            </a:r>
            <a:r>
              <a:rPr lang="tr-TR" sz="2800" i="1" dirty="0" err="1" smtClean="0">
                <a:latin typeface="Times New Roman" pitchFamily="18" charset="0"/>
                <a:cs typeface="Times New Roman" pitchFamily="18" charset="0"/>
              </a:rPr>
              <a:t>glitch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unusual</a:t>
            </a:r>
            <a:r>
              <a:rPr lang="tr-TR" sz="2800" i="1" dirty="0" smtClean="0">
                <a:latin typeface="Times New Roman" pitchFamily="18" charset="0"/>
                <a:cs typeface="Times New Roman" pitchFamily="18" charset="0"/>
              </a:rPr>
              <a:t> signatures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and change in </a:t>
            </a:r>
            <a:r>
              <a:rPr lang="tr-TR" sz="2800" i="1" dirty="0" err="1" smtClean="0">
                <a:latin typeface="Times New Roman" pitchFamily="18" charset="0"/>
                <a:cs typeface="Times New Roman" pitchFamily="18" charset="0"/>
              </a:rPr>
              <a:t>pulsar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torque</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Weltevrede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Johnston</a:t>
            </a:r>
            <a:r>
              <a:rPr lang="tr-TR" sz="2000" i="1" dirty="0" smtClean="0">
                <a:latin typeface="Times New Roman" pitchFamily="18" charset="0"/>
                <a:cs typeface="Times New Roman" pitchFamily="18" charset="0"/>
              </a:rPr>
              <a:t> &amp; </a:t>
            </a:r>
            <a:r>
              <a:rPr lang="tr-TR" sz="2000" i="1" dirty="0" err="1" smtClean="0">
                <a:latin typeface="Times New Roman" pitchFamily="18" charset="0"/>
                <a:cs typeface="Times New Roman" pitchFamily="18" charset="0"/>
              </a:rPr>
              <a:t>Espinoza</a:t>
            </a:r>
            <a:r>
              <a:rPr lang="tr-TR" sz="2000" i="1" dirty="0" smtClean="0">
                <a:latin typeface="Times New Roman" pitchFamily="18" charset="0"/>
                <a:cs typeface="Times New Roman" pitchFamily="18" charset="0"/>
              </a:rPr>
              <a:t> 2011</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Antonopoulou</a:t>
            </a:r>
            <a:r>
              <a:rPr lang="tr-TR" sz="2000" i="1" dirty="0" smtClean="0">
                <a:latin typeface="Times New Roman" pitchFamily="18" charset="0"/>
                <a:cs typeface="Times New Roman" pitchFamily="18" charset="0"/>
              </a:rPr>
              <a:t> et al. 2014</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RRAT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intermittent</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behaviour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for</a:t>
            </a:r>
            <a:r>
              <a:rPr lang="tr-TR" sz="2800" i="1" dirty="0" smtClean="0">
                <a:latin typeface="Times New Roman" pitchFamily="18" charset="0"/>
                <a:cs typeface="Times New Roman" pitchFamily="18" charset="0"/>
              </a:rPr>
              <a:t> 3 </a:t>
            </a:r>
            <a:r>
              <a:rPr lang="tr-TR" sz="2800" i="1" dirty="0" err="1" smtClean="0">
                <a:latin typeface="Times New Roman" pitchFamily="18" charset="0"/>
                <a:cs typeface="Times New Roman" pitchFamily="18" charset="0"/>
              </a:rPr>
              <a:t>months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after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the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glitch</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the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long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term</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permanently</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Wrong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sign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for</a:t>
            </a:r>
            <a:r>
              <a:rPr lang="tr-TR" sz="2800" i="1" dirty="0" smtClean="0">
                <a:latin typeface="Times New Roman" pitchFamily="18" charset="0"/>
                <a:cs typeface="Times New Roman" pitchFamily="18" charset="0"/>
              </a:rPr>
              <a:t> </a:t>
            </a:r>
            <a:r>
              <a:rPr lang="tr-TR" sz="2800" i="1" dirty="0" err="1" smtClean="0">
                <a:solidFill>
                  <a:schemeClr val="tx2"/>
                </a:solidFill>
                <a:latin typeface="Times New Roman" pitchFamily="18" charset="0"/>
                <a:cs typeface="Times New Roman" pitchFamily="18" charset="0"/>
              </a:rPr>
              <a:t>creep</a:t>
            </a:r>
            <a:r>
              <a:rPr lang="tr-TR" sz="2800" i="1" dirty="0" smtClean="0">
                <a:solidFill>
                  <a:schemeClr val="tx2"/>
                </a:solidFill>
                <a:latin typeface="Times New Roman" pitchFamily="18" charset="0"/>
                <a:cs typeface="Times New Roman" pitchFamily="18" charset="0"/>
              </a:rPr>
              <a:t> </a:t>
            </a:r>
            <a:r>
              <a:rPr lang="tr-TR" sz="2800" i="1" dirty="0" err="1" smtClean="0">
                <a:solidFill>
                  <a:schemeClr val="tx2"/>
                </a:solidFill>
                <a:latin typeface="Times New Roman" pitchFamily="18" charset="0"/>
                <a:cs typeface="Times New Roman" pitchFamily="18" charset="0"/>
              </a:rPr>
              <a:t>response</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Wrong</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sign</a:t>
            </a:r>
            <a:r>
              <a:rPr lang="tr-TR" sz="2800" i="1" dirty="0" smtClean="0">
                <a:latin typeface="Times New Roman" pitchFamily="18" charset="0"/>
                <a:cs typeface="Times New Roman" pitchFamily="18" charset="0"/>
              </a:rPr>
              <a:t>, AND </a:t>
            </a:r>
            <a:r>
              <a:rPr lang="tr-TR" sz="2800" i="1" dirty="0" err="1" smtClean="0">
                <a:latin typeface="Times New Roman" pitchFamily="18" charset="0"/>
                <a:cs typeface="Times New Roman" pitchFamily="18" charset="0"/>
              </a:rPr>
              <a:t>too</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large</a:t>
            </a:r>
            <a:r>
              <a:rPr lang="tr-TR" sz="2800" i="1" dirty="0" smtClean="0">
                <a:latin typeface="Times New Roman" pitchFamily="18" charset="0"/>
                <a:cs typeface="Times New Roman" pitchFamily="18" charset="0"/>
              </a:rPr>
              <a:t>, </a:t>
            </a:r>
            <a:r>
              <a:rPr lang="tr-TR" sz="2800" i="1" dirty="0" err="1" smtClean="0">
                <a:solidFill>
                  <a:schemeClr val="tx2"/>
                </a:solidFill>
                <a:latin typeface="Times New Roman" pitchFamily="18" charset="0"/>
                <a:cs typeface="Times New Roman" pitchFamily="18" charset="0"/>
              </a:rPr>
              <a:t>for</a:t>
            </a:r>
            <a:r>
              <a:rPr lang="tr-TR" sz="2800" i="1" dirty="0" smtClean="0">
                <a:solidFill>
                  <a:schemeClr val="tx2"/>
                </a:solidFill>
                <a:latin typeface="Times New Roman" pitchFamily="18" charset="0"/>
                <a:cs typeface="Times New Roman" pitchFamily="18" charset="0"/>
              </a:rPr>
              <a:t> a </a:t>
            </a:r>
            <a:r>
              <a:rPr lang="tr-TR" sz="2800" i="1" dirty="0" err="1" smtClean="0">
                <a:solidFill>
                  <a:schemeClr val="tx2"/>
                </a:solidFill>
                <a:latin typeface="Times New Roman" pitchFamily="18" charset="0"/>
                <a:cs typeface="Times New Roman" pitchFamily="18" charset="0"/>
              </a:rPr>
              <a:t>crust</a:t>
            </a:r>
            <a:r>
              <a:rPr lang="tr-TR" sz="2800" i="1" dirty="0" smtClean="0">
                <a:solidFill>
                  <a:schemeClr val="tx2"/>
                </a:solidFill>
                <a:latin typeface="Times New Roman" pitchFamily="18" charset="0"/>
                <a:cs typeface="Times New Roman" pitchFamily="18" charset="0"/>
              </a:rPr>
              <a:t> </a:t>
            </a:r>
            <a:r>
              <a:rPr lang="tr-TR" sz="2800" i="1" dirty="0" err="1" smtClean="0">
                <a:solidFill>
                  <a:schemeClr val="tx2"/>
                </a:solidFill>
                <a:latin typeface="Times New Roman" pitchFamily="18" charset="0"/>
                <a:cs typeface="Times New Roman" pitchFamily="18" charset="0"/>
              </a:rPr>
              <a:t>quake</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1403648" y="2996952"/>
          <a:ext cx="1635111" cy="588640"/>
        </p:xfrm>
        <a:graphic>
          <a:graphicData uri="http://schemas.openxmlformats.org/presentationml/2006/ole">
            <p:oleObj spid="_x0000_s26625" name="Denklem" r:id="rId4" imgW="634680" imgH="2286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a:solidFill>
            <a:schemeClr val="bg1"/>
          </a:solidFill>
        </p:spPr>
        <p:txBody>
          <a:bodyPr>
            <a:normAutofit fontScale="90000"/>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PSR J 1119 -6127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Extension of Vortex </a:t>
            </a:r>
            <a:r>
              <a:rPr lang="tr-TR" sz="2800" i="1" dirty="0" err="1" smtClean="0">
                <a:latin typeface="Times New Roman" pitchFamily="18" charset="0"/>
                <a:cs typeface="Times New Roman" pitchFamily="18" charset="0"/>
              </a:rPr>
              <a:t>Creep</a:t>
            </a:r>
            <a:r>
              <a:rPr lang="tr-TR" sz="2800" i="1" dirty="0" smtClean="0">
                <a:latin typeface="Times New Roman" pitchFamily="18" charset="0"/>
                <a:cs typeface="Times New Roman" pitchFamily="18" charset="0"/>
              </a:rPr>
              <a:t> Model</a:t>
            </a:r>
            <a:br>
              <a:rPr lang="tr-TR" sz="28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Akbal, </a:t>
            </a:r>
            <a:r>
              <a:rPr lang="tr-TR" sz="2200" i="1" dirty="0" err="1" smtClean="0">
                <a:latin typeface="Times New Roman" pitchFamily="18" charset="0"/>
                <a:cs typeface="Times New Roman" pitchFamily="18" charset="0"/>
              </a:rPr>
              <a:t>Gügercinoğlu</a:t>
            </a:r>
            <a:r>
              <a:rPr lang="tr-TR" sz="2200" i="1" dirty="0" smtClean="0">
                <a:latin typeface="Times New Roman" pitchFamily="18" charset="0"/>
                <a:cs typeface="Times New Roman" pitchFamily="18" charset="0"/>
              </a:rPr>
              <a:t>, Şaşmaz Muş &amp; Alpar 2014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800" i="1" dirty="0" err="1" smtClean="0">
                <a:solidFill>
                  <a:srgbClr val="FF0000"/>
                </a:solidFill>
                <a:latin typeface="Times New Roman" pitchFamily="18" charset="0"/>
                <a:cs typeface="Times New Roman" pitchFamily="18" charset="0"/>
              </a:rPr>
              <a:t>Inward</a:t>
            </a:r>
            <a:r>
              <a:rPr lang="tr-TR" sz="2800" i="1" dirty="0" smtClean="0">
                <a:solidFill>
                  <a:srgbClr val="FF0000"/>
                </a:solidFill>
                <a:latin typeface="Times New Roman" pitchFamily="18" charset="0"/>
                <a:cs typeface="Times New Roman" pitchFamily="18" charset="0"/>
              </a:rPr>
              <a:t> </a:t>
            </a:r>
            <a:r>
              <a:rPr lang="tr-TR" sz="2800" i="1" dirty="0" err="1" smtClean="0">
                <a:solidFill>
                  <a:srgbClr val="FF0000"/>
                </a:solidFill>
                <a:latin typeface="Times New Roman" pitchFamily="18" charset="0"/>
                <a:cs typeface="Times New Roman" pitchFamily="18" charset="0"/>
              </a:rPr>
              <a:t>vortex</a:t>
            </a:r>
            <a:r>
              <a:rPr lang="tr-TR" sz="2800" i="1" dirty="0" smtClean="0">
                <a:solidFill>
                  <a:srgbClr val="FF0000"/>
                </a:solidFill>
                <a:latin typeface="Times New Roman" pitchFamily="18" charset="0"/>
                <a:cs typeface="Times New Roman" pitchFamily="18" charset="0"/>
              </a:rPr>
              <a:t> </a:t>
            </a:r>
            <a:r>
              <a:rPr lang="tr-TR" sz="2800" i="1" dirty="0" err="1" smtClean="0">
                <a:solidFill>
                  <a:srgbClr val="FF0000"/>
                </a:solidFill>
                <a:latin typeface="Times New Roman" pitchFamily="18" charset="0"/>
                <a:cs typeface="Times New Roman" pitchFamily="18" charset="0"/>
              </a:rPr>
              <a:t>motion</a:t>
            </a:r>
            <a:r>
              <a:rPr lang="tr-TR" sz="2800" i="1" dirty="0" smtClean="0">
                <a:solidFill>
                  <a:srgbClr val="FF0000"/>
                </a:solidFill>
                <a:latin typeface="Times New Roman" pitchFamily="18" charset="0"/>
                <a:cs typeface="Times New Roman" pitchFamily="18" charset="0"/>
              </a:rPr>
              <a:t> at </a:t>
            </a:r>
            <a:r>
              <a:rPr lang="tr-TR" sz="2800" i="1" dirty="0" err="1" smtClean="0">
                <a:solidFill>
                  <a:srgbClr val="FF0000"/>
                </a:solidFill>
                <a:latin typeface="Times New Roman" pitchFamily="18" charset="0"/>
                <a:cs typeface="Times New Roman" pitchFamily="18" charset="0"/>
              </a:rPr>
              <a:t>glitch</a:t>
            </a:r>
            <a:r>
              <a:rPr lang="tr-TR" sz="2800" i="1" dirty="0" smtClean="0">
                <a:solidFill>
                  <a:srgbClr val="FF0000"/>
                </a:solidFill>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must</a:t>
            </a:r>
            <a:r>
              <a:rPr lang="tr-TR" sz="2800" i="1" dirty="0" smtClean="0">
                <a:latin typeface="Times New Roman" pitchFamily="18" charset="0"/>
                <a:cs typeface="Times New Roman" pitchFamily="18" charset="0"/>
              </a:rPr>
              <a:t> be </a:t>
            </a:r>
            <a:r>
              <a:rPr lang="tr-TR" sz="2800" i="1" dirty="0" err="1" smtClean="0">
                <a:solidFill>
                  <a:srgbClr val="FF0000"/>
                </a:solidFill>
                <a:latin typeface="Times New Roman" pitchFamily="18" charset="0"/>
                <a:cs typeface="Times New Roman" pitchFamily="18" charset="0"/>
              </a:rPr>
              <a:t>induced</a:t>
            </a:r>
            <a:r>
              <a:rPr lang="tr-TR" sz="2800" i="1" dirty="0" smtClean="0">
                <a:solidFill>
                  <a:srgbClr val="FF0000"/>
                </a:solidFill>
                <a:latin typeface="Times New Roman" pitchFamily="18" charset="0"/>
                <a:cs typeface="Times New Roman" pitchFamily="18" charset="0"/>
              </a:rPr>
              <a:t> : </a:t>
            </a:r>
            <a:br>
              <a:rPr lang="tr-TR" sz="2800" i="1" dirty="0" smtClean="0">
                <a:solidFill>
                  <a:srgbClr val="FF0000"/>
                </a:solidFill>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crust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breaking</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which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occurred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near</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magnetic</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pole</a:t>
            </a:r>
            <a:r>
              <a:rPr lang="tr-TR" sz="2800" i="1" dirty="0" smtClean="0">
                <a:latin typeface="Times New Roman" pitchFamily="18" charset="0"/>
                <a:cs typeface="Times New Roman" pitchFamily="18" charset="0"/>
                <a:sym typeface="Wingdings" pitchFamily="2" charset="2"/>
              </a:rPr>
              <a:t> in </a:t>
            </a:r>
            <a:r>
              <a:rPr lang="tr-TR" sz="2800" i="1" dirty="0" err="1" smtClean="0">
                <a:latin typeface="Times New Roman" pitchFamily="18" charset="0"/>
                <a:cs typeface="Times New Roman" pitchFamily="18" charset="0"/>
                <a:sym typeface="Wingdings" pitchFamily="2" charset="2"/>
              </a:rPr>
              <a:t>this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high</a:t>
            </a:r>
            <a:r>
              <a:rPr lang="tr-TR" sz="2800" i="1" dirty="0" smtClean="0">
                <a:latin typeface="Times New Roman" pitchFamily="18" charset="0"/>
                <a:cs typeface="Times New Roman" pitchFamily="18" charset="0"/>
                <a:sym typeface="Wingdings" pitchFamily="2" charset="2"/>
              </a:rPr>
              <a:t> B </a:t>
            </a:r>
            <a:r>
              <a:rPr lang="tr-TR" sz="2800" i="1" dirty="0" err="1" smtClean="0">
                <a:latin typeface="Times New Roman" pitchFamily="18" charset="0"/>
                <a:cs typeface="Times New Roman" pitchFamily="18" charset="0"/>
                <a:sym typeface="Wingdings" pitchFamily="2" charset="2"/>
              </a:rPr>
              <a:t>pulsar</a:t>
            </a:r>
            <a:r>
              <a:rPr lang="tr-TR" sz="2800" i="1" dirty="0" smtClean="0">
                <a:latin typeface="Times New Roman" pitchFamily="18" charset="0"/>
                <a:cs typeface="Times New Roman" pitchFamily="18" charset="0"/>
                <a:sym typeface="Wingdings" pitchFamily="2" charset="2"/>
              </a:rPr>
              <a:t>,</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changed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angle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between</a:t>
            </a:r>
            <a:r>
              <a:rPr lang="tr-TR" sz="2800" i="1" dirty="0" smtClean="0">
                <a:latin typeface="Times New Roman" pitchFamily="18" charset="0"/>
                <a:cs typeface="Times New Roman" pitchFamily="18" charset="0"/>
                <a:sym typeface="Wingdings" pitchFamily="2" charset="2"/>
              </a:rPr>
              <a:t> </a:t>
            </a:r>
            <a:r>
              <a:rPr lang="tr-TR" sz="2800" i="1" dirty="0" smtClean="0">
                <a:latin typeface="Symbol" pitchFamily="18" charset="2"/>
                <a:cs typeface="Times New Roman" pitchFamily="18" charset="0"/>
                <a:sym typeface="Wingdings" pitchFamily="2" charset="2"/>
              </a:rPr>
              <a:t>W</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and</a:t>
            </a:r>
            <a:r>
              <a:rPr lang="tr-TR" sz="2800" i="1" dirty="0" smtClean="0">
                <a:latin typeface="Times New Roman" pitchFamily="18" charset="0"/>
                <a:cs typeface="Times New Roman" pitchFamily="18" charset="0"/>
                <a:sym typeface="Wingdings" pitchFamily="2" charset="2"/>
              </a:rPr>
              <a:t> </a:t>
            </a:r>
            <a:r>
              <a:rPr lang="tr-TR" sz="2800" i="1" dirty="0" smtClean="0">
                <a:latin typeface="Symbol" pitchFamily="18" charset="2"/>
                <a:cs typeface="Times New Roman" pitchFamily="18" charset="0"/>
                <a:sym typeface="Wingdings" pitchFamily="2" charset="2"/>
              </a:rPr>
              <a:t>m</a:t>
            </a:r>
            <a:r>
              <a:rPr lang="tr-TR" sz="2800" i="1" dirty="0" smtClean="0">
                <a:latin typeface="Times New Roman" pitchFamily="18" charset="0"/>
                <a:cs typeface="Times New Roman" pitchFamily="18" charset="0"/>
                <a:sym typeface="Wingdings" pitchFamily="2" charset="2"/>
              </a:rPr>
              <a:t>,</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changed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external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torque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permanently</a:t>
            </a:r>
            <a:r>
              <a:rPr lang="tr-TR" sz="2800" i="1" dirty="0" smtClean="0">
                <a:latin typeface="Times New Roman" pitchFamily="18" charset="0"/>
                <a:cs typeface="Times New Roman" pitchFamily="18" charset="0"/>
                <a:sym typeface="Wingdings" pitchFamily="2" charset="2"/>
              </a:rPr>
              <a:t>)</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effected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magnetosphere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emission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pattern</a:t>
            </a:r>
            <a:r>
              <a:rPr lang="tr-TR" sz="2800" i="1" dirty="0" smtClean="0">
                <a:latin typeface="Times New Roman" pitchFamily="18" charset="0"/>
                <a:cs typeface="Times New Roman" pitchFamily="18" charset="0"/>
                <a:sym typeface="Wingdings" pitchFamily="2" charset="2"/>
              </a:rPr>
              <a:t> (3 </a:t>
            </a:r>
            <a:r>
              <a:rPr lang="tr-TR" sz="2800" i="1" dirty="0" err="1" smtClean="0">
                <a:latin typeface="Times New Roman" pitchFamily="18" charset="0"/>
                <a:cs typeface="Times New Roman" pitchFamily="18" charset="0"/>
                <a:sym typeface="Wingdings" pitchFamily="2" charset="2"/>
              </a:rPr>
              <a:t>month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postglitch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transient</a:t>
            </a:r>
            <a:r>
              <a:rPr lang="tr-TR" sz="2800" i="1" dirty="0" smtClean="0">
                <a:latin typeface="Times New Roman" pitchFamily="18" charset="0"/>
                <a:cs typeface="Times New Roman" pitchFamily="18" charset="0"/>
                <a:sym typeface="Wingdings" pitchFamily="2" charset="2"/>
              </a:rPr>
              <a:t> ) </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32656"/>
            <a:ext cx="9144000" cy="5256584"/>
          </a:xfrm>
          <a:solidFill>
            <a:schemeClr val="bg1"/>
          </a:solidFill>
        </p:spPr>
        <p:txBody>
          <a:bodyPr>
            <a:noAutofit/>
          </a:bodyPr>
          <a:lstStyle/>
          <a:p>
            <a:pPr algn="l"/>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Creep</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response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inward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motion</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Lag</a:t>
            </a:r>
            <a:r>
              <a:rPr lang="tr-TR" sz="2000" i="1" dirty="0" smtClean="0">
                <a:solidFill>
                  <a:srgbClr val="FF0000"/>
                </a:solidFill>
                <a:latin typeface="Times New Roman" pitchFamily="18" charset="0"/>
                <a:cs typeface="Times New Roman" pitchFamily="18" charset="0"/>
              </a:rPr>
              <a:t> </a:t>
            </a:r>
            <a:r>
              <a:rPr lang="tr-TR" sz="2000" i="1" dirty="0" smtClean="0">
                <a:solidFill>
                  <a:srgbClr val="FF0000"/>
                </a:solidFill>
                <a:latin typeface="Symbol" pitchFamily="18" charset="2"/>
                <a:cs typeface="Times New Roman" pitchFamily="18" charset="0"/>
              </a:rPr>
              <a:t>w</a:t>
            </a:r>
            <a:r>
              <a:rPr lang="tr-TR" sz="2000" i="1" dirty="0" smtClean="0">
                <a:latin typeface="Symbol" pitchFamily="18" charset="2"/>
                <a:cs typeface="Times New Roman" pitchFamily="18" charset="0"/>
              </a:rPr>
              <a:t> = </a:t>
            </a:r>
            <a:r>
              <a:rPr lang="tr-TR" sz="2000" i="1" dirty="0" err="1" smtClean="0">
                <a:latin typeface="Symbol" pitchFamily="18" charset="2"/>
                <a:cs typeface="Times New Roman" pitchFamily="18" charset="0"/>
              </a:rPr>
              <a:t>W</a:t>
            </a:r>
            <a:r>
              <a:rPr lang="tr-TR" sz="2000" i="1" baseline="-25000" dirty="0" err="1" smtClean="0">
                <a:latin typeface="Times New Roman" pitchFamily="18" charset="0"/>
                <a:cs typeface="Times New Roman" pitchFamily="18" charset="0"/>
              </a:rPr>
              <a:t>s</a:t>
            </a:r>
            <a:r>
              <a:rPr lang="tr-TR" sz="2000" i="1" dirty="0" smtClean="0">
                <a:latin typeface="Symbol" pitchFamily="18" charset="2"/>
                <a:cs typeface="Times New Roman" pitchFamily="18" charset="0"/>
              </a:rPr>
              <a:t>- </a:t>
            </a:r>
            <a:r>
              <a:rPr lang="tr-TR" sz="2000" i="1" dirty="0" err="1" smtClean="0">
                <a:latin typeface="Symbol" pitchFamily="18" charset="2"/>
                <a:cs typeface="Times New Roman" pitchFamily="18" charset="0"/>
              </a:rPr>
              <a:t>W</a:t>
            </a:r>
            <a:r>
              <a:rPr lang="tr-TR" sz="2000" i="1" baseline="-25000" dirty="0" err="1" smtClean="0">
                <a:latin typeface="Times New Roman" pitchFamily="18" charset="0"/>
                <a:cs typeface="Times New Roman" pitchFamily="18" charset="0"/>
              </a:rPr>
              <a:t>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driving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creep</a:t>
            </a:r>
            <a:r>
              <a:rPr lang="tr-TR" sz="2000" i="1" dirty="0" smtClean="0">
                <a:latin typeface="Times New Roman" pitchFamily="18" charset="0"/>
                <a:cs typeface="Times New Roman" pitchFamily="18" charset="0"/>
              </a:rPr>
              <a:t> </a:t>
            </a:r>
            <a:r>
              <a:rPr lang="tr-TR" sz="2000" i="1" dirty="0" smtClean="0">
                <a:solidFill>
                  <a:srgbClr val="FF0000"/>
                </a:solidFill>
                <a:latin typeface="Times New Roman" pitchFamily="18" charset="0"/>
                <a:cs typeface="Times New Roman" pitchFamily="18" charset="0"/>
              </a:rPr>
              <a:t>is </a:t>
            </a:r>
            <a:r>
              <a:rPr lang="tr-TR" sz="2000" i="1" dirty="0" err="1" smtClean="0">
                <a:solidFill>
                  <a:srgbClr val="FF0000"/>
                </a:solidFill>
                <a:latin typeface="Times New Roman" pitchFamily="18" charset="0"/>
                <a:cs typeface="Times New Roman" pitchFamily="18" charset="0"/>
              </a:rPr>
              <a:t>increased</a:t>
            </a:r>
            <a:r>
              <a:rPr lang="tr-TR" sz="2000" i="1" dirty="0" smtClean="0">
                <a:solidFill>
                  <a:srgbClr val="FF0000"/>
                </a:solidFill>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glitch</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smtClean="0">
                <a:solidFill>
                  <a:srgbClr val="FF0000"/>
                </a:solidFill>
                <a:latin typeface="Times New Roman" pitchFamily="18" charset="0"/>
                <a:cs typeface="Times New Roman" pitchFamily="18" charset="0"/>
                <a:sym typeface="Wingdings" pitchFamily="2" charset="2"/>
              </a:rPr>
              <a:t> </a:t>
            </a:r>
            <a:r>
              <a:rPr lang="tr-TR" sz="2000" i="1" dirty="0" err="1" smtClean="0">
                <a:solidFill>
                  <a:srgbClr val="FF0000"/>
                </a:solidFill>
                <a:latin typeface="Times New Roman" pitchFamily="18" charset="0"/>
                <a:cs typeface="Times New Roman" pitchFamily="18" charset="0"/>
                <a:sym typeface="Wingdings" pitchFamily="2" charset="2"/>
              </a:rPr>
              <a:t>Creep</a:t>
            </a:r>
            <a:r>
              <a:rPr lang="tr-TR" sz="2000" i="1" dirty="0" smtClean="0">
                <a:solidFill>
                  <a:srgbClr val="FF0000"/>
                </a:solidFill>
                <a:latin typeface="Times New Roman" pitchFamily="18" charset="0"/>
                <a:cs typeface="Times New Roman" pitchFamily="18" charset="0"/>
                <a:sym typeface="Wingdings" pitchFamily="2" charset="2"/>
              </a:rPr>
              <a:t> rate </a:t>
            </a:r>
            <a:r>
              <a:rPr lang="tr-TR" sz="2000" i="1" dirty="0" err="1" smtClean="0">
                <a:solidFill>
                  <a:srgbClr val="FF0000"/>
                </a:solidFill>
                <a:latin typeface="Times New Roman" pitchFamily="18" charset="0"/>
                <a:cs typeface="Times New Roman" pitchFamily="18" charset="0"/>
                <a:sym typeface="Wingdings" pitchFamily="2" charset="2"/>
              </a:rPr>
              <a:t>increases</a:t>
            </a:r>
            <a:r>
              <a:rPr lang="tr-TR" sz="2000" i="1" dirty="0" smtClean="0">
                <a:solidFill>
                  <a:srgbClr val="FF0000"/>
                </a:solidFill>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and</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then</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relaxes</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exponentially</a:t>
            </a:r>
            <a:r>
              <a:rPr lang="tr-TR" sz="2000" i="1" dirty="0" smtClean="0">
                <a:latin typeface="Times New Roman" pitchFamily="18" charset="0"/>
                <a:cs typeface="Times New Roman" pitchFamily="18" charset="0"/>
                <a:sym typeface="Wingdings" pitchFamily="2" charset="2"/>
              </a:rPr>
              <a:t>. </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after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glitch</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solidFill>
                  <a:srgbClr val="FF0000"/>
                </a:solidFill>
                <a:latin typeface="Times New Roman" pitchFamily="18" charset="0"/>
                <a:cs typeface="Times New Roman" pitchFamily="18" charset="0"/>
              </a:rPr>
              <a:t>Response</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to</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inward</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or</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outward</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vortex</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motion</a:t>
            </a:r>
            <a:r>
              <a:rPr lang="tr-TR" sz="2000" i="1" dirty="0" smtClean="0">
                <a:solidFill>
                  <a:srgbClr val="FF0000"/>
                </a:solidFill>
                <a:latin typeface="Times New Roman" pitchFamily="18" charset="0"/>
                <a:cs typeface="Times New Roman" pitchFamily="18" charset="0"/>
              </a:rPr>
              <a:t>: </a:t>
            </a:r>
            <a:br>
              <a:rPr lang="tr-TR" sz="2000" i="1" dirty="0" smtClean="0">
                <a:solidFill>
                  <a:srgbClr val="FF0000"/>
                </a:solidFill>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solidFill>
                  <a:srgbClr val="FF0000"/>
                </a:solidFill>
                <a:latin typeface="Times New Roman" pitchFamily="18" charset="0"/>
                <a:cs typeface="Times New Roman" pitchFamily="18" charset="0"/>
              </a:rPr>
              <a:t>Response</a:t>
            </a:r>
            <a:r>
              <a:rPr lang="tr-TR" sz="2000" i="1" dirty="0" smtClean="0">
                <a:solidFill>
                  <a:srgbClr val="FF0000"/>
                </a:solidFill>
                <a:latin typeface="Times New Roman" pitchFamily="18" charset="0"/>
                <a:cs typeface="Times New Roman" pitchFamily="18" charset="0"/>
              </a:rPr>
              <a:t> of </a:t>
            </a:r>
            <a:r>
              <a:rPr lang="tr-TR" sz="2000" i="1" dirty="0" err="1" smtClean="0">
                <a:solidFill>
                  <a:srgbClr val="FF0000"/>
                </a:solidFill>
                <a:latin typeface="Times New Roman" pitchFamily="18" charset="0"/>
                <a:cs typeface="Times New Roman" pitchFamily="18" charset="0"/>
              </a:rPr>
              <a:t>internal</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torques</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to</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perturbations</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glitch</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always</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decay</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fully</a:t>
            </a:r>
            <a:r>
              <a:rPr lang="tr-TR" sz="2000" i="1" dirty="0" smtClean="0">
                <a:solidFill>
                  <a:srgbClr val="FF0000"/>
                </a:solidFill>
                <a:latin typeface="Times New Roman" pitchFamily="18" charset="0"/>
                <a:cs typeface="Times New Roman" pitchFamily="18" charset="0"/>
              </a:rPr>
              <a:t>, in </a:t>
            </a:r>
            <a:r>
              <a:rPr lang="tr-TR" sz="2000" i="1" dirty="0" err="1" smtClean="0">
                <a:solidFill>
                  <a:srgbClr val="FF0000"/>
                </a:solidFill>
                <a:latin typeface="Times New Roman" pitchFamily="18" charset="0"/>
                <a:cs typeface="Times New Roman" pitchFamily="18" charset="0"/>
              </a:rPr>
              <a:t>the</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long</a:t>
            </a:r>
            <a:r>
              <a:rPr lang="tr-TR" sz="2000" i="1" dirty="0" smtClean="0">
                <a:solidFill>
                  <a:srgbClr val="FF0000"/>
                </a:solidFill>
                <a:latin typeface="Times New Roman" pitchFamily="18" charset="0"/>
                <a:cs typeface="Times New Roman" pitchFamily="18" charset="0"/>
              </a:rPr>
              <a:t> </a:t>
            </a:r>
            <a:r>
              <a:rPr lang="tr-TR" sz="2000" i="1" dirty="0" err="1" smtClean="0">
                <a:solidFill>
                  <a:srgbClr val="FF0000"/>
                </a:solidFill>
                <a:latin typeface="Times New Roman" pitchFamily="18" charset="0"/>
                <a:cs typeface="Times New Roman" pitchFamily="18" charset="0"/>
              </a:rPr>
              <a:t>run</a:t>
            </a:r>
            <a:r>
              <a:rPr lang="tr-TR" sz="2000" i="1" dirty="0" smtClean="0">
                <a:solidFill>
                  <a:srgbClr val="FF0000"/>
                </a:solidFill>
                <a:latin typeface="Times New Roman" pitchFamily="18" charset="0"/>
                <a:cs typeface="Times New Roman" pitchFamily="18" charset="0"/>
              </a:rPr>
              <a:t>:</a:t>
            </a:r>
            <a:br>
              <a:rPr lang="tr-TR" sz="2000" i="1" dirty="0" smtClean="0">
                <a:solidFill>
                  <a:srgbClr val="FF0000"/>
                </a:solidFill>
                <a:latin typeface="Times New Roman" pitchFamily="18" charset="0"/>
                <a:cs typeface="Times New Roman" pitchFamily="18" charset="0"/>
              </a:rPr>
            </a:br>
            <a:r>
              <a:rPr lang="tr-TR" sz="2000" i="1" dirty="0" smtClean="0">
                <a:solidFill>
                  <a:srgbClr val="FF0000"/>
                </a:solidFill>
                <a:latin typeface="Times New Roman" pitchFamily="18" charset="0"/>
                <a:cs typeface="Times New Roman" pitchFamily="18" charset="0"/>
              </a:rPr>
              <a:t/>
            </a:r>
            <a:br>
              <a:rPr lang="tr-TR" sz="2000" i="1" dirty="0" smtClean="0">
                <a:solidFill>
                  <a:srgbClr val="FF0000"/>
                </a:solidFill>
                <a:latin typeface="Times New Roman" pitchFamily="18" charset="0"/>
                <a:cs typeface="Times New Roman" pitchFamily="18" charset="0"/>
              </a:rPr>
            </a:br>
            <a:r>
              <a:rPr lang="tr-TR" sz="2000" i="1" dirty="0" smtClean="0">
                <a:solidFill>
                  <a:srgbClr val="FF0000"/>
                </a:solidFill>
                <a:latin typeface="Times New Roman" pitchFamily="18" charset="0"/>
                <a:cs typeface="Times New Roman" pitchFamily="18" charset="0"/>
              </a:rPr>
              <a:t/>
            </a:r>
            <a:br>
              <a:rPr lang="tr-TR" sz="2000" i="1" dirty="0" smtClean="0">
                <a:solidFill>
                  <a:srgbClr val="FF0000"/>
                </a:solidFill>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4514850" y="3321050"/>
          <a:ext cx="114300" cy="215900"/>
        </p:xfrm>
        <a:graphic>
          <a:graphicData uri="http://schemas.openxmlformats.org/presentationml/2006/ole">
            <p:oleObj spid="_x0000_s173058" name="Denklem" r:id="rId3" imgW="114120" imgH="215640" progId="Equation.3">
              <p:embed/>
            </p:oleObj>
          </a:graphicData>
        </a:graphic>
      </p:graphicFrame>
      <p:graphicFrame>
        <p:nvGraphicFramePr>
          <p:cNvPr id="31747" name="Object 3"/>
          <p:cNvGraphicFramePr>
            <a:graphicFrameLocks noChangeAspect="1"/>
          </p:cNvGraphicFramePr>
          <p:nvPr/>
        </p:nvGraphicFramePr>
        <p:xfrm>
          <a:off x="395536" y="2348880"/>
          <a:ext cx="1243013" cy="523875"/>
        </p:xfrm>
        <a:graphic>
          <a:graphicData uri="http://schemas.openxmlformats.org/presentationml/2006/ole">
            <p:oleObj spid="_x0000_s173059" name="Denklem" r:id="rId4" imgW="482400" imgH="203040" progId="Equation.3">
              <p:embed/>
            </p:oleObj>
          </a:graphicData>
        </a:graphic>
      </p:graphicFrame>
      <p:graphicFrame>
        <p:nvGraphicFramePr>
          <p:cNvPr id="173060" name="Object 4"/>
          <p:cNvGraphicFramePr>
            <a:graphicFrameLocks noChangeAspect="1"/>
          </p:cNvGraphicFramePr>
          <p:nvPr/>
        </p:nvGraphicFramePr>
        <p:xfrm>
          <a:off x="611560" y="4293096"/>
          <a:ext cx="1798637" cy="588963"/>
        </p:xfrm>
        <a:graphic>
          <a:graphicData uri="http://schemas.openxmlformats.org/presentationml/2006/ole">
            <p:oleObj spid="_x0000_s173060" name="Denklem" r:id="rId5" imgW="698400" imgH="22860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1124744"/>
            <a:ext cx="7920880" cy="4752528"/>
          </a:xfrm>
          <a:solidFill>
            <a:schemeClr val="bg1"/>
          </a:solidFill>
        </p:spPr>
        <p:txBody>
          <a:bodyPr>
            <a:normAutofit/>
          </a:bodyPr>
          <a:lstStyle/>
          <a:p>
            <a:pPr lvl="0">
              <a:defRPr/>
            </a:pPr>
            <a:r>
              <a:rPr lang="tr-TR" sz="2800" i="1" dirty="0" err="1" smtClean="0">
                <a:latin typeface="Times New Roman" pitchFamily="18" charset="0"/>
                <a:cs typeface="Times New Roman" pitchFamily="18" charset="0"/>
              </a:rPr>
              <a:t>Sudden</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change</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rotation</a:t>
            </a:r>
            <a:r>
              <a:rPr lang="tr-TR" sz="2800" i="1" dirty="0" smtClean="0">
                <a:latin typeface="Times New Roman" pitchFamily="18" charset="0"/>
                <a:cs typeface="Times New Roman" pitchFamily="18" charset="0"/>
              </a:rPr>
              <a:t> rate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spindown</a:t>
            </a:r>
            <a:r>
              <a:rPr lang="tr-TR" sz="2800" i="1" dirty="0" smtClean="0">
                <a:latin typeface="Times New Roman" pitchFamily="18" charset="0"/>
                <a:cs typeface="Times New Roman" pitchFamily="18" charset="0"/>
              </a:rPr>
              <a:t> rate </a:t>
            </a:r>
            <a:r>
              <a:rPr lang="tr-TR" sz="2800" i="1" dirty="0" err="1" smtClean="0">
                <a:latin typeface="Times New Roman" pitchFamily="18" charset="0"/>
                <a:cs typeface="Times New Roman" pitchFamily="18" charset="0"/>
              </a:rPr>
              <a:t>with</a:t>
            </a:r>
            <a:r>
              <a:rPr lang="tr-TR" sz="2800" i="1" dirty="0" smtClean="0">
                <a:latin typeface="Times New Roman" pitchFamily="18" charset="0"/>
                <a:cs typeface="Times New Roman" pitchFamily="18" charset="0"/>
              </a:rPr>
              <a:t> no </a:t>
            </a:r>
            <a:r>
              <a:rPr lang="tr-TR" sz="2800" i="1" dirty="0" err="1" smtClean="0">
                <a:latin typeface="Times New Roman" pitchFamily="18" charset="0"/>
                <a:cs typeface="Times New Roman" pitchFamily="18" charset="0"/>
              </a:rPr>
              <a:t>correlated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change</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pulsar’s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electromagnetic</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signature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until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recently</a:t>
            </a:r>
            <a:r>
              <a:rPr lang="tr-TR" sz="2800" i="1" dirty="0" smtClean="0">
                <a:latin typeface="Times New Roman" pitchFamily="18" charset="0"/>
                <a:cs typeface="Times New Roman" pitchFamily="18" charset="0"/>
                <a:sym typeface="Wingdings" pitchFamily="2" charset="2"/>
              </a:rPr>
              <a:t> PSR J 1119)</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changes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internal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neutron</a:t>
            </a:r>
            <a:r>
              <a:rPr lang="tr-TR" sz="2800" i="1" dirty="0" smtClean="0">
                <a:latin typeface="Times New Roman" pitchFamily="18" charset="0"/>
                <a:cs typeface="Times New Roman" pitchFamily="18" charset="0"/>
                <a:sym typeface="Wingdings" pitchFamily="2" charset="2"/>
              </a:rPr>
              <a:t> star:</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either</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structural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starquakes</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or</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regarding</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angular</a:t>
            </a:r>
            <a:r>
              <a:rPr lang="tr-TR" sz="2800" i="1" dirty="0" smtClean="0">
                <a:latin typeface="Times New Roman" pitchFamily="18" charset="0"/>
                <a:cs typeface="Times New Roman" pitchFamily="18" charset="0"/>
                <a:sym typeface="Wingdings" pitchFamily="2" charset="2"/>
              </a:rPr>
              <a:t> momentum </a:t>
            </a:r>
            <a:r>
              <a:rPr lang="tr-TR" sz="2800" i="1" dirty="0" err="1" smtClean="0">
                <a:latin typeface="Times New Roman" pitchFamily="18" charset="0"/>
                <a:cs typeface="Times New Roman" pitchFamily="18" charset="0"/>
                <a:sym typeface="Wingdings" pitchFamily="2" charset="2"/>
              </a:rPr>
              <a:t>exchange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between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star’s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components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vortex</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unpinning</a:t>
            </a:r>
            <a:r>
              <a:rPr lang="tr-TR" sz="2800" i="1" dirty="0" smtClean="0">
                <a:latin typeface="Times New Roman" pitchFamily="18" charset="0"/>
                <a:cs typeface="Times New Roman" pitchFamily="18" charset="0"/>
                <a:sym typeface="Wingdings" pitchFamily="2" charset="2"/>
              </a:rPr>
              <a:t> : </a:t>
            </a:r>
            <a:r>
              <a:rPr lang="tr-TR" sz="2800" i="1" dirty="0" err="1" smtClean="0">
                <a:latin typeface="Times New Roman" pitchFamily="18" charset="0"/>
                <a:cs typeface="Times New Roman" pitchFamily="18" charset="0"/>
                <a:sym typeface="Wingdings" pitchFamily="2" charset="2"/>
              </a:rPr>
              <a:t>superfluid</a:t>
            </a:r>
            <a:r>
              <a:rPr lang="tr-TR" sz="2800" i="1" dirty="0" smtClean="0">
                <a:latin typeface="Times New Roman" pitchFamily="18" charset="0"/>
                <a:cs typeface="Times New Roman" pitchFamily="18" charset="0"/>
                <a:sym typeface="Wingdings" pitchFamily="2" charset="2"/>
              </a:rPr>
              <a:t>) </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33525" y="95250"/>
            <a:ext cx="607695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08720"/>
            <a:ext cx="9144000" cy="4896544"/>
          </a:xfrm>
          <a:solidFill>
            <a:schemeClr val="bg1"/>
          </a:solidFill>
        </p:spPr>
        <p:txBody>
          <a:bodyPr>
            <a:normAutofit fontScale="90000"/>
          </a:bodyPr>
          <a:lstStyle/>
          <a:p>
            <a:pPr algn="l"/>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3100" i="1" dirty="0" err="1" smtClean="0">
                <a:latin typeface="Times New Roman" pitchFamily="18" charset="0"/>
                <a:cs typeface="Times New Roman" pitchFamily="18" charset="0"/>
              </a:rPr>
              <a:t>Results</a:t>
            </a:r>
            <a:r>
              <a:rPr lang="tr-TR" sz="3100" i="1" dirty="0" smtClean="0">
                <a:latin typeface="Times New Roman" pitchFamily="18" charset="0"/>
                <a:cs typeface="Times New Roman" pitchFamily="18" charset="0"/>
              </a:rPr>
              <a:t> of Akbal, </a:t>
            </a:r>
            <a:r>
              <a:rPr lang="tr-TR" sz="3100" i="1" dirty="0" err="1" smtClean="0">
                <a:latin typeface="Times New Roman" pitchFamily="18" charset="0"/>
                <a:cs typeface="Times New Roman" pitchFamily="18" charset="0"/>
              </a:rPr>
              <a:t>Gügercinoğlu</a:t>
            </a:r>
            <a:r>
              <a:rPr lang="tr-TR" sz="3100" i="1" dirty="0" smtClean="0">
                <a:latin typeface="Times New Roman" pitchFamily="18" charset="0"/>
                <a:cs typeface="Times New Roman" pitchFamily="18" charset="0"/>
              </a:rPr>
              <a:t>, Şaşmaz-Muş &amp; Alpar (2015)</a:t>
            </a: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200" i="1" dirty="0" err="1" smtClean="0">
                <a:latin typeface="Times New Roman" pitchFamily="18" charset="0"/>
                <a:cs typeface="Times New Roman" pitchFamily="18" charset="0"/>
              </a:rPr>
              <a:t>Plates</a:t>
            </a:r>
            <a:r>
              <a:rPr lang="tr-TR" sz="2200" i="1" dirty="0" smtClean="0">
                <a:latin typeface="Times New Roman" pitchFamily="18" charset="0"/>
                <a:cs typeface="Times New Roman" pitchFamily="18" charset="0"/>
              </a:rPr>
              <a:t> of size D in a ring </a:t>
            </a:r>
            <a:r>
              <a:rPr lang="tr-TR" sz="2200" i="1" dirty="0" err="1" smtClean="0">
                <a:latin typeface="Times New Roman" pitchFamily="18" charset="0"/>
                <a:cs typeface="Times New Roman" pitchFamily="18" charset="0"/>
              </a:rPr>
              <a:t>about</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rotation</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axis</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are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involved</a:t>
            </a:r>
            <a:r>
              <a:rPr lang="tr-TR" sz="2200" i="1" dirty="0" smtClean="0">
                <a:latin typeface="Times New Roman" pitchFamily="18" charset="0"/>
                <a:cs typeface="Times New Roman" pitchFamily="18" charset="0"/>
              </a:rPr>
              <a:t> in a </a:t>
            </a:r>
            <a:r>
              <a:rPr lang="tr-TR" sz="2200" i="1" dirty="0" err="1" smtClean="0">
                <a:latin typeface="Times New Roman" pitchFamily="18" charset="0"/>
                <a:cs typeface="Times New Roman" pitchFamily="18" charset="0"/>
              </a:rPr>
              <a:t>crustquake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Plates</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move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inward</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by</a:t>
            </a:r>
            <a:r>
              <a:rPr lang="tr-TR" sz="2200" i="1" dirty="0" smtClean="0">
                <a:latin typeface="Times New Roman" pitchFamily="18" charset="0"/>
                <a:cs typeface="Times New Roman" pitchFamily="18" charset="0"/>
              </a:rPr>
              <a:t> D </a:t>
            </a:r>
            <a:r>
              <a:rPr lang="tr-TR" sz="2200" i="1" dirty="0" err="1" smtClean="0">
                <a:latin typeface="Times New Roman" pitchFamily="18" charset="0"/>
                <a:cs typeface="Times New Roman" pitchFamily="18" charset="0"/>
              </a:rPr>
              <a:t>towards</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rotation</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axis</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to</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decrease</a:t>
            </a:r>
            <a:r>
              <a:rPr lang="tr-TR" sz="2200" i="1" dirty="0" smtClean="0">
                <a:latin typeface="Times New Roman" pitchFamily="18" charset="0"/>
                <a:cs typeface="Times New Roman" pitchFamily="18" charset="0"/>
              </a:rPr>
              <a:t> moment of </a:t>
            </a:r>
            <a:r>
              <a:rPr lang="tr-TR" sz="2200" i="1" dirty="0" err="1" smtClean="0">
                <a:latin typeface="Times New Roman" pitchFamily="18" charset="0"/>
                <a:cs typeface="Times New Roman" pitchFamily="18" charset="0"/>
              </a:rPr>
              <a:t>inertia</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right</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sign</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for</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reducing</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oblateness</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tiny</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change</a:t>
            </a:r>
            <a:r>
              <a:rPr lang="tr-TR" sz="2200" i="1" dirty="0" smtClean="0">
                <a:latin typeface="Times New Roman" pitchFamily="18" charset="0"/>
                <a:cs typeface="Times New Roman" pitchFamily="18" charset="0"/>
              </a:rPr>
              <a:t>  in I  </a:t>
            </a:r>
            <a:r>
              <a:rPr lang="tr-TR" sz="2200" i="1" dirty="0" err="1" smtClean="0">
                <a:latin typeface="Times New Roman" pitchFamily="18" charset="0"/>
                <a:cs typeface="Times New Roman" pitchFamily="18" charset="0"/>
              </a:rPr>
              <a:t>does</a:t>
            </a:r>
            <a:r>
              <a:rPr lang="tr-TR" sz="2200" i="1" dirty="0" smtClean="0">
                <a:latin typeface="Times New Roman" pitchFamily="18" charset="0"/>
                <a:cs typeface="Times New Roman" pitchFamily="18" charset="0"/>
              </a:rPr>
              <a:t> not </a:t>
            </a:r>
            <a:r>
              <a:rPr lang="tr-TR" sz="2200" i="1" dirty="0" err="1" smtClean="0">
                <a:latin typeface="Times New Roman" pitchFamily="18" charset="0"/>
                <a:cs typeface="Times New Roman" pitchFamily="18" charset="0"/>
              </a:rPr>
              <a:t>give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glitch</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magnitude</a:t>
            </a:r>
            <a:r>
              <a:rPr lang="tr-TR" sz="2200" i="1" dirty="0" smtClean="0">
                <a:latin typeface="Times New Roman" pitchFamily="18" charset="0"/>
                <a:cs typeface="Times New Roman" pitchFamily="18" charset="0"/>
              </a:rPr>
              <a:t>).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change</a:t>
            </a:r>
            <a:r>
              <a:rPr lang="tr-TR" sz="2200" i="1" dirty="0" smtClean="0">
                <a:latin typeface="Times New Roman" pitchFamily="18" charset="0"/>
                <a:cs typeface="Times New Roman" pitchFamily="18" charset="0"/>
              </a:rPr>
              <a:t> </a:t>
            </a:r>
            <a:r>
              <a:rPr lang="tr-TR" sz="2200" i="1" dirty="0" smtClean="0">
                <a:latin typeface="Symbol" pitchFamily="18" charset="2"/>
                <a:cs typeface="Times New Roman" pitchFamily="18" charset="0"/>
              </a:rPr>
              <a:t>Da ~</a:t>
            </a:r>
            <a:r>
              <a:rPr lang="tr-TR" sz="2200" i="1" dirty="0" smtClean="0">
                <a:latin typeface="Times New Roman" pitchFamily="18" charset="0"/>
                <a:cs typeface="Times New Roman" pitchFamily="18" charset="0"/>
              </a:rPr>
              <a:t>D/R</a:t>
            </a:r>
            <a:r>
              <a:rPr lang="tr-TR" sz="2200" i="1" dirty="0" smtClean="0">
                <a:latin typeface="Symbol" pitchFamily="18" charset="2"/>
                <a:cs typeface="Times New Roman" pitchFamily="18" charset="0"/>
              </a:rPr>
              <a:t> </a:t>
            </a:r>
            <a:r>
              <a:rPr lang="tr-TR" sz="2200" i="1" dirty="0" smtClean="0">
                <a:latin typeface="Times New Roman" pitchFamily="18" charset="0"/>
                <a:cs typeface="Times New Roman" pitchFamily="18" charset="0"/>
              </a:rPr>
              <a:t>in </a:t>
            </a: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angle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between</a:t>
            </a:r>
            <a:r>
              <a:rPr lang="tr-TR" sz="2200" i="1" dirty="0" smtClean="0">
                <a:latin typeface="Times New Roman" pitchFamily="18" charset="0"/>
                <a:cs typeface="Times New Roman" pitchFamily="18" charset="0"/>
              </a:rPr>
              <a:t> </a:t>
            </a:r>
            <a:r>
              <a:rPr lang="tr-TR" sz="2200" i="1" dirty="0" smtClean="0">
                <a:latin typeface="Symbol" pitchFamily="18" charset="2"/>
                <a:cs typeface="Times New Roman" pitchFamily="18" charset="0"/>
              </a:rPr>
              <a:t>W</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and</a:t>
            </a:r>
            <a:r>
              <a:rPr lang="tr-TR" sz="2200" i="1" dirty="0" smtClean="0">
                <a:latin typeface="Times New Roman" pitchFamily="18" charset="0"/>
                <a:cs typeface="Times New Roman" pitchFamily="18" charset="0"/>
              </a:rPr>
              <a:t> </a:t>
            </a:r>
            <a:r>
              <a:rPr lang="tr-TR" sz="2200" i="1" dirty="0" smtClean="0">
                <a:latin typeface="Symbol" pitchFamily="18" charset="2"/>
                <a:cs typeface="Times New Roman" pitchFamily="18" charset="0"/>
              </a:rPr>
              <a:t>m</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gives</a:t>
            </a:r>
            <a:r>
              <a:rPr lang="tr-TR" sz="2200" i="1" dirty="0" smtClean="0">
                <a:latin typeface="Times New Roman" pitchFamily="18" charset="0"/>
                <a:cs typeface="Times New Roman" pitchFamily="18" charset="0"/>
              </a:rPr>
              <a:t> a </a:t>
            </a:r>
            <a:r>
              <a:rPr lang="tr-TR" sz="2200" i="1" dirty="0" err="1" smtClean="0">
                <a:latin typeface="Times New Roman" pitchFamily="18" charset="0"/>
                <a:cs typeface="Times New Roman" pitchFamily="18" charset="0"/>
              </a:rPr>
              <a:t>permanent</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change</a:t>
            </a:r>
            <a:r>
              <a:rPr lang="tr-TR" sz="2200" i="1" dirty="0" smtClean="0">
                <a:latin typeface="Times New Roman" pitchFamily="18" charset="0"/>
                <a:cs typeface="Times New Roman" pitchFamily="18" charset="0"/>
              </a:rPr>
              <a:t> in </a:t>
            </a:r>
            <a:r>
              <a:rPr lang="tr-TR" sz="2200" i="1" dirty="0" err="1" smtClean="0">
                <a:latin typeface="Times New Roman" pitchFamily="18" charset="0"/>
                <a:cs typeface="Times New Roman" pitchFamily="18" charset="0"/>
              </a:rPr>
              <a:t>external</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torque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which</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we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measure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from</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the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long</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term</a:t>
            </a:r>
            <a:r>
              <a:rPr lang="tr-TR" sz="2200" i="1" dirty="0" smtClean="0">
                <a:latin typeface="Times New Roman" pitchFamily="18" charset="0"/>
                <a:cs typeface="Times New Roman" pitchFamily="18" charset="0"/>
              </a:rPr>
              <a:t> data.</a:t>
            </a:r>
            <a:r>
              <a:rPr lang="tr-TR" sz="2200" i="1" dirty="0" smtClean="0">
                <a:latin typeface="Times New Roman" pitchFamily="18" charset="0"/>
                <a:cs typeface="Times New Roman" pitchFamily="18" charset="0"/>
                <a:sym typeface="Wingdings" pitchFamily="2" charset="2"/>
              </a:rPr>
              <a:t> D</a:t>
            </a:r>
            <a:r>
              <a:rPr lang="tr-TR" sz="2200" i="1" dirty="0" smtClean="0">
                <a:latin typeface="Times New Roman" pitchFamily="18" charset="0"/>
                <a:cs typeface="Times New Roman" pitchFamily="18" charset="0"/>
              </a:rPr>
              <a:t> ~6 m,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200" i="1" dirty="0" smtClean="0">
                <a:latin typeface="Times New Roman" pitchFamily="18" charset="0"/>
                <a:cs typeface="Times New Roman" pitchFamily="18" charset="0"/>
              </a:rPr>
              <a:t/>
            </a:r>
            <a:br>
              <a:rPr lang="tr-TR" sz="2200" i="1" dirty="0" smtClean="0">
                <a:latin typeface="Times New Roman" pitchFamily="18" charset="0"/>
                <a:cs typeface="Times New Roman" pitchFamily="18" charset="0"/>
              </a:rPr>
            </a:br>
            <a:r>
              <a:rPr lang="tr-TR" sz="2200" i="1" dirty="0" err="1" smtClean="0">
                <a:latin typeface="Times New Roman" pitchFamily="18" charset="0"/>
                <a:cs typeface="Times New Roman" pitchFamily="18" charset="0"/>
              </a:rPr>
              <a:t>For</a:t>
            </a:r>
            <a:r>
              <a:rPr lang="tr-TR" sz="2200" i="1" dirty="0" smtClean="0">
                <a:latin typeface="Times New Roman" pitchFamily="18" charset="0"/>
                <a:cs typeface="Times New Roman" pitchFamily="18" charset="0"/>
              </a:rPr>
              <a:t> a </a:t>
            </a:r>
            <a:r>
              <a:rPr lang="tr-TR" sz="2200" i="1" dirty="0" err="1" smtClean="0">
                <a:latin typeface="Times New Roman" pitchFamily="18" charset="0"/>
                <a:cs typeface="Times New Roman" pitchFamily="18" charset="0"/>
              </a:rPr>
              <a:t>plate</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thickness</a:t>
            </a:r>
            <a:r>
              <a:rPr lang="tr-TR" sz="2200" i="1" dirty="0" smtClean="0">
                <a:latin typeface="Times New Roman" pitchFamily="18" charset="0"/>
                <a:cs typeface="Times New Roman" pitchFamily="18" charset="0"/>
              </a:rPr>
              <a:t> h ~100 m, D/h = 6 * 10</a:t>
            </a:r>
            <a:r>
              <a:rPr lang="tr-TR" sz="2200" i="1" baseline="30000" dirty="0" smtClean="0">
                <a:latin typeface="Times New Roman" pitchFamily="18" charset="0"/>
                <a:cs typeface="Times New Roman" pitchFamily="18" charset="0"/>
              </a:rPr>
              <a:t>-2</a:t>
            </a:r>
            <a:r>
              <a:rPr lang="tr-TR" sz="2200" i="1" dirty="0" smtClean="0">
                <a:latin typeface="Times New Roman" pitchFamily="18" charset="0"/>
                <a:cs typeface="Times New Roman" pitchFamily="18" charset="0"/>
              </a:rPr>
              <a:t> ~ </a:t>
            </a:r>
            <a:r>
              <a:rPr lang="tr-TR" sz="2200" i="1" dirty="0" smtClean="0">
                <a:latin typeface="Symbol" pitchFamily="18" charset="2"/>
                <a:cs typeface="Times New Roman" pitchFamily="18" charset="0"/>
              </a:rPr>
              <a:t>q</a:t>
            </a:r>
            <a:r>
              <a:rPr lang="tr-TR" sz="2200" i="1" dirty="0" smtClean="0">
                <a:latin typeface="Times New Roman" pitchFamily="18" charset="0"/>
                <a:cs typeface="Times New Roman" pitchFamily="18" charset="0"/>
              </a:rPr>
              <a:t> </a:t>
            </a:r>
            <a:r>
              <a:rPr lang="tr-TR" sz="2200" i="1" baseline="-25000" dirty="0" err="1" smtClean="0">
                <a:latin typeface="Times New Roman" pitchFamily="18" charset="0"/>
                <a:cs typeface="Times New Roman" pitchFamily="18" charset="0"/>
              </a:rPr>
              <a:t>cr</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cf</a:t>
            </a:r>
            <a:r>
              <a:rPr lang="tr-TR" sz="2200" i="1" dirty="0" smtClean="0">
                <a:latin typeface="Times New Roman" pitchFamily="18" charset="0"/>
                <a:cs typeface="Times New Roman" pitchFamily="18" charset="0"/>
              </a:rPr>
              <a:t> </a:t>
            </a:r>
            <a:r>
              <a:rPr lang="tr-TR" sz="2200" i="1" dirty="0" err="1" smtClean="0">
                <a:latin typeface="Times New Roman" pitchFamily="18" charset="0"/>
                <a:cs typeface="Times New Roman" pitchFamily="18" charset="0"/>
              </a:rPr>
              <a:t>Horowitz</a:t>
            </a:r>
            <a:r>
              <a:rPr lang="tr-TR" sz="2200" i="1" dirty="0" smtClean="0">
                <a:latin typeface="Times New Roman" pitchFamily="18" charset="0"/>
                <a:cs typeface="Times New Roman" pitchFamily="18" charset="0"/>
              </a:rPr>
              <a:t> &amp; </a:t>
            </a:r>
            <a:r>
              <a:rPr lang="tr-TR" sz="2200" i="1" dirty="0" err="1" smtClean="0">
                <a:latin typeface="Times New Roman" pitchFamily="18" charset="0"/>
                <a:cs typeface="Times New Roman" pitchFamily="18" charset="0"/>
              </a:rPr>
              <a:t>Kadau</a:t>
            </a:r>
            <a:r>
              <a:rPr lang="tr-TR" sz="2200" i="1" dirty="0" smtClean="0">
                <a:latin typeface="Times New Roman" pitchFamily="18" charset="0"/>
                <a:cs typeface="Times New Roman" pitchFamily="18" charset="0"/>
              </a:rPr>
              <a:t> 2009).</a:t>
            </a:r>
            <a:r>
              <a:rPr lang="tr-TR" sz="2700" i="1" dirty="0" smtClean="0">
                <a:latin typeface="Times New Roman" pitchFamily="18" charset="0"/>
                <a:cs typeface="Times New Roman" pitchFamily="18" charset="0"/>
              </a:rPr>
              <a:t/>
            </a:r>
            <a:br>
              <a:rPr lang="tr-TR" sz="27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32770" name="Denklem" r:id="rId3" imgW="0" imgH="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76672"/>
            <a:ext cx="9144000" cy="5962674"/>
          </a:xfrm>
          <a:solidFill>
            <a:schemeClr val="bg1"/>
          </a:solidFill>
        </p:spPr>
        <p:txBody>
          <a:bodyPr>
            <a:normAutofit fontScale="90000"/>
          </a:bodyPr>
          <a:lstStyle/>
          <a:p>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number</a:t>
            </a:r>
            <a:r>
              <a:rPr lang="tr-TR" sz="2000" dirty="0" smtClean="0">
                <a:latin typeface="Times New Roman" pitchFamily="18" charset="0"/>
                <a:cs typeface="Times New Roman" pitchFamily="18" charset="0"/>
              </a:rPr>
              <a:t> of </a:t>
            </a:r>
            <a:r>
              <a:rPr lang="tr-TR" sz="2000" dirty="0" err="1" smtClean="0">
                <a:latin typeface="Times New Roman" pitchFamily="18" charset="0"/>
                <a:cs typeface="Times New Roman" pitchFamily="18" charset="0"/>
              </a:rPr>
              <a:t>vortices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pinned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each</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plate</a:t>
            </a:r>
            <a:r>
              <a:rPr lang="tr-TR" sz="2000" dirty="0" smtClean="0">
                <a:latin typeface="Times New Roman" pitchFamily="18" charset="0"/>
                <a:cs typeface="Times New Roman" pitchFamily="18" charset="0"/>
              </a:rPr>
              <a:t> is:</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number</a:t>
            </a:r>
            <a:r>
              <a:rPr lang="tr-TR" sz="2000" dirty="0" smtClean="0">
                <a:latin typeface="Times New Roman" pitchFamily="18" charset="0"/>
                <a:cs typeface="Times New Roman" pitchFamily="18" charset="0"/>
              </a:rPr>
              <a:t> of </a:t>
            </a:r>
            <a:r>
              <a:rPr lang="tr-TR" sz="2000" dirty="0" err="1" smtClean="0">
                <a:latin typeface="Times New Roman" pitchFamily="18" charset="0"/>
                <a:cs typeface="Times New Roman" pitchFamily="18" charset="0"/>
              </a:rPr>
              <a:t>inward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outward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moving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vortices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from</a:t>
            </a:r>
            <a:r>
              <a:rPr lang="tr-TR" sz="2000" dirty="0" smtClean="0">
                <a:latin typeface="Times New Roman" pitchFamily="18" charset="0"/>
                <a:cs typeface="Times New Roman" pitchFamily="18" charset="0"/>
              </a:rPr>
              <a:t> model </a:t>
            </a:r>
            <a:r>
              <a:rPr lang="tr-TR" sz="2000" dirty="0" err="1" smtClean="0">
                <a:latin typeface="Times New Roman" pitchFamily="18" charset="0"/>
                <a:cs typeface="Times New Roman" pitchFamily="18" charset="0"/>
              </a:rPr>
              <a:t>fits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postglitch</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timing</a:t>
            </a:r>
            <a:r>
              <a:rPr lang="tr-TR" sz="2000" dirty="0" smtClean="0">
                <a:latin typeface="Times New Roman" pitchFamily="18" charset="0"/>
                <a:cs typeface="Times New Roman" pitchFamily="18" charset="0"/>
              </a:rPr>
              <a:t> data: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err="1" smtClean="0">
                <a:latin typeface="Times New Roman" pitchFamily="18" charset="0"/>
                <a:cs typeface="Times New Roman" pitchFamily="18" charset="0"/>
              </a:rPr>
              <a:t>Now</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these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come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out</a:t>
            </a:r>
            <a:r>
              <a:rPr lang="tr-TR" sz="2000" dirty="0" smtClean="0">
                <a:latin typeface="Times New Roman" pitchFamily="18" charset="0"/>
                <a:cs typeface="Times New Roman" pitchFamily="18" charset="0"/>
              </a:rPr>
              <a:t> as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number</a:t>
            </a:r>
            <a:r>
              <a:rPr lang="tr-TR" sz="2000" dirty="0" smtClean="0">
                <a:latin typeface="Times New Roman" pitchFamily="18" charset="0"/>
                <a:cs typeface="Times New Roman" pitchFamily="18" charset="0"/>
              </a:rPr>
              <a:t> of </a:t>
            </a:r>
            <a:r>
              <a:rPr lang="tr-TR" sz="2000" dirty="0" err="1" smtClean="0">
                <a:latin typeface="Times New Roman" pitchFamily="18" charset="0"/>
                <a:cs typeface="Times New Roman" pitchFamily="18" charset="0"/>
              </a:rPr>
              <a:t>vortices</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broken</a:t>
            </a:r>
            <a:r>
              <a:rPr lang="tr-TR" sz="2000" dirty="0" smtClean="0">
                <a:latin typeface="Times New Roman" pitchFamily="18" charset="0"/>
                <a:cs typeface="Times New Roman" pitchFamily="18" charset="0"/>
              </a:rPr>
              <a:t> ring, </a:t>
            </a:r>
            <a:r>
              <a:rPr lang="tr-TR" sz="2000" dirty="0" err="1" smtClean="0">
                <a:latin typeface="Times New Roman" pitchFamily="18" charset="0"/>
                <a:cs typeface="Times New Roman" pitchFamily="18" charset="0"/>
              </a:rPr>
              <a:t>some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moving</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some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unpinned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moving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outward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during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glitch</a:t>
            </a: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Nice!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this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agrees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with</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the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number</a:t>
            </a:r>
            <a:r>
              <a:rPr lang="tr-TR" sz="2000" dirty="0" smtClean="0">
                <a:latin typeface="Times New Roman" pitchFamily="18" charset="0"/>
                <a:cs typeface="Times New Roman" pitchFamily="18" charset="0"/>
              </a:rPr>
              <a:t> of </a:t>
            </a:r>
            <a:r>
              <a:rPr lang="tr-TR" sz="2000" dirty="0" err="1" smtClean="0">
                <a:latin typeface="Times New Roman" pitchFamily="18" charset="0"/>
                <a:cs typeface="Times New Roman" pitchFamily="18" charset="0"/>
              </a:rPr>
              <a:t>outward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moving</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vortices</a:t>
            </a:r>
            <a:r>
              <a:rPr lang="tr-TR" sz="2000" dirty="0" smtClean="0">
                <a:latin typeface="Times New Roman" pitchFamily="18" charset="0"/>
                <a:cs typeface="Times New Roman" pitchFamily="18" charset="0"/>
              </a:rPr>
              <a:t> in </a:t>
            </a:r>
            <a:r>
              <a:rPr lang="tr-TR" sz="2000" dirty="0" err="1" smtClean="0">
                <a:latin typeface="Times New Roman" pitchFamily="18" charset="0"/>
                <a:cs typeface="Times New Roman" pitchFamily="18" charset="0"/>
              </a:rPr>
              <a:t>Crab</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Vela</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pulsars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which</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seemed</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like</a:t>
            </a:r>
            <a:r>
              <a:rPr lang="tr-TR" sz="2000" dirty="0" smtClean="0">
                <a:latin typeface="Times New Roman" pitchFamily="18" charset="0"/>
                <a:cs typeface="Times New Roman" pitchFamily="18" charset="0"/>
              </a:rPr>
              <a:t> a </a:t>
            </a:r>
            <a:r>
              <a:rPr lang="tr-TR" sz="2000" dirty="0" err="1" smtClean="0">
                <a:latin typeface="Times New Roman" pitchFamily="18" charset="0"/>
                <a:cs typeface="Times New Roman" pitchFamily="18" charset="0"/>
              </a:rPr>
              <a:t>coincidence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before</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now</a:t>
            </a:r>
            <a:r>
              <a:rPr lang="tr-TR" sz="2000" dirty="0" smtClean="0">
                <a:latin typeface="Times New Roman" pitchFamily="18" charset="0"/>
                <a:cs typeface="Times New Roman" pitchFamily="18" charset="0"/>
              </a:rPr>
              <a:t> it </a:t>
            </a:r>
            <a:r>
              <a:rPr lang="tr-TR" sz="2000" dirty="0" err="1" smtClean="0">
                <a:latin typeface="Times New Roman" pitchFamily="18" charset="0"/>
                <a:cs typeface="Times New Roman" pitchFamily="18" charset="0"/>
              </a:rPr>
              <a:t>all</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relates</a:t>
            </a: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to</a:t>
            </a:r>
            <a:r>
              <a:rPr lang="tr-TR" sz="2000" dirty="0" smtClean="0">
                <a:latin typeface="Times New Roman" pitchFamily="18" charset="0"/>
                <a:cs typeface="Times New Roman" pitchFamily="18" charset="0"/>
              </a:rPr>
              <a:t> D </a:t>
            </a:r>
            <a:r>
              <a:rPr lang="tr-TR" sz="2000" dirty="0" err="1" smtClean="0">
                <a:latin typeface="Times New Roman" pitchFamily="18" charset="0"/>
                <a:cs typeface="Times New Roman" pitchFamily="18" charset="0"/>
              </a:rPr>
              <a:t>and</a:t>
            </a:r>
            <a:r>
              <a:rPr lang="tr-TR" sz="2000" dirty="0" smtClean="0">
                <a:latin typeface="Times New Roman" pitchFamily="18" charset="0"/>
                <a:cs typeface="Times New Roman" pitchFamily="18" charset="0"/>
              </a:rPr>
              <a:t> </a:t>
            </a:r>
            <a:r>
              <a:rPr lang="tr-TR" sz="2000" dirty="0" smtClean="0">
                <a:latin typeface="Symbol" pitchFamily="18" charset="2"/>
                <a:cs typeface="Times New Roman" pitchFamily="18" charset="0"/>
              </a:rPr>
              <a:t>q</a:t>
            </a:r>
            <a:r>
              <a:rPr lang="tr-TR" sz="2000" dirty="0" smtClean="0">
                <a:latin typeface="Times New Roman" pitchFamily="18" charset="0"/>
                <a:cs typeface="Times New Roman" pitchFamily="18" charset="0"/>
              </a:rPr>
              <a:t> </a:t>
            </a:r>
            <a:r>
              <a:rPr lang="tr-TR" sz="2000" baseline="-25000" dirty="0" err="1" smtClean="0">
                <a:latin typeface="Times New Roman" pitchFamily="18" charset="0"/>
                <a:cs typeface="Times New Roman" pitchFamily="18" charset="0"/>
              </a:rPr>
              <a:t>cr</a:t>
            </a: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r>
              <a:rPr lang="tr-TR" sz="2000" dirty="0" smtClean="0">
                <a:latin typeface="Times New Roman" pitchFamily="18" charset="0"/>
                <a:cs typeface="Times New Roman" pitchFamily="18" charset="0"/>
              </a:rPr>
              <a:t/>
            </a:r>
            <a:br>
              <a:rPr lang="tr-TR"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33794" name="Denklem" r:id="rId3" imgW="0" imgH="0" progId="Equation.3">
              <p:embed/>
            </p:oleObj>
          </a:graphicData>
        </a:graphic>
      </p:graphicFrame>
      <p:pic>
        <p:nvPicPr>
          <p:cNvPr id="32772" name="Picture 4"/>
          <p:cNvPicPr>
            <a:picLocks noChangeAspect="1" noChangeArrowheads="1"/>
          </p:cNvPicPr>
          <p:nvPr/>
        </p:nvPicPr>
        <p:blipFill>
          <a:blip r:embed="rId4" cstate="print"/>
          <a:srcRect/>
          <a:stretch>
            <a:fillRect/>
          </a:stretch>
        </p:blipFill>
        <p:spPr bwMode="auto">
          <a:xfrm>
            <a:off x="2627784" y="1772816"/>
            <a:ext cx="3895725" cy="542925"/>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1547664" y="3140968"/>
            <a:ext cx="1466850" cy="247650"/>
          </a:xfrm>
          <a:prstGeom prst="rect">
            <a:avLst/>
          </a:prstGeom>
          <a:noFill/>
          <a:ln w="9525">
            <a:noFill/>
            <a:miter lim="800000"/>
            <a:headEnd/>
            <a:tailEnd/>
          </a:ln>
        </p:spPr>
      </p:pic>
      <p:pic>
        <p:nvPicPr>
          <p:cNvPr id="32774" name="Picture 6"/>
          <p:cNvPicPr>
            <a:picLocks noChangeAspect="1" noChangeArrowheads="1"/>
          </p:cNvPicPr>
          <p:nvPr/>
        </p:nvPicPr>
        <p:blipFill>
          <a:blip r:embed="rId6" cstate="print"/>
          <a:srcRect/>
          <a:stretch>
            <a:fillRect/>
          </a:stretch>
        </p:blipFill>
        <p:spPr bwMode="auto">
          <a:xfrm>
            <a:off x="5076056" y="3212976"/>
            <a:ext cx="1628775" cy="304800"/>
          </a:xfrm>
          <a:prstGeom prst="rect">
            <a:avLst/>
          </a:prstGeom>
          <a:noFill/>
          <a:ln w="9525">
            <a:noFill/>
            <a:miter lim="800000"/>
            <a:headEnd/>
            <a:tailEnd/>
          </a:ln>
        </p:spPr>
      </p:pic>
      <p:pic>
        <p:nvPicPr>
          <p:cNvPr id="32775" name="Picture 7"/>
          <p:cNvPicPr>
            <a:picLocks noChangeAspect="1" noChangeArrowheads="1"/>
          </p:cNvPicPr>
          <p:nvPr/>
        </p:nvPicPr>
        <p:blipFill>
          <a:blip r:embed="rId7" cstate="print"/>
          <a:srcRect/>
          <a:stretch>
            <a:fillRect/>
          </a:stretch>
        </p:blipFill>
        <p:spPr bwMode="auto">
          <a:xfrm>
            <a:off x="2699792" y="4365104"/>
            <a:ext cx="1676400" cy="352425"/>
          </a:xfrm>
          <a:prstGeom prst="rect">
            <a:avLst/>
          </a:prstGeom>
          <a:noFill/>
          <a:ln w="9525">
            <a:noFill/>
            <a:miter lim="800000"/>
            <a:headEnd/>
            <a:tailEnd/>
          </a:ln>
        </p:spPr>
      </p:pic>
      <p:pic>
        <p:nvPicPr>
          <p:cNvPr id="32776" name="Picture 8"/>
          <p:cNvPicPr>
            <a:picLocks noChangeAspect="1" noChangeArrowheads="1"/>
          </p:cNvPicPr>
          <p:nvPr/>
        </p:nvPicPr>
        <p:blipFill>
          <a:blip r:embed="rId8" cstate="print"/>
          <a:srcRect/>
          <a:stretch>
            <a:fillRect/>
          </a:stretch>
        </p:blipFill>
        <p:spPr bwMode="auto">
          <a:xfrm>
            <a:off x="4355976" y="4437112"/>
            <a:ext cx="14478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720" y="764704"/>
            <a:ext cx="5410944" cy="648072"/>
          </a:xfrm>
          <a:solidFill>
            <a:schemeClr val="bg1"/>
          </a:solidFill>
        </p:spPr>
        <p:txBody>
          <a:bodyPr>
            <a:normAutofit/>
          </a:bodyPr>
          <a:lstStyle/>
          <a:p>
            <a:pPr algn="l"/>
            <a:r>
              <a:rPr lang="tr-TR" sz="2800" i="1" dirty="0" smtClean="0">
                <a:latin typeface="Times New Roman" pitchFamily="18" charset="0"/>
                <a:cs typeface="Times New Roman" pitchFamily="18" charset="0"/>
              </a:rPr>
              <a:t>Minimum Glitch Size in Crab</a:t>
            </a:r>
            <a:endParaRPr lang="en-US" sz="2800" dirty="0"/>
          </a:p>
        </p:txBody>
      </p:sp>
      <p:pic>
        <p:nvPicPr>
          <p:cNvPr id="4098" name="Picture 2"/>
          <p:cNvPicPr>
            <a:picLocks noChangeAspect="1" noChangeArrowheads="1"/>
          </p:cNvPicPr>
          <p:nvPr/>
        </p:nvPicPr>
        <p:blipFill>
          <a:blip r:embed="rId2" cstate="print"/>
          <a:srcRect/>
          <a:stretch>
            <a:fillRect/>
          </a:stretch>
        </p:blipFill>
        <p:spPr bwMode="auto">
          <a:xfrm>
            <a:off x="1979712" y="3068960"/>
            <a:ext cx="5200650" cy="34385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979712" y="2564904"/>
            <a:ext cx="5184576"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5962650"/>
          </a:xfrm>
        </p:spPr>
        <p:txBody>
          <a:bodyPr>
            <a:normAutofit/>
          </a:bodyPr>
          <a:lstStyle/>
          <a:p>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sp>
        <p:nvSpPr>
          <p:cNvPr id="3" name="Rectangle 2"/>
          <p:cNvSpPr/>
          <p:nvPr/>
        </p:nvSpPr>
        <p:spPr>
          <a:xfrm>
            <a:off x="1403648" y="836712"/>
            <a:ext cx="6264696" cy="1754326"/>
          </a:xfrm>
          <a:prstGeom prst="rect">
            <a:avLst/>
          </a:prstGeom>
        </p:spPr>
        <p:txBody>
          <a:bodyPr wrap="square">
            <a:spAutoFit/>
          </a:bodyPr>
          <a:lstStyle/>
          <a:p>
            <a:endParaRPr lang="tr-TR" dirty="0" smtClean="0"/>
          </a:p>
          <a:p>
            <a:endParaRPr lang="tr-TR" dirty="0" smtClean="0"/>
          </a:p>
          <a:p>
            <a:endParaRPr lang="tr-TR" dirty="0" smtClean="0"/>
          </a:p>
          <a:p>
            <a:endParaRPr lang="tr-TR" dirty="0" smtClean="0"/>
          </a:p>
          <a:p>
            <a:endParaRPr lang="tr-TR" dirty="0" smtClean="0"/>
          </a:p>
          <a:p>
            <a:endParaRPr lang="en-US" dirty="0"/>
          </a:p>
        </p:txBody>
      </p:sp>
      <p:pic>
        <p:nvPicPr>
          <p:cNvPr id="35843" name="Picture 3"/>
          <p:cNvPicPr>
            <a:picLocks noChangeAspect="1" noChangeArrowheads="1"/>
          </p:cNvPicPr>
          <p:nvPr/>
        </p:nvPicPr>
        <p:blipFill>
          <a:blip r:embed="rId2" cstate="print"/>
          <a:srcRect/>
          <a:stretch>
            <a:fillRect/>
          </a:stretch>
        </p:blipFill>
        <p:spPr bwMode="auto">
          <a:xfrm>
            <a:off x="2195736" y="548680"/>
            <a:ext cx="4086225" cy="419100"/>
          </a:xfrm>
          <a:prstGeom prst="rect">
            <a:avLst/>
          </a:prstGeom>
          <a:noFill/>
          <a:ln w="9525">
            <a:noFill/>
            <a:miter lim="800000"/>
            <a:headEnd/>
            <a:tailEnd/>
          </a:ln>
        </p:spPr>
      </p:pic>
      <p:pic>
        <p:nvPicPr>
          <p:cNvPr id="35844" name="Picture 4"/>
          <p:cNvPicPr>
            <a:picLocks noChangeAspect="1" noChangeArrowheads="1"/>
          </p:cNvPicPr>
          <p:nvPr/>
        </p:nvPicPr>
        <p:blipFill>
          <a:blip r:embed="rId3" cstate="print"/>
          <a:srcRect/>
          <a:stretch>
            <a:fillRect/>
          </a:stretch>
        </p:blipFill>
        <p:spPr bwMode="auto">
          <a:xfrm>
            <a:off x="179512" y="1014266"/>
            <a:ext cx="8748464" cy="5843734"/>
          </a:xfrm>
          <a:prstGeom prst="rect">
            <a:avLst/>
          </a:prstGeom>
          <a:noFill/>
          <a:ln w="9525">
            <a:noFill/>
            <a:miter lim="800000"/>
            <a:headEnd/>
            <a:tailEnd/>
          </a:ln>
        </p:spPr>
      </p:pic>
      <p:sp>
        <p:nvSpPr>
          <p:cNvPr id="8" name="Title 1"/>
          <p:cNvSpPr txBox="1">
            <a:spLocks/>
          </p:cNvSpPr>
          <p:nvPr/>
        </p:nvSpPr>
        <p:spPr>
          <a:xfrm>
            <a:off x="1187624" y="188640"/>
            <a:ext cx="6336704" cy="360040"/>
          </a:xfrm>
          <a:prstGeom prst="rect">
            <a:avLst/>
          </a:prstGeom>
          <a:solidFill>
            <a:schemeClr val="bg1"/>
          </a:solidFill>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800" b="0" i="1"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Preliminary</a:t>
            </a: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tr-TR" sz="2800" b="0" i="1"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results</a:t>
            </a: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(Akbal,</a:t>
            </a:r>
            <a:r>
              <a:rPr kumimoji="0" lang="tr-TR" sz="28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tr-TR" sz="2800" b="0"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to</a:t>
            </a:r>
            <a:r>
              <a:rPr kumimoji="0" lang="tr-TR" sz="28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be </a:t>
            </a:r>
            <a:r>
              <a:rPr kumimoji="0" lang="tr-TR" sz="2800" b="0" i="1" u="none" strike="noStrike" kern="1200" cap="none" spc="0" normalizeH="0" noProof="0" dirty="0" err="1" smtClean="0">
                <a:ln>
                  <a:noFill/>
                </a:ln>
                <a:solidFill>
                  <a:schemeClr val="tx1"/>
                </a:solidFill>
                <a:effectLst/>
                <a:uLnTx/>
                <a:uFillTx/>
                <a:latin typeface="Times New Roman" pitchFamily="18" charset="0"/>
                <a:ea typeface="+mj-ea"/>
                <a:cs typeface="Times New Roman" pitchFamily="18" charset="0"/>
              </a:rPr>
              <a:t>submitted</a:t>
            </a:r>
            <a:r>
              <a:rPr kumimoji="0" lang="tr-TR" sz="2800" b="0"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t>
            </a:r>
            <a:r>
              <a:rPr kumimoji="0" lang="tr-TR" sz="2800" b="0"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2015)</a:t>
            </a:r>
            <a:endParaRPr kumimoji="0" lang="en-US" sz="28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858000"/>
          </a:xfrm>
          <a:solidFill>
            <a:schemeClr val="bg1"/>
          </a:solidFill>
        </p:spPr>
        <p:txBody>
          <a:bodyPr>
            <a:normAutofit/>
          </a:bodyPr>
          <a:lstStyle/>
          <a:p>
            <a:r>
              <a:rPr lang="tr-TR" sz="2000" i="1" dirty="0" err="1" smtClean="0">
                <a:solidFill>
                  <a:srgbClr val="FF0000"/>
                </a:solidFill>
                <a:latin typeface="Times New Roman" pitchFamily="18" charset="0"/>
                <a:cs typeface="Times New Roman" pitchFamily="18" charset="0"/>
              </a:rPr>
              <a:t>Issues</a:t>
            </a:r>
            <a:r>
              <a:rPr lang="tr-TR" sz="2000" i="1" dirty="0" smtClean="0">
                <a:solidFill>
                  <a:srgbClr val="FF0000"/>
                </a:solidFill>
                <a:latin typeface="Times New Roman" pitchFamily="18" charset="0"/>
                <a:cs typeface="Times New Roman" pitchFamily="18" charset="0"/>
              </a:rPr>
              <a:t>:</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Entrainment</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Is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enough</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Run</a:t>
            </a:r>
            <a:r>
              <a:rPr lang="tr-TR" sz="2000" i="1" dirty="0" smtClean="0">
                <a:latin typeface="Times New Roman" pitchFamily="18" charset="0"/>
                <a:cs typeface="Times New Roman" pitchFamily="18" charset="0"/>
              </a:rPr>
              <a:t> of m*/m </a:t>
            </a:r>
            <a:r>
              <a:rPr lang="tr-TR" sz="2000" i="1" dirty="0" err="1" smtClean="0">
                <a:latin typeface="Times New Roman" pitchFamily="18" charset="0"/>
                <a:cs typeface="Times New Roman" pitchFamily="18" charset="0"/>
              </a:rPr>
              <a:t>through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Toroidal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flux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lines</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Stability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long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decay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times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Remaining</a:t>
            </a:r>
            <a:r>
              <a:rPr lang="tr-TR" sz="2000" i="1" dirty="0" smtClean="0">
                <a:latin typeface="Times New Roman" pitchFamily="18" charset="0"/>
                <a:cs typeface="Times New Roman" pitchFamily="18" charset="0"/>
              </a:rPr>
              <a:t> in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core</a:t>
            </a:r>
            <a:r>
              <a:rPr lang="tr-TR" sz="2000" i="1" dirty="0" smtClean="0">
                <a:latin typeface="Times New Roman" pitchFamily="18" charset="0"/>
                <a:cs typeface="Times New Roman" pitchFamily="18" charset="0"/>
              </a:rPr>
              <a:t>/vs </a:t>
            </a:r>
            <a:r>
              <a:rPr lang="tr-TR" sz="2000" i="1" dirty="0" err="1" smtClean="0">
                <a:latin typeface="Times New Roman" pitchFamily="18" charset="0"/>
                <a:cs typeface="Times New Roman" pitchFamily="18" charset="0"/>
              </a:rPr>
              <a:t>being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pushed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out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Typical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plate</a:t>
            </a:r>
            <a:r>
              <a:rPr lang="tr-TR" sz="2000" i="1" dirty="0" smtClean="0">
                <a:latin typeface="Times New Roman" pitchFamily="18" charset="0"/>
                <a:cs typeface="Times New Roman" pitchFamily="18" charset="0"/>
              </a:rPr>
              <a:t> size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smtClean="0">
                <a:latin typeface="Symbol" pitchFamily="18" charset="2"/>
                <a:cs typeface="Times New Roman" pitchFamily="18" charset="0"/>
              </a:rPr>
              <a:t>q</a:t>
            </a:r>
            <a:r>
              <a:rPr lang="tr-TR" sz="2000" i="1" dirty="0" smtClean="0">
                <a:latin typeface="Times New Roman" pitchFamily="18" charset="0"/>
                <a:cs typeface="Times New Roman" pitchFamily="18" charset="0"/>
              </a:rPr>
              <a:t> </a:t>
            </a:r>
            <a:r>
              <a:rPr lang="tr-TR" sz="2000" i="1" baseline="-25000" dirty="0" err="1" smtClean="0">
                <a:latin typeface="Times New Roman" pitchFamily="18" charset="0"/>
                <a:cs typeface="Times New Roman" pitchFamily="18" charset="0"/>
              </a:rPr>
              <a:t>cr</a:t>
            </a:r>
            <a:r>
              <a:rPr lang="tr-TR" sz="2000" i="1" dirty="0" smtClean="0">
                <a:latin typeface="Times New Roman" pitchFamily="18" charset="0"/>
                <a:cs typeface="Times New Roman" pitchFamily="18" charset="0"/>
              </a:rPr>
              <a:t> ?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unpinning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avalanches</a:t>
            </a:r>
            <a:r>
              <a:rPr lang="tr-TR" sz="2000" i="1" dirty="0" smtClean="0">
                <a:latin typeface="Times New Roman" pitchFamily="18" charset="0"/>
                <a:cs typeface="Times New Roman" pitchFamily="18" charset="0"/>
              </a:rPr>
              <a:t> – </a:t>
            </a:r>
            <a:r>
              <a:rPr lang="tr-TR" sz="2000" i="1" dirty="0" err="1" smtClean="0">
                <a:latin typeface="Times New Roman" pitchFamily="18" charset="0"/>
                <a:cs typeface="Times New Roman" pitchFamily="18" charset="0"/>
              </a:rPr>
              <a:t>scale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free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or</a:t>
            </a:r>
            <a:r>
              <a:rPr lang="tr-TR" sz="2000" i="1" dirty="0" smtClean="0">
                <a:latin typeface="Times New Roman" pitchFamily="18" charset="0"/>
                <a:cs typeface="Times New Roman" pitchFamily="18" charset="0"/>
              </a:rPr>
              <a:t> is </a:t>
            </a:r>
            <a:r>
              <a:rPr lang="tr-TR" sz="2000" i="1" dirty="0" err="1" smtClean="0">
                <a:latin typeface="Times New Roman" pitchFamily="18" charset="0"/>
                <a:cs typeface="Times New Roman" pitchFamily="18" charset="0"/>
              </a:rPr>
              <a:t>there</a:t>
            </a:r>
            <a:r>
              <a:rPr lang="tr-TR" sz="2000" i="1" dirty="0" smtClean="0">
                <a:latin typeface="Times New Roman" pitchFamily="18" charset="0"/>
                <a:cs typeface="Times New Roman" pitchFamily="18" charset="0"/>
              </a:rPr>
              <a:t> a </a:t>
            </a:r>
            <a:r>
              <a:rPr lang="tr-TR" sz="2000" i="1" dirty="0" err="1" smtClean="0">
                <a:latin typeface="Times New Roman" pitchFamily="18" charset="0"/>
                <a:cs typeface="Times New Roman" pitchFamily="18" charset="0"/>
              </a:rPr>
              <a:t>typical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number</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unpinned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vortices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If</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so</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Is </a:t>
            </a:r>
            <a:r>
              <a:rPr lang="tr-TR" sz="2000" i="1" dirty="0" err="1" smtClean="0">
                <a:latin typeface="Times New Roman" pitchFamily="18" charset="0"/>
                <a:cs typeface="Times New Roman" pitchFamily="18" charset="0"/>
              </a:rPr>
              <a:t>this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scale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intrinsic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pinned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superfluid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hydrodynamics</a:t>
            </a:r>
            <a:r>
              <a:rPr lang="tr-TR" sz="2000" i="1" dirty="0" smtClean="0">
                <a:latin typeface="Times New Roman" pitchFamily="18" charset="0"/>
                <a:cs typeface="Times New Roman" pitchFamily="18" charset="0"/>
              </a:rPr>
              <a:t>  ( </a:t>
            </a:r>
            <a:r>
              <a:rPr lang="tr-TR" sz="2000" i="1" dirty="0" err="1" smtClean="0">
                <a:latin typeface="Times New Roman" pitchFamily="18" charset="0"/>
                <a:cs typeface="Times New Roman" pitchFamily="18" charset="0"/>
              </a:rPr>
              <a:t>local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superfluid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velocities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unpnning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conditions</a:t>
            </a:r>
            <a:r>
              <a:rPr lang="tr-TR" sz="2000" i="1" dirty="0" smtClean="0">
                <a:latin typeface="Times New Roman" pitchFamily="18" charset="0"/>
                <a:cs typeface="Times New Roman" pitchFamily="18" charset="0"/>
              </a:rPr>
              <a:t>?) OR,</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is it </a:t>
            </a:r>
            <a:r>
              <a:rPr lang="tr-TR" sz="2000" i="1" dirty="0" err="1" smtClean="0">
                <a:latin typeface="Times New Roman" pitchFamily="18" charset="0"/>
                <a:cs typeface="Times New Roman" pitchFamily="18" charset="0"/>
              </a:rPr>
              <a:t>imposed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by</a:t>
            </a:r>
            <a:r>
              <a:rPr lang="tr-TR" sz="2000" i="1" dirty="0" smtClean="0">
                <a:latin typeface="Times New Roman" pitchFamily="18" charset="0"/>
                <a:cs typeface="Times New Roman" pitchFamily="18" charset="0"/>
              </a:rPr>
              <a:t> a </a:t>
            </a:r>
            <a:r>
              <a:rPr lang="tr-TR" sz="2000" i="1" dirty="0" err="1" smtClean="0">
                <a:latin typeface="Times New Roman" pitchFamily="18" charset="0"/>
                <a:cs typeface="Times New Roman" pitchFamily="18" charset="0"/>
              </a:rPr>
              <a:t>scale</a:t>
            </a:r>
            <a:r>
              <a:rPr lang="tr-TR" sz="2000" i="1" dirty="0" smtClean="0">
                <a:latin typeface="Times New Roman" pitchFamily="18" charset="0"/>
                <a:cs typeface="Times New Roman" pitchFamily="18" charset="0"/>
              </a:rPr>
              <a:t> in </a:t>
            </a: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breaking</a:t>
            </a:r>
            <a:r>
              <a:rPr lang="tr-TR" sz="2000" i="1" dirty="0" smtClean="0">
                <a:latin typeface="Times New Roman" pitchFamily="18" charset="0"/>
                <a:cs typeface="Times New Roman" pitchFamily="18" charset="0"/>
              </a:rPr>
              <a:t> (D, </a:t>
            </a:r>
            <a:r>
              <a:rPr lang="tr-TR" sz="2000" i="1" dirty="0" smtClean="0">
                <a:latin typeface="Symbol" pitchFamily="18" charset="2"/>
                <a:cs typeface="Times New Roman" pitchFamily="18" charset="0"/>
              </a:rPr>
              <a:t>q</a:t>
            </a:r>
            <a:r>
              <a:rPr lang="tr-TR" sz="2000" i="1" dirty="0" smtClean="0">
                <a:latin typeface="Times New Roman" pitchFamily="18" charset="0"/>
                <a:cs typeface="Times New Roman" pitchFamily="18" charset="0"/>
              </a:rPr>
              <a:t> </a:t>
            </a:r>
            <a:r>
              <a:rPr lang="tr-TR" sz="2000" i="1" baseline="-25000" dirty="0" err="1" smtClean="0">
                <a:latin typeface="Times New Roman" pitchFamily="18" charset="0"/>
                <a:cs typeface="Times New Roman" pitchFamily="18" charset="0"/>
              </a:rPr>
              <a:t>cr</a:t>
            </a:r>
            <a:r>
              <a:rPr lang="tr-TR" sz="2000" i="1" dirty="0" smtClean="0">
                <a:latin typeface="Times New Roman" pitchFamily="18" charset="0"/>
                <a:cs typeface="Times New Roman" pitchFamily="18" charset="0"/>
              </a:rPr>
              <a:t> ) </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Pinning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Pizzochero</a:t>
            </a:r>
            <a:r>
              <a:rPr lang="tr-TR" sz="2000" i="1" dirty="0" smtClean="0">
                <a:latin typeface="Times New Roman" pitchFamily="18" charset="0"/>
                <a:cs typeface="Times New Roman" pitchFamily="18" charset="0"/>
              </a:rPr>
              <a:t> et al. + </a:t>
            </a:r>
            <a:r>
              <a:rPr lang="tr-TR" sz="2000" i="1" dirty="0" err="1" smtClean="0">
                <a:latin typeface="Times New Roman" pitchFamily="18" charset="0"/>
                <a:cs typeface="Times New Roman" pitchFamily="18" charset="0"/>
              </a:rPr>
              <a:t>microscopic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motion</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Avalanches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Melatos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Haskell</a:t>
            </a:r>
            <a:r>
              <a:rPr lang="tr-TR" sz="2000" i="1" dirty="0" smtClean="0">
                <a:latin typeface="Times New Roman" pitchFamily="18" charset="0"/>
                <a:cs typeface="Times New Roman" pitchFamily="18" charset="0"/>
              </a:rPr>
              <a:t> et al. + </a:t>
            </a:r>
            <a:r>
              <a:rPr lang="tr-TR" sz="2000" i="1" dirty="0" err="1" smtClean="0">
                <a:latin typeface="Times New Roman" pitchFamily="18" charset="0"/>
                <a:cs typeface="Times New Roman" pitchFamily="18" charset="0"/>
              </a:rPr>
              <a:t>interplay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with</a:t>
            </a:r>
            <a:r>
              <a:rPr lang="tr-TR" sz="2000" i="1" dirty="0" smtClean="0">
                <a:latin typeface="Times New Roman" pitchFamily="18" charset="0"/>
                <a:cs typeface="Times New Roman" pitchFamily="18" charset="0"/>
              </a:rPr>
              <a:t> </a:t>
            </a:r>
            <a:r>
              <a:rPr lang="tr-TR" sz="2000" i="1" smtClean="0">
                <a:latin typeface="Times New Roman" pitchFamily="18" charset="0"/>
                <a:cs typeface="Times New Roman" pitchFamily="18" charset="0"/>
              </a:rPr>
              <a:t>equibrium</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creep</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superfluid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external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torque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interplay</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a:bodyPr>
          <a:lstStyle/>
          <a:p>
            <a:r>
              <a:rPr lang="tr-TR" sz="2800" i="1" dirty="0" err="1" smtClean="0">
                <a:latin typeface="Times New Roman" pitchFamily="18" charset="0"/>
                <a:cs typeface="Times New Roman" pitchFamily="18" charset="0"/>
              </a:rPr>
              <a:t>Extra</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slides</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rot="5400000">
            <a:off x="19073813" y="3323083"/>
            <a:ext cx="1769745" cy="2516505"/>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tretch>
            <a:fillRect/>
          </a:stretch>
        </p:blipFill>
        <p:spPr bwMode="auto">
          <a:xfrm rot="5400000">
            <a:off x="1947724" y="-211420"/>
            <a:ext cx="5309235" cy="7549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1619672" y="-963488"/>
            <a:ext cx="5904227" cy="8351625"/>
          </a:xfrm>
          <a:prstGeom prst="rect">
            <a:avLst/>
          </a:prstGeom>
          <a:noFill/>
          <a:ln w="9525">
            <a:noFill/>
            <a:miter lim="800000"/>
            <a:headEnd/>
            <a:tailEnd/>
          </a:ln>
        </p:spPr>
      </p:pic>
      <p:pic>
        <p:nvPicPr>
          <p:cNvPr id="68611" name="Picture 3"/>
          <p:cNvPicPr>
            <a:picLocks noChangeAspect="1" noChangeArrowheads="1"/>
          </p:cNvPicPr>
          <p:nvPr/>
        </p:nvPicPr>
        <p:blipFill>
          <a:blip r:embed="rId3" cstate="print"/>
          <a:srcRect/>
          <a:stretch>
            <a:fillRect/>
          </a:stretch>
        </p:blipFill>
        <p:spPr bwMode="auto">
          <a:xfrm>
            <a:off x="1619672" y="6014995"/>
            <a:ext cx="5832648" cy="8430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76672"/>
            <a:ext cx="9144000" cy="5962674"/>
          </a:xfrm>
          <a:solidFill>
            <a:schemeClr val="bg1"/>
          </a:solidFill>
        </p:spPr>
        <p:txBody>
          <a:bodyPr>
            <a:normAutofit fontScale="90000"/>
          </a:bodyPr>
          <a:lstStyle/>
          <a:p>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Results</a:t>
            </a:r>
            <a:r>
              <a:rPr lang="tr-TR" sz="2000" i="1" dirty="0" smtClean="0">
                <a:latin typeface="Times New Roman" pitchFamily="18" charset="0"/>
                <a:cs typeface="Times New Roman" pitchFamily="18" charset="0"/>
              </a:rPr>
              <a:t> of Akbal et al. (2015)</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Plates</a:t>
            </a:r>
            <a:r>
              <a:rPr lang="tr-TR" sz="2000" i="1" dirty="0" smtClean="0">
                <a:latin typeface="Times New Roman" pitchFamily="18" charset="0"/>
                <a:cs typeface="Times New Roman" pitchFamily="18" charset="0"/>
              </a:rPr>
              <a:t> of size D in a ring </a:t>
            </a:r>
            <a:r>
              <a:rPr lang="tr-TR" sz="2000" i="1" dirty="0" err="1" smtClean="0">
                <a:latin typeface="Times New Roman" pitchFamily="18" charset="0"/>
                <a:cs typeface="Times New Roman" pitchFamily="18" charset="0"/>
              </a:rPr>
              <a:t>about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rotation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axis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are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involved</a:t>
            </a:r>
            <a:r>
              <a:rPr lang="tr-TR" sz="2000" i="1" dirty="0" smtClean="0">
                <a:latin typeface="Times New Roman" pitchFamily="18" charset="0"/>
                <a:cs typeface="Times New Roman" pitchFamily="18" charset="0"/>
              </a:rPr>
              <a:t> in a </a:t>
            </a:r>
            <a:r>
              <a:rPr lang="tr-TR" sz="2000" i="1" dirty="0" err="1" smtClean="0">
                <a:latin typeface="Times New Roman" pitchFamily="18" charset="0"/>
                <a:cs typeface="Times New Roman" pitchFamily="18" charset="0"/>
              </a:rPr>
              <a:t>crustquake</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Plates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moved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inward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by</a:t>
            </a:r>
            <a:r>
              <a:rPr lang="tr-TR" sz="2000" i="1" dirty="0" smtClean="0">
                <a:latin typeface="Times New Roman" pitchFamily="18" charset="0"/>
                <a:cs typeface="Times New Roman" pitchFamily="18" charset="0"/>
              </a:rPr>
              <a:t> D </a:t>
            </a:r>
            <a:r>
              <a:rPr lang="tr-TR" sz="2000" i="1" dirty="0" err="1" smtClean="0">
                <a:latin typeface="Times New Roman" pitchFamily="18" charset="0"/>
                <a:cs typeface="Times New Roman" pitchFamily="18" charset="0"/>
              </a:rPr>
              <a:t>towards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rotation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axis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decrease</a:t>
            </a:r>
            <a:r>
              <a:rPr lang="tr-TR" sz="2000" i="1" dirty="0" smtClean="0">
                <a:latin typeface="Times New Roman" pitchFamily="18" charset="0"/>
                <a:cs typeface="Times New Roman" pitchFamily="18" charset="0"/>
              </a:rPr>
              <a:t> moment of </a:t>
            </a:r>
            <a:r>
              <a:rPr lang="tr-TR" sz="2000" i="1" dirty="0" err="1" smtClean="0">
                <a:latin typeface="Times New Roman" pitchFamily="18" charset="0"/>
                <a:cs typeface="Times New Roman" pitchFamily="18" charset="0"/>
              </a:rPr>
              <a:t>inertia</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right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sign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for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reducing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oblateness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tiny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change</a:t>
            </a:r>
            <a:r>
              <a:rPr lang="tr-TR" sz="2000" i="1" dirty="0" smtClean="0">
                <a:latin typeface="Times New Roman" pitchFamily="18" charset="0"/>
                <a:cs typeface="Times New Roman" pitchFamily="18" charset="0"/>
              </a:rPr>
              <a:t>  in I  </a:t>
            </a:r>
            <a:r>
              <a:rPr lang="tr-TR" sz="2000" i="1" dirty="0" err="1" smtClean="0">
                <a:latin typeface="Times New Roman" pitchFamily="18" charset="0"/>
                <a:cs typeface="Times New Roman" pitchFamily="18" charset="0"/>
              </a:rPr>
              <a:t>does</a:t>
            </a:r>
            <a:r>
              <a:rPr lang="tr-TR" sz="2000" i="1" dirty="0" smtClean="0">
                <a:latin typeface="Times New Roman" pitchFamily="18" charset="0"/>
                <a:cs typeface="Times New Roman" pitchFamily="18" charset="0"/>
              </a:rPr>
              <a:t> not </a:t>
            </a:r>
            <a:r>
              <a:rPr lang="tr-TR" sz="2000" i="1" dirty="0" err="1" smtClean="0">
                <a:latin typeface="Times New Roman" pitchFamily="18" charset="0"/>
                <a:cs typeface="Times New Roman" pitchFamily="18" charset="0"/>
              </a:rPr>
              <a:t>give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glitch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magnitude</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change</a:t>
            </a:r>
            <a:r>
              <a:rPr lang="tr-TR" sz="2000" i="1" dirty="0" smtClean="0">
                <a:latin typeface="Times New Roman" pitchFamily="18" charset="0"/>
                <a:cs typeface="Times New Roman" pitchFamily="18" charset="0"/>
              </a:rPr>
              <a:t> </a:t>
            </a:r>
            <a:r>
              <a:rPr lang="tr-TR" sz="2000" i="1" dirty="0" smtClean="0">
                <a:latin typeface="Symbol" pitchFamily="18" charset="2"/>
                <a:cs typeface="Times New Roman" pitchFamily="18" charset="0"/>
              </a:rPr>
              <a:t>Da ~</a:t>
            </a:r>
            <a:r>
              <a:rPr lang="tr-TR" sz="2000" i="1" dirty="0" smtClean="0">
                <a:latin typeface="Times New Roman" pitchFamily="18" charset="0"/>
                <a:cs typeface="Times New Roman" pitchFamily="18" charset="0"/>
              </a:rPr>
              <a:t>D/R</a:t>
            </a:r>
            <a:r>
              <a:rPr lang="tr-TR" sz="2000" i="1" dirty="0" smtClean="0">
                <a:latin typeface="Symbol" pitchFamily="18" charset="2"/>
                <a:cs typeface="Times New Roman" pitchFamily="18" charset="0"/>
              </a:rPr>
              <a:t> </a:t>
            </a:r>
            <a:r>
              <a:rPr lang="tr-TR" sz="2000" i="1" dirty="0" smtClean="0">
                <a:latin typeface="Times New Roman" pitchFamily="18" charset="0"/>
                <a:cs typeface="Times New Roman" pitchFamily="18" charset="0"/>
              </a:rPr>
              <a:t>in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angle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between</a:t>
            </a:r>
            <a:r>
              <a:rPr lang="tr-TR" sz="2000" i="1" dirty="0" smtClean="0">
                <a:latin typeface="Times New Roman" pitchFamily="18" charset="0"/>
                <a:cs typeface="Times New Roman" pitchFamily="18" charset="0"/>
              </a:rPr>
              <a:t> </a:t>
            </a:r>
            <a:r>
              <a:rPr lang="tr-TR" sz="2000" i="1" dirty="0" smtClean="0">
                <a:latin typeface="Symbol" pitchFamily="18" charset="2"/>
                <a:cs typeface="Times New Roman" pitchFamily="18" charset="0"/>
              </a:rPr>
              <a:t>W</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smtClean="0">
                <a:latin typeface="Symbol" pitchFamily="18" charset="2"/>
                <a:cs typeface="Times New Roman" pitchFamily="18" charset="0"/>
              </a:rPr>
              <a:t>m</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gives</a:t>
            </a:r>
            <a:r>
              <a:rPr lang="tr-TR" sz="2000" i="1" dirty="0" smtClean="0">
                <a:latin typeface="Times New Roman" pitchFamily="18" charset="0"/>
                <a:cs typeface="Times New Roman" pitchFamily="18" charset="0"/>
              </a:rPr>
              <a:t> a </a:t>
            </a:r>
            <a:r>
              <a:rPr lang="tr-TR" sz="2000" i="1" dirty="0" err="1" smtClean="0">
                <a:latin typeface="Times New Roman" pitchFamily="18" charset="0"/>
                <a:cs typeface="Times New Roman" pitchFamily="18" charset="0"/>
              </a:rPr>
              <a:t>permanent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change</a:t>
            </a:r>
            <a:r>
              <a:rPr lang="tr-TR" sz="2000" i="1" dirty="0" smtClean="0">
                <a:latin typeface="Times New Roman" pitchFamily="18" charset="0"/>
                <a:cs typeface="Times New Roman" pitchFamily="18" charset="0"/>
              </a:rPr>
              <a:t> in </a:t>
            </a:r>
            <a:r>
              <a:rPr lang="tr-TR" sz="2000" i="1" dirty="0" err="1" smtClean="0">
                <a:latin typeface="Times New Roman" pitchFamily="18" charset="0"/>
                <a:cs typeface="Times New Roman" pitchFamily="18" charset="0"/>
              </a:rPr>
              <a:t>external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torque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which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we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measure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from</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long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term</a:t>
            </a:r>
            <a:r>
              <a:rPr lang="tr-TR" sz="2000" i="1" dirty="0" smtClean="0">
                <a:latin typeface="Times New Roman" pitchFamily="18" charset="0"/>
                <a:cs typeface="Times New Roman" pitchFamily="18" charset="0"/>
              </a:rPr>
              <a:t> data.</a:t>
            </a:r>
            <a:r>
              <a:rPr lang="tr-TR" sz="2000" i="1" dirty="0" smtClean="0">
                <a:latin typeface="Times New Roman" pitchFamily="18" charset="0"/>
                <a:cs typeface="Times New Roman" pitchFamily="18" charset="0"/>
                <a:sym typeface="Wingdings" pitchFamily="2" charset="2"/>
              </a:rPr>
              <a:t> D</a:t>
            </a:r>
            <a:r>
              <a:rPr lang="tr-TR" sz="2000" i="1" dirty="0" smtClean="0">
                <a:latin typeface="Times New Roman" pitchFamily="18" charset="0"/>
                <a:cs typeface="Times New Roman" pitchFamily="18" charset="0"/>
              </a:rPr>
              <a:t> ~6 m,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For</a:t>
            </a:r>
            <a:r>
              <a:rPr lang="tr-TR" sz="2000" i="1" dirty="0" smtClean="0">
                <a:latin typeface="Times New Roman" pitchFamily="18" charset="0"/>
                <a:cs typeface="Times New Roman" pitchFamily="18" charset="0"/>
              </a:rPr>
              <a:t> a </a:t>
            </a:r>
            <a:r>
              <a:rPr lang="tr-TR" sz="2000" i="1" dirty="0" err="1" smtClean="0">
                <a:latin typeface="Times New Roman" pitchFamily="18" charset="0"/>
                <a:cs typeface="Times New Roman" pitchFamily="18" charset="0"/>
              </a:rPr>
              <a:t>plate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thickness</a:t>
            </a:r>
            <a:r>
              <a:rPr lang="tr-TR" sz="2000" i="1" dirty="0" smtClean="0">
                <a:latin typeface="Times New Roman" pitchFamily="18" charset="0"/>
                <a:cs typeface="Times New Roman" pitchFamily="18" charset="0"/>
              </a:rPr>
              <a:t> h ~100 m, D/h = 6 * 10</a:t>
            </a:r>
            <a:r>
              <a:rPr lang="tr-TR" sz="2000" i="1" baseline="30000" dirty="0" smtClean="0">
                <a:latin typeface="Times New Roman" pitchFamily="18" charset="0"/>
                <a:cs typeface="Times New Roman" pitchFamily="18" charset="0"/>
              </a:rPr>
              <a:t>-2</a:t>
            </a:r>
            <a:r>
              <a:rPr lang="tr-TR" sz="2000" i="1" dirty="0" smtClean="0">
                <a:latin typeface="Times New Roman" pitchFamily="18" charset="0"/>
                <a:cs typeface="Times New Roman" pitchFamily="18" charset="0"/>
              </a:rPr>
              <a:t> ~ </a:t>
            </a:r>
            <a:r>
              <a:rPr lang="tr-TR" sz="2000" i="1" dirty="0" smtClean="0">
                <a:latin typeface="Symbol" pitchFamily="18" charset="2"/>
                <a:cs typeface="Times New Roman" pitchFamily="18" charset="0"/>
              </a:rPr>
              <a:t>q</a:t>
            </a:r>
            <a:r>
              <a:rPr lang="tr-TR" sz="2000" i="1" dirty="0" smtClean="0">
                <a:latin typeface="Times New Roman" pitchFamily="18" charset="0"/>
                <a:cs typeface="Times New Roman" pitchFamily="18" charset="0"/>
              </a:rPr>
              <a:t> </a:t>
            </a:r>
            <a:r>
              <a:rPr lang="tr-TR" sz="2000" i="1" baseline="-25000" dirty="0" err="1" smtClean="0">
                <a:latin typeface="Times New Roman" pitchFamily="18" charset="0"/>
                <a:cs typeface="Times New Roman" pitchFamily="18" charset="0"/>
              </a:rPr>
              <a:t>cr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cf</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Horowitz</a:t>
            </a:r>
            <a:r>
              <a:rPr lang="tr-TR" sz="2000" i="1" dirty="0" smtClean="0">
                <a:latin typeface="Times New Roman" pitchFamily="18" charset="0"/>
                <a:cs typeface="Times New Roman" pitchFamily="18" charset="0"/>
              </a:rPr>
              <a:t> &amp; </a:t>
            </a:r>
            <a:r>
              <a:rPr lang="tr-TR" sz="2000" i="1" dirty="0" err="1" smtClean="0">
                <a:latin typeface="Times New Roman" pitchFamily="18" charset="0"/>
                <a:cs typeface="Times New Roman" pitchFamily="18" charset="0"/>
              </a:rPr>
              <a:t>Kadau</a:t>
            </a:r>
            <a:r>
              <a:rPr lang="tr-TR" sz="2000" i="1" dirty="0" smtClean="0">
                <a:latin typeface="Times New Roman" pitchFamily="18" charset="0"/>
                <a:cs typeface="Times New Roman" pitchFamily="18" charset="0"/>
              </a:rPr>
              <a:t> 2009).</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number</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vortices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pinned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each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plate</a:t>
            </a:r>
            <a:r>
              <a:rPr lang="tr-TR" sz="2000" i="1" dirty="0" smtClean="0">
                <a:latin typeface="Times New Roman" pitchFamily="18" charset="0"/>
                <a:cs typeface="Times New Roman" pitchFamily="18" charset="0"/>
              </a:rPr>
              <a:t> is:</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number</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inward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outward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moving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vortices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from</a:t>
            </a:r>
            <a:r>
              <a:rPr lang="tr-TR" sz="2000" i="1" dirty="0" smtClean="0">
                <a:latin typeface="Times New Roman" pitchFamily="18" charset="0"/>
                <a:cs typeface="Times New Roman" pitchFamily="18" charset="0"/>
              </a:rPr>
              <a:t> model </a:t>
            </a:r>
            <a:r>
              <a:rPr lang="tr-TR" sz="2000" i="1" dirty="0" err="1" smtClean="0">
                <a:latin typeface="Times New Roman" pitchFamily="18" charset="0"/>
                <a:cs typeface="Times New Roman" pitchFamily="18" charset="0"/>
              </a:rPr>
              <a:t>fits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postglitch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timing</a:t>
            </a:r>
            <a:r>
              <a:rPr lang="tr-TR" sz="2000" i="1" dirty="0" smtClean="0">
                <a:latin typeface="Times New Roman" pitchFamily="18" charset="0"/>
                <a:cs typeface="Times New Roman" pitchFamily="18" charset="0"/>
              </a:rPr>
              <a:t> data: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Nice!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agrees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with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number</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outward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moving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vortices</a:t>
            </a:r>
            <a:r>
              <a:rPr lang="tr-TR" sz="2000" i="1" dirty="0" smtClean="0">
                <a:latin typeface="Times New Roman" pitchFamily="18" charset="0"/>
                <a:cs typeface="Times New Roman" pitchFamily="18" charset="0"/>
              </a:rPr>
              <a:t> in </a:t>
            </a:r>
            <a:r>
              <a:rPr lang="tr-TR" sz="2000" i="1" dirty="0" err="1" smtClean="0">
                <a:latin typeface="Times New Roman" pitchFamily="18" charset="0"/>
                <a:cs typeface="Times New Roman" pitchFamily="18" charset="0"/>
              </a:rPr>
              <a:t>Crab</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Vela</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pulsars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which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seemed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like</a:t>
            </a:r>
            <a:r>
              <a:rPr lang="tr-TR" sz="2000" i="1" dirty="0" smtClean="0">
                <a:latin typeface="Times New Roman" pitchFamily="18" charset="0"/>
                <a:cs typeface="Times New Roman" pitchFamily="18" charset="0"/>
              </a:rPr>
              <a:t> a </a:t>
            </a:r>
            <a:r>
              <a:rPr lang="tr-TR" sz="2000" i="1" dirty="0" err="1" smtClean="0">
                <a:latin typeface="Times New Roman" pitchFamily="18" charset="0"/>
                <a:cs typeface="Times New Roman" pitchFamily="18" charset="0"/>
              </a:rPr>
              <a:t>coincidence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before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now</a:t>
            </a:r>
            <a:r>
              <a:rPr lang="tr-TR" sz="2000" i="1" dirty="0" smtClean="0">
                <a:latin typeface="Times New Roman" pitchFamily="18" charset="0"/>
                <a:cs typeface="Times New Roman" pitchFamily="18" charset="0"/>
              </a:rPr>
              <a:t> it </a:t>
            </a:r>
            <a:r>
              <a:rPr lang="tr-TR" sz="2000" i="1" dirty="0" err="1" smtClean="0">
                <a:latin typeface="Times New Roman" pitchFamily="18" charset="0"/>
                <a:cs typeface="Times New Roman" pitchFamily="18" charset="0"/>
              </a:rPr>
              <a:t>all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relates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D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smtClean="0">
                <a:latin typeface="Symbol" pitchFamily="18" charset="2"/>
                <a:cs typeface="Times New Roman" pitchFamily="18" charset="0"/>
              </a:rPr>
              <a:t>q</a:t>
            </a:r>
            <a:r>
              <a:rPr lang="tr-TR" sz="2000" i="1" dirty="0" smtClean="0">
                <a:latin typeface="Times New Roman" pitchFamily="18" charset="0"/>
                <a:cs typeface="Times New Roman" pitchFamily="18" charset="0"/>
              </a:rPr>
              <a:t> </a:t>
            </a:r>
            <a:r>
              <a:rPr lang="tr-TR" sz="2000" i="1" baseline="-25000" dirty="0" err="1" smtClean="0">
                <a:latin typeface="Times New Roman" pitchFamily="18" charset="0"/>
                <a:cs typeface="Times New Roman" pitchFamily="18" charset="0"/>
              </a:rPr>
              <a:t>cr</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graphicFrame>
        <p:nvGraphicFramePr>
          <p:cNvPr id="3" name="Object 2"/>
          <p:cNvGraphicFramePr>
            <a:graphicFrameLocks/>
          </p:cNvGraphicFramePr>
          <p:nvPr/>
        </p:nvGraphicFramePr>
        <p:xfrm>
          <a:off x="1524000" y="1397000"/>
          <a:ext cx="6096000" cy="4064000"/>
        </p:xfrm>
        <a:graphic>
          <a:graphicData uri="http://schemas.openxmlformats.org/presentationml/2006/ole">
            <p:oleObj spid="_x0000_s51202" name="Denklem" r:id="rId3" imgW="0" imgH="0" progId="Equation.3">
              <p:embed/>
            </p:oleObj>
          </a:graphicData>
        </a:graphic>
      </p:graphicFrame>
      <p:pic>
        <p:nvPicPr>
          <p:cNvPr id="32772" name="Picture 4"/>
          <p:cNvPicPr>
            <a:picLocks noChangeAspect="1" noChangeArrowheads="1"/>
          </p:cNvPicPr>
          <p:nvPr/>
        </p:nvPicPr>
        <p:blipFill>
          <a:blip r:embed="rId4" cstate="print"/>
          <a:srcRect/>
          <a:stretch>
            <a:fillRect/>
          </a:stretch>
        </p:blipFill>
        <p:spPr bwMode="auto">
          <a:xfrm>
            <a:off x="2627784" y="3573016"/>
            <a:ext cx="3895725" cy="542925"/>
          </a:xfrm>
          <a:prstGeom prst="rect">
            <a:avLst/>
          </a:prstGeom>
          <a:noFill/>
          <a:ln w="9525">
            <a:noFill/>
            <a:miter lim="800000"/>
            <a:headEnd/>
            <a:tailEnd/>
          </a:ln>
        </p:spPr>
      </p:pic>
      <p:pic>
        <p:nvPicPr>
          <p:cNvPr id="32773" name="Picture 5"/>
          <p:cNvPicPr>
            <a:picLocks noChangeAspect="1" noChangeArrowheads="1"/>
          </p:cNvPicPr>
          <p:nvPr/>
        </p:nvPicPr>
        <p:blipFill>
          <a:blip r:embed="rId5" cstate="print"/>
          <a:srcRect/>
          <a:stretch>
            <a:fillRect/>
          </a:stretch>
        </p:blipFill>
        <p:spPr bwMode="auto">
          <a:xfrm>
            <a:off x="611560" y="5157192"/>
            <a:ext cx="1466850" cy="247650"/>
          </a:xfrm>
          <a:prstGeom prst="rect">
            <a:avLst/>
          </a:prstGeom>
          <a:noFill/>
          <a:ln w="9525">
            <a:noFill/>
            <a:miter lim="800000"/>
            <a:headEnd/>
            <a:tailEnd/>
          </a:ln>
        </p:spPr>
      </p:pic>
      <p:pic>
        <p:nvPicPr>
          <p:cNvPr id="32774" name="Picture 6"/>
          <p:cNvPicPr>
            <a:picLocks noChangeAspect="1" noChangeArrowheads="1"/>
          </p:cNvPicPr>
          <p:nvPr/>
        </p:nvPicPr>
        <p:blipFill>
          <a:blip r:embed="rId6" cstate="print"/>
          <a:srcRect/>
          <a:stretch>
            <a:fillRect/>
          </a:stretch>
        </p:blipFill>
        <p:spPr bwMode="auto">
          <a:xfrm>
            <a:off x="2411760" y="5157192"/>
            <a:ext cx="1628775" cy="304800"/>
          </a:xfrm>
          <a:prstGeom prst="rect">
            <a:avLst/>
          </a:prstGeom>
          <a:noFill/>
          <a:ln w="9525">
            <a:noFill/>
            <a:miter lim="800000"/>
            <a:headEnd/>
            <a:tailEnd/>
          </a:ln>
        </p:spPr>
      </p:pic>
      <p:pic>
        <p:nvPicPr>
          <p:cNvPr id="32775" name="Picture 7"/>
          <p:cNvPicPr>
            <a:picLocks noChangeAspect="1" noChangeArrowheads="1"/>
          </p:cNvPicPr>
          <p:nvPr/>
        </p:nvPicPr>
        <p:blipFill>
          <a:blip r:embed="rId7" cstate="print"/>
          <a:srcRect/>
          <a:stretch>
            <a:fillRect/>
          </a:stretch>
        </p:blipFill>
        <p:spPr bwMode="auto">
          <a:xfrm>
            <a:off x="4283968" y="5085184"/>
            <a:ext cx="1676400" cy="352425"/>
          </a:xfrm>
          <a:prstGeom prst="rect">
            <a:avLst/>
          </a:prstGeom>
          <a:noFill/>
          <a:ln w="9525">
            <a:noFill/>
            <a:miter lim="800000"/>
            <a:headEnd/>
            <a:tailEnd/>
          </a:ln>
        </p:spPr>
      </p:pic>
      <p:pic>
        <p:nvPicPr>
          <p:cNvPr id="32776" name="Picture 8"/>
          <p:cNvPicPr>
            <a:picLocks noChangeAspect="1" noChangeArrowheads="1"/>
          </p:cNvPicPr>
          <p:nvPr/>
        </p:nvPicPr>
        <p:blipFill>
          <a:blip r:embed="rId8" cstate="print"/>
          <a:srcRect/>
          <a:stretch>
            <a:fillRect/>
          </a:stretch>
        </p:blipFill>
        <p:spPr bwMode="auto">
          <a:xfrm>
            <a:off x="5940152" y="5157192"/>
            <a:ext cx="14478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1560" y="980728"/>
            <a:ext cx="7920880" cy="4968552"/>
          </a:xfrm>
          <a:solidFill>
            <a:schemeClr val="bg1"/>
          </a:solidFill>
        </p:spPr>
        <p:txBody>
          <a:bodyPr>
            <a:normAutofit/>
          </a:bodyPr>
          <a:lstStyle/>
          <a:p>
            <a:pPr lvl="0">
              <a:defRPr/>
            </a:pP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2700" i="1" dirty="0" err="1" smtClean="0">
                <a:latin typeface="Times New Roman" pitchFamily="18" charset="0"/>
                <a:cs typeface="Times New Roman" pitchFamily="18" charset="0"/>
              </a:rPr>
              <a:t>Pure</a:t>
            </a:r>
            <a:r>
              <a:rPr lang="tr-TR" sz="2700" i="1" dirty="0" smtClean="0">
                <a:latin typeface="Times New Roman" pitchFamily="18" charset="0"/>
                <a:cs typeface="Times New Roman" pitchFamily="18" charset="0"/>
              </a:rPr>
              <a:t> </a:t>
            </a:r>
            <a:r>
              <a:rPr lang="tr-TR" sz="2700" i="1" dirty="0" err="1" smtClean="0">
                <a:latin typeface="Times New Roman" pitchFamily="18" charset="0"/>
                <a:cs typeface="Times New Roman" pitchFamily="18" charset="0"/>
              </a:rPr>
              <a:t>quake</a:t>
            </a:r>
            <a:r>
              <a:rPr lang="tr-TR" sz="2700" i="1" dirty="0" smtClean="0">
                <a:latin typeface="Times New Roman" pitchFamily="18" charset="0"/>
                <a:cs typeface="Times New Roman" pitchFamily="18" charset="0"/>
              </a:rPr>
              <a:t>: </a:t>
            </a:r>
            <a:br>
              <a:rPr lang="tr-TR" sz="27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endParaRPr lang="en-US" sz="3600" i="1"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3131840" y="4365104"/>
          <a:ext cx="2960278" cy="1210847"/>
        </p:xfrm>
        <a:graphic>
          <a:graphicData uri="http://schemas.openxmlformats.org/presentationml/2006/ole">
            <p:oleObj spid="_x0000_s120834" name="Denklem" r:id="rId3" imgW="1117440" imgH="457200" progId="Equation.3">
              <p:embed/>
            </p:oleObj>
          </a:graphicData>
        </a:graphic>
      </p:graphicFrame>
      <p:graphicFrame>
        <p:nvGraphicFramePr>
          <p:cNvPr id="120835" name="Object 3"/>
          <p:cNvGraphicFramePr>
            <a:graphicFrameLocks noChangeAspect="1"/>
          </p:cNvGraphicFramePr>
          <p:nvPr/>
        </p:nvGraphicFramePr>
        <p:xfrm>
          <a:off x="2987824" y="980728"/>
          <a:ext cx="2952328" cy="2254160"/>
        </p:xfrm>
        <a:graphic>
          <a:graphicData uri="http://schemas.openxmlformats.org/presentationml/2006/ole">
            <p:oleObj spid="_x0000_s120835" name="Denklem" r:id="rId4" imgW="1130040" imgH="863280" progId="Equation.3">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0"/>
            <a:ext cx="8229600" cy="6858000"/>
          </a:xfrm>
          <a:solidFill>
            <a:schemeClr val="bg1"/>
          </a:solidFill>
        </p:spPr>
        <p:txBody>
          <a:bodyPr>
            <a:normAutofit fontScale="90000"/>
          </a:bodyPr>
          <a:lstStyle/>
          <a:p>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Flux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line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line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interaction</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Mal </a:t>
            </a:r>
            <a:r>
              <a:rPr lang="tr-TR" sz="2000" i="1" dirty="0" err="1" smtClean="0">
                <a:latin typeface="Times New Roman" pitchFamily="18" charset="0"/>
                <a:cs typeface="Times New Roman" pitchFamily="18" charset="0"/>
              </a:rPr>
              <a:t>Ruderman</a:t>
            </a:r>
            <a:r>
              <a:rPr lang="tr-TR" sz="2000" i="1" dirty="0" smtClean="0">
                <a:latin typeface="Times New Roman" pitchFamily="18" charset="0"/>
                <a:cs typeface="Times New Roman" pitchFamily="18" charset="0"/>
              </a:rPr>
              <a:t> – </a:t>
            </a:r>
            <a:r>
              <a:rPr lang="tr-TR" sz="2000" i="1" dirty="0" err="1" smtClean="0">
                <a:latin typeface="Times New Roman" pitchFamily="18" charset="0"/>
                <a:cs typeface="Times New Roman" pitchFamily="18" charset="0"/>
              </a:rPr>
              <a:t>push</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through</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E</a:t>
            </a:r>
            <a:r>
              <a:rPr lang="tr-TR" sz="1800" i="1" baseline="-25000" dirty="0" err="1" smtClean="0">
                <a:latin typeface="Times New Roman" pitchFamily="18" charset="0"/>
                <a:cs typeface="Times New Roman" pitchFamily="18" charset="0"/>
              </a:rPr>
              <a:t>p</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Flux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Typo</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Jones</a:t>
            </a:r>
            <a:r>
              <a:rPr lang="tr-TR" sz="2000" i="1" dirty="0" smtClean="0">
                <a:latin typeface="Times New Roman" pitchFamily="18" charset="0"/>
                <a:cs typeface="Times New Roman" pitchFamily="18" charset="0"/>
              </a:rPr>
              <a:t> (2006) . </a:t>
            </a:r>
            <a:r>
              <a:rPr lang="tr-TR" sz="2000" i="1" dirty="0" err="1" smtClean="0">
                <a:latin typeface="Times New Roman" pitchFamily="18" charset="0"/>
                <a:cs typeface="Times New Roman" pitchFamily="18" charset="0"/>
              </a:rPr>
              <a:t>Magnus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Buoyancy</a:t>
            </a:r>
            <a:r>
              <a:rPr lang="tr-TR" sz="2000" i="1" dirty="0" smtClean="0">
                <a:latin typeface="Times New Roman" pitchFamily="18" charset="0"/>
                <a:cs typeface="Times New Roman" pitchFamily="18" charset="0"/>
              </a:rPr>
              <a:t> &gt; </a:t>
            </a:r>
            <a:r>
              <a:rPr lang="tr-TR" sz="2000" i="1" dirty="0" err="1" smtClean="0">
                <a:latin typeface="Times New Roman" pitchFamily="18" charset="0"/>
                <a:cs typeface="Times New Roman" pitchFamily="18" charset="0"/>
              </a:rPr>
              <a:t>Pinning</a:t>
            </a:r>
            <a:r>
              <a:rPr lang="tr-TR" sz="2000" i="1" dirty="0" smtClean="0">
                <a:latin typeface="Times New Roman" pitchFamily="18" charset="0"/>
                <a:cs typeface="Times New Roman" pitchFamily="18" charset="0"/>
              </a:rPr>
              <a:t> : </a:t>
            </a:r>
            <a:r>
              <a:rPr lang="tr-TR" sz="2000" i="1" dirty="0" err="1" smtClean="0">
                <a:latin typeface="Times New Roman" pitchFamily="18" charset="0"/>
                <a:cs typeface="Times New Roman" pitchFamily="18" charset="0"/>
              </a:rPr>
              <a:t>Driving</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force</a:t>
            </a:r>
            <a:r>
              <a:rPr lang="tr-TR" sz="2000" i="1" dirty="0" smtClean="0">
                <a:latin typeface="Times New Roman" pitchFamily="18" charset="0"/>
                <a:cs typeface="Times New Roman" pitchFamily="18" charset="0"/>
              </a:rPr>
              <a:t>: EM </a:t>
            </a:r>
            <a:r>
              <a:rPr lang="tr-TR" sz="2000" i="1" dirty="0" err="1" smtClean="0">
                <a:latin typeface="Times New Roman" pitchFamily="18" charset="0"/>
                <a:cs typeface="Times New Roman" pitchFamily="18" charset="0"/>
              </a:rPr>
              <a:t>stresses</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poloidal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Situation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now</a:t>
            </a:r>
            <a:r>
              <a:rPr lang="tr-TR" sz="2000" i="1" dirty="0" smtClean="0">
                <a:latin typeface="Times New Roman" pitchFamily="18" charset="0"/>
                <a:cs typeface="Times New Roman" pitchFamily="18" charset="0"/>
              </a:rPr>
              <a:t>: v </a:t>
            </a:r>
            <a:r>
              <a:rPr lang="tr-TR" sz="2000" i="1" baseline="-25000" dirty="0" smtClean="0">
                <a:latin typeface="Times New Roman" pitchFamily="18" charset="0"/>
                <a:cs typeface="Times New Roman" pitchFamily="18" charset="0"/>
              </a:rPr>
              <a:t>(</a:t>
            </a:r>
            <a:r>
              <a:rPr lang="tr-TR" sz="2000" i="1" baseline="-25000" dirty="0" err="1" smtClean="0">
                <a:latin typeface="Times New Roman" pitchFamily="18" charset="0"/>
                <a:cs typeface="Times New Roman" pitchFamily="18" charset="0"/>
              </a:rPr>
              <a:t>flux</a:t>
            </a:r>
            <a:r>
              <a:rPr lang="tr-TR" sz="2000" i="1" baseline="-25000"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rPr>
              <a:t>= 4 X 10</a:t>
            </a:r>
            <a:r>
              <a:rPr lang="tr-TR" sz="2000" i="1" baseline="30000" dirty="0" smtClean="0">
                <a:latin typeface="Times New Roman" pitchFamily="18" charset="0"/>
                <a:cs typeface="Times New Roman" pitchFamily="18" charset="0"/>
              </a:rPr>
              <a:t>-7</a:t>
            </a:r>
            <a:r>
              <a:rPr lang="tr-TR" sz="2000" i="1" dirty="0" smtClean="0">
                <a:latin typeface="Times New Roman" pitchFamily="18" charset="0"/>
                <a:cs typeface="Times New Roman" pitchFamily="18" charset="0"/>
              </a:rPr>
              <a:t> cm s</a:t>
            </a:r>
            <a:r>
              <a:rPr lang="tr-TR" sz="2000" i="1" baseline="30000" dirty="0" smtClean="0">
                <a:latin typeface="Times New Roman" pitchFamily="18" charset="0"/>
                <a:cs typeface="Times New Roman" pitchFamily="18" charset="0"/>
              </a:rPr>
              <a:t>-1</a:t>
            </a:r>
            <a:r>
              <a:rPr lang="tr-TR" sz="2000" i="1" dirty="0" smtClean="0">
                <a:latin typeface="Times New Roman" pitchFamily="18" charset="0"/>
                <a:cs typeface="Times New Roman" pitchFamily="18" charset="0"/>
              </a:rPr>
              <a:t>. </a:t>
            </a:r>
            <a:r>
              <a:rPr lang="tr-TR" sz="2000" i="1" dirty="0" smtClean="0">
                <a:latin typeface="Times New Roman" pitchFamily="18" charset="0"/>
                <a:cs typeface="Times New Roman" pitchFamily="18" charset="0"/>
                <a:sym typeface="Wingdings" pitchFamily="2" charset="2"/>
              </a:rPr>
              <a:t>t = 10</a:t>
            </a:r>
            <a:r>
              <a:rPr lang="tr-TR" sz="2000" i="1" baseline="30000" dirty="0" smtClean="0">
                <a:latin typeface="Times New Roman" pitchFamily="18" charset="0"/>
                <a:cs typeface="Times New Roman" pitchFamily="18" charset="0"/>
                <a:sym typeface="Wingdings" pitchFamily="2" charset="2"/>
              </a:rPr>
              <a:t>5-6</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yr</a:t>
            </a:r>
            <a:r>
              <a:rPr lang="tr-TR" sz="2000" i="1" dirty="0" smtClean="0">
                <a:latin typeface="Times New Roman" pitchFamily="18" charset="0"/>
                <a:cs typeface="Times New Roman" pitchFamily="18" charset="0"/>
                <a:sym typeface="Wingdings" pitchFamily="2" charset="2"/>
              </a:rPr>
              <a:t/>
            </a:r>
            <a:br>
              <a:rPr lang="tr-TR" sz="2000" i="1" dirty="0" smtClean="0">
                <a:latin typeface="Times New Roman" pitchFamily="18" charset="0"/>
                <a:cs typeface="Times New Roman" pitchFamily="18" charset="0"/>
                <a:sym typeface="Wingdings" pitchFamily="2" charset="2"/>
              </a:rPr>
            </a:br>
            <a:r>
              <a:rPr lang="tr-TR" sz="2000" i="1" dirty="0" smtClean="0">
                <a:latin typeface="Times New Roman" pitchFamily="18" charset="0"/>
                <a:cs typeface="Times New Roman" pitchFamily="18" charset="0"/>
                <a:sym typeface="Wingdings" pitchFamily="2" charset="2"/>
              </a:rPr>
              <a:t/>
            </a:r>
            <a:br>
              <a:rPr lang="tr-TR" sz="2000" i="1" dirty="0" smtClean="0">
                <a:latin typeface="Times New Roman" pitchFamily="18" charset="0"/>
                <a:cs typeface="Times New Roman" pitchFamily="18" charset="0"/>
                <a:sym typeface="Wingdings" pitchFamily="2" charset="2"/>
              </a:rPr>
            </a:br>
            <a:r>
              <a:rPr lang="tr-TR" sz="2000" i="1" dirty="0" smtClean="0">
                <a:latin typeface="Times New Roman" pitchFamily="18" charset="0"/>
                <a:cs typeface="Times New Roman" pitchFamily="18" charset="0"/>
                <a:sym typeface="Wingdings" pitchFamily="2" charset="2"/>
              </a:rPr>
              <a:t>i. </a:t>
            </a:r>
            <a:r>
              <a:rPr lang="tr-TR" sz="2000" i="1" dirty="0" err="1" smtClean="0">
                <a:latin typeface="Times New Roman" pitchFamily="18" charset="0"/>
                <a:cs typeface="Times New Roman" pitchFamily="18" charset="0"/>
                <a:sym typeface="Wingdings" pitchFamily="2" charset="2"/>
              </a:rPr>
              <a:t>Crab</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Vela</a:t>
            </a:r>
            <a:r>
              <a:rPr lang="tr-TR" sz="2000" i="1" dirty="0" smtClean="0">
                <a:latin typeface="Times New Roman" pitchFamily="18" charset="0"/>
                <a:cs typeface="Times New Roman" pitchFamily="18" charset="0"/>
                <a:sym typeface="Wingdings" pitchFamily="2" charset="2"/>
              </a:rPr>
              <a:t> </a:t>
            </a:r>
            <a:r>
              <a:rPr lang="tr-TR" sz="2000" i="1" dirty="0" err="1" smtClean="0">
                <a:latin typeface="Times New Roman" pitchFamily="18" charset="0"/>
                <a:cs typeface="Times New Roman" pitchFamily="18" charset="0"/>
                <a:sym typeface="Wingdings" pitchFamily="2" charset="2"/>
              </a:rPr>
              <a:t>are</a:t>
            </a:r>
            <a:r>
              <a:rPr lang="tr-TR" sz="2000" i="1" dirty="0" smtClean="0">
                <a:latin typeface="Times New Roman" pitchFamily="18" charset="0"/>
                <a:cs typeface="Times New Roman" pitchFamily="18" charset="0"/>
                <a:sym typeface="Wingdings" pitchFamily="2" charset="2"/>
              </a:rPr>
              <a:t> not </a:t>
            </a:r>
            <a:r>
              <a:rPr lang="tr-TR" sz="2000" i="1" dirty="0" err="1" smtClean="0">
                <a:latin typeface="Times New Roman" pitchFamily="18" charset="0"/>
                <a:cs typeface="Times New Roman" pitchFamily="18" charset="0"/>
                <a:sym typeface="Wingdings" pitchFamily="2" charset="2"/>
              </a:rPr>
              <a:t>distinct</a:t>
            </a:r>
            <a:r>
              <a:rPr lang="tr-TR" sz="2000" i="1" dirty="0" smtClean="0">
                <a:latin typeface="Times New Roman" pitchFamily="18" charset="0"/>
                <a:cs typeface="Times New Roman" pitchFamily="18" charset="0"/>
                <a:sym typeface="Wingdings" pitchFamily="2" charset="2"/>
              </a:rPr>
              <a:t> re: </a:t>
            </a:r>
            <a:r>
              <a:rPr lang="tr-TR" sz="2000" i="1" dirty="0" smtClean="0">
                <a:latin typeface="Times New Roman" pitchFamily="18" charset="0"/>
                <a:cs typeface="Times New Roman" pitchFamily="18" charset="0"/>
              </a:rPr>
              <a:t>v </a:t>
            </a:r>
            <a:r>
              <a:rPr lang="tr-TR" sz="2000" i="1" baseline="-25000" dirty="0" smtClean="0">
                <a:latin typeface="Times New Roman" pitchFamily="18" charset="0"/>
                <a:cs typeface="Times New Roman" pitchFamily="18" charset="0"/>
              </a:rPr>
              <a:t>(</a:t>
            </a:r>
            <a:r>
              <a:rPr lang="tr-TR" sz="2000" i="1" baseline="-25000" dirty="0" err="1" smtClean="0">
                <a:latin typeface="Times New Roman" pitchFamily="18" charset="0"/>
                <a:cs typeface="Times New Roman" pitchFamily="18" charset="0"/>
              </a:rPr>
              <a:t>flux</a:t>
            </a:r>
            <a:r>
              <a:rPr lang="tr-TR" sz="2000" i="1" baseline="-25000" dirty="0" smtClean="0">
                <a:latin typeface="Times New Roman" pitchFamily="18" charset="0"/>
                <a:cs typeface="Times New Roman" pitchFamily="18" charset="0"/>
              </a:rPr>
              <a:t>)</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ii</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Radio</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pulsar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decay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governed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crustal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Ohmic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diffusion</a:t>
            </a:r>
            <a:r>
              <a:rPr lang="tr-TR" sz="2000" i="1" dirty="0" smtClean="0">
                <a:latin typeface="Times New Roman" pitchFamily="18" charset="0"/>
                <a:cs typeface="Times New Roman" pitchFamily="18" charset="0"/>
              </a:rPr>
              <a:t> &amp; </a:t>
            </a:r>
            <a:r>
              <a:rPr lang="tr-TR" sz="2000" i="1" dirty="0" err="1" smtClean="0">
                <a:latin typeface="Times New Roman" pitchFamily="18" charset="0"/>
                <a:cs typeface="Times New Roman" pitchFamily="18" charset="0"/>
              </a:rPr>
              <a:t>other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crust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processes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like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Hall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decay</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iii</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Older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neutron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stars</a:t>
            </a:r>
            <a:r>
              <a:rPr lang="tr-TR" sz="2000" i="1" dirty="0" smtClean="0">
                <a:latin typeface="Times New Roman" pitchFamily="18" charset="0"/>
                <a:cs typeface="Times New Roman" pitchFamily="18" charset="0"/>
              </a:rPr>
              <a:t> – </a:t>
            </a:r>
            <a:r>
              <a:rPr lang="tr-TR" sz="2000" i="1" dirty="0" err="1" smtClean="0">
                <a:latin typeface="Times New Roman" pitchFamily="18" charset="0"/>
                <a:cs typeface="Times New Roman" pitchFamily="18" charset="0"/>
              </a:rPr>
              <a:t>core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 is </a:t>
            </a:r>
            <a:r>
              <a:rPr lang="tr-TR" sz="2000" i="1" dirty="0" err="1" smtClean="0">
                <a:latin typeface="Times New Roman" pitchFamily="18" charset="0"/>
                <a:cs typeface="Times New Roman" pitchFamily="18" charset="0"/>
              </a:rPr>
              <a:t>still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likely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a:t>
            </a:r>
            <a:r>
              <a:rPr lang="tr-TR" sz="2000" i="1" dirty="0" smtClean="0">
                <a:latin typeface="Times New Roman" pitchFamily="18" charset="0"/>
                <a:cs typeface="Times New Roman" pitchFamily="18" charset="0"/>
              </a:rPr>
              <a:t> be </a:t>
            </a:r>
            <a:r>
              <a:rPr lang="tr-TR" sz="2000" i="1" dirty="0" err="1" smtClean="0">
                <a:latin typeface="Times New Roman" pitchFamily="18" charset="0"/>
                <a:cs typeface="Times New Roman" pitchFamily="18" charset="0"/>
              </a:rPr>
              <a:t>stable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flux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lines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pin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vortex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lines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because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poloidal</a:t>
            </a: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toroidal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config</a:t>
            </a:r>
            <a:r>
              <a:rPr lang="tr-TR" sz="2000" i="1" dirty="0" smtClean="0">
                <a:latin typeface="Times New Roman" pitchFamily="18" charset="0"/>
                <a:cs typeface="Times New Roman" pitchFamily="18" charset="0"/>
              </a:rPr>
              <a:t> is </a:t>
            </a:r>
            <a:r>
              <a:rPr lang="tr-TR" sz="2000" i="1" dirty="0" err="1" smtClean="0">
                <a:latin typeface="Times New Roman" pitchFamily="18" charset="0"/>
                <a:cs typeface="Times New Roman" pitchFamily="18" charset="0"/>
              </a:rPr>
              <a:t>stable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for</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appropriate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volume</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toroidal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field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and</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amplitude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ratio</a:t>
            </a:r>
            <a:r>
              <a:rPr lang="tr-TR" sz="2000" i="1" dirty="0" smtClean="0">
                <a:latin typeface="Times New Roman" pitchFamily="18" charset="0"/>
                <a:cs typeface="Times New Roman" pitchFamily="18" charset="0"/>
              </a:rPr>
              <a:t>.</a:t>
            </a:r>
            <a:r>
              <a:rPr lang="tr-TR" sz="2000" i="1" dirty="0" smtClean="0">
                <a:latin typeface="Times New Roman" pitchFamily="18" charset="0"/>
                <a:cs typeface="Times New Roman" pitchFamily="18" charset="0"/>
                <a:sym typeface="Wingdings" pitchFamily="2" charset="2"/>
              </a:rPr>
              <a:t> </a:t>
            </a: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How</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does</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the</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toroidal</a:t>
            </a:r>
            <a:r>
              <a:rPr lang="tr-TR" sz="2000" i="1" dirty="0" smtClean="0">
                <a:latin typeface="Times New Roman" pitchFamily="18" charset="0"/>
                <a:cs typeface="Times New Roman" pitchFamily="18" charset="0"/>
              </a:rPr>
              <a:t>-</a:t>
            </a:r>
            <a:r>
              <a:rPr lang="tr-TR" sz="2000" i="1" dirty="0" err="1" smtClean="0">
                <a:latin typeface="Times New Roman" pitchFamily="18" charset="0"/>
                <a:cs typeface="Times New Roman" pitchFamily="18" charset="0"/>
              </a:rPr>
              <a:t>poloidal</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combination</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relax</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Stability</a:t>
            </a:r>
            <a:r>
              <a:rPr lang="tr-TR" sz="2000" i="1" dirty="0" smtClean="0">
                <a:latin typeface="Times New Roman" pitchFamily="18" charset="0"/>
                <a:cs typeface="Times New Roman" pitchFamily="18" charset="0"/>
              </a:rPr>
              <a:t> :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Braithwaite</a:t>
            </a:r>
            <a:r>
              <a:rPr lang="tr-TR" sz="2000" i="1" dirty="0" smtClean="0">
                <a:latin typeface="Times New Roman" pitchFamily="18" charset="0"/>
                <a:cs typeface="Times New Roman" pitchFamily="18" charset="0"/>
              </a:rPr>
              <a:t> (2009) </a:t>
            </a:r>
            <a:r>
              <a:rPr lang="tr-TR" sz="2000" i="1" dirty="0" err="1" smtClean="0">
                <a:latin typeface="Times New Roman" pitchFamily="18" charset="0"/>
                <a:cs typeface="Times New Roman" pitchFamily="18" charset="0"/>
              </a:rPr>
              <a:t>stability</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against</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Ohmic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diffusion</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err="1" smtClean="0">
                <a:latin typeface="Times New Roman" pitchFamily="18" charset="0"/>
                <a:cs typeface="Times New Roman" pitchFamily="18" charset="0"/>
              </a:rPr>
              <a:t>Lander</a:t>
            </a:r>
            <a:r>
              <a:rPr lang="tr-TR" sz="2000" i="1" dirty="0" smtClean="0">
                <a:latin typeface="Times New Roman" pitchFamily="18" charset="0"/>
                <a:cs typeface="Times New Roman" pitchFamily="18" charset="0"/>
              </a:rPr>
              <a:t> et al (2012), </a:t>
            </a:r>
            <a:r>
              <a:rPr lang="tr-TR" sz="2000" i="1" dirty="0" err="1" smtClean="0">
                <a:latin typeface="Times New Roman" pitchFamily="18" charset="0"/>
                <a:cs typeface="Times New Roman" pitchFamily="18" charset="0"/>
              </a:rPr>
              <a:t>Lander</a:t>
            </a:r>
            <a:r>
              <a:rPr lang="tr-TR" sz="2000" i="1" dirty="0" smtClean="0">
                <a:latin typeface="Times New Roman" pitchFamily="18" charset="0"/>
                <a:cs typeface="Times New Roman" pitchFamily="18" charset="0"/>
              </a:rPr>
              <a:t> (2014) </a:t>
            </a:r>
            <a:r>
              <a:rPr lang="tr-TR" sz="2000" i="1" dirty="0" err="1" smtClean="0">
                <a:latin typeface="Times New Roman" pitchFamily="18" charset="0"/>
                <a:cs typeface="Times New Roman" pitchFamily="18" charset="0"/>
              </a:rPr>
              <a:t>stability</a:t>
            </a:r>
            <a:r>
              <a:rPr lang="tr-TR" sz="2000" i="1" dirty="0" smtClean="0">
                <a:latin typeface="Times New Roman" pitchFamily="18" charset="0"/>
                <a:cs typeface="Times New Roman" pitchFamily="18" charset="0"/>
              </a:rPr>
              <a:t> of </a:t>
            </a:r>
            <a:r>
              <a:rPr lang="tr-TR" sz="2000" i="1" dirty="0" err="1" smtClean="0">
                <a:latin typeface="Times New Roman" pitchFamily="18" charset="0"/>
                <a:cs typeface="Times New Roman" pitchFamily="18" charset="0"/>
              </a:rPr>
              <a:t>hydromagnetic</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equilibrium</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numerical</a:t>
            </a:r>
            <a:r>
              <a:rPr lang="tr-TR" sz="2000" i="1" dirty="0" smtClean="0">
                <a:latin typeface="Times New Roman" pitchFamily="18" charset="0"/>
                <a:cs typeface="Times New Roman" pitchFamily="18" charset="0"/>
              </a:rPr>
              <a:t>.</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Akgün et al (2013), </a:t>
            </a:r>
            <a:r>
              <a:rPr lang="tr-TR" sz="2000" i="1" dirty="0" err="1" smtClean="0">
                <a:latin typeface="Times New Roman" pitchFamily="18" charset="0"/>
                <a:cs typeface="Times New Roman" pitchFamily="18" charset="0"/>
              </a:rPr>
              <a:t>analytical</a:t>
            </a: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r>
            <a:br>
              <a:rPr lang="tr-TR" sz="2000" i="1" dirty="0" smtClean="0">
                <a:latin typeface="Times New Roman" pitchFamily="18" charset="0"/>
                <a:cs typeface="Times New Roman" pitchFamily="18" charset="0"/>
              </a:rPr>
            </a:br>
            <a:r>
              <a:rPr lang="tr-TR" sz="2000" i="1" dirty="0" smtClean="0">
                <a:latin typeface="Times New Roman" pitchFamily="18" charset="0"/>
                <a:cs typeface="Times New Roman" pitchFamily="18" charset="0"/>
              </a:rPr>
              <a:t> </a:t>
            </a:r>
            <a:br>
              <a:rPr lang="tr-TR" sz="2000" i="1" dirty="0" smtClean="0">
                <a:latin typeface="Times New Roman" pitchFamily="18" charset="0"/>
                <a:cs typeface="Times New Roman" pitchFamily="18" charset="0"/>
              </a:rPr>
            </a:br>
            <a:endParaRPr lang="en-US"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1560" y="1124744"/>
            <a:ext cx="7920880" cy="4752528"/>
          </a:xfrm>
          <a:solidFill>
            <a:schemeClr val="bg1"/>
          </a:solidFill>
        </p:spPr>
        <p:txBody>
          <a:bodyPr>
            <a:normAutofit fontScale="90000"/>
          </a:bodyPr>
          <a:lstStyle/>
          <a:p>
            <a:pPr lvl="0">
              <a:defRPr/>
            </a:pPr>
            <a:r>
              <a:rPr lang="tr-TR" sz="3600" i="1" dirty="0" err="1" smtClean="0">
                <a:latin typeface="Times New Roman" pitchFamily="18" charset="0"/>
                <a:cs typeface="Times New Roman" pitchFamily="18" charset="0"/>
              </a:rPr>
              <a:t>Superfluid</a:t>
            </a:r>
            <a:r>
              <a:rPr lang="tr-TR" sz="3600" i="1"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a:t>
            </a:r>
            <a:r>
              <a:rPr lang="tr-TR" sz="2800" i="1" dirty="0" err="1" smtClean="0">
                <a:latin typeface="Times New Roman" pitchFamily="18" charset="0"/>
                <a:cs typeface="Times New Roman" pitchFamily="18" charset="0"/>
              </a:rPr>
              <a:t>Slow</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postglitch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relaxation</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*Size </a:t>
            </a:r>
            <a:r>
              <a:rPr lang="tr-TR" sz="2800" i="1" dirty="0" err="1" smtClean="0">
                <a:latin typeface="Times New Roman" pitchFamily="18" charset="0"/>
                <a:cs typeface="Times New Roman" pitchFamily="18" charset="0"/>
              </a:rPr>
              <a:t>and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frequency</a:t>
            </a:r>
            <a:r>
              <a:rPr lang="tr-TR" sz="2800" i="1" dirty="0" smtClean="0">
                <a:latin typeface="Times New Roman" pitchFamily="18" charset="0"/>
                <a:cs typeface="Times New Roman" pitchFamily="18" charset="0"/>
              </a:rPr>
              <a:t> of </a:t>
            </a:r>
            <a:r>
              <a:rPr lang="tr-TR" sz="2800" i="1" dirty="0" err="1" smtClean="0">
                <a:latin typeface="Times New Roman" pitchFamily="18" charset="0"/>
                <a:cs typeface="Times New Roman" pitchFamily="18" charset="0"/>
              </a:rPr>
              <a:t>large</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glitches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Vela</a:t>
            </a:r>
            <a:r>
              <a:rPr lang="tr-TR" sz="2800" i="1" dirty="0" smtClean="0">
                <a:latin typeface="Times New Roman" pitchFamily="18" charset="0"/>
                <a:cs typeface="Times New Roman" pitchFamily="18" charset="0"/>
              </a:rPr>
              <a:t> PSR)</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sym typeface="Wingdings" pitchFamily="2" charset="2"/>
              </a:rPr>
              <a:t> IF </a:t>
            </a:r>
            <a:r>
              <a:rPr lang="tr-TR" sz="2800" i="1" dirty="0" err="1" smtClean="0">
                <a:latin typeface="Times New Roman" pitchFamily="18" charset="0"/>
                <a:cs typeface="Times New Roman" pitchFamily="18" charset="0"/>
                <a:sym typeface="Wingdings" pitchFamily="2" charset="2"/>
              </a:rPr>
              <a:t>due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starquakes</a:t>
            </a:r>
            <a:r>
              <a:rPr lang="tr-TR" sz="2800" i="1" dirty="0" smtClean="0">
                <a:latin typeface="Times New Roman" pitchFamily="18" charset="0"/>
                <a:cs typeface="Times New Roman" pitchFamily="18" charset="0"/>
                <a:sym typeface="Wingdings" pitchFamily="2" charset="2"/>
              </a:rPr>
              <a:t>, rate of (</a:t>
            </a:r>
            <a:r>
              <a:rPr lang="tr-TR" sz="2800" i="1" dirty="0" err="1" smtClean="0">
                <a:latin typeface="Times New Roman" pitchFamily="18" charset="0"/>
                <a:cs typeface="Times New Roman" pitchFamily="18" charset="0"/>
                <a:sym typeface="Wingdings" pitchFamily="2" charset="2"/>
              </a:rPr>
              <a:t>elastic</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energy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dissipation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large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cf</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observational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bounds</a:t>
            </a:r>
            <a:r>
              <a:rPr lang="tr-TR" sz="2800" i="1" dirty="0" smtClean="0">
                <a:latin typeface="Times New Roman" pitchFamily="18" charset="0"/>
                <a:cs typeface="Times New Roman" pitchFamily="18" charset="0"/>
                <a:sym typeface="Wingdings" pitchFamily="2" charset="2"/>
              </a:rPr>
              <a:t> on </a:t>
            </a:r>
            <a:r>
              <a:rPr lang="tr-TR" sz="2800" i="1" dirty="0" err="1" smtClean="0">
                <a:latin typeface="Times New Roman" pitchFamily="18" charset="0"/>
                <a:cs typeface="Times New Roman" pitchFamily="18" charset="0"/>
                <a:sym typeface="Wingdings" pitchFamily="2" charset="2"/>
              </a:rPr>
              <a:t>thermal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radiation</a:t>
            </a:r>
            <a:r>
              <a:rPr lang="tr-TR" sz="2800" i="1" dirty="0" smtClean="0">
                <a:latin typeface="Times New Roman" pitchFamily="18" charset="0"/>
                <a:cs typeface="Times New Roman" pitchFamily="18" charset="0"/>
                <a:sym typeface="Wingdings" pitchFamily="2" charset="2"/>
              </a:rPr>
              <a:t>.</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Superfluid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only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rotational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kinetic</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energy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involved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with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large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events</a:t>
            </a:r>
            <a:r>
              <a:rPr lang="tr-TR" sz="2800" i="1" dirty="0" smtClean="0">
                <a:latin typeface="Times New Roman" pitchFamily="18" charset="0"/>
                <a:cs typeface="Times New Roman" pitchFamily="18" charset="0"/>
                <a:sym typeface="Wingdings" pitchFamily="2" charset="2"/>
              </a:rPr>
              <a:t>, rate of </a:t>
            </a:r>
            <a:r>
              <a:rPr lang="tr-TR" sz="2800" i="1" dirty="0" err="1" smtClean="0">
                <a:latin typeface="Times New Roman" pitchFamily="18" charset="0"/>
                <a:cs typeface="Times New Roman" pitchFamily="18" charset="0"/>
                <a:sym typeface="Wingdings" pitchFamily="2" charset="2"/>
              </a:rPr>
              <a:t>energy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dissipation</a:t>
            </a:r>
            <a:r>
              <a:rPr lang="tr-TR" sz="2800" i="1" dirty="0" smtClean="0">
                <a:latin typeface="Times New Roman" pitchFamily="18" charset="0"/>
                <a:cs typeface="Times New Roman" pitchFamily="18" charset="0"/>
                <a:sym typeface="Wingdings" pitchFamily="2" charset="2"/>
              </a:rPr>
              <a:t>  OK. </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11560" y="0"/>
            <a:ext cx="7920880" cy="6858000"/>
          </a:xfrm>
          <a:solidFill>
            <a:schemeClr val="bg1"/>
          </a:solidFill>
        </p:spPr>
        <p:txBody>
          <a:bodyPr>
            <a:normAutofit fontScale="90000"/>
          </a:bodyPr>
          <a:lstStyle/>
          <a:p>
            <a:pPr lvl="0">
              <a:defRPr/>
            </a:pP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r>
              <a:rPr lang="tr-TR" sz="3600" i="1" dirty="0" err="1" smtClean="0">
                <a:latin typeface="Times New Roman" pitchFamily="18" charset="0"/>
                <a:cs typeface="Times New Roman" pitchFamily="18" charset="0"/>
              </a:rPr>
              <a:t>Superfluid</a:t>
            </a:r>
            <a:r>
              <a:rPr lang="tr-TR" sz="3600" i="1" dirty="0" smtClean="0">
                <a:latin typeface="Times New Roman" pitchFamily="18" charset="0"/>
                <a:cs typeface="Times New Roman" pitchFamily="18" charset="0"/>
              </a:rPr>
              <a:t>: </a:t>
            </a:r>
            <a:br>
              <a:rPr lang="tr-TR" sz="36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Angular</a:t>
            </a:r>
            <a:r>
              <a:rPr lang="tr-TR" sz="2800" i="1" dirty="0" smtClean="0">
                <a:latin typeface="Times New Roman" pitchFamily="18" charset="0"/>
                <a:cs typeface="Times New Roman" pitchFamily="18" charset="0"/>
              </a:rPr>
              <a:t> momentum </a:t>
            </a:r>
            <a:r>
              <a:rPr lang="tr-TR" sz="2800" i="1" dirty="0" err="1" smtClean="0">
                <a:latin typeface="Times New Roman" pitchFamily="18" charset="0"/>
                <a:cs typeface="Times New Roman" pitchFamily="18" charset="0"/>
              </a:rPr>
              <a:t>conservation</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How</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many</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vortices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moved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outward</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Moment of </a:t>
            </a:r>
            <a:r>
              <a:rPr lang="tr-TR" sz="2800" i="1" dirty="0" err="1" smtClean="0">
                <a:latin typeface="Times New Roman" pitchFamily="18" charset="0"/>
                <a:cs typeface="Times New Roman" pitchFamily="18" charset="0"/>
              </a:rPr>
              <a:t>inertia</a:t>
            </a:r>
            <a:r>
              <a:rPr lang="tr-TR" sz="2800" i="1" dirty="0" smtClean="0">
                <a:latin typeface="Times New Roman" pitchFamily="18" charset="0"/>
                <a:cs typeface="Times New Roman" pitchFamily="18" charset="0"/>
              </a:rPr>
              <a:t> of </a:t>
            </a:r>
            <a:r>
              <a:rPr lang="tr-TR" sz="2800" i="1" dirty="0" err="1" smtClean="0">
                <a:latin typeface="Times New Roman" pitchFamily="18" charset="0"/>
                <a:cs typeface="Times New Roman" pitchFamily="18" charset="0"/>
              </a:rPr>
              <a:t>superfluid</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regions</a:t>
            </a: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through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which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vortices</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moved</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rPr>
              <a:t>Change</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spindown</a:t>
            </a:r>
            <a:r>
              <a:rPr lang="tr-TR" sz="2800" i="1" dirty="0" smtClean="0">
                <a:latin typeface="Times New Roman" pitchFamily="18" charset="0"/>
                <a:cs typeface="Times New Roman" pitchFamily="18" charset="0"/>
              </a:rPr>
              <a:t> rate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(in </a:t>
            </a:r>
            <a:r>
              <a:rPr lang="tr-TR" sz="2800" i="1" dirty="0" err="1" smtClean="0">
                <a:latin typeface="Times New Roman" pitchFamily="18" charset="0"/>
                <a:cs typeface="Times New Roman" pitchFamily="18" charset="0"/>
              </a:rPr>
              <a:t>glitch</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with</a:t>
            </a:r>
            <a:r>
              <a:rPr lang="tr-TR" sz="2800" i="1" dirty="0" smtClean="0">
                <a:latin typeface="Times New Roman" pitchFamily="18" charset="0"/>
                <a:cs typeface="Times New Roman" pitchFamily="18" charset="0"/>
              </a:rPr>
              <a:t> no </a:t>
            </a:r>
            <a:r>
              <a:rPr lang="tr-TR" sz="2800" i="1" dirty="0" err="1" smtClean="0">
                <a:latin typeface="Times New Roman" pitchFamily="18" charset="0"/>
                <a:cs typeface="Times New Roman" pitchFamily="18" charset="0"/>
              </a:rPr>
              <a:t>change</a:t>
            </a:r>
            <a:r>
              <a:rPr lang="tr-TR" sz="2800" i="1" dirty="0" smtClean="0">
                <a:latin typeface="Times New Roman" pitchFamily="18" charset="0"/>
                <a:cs typeface="Times New Roman" pitchFamily="18" charset="0"/>
              </a:rPr>
              <a:t>  in </a:t>
            </a:r>
            <a:r>
              <a:rPr lang="tr-TR" sz="2800" i="1" dirty="0" err="1" smtClean="0">
                <a:latin typeface="Times New Roman" pitchFamily="18" charset="0"/>
                <a:cs typeface="Times New Roman" pitchFamily="18" charset="0"/>
              </a:rPr>
              <a:t>external</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pulsar</a:t>
            </a:r>
            <a:r>
              <a:rPr lang="tr-TR" sz="2800" i="1" dirty="0" smtClean="0">
                <a:latin typeface="Times New Roman" pitchFamily="18" charset="0"/>
                <a:cs typeface="Times New Roman" pitchFamily="18" charset="0"/>
              </a:rPr>
              <a:t>) </a:t>
            </a:r>
            <a:r>
              <a:rPr lang="tr-TR" sz="2800" i="1" dirty="0" err="1" smtClean="0">
                <a:latin typeface="Times New Roman" pitchFamily="18" charset="0"/>
                <a:cs typeface="Times New Roman" pitchFamily="18" charset="0"/>
              </a:rPr>
              <a:t>torque</a:t>
            </a:r>
            <a:r>
              <a:rPr lang="tr-TR" sz="2800" i="1" dirty="0" smtClean="0">
                <a:latin typeface="Times New Roman" pitchFamily="18" charset="0"/>
                <a:cs typeface="Times New Roman" pitchFamily="18" charset="0"/>
              </a:rPr>
              <a:t>):</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t>
            </a:r>
            <a:r>
              <a:rPr lang="tr-TR" sz="3600" i="1" dirty="0" smtClean="0">
                <a:latin typeface="Times New Roman" pitchFamily="18" charset="0"/>
                <a:cs typeface="Times New Roman" pitchFamily="18" charset="0"/>
              </a:rPr>
              <a:t/>
            </a:r>
            <a:br>
              <a:rPr lang="tr-TR" sz="3600" i="1" dirty="0" smtClean="0">
                <a:latin typeface="Times New Roman" pitchFamily="18" charset="0"/>
                <a:cs typeface="Times New Roman" pitchFamily="18" charset="0"/>
              </a:rPr>
            </a:br>
            <a:endParaRPr lang="en-US" sz="3600" i="1" dirty="0">
              <a:latin typeface="Times New Roman" pitchFamily="18" charset="0"/>
              <a:cs typeface="Times New Roman" pitchFamily="18" charset="0"/>
            </a:endParaRPr>
          </a:p>
        </p:txBody>
      </p:sp>
      <p:graphicFrame>
        <p:nvGraphicFramePr>
          <p:cNvPr id="3" name="Object 2"/>
          <p:cNvGraphicFramePr>
            <a:graphicFrameLocks noChangeAspect="1"/>
          </p:cNvGraphicFramePr>
          <p:nvPr/>
        </p:nvGraphicFramePr>
        <p:xfrm>
          <a:off x="2771800" y="1124744"/>
          <a:ext cx="3312368" cy="816748"/>
        </p:xfrm>
        <a:graphic>
          <a:graphicData uri="http://schemas.openxmlformats.org/presentationml/2006/ole">
            <p:oleObj spid="_x0000_s72706" name="Denklem" r:id="rId3" imgW="927000" imgH="228600" progId="Equation.3">
              <p:embed/>
            </p:oleObj>
          </a:graphicData>
        </a:graphic>
      </p:graphicFrame>
      <p:graphicFrame>
        <p:nvGraphicFramePr>
          <p:cNvPr id="5" name="Object 4"/>
          <p:cNvGraphicFramePr>
            <a:graphicFrameLocks noChangeAspect="1"/>
          </p:cNvGraphicFramePr>
          <p:nvPr/>
        </p:nvGraphicFramePr>
        <p:xfrm>
          <a:off x="3419872" y="5013176"/>
          <a:ext cx="2118234" cy="1495224"/>
        </p:xfrm>
        <a:graphic>
          <a:graphicData uri="http://schemas.openxmlformats.org/presentationml/2006/ole">
            <p:oleObj spid="_x0000_s72707" name="Denklem" r:id="rId4" imgW="647640" imgH="457200" progId="Equation.3">
              <p:embed/>
            </p:oleObj>
          </a:graphicData>
        </a:graphic>
      </p:graphicFrame>
      <p:graphicFrame>
        <p:nvGraphicFramePr>
          <p:cNvPr id="72708" name="Object 4"/>
          <p:cNvGraphicFramePr>
            <a:graphicFrameLocks noChangeAspect="1"/>
          </p:cNvGraphicFramePr>
          <p:nvPr/>
        </p:nvGraphicFramePr>
        <p:xfrm>
          <a:off x="1259632" y="1916832"/>
          <a:ext cx="755768" cy="618356"/>
        </p:xfrm>
        <a:graphic>
          <a:graphicData uri="http://schemas.openxmlformats.org/presentationml/2006/ole">
            <p:oleObj spid="_x0000_s72708" name="Denklem" r:id="rId5" imgW="279360" imgH="228600" progId="Equation.3">
              <p:embed/>
            </p:oleObj>
          </a:graphicData>
        </a:graphic>
      </p:graphicFrame>
      <p:graphicFrame>
        <p:nvGraphicFramePr>
          <p:cNvPr id="72709" name="Object 5"/>
          <p:cNvGraphicFramePr>
            <a:graphicFrameLocks noChangeAspect="1"/>
          </p:cNvGraphicFramePr>
          <p:nvPr/>
        </p:nvGraphicFramePr>
        <p:xfrm>
          <a:off x="3059832" y="3501008"/>
          <a:ext cx="2722562" cy="817562"/>
        </p:xfrm>
        <a:graphic>
          <a:graphicData uri="http://schemas.openxmlformats.org/presentationml/2006/ole">
            <p:oleObj spid="_x0000_s72709" name="Denklem" r:id="rId6" imgW="761760" imgH="228600" progId="Equation.3">
              <p:embed/>
            </p:oleObj>
          </a:graphicData>
        </a:graphic>
      </p:graphicFrame>
      <p:graphicFrame>
        <p:nvGraphicFramePr>
          <p:cNvPr id="72710" name="Object 6"/>
          <p:cNvGraphicFramePr>
            <a:graphicFrameLocks noChangeAspect="1"/>
          </p:cNvGraphicFramePr>
          <p:nvPr/>
        </p:nvGraphicFramePr>
        <p:xfrm>
          <a:off x="1403648" y="2636912"/>
          <a:ext cx="432048" cy="650599"/>
        </p:xfrm>
        <a:graphic>
          <a:graphicData uri="http://schemas.openxmlformats.org/presentationml/2006/ole">
            <p:oleObj spid="_x0000_s72710" name="Denklem" r:id="rId7" imgW="152280" imgH="2286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544616"/>
          </a:xfrm>
          <a:solidFill>
            <a:schemeClr val="bg1"/>
          </a:solidFill>
        </p:spPr>
        <p:txBody>
          <a:bodyPr>
            <a:normAutofit/>
          </a:bodyPr>
          <a:lstStyle/>
          <a:p>
            <a:pPr algn="l"/>
            <a:r>
              <a:rPr lang="tr-TR" sz="2400" dirty="0" err="1" smtClean="0">
                <a:latin typeface="Times New Roman" pitchFamily="18" charset="0"/>
                <a:cs typeface="Times New Roman" pitchFamily="18" charset="0"/>
              </a:rPr>
              <a:t>Glitches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are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probably</a:t>
            </a:r>
            <a:r>
              <a:rPr lang="tr-TR" sz="2400" dirty="0" smtClean="0">
                <a:latin typeface="Times New Roman" pitchFamily="18" charset="0"/>
                <a:cs typeface="Times New Roman" pitchFamily="18" charset="0"/>
              </a:rPr>
              <a:t> not </a:t>
            </a:r>
            <a:r>
              <a:rPr lang="tr-TR" sz="2400" dirty="0" err="1" smtClean="0">
                <a:latin typeface="Times New Roman" pitchFamily="18" charset="0"/>
                <a:cs typeface="Times New Roman" pitchFamily="18" charset="0"/>
              </a:rPr>
              <a:t>pure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superfluid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events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either</a:t>
            </a:r>
            <a:r>
              <a:rPr lang="tr-TR" sz="2400" dirty="0" smtClean="0">
                <a:latin typeface="Times New Roman" pitchFamily="18" charset="0"/>
                <a:cs typeface="Times New Roman" pitchFamily="18" charset="0"/>
              </a:rPr>
              <a:t>.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err="1" smtClean="0">
                <a:latin typeface="Times New Roman" pitchFamily="18" charset="0"/>
                <a:cs typeface="Times New Roman" pitchFamily="18" charset="0"/>
              </a:rPr>
              <a:t>Crustquakes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trigger</a:t>
            </a:r>
            <a:r>
              <a:rPr lang="tr-TR" sz="2400" dirty="0" smtClean="0">
                <a:latin typeface="Times New Roman" pitchFamily="18" charset="0"/>
                <a:cs typeface="Times New Roman" pitchFamily="18" charset="0"/>
              </a:rPr>
              <a:t> , </a:t>
            </a:r>
            <a:r>
              <a:rPr lang="tr-TR" sz="2400" dirty="0" err="1" smtClean="0">
                <a:latin typeface="Times New Roman" pitchFamily="18" charset="0"/>
                <a:cs typeface="Times New Roman" pitchFamily="18" charset="0"/>
              </a:rPr>
              <a:t>superfluid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amplifies</a:t>
            </a:r>
            <a:r>
              <a:rPr lang="tr-TR" sz="2400" dirty="0" smtClean="0">
                <a:latin typeface="Times New Roman" pitchFamily="18" charset="0"/>
                <a:cs typeface="Times New Roman" pitchFamily="18" charset="0"/>
              </a:rPr>
              <a:t>.</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Crab</a:t>
            </a:r>
            <a:r>
              <a:rPr lang="tr-TR" sz="2400" dirty="0" smtClean="0">
                <a:latin typeface="Times New Roman" pitchFamily="18" charset="0"/>
                <a:cs typeface="Times New Roman" pitchFamily="18" charset="0"/>
              </a:rPr>
              <a:t>: time </a:t>
            </a:r>
            <a:r>
              <a:rPr lang="tr-TR" sz="2400" dirty="0" err="1" smtClean="0">
                <a:latin typeface="Times New Roman" pitchFamily="18" charset="0"/>
                <a:cs typeface="Times New Roman" pitchFamily="18" charset="0"/>
              </a:rPr>
              <a:t>between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glitches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does</a:t>
            </a:r>
            <a:r>
              <a:rPr lang="tr-TR" sz="2400" dirty="0" smtClean="0">
                <a:latin typeface="Times New Roman" pitchFamily="18" charset="0"/>
                <a:cs typeface="Times New Roman" pitchFamily="18" charset="0"/>
              </a:rPr>
              <a:t> not fit </a:t>
            </a:r>
            <a:r>
              <a:rPr lang="tr-TR" sz="2400" dirty="0" err="1" smtClean="0">
                <a:latin typeface="Times New Roman" pitchFamily="18" charset="0"/>
                <a:cs typeface="Times New Roman" pitchFamily="18" charset="0"/>
              </a:rPr>
              <a:t>pure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superfluid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unpinning</a:t>
            </a:r>
            <a:r>
              <a:rPr lang="tr-TR" sz="2400" dirty="0" smtClean="0">
                <a:latin typeface="Times New Roman" pitchFamily="18" charset="0"/>
                <a:cs typeface="Times New Roman" pitchFamily="18" charset="0"/>
              </a:rPr>
              <a:t> model.</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Vela</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and</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other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pulsars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with</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large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glitches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also</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exhibit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Crab</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like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small</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glitches</a:t>
            </a:r>
            <a:r>
              <a:rPr lang="tr-TR" sz="2400" dirty="0" smtClean="0">
                <a:latin typeface="Times New Roman" pitchFamily="18" charset="0"/>
                <a:cs typeface="Times New Roman" pitchFamily="18" charset="0"/>
              </a:rPr>
              <a:t>.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Vela</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interglitch</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fits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estimate</a:t>
            </a:r>
            <a:r>
              <a:rPr lang="tr-TR" sz="2400" dirty="0" smtClean="0">
                <a:latin typeface="Times New Roman" pitchFamily="18" charset="0"/>
                <a:cs typeface="Times New Roman" pitchFamily="18" charset="0"/>
              </a:rPr>
              <a:t> of time </a:t>
            </a:r>
            <a:r>
              <a:rPr lang="tr-TR" sz="2400" dirty="0" err="1" smtClean="0">
                <a:latin typeface="Times New Roman" pitchFamily="18" charset="0"/>
                <a:cs typeface="Times New Roman" pitchFamily="18" charset="0"/>
              </a:rPr>
              <a:t>to</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next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glitch</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improves</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with</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inclusion</a:t>
            </a:r>
            <a:r>
              <a:rPr lang="tr-TR" sz="2400" dirty="0" smtClean="0">
                <a:latin typeface="Times New Roman" pitchFamily="18" charset="0"/>
                <a:cs typeface="Times New Roman" pitchFamily="18" charset="0"/>
              </a:rPr>
              <a:t> of </a:t>
            </a:r>
            <a:r>
              <a:rPr lang="tr-TR" sz="2400" dirty="0" err="1" smtClean="0">
                <a:latin typeface="Times New Roman" pitchFamily="18" charset="0"/>
                <a:cs typeface="Times New Roman" pitchFamily="18" charset="0"/>
              </a:rPr>
              <a:t>Crab</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like</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persistent</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shift</a:t>
            </a:r>
            <a:r>
              <a:rPr lang="tr-TR" sz="2400" dirty="0" smtClean="0">
                <a:latin typeface="Times New Roman" pitchFamily="18" charset="0"/>
                <a:cs typeface="Times New Roman" pitchFamily="18" charset="0"/>
              </a:rPr>
              <a:t>”</a:t>
            </a:r>
            <a:br>
              <a:rPr lang="tr-TR" sz="2400" dirty="0" smtClean="0">
                <a:latin typeface="Times New Roman" pitchFamily="18" charset="0"/>
                <a:cs typeface="Times New Roman" pitchFamily="18" charset="0"/>
              </a:rPr>
            </a:br>
            <a:r>
              <a:rPr lang="tr-TR" sz="2400" dirty="0" smtClean="0">
                <a:latin typeface="Times New Roman" pitchFamily="18" charset="0"/>
                <a:cs typeface="Times New Roman" pitchFamily="18" charset="0"/>
              </a:rPr>
              <a:t>(Akbal, + </a:t>
            </a:r>
            <a:r>
              <a:rPr lang="tr-TR" sz="2400" dirty="0" err="1" smtClean="0">
                <a:latin typeface="Times New Roman" pitchFamily="18" charset="0"/>
                <a:cs typeface="Times New Roman" pitchFamily="18" charset="0"/>
              </a:rPr>
              <a:t>Sarah</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Buchner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ongoing</a:t>
            </a:r>
            <a:r>
              <a:rPr lang="tr-TR"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0"/>
          </a:xfrm>
          <a:solidFill>
            <a:schemeClr val="bg1"/>
          </a:solidFill>
        </p:spPr>
        <p:txBody>
          <a:bodyPr>
            <a:normAutofit/>
          </a:bodyPr>
          <a:lstStyle/>
          <a:p>
            <a:pPr algn="l"/>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err="1" smtClean="0">
                <a:latin typeface="Times New Roman" pitchFamily="18" charset="0"/>
                <a:cs typeface="Times New Roman" pitchFamily="18" charset="0"/>
                <a:sym typeface="Wingdings" pitchFamily="2" charset="2"/>
              </a:rPr>
              <a:t>Crust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breaking</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vortex</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unpinning</a:t>
            </a: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Crust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breaking</a:t>
            </a:r>
            <a:r>
              <a:rPr lang="tr-TR" sz="2800" i="1" dirty="0" smtClean="0">
                <a:latin typeface="Times New Roman" pitchFamily="18" charset="0"/>
                <a:cs typeface="Times New Roman" pitchFamily="18" charset="0"/>
                <a:sym typeface="Wingdings" pitchFamily="2" charset="2"/>
              </a:rPr>
              <a:t> is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likely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trigger</a:t>
            </a:r>
            <a:r>
              <a:rPr lang="tr-TR" sz="2800" i="1" dirty="0" smtClean="0">
                <a:latin typeface="Times New Roman" pitchFamily="18" charset="0"/>
                <a:cs typeface="Times New Roman" pitchFamily="18" charset="0"/>
                <a:sym typeface="Wingdings" pitchFamily="2" charset="2"/>
              </a:rPr>
              <a:t>  in </a:t>
            </a:r>
            <a:r>
              <a:rPr lang="tr-TR" sz="2800" i="1" dirty="0" err="1" smtClean="0">
                <a:latin typeface="Times New Roman" pitchFamily="18" charset="0"/>
                <a:cs typeface="Times New Roman" pitchFamily="18" charset="0"/>
                <a:sym typeface="Wingdings" pitchFamily="2" charset="2"/>
              </a:rPr>
              <a:t>both</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Crab</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Vela</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glitches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amplified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to</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different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sizes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by</a:t>
            </a:r>
            <a:r>
              <a:rPr lang="tr-TR" sz="2800" i="1" dirty="0" smtClean="0">
                <a:latin typeface="Times New Roman" pitchFamily="18" charset="0"/>
                <a:cs typeface="Times New Roman" pitchFamily="18" charset="0"/>
                <a:sym typeface="Wingdings" pitchFamily="2" charset="2"/>
              </a:rPr>
              <a:t> an </a:t>
            </a:r>
            <a:r>
              <a:rPr lang="tr-TR" sz="2800" i="1" dirty="0" err="1" smtClean="0">
                <a:latin typeface="Times New Roman" pitchFamily="18" charset="0"/>
                <a:cs typeface="Times New Roman" pitchFamily="18" charset="0"/>
                <a:sym typeface="Wingdings" pitchFamily="2" charset="2"/>
              </a:rPr>
              <a:t>avalanche</a:t>
            </a:r>
            <a:r>
              <a:rPr lang="tr-TR" sz="2800" i="1" dirty="0" smtClean="0">
                <a:latin typeface="Times New Roman" pitchFamily="18" charset="0"/>
                <a:cs typeface="Times New Roman" pitchFamily="18" charset="0"/>
                <a:sym typeface="Wingdings" pitchFamily="2" charset="2"/>
              </a:rPr>
              <a:t> of </a:t>
            </a:r>
            <a:r>
              <a:rPr lang="tr-TR" sz="2800" i="1" dirty="0" err="1" smtClean="0">
                <a:latin typeface="Times New Roman" pitchFamily="18" charset="0"/>
                <a:cs typeface="Times New Roman" pitchFamily="18" charset="0"/>
                <a:sym typeface="Wingdings" pitchFamily="2" charset="2"/>
              </a:rPr>
              <a:t>unpinned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vortices</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Same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number</a:t>
            </a:r>
            <a:r>
              <a:rPr lang="tr-TR" sz="2800" i="1" dirty="0" smtClean="0">
                <a:latin typeface="Times New Roman" pitchFamily="18" charset="0"/>
                <a:cs typeface="Times New Roman" pitchFamily="18" charset="0"/>
                <a:sym typeface="Wingdings" pitchFamily="2" charset="2"/>
              </a:rPr>
              <a:t> of </a:t>
            </a:r>
            <a:r>
              <a:rPr lang="tr-TR" sz="2800" i="1" dirty="0" err="1" smtClean="0">
                <a:latin typeface="Times New Roman" pitchFamily="18" charset="0"/>
                <a:cs typeface="Times New Roman" pitchFamily="18" charset="0"/>
                <a:sym typeface="Wingdings" pitchFamily="2" charset="2"/>
              </a:rPr>
              <a:t>vortices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involved</a:t>
            </a:r>
            <a:r>
              <a:rPr lang="tr-TR" sz="2800" i="1" dirty="0" smtClean="0">
                <a:latin typeface="Times New Roman" pitchFamily="18" charset="0"/>
                <a:cs typeface="Times New Roman" pitchFamily="18" charset="0"/>
                <a:sym typeface="Wingdings" pitchFamily="2" charset="2"/>
              </a:rPr>
              <a:t> in </a:t>
            </a:r>
            <a:r>
              <a:rPr lang="tr-TR" sz="2800" i="1" dirty="0" err="1" smtClean="0">
                <a:latin typeface="Times New Roman" pitchFamily="18" charset="0"/>
                <a:cs typeface="Times New Roman" pitchFamily="18" charset="0"/>
                <a:sym typeface="Wingdings" pitchFamily="2" charset="2"/>
              </a:rPr>
              <a:t>Crab</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and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Vela</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They</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travel</a:t>
            </a:r>
            <a:r>
              <a:rPr lang="tr-TR" sz="2800" i="1" dirty="0" smtClean="0">
                <a:latin typeface="Times New Roman" pitchFamily="18" charset="0"/>
                <a:cs typeface="Times New Roman" pitchFamily="18" charset="0"/>
                <a:sym typeface="Wingdings" pitchFamily="2" charset="2"/>
              </a:rPr>
              <a:t> a </a:t>
            </a:r>
            <a:r>
              <a:rPr lang="tr-TR" sz="2800" i="1" dirty="0" err="1" smtClean="0">
                <a:latin typeface="Times New Roman" pitchFamily="18" charset="0"/>
                <a:cs typeface="Times New Roman" pitchFamily="18" charset="0"/>
                <a:sym typeface="Wingdings" pitchFamily="2" charset="2"/>
              </a:rPr>
              <a:t>small</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distance</a:t>
            </a:r>
            <a:r>
              <a:rPr lang="tr-TR" sz="2800" i="1" dirty="0" smtClean="0">
                <a:latin typeface="Times New Roman" pitchFamily="18" charset="0"/>
                <a:cs typeface="Times New Roman" pitchFamily="18" charset="0"/>
                <a:sym typeface="Wingdings" pitchFamily="2" charset="2"/>
              </a:rPr>
              <a:t> in </a:t>
            </a:r>
            <a:r>
              <a:rPr lang="tr-TR" sz="2800" i="1" dirty="0" err="1" smtClean="0">
                <a:latin typeface="Times New Roman" pitchFamily="18" charset="0"/>
                <a:cs typeface="Times New Roman" pitchFamily="18" charset="0"/>
                <a:sym typeface="Wingdings" pitchFamily="2" charset="2"/>
              </a:rPr>
              <a:t>Crab</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vortex</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pinning</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traps</a:t>
            </a:r>
            <a:r>
              <a:rPr lang="tr-TR" sz="2800" i="1" dirty="0" smtClean="0">
                <a:latin typeface="Times New Roman" pitchFamily="18" charset="0"/>
                <a:cs typeface="Times New Roman" pitchFamily="18" charset="0"/>
                <a:sym typeface="Wingdings" pitchFamily="2" charset="2"/>
              </a:rPr>
              <a:t> network not </a:t>
            </a:r>
            <a:r>
              <a:rPr lang="tr-TR" sz="2800" i="1" dirty="0" err="1" smtClean="0">
                <a:latin typeface="Times New Roman" pitchFamily="18" charset="0"/>
                <a:cs typeface="Times New Roman" pitchFamily="18" charset="0"/>
                <a:sym typeface="Wingdings" pitchFamily="2" charset="2"/>
              </a:rPr>
              <a:t>developed</a:t>
            </a:r>
            <a:r>
              <a:rPr lang="tr-TR" sz="2800" i="1" dirty="0" smtClean="0">
                <a:latin typeface="Times New Roman" pitchFamily="18" charset="0"/>
                <a:cs typeface="Times New Roman" pitchFamily="18" charset="0"/>
                <a:sym typeface="Wingdings" pitchFamily="2" charset="2"/>
              </a:rPr>
              <a:t>. </a:t>
            </a:r>
            <a:br>
              <a:rPr lang="tr-TR" sz="2800" i="1" dirty="0" smtClean="0">
                <a:latin typeface="Times New Roman" pitchFamily="18" charset="0"/>
                <a:cs typeface="Times New Roman" pitchFamily="18" charset="0"/>
                <a:sym typeface="Wingdings" pitchFamily="2" charset="2"/>
              </a:rPr>
            </a:br>
            <a:r>
              <a:rPr lang="tr-TR" sz="2800" i="1" dirty="0" smtClean="0">
                <a:latin typeface="Times New Roman" pitchFamily="18" charset="0"/>
                <a:cs typeface="Times New Roman" pitchFamily="18" charset="0"/>
                <a:sym typeface="Wingdings" pitchFamily="2" charset="2"/>
              </a:rPr>
              <a:t/>
            </a:r>
            <a:br>
              <a:rPr lang="tr-TR" sz="2800" i="1" dirty="0" smtClean="0">
                <a:latin typeface="Times New Roman" pitchFamily="18" charset="0"/>
                <a:cs typeface="Times New Roman" pitchFamily="18" charset="0"/>
                <a:sym typeface="Wingdings" pitchFamily="2" charset="2"/>
              </a:rPr>
            </a:br>
            <a:r>
              <a:rPr lang="tr-TR" sz="2800" i="1" dirty="0" err="1" smtClean="0">
                <a:latin typeface="Times New Roman" pitchFamily="18" charset="0"/>
                <a:cs typeface="Times New Roman" pitchFamily="18" charset="0"/>
                <a:sym typeface="Wingdings" pitchFamily="2" charset="2"/>
              </a:rPr>
              <a:t>In</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Vela</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avalanche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travels</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throughout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the</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crust</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superfluid</a:t>
            </a:r>
            <a:r>
              <a:rPr lang="tr-TR" sz="2800" i="1" dirty="0" smtClean="0">
                <a:latin typeface="Times New Roman" pitchFamily="18" charset="0"/>
                <a:cs typeface="Times New Roman" pitchFamily="18" charset="0"/>
                <a:sym typeface="Wingdings" pitchFamily="2" charset="2"/>
              </a:rPr>
              <a:t>: 		</a:t>
            </a:r>
            <a:r>
              <a:rPr lang="tr-TR" sz="2800" i="1" dirty="0" err="1" smtClean="0">
                <a:latin typeface="Times New Roman" pitchFamily="18" charset="0"/>
                <a:cs typeface="Times New Roman" pitchFamily="18" charset="0"/>
                <a:sym typeface="Wingdings" pitchFamily="2" charset="2"/>
              </a:rPr>
              <a:t>percolating</a:t>
            </a:r>
            <a:r>
              <a:rPr lang="tr-TR" sz="2800" i="1" dirty="0" smtClean="0">
                <a:latin typeface="Times New Roman" pitchFamily="18" charset="0"/>
                <a:cs typeface="Times New Roman" pitchFamily="18" charset="0"/>
                <a:sym typeface="Wingdings" pitchFamily="2" charset="2"/>
              </a:rPr>
              <a:t> network. </a:t>
            </a: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r>
              <a:rPr lang="tr-TR" sz="2800" i="1" dirty="0" smtClean="0">
                <a:latin typeface="Times New Roman" pitchFamily="18" charset="0"/>
                <a:cs typeface="Times New Roman" pitchFamily="18" charset="0"/>
              </a:rPr>
              <a:t/>
            </a:r>
            <a:br>
              <a:rPr lang="tr-TR" sz="2800" i="1" dirty="0" smtClean="0">
                <a:latin typeface="Times New Roman" pitchFamily="18" charset="0"/>
                <a:cs typeface="Times New Roman" pitchFamily="18" charset="0"/>
              </a:rPr>
            </a:b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544616"/>
          </a:xfrm>
          <a:solidFill>
            <a:schemeClr val="bg1"/>
          </a:solidFill>
        </p:spPr>
        <p:txBody>
          <a:bodyPr>
            <a:normAutofit/>
          </a:bodyPr>
          <a:lstStyle/>
          <a:p>
            <a:r>
              <a:rPr lang="tr-TR" sz="2800" dirty="0" err="1" smtClean="0">
                <a:latin typeface="Times New Roman" pitchFamily="18" charset="0"/>
                <a:cs typeface="Times New Roman" pitchFamily="18" charset="0"/>
              </a:rPr>
              <a:t>Between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glitches</a:t>
            </a:r>
            <a:r>
              <a:rPr lang="tr-TR" sz="2800" dirty="0" smtClean="0">
                <a:latin typeface="Times New Roman" pitchFamily="18" charset="0"/>
                <a:cs typeface="Times New Roman" pitchFamily="18" charset="0"/>
              </a:rPr>
              <a:t> – </a:t>
            </a:r>
            <a:r>
              <a:rPr lang="tr-TR" sz="2800" dirty="0" err="1" smtClean="0">
                <a:latin typeface="Times New Roman" pitchFamily="18" charset="0"/>
                <a:cs typeface="Times New Roman" pitchFamily="18" charset="0"/>
              </a:rPr>
              <a:t>steady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state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spindown</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superfluid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proceeds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thermally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activated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vortex</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creep</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against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pinning</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driven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by</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lag</a:t>
            </a:r>
            <a:r>
              <a:rPr lang="tr-TR" sz="2800" dirty="0" smtClean="0">
                <a:latin typeface="Times New Roman" pitchFamily="18" charset="0"/>
                <a:cs typeface="Times New Roman" pitchFamily="18" charset="0"/>
              </a:rPr>
              <a:t>  </a:t>
            </a:r>
            <a:r>
              <a:rPr lang="tr-TR" sz="2800" dirty="0" smtClean="0">
                <a:latin typeface="Symbol" pitchFamily="18" charset="2"/>
                <a:cs typeface="Times New Roman" pitchFamily="18" charset="0"/>
              </a:rPr>
              <a:t>w</a:t>
            </a:r>
            <a:r>
              <a:rPr lang="tr-TR" sz="2800" dirty="0" smtClean="0">
                <a:latin typeface="Times New Roman" pitchFamily="18" charset="0"/>
                <a:cs typeface="Times New Roman" pitchFamily="18" charset="0"/>
              </a:rPr>
              <a:t> = </a:t>
            </a:r>
            <a:r>
              <a:rPr lang="tr-TR" sz="2800" dirty="0" err="1" smtClean="0">
                <a:latin typeface="Symbol" pitchFamily="18" charset="2"/>
                <a:cs typeface="Times New Roman" pitchFamily="18" charset="0"/>
              </a:rPr>
              <a:t>W</a:t>
            </a:r>
            <a:r>
              <a:rPr lang="tr-TR" sz="2800" baseline="-25000" dirty="0" err="1" smtClean="0">
                <a:latin typeface="Times New Roman" pitchFamily="18" charset="0"/>
                <a:cs typeface="Times New Roman" pitchFamily="18" charset="0"/>
              </a:rPr>
              <a:t>s</a:t>
            </a:r>
            <a:r>
              <a:rPr lang="tr-TR" sz="2800" dirty="0" smtClean="0">
                <a:latin typeface="Times New Roman" pitchFamily="18" charset="0"/>
                <a:cs typeface="Times New Roman" pitchFamily="18" charset="0"/>
              </a:rPr>
              <a:t> – </a:t>
            </a:r>
            <a:r>
              <a:rPr lang="tr-TR" sz="2800" dirty="0" err="1" smtClean="0">
                <a:latin typeface="Symbol" pitchFamily="18" charset="2"/>
                <a:cs typeface="Times New Roman" pitchFamily="18" charset="0"/>
              </a:rPr>
              <a:t>W</a:t>
            </a:r>
            <a:r>
              <a:rPr lang="tr-TR" sz="2800" baseline="-25000" dirty="0" err="1" smtClean="0">
                <a:latin typeface="Times New Roman" pitchFamily="18" charset="0"/>
                <a:cs typeface="Times New Roman" pitchFamily="18" charset="0"/>
              </a:rPr>
              <a:t>c</a:t>
            </a:r>
            <a:r>
              <a:rPr lang="tr-TR" sz="2800" baseline="-250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lag</a:t>
            </a:r>
            <a:r>
              <a:rPr lang="tr-TR" sz="2800" dirty="0" smtClean="0">
                <a:latin typeface="Times New Roman" pitchFamily="18" charset="0"/>
                <a:cs typeface="Times New Roman" pitchFamily="18" charset="0"/>
              </a:rPr>
              <a:t> is </a:t>
            </a:r>
            <a:r>
              <a:rPr lang="tr-TR" sz="2800" dirty="0" err="1" smtClean="0">
                <a:latin typeface="Times New Roman" pitchFamily="18" charset="0"/>
                <a:cs typeface="Times New Roman" pitchFamily="18" charset="0"/>
              </a:rPr>
              <a:t>offset</a:t>
            </a:r>
            <a:r>
              <a:rPr lang="tr-TR" sz="2800" dirty="0" smtClean="0">
                <a:latin typeface="Times New Roman" pitchFamily="18" charset="0"/>
                <a:cs typeface="Times New Roman" pitchFamily="18" charset="0"/>
              </a:rPr>
              <a:t> at </a:t>
            </a:r>
            <a:r>
              <a:rPr lang="tr-TR" sz="2800" dirty="0" err="1" smtClean="0">
                <a:latin typeface="Times New Roman" pitchFamily="18" charset="0"/>
                <a:cs typeface="Times New Roman" pitchFamily="18" charset="0"/>
              </a:rPr>
              <a:t>glitches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response</a:t>
            </a:r>
            <a:r>
              <a:rPr lang="tr-TR" sz="2800" dirty="0" smtClean="0">
                <a:latin typeface="Times New Roman" pitchFamily="18" charset="0"/>
                <a:cs typeface="Times New Roman" pitchFamily="18" charset="0"/>
              </a:rPr>
              <a:t> can be </a:t>
            </a:r>
            <a:r>
              <a:rPr lang="tr-TR" sz="2800" dirty="0" err="1" smtClean="0">
                <a:latin typeface="Times New Roman" pitchFamily="18" charset="0"/>
                <a:cs typeface="Times New Roman" pitchFamily="18" charset="0"/>
              </a:rPr>
              <a:t>highly</a:t>
            </a:r>
            <a:r>
              <a:rPr lang="tr-TR" sz="2800" dirty="0" smtClean="0">
                <a:latin typeface="Times New Roman" pitchFamily="18" charset="0"/>
                <a:cs typeface="Times New Roman" pitchFamily="18" charset="0"/>
              </a:rPr>
              <a:t> </a:t>
            </a:r>
            <a:br>
              <a:rPr lang="tr-TR" sz="2800" dirty="0" smtClean="0">
                <a:latin typeface="Times New Roman" pitchFamily="18" charset="0"/>
                <a:cs typeface="Times New Roman" pitchFamily="18" charset="0"/>
              </a:rPr>
            </a:br>
            <a:r>
              <a:rPr lang="tr-TR" sz="2800" dirty="0" err="1" smtClean="0">
                <a:latin typeface="Times New Roman" pitchFamily="18" charset="0"/>
                <a:cs typeface="Times New Roman" pitchFamily="18" charset="0"/>
              </a:rPr>
              <a:t>nonlinear</a:t>
            </a:r>
            <a:r>
              <a:rPr lang="tr-TR" sz="2800" dirty="0" smtClean="0">
                <a:latin typeface="Times New Roman" pitchFamily="18" charset="0"/>
                <a:cs typeface="Times New Roman" pitchFamily="18" charset="0"/>
              </a:rPr>
              <a:t> in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glitch</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induced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offset</a:t>
            </a:r>
            <a:r>
              <a:rPr lang="tr-TR" sz="2800" dirty="0" smtClean="0">
                <a:latin typeface="Times New Roman" pitchFamily="18" charset="0"/>
                <a:cs typeface="Times New Roman" pitchFamily="18" charset="0"/>
              </a:rPr>
              <a:t>, has </a:t>
            </a:r>
            <a:r>
              <a:rPr lang="tr-TR" sz="2800" dirty="0" err="1" smtClean="0">
                <a:latin typeface="Times New Roman" pitchFamily="18" charset="0"/>
                <a:cs typeface="Times New Roman" pitchFamily="18" charset="0"/>
              </a:rPr>
              <a:t>different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linear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and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nonlinear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regimes</a:t>
            </a:r>
            <a:r>
              <a:rPr lang="tr-TR" sz="2800" dirty="0" smtClean="0">
                <a:latin typeface="Times New Roman" pitchFamily="18" charset="0"/>
                <a:cs typeface="Times New Roman" pitchFamily="18" charset="0"/>
              </a:rPr>
              <a:t>.. </a:t>
            </a:r>
            <a:br>
              <a:rPr lang="tr-TR" sz="2800" dirty="0" smtClean="0">
                <a:latin typeface="Times New Roman" pitchFamily="18" charset="0"/>
                <a:cs typeface="Times New Roman" pitchFamily="18" charset="0"/>
              </a:rPr>
            </a:br>
            <a:r>
              <a:rPr lang="tr-TR" sz="2800" dirty="0" smtClean="0">
                <a:latin typeface="Times New Roman" pitchFamily="18" charset="0"/>
                <a:cs typeface="Times New Roman" pitchFamily="18" charset="0"/>
              </a:rPr>
              <a:t/>
            </a:r>
            <a:br>
              <a:rPr lang="tr-TR" sz="2800" dirty="0" smtClean="0">
                <a:latin typeface="Times New Roman" pitchFamily="18" charset="0"/>
                <a:cs typeface="Times New Roman" pitchFamily="18" charset="0"/>
              </a:rPr>
            </a:br>
            <a:r>
              <a:rPr lang="tr-TR" sz="2800" dirty="0" err="1" smtClean="0">
                <a:latin typeface="Times New Roman" pitchFamily="18" charset="0"/>
                <a:cs typeface="Times New Roman" pitchFamily="18" charset="0"/>
              </a:rPr>
              <a:t>Modelling</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postglitch</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response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identifies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systematic</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behaviour</a:t>
            </a:r>
            <a:r>
              <a:rPr lang="tr-TR" sz="2800" dirty="0" smtClean="0">
                <a:latin typeface="Times New Roman" pitchFamily="18" charset="0"/>
                <a:cs typeface="Times New Roman" pitchFamily="18" charset="0"/>
              </a:rPr>
              <a:t> in </a:t>
            </a:r>
            <a:r>
              <a:rPr lang="tr-TR" sz="2800" dirty="0" err="1" smtClean="0">
                <a:latin typeface="Times New Roman" pitchFamily="18" charset="0"/>
                <a:cs typeface="Times New Roman" pitchFamily="18" charset="0"/>
              </a:rPr>
              <a:t>Crab</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Vela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and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other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pulsars</a:t>
            </a:r>
            <a:r>
              <a:rPr lang="tr-TR"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4891</TotalTime>
  <Words>366</Words>
  <Application>Microsoft Office PowerPoint</Application>
  <PresentationFormat>On-screen Show (4:3)</PresentationFormat>
  <Paragraphs>69</Paragraphs>
  <Slides>40</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Ofis Teması</vt:lpstr>
      <vt:lpstr>Denklem</vt:lpstr>
      <vt:lpstr>Equation</vt:lpstr>
      <vt:lpstr>  Glitches, Neutron Star Structure and External Torques: New Developments, New Perspectives  NewCompStar   Budapest, 19.06.2015  M. Ali Alpar  ongoing work with Onur Akbal and Erbil Gügercinoğlu</vt:lpstr>
      <vt:lpstr>  *Overview on glitches:  External torque, starquakes, superfluidity, pinning and creep in the crust superfluid.  *Entrainment:  How to meet the requirements. Flux line-vortex line pinning and creep in the core superfluid.   *PSR J1119  Unusual glitch signatures &amp; change in external pulsar torque:   Inward vortex motion?   Crust breaking ? Scale?   Scale in number of unpinned vortices?   *Minimum glitch size in the Crab pulsar  Scale in crust breaking?   Scale in number of unpinned vortices?   </vt:lpstr>
      <vt:lpstr>Sudden change in rotation rate and spindown rate with no correlated change in pulsar’s electromagnetic signature (until recently PSR J 1119)   changes internal to the neutron star: either structural  (starquakes)  or regarding angular momentum exchange between star’s components (vortex unpinning : superfluid) </vt:lpstr>
      <vt:lpstr>    Pure quake:    </vt:lpstr>
      <vt:lpstr>Superfluid:   *Slow postglitch  relaxation  *Size and frequency of large glitches (Vela PSR)  IF due to starquakes, rate of (elastic) energy dissipation too large cf observational bounds on thermal radiation.  * Superfluid: only rotational kinetic energy involved with the large events, rate of energy dissipation  OK. </vt:lpstr>
      <vt:lpstr>  Superfluid:  Angular momentum conservation:     :  How many vortices moved outward  : Moment of inertia of superfluid regions  through which vortices moved.    Change in spindown rate  (in glitch with no change  in external  (pulsar) torque):        </vt:lpstr>
      <vt:lpstr>Glitches are probably not pure superfluid events either.   Crustquakes trigger , superfluid amplifies.  *Crab: time between glitches does not fit pure superfluid unpinning model.  *Vela and other pulsars with large glitches also exhibit Crab like small glitches.   *Vela interglitch fits: estimate of time to next glitch improves with inclusion of Crab like “persistent shift” (Akbal, + Sarah Buchner, ongoing)</vt:lpstr>
      <vt:lpstr> Crust breaking and vortex unpinning  Crust breaking is the likely trigger  in both Crab and Vela glitches, amplified to different sizes by an avalanche of unpinned vortices.   Same number of vortices involved in Crab and Vela. They travel a small distance in Crab: vortex pinning traps network not developed.   In Vela the avalanche travels throughout the crust superfluid:   percolating network.   </vt:lpstr>
      <vt:lpstr>Between glitches – steady state spindown of the superfluid proceeds by thermally activated vortex creep against pinning, driven by the lag  w = Ws – Wc .   The lag is offset at glitches. The response can be highly  nonlinear in the glitch induced offset, has different linear and nonlinear regimes..   Modelling the postglitch response identifies systematic behaviour in Crab, Vela and other pulsars. </vt:lpstr>
      <vt:lpstr>  Two component equations of motion:    Ic dWc /dt + Is dWs /dt = Next   dWs /dt = - nk &lt;vr&gt;/r = - 2Ws &lt;vr&gt; / r    steady state:    </vt:lpstr>
      <vt:lpstr> Linear coupling of sf and “crust”  and linear response:   When    dWs /dt = = - ( Ws - Wc) / t   Perturbations from steady state  response:  exponential decay;  Amplitude of response is linear in the perturbation (glitch DW).    Postglitch data typically involve several distinct exponential relaxation pieces.               </vt:lpstr>
      <vt:lpstr>     Linear coupling of sf and “crust” &amp; exponential  relaxation with:   i) bona fide drag forces  ii) linear regime of creep. Relaxation time in linear regime: is very sensitively dependent on pinning parameters and temperature  ambiguity in interpreting model fits.    iii) nonlinear creep regime but small perturbation: response of  sf regions through which no vortices move in glitch.    w = Ws- Wc .    dWs&gt;&gt;DWc  , since  Is dWs  = Ic DWc .  So  dw = dWs  in regions through which vortices moved.  In regions where no vortex motion occurred dw = DWc   a much smaller peturbation.     </vt:lpstr>
      <vt:lpstr>         </vt:lpstr>
      <vt:lpstr>Slide 14</vt:lpstr>
      <vt:lpstr> </vt:lpstr>
      <vt:lpstr>           For free (unpinned) vortex lines between flux lines in the core superfluid , V0  ~ 1 cm/s  only the nonlinear regime of creep is possible. (Gügercinoğlu, to be submitted, 2015).            </vt:lpstr>
      <vt:lpstr>            Creep response to outward vortex motion:   * Lag w = Ws- Wc driving the creep is reduced by the glitch.    Creep rate decreases :  * Superfluid  spinning down less efficiently, so the observed crust spins down rate increases,   after the glitch .  * In nonlinear creep regions through which vortices move during the glitch  Creep almost fully stops; resuming after a waiting time when the lag has healed back to steady state. The waiting time t0 is proportional to the perturbation, the response has a highly nonlinear dependence on the perturbation : Fermi function.   A prediction of the model that was later observed !  Stacked waiting times: constant second derivative .           </vt:lpstr>
      <vt:lpstr>Slide 18</vt:lpstr>
      <vt:lpstr>Slide 19</vt:lpstr>
      <vt:lpstr>Interplay between creep and unpinning:     in nonlinear creep only.  ( talks by Bryn Haskell &amp; Andrew Melatos) </vt:lpstr>
      <vt:lpstr>Entrainment : (Chamel)  mn*/mn &gt; 1.   (but entrainment may be different: Nicolas Chamel’s talk in this conference: dirty mix of nuclei in crust. Coherent scatterring may be due to superfluidity rather than Bragg lattice. )    The extent of the neutron star regions involved in glitches and postglitch response must be larger than we thought:  Is,glitch / I  &gt;  Is,crust / I  ~10-2  .     </vt:lpstr>
      <vt:lpstr>    A superfluid region that can support pinning and creep and provide the extra moment of inertia needed:   Flux line vortex line pinning ;  Creep of vortex lines against flux lines:   Sidery &amp; Alpar    The outer core neutron superfluid-proton superconductor region with toroidal flux lines – importance in creep?  Sidery &amp; Alpar       </vt:lpstr>
      <vt:lpstr>     Gügercinoğlu – talk at this conference: application to Vela pulsar and all pulsar glitches with observed exponential relaxation.   </vt:lpstr>
      <vt:lpstr>Slide 24</vt:lpstr>
      <vt:lpstr> A toroidal flux line arrangement in the core?   Electromagnetic stresses for poloidal + toroidal arrangement  “stable”?    So that toroidal flux lines are at rest w.r. to crust while neutron vortex lines pin, unpin, creep through the toroidal region?   </vt:lpstr>
      <vt:lpstr>Vortex lines magnetized, electron scattering (Alpar, Langer &amp; Sauls 84) Flux lines effected by buoyancy, tension; electron scattering  (Harvey, Ruderman, Shaham 1986)    Flux line vortex line interaction  (Sauls 1988, Srinivasan, Bhattacharya, Muslimov &amp; Tsygan 1990)    Flux lines’ radial velocity cf vortex lines’ radial velocity: cut through or move with vortex lines ?  Ruderman, Zhu &amp;  Chen 1998 -unfortunate typo:   </vt:lpstr>
      <vt:lpstr>   PSR J 1119 -6127,  2007  glitch: unusual signatures  and change in pulsar torque Weltevrede, Johnston &amp; Espinoza 2011 Antonopoulou et al. 2014  RRAT and intermittent behaviour for 3 months after the glitch.     in the long term (permanently?)  Wrong sign for creep response.   Wrong sign, AND too large, for a crust quake.     </vt:lpstr>
      <vt:lpstr> PSR J 1119 -6127   Extension of Vortex Creep Model Akbal, Gügercinoğlu, Şaşmaz Muş &amp; Alpar 2014    Inward vortex motion at glitch, must be induced :    by crust breaking,   which occurred near magnetic pole in this high B pulsar,  changed the angle between W and m,  changed the external torque (permanently)  effected magnetosphere and emission pattern (3 month postglitch transient )    </vt:lpstr>
      <vt:lpstr>         Creep response to inward vortex motion:   * Lag w = Ws- Wc driving the creep is increased by the glitch.   *  Creep rate increases, and then relaxes exponentially.   *   after the glitch .   Response to inward or outward vortex motion:   Response of internal torques to perturbations (glitch) always decay fully, in the long run:          </vt:lpstr>
      <vt:lpstr>Slide 30</vt:lpstr>
      <vt:lpstr>           Results of Akbal, Gügercinoğlu, Şaşmaz-Muş &amp; Alpar (2015)   Plates of size D in a ring about the rotation axis are involved in a crustquake. Plates move inward by D towards the rotation axis to decrease moment of inertia (right sign for reducing oblateness, tiny change  in I  does not give the glitch magnitude).    The change Da ~D/R in the angle between W and m gives a permanent change in external torque which we measure from the long term data. D ~6 m,    For a plate thickness h ~100 m, D/h = 6 * 10-2 ~ q cr (cf Horowitz &amp; Kadau 2009).        </vt:lpstr>
      <vt:lpstr>         The number of vortices pinned to each  plate is:     The number of inward and outward moving vortices, from model fits to postglitch timing data:     Now these come out as the number of vortices in the broken ring, some moving in and some unpinned and moving outward during the glitch:    Nice! And this agrees with the number of outward moving vortices in Crab and Vela pulsars which seemed like a coincidence before: now it all relates to D and q cr .        </vt:lpstr>
      <vt:lpstr>Minimum Glitch Size in Crab</vt:lpstr>
      <vt:lpstr>   </vt:lpstr>
      <vt:lpstr>Issues:   *Entrainment:  Is the crust enough?  Run of m*/m through the crust.   * Toroidal field/flux lines:  Stability (long decay times?) Remaining in the core/vs being pushed out to the crust ?  * Typical plate size and q cr ?   *Vortex unpinning avalanches – scale free or is there a typical number of unpinned vortices? If so: * Is this scale intrinsic to pinned superfluid hydrodynamics  ( local superfluid velocities and unpnning conditions?) OR, * is it imposed by a scale in crust breaking (D, q cr ) ?  Pinning: Pizzochero et al. + microscopic vortex motion…  Avalanches: Melatos, Haskell et al. + interplay with equibrium creep… Crust, superfluid, external torque interplay </vt:lpstr>
      <vt:lpstr>Extra slides </vt:lpstr>
      <vt:lpstr>Slide 37</vt:lpstr>
      <vt:lpstr>Slide 38</vt:lpstr>
      <vt:lpstr>         Results of Akbal et al. (2015)  Plates of size D in a ring about the rotation axis are involved in a crustquake. Plates moved inward by D towards the rotation axis to decrease moment of inertia  (right sign for reducing oblateness, tiny change  in I  does not give the glitch magnitude).  The change Da ~D/R in the angle between W and m gives a permanent change in external torque which we measure from the long term data. D ~6 m,   For a plate thickness h ~100 m, D/h = 6 * 10-2 ~ q cr (cf Horowitz &amp; Kadau 2009).  The number of vortices pinned to each plate is:     The number of inward and outward moving vortices from model fits to postglitch timing data:    Nice! And agrees with the number of outward moving vortices in Crab and Vela pulsars which seemed like a coincidence before: now it all relates to D and q cr .        </vt:lpstr>
      <vt:lpstr>   Flux line vortex line interaction.  Mal Ruderman – push through.  Ep Flux Vortex: Typo.   Jones (2006) . Magnus, Buoyancy &gt; Pinning : Driving force: EM stresses of poloidal field. Situation now: v (flux) = 4 X 10-7 cm s-1. t = 105-6 yr  i. Crab- Vela are not distinct re: v (flux)  ii.  Radio pulsar field decay governed by crustal Ohmic diffusion &amp; other crust processes like Hall decay.   iii. Older neutron stars – core field is still likely to be stable and flux lines pin vortex lines, because the poloidal-toroidal field config is stable for appropriate volume of toroidal field and  amplitude ratio.   How does the toroidal-poloidal combination relax? Stability :   Braithwaite (2009) stability against Ohmic diffusion.  Lander et al (2012), Lander (2014) stability of hydromagnetic equilibrium numerical. Akgün et al (2013), analytical.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pulsar glitches &amp; post-glitch response</dc:title>
  <dc:creator>Mehmet Ali Alpar</dc:creator>
  <cp:lastModifiedBy>Mehmet Ali Alpar</cp:lastModifiedBy>
  <cp:revision>167</cp:revision>
  <dcterms:created xsi:type="dcterms:W3CDTF">2015-01-19T13:10:09Z</dcterms:created>
  <dcterms:modified xsi:type="dcterms:W3CDTF">2015-06-19T07:38:11Z</dcterms:modified>
</cp:coreProperties>
</file>