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6" r:id="rId3"/>
    <p:sldId id="350" r:id="rId4"/>
    <p:sldId id="358" r:id="rId5"/>
    <p:sldId id="359" r:id="rId6"/>
    <p:sldId id="323" r:id="rId7"/>
    <p:sldId id="348" r:id="rId8"/>
    <p:sldId id="360" r:id="rId9"/>
    <p:sldId id="378" r:id="rId10"/>
    <p:sldId id="327" r:id="rId11"/>
    <p:sldId id="361" r:id="rId12"/>
    <p:sldId id="363" r:id="rId13"/>
    <p:sldId id="364" r:id="rId14"/>
    <p:sldId id="366" r:id="rId15"/>
    <p:sldId id="367" r:id="rId16"/>
    <p:sldId id="368" r:id="rId17"/>
    <p:sldId id="338" r:id="rId18"/>
    <p:sldId id="341" r:id="rId19"/>
    <p:sldId id="305" r:id="rId20"/>
    <p:sldId id="306" r:id="rId21"/>
    <p:sldId id="342" r:id="rId22"/>
    <p:sldId id="343" r:id="rId23"/>
    <p:sldId id="371" r:id="rId24"/>
    <p:sldId id="339" r:id="rId25"/>
    <p:sldId id="370" r:id="rId26"/>
    <p:sldId id="345" r:id="rId27"/>
    <p:sldId id="346" r:id="rId28"/>
    <p:sldId id="347" r:id="rId29"/>
    <p:sldId id="3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714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CD62-6D65-49E0-A07E-5726F45BB35E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559A-9145-495E-AC7B-C123AF64C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</a:t>
            </a:r>
            <a:r>
              <a:rPr lang="en-US" baseline="0" dirty="0" smtClean="0"/>
              <a:t> centers at several 100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. What can we do at higher density?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parametrization</a:t>
            </a:r>
            <a:r>
              <a:rPr lang="en-US" baseline="0" dirty="0" smtClean="0"/>
              <a:t> when no idea of how function behaves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2502-C70A-40D2-9FA9-E5112764F2E8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3.xml"/><Relationship Id="rId7" Type="http://schemas.openxmlformats.org/officeDocument/2006/relationships/image" Target="../media/image3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3240360"/>
          </a:xfrm>
        </p:spPr>
        <p:txBody>
          <a:bodyPr>
            <a:normAutofit/>
          </a:bodyPr>
          <a:lstStyle/>
          <a:p>
            <a:r>
              <a:rPr lang="en-US" dirty="0" smtClean="0"/>
              <a:t>Constraining neutron star properties with </a:t>
            </a:r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err="1" smtClean="0"/>
              <a:t>Aleksi</a:t>
            </a:r>
            <a:r>
              <a:rPr lang="en-US" sz="2700" dirty="0" smtClean="0"/>
              <a:t> </a:t>
            </a:r>
            <a:r>
              <a:rPr lang="en-US" sz="2700" dirty="0" err="1" smtClean="0"/>
              <a:t>Vuorinen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University of Helsinki</a:t>
            </a:r>
            <a:endParaRPr lang="fi-FI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04" y="4365104"/>
            <a:ext cx="7264896" cy="1752600"/>
          </a:xfrm>
        </p:spPr>
        <p:txBody>
          <a:bodyPr/>
          <a:lstStyle/>
          <a:p>
            <a:r>
              <a:rPr lang="fi-FI" dirty="0" smtClean="0"/>
              <a:t>NewCompStar Conference, Budapest</a:t>
            </a:r>
          </a:p>
          <a:p>
            <a:r>
              <a:rPr lang="fi-FI" dirty="0" smtClean="0"/>
              <a:t>16.6.2015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0119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Main reference: Kurkela, </a:t>
            </a:r>
            <a:r>
              <a:rPr lang="fi-FI" dirty="0"/>
              <a:t>Fraga, Schaffner-Bielich</a:t>
            </a:r>
            <a:r>
              <a:rPr lang="fi-FI" dirty="0" smtClean="0"/>
              <a:t>, AV, ApJ 789 (1402.6618)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091"/>
      </p:ext>
    </p:extLst>
  </p:cSld>
  <p:clrMapOvr>
    <a:masterClrMapping/>
  </p:clrMapOvr>
  <p:transition advTm="299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" y="0"/>
            <a:ext cx="5450983" cy="34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08" y="4509120"/>
            <a:ext cx="392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Quantitative error estimates from renormalization / resolution scale dependence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39752" y="1484784"/>
            <a:ext cx="144016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54" y="3461006"/>
            <a:ext cx="4938834" cy="32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563888" y="4989076"/>
            <a:ext cx="1944216" cy="2401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72492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420888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Leading order at zero temperature: Gas of </a:t>
            </a:r>
            <a:r>
              <a:rPr lang="en-US" sz="2400" dirty="0" err="1" smtClean="0">
                <a:solidFill>
                  <a:prstClr val="black"/>
                </a:solidFill>
              </a:rPr>
              <a:t>noninteracting</a:t>
            </a:r>
            <a:r>
              <a:rPr lang="en-US" sz="2400" dirty="0" smtClean="0">
                <a:solidFill>
                  <a:prstClr val="black"/>
                </a:solidFill>
              </a:rPr>
              <a:t> quarks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arjvuori\Desktop\quarkmatter\vi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64" y="3212976"/>
            <a:ext cx="5450983" cy="34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pic>
        <p:nvPicPr>
          <p:cNvPr id="3" name="Picture 2" descr="C:\Users\vuorinen\Desktop\darm14coll\cern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935" y="3356992"/>
            <a:ext cx="6785385" cy="2750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Kurkela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Romatschke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Vuorinen</a:t>
            </a:r>
            <a:r>
              <a:rPr lang="en-US" dirty="0" smtClean="0">
                <a:solidFill>
                  <a:prstClr val="black"/>
                </a:solidFill>
              </a:rPr>
              <a:t>, PRD 81 (2010)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arjvuori\Desktop\quarkmatter\vi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364088" cy="3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342900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Main sources of uncertainty: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Renormalization scale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Running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Value of strange quark mass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085184"/>
            <a:ext cx="288033" cy="1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50121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42088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NLO and NNLO: Vacuum diagrams and ring </a:t>
            </a:r>
            <a:r>
              <a:rPr lang="en-US" sz="2400" dirty="0" err="1" smtClean="0">
                <a:solidFill>
                  <a:prstClr val="black"/>
                </a:solidFill>
              </a:rPr>
              <a:t>resummation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arjvuori\Desktop\quarkmatter\vi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65783"/>
            <a:ext cx="4438155" cy="2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rjvuori\Desktop\quarkmatter\vie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782"/>
            <a:ext cx="4464496" cy="29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jvuori\Desktop\quarkmatter\vi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4" y="188640"/>
            <a:ext cx="78106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Perturbative QCD at high density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Entering no man’s land: Interpolating </a:t>
            </a:r>
            <a:r>
              <a:rPr lang="en-US" sz="4000" dirty="0" err="1" smtClean="0"/>
              <a:t>polytropes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for neutron star physics: MR-relations and beyond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39261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jvuori\Desktop\quarkmatter\vi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04856" cy="48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1484784"/>
            <a:ext cx="115212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4128" y="404664"/>
            <a:ext cx="1440160" cy="98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140349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choices: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Phenomenological models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Controlled interpolation between known limits</a:t>
            </a:r>
          </a:p>
        </p:txBody>
      </p:sp>
    </p:spTree>
    <p:extLst>
      <p:ext uri="{BB962C8B-B14F-4D97-AF65-F5344CB8AC3E}">
        <p14:creationId xmlns:p14="http://schemas.microsoft.com/office/powerpoint/2010/main" val="20567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32656"/>
            <a:ext cx="8208912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n-US" sz="3200" dirty="0" smtClean="0"/>
              <a:t>Quantify ignorance using piecewise </a:t>
            </a:r>
            <a:r>
              <a:rPr lang="en-US" sz="3200" dirty="0" err="1" smtClean="0"/>
              <a:t>polytropic</a:t>
            </a:r>
            <a:r>
              <a:rPr lang="en-US" sz="3200" dirty="0" smtClean="0"/>
              <a:t> </a:t>
            </a:r>
            <a:r>
              <a:rPr lang="en-US" sz="3200" dirty="0" err="1" smtClean="0"/>
              <a:t>EoSs</a:t>
            </a:r>
            <a:r>
              <a:rPr lang="en-US" sz="3200" dirty="0" smtClean="0"/>
              <a:t>,                       , and varying all parameters. Do this requiring</a:t>
            </a:r>
          </a:p>
          <a:p>
            <a:pPr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60266" y="942480"/>
            <a:ext cx="2075630" cy="364527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635896" y="4115121"/>
            <a:ext cx="936104" cy="300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87901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Hebeler</a:t>
            </a:r>
            <a:r>
              <a:rPr lang="en-US" dirty="0" smtClean="0"/>
              <a:t>, </a:t>
            </a:r>
            <a:r>
              <a:rPr lang="en-US" dirty="0" err="1" smtClean="0"/>
              <a:t>Lattimer</a:t>
            </a:r>
            <a:r>
              <a:rPr lang="en-US" dirty="0" smtClean="0"/>
              <a:t>, </a:t>
            </a:r>
            <a:r>
              <a:rPr lang="en-US" dirty="0" err="1" smtClean="0"/>
              <a:t>Pethick</a:t>
            </a:r>
            <a:r>
              <a:rPr lang="en-US" dirty="0" smtClean="0"/>
              <a:t>, </a:t>
            </a:r>
            <a:r>
              <a:rPr lang="en-US" dirty="0" err="1" smtClean="0"/>
              <a:t>Schwenk</a:t>
            </a:r>
            <a:r>
              <a:rPr lang="en-US" dirty="0" smtClean="0"/>
              <a:t>, APJ 773 (2013) </a:t>
            </a:r>
          </a:p>
          <a:p>
            <a:r>
              <a:rPr lang="en-US" dirty="0" err="1" smtClean="0"/>
              <a:t>Kurkela</a:t>
            </a:r>
            <a:r>
              <a:rPr lang="en-US" dirty="0" smtClean="0"/>
              <a:t>, </a:t>
            </a:r>
            <a:r>
              <a:rPr lang="en-US" dirty="0" err="1" smtClean="0"/>
              <a:t>Fraga</a:t>
            </a:r>
            <a:r>
              <a:rPr lang="en-US" dirty="0" smtClean="0"/>
              <a:t>, </a:t>
            </a:r>
            <a:r>
              <a:rPr lang="en-US" dirty="0" err="1" smtClean="0"/>
              <a:t>Schaffner-Bielich</a:t>
            </a:r>
            <a:r>
              <a:rPr lang="en-US" dirty="0" smtClean="0"/>
              <a:t>, </a:t>
            </a:r>
            <a:r>
              <a:rPr lang="en-US" dirty="0" err="1" smtClean="0"/>
              <a:t>Vuorinen</a:t>
            </a:r>
            <a:r>
              <a:rPr lang="en-US" dirty="0" smtClean="0"/>
              <a:t>, APJ 789 (2014)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8" y="4568951"/>
            <a:ext cx="884243" cy="300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88840"/>
            <a:ext cx="8243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en-US" sz="3200" dirty="0"/>
              <a:t>Smooth matching to nuclear and quark matter </a:t>
            </a:r>
            <a:r>
              <a:rPr lang="en-US" sz="3200" dirty="0" err="1" smtClean="0"/>
              <a:t>EoSs</a:t>
            </a:r>
            <a:endParaRPr lang="en-US" sz="32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smtClean="0"/>
              <a:t>Continuity </a:t>
            </a:r>
            <a:r>
              <a:rPr lang="en-US" sz="3200" dirty="0"/>
              <a:t>of    </a:t>
            </a:r>
            <a:r>
              <a:rPr lang="en-US" sz="3200" dirty="0" smtClean="0"/>
              <a:t> and     when </a:t>
            </a:r>
            <a:r>
              <a:rPr lang="en-US" sz="3200" dirty="0"/>
              <a:t>matching </a:t>
            </a:r>
            <a:r>
              <a:rPr lang="en-US" sz="3200" dirty="0" err="1" smtClean="0"/>
              <a:t>monotropes</a:t>
            </a:r>
            <a:r>
              <a:rPr lang="en-US" sz="3200" dirty="0" smtClean="0"/>
              <a:t> (can </a:t>
            </a:r>
            <a:r>
              <a:rPr lang="en-US" sz="3200" dirty="0"/>
              <a:t>be relaxed)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err="1" smtClean="0"/>
              <a:t>Subluminality</a:t>
            </a:r>
            <a:r>
              <a:rPr lang="en-US" sz="3200" dirty="0" smtClean="0"/>
              <a:t>             </a:t>
            </a:r>
            <a:r>
              <a:rPr lang="en-US" sz="3200" dirty="0"/>
              <a:t>- asymptotically equivalent to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3200" dirty="0" smtClean="0"/>
              <a:t>Ability </a:t>
            </a:r>
            <a:r>
              <a:rPr lang="en-US" sz="3200" dirty="0"/>
              <a:t>to support a two solar mass star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8" y="3217581"/>
            <a:ext cx="210495" cy="25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219000" cy="180000"/>
          </a:xfrm>
          <a:prstGeom prst="rect">
            <a:avLst/>
          </a:prstGeom>
        </p:spPr>
      </p:pic>
    </p:spTree>
  </p:cSld>
  <p:clrMapOvr>
    <a:masterClrMapping/>
  </p:clrMapOvr>
  <p:transition advTm="10077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9/Neutron_star_stru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588" y="404664"/>
            <a:ext cx="4656388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4104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Classic problem in nuclear astrophysics: Predict composition and main properties of neutron stars</a:t>
            </a:r>
          </a:p>
          <a:p>
            <a:endParaRPr lang="fi-FI" sz="2600" dirty="0" smtClean="0"/>
          </a:p>
          <a:p>
            <a:r>
              <a:rPr lang="fi-FI" sz="2600" dirty="0" smtClean="0">
                <a:solidFill>
                  <a:srgbClr val="FF0000"/>
                </a:solidFill>
              </a:rPr>
              <a:t>Main tool: EoS + TOV-eqs.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416220"/>
            <a:ext cx="44854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Theory challenge</a:t>
            </a:r>
            <a:r>
              <a:rPr lang="en-US" sz="2600" dirty="0"/>
              <a:t>: Find </a:t>
            </a:r>
            <a:r>
              <a:rPr lang="en-US" sz="2600" dirty="0" err="1"/>
              <a:t>EoS</a:t>
            </a:r>
            <a:r>
              <a:rPr lang="en-US" sz="2600" dirty="0"/>
              <a:t> of nuclear/quark matter that </a:t>
            </a:r>
            <a:r>
              <a:rPr lang="en-US" sz="2600" dirty="0" smtClean="0"/>
              <a:t>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Cold: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Electrically neutral: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/>
              <a:t>In beta equilibrium: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6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1" y="4359243"/>
            <a:ext cx="714177" cy="20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12280"/>
            <a:ext cx="3384376" cy="260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3" y="5866494"/>
            <a:ext cx="2973643" cy="260607"/>
          </a:xfrm>
          <a:prstGeom prst="rect">
            <a:avLst/>
          </a:prstGeom>
        </p:spPr>
      </p:pic>
      <p:pic>
        <p:nvPicPr>
          <p:cNvPr id="18" name="Picture 2" descr="C:\Users\arjvuori\Desktop\quarkmatter\vie1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432266" cy="37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699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jvuori\Desktop\quarkmatter\vi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" y="188640"/>
            <a:ext cx="8150984" cy="54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Solutions exist for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949280"/>
            <a:ext cx="6264696" cy="284953"/>
          </a:xfrm>
          <a:prstGeom prst="rect">
            <a:avLst/>
          </a:prstGeom>
        </p:spPr>
      </p:pic>
    </p:spTree>
  </p:cSld>
  <p:clrMapOvr>
    <a:masterClrMapping/>
  </p:clrMapOvr>
  <p:transition advTm="2492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rjvuori\Desktop\quarkmatter\vi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7" y="260648"/>
            <a:ext cx="76296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5829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minimum number of </a:t>
            </a:r>
            <a:r>
              <a:rPr lang="en-US" sz="2400" dirty="0" err="1" smtClean="0"/>
              <a:t>monotropes</a:t>
            </a:r>
            <a:r>
              <a:rPr lang="en-US" sz="2400" dirty="0" smtClean="0"/>
              <a:t> required for matching – and apparently also sufficient – is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rjvuori\Desktop\quarkmatter\vi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5102"/>
            <a:ext cx="7632848" cy="50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9702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solar mass constraint significant. On the other hand, allowing for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phase transition (nonzero `latent heat’) only leads to a smaller region of allowed </a:t>
            </a:r>
            <a:r>
              <a:rPr lang="en-US" sz="2400" dirty="0" err="1" smtClean="0"/>
              <a:t>EoSs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jvuori\Desktop\quarkmatter\vi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539"/>
            <a:ext cx="7776864" cy="55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8772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HLPS [</a:t>
            </a:r>
            <a:r>
              <a:rPr lang="en-US" dirty="0" err="1" smtClean="0">
                <a:solidFill>
                  <a:prstClr val="black"/>
                </a:solidFill>
              </a:rPr>
              <a:t>Hebeler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Lattimer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Pethick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Schwenk</a:t>
            </a:r>
            <a:r>
              <a:rPr lang="en-US" dirty="0">
                <a:solidFill>
                  <a:prstClr val="black"/>
                </a:solidFill>
              </a:rPr>
              <a:t>, APJ 773 (2013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] without high-density constraint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Perturbative QCD at high density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Entering no man’s land: Interpolating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polytropes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Implications for neutron star physics: MR-relations and beyond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0315770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uorinen\Desktop\darm14coll\eos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84" y="620688"/>
            <a:ext cx="8465680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767220"/>
      </p:ext>
    </p:extLst>
  </p:cSld>
  <p:clrMapOvr>
    <a:masterClrMapping/>
  </p:clrMapOvr>
  <p:transition advTm="3556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uorinen\Desktop\darm14coll\eosr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4623"/>
            <a:ext cx="3923929" cy="2569984"/>
          </a:xfrm>
          <a:prstGeom prst="rect">
            <a:avLst/>
          </a:prstGeom>
          <a:noFill/>
        </p:spPr>
      </p:pic>
      <p:pic>
        <p:nvPicPr>
          <p:cNvPr id="4" name="Picture 2" descr="C:\Users\vuorinen\Desktop\darm14coll\MR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392052"/>
            <a:ext cx="5549246" cy="44381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3" y="306896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reduction in </a:t>
            </a:r>
            <a:r>
              <a:rPr lang="en-US" sz="2400" dirty="0" err="1" smtClean="0"/>
              <a:t>EoS</a:t>
            </a:r>
            <a:r>
              <a:rPr lang="en-US" sz="2400" dirty="0" smtClean="0"/>
              <a:t> uncertainty due to tension from mass constraint: Large stellar masses require stiff </a:t>
            </a:r>
            <a:r>
              <a:rPr lang="en-US" sz="2400" dirty="0" err="1" smtClean="0"/>
              <a:t>EoS</a:t>
            </a:r>
            <a:r>
              <a:rPr lang="en-US" sz="2400" dirty="0" smtClean="0"/>
              <a:t>, matching to </a:t>
            </a:r>
            <a:r>
              <a:rPr lang="en-US" sz="2400" dirty="0" err="1" smtClean="0"/>
              <a:t>pQCD</a:t>
            </a:r>
            <a:r>
              <a:rPr lang="en-US" sz="2400" dirty="0" smtClean="0"/>
              <a:t> soft</a:t>
            </a:r>
          </a:p>
          <a:p>
            <a:endParaRPr lang="en-US" sz="2400" dirty="0"/>
          </a:p>
          <a:p>
            <a:r>
              <a:rPr lang="en-US" sz="2400" dirty="0" smtClean="0"/>
              <a:t>       </a:t>
            </a:r>
            <a:r>
              <a:rPr lang="en-US" sz="2400" dirty="0" err="1" smtClean="0"/>
              <a:t>EoS</a:t>
            </a:r>
            <a:r>
              <a:rPr lang="en-US" sz="2400" dirty="0" smtClean="0"/>
              <a:t> uncertainty down to 30% at all densities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0862" y="692696"/>
            <a:ext cx="430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Maximal masses up to               !                 </a:t>
            </a:r>
            <a:r>
              <a:rPr lang="en-US" sz="2400" dirty="0"/>
              <a:t>C</a:t>
            </a:r>
            <a:r>
              <a:rPr lang="en-US" sz="2400" dirty="0" smtClean="0"/>
              <a:t>entral densities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61" y="836710"/>
            <a:ext cx="892359" cy="225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693"/>
            <a:ext cx="2664296" cy="293117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6" idx="0"/>
          </p:cNvCxnSpPr>
          <p:nvPr/>
        </p:nvCxnSpPr>
        <p:spPr>
          <a:xfrm flipV="1">
            <a:off x="1907705" y="1258872"/>
            <a:ext cx="144015" cy="1810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0" y="5779971"/>
            <a:ext cx="326128" cy="20280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228184" y="1809589"/>
            <a:ext cx="360040" cy="1043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52505"/>
      </p:ext>
    </p:extLst>
  </p:cSld>
  <p:clrMapOvr>
    <a:masterClrMapping/>
  </p:clrMapOvr>
  <p:transition advTm="3556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jvuori\Desktop\quarkmatter\vi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80720" cy="47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4221088"/>
            <a:ext cx="1656184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6612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matter </a:t>
            </a:r>
            <a:r>
              <a:rPr lang="en-US" sz="2400" dirty="0" err="1" smtClean="0"/>
              <a:t>EoS</a:t>
            </a:r>
            <a:r>
              <a:rPr lang="en-US" sz="2400" dirty="0" smtClean="0"/>
              <a:t> only used very close to star surface – yet important effects from matching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jvuori\Desktop\quarkmatter\vi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" y="1094538"/>
            <a:ext cx="5342482" cy="47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980728"/>
            <a:ext cx="3635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Interpreting </a:t>
            </a:r>
            <a:r>
              <a:rPr lang="en-US" sz="2400" dirty="0" err="1" smtClean="0"/>
              <a:t>polytrope</a:t>
            </a:r>
            <a:r>
              <a:rPr lang="en-US" sz="2400" dirty="0" smtClean="0"/>
              <a:t> matching point (    ) as phase transition to quark matter, witness strong correlation between      and the chemical potential at the center of a maximally massive star.</a:t>
            </a:r>
          </a:p>
          <a:p>
            <a:endParaRPr lang="en-US" sz="2400" dirty="0"/>
          </a:p>
          <a:p>
            <a:r>
              <a:rPr lang="en-US" sz="2400" dirty="0" smtClean="0"/>
              <a:t>The stronger the transition, the less room for quark matter. Even then the </a:t>
            </a:r>
            <a:r>
              <a:rPr lang="en-US" sz="2400" dirty="0" err="1" smtClean="0"/>
              <a:t>pQCD</a:t>
            </a:r>
            <a:r>
              <a:rPr lang="en-US" sz="2400" dirty="0" smtClean="0"/>
              <a:t> result crucial for constraining the </a:t>
            </a:r>
            <a:r>
              <a:rPr lang="en-US" sz="2400" dirty="0" err="1" smtClean="0"/>
              <a:t>EoS</a:t>
            </a:r>
            <a:r>
              <a:rPr lang="en-US" sz="2400" dirty="0" smtClean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512000"/>
            <a:ext cx="288033" cy="20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10105"/>
            <a:ext cx="288032" cy="2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Figuring out the properties </a:t>
            </a:r>
            <a:r>
              <a:rPr lang="en-US" dirty="0" smtClean="0"/>
              <a:t>of </a:t>
            </a:r>
            <a:r>
              <a:rPr lang="en-US" dirty="0" smtClean="0"/>
              <a:t>neutron star matter </a:t>
            </a:r>
            <a:r>
              <a:rPr lang="en-US" dirty="0"/>
              <a:t>from 1</a:t>
            </a:r>
            <a:r>
              <a:rPr lang="en-US" baseline="30000" dirty="0"/>
              <a:t>st</a:t>
            </a:r>
            <a:r>
              <a:rPr lang="en-US" dirty="0"/>
              <a:t> principles </a:t>
            </a:r>
            <a:r>
              <a:rPr lang="en-US" dirty="0" smtClean="0"/>
              <a:t>is hard…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ut not impossible if </a:t>
            </a:r>
            <a:r>
              <a:rPr lang="en-US" dirty="0" smtClean="0"/>
              <a:t>one systematically uses </a:t>
            </a:r>
            <a:r>
              <a:rPr lang="en-US" dirty="0" smtClean="0"/>
              <a:t>insights both from low and high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pQCD</a:t>
            </a:r>
            <a:r>
              <a:rPr lang="en-US" dirty="0" smtClean="0"/>
              <a:t> constraint highly powerful even if no quark matter present in neutron stars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NB: 3-loop quark matter </a:t>
            </a:r>
            <a:r>
              <a:rPr lang="en-US" dirty="0" err="1" smtClean="0">
                <a:solidFill>
                  <a:srgbClr val="FF0000"/>
                </a:solidFill>
              </a:rPr>
              <a:t>EoS</a:t>
            </a:r>
            <a:r>
              <a:rPr lang="en-US" dirty="0" smtClean="0">
                <a:solidFill>
                  <a:srgbClr val="FF0000"/>
                </a:solidFill>
              </a:rPr>
              <a:t> exists and strongly differs from Bag model prediction – please do not use the latter! </a:t>
            </a:r>
          </a:p>
        </p:txBody>
      </p:sp>
    </p:spTree>
    <p:extLst>
      <p:ext uri="{BB962C8B-B14F-4D97-AF65-F5344CB8AC3E}">
        <p14:creationId xmlns:p14="http://schemas.microsoft.com/office/powerpoint/2010/main" val="4239753849"/>
      </p:ext>
    </p:extLst>
  </p:cSld>
  <p:clrMapOvr>
    <a:masterClrMapping/>
  </p:clrMapOvr>
  <p:transition advTm="1083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293096"/>
            <a:ext cx="9026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low density (                ) </a:t>
            </a:r>
            <a:r>
              <a:rPr lang="en-US" sz="2400" dirty="0" err="1" smtClean="0"/>
              <a:t>EoS</a:t>
            </a:r>
            <a:r>
              <a:rPr lang="en-US" sz="2400" dirty="0" smtClean="0"/>
              <a:t> well constrained by low-energy nuclear physics: Nuclei, neutrons and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Around saturation density, effective field theory methods necessary: </a:t>
            </a:r>
            <a:r>
              <a:rPr lang="en-US" sz="2400" dirty="0" smtClean="0"/>
              <a:t>At           </a:t>
            </a:r>
            <a:r>
              <a:rPr lang="en-US" sz="2400" dirty="0" smtClean="0"/>
              <a:t>, </a:t>
            </a:r>
            <a:r>
              <a:rPr lang="en-US" sz="2400" dirty="0" err="1" smtClean="0"/>
              <a:t>EoS</a:t>
            </a:r>
            <a:r>
              <a:rPr lang="en-US" sz="2400" dirty="0" smtClean="0"/>
              <a:t> known at              level; </a:t>
            </a:r>
            <a:r>
              <a:rPr lang="en-US" dirty="0" err="1" smtClean="0"/>
              <a:t>Tews</a:t>
            </a:r>
            <a:r>
              <a:rPr lang="en-US" dirty="0" smtClean="0"/>
              <a:t> </a:t>
            </a:r>
            <a:r>
              <a:rPr lang="en-US" dirty="0"/>
              <a:t>et al., PRL 110 (2013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Problem: Star cores still far away!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54718"/>
            <a:ext cx="987999" cy="198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92500"/>
            <a:ext cx="737873" cy="24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604077" cy="2407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36704" cy="396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836712"/>
            <a:ext cx="16921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2200" y="620688"/>
            <a:ext cx="360040" cy="148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0000" y="46010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54056" y="306000"/>
            <a:ext cx="23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4261"/>
      </p:ext>
    </p:extLst>
  </p:cSld>
  <p:clrMapOvr>
    <a:masterClrMapping/>
  </p:clrMapOvr>
  <p:transition advTm="11456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50" y="128766"/>
            <a:ext cx="6293498" cy="39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37032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Asymptotic freedom gives behavior at ultrahigh density. However,…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At interesting densities                    system strongly interacting but no lattice QCD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Quark pairing important and very nontrivial to account for: Even phase structure unknown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42861"/>
            <a:ext cx="1152128" cy="2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jvuori\Desktop\quarkmatter\vi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1" y="134706"/>
            <a:ext cx="6293498" cy="39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9401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about building a bridge from the high density side, taking insights from high-T physics?</a:t>
            </a:r>
          </a:p>
        </p:txBody>
      </p:sp>
    </p:spTree>
    <p:extLst>
      <p:ext uri="{BB962C8B-B14F-4D97-AF65-F5344CB8AC3E}">
        <p14:creationId xmlns:p14="http://schemas.microsoft.com/office/powerpoint/2010/main" val="30239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Perturbative QCD at high density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Entering no man’s land: Interpolating </a:t>
            </a:r>
            <a:r>
              <a:rPr lang="en-US" sz="4000" dirty="0" err="1" smtClean="0"/>
              <a:t>polytropes</a:t>
            </a:r>
            <a:endParaRPr lang="en-US" sz="40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Implications for neutron star physics: MR-relations and beyond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7510113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75252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/>
              <a:t>Perturbative QCD at high density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Entering no man’s land: Interpolating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polytropes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for neutron star physics: MR-relations and beyond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64823"/>
      </p:ext>
    </p:extLst>
  </p:cSld>
  <p:clrMapOvr>
    <a:masterClrMapping/>
  </p:clrMapOvr>
  <p:transition advTm="760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3" y="188640"/>
            <a:ext cx="6937693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131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High-T </a:t>
            </a:r>
            <a:r>
              <a:rPr lang="en-US" sz="2400" dirty="0" err="1" smtClean="0">
                <a:solidFill>
                  <a:prstClr val="black"/>
                </a:solidFill>
              </a:rPr>
              <a:t>EoS</a:t>
            </a:r>
            <a:r>
              <a:rPr lang="en-US" sz="2400" dirty="0" smtClean="0">
                <a:solidFill>
                  <a:prstClr val="black"/>
                </a:solidFill>
              </a:rPr>
              <a:t>: Active research topic for decades, with </a:t>
            </a:r>
            <a:r>
              <a:rPr lang="en-US" sz="2400" dirty="0" err="1" smtClean="0">
                <a:solidFill>
                  <a:prstClr val="black"/>
                </a:solidFill>
              </a:rPr>
              <a:t>resummed</a:t>
            </a:r>
            <a:r>
              <a:rPr lang="en-US" sz="2400" dirty="0" smtClean="0">
                <a:solidFill>
                  <a:prstClr val="black"/>
                </a:solidFill>
              </a:rPr>
              <a:t> perturbation theory pushed to 4-loop order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NB: MIT Bag model predicts </a:t>
            </a:r>
            <a:r>
              <a:rPr lang="en-US" sz="2400" dirty="0" smtClean="0">
                <a:solidFill>
                  <a:prstClr val="black"/>
                </a:solidFill>
              </a:rPr>
              <a:t>rapid (</a:t>
            </a:r>
            <a:r>
              <a:rPr lang="en-US" sz="2400" dirty="0" err="1" smtClean="0">
                <a:solidFill>
                  <a:prstClr val="black"/>
                </a:solidFill>
              </a:rPr>
              <a:t>powe</a:t>
            </a:r>
            <a:r>
              <a:rPr lang="en-US" sz="2400" dirty="0" smtClean="0">
                <a:solidFill>
                  <a:prstClr val="black"/>
                </a:solidFill>
              </a:rPr>
              <a:t>-law) </a:t>
            </a:r>
            <a:r>
              <a:rPr lang="en-US" sz="2400" dirty="0" smtClean="0">
                <a:solidFill>
                  <a:prstClr val="black"/>
                </a:solidFill>
              </a:rPr>
              <a:t>approach to free limit – stark contrast with </a:t>
            </a:r>
            <a:r>
              <a:rPr lang="en-US" sz="2400" dirty="0" err="1" smtClean="0">
                <a:solidFill>
                  <a:prstClr val="black"/>
                </a:solidFill>
              </a:rPr>
              <a:t>pQCD</a:t>
            </a:r>
            <a:r>
              <a:rPr lang="en-US" sz="2400" dirty="0" smtClean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325738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jvuori\Desktop\quarkmatter\vi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306000"/>
            <a:ext cx="6724894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Main difference to high-density: </a:t>
            </a:r>
            <a:r>
              <a:rPr lang="en-US" sz="2400" dirty="0" smtClean="0">
                <a:solidFill>
                  <a:srgbClr val="FF0000"/>
                </a:solidFill>
              </a:rPr>
              <a:t>Lattice QCD provides </a:t>
            </a:r>
            <a:r>
              <a:rPr lang="en-US" sz="2400" i="1" dirty="0" err="1" smtClean="0">
                <a:solidFill>
                  <a:srgbClr val="FF0000"/>
                </a:solidFill>
              </a:rPr>
              <a:t>nonperturbative</a:t>
            </a:r>
            <a:r>
              <a:rPr lang="en-US" sz="2400" i="1" dirty="0" smtClean="0">
                <a:solidFill>
                  <a:srgbClr val="FF0000"/>
                </a:solidFill>
              </a:rPr>
              <a:t> first principles </a:t>
            </a:r>
            <a:r>
              <a:rPr lang="en-US" sz="2400" dirty="0" smtClean="0">
                <a:solidFill>
                  <a:srgbClr val="FF0000"/>
                </a:solidFill>
              </a:rPr>
              <a:t>result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Confirms validity of </a:t>
            </a:r>
            <a:r>
              <a:rPr lang="en-US" sz="2400" dirty="0" err="1" smtClean="0">
                <a:solidFill>
                  <a:prstClr val="black"/>
                </a:solidFill>
              </a:rPr>
              <a:t>pQCD</a:t>
            </a:r>
            <a:r>
              <a:rPr lang="en-US" sz="2400" dirty="0" smtClean="0">
                <a:solidFill>
                  <a:prstClr val="black"/>
                </a:solidFill>
              </a:rPr>
              <a:t> result from                   onwards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02889"/>
            <a:ext cx="1080120" cy="2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410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T\approx 0 \nonumber&#10;\end{eqnarray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alpha_s$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p_i(n)=\kappa_i n^{\gamma_i}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c_s \leq 1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gamma \leq 2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p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2/3n_\text{u} -n_\text{d}/3 - n_\text{s}/3 + n_\text{e} = 0 \nonumber&#10;\end{eqnarray}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\in [1.08,2.05]$ GeV, $\gamma_1\in [2.23,9.2]$, $\gamma_2\in [1.0,1.5]$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2.5M_\text{sun}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_\text{central}\in[3.7,14.3]n_\text{s}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Rightarrow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$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u_c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mu_\text{B}/3=\mu_\text{d} = \mu_\text{s} = \mu_\text{u}+\mu_\text{e} \nonumber&#10;\end{eqnarray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n_\text{B} \ll n_\text{s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pm 24\%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1.1n_\text{s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(1-15)n_\text{s}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T\sim 3T_c \nonumber&#10;\end{eqnarray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}&#10;\Omega(\mu_u,\mu_d,\mu_s,m_s)&amp;=&amp; -T\log \int \mathcal{D}\bar{\psi}\mathcal{D}\psi\mathcal{D}A_\mu e^{-\int d^4 x \mathcal{L}_\text{QCD}}, \nonumber \\&#10;\mathcal{L}_{\text{QCD}}&amp;=&amp;\frac{1}{4}F^a_{\mu\nu}F^a_{\mu\nu}+\bar{\psi}_i(\gamma_\mu D_\mu+m_i&#10;-\mu_i \gamma_0)\psi_i  \nonumber&#10;\end{eqnarray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740</Words>
  <Application>Microsoft Office PowerPoint</Application>
  <PresentationFormat>On-screen Show (4:3)</PresentationFormat>
  <Paragraphs>79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Constraining neutron star properties with perturbative QCD  Aleksi Vuorinen University of Helsinki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Perturbative approaches to nonperturbative physics  Aleksi Vuorinen University of Helsinki</dc:title>
  <dc:creator>vuorinen</dc:creator>
  <cp:lastModifiedBy>Aleksi Vuorinen</cp:lastModifiedBy>
  <cp:revision>327</cp:revision>
  <dcterms:created xsi:type="dcterms:W3CDTF">2014-04-13T15:10:10Z</dcterms:created>
  <dcterms:modified xsi:type="dcterms:W3CDTF">2015-06-16T08:00:24Z</dcterms:modified>
</cp:coreProperties>
</file>