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28"/>
  </p:notesMasterIdLst>
  <p:sldIdLst>
    <p:sldId id="256" r:id="rId5"/>
    <p:sldId id="275" r:id="rId6"/>
    <p:sldId id="266" r:id="rId7"/>
    <p:sldId id="268" r:id="rId8"/>
    <p:sldId id="276" r:id="rId9"/>
    <p:sldId id="269" r:id="rId10"/>
    <p:sldId id="278" r:id="rId11"/>
    <p:sldId id="270" r:id="rId12"/>
    <p:sldId id="279" r:id="rId13"/>
    <p:sldId id="288" r:id="rId14"/>
    <p:sldId id="287" r:id="rId15"/>
    <p:sldId id="263" r:id="rId16"/>
    <p:sldId id="282" r:id="rId17"/>
    <p:sldId id="259" r:id="rId18"/>
    <p:sldId id="262" r:id="rId19"/>
    <p:sldId id="264" r:id="rId20"/>
    <p:sldId id="273" r:id="rId21"/>
    <p:sldId id="283" r:id="rId22"/>
    <p:sldId id="284" r:id="rId23"/>
    <p:sldId id="285" r:id="rId24"/>
    <p:sldId id="286" r:id="rId25"/>
    <p:sldId id="280" r:id="rId26"/>
    <p:sldId id="274" r:id="rId27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Calibri" panose="020F0502020204030204" pitchFamily="34" charset="0"/>
        <a:cs typeface="Calibri" panose="020F0502020204030204" pitchFamily="34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Calibri" panose="020F0502020204030204" pitchFamily="34" charset="0"/>
        <a:cs typeface="Calibri" panose="020F0502020204030204" pitchFamily="34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Calibri" panose="020F0502020204030204" pitchFamily="34" charset="0"/>
        <a:cs typeface="Calibri" panose="020F0502020204030204" pitchFamily="34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Calibri" panose="020F0502020204030204" pitchFamily="34" charset="0"/>
        <a:cs typeface="Calibri" panose="020F0502020204030204" pitchFamily="34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Calibri" panose="020F0502020204030204" pitchFamily="34" charset="0"/>
        <a:cs typeface="Calibri" panose="020F0502020204030204" pitchFamily="34" charset="0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Calibri" panose="020F0502020204030204" pitchFamily="34" charset="0"/>
        <a:cs typeface="Calibri" panose="020F0502020204030204" pitchFamily="34" charset="0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Calibri" panose="020F0502020204030204" pitchFamily="34" charset="0"/>
        <a:cs typeface="Calibri" panose="020F0502020204030204" pitchFamily="34" charset="0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Calibri" panose="020F0502020204030204" pitchFamily="34" charset="0"/>
        <a:cs typeface="Calibri" panose="020F0502020204030204" pitchFamily="34" charset="0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Calibri" panose="020F0502020204030204" pitchFamily="34" charset="0"/>
        <a:cs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39BAD"/>
    <a:srgbClr val="0E7684"/>
    <a:srgbClr val="118C9C"/>
    <a:srgbClr val="D2F5FA"/>
    <a:srgbClr val="E7FAFD"/>
    <a:srgbClr val="C7F3F9"/>
    <a:srgbClr val="ACEDF6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578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boxsrv\shared\results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vboxsrv\shared\results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vboxsrv\shared\results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vboxsrv\shared\iterativeRunTestOl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gpu\titan_x_compariso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GPU</a:t>
            </a:r>
            <a:r>
              <a:rPr lang="hu-HU" baseline="0"/>
              <a:t> vs. CPU</a:t>
            </a:r>
            <a:endParaRPr lang="hu-H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18C9C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31822CC7-1829-4C95-A489-DEE0D72C7ED5}" type="VALUE">
                      <a:rPr lang="en-US" smtClean="0"/>
                      <a:pPr/>
                      <a:t>[ÉRTÉK]</a:t>
                    </a:fld>
                    <a:endParaRPr lang="hu-HU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1B4AC51C-EE6F-4DE5-9F1A-9F7867F16223}" type="VALUE">
                      <a:rPr lang="en-US" smtClean="0"/>
                      <a:pPr/>
                      <a:t>[ÉRTÉK]</a:t>
                    </a:fld>
                    <a:endParaRPr lang="hu-H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Sheet2!$J$18:$K$18</c:f>
              <c:strCache>
                <c:ptCount val="2"/>
                <c:pt idx="0">
                  <c:v>GPU</c:v>
                </c:pt>
                <c:pt idx="1">
                  <c:v>CPU</c:v>
                </c:pt>
              </c:strCache>
            </c:strRef>
          </c:cat>
          <c:val>
            <c:numRef>
              <c:f>Sheet2!$J$21:$K$21</c:f>
              <c:numCache>
                <c:formatCode>General</c:formatCode>
                <c:ptCount val="2"/>
                <c:pt idx="0">
                  <c:v>2.5529491874999999</c:v>
                </c:pt>
                <c:pt idx="1">
                  <c:v>130.35487000000001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80342016"/>
        <c:axId val="180279384"/>
      </c:barChart>
      <c:catAx>
        <c:axId val="18034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0279384"/>
        <c:crosses val="autoZero"/>
        <c:auto val="1"/>
        <c:lblAlgn val="ctr"/>
        <c:lblOffset val="100"/>
        <c:noMultiLvlLbl val="0"/>
      </c:catAx>
      <c:valAx>
        <c:axId val="180279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b="0" dirty="0" smtClean="0"/>
                  <a:t>Time</a:t>
                </a:r>
                <a:r>
                  <a:rPr lang="hu-HU" b="0" baseline="0" dirty="0" smtClean="0"/>
                  <a:t> (sec)</a:t>
                </a:r>
                <a:endParaRPr lang="hu-HU" b="0" dirty="0"/>
              </a:p>
            </c:rich>
          </c:tx>
          <c:layout>
            <c:manualLayout>
              <c:xMode val="edge"/>
              <c:yMode val="edge"/>
              <c:x val="2.0421707529572737E-2"/>
              <c:y val="0.452623753610709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03420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 smtClean="0"/>
              <a:t>Global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memory</a:t>
            </a:r>
            <a:r>
              <a:rPr lang="hu-HU" baseline="0" dirty="0" smtClean="0"/>
              <a:t> vs. </a:t>
            </a:r>
            <a:r>
              <a:rPr lang="hu-HU" baseline="0" dirty="0" err="1" smtClean="0"/>
              <a:t>Texture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memory</a:t>
            </a:r>
            <a:endParaRPr lang="hu-H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18C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Sheet2!$P$20:$Q$20</c:f>
              <c:strCache>
                <c:ptCount val="2"/>
                <c:pt idx="0">
                  <c:v>global memory</c:v>
                </c:pt>
                <c:pt idx="1">
                  <c:v>texture memory</c:v>
                </c:pt>
              </c:strCache>
            </c:strRef>
          </c:cat>
          <c:val>
            <c:numRef>
              <c:f>Sheet2!$P$23:$Q$23</c:f>
              <c:numCache>
                <c:formatCode>General</c:formatCode>
                <c:ptCount val="2"/>
                <c:pt idx="0">
                  <c:v>2.5529491874999999</c:v>
                </c:pt>
                <c:pt idx="1">
                  <c:v>2.3408795699999998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983184"/>
        <c:axId val="180406776"/>
      </c:barChart>
      <c:catAx>
        <c:axId val="698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0406776"/>
        <c:crosses val="autoZero"/>
        <c:auto val="1"/>
        <c:lblAlgn val="ctr"/>
        <c:lblOffset val="100"/>
        <c:noMultiLvlLbl val="0"/>
      </c:catAx>
      <c:valAx>
        <c:axId val="180406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 smtClean="0"/>
                  <a:t>Time</a:t>
                </a:r>
                <a:r>
                  <a:rPr lang="hu-HU" baseline="0" dirty="0" smtClean="0"/>
                  <a:t> (sec)</a:t>
                </a:r>
                <a:endParaRPr lang="hu-H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98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 err="1" smtClean="0"/>
              <a:t>Float</a:t>
            </a:r>
            <a:r>
              <a:rPr lang="hu-HU" baseline="0" dirty="0" smtClean="0"/>
              <a:t> vs. </a:t>
            </a:r>
            <a:r>
              <a:rPr lang="hu-HU" baseline="0" dirty="0" err="1" smtClean="0"/>
              <a:t>double</a:t>
            </a:r>
            <a:endParaRPr lang="hu-H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Sheet2!$C$27</c:f>
              <c:strCache>
                <c:ptCount val="1"/>
                <c:pt idx="0">
                  <c:v>Titan Black</c:v>
                </c:pt>
              </c:strCache>
            </c:strRef>
          </c:tx>
          <c:spPr>
            <a:solidFill>
              <a:srgbClr val="139BA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Sheet2!$D$26:$E$26</c:f>
              <c:strCache>
                <c:ptCount val="2"/>
                <c:pt idx="0">
                  <c:v>float</c:v>
                </c:pt>
                <c:pt idx="1">
                  <c:v>double</c:v>
                </c:pt>
              </c:strCache>
            </c:strRef>
          </c:cat>
          <c:val>
            <c:numRef>
              <c:f>Sheet2!$D$27:$E$27</c:f>
              <c:numCache>
                <c:formatCode>General</c:formatCode>
                <c:ptCount val="2"/>
                <c:pt idx="0">
                  <c:v>2.5529000000000002</c:v>
                </c:pt>
                <c:pt idx="1">
                  <c:v>8.0058000000000007</c:v>
                </c:pt>
              </c:numCache>
            </c:numRef>
          </c:val>
        </c:ser>
        <c:ser>
          <c:idx val="1"/>
          <c:order val="1"/>
          <c:tx>
            <c:strRef>
              <c:f>Sheet2!$C$28</c:f>
              <c:strCache>
                <c:ptCount val="1"/>
                <c:pt idx="0">
                  <c:v>Titan X</c:v>
                </c:pt>
              </c:strCache>
            </c:strRef>
          </c:tx>
          <c:spPr>
            <a:solidFill>
              <a:srgbClr val="0E768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Sheet2!$D$26:$E$26</c:f>
              <c:strCache>
                <c:ptCount val="2"/>
                <c:pt idx="0">
                  <c:v>float</c:v>
                </c:pt>
                <c:pt idx="1">
                  <c:v>double</c:v>
                </c:pt>
              </c:strCache>
            </c:strRef>
          </c:cat>
          <c:val>
            <c:numRef>
              <c:f>Sheet2!$D$28:$E$28</c:f>
              <c:numCache>
                <c:formatCode>General</c:formatCode>
                <c:ptCount val="2"/>
                <c:pt idx="0">
                  <c:v>2.3620999999999999</c:v>
                </c:pt>
                <c:pt idx="1">
                  <c:v>8.6125000000000007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0546176"/>
        <c:axId val="180473856"/>
      </c:barChart>
      <c:catAx>
        <c:axId val="18054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0473856"/>
        <c:crosses val="autoZero"/>
        <c:auto val="1"/>
        <c:lblAlgn val="ctr"/>
        <c:lblOffset val="100"/>
        <c:noMultiLvlLbl val="0"/>
      </c:catAx>
      <c:valAx>
        <c:axId val="18047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 smtClean="0"/>
                  <a:t>Time (sec)</a:t>
                </a:r>
                <a:endParaRPr lang="hu-H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0546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GPU memory usage test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18C9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18C9C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118C9C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118C9C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Sheet1!$L$48:$N$48</c:f>
              <c:strCache>
                <c:ptCount val="3"/>
                <c:pt idx="0">
                  <c:v>Titan Black (6 Gb)</c:v>
                </c:pt>
                <c:pt idx="1">
                  <c:v>Titan X (12 Gb)</c:v>
                </c:pt>
                <c:pt idx="2">
                  <c:v>GTX 980 (4 Gb)</c:v>
                </c:pt>
              </c:strCache>
            </c:strRef>
          </c:cat>
          <c:val>
            <c:numRef>
              <c:f>Sheet1!$L$49:$N$49</c:f>
              <c:numCache>
                <c:formatCode>General</c:formatCode>
                <c:ptCount val="3"/>
                <c:pt idx="0">
                  <c:v>133.38175000000001</c:v>
                </c:pt>
                <c:pt idx="1">
                  <c:v>82.671500000000009</c:v>
                </c:pt>
                <c:pt idx="2">
                  <c:v>134.03312500000001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80474640"/>
        <c:axId val="180475032"/>
      </c:barChart>
      <c:catAx>
        <c:axId val="18047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0475032"/>
        <c:crosses val="autoZero"/>
        <c:auto val="1"/>
        <c:lblAlgn val="ctr"/>
        <c:lblOffset val="100"/>
        <c:noMultiLvlLbl val="0"/>
      </c:catAx>
      <c:valAx>
        <c:axId val="180475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 smtClean="0"/>
                  <a:t>Time (sec / 1 </a:t>
                </a:r>
                <a:r>
                  <a:rPr lang="hu-HU" dirty="0" err="1" smtClean="0"/>
                  <a:t>Gb</a:t>
                </a:r>
                <a:r>
                  <a:rPr lang="hu-HU" dirty="0" smtClean="0"/>
                  <a:t>)</a:t>
                </a:r>
                <a:endParaRPr lang="hu-H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0474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800" b="0" dirty="0" err="1" smtClean="0"/>
              <a:t>Relative</a:t>
            </a:r>
            <a:r>
              <a:rPr lang="hu-HU" sz="1800" b="0" dirty="0" smtClean="0"/>
              <a:t> </a:t>
            </a:r>
            <a:r>
              <a:rPr lang="hu-HU" sz="1800" b="0" dirty="0" err="1" smtClean="0"/>
              <a:t>reconsturction</a:t>
            </a:r>
            <a:r>
              <a:rPr lang="hu-HU" sz="1800" b="0" baseline="0" dirty="0" smtClean="0"/>
              <a:t> </a:t>
            </a:r>
            <a:r>
              <a:rPr lang="hu-HU" sz="1800" b="0" baseline="0" dirty="0" err="1" smtClean="0"/>
              <a:t>time</a:t>
            </a:r>
            <a:r>
              <a:rPr lang="hu-HU" sz="1800" b="0" baseline="0" dirty="0" smtClean="0"/>
              <a:t> </a:t>
            </a:r>
            <a:r>
              <a:rPr lang="hu-HU" sz="1800" b="0" baseline="0" dirty="0" err="1" smtClean="0"/>
              <a:t>c</a:t>
            </a:r>
            <a:r>
              <a:rPr lang="hu-HU" sz="1800" b="0" dirty="0" err="1" smtClean="0"/>
              <a:t>ompared</a:t>
            </a:r>
            <a:r>
              <a:rPr lang="hu-HU" sz="1800" b="0" dirty="0" smtClean="0"/>
              <a:t> </a:t>
            </a:r>
            <a:r>
              <a:rPr lang="hu-HU" sz="1800" b="0" dirty="0" err="1" smtClean="0"/>
              <a:t>to</a:t>
            </a:r>
            <a:r>
              <a:rPr lang="hu-HU" sz="1800" b="0" dirty="0" smtClean="0"/>
              <a:t> </a:t>
            </a:r>
            <a:r>
              <a:rPr lang="hu-HU" sz="1800" b="0" dirty="0" err="1" smtClean="0"/>
              <a:t>Titan</a:t>
            </a:r>
            <a:r>
              <a:rPr lang="hu-HU" sz="1800" b="0" dirty="0" smtClean="0"/>
              <a:t> X</a:t>
            </a:r>
            <a:endParaRPr lang="en-US" sz="1800" b="0" dirty="0"/>
          </a:p>
        </c:rich>
      </c:tx>
      <c:layout>
        <c:manualLayout>
          <c:xMode val="edge"/>
          <c:yMode val="edge"/>
          <c:x val="0.2573035340929165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HUCT!$A$33</c:f>
              <c:strCache>
                <c:ptCount val="1"/>
                <c:pt idx="0">
                  <c:v>HUCT</c:v>
                </c:pt>
              </c:strCache>
            </c:strRef>
          </c:tx>
          <c:spPr>
            <a:solidFill>
              <a:srgbClr val="118C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HUCT!$B$32:$H$32</c:f>
              <c:strCache>
                <c:ptCount val="7"/>
                <c:pt idx="0">
                  <c:v>Titan X</c:v>
                </c:pt>
                <c:pt idx="1">
                  <c:v>GTX 980</c:v>
                </c:pt>
                <c:pt idx="2">
                  <c:v>Titan Z (1 GPU)</c:v>
                </c:pt>
                <c:pt idx="3">
                  <c:v>Titan Z (2GPU)</c:v>
                </c:pt>
                <c:pt idx="4">
                  <c:v>Titan Black</c:v>
                </c:pt>
                <c:pt idx="5">
                  <c:v>GTX 690 (1GPU)</c:v>
                </c:pt>
                <c:pt idx="6">
                  <c:v>GTX 690 (2GPU)</c:v>
                </c:pt>
              </c:strCache>
            </c:strRef>
          </c:cat>
          <c:val>
            <c:numRef>
              <c:f>HUCT!$B$33:$H$33</c:f>
              <c:numCache>
                <c:formatCode>General</c:formatCode>
                <c:ptCount val="7"/>
                <c:pt idx="0">
                  <c:v>1</c:v>
                </c:pt>
                <c:pt idx="1">
                  <c:v>1.2254851819651595</c:v>
                </c:pt>
                <c:pt idx="2">
                  <c:v>1.709642155198106</c:v>
                </c:pt>
                <c:pt idx="3">
                  <c:v>0.94505780711433451</c:v>
                </c:pt>
                <c:pt idx="4">
                  <c:v>1.4695546945233842</c:v>
                </c:pt>
                <c:pt idx="5">
                  <c:v>2.9571065912642149</c:v>
                </c:pt>
                <c:pt idx="6">
                  <c:v>1.5071485935733659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80475816"/>
        <c:axId val="180476208"/>
      </c:barChart>
      <c:catAx>
        <c:axId val="180475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0476208"/>
        <c:crosses val="autoZero"/>
        <c:auto val="1"/>
        <c:lblAlgn val="ctr"/>
        <c:lblOffset val="100"/>
        <c:noMultiLvlLbl val="0"/>
      </c:catAx>
      <c:valAx>
        <c:axId val="18047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0475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sp>
        <p:nvSpPr>
          <p:cNvPr id="5124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sp>
        <p:nvSpPr>
          <p:cNvPr id="5126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sp>
        <p:nvSpPr>
          <p:cNvPr id="5128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sp>
        <p:nvSpPr>
          <p:cNvPr id="5129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sp>
        <p:nvSpPr>
          <p:cNvPr id="5130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sp>
        <p:nvSpPr>
          <p:cNvPr id="5131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sp>
        <p:nvSpPr>
          <p:cNvPr id="5132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sp>
        <p:nvSpPr>
          <p:cNvPr id="5133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sp>
        <p:nvSpPr>
          <p:cNvPr id="5134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sp>
        <p:nvSpPr>
          <p:cNvPr id="5135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sp>
        <p:nvSpPr>
          <p:cNvPr id="5136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sp>
        <p:nvSpPr>
          <p:cNvPr id="5137" name="Text Box 16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sp>
        <p:nvSpPr>
          <p:cNvPr id="5138" name="Text Box 17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sp>
        <p:nvSpPr>
          <p:cNvPr id="5139" name="Rectangle 1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48188" cy="3405188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9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2588" cy="409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altLang="hu-HU" noProof="0" smtClean="0"/>
          </a:p>
        </p:txBody>
      </p:sp>
      <p:sp>
        <p:nvSpPr>
          <p:cNvPr id="5141" name="Text Box 20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479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E8B6EAD8-3524-45B9-84BC-2C1253A0538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54187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buClrTx/>
              <a:buFontTx/>
              <a:buNone/>
            </a:pPr>
            <a:fld id="{59AC2401-F3CB-4ABA-B5D1-F22D75967B67}" type="slidenum">
              <a:rPr lang="hu-HU" altLang="hu-HU" sz="12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>
                <a:buClrTx/>
                <a:buFontTx/>
                <a:buNone/>
              </a:pPr>
              <a:t>1</a:t>
            </a:fld>
            <a:endParaRPr lang="hu-HU" altLang="hu-HU" sz="120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6D6941A-8781-4C64-BEA8-5D07D576567B}" type="slidenum">
              <a:rPr lang="hu-HU" altLang="hu-HU" sz="12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hu-HU" altLang="hu-HU" sz="120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717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024088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buClrTx/>
              <a:buFontTx/>
              <a:buNone/>
            </a:pPr>
            <a:fld id="{2FE64737-5CC0-47CC-B224-17410B012C45}" type="slidenum">
              <a:rPr lang="hu-HU" altLang="hu-HU" sz="12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>
                <a:buClrTx/>
                <a:buFontTx/>
                <a:buNone/>
              </a:pPr>
              <a:t>13</a:t>
            </a:fld>
            <a:endParaRPr lang="hu-HU" altLang="hu-HU" sz="120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8D52C7C-E9C1-440F-A3C7-995FB00E5580}" type="slidenum">
              <a:rPr lang="hu-HU" altLang="hu-HU" sz="12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hu-HU" altLang="hu-HU" sz="120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2560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998714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buClrTx/>
              <a:buFontTx/>
              <a:buNone/>
            </a:pPr>
            <a:fld id="{20C8E29F-5CEC-449C-8F95-B0D5BAC31092}" type="slidenum">
              <a:rPr lang="hu-HU" altLang="hu-HU" sz="12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>
                <a:buClrTx/>
                <a:buFontTx/>
                <a:buNone/>
              </a:pPr>
              <a:t>14</a:t>
            </a:fld>
            <a:endParaRPr lang="hu-HU" altLang="hu-HU" sz="120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1AF0941-B14B-424A-8276-334273E532E6}" type="slidenum">
              <a:rPr lang="hu-HU" altLang="hu-HU" sz="12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hu-HU" altLang="hu-HU" sz="120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331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4255038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buClrTx/>
              <a:buFontTx/>
              <a:buNone/>
            </a:pPr>
            <a:fld id="{0B158692-A645-4FFE-B8F3-3409A0648A9B}" type="slidenum">
              <a:rPr lang="hu-HU" altLang="hu-HU" sz="12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>
                <a:buClrTx/>
                <a:buFontTx/>
                <a:buNone/>
              </a:pPr>
              <a:t>15</a:t>
            </a:fld>
            <a:endParaRPr lang="hu-HU" altLang="hu-HU" sz="120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7443432-913E-49EA-88B6-52A47C4375CB}" type="slidenum">
              <a:rPr lang="hu-HU" altLang="hu-HU" sz="12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hu-HU" altLang="hu-HU" sz="120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946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500896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buClrTx/>
              <a:buFontTx/>
              <a:buNone/>
            </a:pPr>
            <a:fld id="{875B0BDE-3084-4AC4-978D-4470F3C21EEC}" type="slidenum">
              <a:rPr lang="hu-HU" altLang="hu-HU" sz="12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>
                <a:buClrTx/>
                <a:buFontTx/>
                <a:buNone/>
              </a:pPr>
              <a:t>16</a:t>
            </a:fld>
            <a:endParaRPr lang="hu-HU" altLang="hu-HU" sz="120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21A4288-E6C6-4E02-AC1F-07DA48AECDD1}" type="slidenum">
              <a:rPr lang="hu-HU" altLang="hu-HU" sz="12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hu-HU" altLang="hu-HU" sz="120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2355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831804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buClrTx/>
              <a:buFontTx/>
              <a:buNone/>
            </a:pPr>
            <a:fld id="{5D31A34E-DD91-41D7-A9E3-AA32445DA895}" type="slidenum">
              <a:rPr lang="hu-HU" altLang="hu-HU" sz="12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>
                <a:buClrTx/>
                <a:buFontTx/>
                <a:buNone/>
              </a:pPr>
              <a:t>17</a:t>
            </a:fld>
            <a:endParaRPr lang="hu-HU" altLang="hu-HU" sz="120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419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4537" cy="34147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72113" cy="410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516586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buClrTx/>
              <a:buFontTx/>
              <a:buNone/>
            </a:pPr>
            <a:fld id="{5D31A34E-DD91-41D7-A9E3-AA32445DA895}" type="slidenum">
              <a:rPr lang="hu-HU" altLang="hu-HU" sz="12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>
                <a:buClrTx/>
                <a:buFontTx/>
                <a:buNone/>
              </a:pPr>
              <a:t>22</a:t>
            </a:fld>
            <a:endParaRPr lang="hu-HU" altLang="hu-HU" sz="120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419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4537" cy="34147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72113" cy="410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616380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buClrTx/>
              <a:buFontTx/>
              <a:buNone/>
            </a:pPr>
            <a:fld id="{365378B4-8F0C-4E0A-BECC-0163C7BB6044}" type="slidenum">
              <a:rPr lang="hu-HU" altLang="hu-HU" sz="12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>
                <a:buClrTx/>
                <a:buFontTx/>
                <a:buNone/>
              </a:pPr>
              <a:t>23</a:t>
            </a:fld>
            <a:endParaRPr lang="hu-HU" altLang="hu-HU" sz="120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21EFB06-74B2-4135-BE18-9CF060C2F800}" type="slidenum">
              <a:rPr lang="hu-HU" altLang="hu-HU" sz="12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hu-HU" altLang="hu-HU" sz="120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4403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705802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buClrTx/>
              <a:buFontTx/>
              <a:buNone/>
            </a:pPr>
            <a:fld id="{11909F48-697E-4F0F-B5FA-83226E688210}" type="slidenum">
              <a:rPr lang="hu-HU" altLang="hu-HU" sz="12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>
                <a:buClrTx/>
                <a:buFontTx/>
                <a:buNone/>
              </a:pPr>
              <a:t>3</a:t>
            </a:fld>
            <a:endParaRPr lang="hu-HU" altLang="hu-HU" sz="120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829C5FC-B747-41CC-A630-2ED9EF7BF6A5}" type="slidenum">
              <a:rPr lang="hu-HU" altLang="hu-HU" sz="12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hu-HU" altLang="hu-HU" sz="120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2765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36744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buClrTx/>
              <a:buFontTx/>
              <a:buNone/>
            </a:pPr>
            <a:fld id="{B896E8F8-323C-4354-B6CA-22D653272FDE}" type="slidenum">
              <a:rPr lang="hu-HU" altLang="hu-HU" sz="12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>
                <a:buClrTx/>
                <a:buFontTx/>
                <a:buNone/>
              </a:pPr>
              <a:t>4</a:t>
            </a:fld>
            <a:endParaRPr lang="hu-HU" altLang="hu-HU" sz="120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17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4537" cy="34147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72113" cy="410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4169418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buClrTx/>
              <a:buFontTx/>
              <a:buNone/>
            </a:pPr>
            <a:fld id="{B896E8F8-323C-4354-B6CA-22D653272FDE}" type="slidenum">
              <a:rPr lang="hu-HU" altLang="hu-HU" sz="12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>
                <a:buClrTx/>
                <a:buFontTx/>
                <a:buNone/>
              </a:pPr>
              <a:t>5</a:t>
            </a:fld>
            <a:endParaRPr lang="hu-HU" altLang="hu-HU" sz="120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17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4537" cy="34147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72113" cy="410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215125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buClrTx/>
              <a:buFontTx/>
              <a:buNone/>
            </a:pPr>
            <a:fld id="{D32DBFD2-1D9E-485D-B63F-23B6908C819B}" type="slidenum">
              <a:rPr lang="hu-HU" altLang="hu-HU" sz="12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>
                <a:buClrTx/>
                <a:buFontTx/>
                <a:buNone/>
              </a:pPr>
              <a:t>6</a:t>
            </a:fld>
            <a:endParaRPr lang="hu-HU" altLang="hu-HU" sz="120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533F40F-52DB-4649-BB18-8FC07BBB5851}" type="slidenum">
              <a:rPr lang="hu-HU" altLang="hu-HU" sz="12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hu-HU" altLang="hu-HU" sz="120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379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4214735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buClrTx/>
              <a:buFontTx/>
              <a:buNone/>
            </a:pPr>
            <a:fld id="{D32DBFD2-1D9E-485D-B63F-23B6908C819B}" type="slidenum">
              <a:rPr lang="hu-HU" altLang="hu-HU" sz="12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>
                <a:buClrTx/>
                <a:buFontTx/>
                <a:buNone/>
              </a:pPr>
              <a:t>7</a:t>
            </a:fld>
            <a:endParaRPr lang="hu-HU" altLang="hu-HU" sz="120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533F40F-52DB-4649-BB18-8FC07BBB5851}" type="slidenum">
              <a:rPr lang="hu-HU" altLang="hu-HU" sz="12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hu-HU" altLang="hu-HU" sz="120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379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999535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buClrTx/>
              <a:buFontTx/>
              <a:buNone/>
            </a:pPr>
            <a:fld id="{A55F7EE2-698F-47D9-91B4-C1B3F40EB8A9}" type="slidenum">
              <a:rPr lang="hu-HU" altLang="hu-HU" sz="12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>
                <a:buClrTx/>
                <a:buFontTx/>
                <a:buNone/>
              </a:pPr>
              <a:t>8</a:t>
            </a:fld>
            <a:endParaRPr lang="hu-HU" altLang="hu-HU" sz="120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5A7F46A-2F92-4522-8F2B-660BFAEB37E8}" type="slidenum">
              <a:rPr lang="hu-HU" altLang="hu-HU" sz="12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hu-HU" altLang="hu-HU" sz="120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584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853011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buClrTx/>
              <a:buFontTx/>
              <a:buNone/>
            </a:pPr>
            <a:fld id="{A55F7EE2-698F-47D9-91B4-C1B3F40EB8A9}" type="slidenum">
              <a:rPr lang="hu-HU" altLang="hu-HU" sz="12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>
                <a:buClrTx/>
                <a:buFontTx/>
                <a:buNone/>
              </a:pPr>
              <a:t>9</a:t>
            </a:fld>
            <a:endParaRPr lang="hu-HU" altLang="hu-HU" sz="120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5A7F46A-2F92-4522-8F2B-660BFAEB37E8}" type="slidenum">
              <a:rPr lang="hu-HU" altLang="hu-HU" sz="12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hu-HU" altLang="hu-HU" sz="120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584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59879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buClrTx/>
              <a:buFontTx/>
              <a:buNone/>
            </a:pPr>
            <a:fld id="{439BE6B7-45FB-4AA6-A4B0-778415CC6BCE}" type="slidenum">
              <a:rPr lang="hu-HU" altLang="hu-HU" sz="12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>
                <a:buClrTx/>
                <a:buFontTx/>
                <a:buNone/>
              </a:pPr>
              <a:t>12</a:t>
            </a:fld>
            <a:endParaRPr lang="hu-HU" altLang="hu-HU" sz="120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5432B41-F570-455C-83B5-48FA244A54CF}" type="slidenum">
              <a:rPr lang="hu-HU" altLang="hu-HU" sz="12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hu-HU" altLang="hu-HU" sz="120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2150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4047211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11B6B-692E-4A4B-9F19-C296661D81B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3225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0B0BD-226F-43F0-9F0B-D01CC9A245B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7331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0663" y="0"/>
            <a:ext cx="2154237" cy="6142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0"/>
            <a:ext cx="6310313" cy="6142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3C418-E907-44E8-BDD9-7534C10BA05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318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9996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7759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313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341438"/>
            <a:ext cx="394335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341438"/>
            <a:ext cx="3944938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5675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1904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3539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803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114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F8057-8B4F-4351-B876-06D294A24B6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92590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7613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8311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0663" y="0"/>
            <a:ext cx="2154237" cy="6142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0"/>
            <a:ext cx="6310313" cy="6142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7265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840ED-5E75-4E9D-873D-F9C16A992F4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59310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A855A-7A7D-46DB-82CC-79D2A2AFFF7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39415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99D07-8FCC-4AE8-86C7-BEF16CF16F6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31136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341438"/>
            <a:ext cx="394335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341438"/>
            <a:ext cx="3944938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F78E6-1AA7-4D9F-BB6E-2250EC2FF55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001558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4B9B3-BB13-4172-927B-C4C217A18E0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990182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E8F91-5F6F-43DE-B889-9F58E864523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844701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90F1F-6CA4-409B-88C8-F62266806F2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9449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9D03E-9606-4D11-9502-0259A347C62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63942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B35CD-37B8-431C-A8B5-71F1CD5A1D1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31151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830D6-51AD-492C-840D-BD9561B4A8F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91376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ECEC2-07CC-4A8C-A7F4-CFC636B3E71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761577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0663" y="0"/>
            <a:ext cx="2154237" cy="6142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0"/>
            <a:ext cx="6310313" cy="6142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11C48-D217-4651-8960-05071D879EB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050143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85430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60650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48660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341438"/>
            <a:ext cx="394335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341438"/>
            <a:ext cx="3944938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3422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81000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896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341438"/>
            <a:ext cx="394335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341438"/>
            <a:ext cx="3944938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0E765-E569-408C-8C75-CCE6AB459F8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203912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5893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65483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08964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07889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0663" y="0"/>
            <a:ext cx="2154237" cy="6142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0"/>
            <a:ext cx="6310313" cy="6142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620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A53F3-5204-4C4C-B089-3F89185E693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561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448D3-08A6-457B-8112-3B049E9AA6A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35001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C85B0-73FF-4FD1-8CB1-92ECF5A3CB6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93679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F533C-9308-4D31-AF00-AACF67BC90D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01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1DE07-DE48-4F52-B3A6-2C06F0D6C80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8612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0"/>
            <a:ext cx="86169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341438"/>
            <a:ext cx="804068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 smtClean="0"/>
              <a:t>Click to edit the outline text format</a:t>
            </a:r>
          </a:p>
          <a:p>
            <a:pPr lvl="1"/>
            <a:r>
              <a:rPr lang="en-GB" altLang="hu-HU" smtClean="0"/>
              <a:t>Second Outline Level</a:t>
            </a:r>
          </a:p>
          <a:p>
            <a:pPr lvl="2"/>
            <a:r>
              <a:rPr lang="en-GB" altLang="hu-HU" smtClean="0"/>
              <a:t>Third Outline Level</a:t>
            </a:r>
          </a:p>
          <a:p>
            <a:pPr lvl="3"/>
            <a:r>
              <a:rPr lang="en-GB" altLang="hu-HU" smtClean="0"/>
              <a:t>Fourth Outline Level</a:t>
            </a:r>
          </a:p>
          <a:p>
            <a:pPr lvl="4"/>
            <a:r>
              <a:rPr lang="en-GB" altLang="hu-HU" smtClean="0"/>
              <a:t>Fifth Outline Level</a:t>
            </a:r>
          </a:p>
          <a:p>
            <a:pPr lvl="4"/>
            <a:r>
              <a:rPr lang="en-GB" altLang="hu-HU" smtClean="0"/>
              <a:t>Sixth Outline Level</a:t>
            </a:r>
          </a:p>
          <a:p>
            <a:pPr lvl="4"/>
            <a:r>
              <a:rPr lang="en-GB" altLang="hu-HU" smtClean="0"/>
              <a:t>Seventh Outline Level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5940425" y="6453188"/>
            <a:ext cx="15113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1908175" y="6453188"/>
            <a:ext cx="3708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604250" y="6453188"/>
            <a:ext cx="4445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mtClean="0"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F22A4BB2-4587-4574-87A4-798415DE095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4356100" y="836613"/>
            <a:ext cx="25193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59595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595959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595959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595959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595959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595959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595959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595959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595959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4356100" y="836613"/>
            <a:ext cx="25193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5987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0"/>
            <a:ext cx="86169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 smtClean="0"/>
              <a:t>Click to edit the title text format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341438"/>
            <a:ext cx="804068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 smtClean="0"/>
              <a:t>Click to edit the outline text format</a:t>
            </a:r>
          </a:p>
          <a:p>
            <a:pPr lvl="1"/>
            <a:r>
              <a:rPr lang="en-GB" altLang="hu-HU" smtClean="0"/>
              <a:t>Second Outline Level</a:t>
            </a:r>
          </a:p>
          <a:p>
            <a:pPr lvl="2"/>
            <a:r>
              <a:rPr lang="en-GB" altLang="hu-HU" smtClean="0"/>
              <a:t>Third Outline Level</a:t>
            </a:r>
          </a:p>
          <a:p>
            <a:pPr lvl="3"/>
            <a:r>
              <a:rPr lang="en-GB" altLang="hu-HU" smtClean="0"/>
              <a:t>Fourth Outline Level</a:t>
            </a:r>
          </a:p>
          <a:p>
            <a:pPr lvl="4"/>
            <a:r>
              <a:rPr lang="en-GB" altLang="hu-HU" smtClean="0"/>
              <a:t>Fifth Outline Level</a:t>
            </a:r>
          </a:p>
          <a:p>
            <a:pPr lvl="4"/>
            <a:r>
              <a:rPr lang="en-GB" altLang="hu-HU" smtClean="0"/>
              <a:t>Sixth Outline Level</a:t>
            </a:r>
          </a:p>
          <a:p>
            <a:pPr lvl="4"/>
            <a:r>
              <a:rPr lang="en-GB" altLang="hu-HU" smtClean="0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59595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595959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595959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595959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595959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595959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595959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595959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595959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356100" y="836613"/>
            <a:ext cx="25193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0"/>
            <a:ext cx="86169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 smtClean="0"/>
              <a:t>Click to edit the title text format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341438"/>
            <a:ext cx="804068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 smtClean="0"/>
              <a:t>Click to edit the outline text format</a:t>
            </a:r>
          </a:p>
          <a:p>
            <a:pPr lvl="1"/>
            <a:r>
              <a:rPr lang="en-GB" altLang="hu-HU" smtClean="0"/>
              <a:t>Second Outline Level</a:t>
            </a:r>
          </a:p>
          <a:p>
            <a:pPr lvl="2"/>
            <a:r>
              <a:rPr lang="en-GB" altLang="hu-HU" smtClean="0"/>
              <a:t>Third Outline Level</a:t>
            </a:r>
          </a:p>
          <a:p>
            <a:pPr lvl="3"/>
            <a:r>
              <a:rPr lang="en-GB" altLang="hu-HU" smtClean="0"/>
              <a:t>Fourth Outline Level</a:t>
            </a:r>
          </a:p>
          <a:p>
            <a:pPr lvl="4"/>
            <a:r>
              <a:rPr lang="en-GB" altLang="hu-HU" smtClean="0"/>
              <a:t>Fifth Outline Level</a:t>
            </a:r>
          </a:p>
          <a:p>
            <a:pPr lvl="4"/>
            <a:r>
              <a:rPr lang="en-GB" altLang="hu-HU" smtClean="0"/>
              <a:t>Sixth Outline Level</a:t>
            </a:r>
          </a:p>
          <a:p>
            <a:pPr lvl="4"/>
            <a:r>
              <a:rPr lang="en-GB" altLang="hu-HU" smtClean="0"/>
              <a:t>Seventh Outline Level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5940425" y="6453188"/>
            <a:ext cx="15113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1908175" y="6453188"/>
            <a:ext cx="3708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8604250" y="6453188"/>
            <a:ext cx="4445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defRPr sz="1400" smtClean="0">
                <a:solidFill>
                  <a:srgbClr val="008C9C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BC7517B8-4F5D-4EE2-A1F5-21E78FE8C43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59595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595959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595959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595959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595959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595959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595959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595959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595959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356100" y="836613"/>
            <a:ext cx="25193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39863" y="6381750"/>
            <a:ext cx="62642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450"/>
              </a:spcBef>
              <a:buSzPct val="100000"/>
              <a:defRPr/>
            </a:pPr>
            <a:r>
              <a:rPr lang="hu-HU" altLang="hu-HU" sz="1800" smtClean="0">
                <a:latin typeface="Calibri" panose="020F0502020204030204" pitchFamily="34" charset="0"/>
              </a:rPr>
              <a:t>www.mediso.com</a:t>
            </a:r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0"/>
            <a:ext cx="86169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 smtClean="0"/>
              <a:t>Click to edit the title text format</a:t>
            </a:r>
          </a:p>
        </p:txBody>
      </p:sp>
      <p:sp>
        <p:nvSpPr>
          <p:cNvPr id="410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341438"/>
            <a:ext cx="804068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 smtClean="0"/>
              <a:t>Click to edit the outline text format</a:t>
            </a:r>
          </a:p>
          <a:p>
            <a:pPr lvl="1"/>
            <a:r>
              <a:rPr lang="en-GB" altLang="hu-HU" smtClean="0"/>
              <a:t>Second Outline Level</a:t>
            </a:r>
          </a:p>
          <a:p>
            <a:pPr lvl="2"/>
            <a:r>
              <a:rPr lang="en-GB" altLang="hu-HU" smtClean="0"/>
              <a:t>Third Outline Level</a:t>
            </a:r>
          </a:p>
          <a:p>
            <a:pPr lvl="3"/>
            <a:r>
              <a:rPr lang="en-GB" altLang="hu-HU" smtClean="0"/>
              <a:t>Fourth Outline Level</a:t>
            </a:r>
          </a:p>
          <a:p>
            <a:pPr lvl="4"/>
            <a:r>
              <a:rPr lang="en-GB" altLang="hu-HU" smtClean="0"/>
              <a:t>Fifth Outline Level</a:t>
            </a:r>
          </a:p>
          <a:p>
            <a:pPr lvl="4"/>
            <a:r>
              <a:rPr lang="en-GB" altLang="hu-HU" smtClean="0"/>
              <a:t>Sixth Outline Level</a:t>
            </a:r>
          </a:p>
          <a:p>
            <a:pPr lvl="4"/>
            <a:r>
              <a:rPr lang="en-GB" altLang="hu-HU" smtClean="0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59595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595959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595959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595959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595959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595959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595959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595959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595959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95288" y="3644900"/>
            <a:ext cx="84947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hu-HU" altLang="hu-HU" sz="3200">
                <a:solidFill>
                  <a:srgbClr val="FFFFFF"/>
                </a:solidFill>
                <a:latin typeface="Calibri" panose="020F0502020204030204" pitchFamily="34" charset="0"/>
              </a:rPr>
              <a:t>GPU-based iterative CT reconstruction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395288" y="4292600"/>
            <a:ext cx="8493125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ts val="500"/>
              </a:spcBef>
              <a:buClrTx/>
              <a:buFontTx/>
              <a:buNone/>
            </a:pPr>
            <a:r>
              <a:rPr lang="hu-HU" altLang="hu-HU" b="1">
                <a:solidFill>
                  <a:srgbClr val="000000"/>
                </a:solidFill>
              </a:rPr>
              <a:t>Tamás Huszár </a:t>
            </a:r>
            <a:r>
              <a:rPr lang="en-US" altLang="hu-HU" b="1">
                <a:solidFill>
                  <a:srgbClr val="000000"/>
                </a:solidFill>
              </a:rPr>
              <a:t>                           </a:t>
            </a:r>
            <a:r>
              <a:rPr lang="hu-HU" altLang="hu-HU" b="1">
                <a:solidFill>
                  <a:srgbClr val="000000"/>
                </a:solidFill>
              </a:rPr>
              <a:t>Zsolt Adam Balogh</a:t>
            </a:r>
          </a:p>
          <a:p>
            <a:pPr>
              <a:spcBef>
                <a:spcPts val="500"/>
              </a:spcBef>
              <a:buClrTx/>
              <a:buSzTx/>
              <a:buFontTx/>
              <a:buNone/>
            </a:pPr>
            <a:r>
              <a:rPr lang="hu-HU" altLang="hu-HU">
                <a:solidFill>
                  <a:srgbClr val="000000"/>
                </a:solidFill>
              </a:rPr>
              <a:t>Tamas.huszar@mediso.com	Zsolt.Balogh@mediso.com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371475" y="5029200"/>
            <a:ext cx="84978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ts val="288"/>
              </a:spcBef>
              <a:buClrTx/>
              <a:buFontTx/>
              <a:buNone/>
            </a:pPr>
            <a:r>
              <a:rPr lang="hu-HU" altLang="hu-HU" sz="1400">
                <a:solidFill>
                  <a:srgbClr val="000000"/>
                </a:solidFill>
              </a:rPr>
              <a:t> R &amp; D Mediso Ltd.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95288" y="5732463"/>
            <a:ext cx="849788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ts val="400"/>
              </a:spcBef>
              <a:buClrTx/>
              <a:buFontTx/>
              <a:buNone/>
            </a:pPr>
            <a:r>
              <a:rPr lang="hu-HU" altLang="hu-HU" sz="1600">
                <a:solidFill>
                  <a:srgbClr val="000000"/>
                </a:solidFill>
                <a:latin typeface="Calibri" panose="020F0502020204030204" pitchFamily="34" charset="0"/>
              </a:rPr>
              <a:t>20-21 May 2015 Budapest, Hungary 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hu-HU" altLang="hu-HU" sz="1600">
                <a:solidFill>
                  <a:srgbClr val="000000"/>
                </a:solidFill>
                <a:latin typeface="Calibri" panose="020F0502020204030204" pitchFamily="34" charset="0"/>
              </a:rPr>
              <a:t>5th GPU WORKSHOP - THE FUTURE OF MANY-CORE COMPUTING IN SCIENCE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endParaRPr lang="hu-HU" altLang="hu-HU" sz="1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395288" y="6021388"/>
            <a:ext cx="849788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6213" y="92075"/>
            <a:ext cx="8420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ts val="525"/>
              </a:spcBef>
              <a:buClrTx/>
              <a:buFontTx/>
              <a:buNone/>
            </a:pPr>
            <a:r>
              <a:rPr lang="en-US" altLang="hu-HU" sz="2600" dirty="0" smtClean="0">
                <a:solidFill>
                  <a:srgbClr val="808080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rPr>
              <a:t>Iterative CT reconstruction</a:t>
            </a:r>
            <a:endParaRPr lang="hu-HU" altLang="hu-HU" sz="2600" dirty="0">
              <a:solidFill>
                <a:srgbClr val="808080"/>
              </a:solidFill>
              <a:latin typeface="Verdana" panose="020B0604030504040204" pitchFamily="34" charset="0"/>
              <a:ea typeface="Droid Sans Fallback" charset="0"/>
              <a:cs typeface="Droid Sans Fallback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842711"/>
              </p:ext>
            </p:extLst>
          </p:nvPr>
        </p:nvGraphicFramePr>
        <p:xfrm>
          <a:off x="755576" y="1700808"/>
          <a:ext cx="7488832" cy="2664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3672"/>
                <a:gridCol w="4225160"/>
              </a:tblGrid>
              <a:tr h="532859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Iterative CT generations</a:t>
                      </a:r>
                      <a:endParaRPr lang="en-US" dirty="0"/>
                    </a:p>
                  </a:txBody>
                  <a:tcPr>
                    <a:solidFill>
                      <a:srgbClr val="118C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2859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baseline="0" dirty="0" smtClean="0"/>
                        <a:t> generation</a:t>
                      </a:r>
                      <a:endParaRPr lang="en-US" dirty="0"/>
                    </a:p>
                  </a:txBody>
                  <a:tcPr>
                    <a:solidFill>
                      <a:srgbClr val="E7FA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Filtered Back Projection</a:t>
                      </a:r>
                      <a:endParaRPr lang="en-US" dirty="0"/>
                    </a:p>
                  </a:txBody>
                  <a:tcPr>
                    <a:solidFill>
                      <a:srgbClr val="E7FAFD"/>
                    </a:solidFill>
                  </a:tcPr>
                </a:tc>
              </a:tr>
              <a:tr h="532859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generation</a:t>
                      </a:r>
                      <a:endParaRPr lang="en-US" dirty="0"/>
                    </a:p>
                  </a:txBody>
                  <a:tcPr>
                    <a:solidFill>
                      <a:srgbClr val="D2F5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Image-space</a:t>
                      </a:r>
                      <a:r>
                        <a:rPr lang="en-US" baseline="0" dirty="0" smtClean="0"/>
                        <a:t> Iterative Reconstruction</a:t>
                      </a:r>
                      <a:endParaRPr lang="en-US" dirty="0"/>
                    </a:p>
                  </a:txBody>
                  <a:tcPr>
                    <a:solidFill>
                      <a:srgbClr val="D2F5FA"/>
                    </a:solidFill>
                  </a:tcPr>
                </a:tc>
              </a:tr>
              <a:tr h="532859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generation</a:t>
                      </a:r>
                      <a:endParaRPr lang="en-US" dirty="0"/>
                    </a:p>
                  </a:txBody>
                  <a:tcPr>
                    <a:solidFill>
                      <a:srgbClr val="E7FA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Statistical</a:t>
                      </a:r>
                      <a:r>
                        <a:rPr lang="en-US" baseline="0" dirty="0" smtClean="0"/>
                        <a:t> Iterative Reconstruction</a:t>
                      </a:r>
                      <a:endParaRPr lang="en-US" dirty="0"/>
                    </a:p>
                  </a:txBody>
                  <a:tcPr>
                    <a:solidFill>
                      <a:srgbClr val="E7FAFD"/>
                    </a:solidFill>
                  </a:tcPr>
                </a:tc>
              </a:tr>
              <a:tr h="532859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generation</a:t>
                      </a:r>
                      <a:endParaRPr lang="en-US" dirty="0"/>
                    </a:p>
                  </a:txBody>
                  <a:tcPr>
                    <a:solidFill>
                      <a:srgbClr val="D2F5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Model-based</a:t>
                      </a:r>
                      <a:r>
                        <a:rPr lang="en-US" baseline="0" dirty="0" smtClean="0"/>
                        <a:t> Reconstruction</a:t>
                      </a:r>
                      <a:endParaRPr lang="en-US" dirty="0"/>
                    </a:p>
                  </a:txBody>
                  <a:tcPr>
                    <a:solidFill>
                      <a:srgbClr val="D2F5FA"/>
                    </a:solidFill>
                  </a:tcPr>
                </a:tc>
              </a:tr>
            </a:tbl>
          </a:graphicData>
        </a:graphic>
      </p:graphicFrame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4250" y="6453188"/>
            <a:ext cx="4683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hu-HU" altLang="hu-HU" sz="1400" dirty="0" smtClean="0">
                <a:solidFill>
                  <a:srgbClr val="008C9C"/>
                </a:solidFill>
                <a:latin typeface="Calibri" panose="020F0502020204030204" pitchFamily="34" charset="0"/>
              </a:rPr>
              <a:t>10</a:t>
            </a:r>
            <a:endParaRPr lang="hu-HU" altLang="hu-HU" sz="1400" dirty="0">
              <a:solidFill>
                <a:srgbClr val="008C9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528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 bwMode="auto">
          <a:xfrm>
            <a:off x="1851610" y="2820973"/>
            <a:ext cx="1078554" cy="684076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118C9C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FBP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5292080" y="1406802"/>
            <a:ext cx="1512168" cy="792088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118C9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</a:rPr>
              <a:t>Forward-projection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5292080" y="4149080"/>
            <a:ext cx="1512168" cy="792088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118C9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</a:rPr>
              <a:t>Back-projection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31810" y="2874979"/>
            <a:ext cx="1080120" cy="57606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118C9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Projections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197168" y="2874979"/>
            <a:ext cx="1080120" cy="57606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118C9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Start image</a:t>
            </a:r>
          </a:p>
        </p:txBody>
      </p:sp>
      <p:cxnSp>
        <p:nvCxnSpPr>
          <p:cNvPr id="8" name="Straight Arrow Connector 7"/>
          <p:cNvCxnSpPr>
            <a:stCxn id="5" idx="3"/>
            <a:endCxn id="2" idx="2"/>
          </p:cNvCxnSpPr>
          <p:nvPr/>
        </p:nvCxnSpPr>
        <p:spPr bwMode="auto">
          <a:xfrm>
            <a:off x="1611930" y="3163011"/>
            <a:ext cx="239680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>
            <a:stCxn id="2" idx="6"/>
            <a:endCxn id="6" idx="1"/>
          </p:cNvCxnSpPr>
          <p:nvPr/>
        </p:nvCxnSpPr>
        <p:spPr bwMode="auto">
          <a:xfrm>
            <a:off x="2930164" y="3163011"/>
            <a:ext cx="267004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>
            <a:stCxn id="6" idx="3"/>
            <a:endCxn id="3" idx="2"/>
          </p:cNvCxnSpPr>
          <p:nvPr/>
        </p:nvCxnSpPr>
        <p:spPr bwMode="auto">
          <a:xfrm flipV="1">
            <a:off x="4277288" y="1802846"/>
            <a:ext cx="1014792" cy="1360165"/>
          </a:xfrm>
          <a:prstGeom prst="bentConnector3">
            <a:avLst>
              <a:gd name="adj1" fmla="val 26125"/>
            </a:avLst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2"/>
          <p:cNvSpPr/>
          <p:nvPr/>
        </p:nvSpPr>
        <p:spPr bwMode="auto">
          <a:xfrm>
            <a:off x="4817119" y="2878602"/>
            <a:ext cx="1080120" cy="57606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118C9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Iterated projections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156176" y="2874979"/>
            <a:ext cx="1080120" cy="57606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118C9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</a:rPr>
              <a:t>Iterated image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2" name="Straight Arrow Connector 21"/>
          <p:cNvCxnSpPr>
            <a:stCxn id="3" idx="3"/>
            <a:endCxn id="13" idx="0"/>
          </p:cNvCxnSpPr>
          <p:nvPr/>
        </p:nvCxnSpPr>
        <p:spPr bwMode="auto">
          <a:xfrm flipH="1">
            <a:off x="5357179" y="2082891"/>
            <a:ext cx="156353" cy="79571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13" idx="2"/>
            <a:endCxn id="4" idx="1"/>
          </p:cNvCxnSpPr>
          <p:nvPr/>
        </p:nvCxnSpPr>
        <p:spPr bwMode="auto">
          <a:xfrm>
            <a:off x="5357179" y="3454666"/>
            <a:ext cx="156353" cy="810413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>
            <a:stCxn id="4" idx="7"/>
            <a:endCxn id="14" idx="2"/>
          </p:cNvCxnSpPr>
          <p:nvPr/>
        </p:nvCxnSpPr>
        <p:spPr bwMode="auto">
          <a:xfrm flipV="1">
            <a:off x="6582796" y="3451043"/>
            <a:ext cx="113440" cy="814036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>
            <a:stCxn id="14" idx="0"/>
            <a:endCxn id="3" idx="5"/>
          </p:cNvCxnSpPr>
          <p:nvPr/>
        </p:nvCxnSpPr>
        <p:spPr bwMode="auto">
          <a:xfrm flipH="1" flipV="1">
            <a:off x="6582796" y="2082891"/>
            <a:ext cx="113440" cy="79208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Rectangle 34"/>
          <p:cNvSpPr/>
          <p:nvPr/>
        </p:nvSpPr>
        <p:spPr bwMode="auto">
          <a:xfrm>
            <a:off x="7596336" y="2874979"/>
            <a:ext cx="1080120" cy="57606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118C9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Result</a:t>
            </a:r>
          </a:p>
        </p:txBody>
      </p:sp>
      <p:cxnSp>
        <p:nvCxnSpPr>
          <p:cNvPr id="37" name="Straight Arrow Connector 36"/>
          <p:cNvCxnSpPr>
            <a:stCxn id="14" idx="3"/>
            <a:endCxn id="35" idx="1"/>
          </p:cNvCxnSpPr>
          <p:nvPr/>
        </p:nvCxnSpPr>
        <p:spPr bwMode="auto">
          <a:xfrm>
            <a:off x="7236296" y="3163011"/>
            <a:ext cx="360040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0" name="Text Box 4"/>
          <p:cNvSpPr txBox="1">
            <a:spLocks noChangeArrowheads="1"/>
          </p:cNvSpPr>
          <p:nvPr/>
        </p:nvSpPr>
        <p:spPr bwMode="auto">
          <a:xfrm>
            <a:off x="176213" y="92075"/>
            <a:ext cx="8420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ts val="525"/>
              </a:spcBef>
              <a:buClrTx/>
              <a:buFontTx/>
              <a:buNone/>
            </a:pPr>
            <a:r>
              <a:rPr lang="en-US" altLang="hu-HU" sz="2600" dirty="0" smtClean="0">
                <a:solidFill>
                  <a:srgbClr val="808080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rPr>
              <a:t>Iterative CT reconstruction</a:t>
            </a:r>
            <a:endParaRPr lang="hu-HU" altLang="hu-HU" sz="2600" dirty="0">
              <a:solidFill>
                <a:srgbClr val="808080"/>
              </a:solidFill>
              <a:latin typeface="Verdana" panose="020B060403050404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8604250" y="6453188"/>
            <a:ext cx="4683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hu-HU" altLang="hu-HU" sz="1400" dirty="0" smtClean="0">
                <a:solidFill>
                  <a:srgbClr val="008C9C"/>
                </a:solidFill>
                <a:latin typeface="Calibri" panose="020F0502020204030204" pitchFamily="34" charset="0"/>
              </a:rPr>
              <a:t>11</a:t>
            </a:r>
            <a:endParaRPr lang="hu-HU" altLang="hu-HU" sz="1400" dirty="0">
              <a:solidFill>
                <a:srgbClr val="008C9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533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107950" y="-46038"/>
            <a:ext cx="8640763" cy="7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539750" y="1341438"/>
            <a:ext cx="80645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8604250" y="6453188"/>
            <a:ext cx="4683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E93412F-7E66-493F-869D-3FA8D6DAD611}" type="slidenum">
              <a:rPr lang="hu-HU" altLang="hu-HU" sz="1400">
                <a:solidFill>
                  <a:srgbClr val="008C9C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hu-HU" altLang="hu-HU" sz="1400">
              <a:solidFill>
                <a:srgbClr val="008C9C"/>
              </a:solidFill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65125" y="1006475"/>
            <a:ext cx="831215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SzPct val="100000"/>
              <a:defRPr/>
            </a:pPr>
            <a:r>
              <a:rPr lang="hu-HU" altLang="hu-HU" sz="2200" b="1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Iterative</a:t>
            </a:r>
            <a:r>
              <a:rPr lang="hu-HU" altLang="hu-HU" sz="2200" b="1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b="1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reconstruction</a:t>
            </a:r>
            <a:r>
              <a:rPr lang="hu-HU" altLang="hu-HU" sz="2200" b="1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b="1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types</a:t>
            </a:r>
            <a:endParaRPr lang="hu-HU" altLang="hu-HU" sz="2200" b="1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eaLnBrk="1" hangingPunct="1">
              <a:spcBef>
                <a:spcPts val="500"/>
              </a:spcBef>
              <a:buSzPct val="100000"/>
              <a:defRPr/>
            </a:pPr>
            <a:endParaRPr lang="hu-HU" altLang="hu-HU" sz="2200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marL="342900" indent="-342900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Algebraic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reconstruction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techniques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(ART, SART, SIRT)</a:t>
            </a:r>
          </a:p>
          <a:p>
            <a:pPr eaLnBrk="1" hangingPunct="1">
              <a:spcBef>
                <a:spcPts val="500"/>
              </a:spcBef>
              <a:buSzPct val="100000"/>
              <a:defRPr/>
            </a:pP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solving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y=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Ax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, 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where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y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is 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sinogram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data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, A is 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system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model</a:t>
            </a:r>
            <a:endParaRPr lang="hu-HU" altLang="hu-HU" sz="2200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marL="342900" indent="-342900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Statistical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reconstruction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methods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(EM, ML) (I ~ Poisson +     </a:t>
            </a:r>
          </a:p>
          <a:p>
            <a:pPr eaLnBrk="1" hangingPunct="1">
              <a:spcBef>
                <a:spcPts val="500"/>
              </a:spcBef>
              <a:buSzPct val="100000"/>
              <a:defRPr/>
            </a:pP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Normal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)</a:t>
            </a:r>
          </a:p>
          <a:p>
            <a:pPr marL="342900" indent="-342900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Model-based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methods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(go 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beyond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modeling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statistics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of 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the</a:t>
            </a:r>
            <a:endParaRPr lang="hu-HU" altLang="hu-HU" sz="2200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eaLnBrk="1" hangingPunct="1">
              <a:spcBef>
                <a:spcPts val="500"/>
              </a:spcBef>
              <a:buSzPct val="100000"/>
              <a:defRPr/>
            </a:pP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detected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photons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as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Poisson 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distributed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6213" y="92075"/>
            <a:ext cx="8420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ts val="525"/>
              </a:spcBef>
              <a:buClrTx/>
              <a:buFontTx/>
              <a:buNone/>
            </a:pPr>
            <a:r>
              <a:rPr lang="en-US" altLang="hu-HU" sz="2600" dirty="0" smtClean="0">
                <a:solidFill>
                  <a:srgbClr val="808080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rPr>
              <a:t>Iterative CT reconstruction</a:t>
            </a:r>
            <a:endParaRPr lang="hu-HU" altLang="hu-HU" sz="2600" dirty="0">
              <a:solidFill>
                <a:srgbClr val="808080"/>
              </a:solidFill>
              <a:latin typeface="Verdana" panose="020B0604030504040204" pitchFamily="34" charset="0"/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107950" y="-46038"/>
            <a:ext cx="8640763" cy="7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539750" y="1096963"/>
            <a:ext cx="80645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8604250" y="6453188"/>
            <a:ext cx="4683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9E33E9D-61AF-452A-9D02-0A51EC92BED7}" type="slidenum">
              <a:rPr lang="hu-HU" altLang="hu-HU" sz="1400">
                <a:solidFill>
                  <a:srgbClr val="008C9C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hu-HU" altLang="hu-HU" sz="1400">
              <a:solidFill>
                <a:srgbClr val="008C9C"/>
              </a:solidFill>
              <a:latin typeface="Calibri" panose="020F0502020204030204" pitchFamily="34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65125" y="977900"/>
            <a:ext cx="8312150" cy="309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Maximalization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of 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the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conditional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probability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	P( </a:t>
            </a:r>
            <a:r>
              <a:rPr lang="el-GR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μ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| y ), 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where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μ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is 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the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distribution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of 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linear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attenuation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coefficients</a:t>
            </a:r>
            <a:endParaRPr lang="hu-HU" altLang="hu-HU" sz="2200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y is 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the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vector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of 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transmission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measurements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.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hu-HU" altLang="hu-HU" sz="2200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hu-HU" altLang="hu-HU" sz="2200" b="1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Backprojection</a:t>
            </a:r>
            <a:r>
              <a:rPr lang="hu-HU" altLang="hu-HU" sz="2200" b="1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endParaRPr lang="hu-HU" altLang="hu-HU" sz="2200" b="1" dirty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hu-HU" altLang="hu-HU" sz="2200" b="1" dirty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hu-HU" altLang="hu-HU" sz="2200" b="1" dirty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hu-HU" altLang="hu-HU" sz="2200" b="1" dirty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hu-HU" altLang="hu-HU" sz="2200" dirty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              is </a:t>
            </a:r>
            <a:r>
              <a:rPr lang="hu-HU" altLang="hu-HU" sz="2200" dirty="0" err="1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the</a:t>
            </a:r>
            <a:r>
              <a:rPr lang="hu-HU" altLang="hu-HU" sz="2200" dirty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dirty="0" err="1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value</a:t>
            </a:r>
            <a:r>
              <a:rPr lang="hu-HU" altLang="hu-HU" sz="2200" dirty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of pixel j,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hu-HU" altLang="hu-HU" sz="2200" dirty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              is </a:t>
            </a:r>
            <a:r>
              <a:rPr lang="hu-HU" altLang="hu-HU" sz="2200" dirty="0" err="1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the</a:t>
            </a:r>
            <a:r>
              <a:rPr lang="hu-HU" altLang="hu-HU" sz="2200" dirty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dirty="0" err="1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measured</a:t>
            </a:r>
            <a:r>
              <a:rPr lang="hu-HU" altLang="hu-HU" sz="2200" dirty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dirty="0" err="1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sinogram</a:t>
            </a:r>
            <a:r>
              <a:rPr lang="hu-HU" altLang="hu-HU" sz="2200" dirty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dirty="0" err="1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along</a:t>
            </a:r>
            <a:r>
              <a:rPr lang="hu-HU" altLang="hu-HU" sz="2200" dirty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line i,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hu-HU" altLang="hu-HU" sz="2200" dirty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              is </a:t>
            </a:r>
            <a:r>
              <a:rPr lang="hu-HU" altLang="hu-HU" sz="2200" dirty="0" err="1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the</a:t>
            </a:r>
            <a:r>
              <a:rPr lang="hu-HU" altLang="hu-HU" sz="2200" dirty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dirty="0" err="1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intersection</a:t>
            </a:r>
            <a:r>
              <a:rPr lang="hu-HU" altLang="hu-HU" sz="2200" dirty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dirty="0" err="1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length</a:t>
            </a:r>
            <a:r>
              <a:rPr lang="hu-HU" altLang="hu-HU" sz="2200" dirty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of projection line i </a:t>
            </a:r>
            <a:r>
              <a:rPr lang="hu-HU" altLang="hu-HU" sz="2200" dirty="0" err="1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with</a:t>
            </a:r>
            <a:r>
              <a:rPr lang="hu-HU" altLang="hu-HU" sz="2200" dirty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pixel j.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hu-HU" altLang="hu-HU" sz="2200" dirty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hu-HU" altLang="hu-HU" sz="2200" dirty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hu-HU" altLang="hu-HU" sz="2200" dirty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hu-HU" altLang="hu-HU" sz="2200" dirty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hu-HU" altLang="hu-HU" sz="2200" dirty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hu-HU" altLang="hu-HU" sz="2200" dirty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827584" y="3021385"/>
            <a:ext cx="5943600" cy="2349500"/>
            <a:chOff x="822325" y="1463675"/>
            <a:chExt cx="5943600" cy="2349500"/>
          </a:xfrm>
        </p:grpSpPr>
        <p:pic>
          <p:nvPicPr>
            <p:cNvPr id="2458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325" y="1463675"/>
              <a:ext cx="5943600" cy="1004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58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6963" y="2651125"/>
              <a:ext cx="419100" cy="36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584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6963" y="3013075"/>
              <a:ext cx="371475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585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6963" y="3394075"/>
              <a:ext cx="333375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6213" y="92075"/>
            <a:ext cx="8420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ts val="525"/>
              </a:spcBef>
              <a:buClrTx/>
              <a:buFontTx/>
              <a:buNone/>
            </a:pPr>
            <a:r>
              <a:rPr lang="en-US" altLang="hu-HU" sz="2600" dirty="0" smtClean="0">
                <a:solidFill>
                  <a:srgbClr val="808080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rPr>
              <a:t>Iterative CT reconstruction</a:t>
            </a:r>
            <a:endParaRPr lang="hu-HU" altLang="hu-HU" sz="2600" dirty="0">
              <a:solidFill>
                <a:srgbClr val="808080"/>
              </a:solidFill>
              <a:latin typeface="Verdana" panose="020B0604030504040204" pitchFamily="34" charset="0"/>
              <a:ea typeface="Droid Sans Fallback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520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07950" y="-46038"/>
            <a:ext cx="8640763" cy="7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539750" y="1341438"/>
            <a:ext cx="80645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8604250" y="6453188"/>
            <a:ext cx="4683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ECB33A8-6673-4F57-BC93-9B245B36B6ED}" type="slidenum">
              <a:rPr lang="hu-HU" altLang="hu-HU" sz="1400">
                <a:solidFill>
                  <a:srgbClr val="008C9C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hu-HU" altLang="hu-HU" sz="1400">
              <a:solidFill>
                <a:srgbClr val="008C9C"/>
              </a:solidFill>
              <a:latin typeface="Calibri" panose="020F0502020204030204" pitchFamily="34" charset="0"/>
            </a:endParaRP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639763" y="822325"/>
            <a:ext cx="7040562" cy="438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hu-HU" altLang="hu-HU" sz="2200" b="1" dirty="0" err="1">
                <a:solidFill>
                  <a:srgbClr val="4D4D4D"/>
                </a:solidFill>
                <a:ea typeface="WenQuanYi Micro Hei" charset="0"/>
                <a:cs typeface="WenQuanYi Micro Hei" charset="0"/>
              </a:rPr>
              <a:t>Reconstructed</a:t>
            </a:r>
            <a:r>
              <a:rPr lang="hu-HU" altLang="hu-HU" sz="2200" b="1" dirty="0">
                <a:solidFill>
                  <a:srgbClr val="4D4D4D"/>
                </a:solidFill>
                <a:ea typeface="WenQuanYi Micro Hei" charset="0"/>
                <a:cs typeface="WenQuanYi Micro Hei" charset="0"/>
              </a:rPr>
              <a:t> </a:t>
            </a:r>
            <a:r>
              <a:rPr lang="hu-HU" altLang="hu-HU" sz="2200" b="1" dirty="0" err="1">
                <a:solidFill>
                  <a:srgbClr val="4D4D4D"/>
                </a:solidFill>
                <a:ea typeface="WenQuanYi Micro Hei" charset="0"/>
                <a:cs typeface="WenQuanYi Micro Hei" charset="0"/>
              </a:rPr>
              <a:t>volume</a:t>
            </a:r>
            <a:r>
              <a:rPr lang="hu-HU" altLang="hu-HU" sz="2200" b="1" dirty="0">
                <a:solidFill>
                  <a:srgbClr val="4D4D4D"/>
                </a:solidFill>
                <a:ea typeface="WenQuanYi Micro Hei" charset="0"/>
                <a:cs typeface="WenQuanYi Micro Hei" charset="0"/>
              </a:rPr>
              <a:t> (FBP and </a:t>
            </a:r>
            <a:r>
              <a:rPr lang="hu-HU" altLang="hu-HU" sz="2200" b="1" dirty="0" err="1">
                <a:solidFill>
                  <a:srgbClr val="4D4D4D"/>
                </a:solidFill>
                <a:ea typeface="WenQuanYi Micro Hei" charset="0"/>
                <a:cs typeface="WenQuanYi Micro Hei" charset="0"/>
              </a:rPr>
              <a:t>iterative</a:t>
            </a:r>
            <a:r>
              <a:rPr lang="hu-HU" altLang="hu-HU" sz="2200" b="1" dirty="0">
                <a:solidFill>
                  <a:srgbClr val="4D4D4D"/>
                </a:solidFill>
                <a:ea typeface="WenQuanYi Micro Hei" charset="0"/>
                <a:cs typeface="WenQuanYi Micro Hei" charset="0"/>
              </a:rPr>
              <a:t>)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hu-HU" altLang="hu-HU" sz="2200" b="1" dirty="0">
              <a:solidFill>
                <a:srgbClr val="000000"/>
              </a:solidFill>
              <a:ea typeface="WenQuanYi Micro Hei" charset="0"/>
              <a:cs typeface="WenQuanYi Micro Hei" charset="0"/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hu-HU" altLang="hu-HU" sz="2200" b="1" dirty="0">
              <a:solidFill>
                <a:srgbClr val="000000"/>
              </a:solidFill>
              <a:ea typeface="WenQuanYi Micro Hei" charset="0"/>
              <a:cs typeface="WenQuanYi Micro Hei" charset="0"/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hu-HU" altLang="hu-HU" sz="2200" b="1" dirty="0">
              <a:solidFill>
                <a:srgbClr val="000000"/>
              </a:solidFill>
              <a:ea typeface="WenQuanYi Micro Hei" charset="0"/>
              <a:cs typeface="WenQuanYi Micro Hei" charset="0"/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hu-HU" altLang="hu-HU" sz="2200" b="1" dirty="0">
              <a:solidFill>
                <a:srgbClr val="000000"/>
              </a:solidFill>
              <a:ea typeface="WenQuanYi Micro Hei" charset="0"/>
              <a:cs typeface="WenQuanYi Micro Hei" charset="0"/>
            </a:endParaRPr>
          </a:p>
        </p:txBody>
      </p:sp>
      <p:pic>
        <p:nvPicPr>
          <p:cNvPr id="1229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954213"/>
            <a:ext cx="8355013" cy="364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6213" y="92075"/>
            <a:ext cx="8420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ts val="525"/>
              </a:spcBef>
              <a:buClrTx/>
              <a:buFontTx/>
              <a:buNone/>
            </a:pPr>
            <a:r>
              <a:rPr lang="en-US" altLang="hu-HU" sz="2600" dirty="0" smtClean="0">
                <a:solidFill>
                  <a:srgbClr val="808080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rPr>
              <a:t>Iterative CT reconstruction</a:t>
            </a:r>
            <a:endParaRPr lang="hu-HU" altLang="hu-HU" sz="2600" dirty="0">
              <a:solidFill>
                <a:srgbClr val="808080"/>
              </a:solidFill>
              <a:latin typeface="Verdana" panose="020B0604030504040204" pitchFamily="34" charset="0"/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107950" y="-46038"/>
            <a:ext cx="8640763" cy="7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539750" y="1341438"/>
            <a:ext cx="80645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8604250" y="6453188"/>
            <a:ext cx="4683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F300702-24C5-4B17-8BF5-261D459CCCF9}" type="slidenum">
              <a:rPr lang="hu-HU" altLang="hu-HU" sz="1400">
                <a:solidFill>
                  <a:srgbClr val="008C9C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hu-HU" altLang="hu-HU" sz="1400">
              <a:solidFill>
                <a:srgbClr val="008C9C"/>
              </a:solidFill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22325" y="989013"/>
            <a:ext cx="7589838" cy="440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SzPct val="100000"/>
              <a:defRPr/>
            </a:pPr>
            <a:r>
              <a:rPr lang="en-US" altLang="hu-HU" sz="2200" b="1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Advantages</a:t>
            </a:r>
          </a:p>
          <a:p>
            <a:pPr marL="342900" indent="-342900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image 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noise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reduction</a:t>
            </a:r>
            <a:endParaRPr lang="hu-HU" altLang="hu-HU" sz="2200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marL="342900" indent="-342900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dose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reduction</a:t>
            </a:r>
            <a:endParaRPr lang="hu-HU" altLang="hu-HU" sz="2200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marL="342900" indent="-342900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artifact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reduction</a:t>
            </a:r>
            <a:endParaRPr lang="hu-HU" altLang="hu-HU" sz="2200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eaLnBrk="1" hangingPunct="1">
              <a:spcBef>
                <a:spcPts val="500"/>
              </a:spcBef>
              <a:buSzPct val="100000"/>
              <a:defRPr/>
            </a:pPr>
            <a:endParaRPr lang="hu-HU" altLang="hu-HU" sz="2200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eaLnBrk="1" hangingPunct="1">
              <a:spcBef>
                <a:spcPts val="500"/>
              </a:spcBef>
              <a:buSzPct val="100000"/>
              <a:defRPr/>
            </a:pPr>
            <a:r>
              <a:rPr lang="hu-HU" altLang="hu-HU" sz="2200" b="1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Disadvantages</a:t>
            </a:r>
            <a:endParaRPr lang="hu-HU" altLang="hu-HU" sz="2200" b="1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marL="342900" indent="-342900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computation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time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(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using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GPU)</a:t>
            </a:r>
          </a:p>
          <a:p>
            <a:pPr marL="342900" indent="-342900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model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complexity</a:t>
            </a:r>
            <a:endParaRPr lang="hu-HU" altLang="hu-HU" sz="2200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marL="342900" indent="-342900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software 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complexity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, 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non-linear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algorithms</a:t>
            </a:r>
            <a:endParaRPr lang="hu-HU" altLang="hu-HU" sz="2200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6213" y="92075"/>
            <a:ext cx="8420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ts val="525"/>
              </a:spcBef>
              <a:buClrTx/>
              <a:buFontTx/>
              <a:buNone/>
            </a:pPr>
            <a:r>
              <a:rPr lang="en-US" altLang="hu-HU" sz="2600" dirty="0" smtClean="0">
                <a:solidFill>
                  <a:srgbClr val="808080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rPr>
              <a:t>Iterative CT reconstruction</a:t>
            </a:r>
            <a:endParaRPr lang="hu-HU" altLang="hu-HU" sz="2600" dirty="0">
              <a:solidFill>
                <a:srgbClr val="808080"/>
              </a:solidFill>
              <a:latin typeface="Verdana" panose="020B0604030504040204" pitchFamily="34" charset="0"/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107950" y="-46038"/>
            <a:ext cx="8640763" cy="7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539750" y="1341438"/>
            <a:ext cx="80645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8604250" y="6453188"/>
            <a:ext cx="4683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130ED8A-C39C-4070-A21C-689CB6377888}" type="slidenum">
              <a:rPr lang="hu-HU" altLang="hu-HU" sz="1400">
                <a:solidFill>
                  <a:srgbClr val="008C9C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hu-HU" altLang="hu-HU" sz="1400">
              <a:solidFill>
                <a:srgbClr val="008C9C"/>
              </a:solidFill>
              <a:latin typeface="Calibri" panose="020F0502020204030204" pitchFamily="34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65125" y="1006475"/>
            <a:ext cx="831215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SzPct val="100000"/>
              <a:defRPr/>
            </a:pPr>
            <a:r>
              <a:rPr lang="en-US" altLang="hu-HU" sz="2200" b="1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P</a:t>
            </a:r>
            <a:r>
              <a:rPr lang="hu-HU" altLang="hu-HU" sz="2200" b="1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rojector</a:t>
            </a:r>
            <a:r>
              <a:rPr lang="hu-HU" altLang="hu-HU" sz="2200" b="1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b="1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types</a:t>
            </a:r>
            <a:r>
              <a:rPr lang="hu-HU" altLang="hu-HU" sz="2200" b="1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(</a:t>
            </a:r>
            <a:r>
              <a:rPr lang="hu-HU" altLang="hu-HU" sz="2200" b="1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parallelization</a:t>
            </a:r>
            <a:r>
              <a:rPr lang="hu-HU" altLang="hu-HU" sz="2200" b="1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)</a:t>
            </a:r>
          </a:p>
          <a:p>
            <a:pPr eaLnBrk="1" hangingPunct="1">
              <a:spcBef>
                <a:spcPts val="500"/>
              </a:spcBef>
              <a:buSzPct val="100000"/>
              <a:defRPr/>
            </a:pPr>
            <a:endParaRPr lang="hu-HU" altLang="hu-HU" sz="2200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marL="342900" indent="-342900" eaLnBrk="1" hangingPunct="1"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pixel-driven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(</a:t>
            </a: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ray-driven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) </a:t>
            </a:r>
          </a:p>
          <a:p>
            <a:pPr marL="342900" indent="-342900" eaLnBrk="1" hangingPunct="1"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voxel-driven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</a:p>
          <a:p>
            <a:pPr marL="342900" indent="-342900" eaLnBrk="1" hangingPunct="1"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distance-driven</a:t>
            </a:r>
            <a:r>
              <a:rPr lang="hu-HU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</a:p>
          <a:p>
            <a:pPr eaLnBrk="1" hangingPunct="1">
              <a:spcBef>
                <a:spcPts val="500"/>
              </a:spcBef>
              <a:buSzPct val="100000"/>
              <a:defRPr/>
            </a:pPr>
            <a:endParaRPr lang="hu-HU" altLang="hu-HU" sz="2200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656013"/>
            <a:ext cx="2686050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3502025"/>
            <a:ext cx="22860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3476625"/>
            <a:ext cx="3111500" cy="217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6213" y="92075"/>
            <a:ext cx="8420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ts val="525"/>
              </a:spcBef>
              <a:buClrTx/>
              <a:buFontTx/>
              <a:buNone/>
            </a:pPr>
            <a:r>
              <a:rPr lang="en-US" altLang="hu-HU" sz="2600" dirty="0" smtClean="0">
                <a:solidFill>
                  <a:srgbClr val="808080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rPr>
              <a:t>Iterative CT reconstruction</a:t>
            </a:r>
            <a:endParaRPr lang="hu-HU" altLang="hu-HU" sz="2600" dirty="0">
              <a:solidFill>
                <a:srgbClr val="808080"/>
              </a:solidFill>
              <a:latin typeface="Verdana" panose="020B0604030504040204" pitchFamily="34" charset="0"/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467544" y="980728"/>
            <a:ext cx="744723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65125" indent="-34925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  <a:tab pos="950912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  <a:tab pos="950912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  <a:tab pos="950912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  <a:tab pos="950912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  <a:tab pos="950912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  <a:tab pos="950912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  <a:tab pos="950912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  <a:tab pos="950912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  <a:tab pos="950912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defRPr/>
            </a:pPr>
            <a:r>
              <a:rPr lang="en-US" altLang="hu-HU" sz="2200" b="1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Optimizations</a:t>
            </a:r>
          </a:p>
          <a:p>
            <a:pPr eaLnBrk="1" hangingPunct="1">
              <a:spcBef>
                <a:spcPts val="500"/>
              </a:spcBef>
              <a:defRPr/>
            </a:pPr>
            <a:endParaRPr lang="hu-HU" altLang="hu-HU" sz="2200" b="1" dirty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lvl="1" eaLnBrk="1" hangingPunct="1"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r>
              <a:rPr lang="hu-HU" altLang="hu-HU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CPU vs. </a:t>
            </a:r>
            <a:r>
              <a:rPr lang="hu-HU" altLang="hu-HU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GPU</a:t>
            </a:r>
            <a:endParaRPr lang="en-US" altLang="hu-HU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lvl="1" eaLnBrk="1" hangingPunct="1"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r>
              <a:rPr lang="hu-HU" altLang="hu-HU" dirty="0" err="1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Memory</a:t>
            </a:r>
            <a:r>
              <a:rPr lang="hu-HU" altLang="hu-HU" dirty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dirty="0" err="1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access</a:t>
            </a:r>
            <a:r>
              <a:rPr lang="hu-HU" altLang="hu-HU" dirty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patterns</a:t>
            </a:r>
            <a:endParaRPr lang="en-US" altLang="hu-HU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lvl="2" eaLnBrk="1" hangingPunct="1"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hu-HU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Coalesced access</a:t>
            </a:r>
          </a:p>
          <a:p>
            <a:pPr lvl="2" eaLnBrk="1" hangingPunct="1"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r>
              <a:rPr lang="hu-HU" altLang="hu-HU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Texture</a:t>
            </a:r>
            <a:r>
              <a:rPr lang="en-US" altLang="hu-HU" dirty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n-US" altLang="hu-HU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memory </a:t>
            </a:r>
            <a:r>
              <a:rPr lang="hu-HU" altLang="hu-HU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vs. </a:t>
            </a:r>
            <a:r>
              <a:rPr lang="en-US" altLang="hu-HU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global memory</a:t>
            </a:r>
            <a:endParaRPr lang="en-US" altLang="hu-HU" dirty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lvl="1" eaLnBrk="1" hangingPunct="1"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r>
              <a:rPr lang="hu-HU" altLang="hu-HU" dirty="0" err="1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Use</a:t>
            </a:r>
            <a:r>
              <a:rPr lang="hu-HU" altLang="hu-HU" dirty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dirty="0" err="1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float</a:t>
            </a:r>
            <a:r>
              <a:rPr lang="hu-HU" altLang="hu-HU" dirty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dirty="0" err="1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instead</a:t>
            </a:r>
            <a:r>
              <a:rPr lang="hu-HU" altLang="hu-HU" dirty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of </a:t>
            </a:r>
            <a:r>
              <a:rPr lang="hu-HU" altLang="hu-HU" dirty="0" err="1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double</a:t>
            </a:r>
            <a:r>
              <a:rPr lang="hu-HU" altLang="hu-HU" dirty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dirty="0" err="1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where</a:t>
            </a:r>
            <a:r>
              <a:rPr lang="hu-HU" altLang="hu-HU" dirty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possible</a:t>
            </a:r>
            <a:endParaRPr lang="en-US" altLang="hu-HU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lvl="1" eaLnBrk="1" hangingPunct="1"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hu-HU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Memory size</a:t>
            </a:r>
          </a:p>
          <a:p>
            <a:pPr lvl="1" eaLnBrk="1" hangingPunct="1"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hu-HU" dirty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Multi-GPU</a:t>
            </a:r>
            <a:endParaRPr lang="hu-HU" altLang="hu-HU" dirty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lvl="1" eaLnBrk="1" hangingPunct="1"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endParaRPr lang="en-US" altLang="hu-HU" dirty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6213" y="92075"/>
            <a:ext cx="8420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ts val="525"/>
              </a:spcBef>
              <a:buClrTx/>
              <a:buFontTx/>
              <a:buNone/>
            </a:pPr>
            <a:r>
              <a:rPr lang="en-US" altLang="hu-HU" sz="2600" dirty="0" smtClean="0">
                <a:solidFill>
                  <a:srgbClr val="808080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rPr>
              <a:t>Iterative CT reconstruction</a:t>
            </a:r>
            <a:endParaRPr lang="hu-HU" altLang="hu-HU" sz="2600" dirty="0">
              <a:solidFill>
                <a:srgbClr val="808080"/>
              </a:solidFill>
              <a:latin typeface="Verdana" panose="020B060403050404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04250" y="6453188"/>
            <a:ext cx="4683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hu-HU" altLang="hu-HU" sz="1400" dirty="0" smtClean="0">
                <a:solidFill>
                  <a:srgbClr val="008C9C"/>
                </a:solidFill>
                <a:latin typeface="Calibri" panose="020F0502020204030204" pitchFamily="34" charset="0"/>
              </a:rPr>
              <a:t>17</a:t>
            </a:r>
            <a:endParaRPr lang="hu-HU" altLang="hu-HU" sz="1400" dirty="0">
              <a:solidFill>
                <a:srgbClr val="008C9C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7763887"/>
              </p:ext>
            </p:extLst>
          </p:nvPr>
        </p:nvGraphicFramePr>
        <p:xfrm>
          <a:off x="1331640" y="1484784"/>
          <a:ext cx="648072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6213" y="92075"/>
            <a:ext cx="8420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ts val="525"/>
              </a:spcBef>
              <a:buClrTx/>
              <a:buFontTx/>
              <a:buNone/>
            </a:pPr>
            <a:r>
              <a:rPr lang="en-US" altLang="hu-HU" sz="2600" dirty="0" smtClean="0">
                <a:solidFill>
                  <a:srgbClr val="808080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rPr>
              <a:t>Measurements</a:t>
            </a:r>
            <a:endParaRPr lang="hu-HU" altLang="hu-HU" sz="2600" dirty="0">
              <a:solidFill>
                <a:srgbClr val="808080"/>
              </a:solidFill>
              <a:latin typeface="Verdana" panose="020B060403050404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31840" y="756370"/>
            <a:ext cx="3384376" cy="58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SzPct val="100000"/>
              <a:defRPr/>
            </a:pPr>
            <a:r>
              <a:rPr lang="hu-HU" altLang="hu-HU" sz="2200" b="1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Reconstruction</a:t>
            </a:r>
            <a:r>
              <a:rPr lang="hu-HU" altLang="hu-HU" sz="2200" b="1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b="1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speed</a:t>
            </a:r>
            <a:endParaRPr lang="hu-HU" altLang="hu-HU" sz="2200" b="1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604250" y="6453188"/>
            <a:ext cx="4683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hu-HU" altLang="hu-HU" sz="1400" dirty="0" smtClean="0">
                <a:solidFill>
                  <a:srgbClr val="008C9C"/>
                </a:solidFill>
                <a:latin typeface="Calibri" panose="020F0502020204030204" pitchFamily="34" charset="0"/>
              </a:rPr>
              <a:t>18</a:t>
            </a:r>
            <a:endParaRPr lang="hu-HU" altLang="hu-HU" sz="1400" dirty="0">
              <a:solidFill>
                <a:srgbClr val="008C9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28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6213" y="92075"/>
            <a:ext cx="8420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ts val="525"/>
              </a:spcBef>
              <a:buClrTx/>
              <a:buFontTx/>
              <a:buNone/>
            </a:pPr>
            <a:r>
              <a:rPr lang="en-US" altLang="hu-HU" sz="2600" dirty="0" smtClean="0">
                <a:solidFill>
                  <a:srgbClr val="808080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rPr>
              <a:t>Measurements</a:t>
            </a:r>
            <a:endParaRPr lang="hu-HU" altLang="hu-HU" sz="2600" dirty="0">
              <a:solidFill>
                <a:srgbClr val="808080"/>
              </a:solidFill>
              <a:latin typeface="Verdana" panose="020B0604030504040204" pitchFamily="34" charset="0"/>
              <a:ea typeface="Droid Sans Fallback" charset="0"/>
              <a:cs typeface="Droid Sans Fallback" charset="0"/>
            </a:endParaRP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206800"/>
              </p:ext>
            </p:extLst>
          </p:nvPr>
        </p:nvGraphicFramePr>
        <p:xfrm>
          <a:off x="1331640" y="1484784"/>
          <a:ext cx="648072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31840" y="756370"/>
            <a:ext cx="3384376" cy="58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SzPct val="100000"/>
              <a:defRPr/>
            </a:pPr>
            <a:r>
              <a:rPr lang="hu-HU" altLang="hu-HU" sz="2200" b="1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Reconstruction</a:t>
            </a:r>
            <a:r>
              <a:rPr lang="hu-HU" altLang="hu-HU" sz="2200" b="1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b="1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speed</a:t>
            </a:r>
            <a:endParaRPr lang="hu-HU" altLang="hu-HU" sz="2200" b="1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604250" y="6453188"/>
            <a:ext cx="4683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hu-HU" altLang="hu-HU" sz="1400" dirty="0" smtClean="0">
                <a:solidFill>
                  <a:srgbClr val="008C9C"/>
                </a:solidFill>
                <a:latin typeface="Calibri" panose="020F0502020204030204" pitchFamily="34" charset="0"/>
              </a:rPr>
              <a:t>19</a:t>
            </a:r>
            <a:endParaRPr lang="hu-HU" altLang="hu-HU" sz="1400" dirty="0">
              <a:solidFill>
                <a:srgbClr val="008C9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18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3717032"/>
            <a:ext cx="3009900" cy="2714625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95"/>
          <a:stretch/>
        </p:blipFill>
        <p:spPr bwMode="auto">
          <a:xfrm>
            <a:off x="5596332" y="4118247"/>
            <a:ext cx="1871268" cy="189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80928"/>
            <a:ext cx="4480948" cy="3429297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76213" y="92075"/>
            <a:ext cx="8420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ts val="525"/>
              </a:spcBef>
              <a:buClrTx/>
              <a:buFontTx/>
              <a:buNone/>
            </a:pPr>
            <a:r>
              <a:rPr lang="hu-HU" altLang="hu-HU" sz="2600" dirty="0" smtClean="0">
                <a:solidFill>
                  <a:srgbClr val="808080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rPr>
              <a:t>C</a:t>
            </a:r>
            <a:r>
              <a:rPr lang="en-US" altLang="hu-HU" sz="2600" dirty="0" err="1" smtClean="0">
                <a:solidFill>
                  <a:srgbClr val="808080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rPr>
              <a:t>omputed</a:t>
            </a:r>
            <a:r>
              <a:rPr lang="en-US" altLang="hu-HU" sz="2600" dirty="0" smtClean="0">
                <a:solidFill>
                  <a:srgbClr val="808080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rPr>
              <a:t> Tomography</a:t>
            </a:r>
            <a:endParaRPr lang="hu-HU" altLang="hu-HU" sz="2600" dirty="0">
              <a:solidFill>
                <a:srgbClr val="808080"/>
              </a:solidFill>
              <a:latin typeface="Verdana" panose="020B0604030504040204" pitchFamily="34" charset="0"/>
              <a:ea typeface="Droid Sans Fallback" charset="0"/>
              <a:cs typeface="Droid Sans Fallbac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0"/>
            <a:ext cx="4782193" cy="3586645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604250" y="6453188"/>
            <a:ext cx="4683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hu-HU" altLang="hu-HU" sz="1400" dirty="0" smtClean="0">
                <a:solidFill>
                  <a:srgbClr val="008C9C"/>
                </a:solidFill>
                <a:latin typeface="Calibri" panose="020F0502020204030204" pitchFamily="34" charset="0"/>
              </a:rPr>
              <a:t>2</a:t>
            </a:r>
            <a:endParaRPr lang="hu-HU" altLang="hu-HU" sz="1400" dirty="0">
              <a:solidFill>
                <a:srgbClr val="008C9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70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6213" y="92075"/>
            <a:ext cx="8420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ts val="525"/>
              </a:spcBef>
              <a:buClrTx/>
              <a:buFontTx/>
              <a:buNone/>
            </a:pPr>
            <a:r>
              <a:rPr lang="en-US" altLang="hu-HU" sz="2600" dirty="0" smtClean="0">
                <a:solidFill>
                  <a:srgbClr val="808080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rPr>
              <a:t>Measurements</a:t>
            </a:r>
            <a:endParaRPr lang="hu-HU" altLang="hu-HU" sz="2600" dirty="0">
              <a:solidFill>
                <a:srgbClr val="808080"/>
              </a:solidFill>
              <a:latin typeface="Verdana" panose="020B060403050404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131840" y="756370"/>
            <a:ext cx="3384376" cy="58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SzPct val="100000"/>
              <a:defRPr/>
            </a:pPr>
            <a:r>
              <a:rPr lang="hu-HU" altLang="hu-HU" sz="2200" b="1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Reconstruction</a:t>
            </a:r>
            <a:r>
              <a:rPr lang="hu-HU" altLang="hu-HU" sz="2200" b="1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b="1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speed</a:t>
            </a:r>
            <a:endParaRPr lang="hu-HU" altLang="hu-HU" sz="2200" b="1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2800936"/>
              </p:ext>
            </p:extLst>
          </p:nvPr>
        </p:nvGraphicFramePr>
        <p:xfrm>
          <a:off x="1547664" y="1340768"/>
          <a:ext cx="626469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604250" y="6453188"/>
            <a:ext cx="4683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hu-HU" altLang="hu-HU" sz="1400" dirty="0" smtClean="0">
                <a:solidFill>
                  <a:srgbClr val="008C9C"/>
                </a:solidFill>
                <a:latin typeface="Calibri" panose="020F0502020204030204" pitchFamily="34" charset="0"/>
              </a:rPr>
              <a:t>20</a:t>
            </a:r>
            <a:endParaRPr lang="hu-HU" altLang="hu-HU" sz="1400" dirty="0">
              <a:solidFill>
                <a:srgbClr val="008C9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0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6213" y="92075"/>
            <a:ext cx="8420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ts val="525"/>
              </a:spcBef>
              <a:buClrTx/>
              <a:buFontTx/>
              <a:buNone/>
            </a:pPr>
            <a:r>
              <a:rPr lang="en-US" altLang="hu-HU" sz="2600" dirty="0" smtClean="0">
                <a:solidFill>
                  <a:srgbClr val="808080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rPr>
              <a:t>Measurements</a:t>
            </a:r>
            <a:endParaRPr lang="hu-HU" altLang="hu-HU" sz="2600" dirty="0">
              <a:solidFill>
                <a:srgbClr val="808080"/>
              </a:solidFill>
              <a:latin typeface="Verdana" panose="020B0604030504040204" pitchFamily="34" charset="0"/>
              <a:ea typeface="Droid Sans Fallback" charset="0"/>
              <a:cs typeface="Droid Sans Fallback" charset="0"/>
            </a:endParaRP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296776"/>
              </p:ext>
            </p:extLst>
          </p:nvPr>
        </p:nvGraphicFramePr>
        <p:xfrm>
          <a:off x="1331640" y="1412776"/>
          <a:ext cx="648072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31840" y="756370"/>
            <a:ext cx="3384376" cy="58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SzPct val="100000"/>
              <a:defRPr/>
            </a:pPr>
            <a:r>
              <a:rPr lang="hu-HU" altLang="hu-HU" sz="2200" b="1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Reconstruction</a:t>
            </a:r>
            <a:r>
              <a:rPr lang="hu-HU" altLang="hu-HU" sz="2200" b="1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b="1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speed</a:t>
            </a:r>
            <a:endParaRPr lang="hu-HU" altLang="hu-HU" sz="2200" b="1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604250" y="6453188"/>
            <a:ext cx="4683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hu-HU" altLang="hu-HU" sz="1400" dirty="0" smtClean="0">
                <a:solidFill>
                  <a:srgbClr val="008C9C"/>
                </a:solidFill>
                <a:latin typeface="Calibri" panose="020F0502020204030204" pitchFamily="34" charset="0"/>
              </a:rPr>
              <a:t>21</a:t>
            </a:r>
            <a:endParaRPr lang="hu-HU" altLang="hu-HU" sz="1400" dirty="0">
              <a:solidFill>
                <a:srgbClr val="008C9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365125" y="609600"/>
            <a:ext cx="8504238" cy="551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65125" indent="-34925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  <a:tab pos="950912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  <a:tab pos="950912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  <a:tab pos="950912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  <a:tab pos="950912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  <a:tab pos="950912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  <a:tab pos="950912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  <a:tab pos="950912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  <a:tab pos="950912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  <a:tab pos="950912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15875" indent="0" eaLnBrk="1" hangingPunct="1">
              <a:spcBef>
                <a:spcPts val="500"/>
              </a:spcBef>
              <a:buClrTx/>
            </a:pPr>
            <a:endParaRPr lang="en-US" altLang="hu-HU" dirty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6872629"/>
              </p:ext>
            </p:extLst>
          </p:nvPr>
        </p:nvGraphicFramePr>
        <p:xfrm>
          <a:off x="611560" y="1196752"/>
          <a:ext cx="785729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6213" y="92075"/>
            <a:ext cx="8420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ts val="525"/>
              </a:spcBef>
              <a:buClrTx/>
              <a:buFontTx/>
              <a:buNone/>
            </a:pPr>
            <a:r>
              <a:rPr lang="en-US" altLang="hu-HU" sz="2600" dirty="0" smtClean="0">
                <a:solidFill>
                  <a:srgbClr val="808080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rPr>
              <a:t>Measurements</a:t>
            </a:r>
            <a:endParaRPr lang="hu-HU" altLang="hu-HU" sz="2600" dirty="0">
              <a:solidFill>
                <a:srgbClr val="808080"/>
              </a:solidFill>
              <a:latin typeface="Verdana" panose="020B060403050404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131840" y="756370"/>
            <a:ext cx="3384376" cy="58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SzPct val="100000"/>
              <a:defRPr/>
            </a:pPr>
            <a:r>
              <a:rPr lang="hu-HU" altLang="hu-HU" sz="2200" b="1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Titan</a:t>
            </a:r>
            <a:r>
              <a:rPr lang="hu-HU" altLang="hu-HU" sz="2200" b="1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X </a:t>
            </a:r>
            <a:r>
              <a:rPr lang="hu-HU" altLang="hu-HU" sz="2200" b="1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speedup</a:t>
            </a:r>
            <a:endParaRPr lang="hu-HU" altLang="hu-HU" sz="2200" b="1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604250" y="6453188"/>
            <a:ext cx="4683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hu-HU" altLang="hu-HU" sz="1400" dirty="0" smtClean="0">
                <a:solidFill>
                  <a:srgbClr val="008C9C"/>
                </a:solidFill>
                <a:latin typeface="Calibri" panose="020F0502020204030204" pitchFamily="34" charset="0"/>
              </a:rPr>
              <a:t>22</a:t>
            </a:r>
            <a:endParaRPr lang="hu-HU" altLang="hu-HU" sz="1400" dirty="0">
              <a:solidFill>
                <a:srgbClr val="008C9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3531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1547813" y="2492375"/>
            <a:ext cx="604837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spcBef>
                <a:spcPts val="800"/>
              </a:spcBef>
              <a:buClrTx/>
              <a:buFontTx/>
              <a:buNone/>
            </a:pPr>
            <a:r>
              <a:rPr lang="hu-HU" altLang="hu-HU" sz="3200">
                <a:solidFill>
                  <a:srgbClr val="FFFFFF"/>
                </a:solidFill>
                <a:latin typeface="Calibri" panose="020F0502020204030204" pitchFamily="34" charset="0"/>
              </a:rPr>
              <a:t>Thank you for your attention!</a:t>
            </a: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8675688" y="6453188"/>
            <a:ext cx="46831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E817E1D-05B5-44E7-9374-BED0E76D6A9D}" type="slidenum">
              <a:rPr lang="hu-HU" altLang="hu-HU" sz="1400">
                <a:solidFill>
                  <a:srgbClr val="008C9C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hu-HU" altLang="hu-HU" sz="1400">
              <a:solidFill>
                <a:srgbClr val="008C9C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107950" y="-46038"/>
            <a:ext cx="8640763" cy="7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539750" y="1341438"/>
            <a:ext cx="8064500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8604250" y="6453188"/>
            <a:ext cx="4683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F5A5683-304A-4728-867C-39EEBDC38D1C}" type="slidenum">
              <a:rPr lang="hu-HU" altLang="hu-HU" sz="1400">
                <a:solidFill>
                  <a:srgbClr val="008C9C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hu-HU" altLang="hu-HU" sz="1400" dirty="0">
              <a:solidFill>
                <a:srgbClr val="008C9C"/>
              </a:solidFill>
              <a:latin typeface="Calibri" panose="020F0502020204030204" pitchFamily="34" charset="0"/>
            </a:endParaRP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176213" y="92075"/>
            <a:ext cx="8420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ts val="525"/>
              </a:spcBef>
              <a:buClrTx/>
              <a:buFontTx/>
              <a:buNone/>
            </a:pPr>
            <a:r>
              <a:rPr lang="hu-HU" altLang="hu-HU" sz="2600" dirty="0">
                <a:solidFill>
                  <a:srgbClr val="808080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rPr>
              <a:t>CUDA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365125" y="1006475"/>
            <a:ext cx="8312150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hu-HU" sz="2200" b="1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CUDA (Compute Unified Device Architecture)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en-US" altLang="hu-HU" sz="2200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A parallel computing platform and programming model invented by NVIDIA. It enables increases in computing performance by exploiting the power of the graphics processing unit (GPU). 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en-US" altLang="hu-HU" sz="2200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hu-HU" sz="1600" b="1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Hardware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hu-HU" sz="16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Kepler microarchitecture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hu-HU" sz="16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GeForce GTX TITAN Z 		(compute capacity 3.5, memory 12 Gb, CUDA cores 5760)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hu-HU" sz="16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GeForce GTX TITAN Black 	(compute capacity 3.5, memory 6 GB, CUDA cores 2688)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en-US" altLang="hu-HU" sz="1600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hu-HU" sz="16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Maxwell microarchitecture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hu-HU" sz="16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GeForce GTX 980 		(compute capacity 5.2, memory 4 GB, CUDA cores 2048)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hu-HU" sz="16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GeForce GTX TITAN X 	(compute capacity 5.2, memory 12 GB, CUDA cores 3072)</a:t>
            </a:r>
            <a:endParaRPr lang="en-US" altLang="hu-HU" sz="1600" dirty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76213" y="92075"/>
            <a:ext cx="8420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ts val="525"/>
              </a:spcBef>
              <a:buClrTx/>
              <a:buFontTx/>
              <a:buNone/>
            </a:pPr>
            <a:r>
              <a:rPr lang="hu-HU" altLang="hu-HU" sz="2600">
                <a:solidFill>
                  <a:srgbClr val="808080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rPr>
              <a:t>CUDA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65125" y="609600"/>
            <a:ext cx="8504238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076325" indent="-3397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SzPct val="100000"/>
              <a:defRPr/>
            </a:pPr>
            <a:endParaRPr lang="en-US" altLang="hu-HU" sz="2200" b="1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eaLnBrk="1" hangingPunct="1">
              <a:spcBef>
                <a:spcPts val="500"/>
              </a:spcBef>
              <a:buSzPct val="100000"/>
              <a:defRPr/>
            </a:pPr>
            <a:r>
              <a:rPr lang="en-US" altLang="hu-HU" sz="2200" b="1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CUDA framework</a:t>
            </a:r>
          </a:p>
          <a:p>
            <a:pPr eaLnBrk="1" hangingPunct="1">
              <a:spcBef>
                <a:spcPts val="500"/>
              </a:spcBef>
              <a:buSzPct val="100000"/>
              <a:defRPr/>
            </a:pPr>
            <a:endParaRPr lang="en-US" altLang="hu-HU" sz="2200" b="1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marL="342900" indent="-342900" eaLnBrk="1" hangingPunct="1">
              <a:spcBef>
                <a:spcPts val="500"/>
              </a:spcBef>
              <a:buClr>
                <a:srgbClr val="4D4D4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Wraps and hides CUDA functionality</a:t>
            </a:r>
          </a:p>
          <a:p>
            <a:pPr marL="342900" indent="-342900" eaLnBrk="1" hangingPunct="1">
              <a:spcBef>
                <a:spcPts val="500"/>
              </a:spcBef>
              <a:buClr>
                <a:srgbClr val="4D4D4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Enables fast development</a:t>
            </a:r>
          </a:p>
          <a:p>
            <a:pPr marL="342900" indent="-342900" eaLnBrk="1" hangingPunct="1">
              <a:spcBef>
                <a:spcPts val="500"/>
              </a:spcBef>
              <a:buClr>
                <a:srgbClr val="4D4D4D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altLang="hu-HU" sz="2200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marL="342900" indent="-342900" eaLnBrk="1" hangingPunct="1">
              <a:spcBef>
                <a:spcPts val="500"/>
              </a:spcBef>
              <a:buClr>
                <a:srgbClr val="4D4D4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Features</a:t>
            </a:r>
          </a:p>
          <a:p>
            <a:pPr marL="903288" lvl="1" eaLnBrk="1" hangingPunct="1">
              <a:spcBef>
                <a:spcPts val="500"/>
              </a:spcBef>
              <a:buClr>
                <a:srgbClr val="4D4D4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Smart Device selection</a:t>
            </a:r>
          </a:p>
          <a:p>
            <a:pPr marL="903288" lvl="1" eaLnBrk="1" hangingPunct="1">
              <a:spcBef>
                <a:spcPts val="500"/>
              </a:spcBef>
              <a:buClr>
                <a:srgbClr val="4D4D4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Occupancy calculations</a:t>
            </a:r>
          </a:p>
          <a:p>
            <a:pPr marL="903288" lvl="1" eaLnBrk="1" hangingPunct="1">
              <a:spcBef>
                <a:spcPts val="500"/>
              </a:spcBef>
              <a:buClr>
                <a:srgbClr val="4D4D4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Kernel launch</a:t>
            </a:r>
          </a:p>
          <a:p>
            <a:pPr marL="903288" lvl="1" eaLnBrk="1" hangingPunct="1">
              <a:spcBef>
                <a:spcPts val="500"/>
              </a:spcBef>
              <a:buClr>
                <a:srgbClr val="4D4D4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Memory management</a:t>
            </a:r>
          </a:p>
          <a:p>
            <a:pPr eaLnBrk="1" hangingPunct="1">
              <a:spcBef>
                <a:spcPts val="500"/>
              </a:spcBef>
              <a:buSzPct val="100000"/>
              <a:defRPr/>
            </a:pPr>
            <a:endParaRPr lang="en-US" altLang="hu-HU" sz="2200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4250" y="6453188"/>
            <a:ext cx="4683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hu-HU" altLang="hu-HU" sz="1400" dirty="0" smtClean="0">
                <a:solidFill>
                  <a:srgbClr val="008C9C"/>
                </a:solidFill>
                <a:latin typeface="Calibri" panose="020F0502020204030204" pitchFamily="34" charset="0"/>
              </a:rPr>
              <a:t>4</a:t>
            </a:r>
            <a:endParaRPr lang="hu-HU" altLang="hu-HU" sz="1400" dirty="0">
              <a:solidFill>
                <a:srgbClr val="008C9C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76213" y="92075"/>
            <a:ext cx="8420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ts val="525"/>
              </a:spcBef>
              <a:buClrTx/>
              <a:buFontTx/>
              <a:buNone/>
            </a:pPr>
            <a:r>
              <a:rPr lang="hu-HU" altLang="hu-HU" sz="2600">
                <a:solidFill>
                  <a:srgbClr val="808080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rPr>
              <a:t>CUDA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65125" y="609600"/>
            <a:ext cx="8504238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076325" indent="-3397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SzPct val="100000"/>
              <a:defRPr/>
            </a:pPr>
            <a:endParaRPr lang="en-US" altLang="hu-HU" sz="2200" b="1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eaLnBrk="1" hangingPunct="1">
              <a:spcBef>
                <a:spcPts val="500"/>
              </a:spcBef>
              <a:buSzPct val="100000"/>
              <a:defRPr/>
            </a:pPr>
            <a:r>
              <a:rPr lang="en-US" altLang="hu-HU" sz="2200" b="1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CUDA framework</a:t>
            </a:r>
          </a:p>
          <a:p>
            <a:pPr eaLnBrk="1" hangingPunct="1">
              <a:spcBef>
                <a:spcPts val="500"/>
              </a:spcBef>
              <a:buSzPct val="100000"/>
              <a:defRPr/>
            </a:pPr>
            <a:endParaRPr lang="en-US" altLang="hu-HU" sz="2200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marL="342900" indent="-342900" eaLnBrk="1" hangingPunct="1">
              <a:spcBef>
                <a:spcPts val="500"/>
              </a:spcBef>
              <a:buClr>
                <a:srgbClr val="4D4D4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Smart device selection</a:t>
            </a:r>
          </a:p>
          <a:p>
            <a:pPr marL="903288" lvl="1" indent="-342900" eaLnBrk="1" hangingPunct="1">
              <a:spcBef>
                <a:spcPts val="500"/>
              </a:spcBef>
              <a:buClr>
                <a:srgbClr val="4D4D4D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712788" algn="l"/>
                <a:tab pos="9144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GPU filters (available memory, display cards, …)</a:t>
            </a:r>
          </a:p>
          <a:p>
            <a:pPr marL="903288" lvl="1" indent="-342900" eaLnBrk="1" hangingPunct="1">
              <a:spcBef>
                <a:spcPts val="500"/>
              </a:spcBef>
              <a:buClr>
                <a:srgbClr val="4D4D4D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712788" algn="l"/>
                <a:tab pos="9144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Get connected displays with </a:t>
            </a:r>
            <a:r>
              <a:rPr lang="en-US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NvAPI</a:t>
            </a:r>
            <a:endParaRPr lang="en-US" altLang="hu-HU" sz="2200" dirty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marL="903288" lvl="1" indent="-342900" eaLnBrk="1" hangingPunct="1">
              <a:spcBef>
                <a:spcPts val="500"/>
              </a:spcBef>
              <a:buClr>
                <a:srgbClr val="4D4D4D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712788" algn="l"/>
                <a:tab pos="9144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altLang="hu-HU" sz="2200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marL="342900" indent="-342900" eaLnBrk="1" hangingPunct="1">
              <a:spcBef>
                <a:spcPts val="500"/>
              </a:spcBef>
              <a:buClr>
                <a:srgbClr val="4D4D4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Occupancy calculations and kernel launch</a:t>
            </a:r>
          </a:p>
          <a:p>
            <a:pPr marL="903288" lvl="1" indent="-342900" eaLnBrk="1" hangingPunct="1">
              <a:spcBef>
                <a:spcPts val="500"/>
              </a:spcBef>
              <a:buClr>
                <a:srgbClr val="4D4D4D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436688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Calculate block size for highest occupancy</a:t>
            </a:r>
          </a:p>
          <a:p>
            <a:pPr marL="903288" lvl="1" indent="-342900" eaLnBrk="1" hangingPunct="1">
              <a:spcBef>
                <a:spcPts val="500"/>
              </a:spcBef>
              <a:buClr>
                <a:srgbClr val="4D4D4D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436688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Semi-automatic with CUDA 6.5 occupancy API</a:t>
            </a:r>
          </a:p>
          <a:p>
            <a:pPr marL="903288" lvl="1" indent="-342900" eaLnBrk="1" hangingPunct="1">
              <a:spcBef>
                <a:spcPts val="500"/>
              </a:spcBef>
              <a:buClr>
                <a:srgbClr val="4D4D4D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436688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Kernel launch macros to hide thread micromanagement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4250" y="6453188"/>
            <a:ext cx="4683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hu-HU" altLang="hu-HU" sz="1400" dirty="0">
                <a:solidFill>
                  <a:srgbClr val="008C9C"/>
                </a:solidFill>
                <a:latin typeface="Calibri" panose="020F0502020204030204" pitchFamily="34" charset="0"/>
              </a:rPr>
              <a:t>5</a:t>
            </a:r>
            <a:endParaRPr lang="hu-HU" altLang="hu-HU" sz="1400" dirty="0">
              <a:solidFill>
                <a:srgbClr val="008C9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17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07950" y="-46038"/>
            <a:ext cx="8640763" cy="7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539750" y="1341438"/>
            <a:ext cx="8064500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8604250" y="6453188"/>
            <a:ext cx="4683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AF08E17-C0B6-420C-9CF3-240C4AD3C75C}" type="slidenum">
              <a:rPr lang="hu-HU" altLang="hu-HU" sz="1400">
                <a:solidFill>
                  <a:srgbClr val="008C9C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hu-HU" altLang="hu-HU" sz="1400">
              <a:solidFill>
                <a:srgbClr val="008C9C"/>
              </a:solidFill>
              <a:latin typeface="Calibri" panose="020F0502020204030204" pitchFamily="34" charset="0"/>
            </a:endParaRP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176213" y="92075"/>
            <a:ext cx="8420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ts val="525"/>
              </a:spcBef>
              <a:buClrTx/>
              <a:buFontTx/>
              <a:buNone/>
            </a:pPr>
            <a:r>
              <a:rPr lang="hu-HU" altLang="hu-HU" sz="2600">
                <a:solidFill>
                  <a:srgbClr val="808080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rPr>
              <a:t>CUDA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65125" y="609600"/>
            <a:ext cx="8504238" cy="551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SzPct val="100000"/>
              <a:defRPr/>
            </a:pPr>
            <a:endParaRPr lang="en-US" altLang="hu-HU" sz="2200" b="1" dirty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eaLnBrk="1" hangingPunct="1">
              <a:spcBef>
                <a:spcPts val="500"/>
              </a:spcBef>
              <a:buSzPct val="100000"/>
              <a:defRPr/>
            </a:pPr>
            <a:r>
              <a:rPr lang="en-US" altLang="hu-HU" sz="2200" b="1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CUDA </a:t>
            </a:r>
            <a:r>
              <a:rPr lang="en-US" altLang="hu-HU" sz="2200" b="1" dirty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framework</a:t>
            </a:r>
          </a:p>
          <a:p>
            <a:pPr marL="342900" indent="-342900" eaLnBrk="1" hangingPunct="1"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US" altLang="hu-HU" sz="2200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marL="342900" indent="-342900" eaLnBrk="1" hangingPunct="1"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Kernel configuration macros</a:t>
            </a:r>
          </a:p>
          <a:p>
            <a:pPr marL="712788" lvl="1" eaLnBrk="1" hangingPunct="1">
              <a:spcBef>
                <a:spcPts val="500"/>
              </a:spcBef>
              <a:buClr>
                <a:srgbClr val="4D4D4D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03288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altLang="hu-HU" sz="16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Use </a:t>
            </a:r>
            <a:r>
              <a:rPr lang="en-US" altLang="hu-HU" sz="16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cudaFuncGetAttributes</a:t>
            </a:r>
            <a:r>
              <a:rPr lang="en-US" altLang="hu-HU" sz="16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to find register and shared memory usage</a:t>
            </a:r>
          </a:p>
          <a:p>
            <a:pPr marL="712788" lvl="1" eaLnBrk="1" hangingPunct="1">
              <a:spcBef>
                <a:spcPts val="500"/>
              </a:spcBef>
              <a:buClr>
                <a:srgbClr val="4D4D4D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03288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altLang="hu-HU" sz="16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cudaOccupancyMaxPotentialBlockSize</a:t>
            </a:r>
            <a:endParaRPr lang="en-US" altLang="hu-HU" sz="1600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marL="712788" lvl="1" eaLnBrk="1" hangingPunct="1">
              <a:spcBef>
                <a:spcPts val="500"/>
              </a:spcBef>
              <a:buClr>
                <a:srgbClr val="4D4D4D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03288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altLang="hu-HU" sz="16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kernel info + data size </a:t>
            </a:r>
            <a:r>
              <a:rPr lang="en-US" altLang="hu-HU" sz="1600" dirty="0" smtClean="0">
                <a:solidFill>
                  <a:srgbClr val="4D4D4D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</a:t>
            </a:r>
            <a:r>
              <a:rPr lang="en-US" altLang="hu-HU" sz="16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blockSize3D, gridSize3D</a:t>
            </a:r>
          </a:p>
          <a:p>
            <a:pPr eaLnBrk="1" hangingPunct="1">
              <a:spcBef>
                <a:spcPts val="500"/>
              </a:spcBef>
              <a:buSzPct val="100000"/>
              <a:defRPr/>
            </a:pPr>
            <a:endParaRPr lang="en-US" altLang="hu-HU" sz="1600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marL="342900" indent="-342900" eaLnBrk="1" hangingPunct="1"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Kernel launch macros</a:t>
            </a:r>
          </a:p>
          <a:p>
            <a:pPr marL="719138" lvl="1" indent="-342900" eaLnBrk="1" hangingPunct="1"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hu-HU" sz="16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Sync / </a:t>
            </a:r>
            <a:r>
              <a:rPr lang="en-US" altLang="hu-HU" sz="16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Async</a:t>
            </a:r>
            <a:r>
              <a:rPr lang="en-US" altLang="hu-HU" sz="16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mode for debug</a:t>
            </a:r>
          </a:p>
          <a:p>
            <a:pPr marL="719138" lvl="1" indent="-342900" eaLnBrk="1" hangingPunct="1"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altLang="hu-HU" sz="16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Profiling / logging</a:t>
            </a:r>
          </a:p>
          <a:p>
            <a:pPr marL="719138" lvl="1" indent="-342900" eaLnBrk="1" hangingPunct="1"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altLang="hu-HU" sz="1600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marL="342900" indent="-342900" eaLnBrk="1" hangingPunct="1"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Thread index calculator for the CUDA kernel program</a:t>
            </a:r>
          </a:p>
          <a:p>
            <a:pPr marL="712788" lvl="1" eaLnBrk="1" hangingPunct="1">
              <a:spcBef>
                <a:spcPts val="500"/>
              </a:spcBef>
              <a:buClr>
                <a:srgbClr val="4D4D4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hu-HU" sz="16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Easy indexing for 2D and 3D image arrays using block and grid configuration</a:t>
            </a:r>
          </a:p>
          <a:p>
            <a:pPr marL="712788" lvl="1" eaLnBrk="1" hangingPunct="1">
              <a:spcBef>
                <a:spcPts val="500"/>
              </a:spcBef>
              <a:buClr>
                <a:srgbClr val="4D4D4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hu-HU" sz="16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Kernels must avoid over-indexing</a:t>
            </a:r>
          </a:p>
          <a:p>
            <a:pPr eaLnBrk="1" hangingPunct="1">
              <a:spcBef>
                <a:spcPts val="500"/>
              </a:spcBef>
              <a:buClr>
                <a:srgbClr val="4D4D4D"/>
              </a:buClr>
              <a:buSzPct val="100000"/>
              <a:defRPr/>
            </a:pPr>
            <a:endParaRPr lang="en-US" altLang="hu-HU" sz="1600" dirty="0" smtClean="0">
              <a:solidFill>
                <a:srgbClr val="4D4D4D"/>
              </a:solidFill>
              <a:latin typeface="Courier New" panose="02070309020205020404" pitchFamily="49" charset="0"/>
              <a:ea typeface="Droid Sans Fallback" charset="0"/>
              <a:cs typeface="Courier New" panose="02070309020205020404" pitchFamily="49" charset="0"/>
            </a:endParaRPr>
          </a:p>
          <a:p>
            <a:pPr eaLnBrk="1" hangingPunct="1">
              <a:spcBef>
                <a:spcPts val="500"/>
              </a:spcBef>
              <a:buSzPct val="100000"/>
              <a:defRPr/>
            </a:pPr>
            <a:r>
              <a:rPr lang="en-US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07950" y="-46038"/>
            <a:ext cx="8640763" cy="7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539750" y="1341438"/>
            <a:ext cx="8064500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8604250" y="6453188"/>
            <a:ext cx="4683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hu-HU" altLang="hu-HU" sz="1400" dirty="0" smtClean="0">
                <a:solidFill>
                  <a:srgbClr val="008C9C"/>
                </a:solidFill>
                <a:latin typeface="Calibri" panose="020F0502020204030204" pitchFamily="34" charset="0"/>
              </a:rPr>
              <a:t>7</a:t>
            </a:r>
            <a:endParaRPr lang="hu-HU" altLang="hu-HU" sz="1400" dirty="0">
              <a:solidFill>
                <a:srgbClr val="008C9C"/>
              </a:solidFill>
              <a:latin typeface="Calibri" panose="020F0502020204030204" pitchFamily="34" charset="0"/>
            </a:endParaRP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176213" y="92075"/>
            <a:ext cx="8420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ts val="525"/>
              </a:spcBef>
              <a:buClrTx/>
              <a:buFontTx/>
              <a:buNone/>
            </a:pPr>
            <a:r>
              <a:rPr lang="hu-HU" altLang="hu-HU" sz="2600">
                <a:solidFill>
                  <a:srgbClr val="808080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rPr>
              <a:t>CUDA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65125" y="609600"/>
            <a:ext cx="8504238" cy="551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SzPct val="100000"/>
              <a:defRPr/>
            </a:pPr>
            <a:endParaRPr lang="en-US" altLang="hu-HU" sz="2200" b="1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eaLnBrk="1" hangingPunct="1">
              <a:spcBef>
                <a:spcPts val="500"/>
              </a:spcBef>
              <a:buSzPct val="100000"/>
              <a:defRPr/>
            </a:pPr>
            <a:r>
              <a:rPr lang="en-US" altLang="hu-HU" sz="2200" b="1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CUDA framework / Example</a:t>
            </a:r>
            <a:endParaRPr lang="en-US" altLang="hu-HU" sz="2200" b="1" dirty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eaLnBrk="1" hangingPunct="1">
              <a:spcBef>
                <a:spcPts val="500"/>
              </a:spcBef>
              <a:buClr>
                <a:srgbClr val="4D4D4D"/>
              </a:buClr>
              <a:buSzPct val="100000"/>
              <a:defRPr/>
            </a:pPr>
            <a:endParaRPr lang="en-US" altLang="hu-HU" sz="1600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eaLnBrk="1" hangingPunct="1">
              <a:spcBef>
                <a:spcPts val="500"/>
              </a:spcBef>
              <a:buClr>
                <a:srgbClr val="4D4D4D"/>
              </a:buClr>
              <a:buSzPct val="100000"/>
              <a:defRPr/>
            </a:pPr>
            <a:r>
              <a:rPr lang="en-US" altLang="hu-HU" sz="18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Kernel launch:</a:t>
            </a:r>
          </a:p>
          <a:p>
            <a:pPr eaLnBrk="1" hangingPunct="1">
              <a:spcBef>
                <a:spcPts val="500"/>
              </a:spcBef>
              <a:buClr>
                <a:srgbClr val="4D4D4D"/>
              </a:buClr>
              <a:buSzPct val="100000"/>
              <a:defRPr/>
            </a:pPr>
            <a:endParaRPr lang="en-US" altLang="hu-HU" sz="1600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eaLnBrk="1" hangingPunct="1">
              <a:spcBef>
                <a:spcPts val="500"/>
              </a:spcBef>
              <a:buSzPct val="100000"/>
              <a:defRPr/>
            </a:pPr>
            <a:r>
              <a:rPr lang="en-US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ADD_CONF(</a:t>
            </a:r>
            <a:r>
              <a:rPr lang="en-US" altLang="hu-HU" sz="1600" dirty="0" err="1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myKernel</a:t>
            </a:r>
            <a:r>
              <a:rPr lang="en-US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, 512*512*256);</a:t>
            </a:r>
          </a:p>
          <a:p>
            <a:pPr eaLnBrk="1" hangingPunct="1">
              <a:spcBef>
                <a:spcPts val="500"/>
              </a:spcBef>
              <a:buSzPct val="100000"/>
              <a:defRPr/>
            </a:pPr>
            <a:r>
              <a:rPr lang="en-US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KERNEL_LAUNCH_ASYNC(</a:t>
            </a:r>
          </a:p>
          <a:p>
            <a:pPr eaLnBrk="1" hangingPunct="1">
              <a:spcBef>
                <a:spcPts val="500"/>
              </a:spcBef>
              <a:buSzPct val="100000"/>
              <a:defRPr/>
            </a:pPr>
            <a:r>
              <a:rPr lang="en-US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   </a:t>
            </a:r>
            <a:r>
              <a:rPr lang="en-US" altLang="hu-HU" sz="1600" dirty="0" err="1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myKernel</a:t>
            </a:r>
            <a:r>
              <a:rPr lang="en-US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, </a:t>
            </a:r>
            <a:r>
              <a:rPr lang="en-US" altLang="hu-HU" sz="1600" dirty="0" err="1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config</a:t>
            </a:r>
            <a:r>
              <a:rPr lang="en-US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["</a:t>
            </a:r>
            <a:r>
              <a:rPr lang="en-US" altLang="hu-HU" sz="1600" dirty="0" err="1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myKernel</a:t>
            </a:r>
            <a:r>
              <a:rPr lang="en-US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"], </a:t>
            </a:r>
            <a:r>
              <a:rPr lang="en-US" altLang="hu-HU" sz="1600" dirty="0" err="1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dataSize</a:t>
            </a:r>
            <a:r>
              <a:rPr lang="en-US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, parameters, ...);</a:t>
            </a:r>
          </a:p>
          <a:p>
            <a:pPr eaLnBrk="1" hangingPunct="1">
              <a:spcBef>
                <a:spcPts val="500"/>
              </a:spcBef>
              <a:buSzPct val="100000"/>
              <a:defRPr/>
            </a:pPr>
            <a:endParaRPr lang="en-US" altLang="hu-HU" sz="2200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eaLnBrk="1" hangingPunct="1">
              <a:spcBef>
                <a:spcPts val="500"/>
              </a:spcBef>
              <a:buSzPct val="100000"/>
              <a:defRPr/>
            </a:pPr>
            <a:r>
              <a:rPr lang="en-US" altLang="hu-HU" sz="18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myKernel</a:t>
            </a:r>
            <a:r>
              <a:rPr lang="en-US" altLang="hu-HU" sz="18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:</a:t>
            </a:r>
          </a:p>
          <a:p>
            <a:pPr eaLnBrk="1" hangingPunct="1">
              <a:spcBef>
                <a:spcPts val="500"/>
              </a:spcBef>
              <a:buSzPct val="100000"/>
              <a:defRPr/>
            </a:pPr>
            <a:endParaRPr lang="en-US" altLang="hu-HU" sz="1800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eaLnBrk="1" hangingPunct="1">
              <a:spcBef>
                <a:spcPts val="500"/>
              </a:spcBef>
              <a:buSzPct val="100000"/>
              <a:defRPr/>
            </a:pPr>
            <a:r>
              <a:rPr lang="en-US" altLang="hu-HU" sz="1600" dirty="0" err="1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uint</a:t>
            </a:r>
            <a:r>
              <a:rPr lang="en-US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 </a:t>
            </a:r>
            <a:r>
              <a:rPr lang="en-US" altLang="hu-HU" sz="1600" dirty="0" err="1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tid</a:t>
            </a:r>
            <a:r>
              <a:rPr lang="en-US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 = index();</a:t>
            </a:r>
          </a:p>
          <a:p>
            <a:pPr eaLnBrk="1" hangingPunct="1">
              <a:spcBef>
                <a:spcPts val="500"/>
              </a:spcBef>
              <a:buSzPct val="100000"/>
              <a:defRPr/>
            </a:pPr>
            <a:r>
              <a:rPr lang="en-US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uint2 </a:t>
            </a:r>
            <a:r>
              <a:rPr lang="en-US" altLang="hu-HU" sz="1600" dirty="0" err="1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pos</a:t>
            </a:r>
            <a:r>
              <a:rPr lang="en-US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 = </a:t>
            </a:r>
            <a:r>
              <a:rPr lang="en-US" altLang="hu-HU" sz="1600" dirty="0" err="1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getXY</a:t>
            </a:r>
            <a:r>
              <a:rPr lang="en-US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( </a:t>
            </a:r>
            <a:r>
              <a:rPr lang="en-US" altLang="hu-HU" sz="1600" dirty="0" err="1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tid</a:t>
            </a:r>
            <a:r>
              <a:rPr lang="en-US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, </a:t>
            </a:r>
            <a:r>
              <a:rPr lang="en-US" altLang="hu-HU" sz="1600" dirty="0" err="1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dataSize.width</a:t>
            </a:r>
            <a:r>
              <a:rPr lang="en-US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 );</a:t>
            </a:r>
          </a:p>
          <a:p>
            <a:pPr eaLnBrk="1" hangingPunct="1">
              <a:spcBef>
                <a:spcPts val="500"/>
              </a:spcBef>
              <a:buSzPct val="100000"/>
              <a:defRPr/>
            </a:pPr>
            <a:endParaRPr lang="en-US" altLang="hu-HU" sz="1600" dirty="0" smtClean="0">
              <a:solidFill>
                <a:srgbClr val="4D4D4D"/>
              </a:solidFill>
              <a:latin typeface="Courier New" panose="02070309020205020404" pitchFamily="49" charset="0"/>
              <a:ea typeface="Droid Sans Fallback" charset="0"/>
              <a:cs typeface="Courier New" panose="02070309020205020404" pitchFamily="49" charset="0"/>
            </a:endParaRPr>
          </a:p>
          <a:p>
            <a:pPr eaLnBrk="1" hangingPunct="1">
              <a:spcBef>
                <a:spcPts val="500"/>
              </a:spcBef>
              <a:buSzPct val="100000"/>
              <a:defRPr/>
            </a:pPr>
            <a:r>
              <a:rPr lang="en-US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data[</a:t>
            </a:r>
            <a:r>
              <a:rPr lang="en-US" altLang="hu-HU" sz="1600" dirty="0" err="1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pos.x</a:t>
            </a:r>
            <a:r>
              <a:rPr lang="en-US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, </a:t>
            </a:r>
            <a:r>
              <a:rPr lang="en-US" altLang="hu-HU" sz="1600" dirty="0" err="1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pos.y</a:t>
            </a:r>
            <a:r>
              <a:rPr lang="en-US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] = ...;</a:t>
            </a:r>
            <a:endParaRPr lang="en-US" altLang="hu-HU" sz="1600" dirty="0">
              <a:solidFill>
                <a:srgbClr val="4D4D4D"/>
              </a:solidFill>
              <a:latin typeface="Courier New" panose="02070309020205020404" pitchFamily="49" charset="0"/>
              <a:ea typeface="Droid Sans Fallback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25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07950" y="-46038"/>
            <a:ext cx="8640763" cy="7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539750" y="1341438"/>
            <a:ext cx="8064500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8604250" y="6453188"/>
            <a:ext cx="4683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4A4190A-7225-4B02-B310-69C4226243AA}" type="slidenum">
              <a:rPr lang="hu-HU" altLang="hu-HU" sz="1400">
                <a:solidFill>
                  <a:srgbClr val="008C9C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hu-HU" altLang="hu-HU" sz="1400">
              <a:solidFill>
                <a:srgbClr val="008C9C"/>
              </a:solidFill>
              <a:latin typeface="Calibri" panose="020F0502020204030204" pitchFamily="34" charset="0"/>
            </a:endParaRP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76213" y="92075"/>
            <a:ext cx="8420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ts val="525"/>
              </a:spcBef>
              <a:buClrTx/>
              <a:buFontTx/>
              <a:buNone/>
            </a:pPr>
            <a:r>
              <a:rPr lang="hu-HU" altLang="hu-HU" sz="2600">
                <a:solidFill>
                  <a:srgbClr val="808080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rPr>
              <a:t>CUDA</a:t>
            </a: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365125" y="609600"/>
            <a:ext cx="8504238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ClrTx/>
            </a:pPr>
            <a:endParaRPr lang="en-US" altLang="hu-HU" sz="2200" b="1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eaLnBrk="1" hangingPunct="1">
              <a:spcBef>
                <a:spcPts val="500"/>
              </a:spcBef>
              <a:buClrTx/>
            </a:pPr>
            <a:r>
              <a:rPr lang="en-US" altLang="hu-HU" sz="2200" b="1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CUDA framework / </a:t>
            </a:r>
            <a:r>
              <a:rPr lang="hu-HU" altLang="hu-HU" sz="2200" b="1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D</a:t>
            </a:r>
            <a:r>
              <a:rPr lang="en-US" altLang="hu-HU" sz="2200" b="1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evice</a:t>
            </a:r>
            <a:r>
              <a:rPr lang="hu-HU" altLang="hu-HU" sz="2200" b="1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b="1" dirty="0" err="1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memory</a:t>
            </a:r>
            <a:r>
              <a:rPr lang="hu-HU" altLang="hu-HU" sz="2200" b="1" dirty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b="1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allocation</a:t>
            </a:r>
            <a:endParaRPr lang="en-US" altLang="hu-HU" sz="2200" b="1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eaLnBrk="1" hangingPunct="1">
              <a:spcBef>
                <a:spcPts val="500"/>
              </a:spcBef>
              <a:buClrTx/>
            </a:pPr>
            <a:endParaRPr lang="en-US" altLang="hu-HU" sz="2200" b="1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marL="342900" indent="-342900" eaLnBrk="1" hangingPunct="1"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hu-HU" sz="2200" dirty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	</a:t>
            </a:r>
            <a:r>
              <a:rPr lang="en-US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Generalized </a:t>
            </a:r>
            <a:r>
              <a:rPr lang="en-US" altLang="hu-HU" sz="2200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datastructures</a:t>
            </a:r>
            <a:r>
              <a:rPr lang="en-US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for different types</a:t>
            </a:r>
          </a:p>
          <a:p>
            <a:pPr marL="712788" lvl="1" indent="-338138" eaLnBrk="1" hangingPunct="1">
              <a:spcBef>
                <a:spcPts val="500"/>
              </a:spcBef>
              <a:buClrTx/>
              <a:buFont typeface="Arial" panose="020B0604020202020204" pitchFamily="34" charset="0"/>
              <a:buChar char="•"/>
              <a:tabLst>
                <a:tab pos="0" algn="l"/>
                <a:tab pos="534988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array, layered array, global memory, pitched memory</a:t>
            </a:r>
          </a:p>
          <a:p>
            <a:pPr marL="712788" lvl="1" indent="-338138" eaLnBrk="1" hangingPunct="1">
              <a:spcBef>
                <a:spcPts val="500"/>
              </a:spcBef>
              <a:buClrTx/>
              <a:buFont typeface="Arial" panose="020B0604020202020204" pitchFamily="34" charset="0"/>
              <a:buChar char="•"/>
              <a:tabLst>
                <a:tab pos="0" algn="l"/>
                <a:tab pos="534988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1D, 2D, 3D</a:t>
            </a:r>
          </a:p>
          <a:p>
            <a:pPr marL="712788" lvl="1" indent="-338138" eaLnBrk="1" hangingPunct="1">
              <a:spcBef>
                <a:spcPts val="500"/>
              </a:spcBef>
              <a:buClrTx/>
              <a:buFont typeface="Arial" panose="020B0604020202020204" pitchFamily="34" charset="0"/>
              <a:buChar char="•"/>
              <a:tabLst>
                <a:tab pos="0" algn="l"/>
                <a:tab pos="534988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float, double, …</a:t>
            </a:r>
          </a:p>
          <a:p>
            <a:pPr marL="712788" lvl="1" indent="-338138" eaLnBrk="1" hangingPunct="1">
              <a:spcBef>
                <a:spcPts val="500"/>
              </a:spcBef>
              <a:buClrTx/>
              <a:buFont typeface="Arial" panose="020B0604020202020204" pitchFamily="34" charset="0"/>
              <a:buChar char="•"/>
              <a:tabLst>
                <a:tab pos="0" algn="l"/>
                <a:tab pos="534988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Transparent multi-GPU support</a:t>
            </a:r>
            <a:endParaRPr lang="hu-HU" altLang="hu-HU" sz="2200" dirty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hu-HU" altLang="hu-HU" sz="2200" dirty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marL="342900" indent="-342900" eaLnBrk="1" hangingPunct="1"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hu-HU" sz="22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Examples:</a:t>
            </a:r>
            <a:endParaRPr lang="hu-HU" altLang="hu-HU" sz="2200" dirty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marL="712788" eaLnBrk="1" hangingPunct="1">
              <a:spcBef>
                <a:spcPts val="500"/>
              </a:spcBef>
              <a:buClrTx/>
              <a:buFontTx/>
              <a:buNone/>
            </a:pPr>
            <a:r>
              <a:rPr lang="hu-HU" altLang="hu-HU" sz="1600" dirty="0" err="1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template</a:t>
            </a:r>
            <a:r>
              <a:rPr lang="hu-HU" altLang="hu-HU" sz="1600" dirty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&lt;</a:t>
            </a:r>
            <a:r>
              <a:rPr lang="hu-HU" altLang="hu-HU" sz="1600" dirty="0" err="1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typename</a:t>
            </a:r>
            <a:r>
              <a:rPr lang="hu-HU" altLang="hu-HU" sz="1600" dirty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 T&gt; </a:t>
            </a:r>
            <a:r>
              <a:rPr lang="hu-HU" altLang="hu-HU" sz="1600" dirty="0" err="1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DeviceMemoryArray</a:t>
            </a:r>
            <a:r>
              <a:rPr lang="en-US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2</a:t>
            </a:r>
            <a:r>
              <a:rPr lang="hu-HU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D&lt;T</a:t>
            </a:r>
            <a:r>
              <a:rPr lang="hu-HU" altLang="hu-HU" sz="1600" dirty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&gt;</a:t>
            </a:r>
          </a:p>
          <a:p>
            <a:pPr marL="712788" eaLnBrk="1" hangingPunct="1">
              <a:spcBef>
                <a:spcPts val="500"/>
              </a:spcBef>
              <a:buClrTx/>
              <a:buFontTx/>
              <a:buNone/>
            </a:pPr>
            <a:r>
              <a:rPr lang="hu-HU" altLang="hu-HU" sz="1600" dirty="0" err="1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template</a:t>
            </a:r>
            <a:r>
              <a:rPr lang="hu-HU" altLang="hu-HU" sz="1600" dirty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&lt;</a:t>
            </a:r>
            <a:r>
              <a:rPr lang="hu-HU" altLang="hu-HU" sz="1600" dirty="0" err="1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typename</a:t>
            </a:r>
            <a:r>
              <a:rPr lang="hu-HU" altLang="hu-HU" sz="1600" dirty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 T&gt; </a:t>
            </a:r>
            <a:r>
              <a:rPr lang="hu-HU" altLang="hu-HU" sz="1600" dirty="0" err="1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DeviceMemoryLinear</a:t>
            </a:r>
            <a:r>
              <a:rPr lang="en-US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3</a:t>
            </a:r>
            <a:r>
              <a:rPr lang="hu-HU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D&lt;T</a:t>
            </a:r>
            <a:r>
              <a:rPr lang="hu-HU" altLang="hu-HU" sz="1600" dirty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&gt;</a:t>
            </a:r>
          </a:p>
          <a:p>
            <a:pPr marL="712788" eaLnBrk="1" hangingPunct="1">
              <a:spcBef>
                <a:spcPts val="500"/>
              </a:spcBef>
              <a:buClrTx/>
              <a:buFontTx/>
              <a:buNone/>
            </a:pPr>
            <a:r>
              <a:rPr lang="hu-HU" altLang="hu-HU" sz="1600" dirty="0" err="1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template</a:t>
            </a:r>
            <a:r>
              <a:rPr lang="hu-HU" altLang="hu-HU" sz="1600" dirty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&lt;</a:t>
            </a:r>
            <a:r>
              <a:rPr lang="hu-HU" altLang="hu-HU" sz="1600" dirty="0" err="1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typename</a:t>
            </a:r>
            <a:r>
              <a:rPr lang="hu-HU" altLang="hu-HU" sz="1600" dirty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 T&gt; </a:t>
            </a:r>
            <a:r>
              <a:rPr lang="hu-HU" altLang="hu-HU" sz="1600" dirty="0" err="1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DeviceMemory</a:t>
            </a:r>
            <a:r>
              <a:rPr lang="en-US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Layered</a:t>
            </a:r>
            <a:r>
              <a:rPr lang="hu-HU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3D&lt;T</a:t>
            </a:r>
            <a:r>
              <a:rPr lang="hu-HU" altLang="hu-HU" sz="1600" dirty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&gt;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hu-HU" altLang="hu-HU" sz="1600" b="1" dirty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07950" y="-46038"/>
            <a:ext cx="8640763" cy="7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539750" y="1341438"/>
            <a:ext cx="8064500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en-US"/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8604250" y="6453188"/>
            <a:ext cx="4683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4A4190A-7225-4B02-B310-69C4226243AA}" type="slidenum">
              <a:rPr lang="hu-HU" altLang="hu-HU" sz="1400">
                <a:solidFill>
                  <a:srgbClr val="008C9C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hu-HU" altLang="hu-HU" sz="1400">
              <a:solidFill>
                <a:srgbClr val="008C9C"/>
              </a:solidFill>
              <a:latin typeface="Calibri" panose="020F0502020204030204" pitchFamily="34" charset="0"/>
            </a:endParaRP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76213" y="92075"/>
            <a:ext cx="8420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ts val="525"/>
              </a:spcBef>
              <a:buClrTx/>
              <a:buFontTx/>
              <a:buNone/>
            </a:pPr>
            <a:r>
              <a:rPr lang="hu-HU" altLang="hu-HU" sz="2600" dirty="0">
                <a:solidFill>
                  <a:srgbClr val="808080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rPr>
              <a:t>CUDA</a:t>
            </a: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365125" y="609600"/>
            <a:ext cx="8504238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hu-HU" altLang="hu-HU" sz="2200" b="1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Dynamic</a:t>
            </a:r>
            <a:r>
              <a:rPr lang="hu-HU" altLang="hu-HU" sz="2200" b="1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b="1" dirty="0" err="1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memory</a:t>
            </a:r>
            <a:r>
              <a:rPr lang="hu-HU" altLang="hu-HU" sz="2200" b="1" dirty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hu-HU" altLang="hu-HU" sz="2200" b="1" dirty="0" err="1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allocation</a:t>
            </a:r>
            <a:r>
              <a:rPr lang="en-US" altLang="hu-HU" sz="2200" b="1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 example</a:t>
            </a:r>
            <a:endParaRPr lang="hu-HU" altLang="hu-HU" sz="2200" b="1" dirty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en-US" altLang="hu-HU" sz="1600" b="1" dirty="0" smtClean="0">
              <a:solidFill>
                <a:srgbClr val="4D4D4D"/>
              </a:solidFill>
              <a:ea typeface="Droid Sans Fallback" charset="0"/>
              <a:cs typeface="Droid Sans Fallback" charset="0"/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hu-HU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DeviceMemoryLinear3D</a:t>
            </a:r>
            <a:r>
              <a:rPr lang="en-US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&lt;float&gt;</a:t>
            </a:r>
            <a:r>
              <a:rPr lang="hu-HU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 volume1</a:t>
            </a:r>
            <a:r>
              <a:rPr lang="en-US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(gpu1);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DeviceMemoryArray3D&lt;float&gt;</a:t>
            </a:r>
            <a:r>
              <a:rPr lang="hu-HU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 volume2</a:t>
            </a:r>
            <a:r>
              <a:rPr lang="en-US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(gpu2)</a:t>
            </a:r>
            <a:r>
              <a:rPr lang="hu-HU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hu-HU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volume2.copy(volume1);</a:t>
            </a:r>
            <a:endParaRPr lang="en-US" altLang="hu-HU" sz="1600" dirty="0" smtClean="0">
              <a:solidFill>
                <a:srgbClr val="4D4D4D"/>
              </a:solidFill>
              <a:latin typeface="Courier New" panose="02070309020205020404" pitchFamily="49" charset="0"/>
              <a:ea typeface="Droid Sans Fallback" charset="0"/>
              <a:cs typeface="Courier New" panose="02070309020205020404" pitchFamily="49" charset="0"/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en-US" altLang="hu-HU" sz="1600" dirty="0" smtClean="0">
              <a:solidFill>
                <a:srgbClr val="4D4D4D"/>
              </a:solidFill>
              <a:latin typeface="Courier New" panose="02070309020205020404" pitchFamily="49" charset="0"/>
              <a:ea typeface="Droid Sans Fallback" charset="0"/>
              <a:cs typeface="Courier New" panose="02070309020205020404" pitchFamily="49" charset="0"/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hu-HU" sz="1600" dirty="0" smtClean="0">
                <a:solidFill>
                  <a:srgbClr val="4D4D4D"/>
                </a:solidFill>
                <a:ea typeface="Droid Sans Fallback" charset="0"/>
                <a:cs typeface="Droid Sans Fallback" charset="0"/>
              </a:rPr>
              <a:t>instead of 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en-US" altLang="hu-HU" sz="1600" b="1" dirty="0">
              <a:solidFill>
                <a:srgbClr val="4D4D4D"/>
              </a:solidFill>
              <a:latin typeface="Courier New" panose="02070309020205020404" pitchFamily="49" charset="0"/>
              <a:ea typeface="Droid Sans Fallback" charset="0"/>
              <a:cs typeface="Courier New" panose="02070309020205020404" pitchFamily="49" charset="0"/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hu-HU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cudaMemcpy3DParms </a:t>
            </a:r>
            <a:r>
              <a:rPr lang="hu-HU" altLang="hu-HU" sz="1600" dirty="0" err="1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parms</a:t>
            </a:r>
            <a:r>
              <a:rPr lang="hu-HU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hu-HU" altLang="hu-HU" sz="1600" dirty="0" err="1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memset</a:t>
            </a:r>
            <a:r>
              <a:rPr lang="hu-HU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(</a:t>
            </a:r>
            <a:r>
              <a:rPr lang="hu-HU" altLang="hu-HU" sz="1600" dirty="0" err="1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&amp;parms</a:t>
            </a:r>
            <a:r>
              <a:rPr lang="hu-HU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, 0, </a:t>
            </a:r>
            <a:r>
              <a:rPr lang="hu-HU" altLang="hu-HU" sz="1600" dirty="0" err="1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sizeof</a:t>
            </a:r>
            <a:r>
              <a:rPr lang="hu-HU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(cudaMemcpy3DParms));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hu-HU" altLang="hu-HU" sz="1600" dirty="0" err="1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parms.srcPos</a:t>
            </a:r>
            <a:r>
              <a:rPr lang="hu-HU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 = </a:t>
            </a:r>
            <a:r>
              <a:rPr lang="hu-HU" altLang="hu-HU" sz="1600" dirty="0" err="1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srcPos</a:t>
            </a:r>
            <a:r>
              <a:rPr lang="hu-HU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hu-HU" altLang="hu-HU" sz="1600" dirty="0" err="1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parms.dstPos</a:t>
            </a:r>
            <a:r>
              <a:rPr lang="hu-HU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 = </a:t>
            </a:r>
            <a:r>
              <a:rPr lang="hu-HU" altLang="hu-HU" sz="1600" dirty="0" err="1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dstPos</a:t>
            </a:r>
            <a:r>
              <a:rPr lang="hu-HU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hu-HU" altLang="hu-HU" sz="1600" dirty="0" err="1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parms.srcPtr</a:t>
            </a:r>
            <a:r>
              <a:rPr lang="hu-HU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 = </a:t>
            </a:r>
            <a:r>
              <a:rPr lang="hu-HU" altLang="hu-HU" sz="1600" dirty="0" err="1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make</a:t>
            </a:r>
            <a:r>
              <a:rPr lang="hu-HU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_</a:t>
            </a:r>
            <a:r>
              <a:rPr lang="hu-HU" altLang="hu-HU" sz="1600" dirty="0" err="1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cudaPitchedPtr</a:t>
            </a:r>
            <a:r>
              <a:rPr lang="hu-HU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(</a:t>
            </a:r>
            <a:r>
              <a:rPr lang="en-US" altLang="hu-HU" sz="1600" dirty="0" err="1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devPtr</a:t>
            </a:r>
            <a:r>
              <a:rPr lang="hu-HU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, </a:t>
            </a:r>
            <a:r>
              <a:rPr lang="en-US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pitch</a:t>
            </a:r>
            <a:r>
              <a:rPr lang="hu-HU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, </a:t>
            </a:r>
            <a:r>
              <a:rPr lang="en-US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x, y</a:t>
            </a:r>
            <a:r>
              <a:rPr lang="hu-HU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);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hu-HU" altLang="hu-HU" sz="1600" dirty="0" err="1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parms.dstArray</a:t>
            </a:r>
            <a:r>
              <a:rPr lang="hu-HU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 = </a:t>
            </a:r>
            <a:r>
              <a:rPr lang="en-US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array</a:t>
            </a:r>
            <a:r>
              <a:rPr lang="hu-HU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hu-HU" altLang="hu-HU" sz="1600" dirty="0" err="1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parms.extent</a:t>
            </a:r>
            <a:r>
              <a:rPr lang="hu-HU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 = </a:t>
            </a:r>
            <a:r>
              <a:rPr lang="hu-HU" altLang="hu-HU" sz="1600" dirty="0" err="1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extent</a:t>
            </a:r>
            <a:r>
              <a:rPr lang="hu-HU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hu-HU" altLang="hu-HU" sz="1600" dirty="0" err="1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parms.kind</a:t>
            </a:r>
            <a:r>
              <a:rPr lang="hu-HU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 = </a:t>
            </a:r>
            <a:r>
              <a:rPr lang="hu-HU" altLang="hu-HU" sz="1600" dirty="0" err="1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cudaMemcpyDeviceToDevice</a:t>
            </a:r>
            <a:r>
              <a:rPr lang="hu-HU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hu-HU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cudaMemcpy3DAsync( </a:t>
            </a:r>
            <a:r>
              <a:rPr lang="hu-HU" altLang="hu-HU" sz="1600" dirty="0" err="1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&amp;parms</a:t>
            </a:r>
            <a:r>
              <a:rPr lang="hu-HU" altLang="hu-HU" sz="1600" dirty="0" smtClean="0">
                <a:solidFill>
                  <a:srgbClr val="4D4D4D"/>
                </a:solidFill>
                <a:latin typeface="Courier New" panose="02070309020205020404" pitchFamily="49" charset="0"/>
                <a:ea typeface="Droid Sans Fallback" charset="0"/>
                <a:cs typeface="Courier New" panose="02070309020205020404" pitchFamily="49" charset="0"/>
              </a:rPr>
              <a:t>, 0 );</a:t>
            </a:r>
            <a:endParaRPr lang="hu-HU" altLang="hu-HU" sz="1600" dirty="0">
              <a:solidFill>
                <a:srgbClr val="4D4D4D"/>
              </a:solidFill>
              <a:latin typeface="Courier New" panose="02070309020205020404" pitchFamily="49" charset="0"/>
              <a:ea typeface="Droid Sans Fallback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978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u-H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u-H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u-H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u-H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u-H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u-H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u-H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u-H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2511</TotalTime>
  <Words>642</Words>
  <Application>Microsoft Office PowerPoint</Application>
  <PresentationFormat>Diavetítés a képernyőre (4:3 oldalarány)</PresentationFormat>
  <Paragraphs>257</Paragraphs>
  <Slides>23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4</vt:i4>
      </vt:variant>
      <vt:variant>
        <vt:lpstr>Diacímek</vt:lpstr>
      </vt:variant>
      <vt:variant>
        <vt:i4>23</vt:i4>
      </vt:variant>
    </vt:vector>
  </HeadingPairs>
  <TitlesOfParts>
    <vt:vector size="36" baseType="lpstr">
      <vt:lpstr>Arial</vt:lpstr>
      <vt:lpstr>Calibri</vt:lpstr>
      <vt:lpstr>Courier New</vt:lpstr>
      <vt:lpstr>DejaVu Sans</vt:lpstr>
      <vt:lpstr>Droid Sans Fallback</vt:lpstr>
      <vt:lpstr>Times New Roman</vt:lpstr>
      <vt:lpstr>Verdana</vt:lpstr>
      <vt:lpstr>WenQuanYi Micro Hei</vt:lpstr>
      <vt:lpstr>Wingdings</vt:lpstr>
      <vt:lpstr>Office Theme</vt:lpstr>
      <vt:lpstr>Office Theme</vt:lpstr>
      <vt:lpstr>Office Theme</vt:lpstr>
      <vt:lpstr>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tbendzsel</dc:creator>
  <cp:keywords/>
  <dc:description/>
  <cp:lastModifiedBy>galoise</cp:lastModifiedBy>
  <cp:revision>117</cp:revision>
  <cp:lastPrinted>1601-01-01T00:00:00Z</cp:lastPrinted>
  <dcterms:created xsi:type="dcterms:W3CDTF">2006-11-29T08:33:18Z</dcterms:created>
  <dcterms:modified xsi:type="dcterms:W3CDTF">2015-05-20T19:51:27Z</dcterms:modified>
</cp:coreProperties>
</file>