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8" r:id="rId2"/>
  </p:sldMasterIdLst>
  <p:notesMasterIdLst>
    <p:notesMasterId r:id="rId28"/>
  </p:notesMasterIdLst>
  <p:handoutMasterIdLst>
    <p:handoutMasterId r:id="rId29"/>
  </p:handoutMasterIdLst>
  <p:sldIdLst>
    <p:sldId id="256" r:id="rId3"/>
    <p:sldId id="285" r:id="rId4"/>
    <p:sldId id="306" r:id="rId5"/>
    <p:sldId id="305" r:id="rId6"/>
    <p:sldId id="309" r:id="rId7"/>
    <p:sldId id="310" r:id="rId8"/>
    <p:sldId id="303" r:id="rId9"/>
    <p:sldId id="304" r:id="rId10"/>
    <p:sldId id="292" r:id="rId11"/>
    <p:sldId id="293" r:id="rId12"/>
    <p:sldId id="294" r:id="rId13"/>
    <p:sldId id="295" r:id="rId14"/>
    <p:sldId id="296" r:id="rId15"/>
    <p:sldId id="287" r:id="rId16"/>
    <p:sldId id="264" r:id="rId17"/>
    <p:sldId id="307" r:id="rId18"/>
    <p:sldId id="300" r:id="rId19"/>
    <p:sldId id="277" r:id="rId20"/>
    <p:sldId id="308" r:id="rId21"/>
    <p:sldId id="299" r:id="rId22"/>
    <p:sldId id="267" r:id="rId23"/>
    <p:sldId id="301" r:id="rId24"/>
    <p:sldId id="302" r:id="rId25"/>
    <p:sldId id="298" r:id="rId26"/>
    <p:sldId id="291" r:id="rId27"/>
  </p:sldIdLst>
  <p:sldSz cx="9144000" cy="6858000" type="screen4x3"/>
  <p:notesSz cx="7099300" cy="10234613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EDEDE"/>
    <a:srgbClr val="007B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099" autoAdjust="0"/>
    <p:restoredTop sz="95385" autoAdjust="0"/>
  </p:normalViewPr>
  <p:slideViewPr>
    <p:cSldViewPr>
      <p:cViewPr varScale="1">
        <p:scale>
          <a:sx n="102" d="100"/>
          <a:sy n="102" d="100"/>
        </p:scale>
        <p:origin x="-87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48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296"/>
    </p:cViewPr>
  </p:sorterViewPr>
  <p:notesViewPr>
    <p:cSldViewPr>
      <p:cViewPr varScale="1">
        <p:scale>
          <a:sx n="70" d="100"/>
          <a:sy n="70" d="100"/>
        </p:scale>
        <p:origin x="-3282" y="-90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balint:Desktop:gpu_nap:gpu_nap_result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balint:Desktop:gpu_nap:gpu_nap_results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balint:Desktop:gpu_nap:gpu_nap_results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balint:Desktop:gpu_nap:gpu_nap_result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5.8806758530183703E-2"/>
          <c:y val="4.3840168552700502E-2"/>
          <c:w val="0.73328926071740996"/>
          <c:h val="0.87151110194105397"/>
        </c:manualLayout>
      </c:layout>
      <c:barChart>
        <c:barDir val="col"/>
        <c:grouping val="clustered"/>
        <c:varyColors val="0"/>
        <c:ser>
          <c:idx val="0"/>
          <c:order val="0"/>
          <c:tx>
            <c:v>Batch size = 1</c:v>
          </c:tx>
          <c:invertIfNegative val="0"/>
          <c:cat>
            <c:strRef>
              <c:f>Sheet1!$C$20:$G$20</c:f>
              <c:strCache>
                <c:ptCount val="5"/>
                <c:pt idx="0">
                  <c:v>|S|=1000 (CPU)</c:v>
                </c:pt>
                <c:pt idx="1">
                  <c:v>|S|=3000 (CPU)</c:v>
                </c:pt>
                <c:pt idx="2">
                  <c:v>|S|=5000 (CPU)</c:v>
                </c:pt>
                <c:pt idx="3">
                  <c:v>|S|=1000 (GPU)</c:v>
                </c:pt>
                <c:pt idx="4">
                  <c:v>|S|=3000 (GPU)</c:v>
                </c:pt>
              </c:strCache>
            </c:strRef>
          </c:cat>
          <c:val>
            <c:numRef>
              <c:f>Sheet1!$C$21:$G$21</c:f>
              <c:numCache>
                <c:formatCode>General</c:formatCode>
                <c:ptCount val="5"/>
                <c:pt idx="0">
                  <c:v>12.09763866344063</c:v>
                </c:pt>
                <c:pt idx="1">
                  <c:v>31.33541992696923</c:v>
                </c:pt>
                <c:pt idx="2">
                  <c:v>46.652880354505179</c:v>
                </c:pt>
                <c:pt idx="3">
                  <c:v>6.96</c:v>
                </c:pt>
                <c:pt idx="4">
                  <c:v>7.8</c:v>
                </c:pt>
              </c:numCache>
            </c:numRef>
          </c:val>
        </c:ser>
        <c:ser>
          <c:idx val="1"/>
          <c:order val="1"/>
          <c:tx>
            <c:v>Batch size = 10</c:v>
          </c:tx>
          <c:invertIfNegative val="0"/>
          <c:cat>
            <c:strRef>
              <c:f>Sheet1!$C$20:$G$20</c:f>
              <c:strCache>
                <c:ptCount val="5"/>
                <c:pt idx="0">
                  <c:v>|S|=1000 (CPU)</c:v>
                </c:pt>
                <c:pt idx="1">
                  <c:v>|S|=3000 (CPU)</c:v>
                </c:pt>
                <c:pt idx="2">
                  <c:v>|S|=5000 (CPU)</c:v>
                </c:pt>
                <c:pt idx="3">
                  <c:v>|S|=1000 (GPU)</c:v>
                </c:pt>
                <c:pt idx="4">
                  <c:v>|S|=3000 (GPU)</c:v>
                </c:pt>
              </c:strCache>
            </c:strRef>
          </c:cat>
          <c:val>
            <c:numRef>
              <c:f>Sheet1!$C$22:$G$22</c:f>
              <c:numCache>
                <c:formatCode>General</c:formatCode>
                <c:ptCount val="5"/>
                <c:pt idx="0">
                  <c:v>7.7690320868171474</c:v>
                </c:pt>
                <c:pt idx="1">
                  <c:v>25.705882352941181</c:v>
                </c:pt>
                <c:pt idx="2">
                  <c:v>42.099536321483761</c:v>
                </c:pt>
                <c:pt idx="3">
                  <c:v>6.55</c:v>
                </c:pt>
                <c:pt idx="4">
                  <c:v>4.1499999999999986</c:v>
                </c:pt>
              </c:numCache>
            </c:numRef>
          </c:val>
        </c:ser>
        <c:ser>
          <c:idx val="2"/>
          <c:order val="2"/>
          <c:tx>
            <c:v>Batch size = 100</c:v>
          </c:tx>
          <c:invertIfNegative val="0"/>
          <c:cat>
            <c:strRef>
              <c:f>Sheet1!$C$20:$G$20</c:f>
              <c:strCache>
                <c:ptCount val="5"/>
                <c:pt idx="0">
                  <c:v>|S|=1000 (CPU)</c:v>
                </c:pt>
                <c:pt idx="1">
                  <c:v>|S|=3000 (CPU)</c:v>
                </c:pt>
                <c:pt idx="2">
                  <c:v>|S|=5000 (CPU)</c:v>
                </c:pt>
                <c:pt idx="3">
                  <c:v>|S|=1000 (GPU)</c:v>
                </c:pt>
                <c:pt idx="4">
                  <c:v>|S|=3000 (GPU)</c:v>
                </c:pt>
              </c:strCache>
            </c:strRef>
          </c:cat>
          <c:val>
            <c:numRef>
              <c:f>Sheet1!$C$23:$G$23</c:f>
              <c:numCache>
                <c:formatCode>General</c:formatCode>
                <c:ptCount val="5"/>
                <c:pt idx="0">
                  <c:v>5.8588917589541101</c:v>
                </c:pt>
                <c:pt idx="1">
                  <c:v>24.710606060606061</c:v>
                </c:pt>
                <c:pt idx="2">
                  <c:v>39.090198847262251</c:v>
                </c:pt>
                <c:pt idx="3">
                  <c:v>2.68</c:v>
                </c:pt>
                <c:pt idx="4">
                  <c:v>4.03</c:v>
                </c:pt>
              </c:numCache>
            </c:numRef>
          </c:val>
        </c:ser>
        <c:ser>
          <c:idx val="3"/>
          <c:order val="3"/>
          <c:tx>
            <c:v>Batch size = 1000</c:v>
          </c:tx>
          <c:invertIfNegative val="0"/>
          <c:cat>
            <c:strRef>
              <c:f>Sheet1!$C$20:$G$20</c:f>
              <c:strCache>
                <c:ptCount val="5"/>
                <c:pt idx="0">
                  <c:v>|S|=1000 (CPU)</c:v>
                </c:pt>
                <c:pt idx="1">
                  <c:v>|S|=3000 (CPU)</c:v>
                </c:pt>
                <c:pt idx="2">
                  <c:v>|S|=5000 (CPU)</c:v>
                </c:pt>
                <c:pt idx="3">
                  <c:v>|S|=1000 (GPU)</c:v>
                </c:pt>
                <c:pt idx="4">
                  <c:v>|S|=3000 (GPU)</c:v>
                </c:pt>
              </c:strCache>
            </c:strRef>
          </c:cat>
          <c:val>
            <c:numRef>
              <c:f>Sheet1!$C$24:$G$24</c:f>
              <c:numCache>
                <c:formatCode>General</c:formatCode>
                <c:ptCount val="5"/>
                <c:pt idx="0">
                  <c:v>5.842948623365892</c:v>
                </c:pt>
                <c:pt idx="1">
                  <c:v>24.760606060606069</c:v>
                </c:pt>
                <c:pt idx="2">
                  <c:v>38.590598290598301</c:v>
                </c:pt>
                <c:pt idx="3">
                  <c:v>2.57</c:v>
                </c:pt>
                <c:pt idx="4">
                  <c:v>4.293333333333333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6992384"/>
        <c:axId val="86993920"/>
      </c:barChart>
      <c:catAx>
        <c:axId val="8699238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hu-HU"/>
          </a:p>
        </c:txPr>
        <c:crossAx val="86993920"/>
        <c:crosses val="autoZero"/>
        <c:auto val="1"/>
        <c:lblAlgn val="ctr"/>
        <c:lblOffset val="100"/>
        <c:noMultiLvlLbl val="0"/>
      </c:catAx>
      <c:valAx>
        <c:axId val="869939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hu-HU"/>
          </a:p>
        </c:txPr>
        <c:crossAx val="86992384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400"/>
          </a:pPr>
          <a:endParaRPr lang="hu-H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5.8806758530183703E-2"/>
          <c:y val="2.0866030534948399E-2"/>
          <c:w val="0.73190037182852097"/>
          <c:h val="0.90312969920400099"/>
        </c:manualLayout>
      </c:layout>
      <c:barChart>
        <c:barDir val="col"/>
        <c:grouping val="clustered"/>
        <c:varyColors val="0"/>
        <c:ser>
          <c:idx val="0"/>
          <c:order val="0"/>
          <c:tx>
            <c:v>Batch size = 1</c:v>
          </c:tx>
          <c:invertIfNegative val="0"/>
          <c:cat>
            <c:strRef>
              <c:f>Sheet1!$C$2:$G$2</c:f>
              <c:strCache>
                <c:ptCount val="5"/>
                <c:pt idx="0">
                  <c:v>|S|=1000 (CPU)</c:v>
                </c:pt>
                <c:pt idx="1">
                  <c:v>|S|=3000 (CPU)</c:v>
                </c:pt>
                <c:pt idx="2">
                  <c:v>|S|=5000 (CPU)</c:v>
                </c:pt>
                <c:pt idx="3">
                  <c:v>|S|=1000 (GPU)</c:v>
                </c:pt>
                <c:pt idx="4">
                  <c:v>|S|=3000 (GPU)</c:v>
                </c:pt>
              </c:strCache>
            </c:strRef>
          </c:cat>
          <c:val>
            <c:numRef>
              <c:f>Sheet1!$C$3:$G$3</c:f>
              <c:numCache>
                <c:formatCode>General</c:formatCode>
                <c:ptCount val="5"/>
                <c:pt idx="0">
                  <c:v>46.445255474452537</c:v>
                </c:pt>
                <c:pt idx="1">
                  <c:v>92.993197278911552</c:v>
                </c:pt>
                <c:pt idx="2">
                  <c:v>83.401005042016806</c:v>
                </c:pt>
                <c:pt idx="3">
                  <c:v>19.62</c:v>
                </c:pt>
                <c:pt idx="4">
                  <c:v>22.076666666666672</c:v>
                </c:pt>
              </c:numCache>
            </c:numRef>
          </c:val>
        </c:ser>
        <c:ser>
          <c:idx val="1"/>
          <c:order val="1"/>
          <c:tx>
            <c:v>Batch size = 10</c:v>
          </c:tx>
          <c:invertIfNegative val="0"/>
          <c:cat>
            <c:strRef>
              <c:f>Sheet1!$C$2:$G$2</c:f>
              <c:strCache>
                <c:ptCount val="5"/>
                <c:pt idx="0">
                  <c:v>|S|=1000 (CPU)</c:v>
                </c:pt>
                <c:pt idx="1">
                  <c:v>|S|=3000 (CPU)</c:v>
                </c:pt>
                <c:pt idx="2">
                  <c:v>|S|=5000 (CPU)</c:v>
                </c:pt>
                <c:pt idx="3">
                  <c:v>|S|=1000 (GPU)</c:v>
                </c:pt>
                <c:pt idx="4">
                  <c:v>|S|=3000 (GPU)</c:v>
                </c:pt>
              </c:strCache>
            </c:strRef>
          </c:cat>
          <c:val>
            <c:numRef>
              <c:f>Sheet1!$C$4:$G$4</c:f>
              <c:numCache>
                <c:formatCode>General</c:formatCode>
                <c:ptCount val="5"/>
                <c:pt idx="0">
                  <c:v>27.736147757255939</c:v>
                </c:pt>
                <c:pt idx="1">
                  <c:v>80.473429951690804</c:v>
                </c:pt>
                <c:pt idx="2">
                  <c:v>75.140567612687803</c:v>
                </c:pt>
                <c:pt idx="3">
                  <c:v>11.1</c:v>
                </c:pt>
                <c:pt idx="4">
                  <c:v>14.11</c:v>
                </c:pt>
              </c:numCache>
            </c:numRef>
          </c:val>
        </c:ser>
        <c:ser>
          <c:idx val="2"/>
          <c:order val="2"/>
          <c:tx>
            <c:v>Batch size = 100</c:v>
          </c:tx>
          <c:invertIfNegative val="0"/>
          <c:cat>
            <c:strRef>
              <c:f>Sheet1!$C$2:$G$2</c:f>
              <c:strCache>
                <c:ptCount val="5"/>
                <c:pt idx="0">
                  <c:v>|S|=1000 (CPU)</c:v>
                </c:pt>
                <c:pt idx="1">
                  <c:v>|S|=3000 (CPU)</c:v>
                </c:pt>
                <c:pt idx="2">
                  <c:v>|S|=5000 (CPU)</c:v>
                </c:pt>
                <c:pt idx="3">
                  <c:v>|S|=1000 (GPU)</c:v>
                </c:pt>
                <c:pt idx="4">
                  <c:v>|S|=3000 (GPU)</c:v>
                </c:pt>
              </c:strCache>
            </c:strRef>
          </c:cat>
          <c:val>
            <c:numRef>
              <c:f>Sheet1!$C$5:$G$5</c:f>
              <c:numCache>
                <c:formatCode>General</c:formatCode>
                <c:ptCount val="5"/>
                <c:pt idx="0">
                  <c:v>24.584382871536519</c:v>
                </c:pt>
                <c:pt idx="1">
                  <c:v>74.737899543379001</c:v>
                </c:pt>
                <c:pt idx="2">
                  <c:v>71.355555555555554</c:v>
                </c:pt>
                <c:pt idx="3">
                  <c:v>9.81</c:v>
                </c:pt>
                <c:pt idx="4">
                  <c:v>15.74666666666667</c:v>
                </c:pt>
              </c:numCache>
            </c:numRef>
          </c:val>
        </c:ser>
        <c:ser>
          <c:idx val="3"/>
          <c:order val="3"/>
          <c:tx>
            <c:v>Batch size = 1000</c:v>
          </c:tx>
          <c:invertIfNegative val="0"/>
          <c:cat>
            <c:strRef>
              <c:f>Sheet1!$C$2:$G$2</c:f>
              <c:strCache>
                <c:ptCount val="5"/>
                <c:pt idx="0">
                  <c:v>|S|=1000 (CPU)</c:v>
                </c:pt>
                <c:pt idx="1">
                  <c:v>|S|=3000 (CPU)</c:v>
                </c:pt>
                <c:pt idx="2">
                  <c:v>|S|=5000 (CPU)</c:v>
                </c:pt>
                <c:pt idx="3">
                  <c:v>|S|=1000 (GPU)</c:v>
                </c:pt>
                <c:pt idx="4">
                  <c:v>|S|=3000 (GPU)</c:v>
                </c:pt>
              </c:strCache>
            </c:strRef>
          </c:cat>
          <c:val>
            <c:numRef>
              <c:f>Sheet1!$C$6:$G$6</c:f>
              <c:numCache>
                <c:formatCode>General</c:formatCode>
                <c:ptCount val="5"/>
                <c:pt idx="0">
                  <c:v>23.422705314009669</c:v>
                </c:pt>
                <c:pt idx="1">
                  <c:v>72.308641975308646</c:v>
                </c:pt>
                <c:pt idx="2">
                  <c:v>70.728613207547156</c:v>
                </c:pt>
                <c:pt idx="3">
                  <c:v>9.7200000000000006</c:v>
                </c:pt>
                <c:pt idx="4">
                  <c:v>14.25333333333333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6209152"/>
        <c:axId val="96219136"/>
      </c:barChart>
      <c:catAx>
        <c:axId val="9620915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hu-HU"/>
          </a:p>
        </c:txPr>
        <c:crossAx val="96219136"/>
        <c:crosses val="autoZero"/>
        <c:auto val="1"/>
        <c:lblAlgn val="ctr"/>
        <c:lblOffset val="100"/>
        <c:noMultiLvlLbl val="0"/>
      </c:catAx>
      <c:valAx>
        <c:axId val="9621913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hu-HU"/>
          </a:p>
        </c:txPr>
        <c:crossAx val="96209152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400"/>
          </a:pPr>
          <a:endParaRPr lang="hu-H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|S|=1000</c:v>
          </c:tx>
          <c:invertIfNegative val="0"/>
          <c:cat>
            <c:strRef>
              <c:f>Sheet2!$D$3:$I$3</c:f>
              <c:strCache>
                <c:ptCount val="6"/>
                <c:pt idx="0">
                  <c:v>|D|=3K, Dense (CPU)</c:v>
                </c:pt>
                <c:pt idx="1">
                  <c:v>|D|=30K, Sparse (CPU)</c:v>
                </c:pt>
                <c:pt idx="2">
                  <c:v>|D|=49K, Dense (CPU)</c:v>
                </c:pt>
                <c:pt idx="3">
                  <c:v>|D|=3K, Dense (GPU)</c:v>
                </c:pt>
                <c:pt idx="4">
                  <c:v>|D|=30K, Sparse (GPU)</c:v>
                </c:pt>
                <c:pt idx="5">
                  <c:v>|D|=49K, Dense (GPU)</c:v>
                </c:pt>
              </c:strCache>
            </c:strRef>
          </c:cat>
          <c:val>
            <c:numRef>
              <c:f>Sheet2!$D$4:$I$4</c:f>
              <c:numCache>
                <c:formatCode>General</c:formatCode>
                <c:ptCount val="6"/>
                <c:pt idx="0">
                  <c:v>2.2164948453608249</c:v>
                </c:pt>
                <c:pt idx="1">
                  <c:v>5.842948623365892</c:v>
                </c:pt>
                <c:pt idx="2">
                  <c:v>23.422705314009669</c:v>
                </c:pt>
                <c:pt idx="3">
                  <c:v>1.02</c:v>
                </c:pt>
                <c:pt idx="4">
                  <c:v>2.57</c:v>
                </c:pt>
                <c:pt idx="5">
                  <c:v>9.7200000000000006</c:v>
                </c:pt>
              </c:numCache>
            </c:numRef>
          </c:val>
        </c:ser>
        <c:ser>
          <c:idx val="1"/>
          <c:order val="1"/>
          <c:tx>
            <c:v>|S|=3000</c:v>
          </c:tx>
          <c:invertIfNegative val="0"/>
          <c:cat>
            <c:strRef>
              <c:f>Sheet2!$D$3:$I$3</c:f>
              <c:strCache>
                <c:ptCount val="6"/>
                <c:pt idx="0">
                  <c:v>|D|=3K, Dense (CPU)</c:v>
                </c:pt>
                <c:pt idx="1">
                  <c:v>|D|=30K, Sparse (CPU)</c:v>
                </c:pt>
                <c:pt idx="2">
                  <c:v>|D|=49K, Dense (CPU)</c:v>
                </c:pt>
                <c:pt idx="3">
                  <c:v>|D|=3K, Dense (GPU)</c:v>
                </c:pt>
                <c:pt idx="4">
                  <c:v>|D|=30K, Sparse (GPU)</c:v>
                </c:pt>
                <c:pt idx="5">
                  <c:v>|D|=49K, Dense (GPU)</c:v>
                </c:pt>
              </c:strCache>
            </c:strRef>
          </c:cat>
          <c:val>
            <c:numRef>
              <c:f>Sheet2!$D$5:$I$5</c:f>
              <c:numCache>
                <c:formatCode>General</c:formatCode>
                <c:ptCount val="6"/>
                <c:pt idx="0">
                  <c:v>4.7821869488536146</c:v>
                </c:pt>
                <c:pt idx="1">
                  <c:v>24.760606060606069</c:v>
                </c:pt>
                <c:pt idx="2">
                  <c:v>72.308641975308646</c:v>
                </c:pt>
                <c:pt idx="3">
                  <c:v>1.84</c:v>
                </c:pt>
                <c:pt idx="4">
                  <c:v>2.9433333333333329</c:v>
                </c:pt>
                <c:pt idx="5">
                  <c:v>9.9666666666666668</c:v>
                </c:pt>
              </c:numCache>
            </c:numRef>
          </c:val>
        </c:ser>
        <c:ser>
          <c:idx val="2"/>
          <c:order val="2"/>
          <c:tx>
            <c:v>|S|=5000</c:v>
          </c:tx>
          <c:invertIfNegative val="0"/>
          <c:cat>
            <c:strRef>
              <c:f>Sheet2!$D$3:$I$3</c:f>
              <c:strCache>
                <c:ptCount val="6"/>
                <c:pt idx="0">
                  <c:v>|D|=3K, Dense (CPU)</c:v>
                </c:pt>
                <c:pt idx="1">
                  <c:v>|D|=30K, Sparse (CPU)</c:v>
                </c:pt>
                <c:pt idx="2">
                  <c:v>|D|=49K, Dense (CPU)</c:v>
                </c:pt>
                <c:pt idx="3">
                  <c:v>|D|=3K, Dense (GPU)</c:v>
                </c:pt>
                <c:pt idx="4">
                  <c:v>|D|=30K, Sparse (GPU)</c:v>
                </c:pt>
                <c:pt idx="5">
                  <c:v>|D|=49K, Dense (GPU)</c:v>
                </c:pt>
              </c:strCache>
            </c:strRef>
          </c:cat>
          <c:val>
            <c:numRef>
              <c:f>Sheet2!$D$6:$I$6</c:f>
              <c:numCache>
                <c:formatCode>General</c:formatCode>
                <c:ptCount val="6"/>
                <c:pt idx="0">
                  <c:v>7.7580562659846537</c:v>
                </c:pt>
                <c:pt idx="1">
                  <c:v>38.590598290598301</c:v>
                </c:pt>
                <c:pt idx="2">
                  <c:v>70.728613207547156</c:v>
                </c:pt>
                <c:pt idx="3">
                  <c:v>2.66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6246016"/>
        <c:axId val="96256000"/>
      </c:barChart>
      <c:catAx>
        <c:axId val="9624601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hu-HU"/>
          </a:p>
        </c:txPr>
        <c:crossAx val="96256000"/>
        <c:crosses val="autoZero"/>
        <c:auto val="1"/>
        <c:lblAlgn val="ctr"/>
        <c:lblOffset val="100"/>
        <c:noMultiLvlLbl val="0"/>
      </c:catAx>
      <c:valAx>
        <c:axId val="9625600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hu-HU"/>
          </a:p>
        </c:txPr>
        <c:crossAx val="96246016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400"/>
          </a:pPr>
          <a:endParaRPr lang="hu-H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4.9084536307961502E-2"/>
          <c:y val="4.0917490649187101E-2"/>
          <c:w val="0.82879035433070902"/>
          <c:h val="0.88007702847831704"/>
        </c:manualLayout>
      </c:layout>
      <c:barChart>
        <c:barDir val="col"/>
        <c:grouping val="clustered"/>
        <c:varyColors val="0"/>
        <c:ser>
          <c:idx val="0"/>
          <c:order val="0"/>
          <c:tx>
            <c:v>Sparse</c:v>
          </c:tx>
          <c:invertIfNegative val="0"/>
          <c:cat>
            <c:strRef>
              <c:f>Sheet3!$D$7:$H$7</c:f>
              <c:strCache>
                <c:ptCount val="5"/>
                <c:pt idx="0">
                  <c:v>|S|=1000 (CPU)</c:v>
                </c:pt>
                <c:pt idx="1">
                  <c:v>|S|=3000 (CPU)</c:v>
                </c:pt>
                <c:pt idx="2">
                  <c:v>|S|=5000 (CPU)</c:v>
                </c:pt>
                <c:pt idx="3">
                  <c:v>|S|=1000 (GPU)</c:v>
                </c:pt>
                <c:pt idx="4">
                  <c:v>|S|=3000 (GPU)</c:v>
                </c:pt>
              </c:strCache>
            </c:strRef>
          </c:cat>
          <c:val>
            <c:numRef>
              <c:f>Sheet3!$D$8:$H$8</c:f>
              <c:numCache>
                <c:formatCode>General</c:formatCode>
                <c:ptCount val="5"/>
                <c:pt idx="0">
                  <c:v>0.19476495411219599</c:v>
                </c:pt>
                <c:pt idx="1">
                  <c:v>0.82535353535353495</c:v>
                </c:pt>
                <c:pt idx="2">
                  <c:v>1.286353276353277</c:v>
                </c:pt>
                <c:pt idx="3">
                  <c:v>8.5666666666666599E-2</c:v>
                </c:pt>
                <c:pt idx="4">
                  <c:v>9.8111111111111093E-2</c:v>
                </c:pt>
              </c:numCache>
            </c:numRef>
          </c:val>
        </c:ser>
        <c:ser>
          <c:idx val="1"/>
          <c:order val="1"/>
          <c:tx>
            <c:v>Dense</c:v>
          </c:tx>
          <c:invertIfNegative val="0"/>
          <c:cat>
            <c:strRef>
              <c:f>Sheet3!$D$7:$H$7</c:f>
              <c:strCache>
                <c:ptCount val="5"/>
                <c:pt idx="0">
                  <c:v>|S|=1000 (CPU)</c:v>
                </c:pt>
                <c:pt idx="1">
                  <c:v>|S|=3000 (CPU)</c:v>
                </c:pt>
                <c:pt idx="2">
                  <c:v>|S|=5000 (CPU)</c:v>
                </c:pt>
                <c:pt idx="3">
                  <c:v>|S|=1000 (GPU)</c:v>
                </c:pt>
                <c:pt idx="4">
                  <c:v>|S|=3000 (GPU)</c:v>
                </c:pt>
              </c:strCache>
            </c:strRef>
          </c:cat>
          <c:val>
            <c:numRef>
              <c:f>Sheet3!$D$9:$H$9</c:f>
              <c:numCache>
                <c:formatCode>General</c:formatCode>
                <c:ptCount val="5"/>
                <c:pt idx="0">
                  <c:v>0.48410022557063598</c:v>
                </c:pt>
                <c:pt idx="1">
                  <c:v>1.494474247174864</c:v>
                </c:pt>
                <c:pt idx="2">
                  <c:v>1.4618182293226509</c:v>
                </c:pt>
                <c:pt idx="3">
                  <c:v>0.20089285714285701</c:v>
                </c:pt>
                <c:pt idx="4">
                  <c:v>0.205990961199295</c:v>
                </c:pt>
              </c:numCache>
            </c:numRef>
          </c:val>
        </c:ser>
        <c:ser>
          <c:idx val="2"/>
          <c:order val="2"/>
          <c:tx>
            <c:v>Gain</c:v>
          </c:tx>
          <c:invertIfNegative val="0"/>
          <c:cat>
            <c:strRef>
              <c:f>Sheet3!$D$7:$H$7</c:f>
              <c:strCache>
                <c:ptCount val="5"/>
                <c:pt idx="0">
                  <c:v>|S|=1000 (CPU)</c:v>
                </c:pt>
                <c:pt idx="1">
                  <c:v>|S|=3000 (CPU)</c:v>
                </c:pt>
                <c:pt idx="2">
                  <c:v>|S|=5000 (CPU)</c:v>
                </c:pt>
                <c:pt idx="3">
                  <c:v>|S|=1000 (GPU)</c:v>
                </c:pt>
                <c:pt idx="4">
                  <c:v>|S|=3000 (GPU)</c:v>
                </c:pt>
              </c:strCache>
            </c:strRef>
          </c:cat>
          <c:val>
            <c:numRef>
              <c:f>Sheet3!$D$10:$H$10</c:f>
              <c:numCache>
                <c:formatCode>General</c:formatCode>
                <c:ptCount val="5"/>
                <c:pt idx="0">
                  <c:v>2.4855612642291138</c:v>
                </c:pt>
                <c:pt idx="1">
                  <c:v>1.8107079974337481</c:v>
                </c:pt>
                <c:pt idx="2">
                  <c:v>1.136404948931919</c:v>
                </c:pt>
                <c:pt idx="3">
                  <c:v>2.345052807115064</c:v>
                </c:pt>
                <c:pt idx="4">
                  <c:v>2.0995681209441122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6564736"/>
        <c:axId val="96566272"/>
      </c:barChart>
      <c:catAx>
        <c:axId val="9656473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hu-HU"/>
          </a:p>
        </c:txPr>
        <c:crossAx val="96566272"/>
        <c:crosses val="autoZero"/>
        <c:auto val="1"/>
        <c:lblAlgn val="ctr"/>
        <c:lblOffset val="100"/>
        <c:noMultiLvlLbl val="0"/>
      </c:catAx>
      <c:valAx>
        <c:axId val="9656627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hu-HU"/>
          </a:p>
        </c:txPr>
        <c:crossAx val="96564736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400"/>
          </a:pPr>
          <a:endParaRPr lang="hu-HU"/>
        </a:p>
      </c:txPr>
    </c:legend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image" Target="../media/image16.wmf"/><Relationship Id="rId5" Type="http://schemas.openxmlformats.org/officeDocument/2006/relationships/image" Target="../media/image20.wmf"/><Relationship Id="rId4" Type="http://schemas.openxmlformats.org/officeDocument/2006/relationships/image" Target="../media/image19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image" Target="../media/image21.wmf"/><Relationship Id="rId4" Type="http://schemas.openxmlformats.org/officeDocument/2006/relationships/image" Target="../media/image24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image" Target="../media/image2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4DDD7B-85CE-EA42-80A0-DC6AE35F0495}" type="datetimeFigureOut">
              <a:rPr lang="en-US" smtClean="0"/>
              <a:t>5/20/2015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0DDA02-77D9-8E46-94E4-A81E889136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88532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D9433308-D2FE-4C9E-8398-189CF8544291}" type="datetimeFigureOut">
              <a:rPr lang="hu-HU" smtClean="0"/>
              <a:pPr/>
              <a:t>2015.05.20.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0B3CAC76-6D8E-4F1C-8568-85E1CBD63411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5978564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08719"/>
            <a:ext cx="7772400" cy="4177209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hu-HU" dirty="0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162128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dirty="0" smtClean="0"/>
              <a:t>Alcím mintájának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520259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defRPr>
            </a:lvl1pPr>
          </a:lstStyle>
          <a:p>
            <a:r>
              <a:rPr lang="en-GB" smtClean="0"/>
              <a:t>20/05/2015</a:t>
            </a:r>
            <a:endParaRPr lang="hu-H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7544" y="6520259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defRPr>
            </a:lvl1pPr>
          </a:lstStyle>
          <a:p>
            <a:r>
              <a:rPr lang="hu-HU" smtClean="0"/>
              <a:t>Wigner GPU Day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908720"/>
            <a:ext cx="3008313" cy="1918543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908720"/>
            <a:ext cx="4995863" cy="54879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893615"/>
            <a:ext cx="3008313" cy="3503068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20/05/2015</a:t>
            </a:r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Wigner GPU Day</a:t>
            </a:r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24862-0216-46ED-A9AA-928D4E2D7B87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908720"/>
            <a:ext cx="5711824" cy="936104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hu-HU" dirty="0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916832"/>
            <a:ext cx="6054724" cy="381642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20/05/2015</a:t>
            </a:r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Wigner GPU Day</a:t>
            </a:r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24862-0216-46ED-A9AA-928D4E2D7B87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20/05/2015</a:t>
            </a:r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Wigner GPU Day</a:t>
            </a: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24862-0216-46ED-A9AA-928D4E2D7B87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08720"/>
            <a:ext cx="2057400" cy="549148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08720"/>
            <a:ext cx="6019800" cy="5491485"/>
          </a:xfrm>
        </p:spPr>
        <p:txBody>
          <a:bodyPr vert="eaVert"/>
          <a:lstStyle/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20/05/2015</a:t>
            </a:r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Wigner GPU Day</a:t>
            </a: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24862-0216-46ED-A9AA-928D4E2D7B87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 1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eaLnBrk="1" latinLnBrk="0" hangingPunct="1">
              <a:defRPr/>
            </a:lvl1pPr>
            <a:extLst/>
          </a:lstStyle>
          <a:p>
            <a:pPr eaLnBrk="1" latinLnBrk="0" hangingPunct="1"/>
            <a:r>
              <a:rPr lang="hu-HU" dirty="0" smtClean="0"/>
              <a:t>Sample Title</a:t>
            </a:r>
            <a:endParaRPr dirty="0"/>
          </a:p>
        </p:txBody>
      </p:sp>
      <p:sp>
        <p:nvSpPr>
          <p:cNvPr id="11" name="Rectangle 11"/>
          <p:cNvSpPr>
            <a:spLocks noGrp="1"/>
          </p:cNvSpPr>
          <p:nvPr>
            <p:ph sz="quarter" idx="15" hasCustomPrompt="1"/>
          </p:nvPr>
        </p:nvSpPr>
        <p:spPr>
          <a:xfrm>
            <a:off x="324000" y="1051200"/>
            <a:ext cx="8460000" cy="5258120"/>
          </a:xfrm>
        </p:spPr>
        <p:txBody>
          <a:bodyPr/>
          <a:lstStyle>
            <a:lvl1pPr eaLnBrk="1" latinLnBrk="0" hangingPunct="1">
              <a:defRPr/>
            </a:lvl1pPr>
            <a:lvl2pPr eaLnBrk="1" latinLnBrk="0" hangingPunct="1">
              <a:defRPr/>
            </a:lvl2pPr>
            <a:lvl3pPr eaLnBrk="1" latinLnBrk="0" hangingPunct="1">
              <a:defRPr/>
            </a:lvl3pPr>
            <a:lvl4pPr eaLnBrk="1" latinLnBrk="0" hangingPunct="1">
              <a:defRPr/>
            </a:lvl4pPr>
            <a:lvl5pPr eaLnBrk="1" latinLnBrk="0" hangingPunct="1">
              <a:defRPr/>
            </a:lvl5pPr>
            <a:extLst/>
          </a:lstStyle>
          <a:p>
            <a:pPr lvl="0" eaLnBrk="1" latinLnBrk="0" hangingPunct="1"/>
            <a:r>
              <a:rPr kumimoji="0" lang="hu-HU" dirty="0" smtClean="0"/>
              <a:t>Edit sample text</a:t>
            </a:r>
          </a:p>
          <a:p>
            <a:pPr lvl="1" eaLnBrk="1" latinLnBrk="0" hangingPunct="1"/>
            <a:r>
              <a:rPr kumimoji="0" lang="hu-HU" dirty="0" smtClean="0"/>
              <a:t>Second level text</a:t>
            </a:r>
          </a:p>
          <a:p>
            <a:pPr lvl="2" eaLnBrk="1" latinLnBrk="0" hangingPunct="1"/>
            <a:r>
              <a:rPr kumimoji="0" lang="hu-HU" dirty="0" smtClean="0"/>
              <a:t>Third level text</a:t>
            </a:r>
          </a:p>
          <a:p>
            <a:pPr lvl="3" eaLnBrk="1" latinLnBrk="0" hangingPunct="1"/>
            <a:r>
              <a:rPr kumimoji="0" lang="hu-HU" dirty="0" smtClean="0"/>
              <a:t>Fourth level text</a:t>
            </a:r>
          </a:p>
          <a:p>
            <a:pPr lvl="4" eaLnBrk="1" latinLnBrk="0" hangingPunct="1"/>
            <a:r>
              <a:rPr kumimoji="0" lang="hu-HU" dirty="0" smtClean="0"/>
              <a:t>Fifth level text</a:t>
            </a:r>
            <a:endParaRPr kumimoji="0" lang="en-US" dirty="0"/>
          </a:p>
        </p:txBody>
      </p:sp>
      <p:sp>
        <p:nvSpPr>
          <p:cNvPr id="9" name="Rectangle 9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extLst/>
          </a:lstStyle>
          <a:p>
            <a:pPr algn="r"/>
            <a:r>
              <a:rPr kumimoji="0" lang="en-GB" smtClean="0"/>
              <a:t>20/05/2015</a:t>
            </a:r>
            <a:endParaRPr kumimoji="0" lang="hu-HU"/>
          </a:p>
        </p:txBody>
      </p:sp>
      <p:sp>
        <p:nvSpPr>
          <p:cNvPr id="10" name="Rectangle 1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extLst/>
          </a:lstStyle>
          <a:p>
            <a:pPr algn="r"/>
            <a:fld id="{256D3EEF-DE4E-429D-8EC4-DDC531AFF587}" type="slidenum">
              <a:rPr kumimoji="0" lang="hu-HU" sz="1000" smtClean="0"/>
              <a:pPr algn="r"/>
              <a:t>‹#›</a:t>
            </a:fld>
            <a:endParaRPr kumimoji="0" lang="hu-HU"/>
          </a:p>
        </p:txBody>
      </p:sp>
      <p:sp>
        <p:nvSpPr>
          <p:cNvPr id="12" name="Rectangle 12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extLst/>
          </a:lstStyle>
          <a:p>
            <a:r>
              <a:rPr kumimoji="0" lang="hu-HU" smtClean="0"/>
              <a:t>Wigner GPU Day</a:t>
            </a:r>
            <a:endParaRPr kumimoji="0"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i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églalap 5"/>
          <p:cNvSpPr/>
          <p:nvPr/>
        </p:nvSpPr>
        <p:spPr>
          <a:xfrm>
            <a:off x="0" y="5589588"/>
            <a:ext cx="9144000" cy="126841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hu-HU">
              <a:solidFill>
                <a:prstClr val="white"/>
              </a:solidFill>
            </a:endParaRPr>
          </a:p>
        </p:txBody>
      </p:sp>
      <p:pic>
        <p:nvPicPr>
          <p:cNvPr id="6" name="Kép 17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840000">
            <a:off x="5853113" y="3001963"/>
            <a:ext cx="3929062" cy="3929062"/>
          </a:xfrm>
          <a:prstGeom prst="rect">
            <a:avLst/>
          </a:prstGeom>
          <a:noFill/>
          <a:ln>
            <a:noFill/>
          </a:ln>
          <a:effectLst>
            <a:outerShdw blurRad="63500" dist="38100" dir="2700000" algn="tl" rotWithShape="0">
              <a:srgbClr val="000000">
                <a:alpha val="39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Kép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5876925"/>
            <a:ext cx="288131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2"/>
          <p:cNvSpPr>
            <a:spLocks noGrp="1"/>
          </p:cNvSpPr>
          <p:nvPr>
            <p:ph type="ctrTitle"/>
          </p:nvPr>
        </p:nvSpPr>
        <p:spPr>
          <a:xfrm>
            <a:off x="395536" y="1255095"/>
            <a:ext cx="7560000" cy="540000"/>
          </a:xfrm>
          <a:noFill/>
        </p:spPr>
        <p:txBody>
          <a:bodyPr>
            <a:noAutofit/>
          </a:bodyPr>
          <a:lstStyle>
            <a:lvl1pPr>
              <a:defRPr sz="4800" b="0" spc="150" dirty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Rectangle 3"/>
          <p:cNvSpPr>
            <a:spLocks noGrp="1"/>
          </p:cNvSpPr>
          <p:nvPr>
            <p:ph type="subTitle" idx="1"/>
          </p:nvPr>
        </p:nvSpPr>
        <p:spPr>
          <a:xfrm>
            <a:off x="395536" y="4437112"/>
            <a:ext cx="5400000" cy="360000"/>
          </a:xfrm>
          <a:noFill/>
        </p:spPr>
        <p:txBody>
          <a:bodyPr>
            <a:noAutofit/>
          </a:bodyPr>
          <a:lstStyle>
            <a:lvl1pPr marL="0" indent="0" algn="l" eaLnBrk="1" latinLnBrk="0" hangingPunct="1">
              <a:buNone/>
              <a:defRPr kumimoji="0" lang="hu-HU" sz="1800" b="0" baseline="0">
                <a:solidFill>
                  <a:schemeClr val="tx2"/>
                </a:solidFill>
              </a:defRPr>
            </a:lvl1pPr>
            <a:lvl2pPr marL="457200" indent="0" algn="ctr" eaLnBrk="1" latinLnBrk="0" hangingPunct="1">
              <a:buNone/>
            </a:lvl2pPr>
            <a:lvl3pPr marL="914400" indent="0" algn="ctr" eaLnBrk="1" latinLnBrk="0" hangingPunct="1">
              <a:buNone/>
            </a:lvl3pPr>
            <a:lvl4pPr marL="1371600" indent="0" algn="ctr" eaLnBrk="1" latinLnBrk="0" hangingPunct="1">
              <a:buNone/>
            </a:lvl4pPr>
            <a:lvl5pPr marL="1828800" indent="0" algn="ctr" eaLnBrk="1" latinLnBrk="0" hangingPunct="1">
              <a:buNone/>
            </a:lvl5pPr>
            <a:lvl6pPr marL="2286000" indent="0" algn="ctr" eaLnBrk="1" latinLnBrk="0" hangingPunct="1">
              <a:buNone/>
            </a:lvl6pPr>
            <a:lvl7pPr marL="2743200" indent="0" algn="ctr" eaLnBrk="1" latinLnBrk="0" hangingPunct="1">
              <a:buNone/>
            </a:lvl7pPr>
            <a:lvl8pPr marL="3200400" indent="0" algn="ctr" eaLnBrk="1" latinLnBrk="0" hangingPunct="1">
              <a:buNone/>
            </a:lvl8pPr>
            <a:lvl9pPr marL="3657600" indent="0" algn="ctr" eaLnBrk="1" latinLnBrk="0" hangingPunct="1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hu-HU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395288" y="2197100"/>
            <a:ext cx="7560000" cy="540000"/>
          </a:xfrm>
          <a:noFill/>
        </p:spPr>
        <p:txBody>
          <a:bodyPr anchor="ctr">
            <a:noAutofit/>
          </a:bodyPr>
          <a:lstStyle>
            <a:lvl1pPr marL="0" indent="0">
              <a:buNone/>
              <a:defRPr lang="hu-HU" sz="2800" b="0" i="1" cap="none" spc="150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Rectangle 16"/>
          <p:cNvSpPr>
            <a:spLocks noGrp="1"/>
          </p:cNvSpPr>
          <p:nvPr>
            <p:ph type="ftr" sz="quarter" idx="14"/>
          </p:nvPr>
        </p:nvSpPr>
        <p:spPr>
          <a:xfrm>
            <a:off x="395288" y="4879975"/>
            <a:ext cx="5400675" cy="277813"/>
          </a:xfrm>
          <a:noFill/>
        </p:spPr>
        <p:txBody>
          <a:bodyPr/>
          <a:lstStyle>
            <a:lvl1pPr>
              <a:defRPr sz="1600" b="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r>
              <a:rPr lang="de-DE" smtClean="0">
                <a:solidFill>
                  <a:srgbClr val="4A4A4A"/>
                </a:solidFill>
              </a:rPr>
              <a:t>Wigner GPU Day</a:t>
            </a:r>
            <a:endParaRPr lang="de-DE">
              <a:solidFill>
                <a:srgbClr val="4A4A4A"/>
              </a:solidFill>
            </a:endParaRPr>
          </a:p>
        </p:txBody>
      </p:sp>
      <p:sp>
        <p:nvSpPr>
          <p:cNvPr id="9" name="Date Placeholder 9"/>
          <p:cNvSpPr>
            <a:spLocks noGrp="1"/>
          </p:cNvSpPr>
          <p:nvPr>
            <p:ph type="dt" sz="half" idx="15"/>
          </p:nvPr>
        </p:nvSpPr>
        <p:spPr>
          <a:xfrm>
            <a:off x="379413" y="5240338"/>
            <a:ext cx="1600200" cy="276225"/>
          </a:xfrm>
        </p:spPr>
        <p:txBody>
          <a:bodyPr/>
          <a:lstStyle>
            <a:lvl1pPr algn="l" eaLnBrk="1" latinLnBrk="0" hangingPunct="1">
              <a:defRPr kumimoji="0" lang="hu-HU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r>
              <a:rPr lang="en-GB" smtClean="0">
                <a:solidFill>
                  <a:srgbClr val="4A4A4A"/>
                </a:solidFill>
              </a:rPr>
              <a:t>20/05/2015</a:t>
            </a:r>
            <a:endParaRPr>
              <a:solidFill>
                <a:srgbClr val="4A4A4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16952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8"/>
          <p:cNvSpPr/>
          <p:nvPr/>
        </p:nvSpPr>
        <p:spPr>
          <a:xfrm>
            <a:off x="0" y="4038600"/>
            <a:ext cx="9144000" cy="609600"/>
          </a:xfrm>
          <a:prstGeom prst="rect">
            <a:avLst/>
          </a:prstGeom>
          <a:noFill/>
          <a:ln w="25400" cap="rnd" cmpd="sng" algn="ctr">
            <a:noFill/>
            <a:prstDash val="soli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hu-HU" dirty="0">
              <a:solidFill>
                <a:prstClr val="black"/>
              </a:solidFill>
            </a:endParaRPr>
          </a:p>
        </p:txBody>
      </p:sp>
      <p:pic>
        <p:nvPicPr>
          <p:cNvPr id="4" name="Kép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6075" y="6372225"/>
            <a:ext cx="2124075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Csoportba foglalás 13"/>
          <p:cNvGrpSpPr>
            <a:grpSpLocks noChangeAspect="1"/>
          </p:cNvGrpSpPr>
          <p:nvPr/>
        </p:nvGrpSpPr>
        <p:grpSpPr bwMode="auto">
          <a:xfrm>
            <a:off x="36513" y="1698625"/>
            <a:ext cx="530225" cy="442913"/>
            <a:chOff x="36000" y="1664213"/>
            <a:chExt cx="590017" cy="512065"/>
          </a:xfrm>
        </p:grpSpPr>
        <p:pic>
          <p:nvPicPr>
            <p:cNvPr id="6" name="Kép 1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00" y="1664213"/>
              <a:ext cx="280417" cy="5120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Kép 16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5600" y="1664213"/>
              <a:ext cx="280417" cy="5120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611560" y="1653545"/>
            <a:ext cx="7239000" cy="533400"/>
          </a:xfrm>
          <a:noFill/>
        </p:spPr>
        <p:txBody>
          <a:bodyPr>
            <a:noAutofit/>
          </a:bodyPr>
          <a:lstStyle>
            <a:lvl1pPr algn="l" eaLnBrk="1" latinLnBrk="0" hangingPunct="1">
              <a:defRPr kumimoji="0" lang="hu-HU" sz="4800" b="0" cap="none" spc="150" baseline="0">
                <a:solidFill>
                  <a:schemeClr val="accent1"/>
                </a:solidFill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hu-HU" dirty="0"/>
          </a:p>
        </p:txBody>
      </p:sp>
      <p:sp>
        <p:nvSpPr>
          <p:cNvPr id="8" name="Rectangle 4"/>
          <p:cNvSpPr>
            <a:spLocks noGrp="1"/>
          </p:cNvSpPr>
          <p:nvPr>
            <p:ph type="ftr" sz="quarter" idx="10"/>
          </p:nvPr>
        </p:nvSpPr>
        <p:spPr>
          <a:xfrm>
            <a:off x="395288" y="6383338"/>
            <a:ext cx="6156325" cy="304800"/>
          </a:xfrm>
        </p:spPr>
        <p:txBody>
          <a:bodyPr/>
          <a:lstStyle>
            <a:lvl1pPr eaLnBrk="1" latinLnBrk="0" hangingPunct="1">
              <a:defRPr kumimoji="0" lang="hu-HU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r>
              <a:rPr lang="de-DE" smtClean="0">
                <a:solidFill>
                  <a:srgbClr val="4A4A4A"/>
                </a:solidFill>
              </a:rPr>
              <a:t>Wigner GPU Day</a:t>
            </a:r>
            <a:endParaRPr lang="en-US">
              <a:solidFill>
                <a:srgbClr val="4A4A4A"/>
              </a:solidFill>
            </a:endParaRPr>
          </a:p>
        </p:txBody>
      </p:sp>
      <p:sp>
        <p:nvSpPr>
          <p:cNvPr id="9" name="Rectangle 3"/>
          <p:cNvSpPr>
            <a:spLocks noGrp="1"/>
          </p:cNvSpPr>
          <p:nvPr>
            <p:ph type="dt" sz="half" idx="11"/>
          </p:nvPr>
        </p:nvSpPr>
        <p:spPr>
          <a:xfrm>
            <a:off x="4932363" y="6383338"/>
            <a:ext cx="1600200" cy="304800"/>
          </a:xfrm>
        </p:spPr>
        <p:txBody>
          <a:bodyPr/>
          <a:lstStyle>
            <a:lvl1pPr algn="r" eaLnBrk="1" latinLnBrk="0" hangingPunct="1">
              <a:defRPr kumimoji="0" lang="hu-HU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r>
              <a:rPr lang="en-GB" smtClean="0">
                <a:solidFill>
                  <a:srgbClr val="4A4A4A"/>
                </a:solidFill>
              </a:rPr>
              <a:t>20/05/2015</a:t>
            </a:r>
            <a:endParaRPr dirty="0">
              <a:solidFill>
                <a:srgbClr val="4A4A4A"/>
              </a:solidFill>
            </a:endParaRPr>
          </a:p>
        </p:txBody>
      </p:sp>
      <p:sp>
        <p:nvSpPr>
          <p:cNvPr id="10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0" y="6383338"/>
            <a:ext cx="395288" cy="304800"/>
          </a:xfrm>
        </p:spPr>
        <p:txBody>
          <a:bodyPr/>
          <a:lstStyle>
            <a:lvl1pPr>
              <a:defRPr sz="1000"/>
            </a:lvl1pPr>
          </a:lstStyle>
          <a:p>
            <a:pPr>
              <a:defRPr/>
            </a:pPr>
            <a:fld id="{411691C0-26EB-4745-8F17-CA1F857B869B}" type="slidenum">
              <a:rPr lang="hu-HU">
                <a:solidFill>
                  <a:srgbClr val="4A4A4A"/>
                </a:solidFill>
              </a:rPr>
              <a:pPr>
                <a:defRPr/>
              </a:pPr>
              <a:t>‹#›</a:t>
            </a:fld>
            <a:endParaRPr lang="hu-HU">
              <a:solidFill>
                <a:srgbClr val="4A4A4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93651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Rectangle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GB" smtClean="0">
                <a:solidFill>
                  <a:srgbClr val="4A4A4A"/>
                </a:solidFill>
              </a:rPr>
              <a:t>20/05/2015</a:t>
            </a:r>
            <a:endParaRPr>
              <a:solidFill>
                <a:srgbClr val="4A4A4A"/>
              </a:solidFill>
            </a:endParaRPr>
          </a:p>
        </p:txBody>
      </p:sp>
      <p:sp>
        <p:nvSpPr>
          <p:cNvPr id="4" name="Rectangle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000"/>
            </a:lvl1pPr>
          </a:lstStyle>
          <a:p>
            <a:pPr>
              <a:defRPr/>
            </a:pPr>
            <a:fld id="{F0CF98AD-E33B-478D-8F18-783267EA94E2}" type="slidenum">
              <a:rPr lang="hu-HU">
                <a:solidFill>
                  <a:srgbClr val="4A4A4A"/>
                </a:solidFill>
              </a:rPr>
              <a:pPr>
                <a:defRPr/>
              </a:pPr>
              <a:t>‹#›</a:t>
            </a:fld>
            <a:endParaRPr lang="hu-HU">
              <a:solidFill>
                <a:srgbClr val="4A4A4A"/>
              </a:solidFill>
            </a:endParaRPr>
          </a:p>
        </p:txBody>
      </p:sp>
      <p:sp>
        <p:nvSpPr>
          <p:cNvPr id="5" name="Rectangle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de-DE" smtClean="0">
                <a:solidFill>
                  <a:srgbClr val="4A4A4A"/>
                </a:solidFill>
              </a:rPr>
              <a:t>Wigner GPU Day</a:t>
            </a:r>
            <a:endParaRPr>
              <a:solidFill>
                <a:srgbClr val="4A4A4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94768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 N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23824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No BigDo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6075" y="6372225"/>
            <a:ext cx="2124075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eaLnBrk="1" latinLnBrk="0" hangingPunct="1"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098134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Cím és tartalo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D:\cio-2013\header-background-2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571"/>
            <a:ext cx="9144000" cy="78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7" y="5116"/>
            <a:ext cx="8352928" cy="731899"/>
          </a:xfrm>
        </p:spPr>
        <p:txBody>
          <a:bodyPr/>
          <a:lstStyle>
            <a:lvl1pPr algn="l">
              <a:defRPr sz="4400"/>
            </a:lvl1pPr>
          </a:lstStyle>
          <a:p>
            <a:r>
              <a:rPr lang="hu-HU" dirty="0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616624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en-US" dirty="0" smtClean="0"/>
          </a:p>
        </p:txBody>
      </p:sp>
      <p:pic>
        <p:nvPicPr>
          <p:cNvPr id="1026" name="Picture 2" descr="D:\cio-2013\footer-line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704941"/>
            <a:ext cx="9144000" cy="153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96749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Text Hierarc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eaLnBrk="1" latinLnBrk="0" hangingPunct="1"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11" name="Rectangle 11"/>
          <p:cNvSpPr>
            <a:spLocks noGrp="1"/>
          </p:cNvSpPr>
          <p:nvPr>
            <p:ph sz="quarter" idx="15"/>
          </p:nvPr>
        </p:nvSpPr>
        <p:spPr>
          <a:xfrm>
            <a:off x="324000" y="1051200"/>
            <a:ext cx="8460000" cy="5258120"/>
          </a:xfrm>
        </p:spPr>
        <p:txBody>
          <a:bodyPr/>
          <a:lstStyle>
            <a:lvl1pPr eaLnBrk="1" latinLnBrk="0" hangingPunct="1">
              <a:defRPr/>
            </a:lvl1pPr>
            <a:lvl2pPr eaLnBrk="1" latinLnBrk="0" hangingPunct="1">
              <a:defRPr/>
            </a:lvl2pPr>
            <a:lvl3pPr eaLnBrk="1" latinLnBrk="0" hangingPunct="1">
              <a:defRPr/>
            </a:lvl3pPr>
            <a:lvl4pPr eaLnBrk="1" latinLnBrk="0" hangingPunct="1">
              <a:defRPr/>
            </a:lvl4pPr>
            <a:lvl5pPr eaLnBrk="1" latinLnBrk="0" hangingPunct="1">
              <a:defRPr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9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GB" smtClean="0">
                <a:solidFill>
                  <a:srgbClr val="4A4A4A"/>
                </a:solidFill>
              </a:rPr>
              <a:t>20/05/2015</a:t>
            </a:r>
            <a:endParaRPr>
              <a:solidFill>
                <a:srgbClr val="4A4A4A"/>
              </a:solidFill>
            </a:endParaRPr>
          </a:p>
        </p:txBody>
      </p:sp>
      <p:sp>
        <p:nvSpPr>
          <p:cNvPr id="5" name="Rectangle 1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 sz="1000"/>
            </a:lvl1pPr>
          </a:lstStyle>
          <a:p>
            <a:pPr>
              <a:defRPr/>
            </a:pPr>
            <a:fld id="{233C061A-245F-424E-B14D-FA879654E21A}" type="slidenum">
              <a:rPr lang="hu-HU">
                <a:solidFill>
                  <a:srgbClr val="4A4A4A"/>
                </a:solidFill>
              </a:rPr>
              <a:pPr>
                <a:defRPr/>
              </a:pPr>
              <a:t>‹#›</a:t>
            </a:fld>
            <a:endParaRPr lang="hu-HU">
              <a:solidFill>
                <a:srgbClr val="4A4A4A"/>
              </a:solidFill>
            </a:endParaRPr>
          </a:p>
        </p:txBody>
      </p:sp>
      <p:sp>
        <p:nvSpPr>
          <p:cNvPr id="6" name="Rectangle 12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de-DE" smtClean="0">
                <a:solidFill>
                  <a:srgbClr val="4A4A4A"/>
                </a:solidFill>
              </a:rPr>
              <a:t>Wigner GPU Day</a:t>
            </a:r>
            <a:endParaRPr>
              <a:solidFill>
                <a:srgbClr val="4A4A4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92910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2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eaLnBrk="1" latinLnBrk="0" hangingPunct="1"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17" name="Rectangle 11"/>
          <p:cNvSpPr>
            <a:spLocks noGrp="1"/>
          </p:cNvSpPr>
          <p:nvPr>
            <p:ph sz="quarter" idx="15"/>
          </p:nvPr>
        </p:nvSpPr>
        <p:spPr>
          <a:xfrm>
            <a:off x="304800" y="1052736"/>
            <a:ext cx="4140000" cy="5184576"/>
          </a:xfrm>
        </p:spPr>
        <p:txBody>
          <a:bodyPr/>
          <a:lstStyle>
            <a:lvl1pPr eaLnBrk="1" latinLnBrk="0" hangingPunct="1">
              <a:defRPr/>
            </a:lvl1pPr>
            <a:lvl2pPr eaLnBrk="1" latinLnBrk="0" hangingPunct="1">
              <a:defRPr/>
            </a:lvl2pPr>
            <a:lvl3pPr eaLnBrk="1" latinLnBrk="0" hangingPunct="1">
              <a:defRPr/>
            </a:lvl3pPr>
            <a:lvl4pPr eaLnBrk="1" latinLnBrk="0" hangingPunct="1">
              <a:defRPr/>
            </a:lvl4pPr>
            <a:lvl5pPr eaLnBrk="1" latinLnBrk="0" hangingPunct="1">
              <a:defRPr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4" name="Rectangle 11"/>
          <p:cNvSpPr>
            <a:spLocks noGrp="1"/>
          </p:cNvSpPr>
          <p:nvPr>
            <p:ph sz="quarter" idx="19"/>
          </p:nvPr>
        </p:nvSpPr>
        <p:spPr>
          <a:xfrm>
            <a:off x="4572000" y="1052736"/>
            <a:ext cx="4140000" cy="5184576"/>
          </a:xfrm>
        </p:spPr>
        <p:txBody>
          <a:bodyPr/>
          <a:lstStyle>
            <a:lvl1pPr eaLnBrk="1" latinLnBrk="0" hangingPunct="1">
              <a:defRPr/>
            </a:lvl1pPr>
            <a:lvl2pPr eaLnBrk="1" latinLnBrk="0" hangingPunct="1">
              <a:defRPr/>
            </a:lvl2pPr>
            <a:lvl3pPr eaLnBrk="1" latinLnBrk="0" hangingPunct="1">
              <a:defRPr/>
            </a:lvl3pPr>
            <a:lvl4pPr eaLnBrk="1" latinLnBrk="0" hangingPunct="1">
              <a:defRPr/>
            </a:lvl4pPr>
            <a:lvl5pPr eaLnBrk="1" latinLnBrk="0" hangingPunct="1">
              <a:defRPr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23"/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GB" smtClean="0">
                <a:solidFill>
                  <a:srgbClr val="4A4A4A"/>
                </a:solidFill>
              </a:rPr>
              <a:t>20/05/2015</a:t>
            </a:r>
            <a:endParaRPr>
              <a:solidFill>
                <a:srgbClr val="4A4A4A"/>
              </a:solidFill>
            </a:endParaRPr>
          </a:p>
        </p:txBody>
      </p:sp>
      <p:sp>
        <p:nvSpPr>
          <p:cNvPr id="6" name="Rectangle 27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 sz="1000"/>
            </a:lvl1pPr>
          </a:lstStyle>
          <a:p>
            <a:pPr>
              <a:defRPr/>
            </a:pPr>
            <a:fld id="{5F49DECF-CC35-4695-A6DB-975528802E70}" type="slidenum">
              <a:rPr lang="hu-HU">
                <a:solidFill>
                  <a:srgbClr val="4A4A4A"/>
                </a:solidFill>
              </a:rPr>
              <a:pPr>
                <a:defRPr/>
              </a:pPr>
              <a:t>‹#›</a:t>
            </a:fld>
            <a:endParaRPr lang="hu-HU">
              <a:solidFill>
                <a:srgbClr val="4A4A4A"/>
              </a:solidFill>
            </a:endParaRPr>
          </a:p>
        </p:txBody>
      </p:sp>
      <p:sp>
        <p:nvSpPr>
          <p:cNvPr id="7" name="Rectangle 28"/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de-DE" smtClean="0">
                <a:solidFill>
                  <a:srgbClr val="4A4A4A"/>
                </a:solidFill>
              </a:rPr>
              <a:t>Wigner GPU Day</a:t>
            </a:r>
            <a:endParaRPr>
              <a:solidFill>
                <a:srgbClr val="4A4A4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97342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3 box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eaLnBrk="1" latinLnBrk="0" hangingPunct="1"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17" name="Rectangle 11"/>
          <p:cNvSpPr>
            <a:spLocks noGrp="1"/>
          </p:cNvSpPr>
          <p:nvPr>
            <p:ph sz="quarter" idx="15"/>
          </p:nvPr>
        </p:nvSpPr>
        <p:spPr>
          <a:xfrm>
            <a:off x="304800" y="1052736"/>
            <a:ext cx="4140000" cy="2520000"/>
          </a:xfrm>
        </p:spPr>
        <p:txBody>
          <a:bodyPr/>
          <a:lstStyle>
            <a:lvl1pPr eaLnBrk="1" latinLnBrk="0" hangingPunct="1">
              <a:defRPr/>
            </a:lvl1pPr>
            <a:lvl2pPr eaLnBrk="1" latinLnBrk="0" hangingPunct="1">
              <a:defRPr/>
            </a:lvl2pPr>
            <a:lvl3pPr eaLnBrk="1" latinLnBrk="0" hangingPunct="1">
              <a:defRPr/>
            </a:lvl3pPr>
            <a:lvl4pPr eaLnBrk="1" latinLnBrk="0" hangingPunct="1">
              <a:defRPr/>
            </a:lvl4pPr>
            <a:lvl5pPr eaLnBrk="1" latinLnBrk="0" hangingPunct="1">
              <a:defRPr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0" name="Rectangle 11"/>
          <p:cNvSpPr>
            <a:spLocks noGrp="1"/>
          </p:cNvSpPr>
          <p:nvPr>
            <p:ph sz="quarter" idx="17"/>
          </p:nvPr>
        </p:nvSpPr>
        <p:spPr>
          <a:xfrm>
            <a:off x="301752" y="3717032"/>
            <a:ext cx="8446712" cy="2520000"/>
          </a:xfrm>
        </p:spPr>
        <p:txBody>
          <a:bodyPr/>
          <a:lstStyle>
            <a:lvl1pPr eaLnBrk="1" latinLnBrk="0" hangingPunct="1">
              <a:defRPr/>
            </a:lvl1pPr>
            <a:lvl2pPr eaLnBrk="1" latinLnBrk="0" hangingPunct="1">
              <a:defRPr/>
            </a:lvl2pPr>
            <a:lvl3pPr eaLnBrk="1" latinLnBrk="0" hangingPunct="1">
              <a:defRPr/>
            </a:lvl3pPr>
            <a:lvl4pPr eaLnBrk="1" latinLnBrk="0" hangingPunct="1">
              <a:defRPr/>
            </a:lvl4pPr>
            <a:lvl5pPr eaLnBrk="1" latinLnBrk="0" hangingPunct="1">
              <a:defRPr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4" name="Rectangle 11"/>
          <p:cNvSpPr>
            <a:spLocks noGrp="1"/>
          </p:cNvSpPr>
          <p:nvPr>
            <p:ph sz="quarter" idx="19"/>
          </p:nvPr>
        </p:nvSpPr>
        <p:spPr>
          <a:xfrm>
            <a:off x="4572000" y="1052736"/>
            <a:ext cx="4140000" cy="2520000"/>
          </a:xfrm>
        </p:spPr>
        <p:txBody>
          <a:bodyPr/>
          <a:lstStyle>
            <a:lvl1pPr eaLnBrk="1" latinLnBrk="0" hangingPunct="1">
              <a:defRPr/>
            </a:lvl1pPr>
            <a:lvl2pPr eaLnBrk="1" latinLnBrk="0" hangingPunct="1">
              <a:defRPr/>
            </a:lvl2pPr>
            <a:lvl3pPr eaLnBrk="1" latinLnBrk="0" hangingPunct="1">
              <a:defRPr/>
            </a:lvl3pPr>
            <a:lvl4pPr eaLnBrk="1" latinLnBrk="0" hangingPunct="1">
              <a:defRPr/>
            </a:lvl4pPr>
            <a:lvl5pPr eaLnBrk="1" latinLnBrk="0" hangingPunct="1">
              <a:defRPr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Rectangle 23"/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GB" smtClean="0">
                <a:solidFill>
                  <a:srgbClr val="4A4A4A"/>
                </a:solidFill>
              </a:rPr>
              <a:t>20/05/2015</a:t>
            </a:r>
            <a:endParaRPr>
              <a:solidFill>
                <a:srgbClr val="4A4A4A"/>
              </a:solidFill>
            </a:endParaRPr>
          </a:p>
        </p:txBody>
      </p:sp>
      <p:sp>
        <p:nvSpPr>
          <p:cNvPr id="7" name="Rectangle 27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 sz="1000"/>
            </a:lvl1pPr>
          </a:lstStyle>
          <a:p>
            <a:pPr>
              <a:defRPr/>
            </a:pPr>
            <a:fld id="{19DC98CF-7C43-49CE-8975-1492C49B5BDF}" type="slidenum">
              <a:rPr lang="hu-HU">
                <a:solidFill>
                  <a:srgbClr val="4A4A4A"/>
                </a:solidFill>
              </a:rPr>
              <a:pPr>
                <a:defRPr/>
              </a:pPr>
              <a:t>‹#›</a:t>
            </a:fld>
            <a:endParaRPr lang="hu-HU">
              <a:solidFill>
                <a:srgbClr val="4A4A4A"/>
              </a:solidFill>
            </a:endParaRPr>
          </a:p>
        </p:txBody>
      </p:sp>
      <p:sp>
        <p:nvSpPr>
          <p:cNvPr id="8" name="Rectangle 28"/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de-DE" smtClean="0">
                <a:solidFill>
                  <a:srgbClr val="4A4A4A"/>
                </a:solidFill>
              </a:rPr>
              <a:t>Wigner GPU Day</a:t>
            </a:r>
            <a:endParaRPr>
              <a:solidFill>
                <a:srgbClr val="4A4A4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8788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3 box vertical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eaLnBrk="1" latinLnBrk="0" hangingPunct="1"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17" name="Rectangle 11"/>
          <p:cNvSpPr>
            <a:spLocks noGrp="1"/>
          </p:cNvSpPr>
          <p:nvPr>
            <p:ph sz="quarter" idx="15"/>
          </p:nvPr>
        </p:nvSpPr>
        <p:spPr>
          <a:xfrm>
            <a:off x="304800" y="1052736"/>
            <a:ext cx="4140000" cy="5184576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24" name="Rectangle 11"/>
          <p:cNvSpPr>
            <a:spLocks noGrp="1"/>
          </p:cNvSpPr>
          <p:nvPr>
            <p:ph sz="quarter" idx="19"/>
          </p:nvPr>
        </p:nvSpPr>
        <p:spPr>
          <a:xfrm>
            <a:off x="4572000" y="1052736"/>
            <a:ext cx="4140000" cy="2520000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26" name="Rectangle 11"/>
          <p:cNvSpPr>
            <a:spLocks noGrp="1"/>
          </p:cNvSpPr>
          <p:nvPr>
            <p:ph sz="quarter" idx="21"/>
          </p:nvPr>
        </p:nvSpPr>
        <p:spPr>
          <a:xfrm>
            <a:off x="4572000" y="3717032"/>
            <a:ext cx="4140000" cy="2520000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6" name="Rectangle 23"/>
          <p:cNvSpPr>
            <a:spLocks noGrp="1"/>
          </p:cNvSpPr>
          <p:nvPr>
            <p:ph type="dt" sz="half" idx="2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GB" smtClean="0">
                <a:solidFill>
                  <a:srgbClr val="4A4A4A"/>
                </a:solidFill>
              </a:rPr>
              <a:t>20/05/2015</a:t>
            </a:r>
            <a:endParaRPr>
              <a:solidFill>
                <a:srgbClr val="4A4A4A"/>
              </a:solidFill>
            </a:endParaRPr>
          </a:p>
        </p:txBody>
      </p:sp>
      <p:sp>
        <p:nvSpPr>
          <p:cNvPr id="7" name="Rectangle 27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 sz="1000"/>
            </a:lvl1pPr>
          </a:lstStyle>
          <a:p>
            <a:pPr>
              <a:defRPr/>
            </a:pPr>
            <a:fld id="{62502927-3E26-4DB0-82F0-E4F952807C64}" type="slidenum">
              <a:rPr lang="hu-HU">
                <a:solidFill>
                  <a:srgbClr val="4A4A4A"/>
                </a:solidFill>
              </a:rPr>
              <a:pPr>
                <a:defRPr/>
              </a:pPr>
              <a:t>‹#›</a:t>
            </a:fld>
            <a:endParaRPr lang="hu-HU">
              <a:solidFill>
                <a:srgbClr val="4A4A4A"/>
              </a:solidFill>
            </a:endParaRPr>
          </a:p>
        </p:txBody>
      </p:sp>
      <p:sp>
        <p:nvSpPr>
          <p:cNvPr id="8" name="Rectangle 28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de-DE" smtClean="0">
                <a:solidFill>
                  <a:srgbClr val="4A4A4A"/>
                </a:solidFill>
              </a:rPr>
              <a:t>Wigner GPU Day</a:t>
            </a:r>
            <a:endParaRPr>
              <a:solidFill>
                <a:srgbClr val="4A4A4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90665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3 box vertical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eaLnBrk="1" latinLnBrk="0" hangingPunct="1"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17" name="Rectangle 11"/>
          <p:cNvSpPr>
            <a:spLocks noGrp="1"/>
          </p:cNvSpPr>
          <p:nvPr>
            <p:ph sz="quarter" idx="15"/>
          </p:nvPr>
        </p:nvSpPr>
        <p:spPr>
          <a:xfrm>
            <a:off x="304800" y="1052736"/>
            <a:ext cx="4140000" cy="2520000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20" name="Rectangle 11"/>
          <p:cNvSpPr>
            <a:spLocks noGrp="1"/>
          </p:cNvSpPr>
          <p:nvPr>
            <p:ph sz="quarter" idx="17"/>
          </p:nvPr>
        </p:nvSpPr>
        <p:spPr>
          <a:xfrm>
            <a:off x="301752" y="3717032"/>
            <a:ext cx="4140000" cy="2520000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24" name="Rectangle 11"/>
          <p:cNvSpPr>
            <a:spLocks noGrp="1"/>
          </p:cNvSpPr>
          <p:nvPr>
            <p:ph sz="quarter" idx="19"/>
          </p:nvPr>
        </p:nvSpPr>
        <p:spPr>
          <a:xfrm>
            <a:off x="4572000" y="1052736"/>
            <a:ext cx="4140000" cy="5184576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6" name="Rectangle 23"/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GB" smtClean="0">
                <a:solidFill>
                  <a:srgbClr val="4A4A4A"/>
                </a:solidFill>
              </a:rPr>
              <a:t>20/05/2015</a:t>
            </a:r>
            <a:endParaRPr>
              <a:solidFill>
                <a:srgbClr val="4A4A4A"/>
              </a:solidFill>
            </a:endParaRPr>
          </a:p>
        </p:txBody>
      </p:sp>
      <p:sp>
        <p:nvSpPr>
          <p:cNvPr id="7" name="Rectangle 27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 sz="1000"/>
            </a:lvl1pPr>
          </a:lstStyle>
          <a:p>
            <a:pPr>
              <a:defRPr/>
            </a:pPr>
            <a:fld id="{EF9B7DE3-393B-4E5A-89DF-2BD8091F31F9}" type="slidenum">
              <a:rPr lang="hu-HU">
                <a:solidFill>
                  <a:srgbClr val="4A4A4A"/>
                </a:solidFill>
              </a:rPr>
              <a:pPr>
                <a:defRPr/>
              </a:pPr>
              <a:t>‹#›</a:t>
            </a:fld>
            <a:endParaRPr lang="hu-HU">
              <a:solidFill>
                <a:srgbClr val="4A4A4A"/>
              </a:solidFill>
            </a:endParaRPr>
          </a:p>
        </p:txBody>
      </p:sp>
      <p:sp>
        <p:nvSpPr>
          <p:cNvPr id="8" name="Rectangle 28"/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de-DE" smtClean="0">
                <a:solidFill>
                  <a:srgbClr val="4A4A4A"/>
                </a:solidFill>
              </a:rPr>
              <a:t>Wigner GPU Day</a:t>
            </a:r>
            <a:endParaRPr>
              <a:solidFill>
                <a:srgbClr val="4A4A4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801361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4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eaLnBrk="1" latinLnBrk="0" hangingPunct="1"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17" name="Rectangle 11"/>
          <p:cNvSpPr>
            <a:spLocks noGrp="1"/>
          </p:cNvSpPr>
          <p:nvPr>
            <p:ph sz="quarter" idx="15"/>
          </p:nvPr>
        </p:nvSpPr>
        <p:spPr>
          <a:xfrm>
            <a:off x="304800" y="1052736"/>
            <a:ext cx="4140000" cy="2520000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20" name="Rectangle 11"/>
          <p:cNvSpPr>
            <a:spLocks noGrp="1"/>
          </p:cNvSpPr>
          <p:nvPr>
            <p:ph sz="quarter" idx="17"/>
          </p:nvPr>
        </p:nvSpPr>
        <p:spPr>
          <a:xfrm>
            <a:off x="301752" y="3717032"/>
            <a:ext cx="4140000" cy="2520000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24" name="Rectangle 11"/>
          <p:cNvSpPr>
            <a:spLocks noGrp="1"/>
          </p:cNvSpPr>
          <p:nvPr>
            <p:ph sz="quarter" idx="19"/>
          </p:nvPr>
        </p:nvSpPr>
        <p:spPr>
          <a:xfrm>
            <a:off x="4572000" y="1052736"/>
            <a:ext cx="4140000" cy="2520000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26" name="Rectangle 11"/>
          <p:cNvSpPr>
            <a:spLocks noGrp="1"/>
          </p:cNvSpPr>
          <p:nvPr>
            <p:ph sz="quarter" idx="21"/>
          </p:nvPr>
        </p:nvSpPr>
        <p:spPr>
          <a:xfrm>
            <a:off x="4572000" y="3717032"/>
            <a:ext cx="4140000" cy="2520000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Rectangle 23"/>
          <p:cNvSpPr>
            <a:spLocks noGrp="1"/>
          </p:cNvSpPr>
          <p:nvPr>
            <p:ph type="dt" sz="half" idx="2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GB" smtClean="0">
                <a:solidFill>
                  <a:srgbClr val="4A4A4A"/>
                </a:solidFill>
              </a:rPr>
              <a:t>20/05/2015</a:t>
            </a:r>
            <a:endParaRPr>
              <a:solidFill>
                <a:srgbClr val="4A4A4A"/>
              </a:solidFill>
            </a:endParaRPr>
          </a:p>
        </p:txBody>
      </p:sp>
      <p:sp>
        <p:nvSpPr>
          <p:cNvPr id="8" name="Rectangle 27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 sz="1000"/>
            </a:lvl1pPr>
          </a:lstStyle>
          <a:p>
            <a:pPr>
              <a:defRPr/>
            </a:pPr>
            <a:fld id="{7D0C1BB0-84DE-4B2D-A46B-ADE5A3D1A1F6}" type="slidenum">
              <a:rPr lang="hu-HU">
                <a:solidFill>
                  <a:srgbClr val="4A4A4A"/>
                </a:solidFill>
              </a:rPr>
              <a:pPr>
                <a:defRPr/>
              </a:pPr>
              <a:t>‹#›</a:t>
            </a:fld>
            <a:endParaRPr lang="hu-HU">
              <a:solidFill>
                <a:srgbClr val="4A4A4A"/>
              </a:solidFill>
            </a:endParaRPr>
          </a:p>
        </p:txBody>
      </p:sp>
      <p:sp>
        <p:nvSpPr>
          <p:cNvPr id="9" name="Rectangle 28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de-DE" smtClean="0">
                <a:solidFill>
                  <a:srgbClr val="4A4A4A"/>
                </a:solidFill>
              </a:rPr>
              <a:t>Wigner GPU Day</a:t>
            </a:r>
            <a:endParaRPr>
              <a:solidFill>
                <a:srgbClr val="4A4A4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542723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076575"/>
            <a:ext cx="9144000" cy="378142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99405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od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39B006-C48B-41AC-B2E5-16A652439207}" type="slidenum">
              <a:rPr lang="en-US">
                <a:solidFill>
                  <a:srgbClr val="4A4A4A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A4A4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35133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title"/>
          </p:nvPr>
        </p:nvSpPr>
        <p:spPr>
          <a:xfrm>
            <a:off x="201611" y="-17461"/>
            <a:ext cx="2238374" cy="8350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/>
          <a:lstStyle>
            <a:lvl1pPr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defRPr sz="2400">
                <a:solidFill>
                  <a:srgbClr val="000000"/>
                </a:solidFill>
              </a:defRPr>
            </a:lvl1pPr>
            <a:lvl2pPr marL="742950" indent="-28575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defRPr sz="2400" baseline="0">
                <a:solidFill>
                  <a:srgbClr val="000000"/>
                </a:solidFill>
              </a:defRPr>
            </a:lvl2pPr>
            <a:lvl3pPr marL="1143000" indent="-22860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defRPr sz="2400" baseline="0">
                <a:solidFill>
                  <a:srgbClr val="000000"/>
                </a:solidFill>
              </a:defRPr>
            </a:lvl3pPr>
            <a:lvl4pPr marL="1600200" indent="-22860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defRPr sz="2400" baseline="0">
                <a:solidFill>
                  <a:srgbClr val="000000"/>
                </a:solidFill>
              </a:defRPr>
            </a:lvl4pPr>
            <a:lvl5pPr marL="2057400" indent="-22860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defRPr sz="2400" baseline="0">
                <a:solidFill>
                  <a:srgbClr val="000000"/>
                </a:solidFill>
              </a:defRPr>
            </a:lvl5pPr>
            <a:lvl6pPr marL="2514600" indent="-22860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defRPr sz="2400">
                <a:solidFill>
                  <a:srgbClr val="000000"/>
                </a:solidFill>
              </a:defRPr>
            </a:lvl6pPr>
            <a:lvl7pPr marL="2971800" indent="-22860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defRPr sz="2400">
                <a:solidFill>
                  <a:srgbClr val="000000"/>
                </a:solidFill>
              </a:defRPr>
            </a:lvl7pPr>
            <a:lvl8pPr marL="3429000" indent="-22860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defRPr sz="2400">
                <a:solidFill>
                  <a:srgbClr val="000000"/>
                </a:solidFill>
              </a:defRPr>
            </a:lvl8pPr>
            <a:lvl9pPr marL="3886200" indent="-22860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defRPr sz="24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67" name="Shape 67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3250" cy="45196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/>
          <a:lstStyle>
            <a:lvl1pPr algn="l" rtl="0">
              <a:lnSpc>
                <a:spcPct val="93000"/>
              </a:lnSpc>
              <a:spcBef>
                <a:spcPts val="0"/>
              </a:spcBef>
              <a:spcAft>
                <a:spcPts val="1400"/>
              </a:spcAft>
              <a:defRPr sz="2800">
                <a:solidFill>
                  <a:srgbClr val="1186D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1pPr>
            <a:lvl2pPr marL="742950" indent="-285750" algn="l" rtl="0">
              <a:lnSpc>
                <a:spcPct val="93000"/>
              </a:lnSpc>
              <a:spcBef>
                <a:spcPts val="0"/>
              </a:spcBef>
              <a:spcAft>
                <a:spcPts val="1100"/>
              </a:spcAft>
              <a:defRPr sz="2000" baseline="0">
                <a:solidFill>
                  <a:srgbClr val="1186D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2pPr>
            <a:lvl3pPr marL="1143000" indent="-228600" algn="l" rtl="0">
              <a:lnSpc>
                <a:spcPct val="93000"/>
              </a:lnSpc>
              <a:spcBef>
                <a:spcPts val="0"/>
              </a:spcBef>
              <a:spcAft>
                <a:spcPts val="800"/>
              </a:spcAft>
              <a:defRPr sz="1900" baseline="0">
                <a:solidFill>
                  <a:srgbClr val="1186D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3pPr>
            <a:lvl4pPr marL="1600200" indent="-228600" algn="l" rtl="0">
              <a:lnSpc>
                <a:spcPct val="93000"/>
              </a:lnSpc>
              <a:spcBef>
                <a:spcPts val="0"/>
              </a:spcBef>
              <a:spcAft>
                <a:spcPts val="500"/>
              </a:spcAft>
              <a:defRPr sz="1800" baseline="0">
                <a:solidFill>
                  <a:srgbClr val="1186D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4pPr>
            <a:lvl5pPr marL="2057400" indent="-228600" algn="l" rtl="0">
              <a:lnSpc>
                <a:spcPct val="93000"/>
              </a:lnSpc>
              <a:spcBef>
                <a:spcPts val="0"/>
              </a:spcBef>
              <a:spcAft>
                <a:spcPts val="200"/>
              </a:spcAft>
              <a:defRPr sz="2000" baseline="0">
                <a:solidFill>
                  <a:srgbClr val="1186D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5pPr>
            <a:lvl6pPr marL="2514600" indent="-228600" algn="l" rtl="0">
              <a:lnSpc>
                <a:spcPct val="93000"/>
              </a:lnSpc>
              <a:spcBef>
                <a:spcPts val="0"/>
              </a:spcBef>
              <a:spcAft>
                <a:spcPts val="200"/>
              </a:spcAft>
              <a:defRPr sz="2800">
                <a:solidFill>
                  <a:srgbClr val="1186D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6pPr>
            <a:lvl7pPr marL="2971800" indent="-228600" algn="l" rtl="0">
              <a:lnSpc>
                <a:spcPct val="93000"/>
              </a:lnSpc>
              <a:spcBef>
                <a:spcPts val="0"/>
              </a:spcBef>
              <a:spcAft>
                <a:spcPts val="200"/>
              </a:spcAft>
              <a:defRPr sz="2800">
                <a:solidFill>
                  <a:srgbClr val="1186D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7pPr>
            <a:lvl8pPr marL="3429000" indent="-228600" algn="l" rtl="0">
              <a:lnSpc>
                <a:spcPct val="93000"/>
              </a:lnSpc>
              <a:spcBef>
                <a:spcPts val="0"/>
              </a:spcBef>
              <a:spcAft>
                <a:spcPts val="200"/>
              </a:spcAft>
              <a:defRPr sz="2800">
                <a:solidFill>
                  <a:srgbClr val="1186D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8pPr>
            <a:lvl9pPr marL="3886200" indent="-228600" algn="l" rtl="0">
              <a:lnSpc>
                <a:spcPct val="93000"/>
              </a:lnSpc>
              <a:spcBef>
                <a:spcPts val="0"/>
              </a:spcBef>
              <a:spcAft>
                <a:spcPts val="200"/>
              </a:spcAft>
              <a:defRPr sz="2800">
                <a:solidFill>
                  <a:srgbClr val="1186D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9pPr>
          </a:lstStyle>
          <a:p>
            <a:endParaRPr/>
          </a:p>
        </p:txBody>
      </p:sp>
      <p:sp>
        <p:nvSpPr>
          <p:cNvPr id="4" name="Shape 66"/>
          <p:cNvSpPr>
            <a:spLocks noGrp="1"/>
          </p:cNvSpPr>
          <p:nvPr>
            <p:ph type="sldNum" idx="10"/>
          </p:nvPr>
        </p:nvSpPr>
        <p:spPr>
          <a:xfrm>
            <a:off x="6553200" y="6356350"/>
            <a:ext cx="2127250" cy="598488"/>
          </a:xfrm>
        </p:spPr>
        <p:txBody>
          <a:bodyPr lIns="91425" tIns="91425" rIns="91425" bIns="91425" anchor="t"/>
          <a:lstStyle>
            <a:lvl1pPr marL="0" marR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8113938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 fent, 1 l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hu-HU" smtClean="0"/>
              <a:t>Mintacím szerkesztése</a:t>
            </a:r>
            <a:endParaRPr/>
          </a:p>
        </p:txBody>
      </p:sp>
      <p:sp>
        <p:nvSpPr>
          <p:cNvPr id="17" name="Rectangle 11"/>
          <p:cNvSpPr>
            <a:spLocks noGrp="1"/>
          </p:cNvSpPr>
          <p:nvPr>
            <p:ph sz="quarter" idx="15"/>
          </p:nvPr>
        </p:nvSpPr>
        <p:spPr>
          <a:xfrm>
            <a:off x="304800" y="1052736"/>
            <a:ext cx="4140000" cy="2520000"/>
          </a:xfrm>
        </p:spPr>
        <p:txBody>
          <a:bodyPr/>
          <a:lstStyle>
            <a:extLst/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dirty="0"/>
          </a:p>
        </p:txBody>
      </p:sp>
      <p:sp>
        <p:nvSpPr>
          <p:cNvPr id="20" name="Rectangle 11"/>
          <p:cNvSpPr>
            <a:spLocks noGrp="1"/>
          </p:cNvSpPr>
          <p:nvPr>
            <p:ph sz="quarter" idx="17"/>
          </p:nvPr>
        </p:nvSpPr>
        <p:spPr>
          <a:xfrm>
            <a:off x="301752" y="3717032"/>
            <a:ext cx="8446712" cy="2520000"/>
          </a:xfrm>
        </p:spPr>
        <p:txBody>
          <a:bodyPr/>
          <a:lstStyle>
            <a:extLst/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dirty="0"/>
          </a:p>
        </p:txBody>
      </p:sp>
      <p:sp>
        <p:nvSpPr>
          <p:cNvPr id="24" name="Rectangle 11"/>
          <p:cNvSpPr>
            <a:spLocks noGrp="1"/>
          </p:cNvSpPr>
          <p:nvPr>
            <p:ph sz="quarter" idx="19"/>
          </p:nvPr>
        </p:nvSpPr>
        <p:spPr>
          <a:xfrm>
            <a:off x="4572000" y="1052736"/>
            <a:ext cx="4140000" cy="2520000"/>
          </a:xfrm>
        </p:spPr>
        <p:txBody>
          <a:bodyPr/>
          <a:lstStyle>
            <a:extLst/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dirty="0"/>
          </a:p>
        </p:txBody>
      </p:sp>
      <p:sp>
        <p:nvSpPr>
          <p:cNvPr id="6" name="Rectangle 23"/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GB" smtClean="0">
                <a:solidFill>
                  <a:srgbClr val="4A4A4A"/>
                </a:solidFill>
              </a:rPr>
              <a:t>20/05/2015</a:t>
            </a:r>
            <a:endParaRPr>
              <a:solidFill>
                <a:srgbClr val="4A4A4A"/>
              </a:solidFill>
            </a:endParaRPr>
          </a:p>
        </p:txBody>
      </p:sp>
      <p:sp>
        <p:nvSpPr>
          <p:cNvPr id="7" name="Rectangle 27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 sz="1000"/>
            </a:lvl1pPr>
          </a:lstStyle>
          <a:p>
            <a:pPr>
              <a:defRPr/>
            </a:pPr>
            <a:fld id="{AFD30054-73F9-45E6-85FD-DBFCA87D3ED6}" type="slidenum">
              <a:rPr lang="hu-HU">
                <a:solidFill>
                  <a:srgbClr val="4A4A4A"/>
                </a:solidFill>
              </a:rPr>
              <a:pPr>
                <a:defRPr/>
              </a:pPr>
              <a:t>‹#›</a:t>
            </a:fld>
            <a:endParaRPr lang="hu-HU" sz="1200">
              <a:solidFill>
                <a:srgbClr val="4A4A4A"/>
              </a:solidFill>
            </a:endParaRPr>
          </a:p>
        </p:txBody>
      </p:sp>
      <p:sp>
        <p:nvSpPr>
          <p:cNvPr id="8" name="Rectangle 28"/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 smtClean="0">
                <a:solidFill>
                  <a:srgbClr val="4A4A4A"/>
                </a:solidFill>
              </a:rPr>
              <a:t>Wigner GPU Day</a:t>
            </a:r>
            <a:endParaRPr>
              <a:solidFill>
                <a:srgbClr val="4A4A4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1400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ím és tartalo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336704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en-US" dirty="0" smtClean="0"/>
          </a:p>
        </p:txBody>
      </p:sp>
      <p:pic>
        <p:nvPicPr>
          <p:cNvPr id="1026" name="Picture 2" descr="D:\cio-2013\footer-lin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704941"/>
            <a:ext cx="9144000" cy="153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D:\cio-2013\footer-lin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53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16015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GRAVITY Csak cím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ím 1"/>
          <p:cNvSpPr>
            <a:spLocks noGrp="1"/>
          </p:cNvSpPr>
          <p:nvPr>
            <p:ph type="title"/>
          </p:nvPr>
        </p:nvSpPr>
        <p:spPr>
          <a:xfrm>
            <a:off x="142844" y="142852"/>
            <a:ext cx="6429420" cy="714372"/>
          </a:xfrm>
        </p:spPr>
        <p:txBody>
          <a:bodyPr>
            <a:norm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hu-HU" smtClean="0"/>
              <a:t>Click to edit Master title style</a:t>
            </a:r>
            <a:endParaRPr lang="hu-HU" dirty="0"/>
          </a:p>
        </p:txBody>
      </p:sp>
      <p:sp>
        <p:nvSpPr>
          <p:cNvPr id="3" name="Dátum helye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>
                <a:solidFill>
                  <a:srgbClr val="4A4A4A"/>
                </a:solidFill>
              </a:rPr>
              <a:t>20/05/2015</a:t>
            </a:r>
            <a:endParaRPr>
              <a:solidFill>
                <a:srgbClr val="4A4A4A"/>
              </a:solidFill>
            </a:endParaRPr>
          </a:p>
        </p:txBody>
      </p:sp>
      <p:sp>
        <p:nvSpPr>
          <p:cNvPr id="4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r>
              <a:rPr lang="en-US" smtClean="0"/>
              <a:t>Wigner GPU Day</a:t>
            </a:r>
            <a:endParaRPr/>
          </a:p>
        </p:txBody>
      </p:sp>
      <p:sp>
        <p:nvSpPr>
          <p:cNvPr id="5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6919913" y="6330950"/>
            <a:ext cx="2133600" cy="365125"/>
          </a:xfrm>
        </p:spPr>
        <p:txBody>
          <a:bodyPr/>
          <a:lstStyle>
            <a:lvl1pPr>
              <a:defRPr sz="1100"/>
            </a:lvl1pPr>
          </a:lstStyle>
          <a:p>
            <a:pPr>
              <a:defRPr/>
            </a:pPr>
            <a:fld id="{ECE6EA12-952C-4698-94AC-3A0AABEBCAC5}" type="slidenum">
              <a:rPr lang="hu-HU">
                <a:solidFill>
                  <a:srgbClr val="4A4A4A"/>
                </a:solidFill>
              </a:rPr>
              <a:pPr>
                <a:defRPr/>
              </a:pPr>
              <a:t>‹#›</a:t>
            </a:fld>
            <a:endParaRPr lang="hu-HU">
              <a:solidFill>
                <a:srgbClr val="4A4A4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15845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 1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eaLnBrk="1" latinLnBrk="0" hangingPunct="1">
              <a:defRPr/>
            </a:lvl1pPr>
            <a:extLst/>
          </a:lstStyle>
          <a:p>
            <a:r>
              <a:rPr lang="hu-HU" noProof="0" smtClean="0"/>
              <a:t>Mintacím szerkesztése</a:t>
            </a:r>
            <a:endParaRPr lang="en-US" noProof="0"/>
          </a:p>
        </p:txBody>
      </p:sp>
      <p:sp>
        <p:nvSpPr>
          <p:cNvPr id="11" name="Rectangle 11"/>
          <p:cNvSpPr>
            <a:spLocks noGrp="1"/>
          </p:cNvSpPr>
          <p:nvPr>
            <p:ph sz="quarter" idx="15"/>
          </p:nvPr>
        </p:nvSpPr>
        <p:spPr>
          <a:xfrm>
            <a:off x="324000" y="1051200"/>
            <a:ext cx="8460000" cy="5258120"/>
          </a:xfrm>
        </p:spPr>
        <p:txBody>
          <a:bodyPr/>
          <a:lstStyle>
            <a:lvl1pPr eaLnBrk="1" latinLnBrk="0" hangingPunct="1">
              <a:defRPr/>
            </a:lvl1pPr>
            <a:lvl2pPr eaLnBrk="1" latinLnBrk="0" hangingPunct="1">
              <a:defRPr/>
            </a:lvl2pPr>
            <a:lvl3pPr eaLnBrk="1" latinLnBrk="0" hangingPunct="1">
              <a:defRPr/>
            </a:lvl3pPr>
            <a:lvl4pPr eaLnBrk="1" latinLnBrk="0" hangingPunct="1">
              <a:defRPr/>
            </a:lvl4pPr>
            <a:lvl5pPr eaLnBrk="1" latinLnBrk="0" hangingPunct="1">
              <a:defRPr/>
            </a:lvl5pPr>
            <a:extLst/>
          </a:lstStyle>
          <a:p>
            <a:pPr lvl="0"/>
            <a:r>
              <a:rPr lang="hu-HU" noProof="0" smtClean="0"/>
              <a:t>Mintaszöveg szerkesztése</a:t>
            </a:r>
          </a:p>
          <a:p>
            <a:pPr lvl="1"/>
            <a:r>
              <a:rPr lang="hu-HU" noProof="0" smtClean="0"/>
              <a:t>Második szint</a:t>
            </a:r>
          </a:p>
          <a:p>
            <a:pPr lvl="2"/>
            <a:r>
              <a:rPr lang="hu-HU" noProof="0" smtClean="0"/>
              <a:t>Harmadik szint</a:t>
            </a:r>
          </a:p>
          <a:p>
            <a:pPr lvl="3"/>
            <a:r>
              <a:rPr lang="hu-HU" noProof="0" smtClean="0"/>
              <a:t>Negyedik szint</a:t>
            </a:r>
          </a:p>
          <a:p>
            <a:pPr lvl="4"/>
            <a:r>
              <a:rPr lang="hu-HU" noProof="0" smtClean="0"/>
              <a:t>Ötödik szint</a:t>
            </a:r>
            <a:endParaRPr lang="en-US" noProof="0"/>
          </a:p>
        </p:txBody>
      </p:sp>
      <p:sp>
        <p:nvSpPr>
          <p:cNvPr id="4" name="Rectangle 9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GB" smtClean="0">
                <a:solidFill>
                  <a:srgbClr val="4A4A4A"/>
                </a:solidFill>
              </a:rPr>
              <a:t>20/05/2015</a:t>
            </a:r>
            <a:endParaRPr lang="en-US">
              <a:solidFill>
                <a:srgbClr val="4A4A4A"/>
              </a:solidFill>
            </a:endParaRPr>
          </a:p>
        </p:txBody>
      </p:sp>
      <p:sp>
        <p:nvSpPr>
          <p:cNvPr id="5" name="Rectangle 1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 sz="1000"/>
            </a:lvl1pPr>
            <a:extLst/>
          </a:lstStyle>
          <a:p>
            <a:pPr>
              <a:defRPr/>
            </a:pPr>
            <a:fld id="{AC4AA6A9-87C0-44AC-8505-D705AC2F915B}" type="slidenum">
              <a:rPr lang="en-US">
                <a:solidFill>
                  <a:srgbClr val="4A4A4A"/>
                </a:solidFill>
              </a:rPr>
              <a:pPr>
                <a:defRPr/>
              </a:pPr>
              <a:t>‹#›</a:t>
            </a:fld>
            <a:endParaRPr lang="en-US" sz="1200">
              <a:solidFill>
                <a:srgbClr val="4A4A4A"/>
              </a:solidFill>
            </a:endParaRPr>
          </a:p>
        </p:txBody>
      </p:sp>
      <p:sp>
        <p:nvSpPr>
          <p:cNvPr id="6" name="Rectangle 12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 smtClean="0">
                <a:solidFill>
                  <a:srgbClr val="4A4A4A"/>
                </a:solidFill>
              </a:rPr>
              <a:t>Wigner GPU Day</a:t>
            </a:r>
            <a:endParaRPr lang="en-US">
              <a:solidFill>
                <a:srgbClr val="4A4A4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411368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8"/>
          <p:cNvSpPr/>
          <p:nvPr/>
        </p:nvSpPr>
        <p:spPr>
          <a:xfrm>
            <a:off x="0" y="4038600"/>
            <a:ext cx="9144000" cy="609600"/>
          </a:xfrm>
          <a:prstGeom prst="rect">
            <a:avLst/>
          </a:prstGeom>
          <a:noFill/>
          <a:ln w="25400" cap="rnd" cmpd="sng" algn="ctr">
            <a:noFill/>
            <a:prstDash val="soli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hu-HU" dirty="0">
              <a:solidFill>
                <a:prstClr val="black"/>
              </a:solidFill>
            </a:endParaRPr>
          </a:p>
        </p:txBody>
      </p:sp>
      <p:pic>
        <p:nvPicPr>
          <p:cNvPr id="4" name="Kép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6075" y="6372225"/>
            <a:ext cx="2124075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Csoportba foglalás 13"/>
          <p:cNvGrpSpPr>
            <a:grpSpLocks noChangeAspect="1"/>
          </p:cNvGrpSpPr>
          <p:nvPr/>
        </p:nvGrpSpPr>
        <p:grpSpPr bwMode="auto">
          <a:xfrm>
            <a:off x="36513" y="1698625"/>
            <a:ext cx="530225" cy="442913"/>
            <a:chOff x="36000" y="1664213"/>
            <a:chExt cx="590017" cy="512065"/>
          </a:xfrm>
        </p:grpSpPr>
        <p:pic>
          <p:nvPicPr>
            <p:cNvPr id="6" name="Kép 14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00" y="1664213"/>
              <a:ext cx="280417" cy="5120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Kép 15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5600" y="1664213"/>
              <a:ext cx="280417" cy="5120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611560" y="1653545"/>
            <a:ext cx="7239000" cy="533400"/>
          </a:xfrm>
          <a:noFill/>
        </p:spPr>
        <p:txBody>
          <a:bodyPr>
            <a:noAutofit/>
          </a:bodyPr>
          <a:lstStyle>
            <a:lvl1pPr algn="l" eaLnBrk="1" latinLnBrk="0" hangingPunct="1">
              <a:defRPr kumimoji="0" lang="hu-HU" sz="4800" b="0" cap="none" spc="150" baseline="0">
                <a:solidFill>
                  <a:schemeClr val="accent2"/>
                </a:solidFill>
              </a:defRPr>
            </a:lvl1pPr>
            <a:extLst/>
          </a:lstStyle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8" name="Rectangle 4"/>
          <p:cNvSpPr>
            <a:spLocks noGrp="1"/>
          </p:cNvSpPr>
          <p:nvPr>
            <p:ph type="ftr" sz="quarter" idx="10"/>
          </p:nvPr>
        </p:nvSpPr>
        <p:spPr>
          <a:xfrm>
            <a:off x="395288" y="6383338"/>
            <a:ext cx="6156325" cy="304800"/>
          </a:xfrm>
        </p:spPr>
        <p:txBody>
          <a:bodyPr/>
          <a:lstStyle>
            <a:lvl1pPr eaLnBrk="1" latinLnBrk="0" hangingPunct="1">
              <a:defRPr kumimoji="0" lang="hu-HU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r>
              <a:rPr lang="en-US" smtClean="0">
                <a:solidFill>
                  <a:srgbClr val="4A4A4A"/>
                </a:solidFill>
              </a:rPr>
              <a:t>Wigner GPU Day</a:t>
            </a:r>
            <a:endParaRPr lang="en-US">
              <a:solidFill>
                <a:srgbClr val="4A4A4A"/>
              </a:solidFill>
            </a:endParaRPr>
          </a:p>
        </p:txBody>
      </p:sp>
      <p:sp>
        <p:nvSpPr>
          <p:cNvPr id="9" name="Rectangle 3"/>
          <p:cNvSpPr>
            <a:spLocks noGrp="1"/>
          </p:cNvSpPr>
          <p:nvPr>
            <p:ph type="dt" sz="half" idx="11"/>
          </p:nvPr>
        </p:nvSpPr>
        <p:spPr>
          <a:xfrm>
            <a:off x="4932363" y="6383338"/>
            <a:ext cx="1600200" cy="304800"/>
          </a:xfrm>
        </p:spPr>
        <p:txBody>
          <a:bodyPr/>
          <a:lstStyle>
            <a:lvl1pPr algn="r" eaLnBrk="1" latinLnBrk="0" hangingPunct="1">
              <a:defRPr kumimoji="0" lang="hu-HU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r>
              <a:rPr lang="en-GB" smtClean="0">
                <a:solidFill>
                  <a:srgbClr val="4A4A4A"/>
                </a:solidFill>
              </a:rPr>
              <a:t>20/05/2015</a:t>
            </a:r>
            <a:endParaRPr dirty="0">
              <a:solidFill>
                <a:srgbClr val="4A4A4A"/>
              </a:solidFill>
            </a:endParaRPr>
          </a:p>
        </p:txBody>
      </p:sp>
      <p:sp>
        <p:nvSpPr>
          <p:cNvPr id="10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0" y="6383338"/>
            <a:ext cx="395288" cy="304800"/>
          </a:xfrm>
        </p:spPr>
        <p:txBody>
          <a:bodyPr/>
          <a:lstStyle>
            <a:lvl1pPr>
              <a:defRPr sz="1000"/>
            </a:lvl1pPr>
          </a:lstStyle>
          <a:p>
            <a:pPr>
              <a:defRPr/>
            </a:pPr>
            <a:fld id="{DE1AE9FD-B686-4953-A8A7-06EDD5B8B37C}" type="slidenum">
              <a:rPr lang="hu-HU">
                <a:solidFill>
                  <a:srgbClr val="4A4A4A"/>
                </a:solidFill>
              </a:rPr>
              <a:pPr>
                <a:defRPr/>
              </a:pPr>
              <a:t>‹#›</a:t>
            </a:fld>
            <a:endParaRPr lang="hu-HU">
              <a:solidFill>
                <a:srgbClr val="4A4A4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84426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980728"/>
            <a:ext cx="8229600" cy="792089"/>
          </a:xfrm>
        </p:spPr>
        <p:txBody>
          <a:bodyPr/>
          <a:lstStyle>
            <a:lvl1pPr algn="l">
              <a:defRPr/>
            </a:lvl1pPr>
          </a:lstStyle>
          <a:p>
            <a:r>
              <a:rPr lang="hu-HU" dirty="0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16833"/>
            <a:ext cx="8229600" cy="4464496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20/05/2015</a:t>
            </a:r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Wigner GPU Day</a:t>
            </a: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24862-0216-46ED-A9AA-928D4E2D7B87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rgbClr val="007BC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Calibri" pitchFamily="34" charset="0"/>
                <a:ea typeface="+mj-ea"/>
                <a:cs typeface="+mj-cs"/>
              </a:defRPr>
            </a:lvl1pPr>
          </a:lstStyle>
          <a:p>
            <a:r>
              <a:rPr lang="hu-HU" dirty="0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  <a:latin typeface="Calibri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GB" smtClean="0"/>
              <a:t>20/05/2015</a:t>
            </a:r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hu-HU" smtClean="0"/>
              <a:t>Wigner GPU Day</a:t>
            </a: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fld id="{91C24862-0216-46ED-A9AA-928D4E2D7B87}" type="slidenum">
              <a:rPr lang="hu-HU" smtClean="0"/>
              <a:pPr/>
              <a:t>‹#›</a:t>
            </a:fld>
            <a:endParaRPr lang="hu-HU"/>
          </a:p>
        </p:txBody>
      </p:sp>
      <p:cxnSp>
        <p:nvCxnSpPr>
          <p:cNvPr id="11" name="Egyenes összekötő 10"/>
          <p:cNvCxnSpPr/>
          <p:nvPr userDrawn="1"/>
        </p:nvCxnSpPr>
        <p:spPr>
          <a:xfrm>
            <a:off x="683568" y="3933056"/>
            <a:ext cx="7848872" cy="0"/>
          </a:xfrm>
          <a:prstGeom prst="line">
            <a:avLst/>
          </a:prstGeom>
          <a:ln w="57150">
            <a:solidFill>
              <a:srgbClr val="DEDED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20830"/>
            <a:ext cx="4038600" cy="3960497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20/05/2015</a:t>
            </a:r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Wigner GPU Day</a:t>
            </a:r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24862-0216-46ED-A9AA-928D4E2D7B87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2420887"/>
            <a:ext cx="4041648" cy="3960775"/>
          </a:xfrm>
        </p:spPr>
        <p:txBody>
          <a:bodyPr/>
          <a:lstStyle/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dirty="0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420888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420888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20/05/2015</a:t>
            </a:r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Wigner GPU Day</a:t>
            </a:r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24862-0216-46ED-A9AA-928D4E2D7B87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3068960"/>
            <a:ext cx="4041648" cy="3312368"/>
          </a:xfrm>
        </p:spPr>
        <p:txBody>
          <a:bodyPr/>
          <a:lstStyle/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3068864"/>
            <a:ext cx="4041648" cy="3311991"/>
          </a:xfrm>
        </p:spPr>
        <p:txBody>
          <a:bodyPr/>
          <a:lstStyle/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20/05/2015</a:t>
            </a:r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Wigner GPU Day</a:t>
            </a:r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24862-0216-46ED-A9AA-928D4E2D7B87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20/05/2015</a:t>
            </a:r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Wigner GPU Day</a:t>
            </a:r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24862-0216-46ED-A9AA-928D4E2D7B87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1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17.xml"/><Relationship Id="rId21" Type="http://schemas.openxmlformats.org/officeDocument/2006/relationships/image" Target="../media/image6.png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slideLayout" Target="../slideLayouts/slideLayout31.xml"/><Relationship Id="rId2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30.xml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4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908719"/>
            <a:ext cx="8229600" cy="152270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hu-HU" dirty="0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431429"/>
            <a:ext cx="8229600" cy="39498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520259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defRPr>
            </a:lvl1pPr>
          </a:lstStyle>
          <a:p>
            <a:r>
              <a:rPr lang="en-GB" smtClean="0"/>
              <a:t>20/05/2015</a:t>
            </a:r>
            <a:endParaRPr lang="hu-H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7544" y="6520259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defRPr>
            </a:lvl1pPr>
          </a:lstStyle>
          <a:p>
            <a:r>
              <a:rPr lang="hu-HU" smtClean="0"/>
              <a:t>Wigner GPU Day</a:t>
            </a:r>
            <a:endParaRPr lang="hu-H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520259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defRPr>
            </a:lvl1pPr>
          </a:lstStyle>
          <a:p>
            <a:fld id="{91C24862-0216-46ED-A9AA-928D4E2D7B87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7" name="Oval 6"/>
          <p:cNvSpPr/>
          <p:nvPr/>
        </p:nvSpPr>
        <p:spPr>
          <a:xfrm>
            <a:off x="8457760" y="6663293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377498" y="6663293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96" r:id="rId2"/>
    <p:sldLayoutId id="2147483697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95" r:id="rId13"/>
    <p:sldLayoutId id="2147483719" r:id="rId14"/>
  </p:sldLayoutIdLst>
  <p:timing>
    <p:tnLst>
      <p:par>
        <p:cTn id="1" dur="indefinite" restart="never" nodeType="tmRoot"/>
      </p:par>
    </p:tnLst>
  </p:timing>
  <p:hf sldNum="0" hdr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rgbClr val="007BC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Calibri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Calibri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Calibri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Calibri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Calibri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Calibri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églalap 12"/>
          <p:cNvSpPr/>
          <p:nvPr/>
        </p:nvSpPr>
        <p:spPr>
          <a:xfrm>
            <a:off x="0" y="0"/>
            <a:ext cx="9144000" cy="9080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hu-HU" dirty="0">
              <a:solidFill>
                <a:prstClr val="white"/>
              </a:solidFill>
            </a:endParaRPr>
          </a:p>
        </p:txBody>
      </p:sp>
      <p:sp>
        <p:nvSpPr>
          <p:cNvPr id="1027" name="Rectangle 2"/>
          <p:cNvSpPr>
            <a:spLocks noGrp="1"/>
          </p:cNvSpPr>
          <p:nvPr>
            <p:ph type="title"/>
          </p:nvPr>
        </p:nvSpPr>
        <p:spPr bwMode="auto">
          <a:xfrm>
            <a:off x="395288" y="188913"/>
            <a:ext cx="7399337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dirty="0"/>
              <a:t>Sample title</a:t>
            </a:r>
            <a:endParaRPr lang="en-US" dirty="0"/>
          </a:p>
        </p:txBody>
      </p:sp>
      <p:sp>
        <p:nvSpPr>
          <p:cNvPr id="1028" name="Rectangle 3"/>
          <p:cNvSpPr>
            <a:spLocks noGrp="1"/>
          </p:cNvSpPr>
          <p:nvPr>
            <p:ph type="body" idx="1"/>
          </p:nvPr>
        </p:nvSpPr>
        <p:spPr bwMode="auto">
          <a:xfrm>
            <a:off x="323850" y="1052513"/>
            <a:ext cx="8461375" cy="519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Edit sample text</a:t>
            </a:r>
          </a:p>
          <a:p>
            <a:pPr lvl="1"/>
            <a:r>
              <a:rPr lang="hu-HU" smtClean="0"/>
              <a:t>Second level text</a:t>
            </a:r>
          </a:p>
          <a:p>
            <a:pPr lvl="2"/>
            <a:r>
              <a:rPr lang="hu-HU" smtClean="0"/>
              <a:t>Third level text</a:t>
            </a:r>
          </a:p>
          <a:p>
            <a:pPr lvl="3"/>
            <a:r>
              <a:rPr lang="hu-HU" smtClean="0"/>
              <a:t>Fourth level text</a:t>
            </a:r>
          </a:p>
          <a:p>
            <a:pPr lvl="4"/>
            <a:r>
              <a:rPr lang="hu-HU" smtClean="0"/>
              <a:t>Fifth level text</a:t>
            </a:r>
            <a:endParaRPr lang="en-US" smtClean="0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4"/>
          </p:nvPr>
        </p:nvSpPr>
        <p:spPr>
          <a:xfrm>
            <a:off x="0" y="6381750"/>
            <a:ext cx="395288" cy="3048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2"/>
                </a:solidFill>
                <a:cs typeface="Arial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2E907DEE-F142-4F92-8F03-7ADB47D511CF}" type="slidenum">
              <a:rPr lang="hu-HU">
                <a:solidFill>
                  <a:srgbClr val="4A4A4A"/>
                </a:solidFill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hu-HU">
              <a:solidFill>
                <a:srgbClr val="4A4A4A"/>
              </a:solidFill>
              <a:ea typeface="ＭＳ Ｐゴシック" pitchFamily="34" charset="-128"/>
            </a:endParaRPr>
          </a:p>
        </p:txBody>
      </p:sp>
      <p:sp>
        <p:nvSpPr>
          <p:cNvPr id="12" name="Rectangle 12"/>
          <p:cNvSpPr>
            <a:spLocks noGrp="1"/>
          </p:cNvSpPr>
          <p:nvPr>
            <p:ph type="ftr" sz="quarter" idx="3"/>
          </p:nvPr>
        </p:nvSpPr>
        <p:spPr>
          <a:xfrm>
            <a:off x="395288" y="6384925"/>
            <a:ext cx="6156325" cy="3048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anchor="ctr"/>
          <a:lstStyle>
            <a:lvl1pPr algn="l" eaLnBrk="1" latinLnBrk="0" hangingPunct="1">
              <a:defRPr kumimoji="0" lang="hu-HU" sz="1200" baseline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extLst/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mtClean="0">
                <a:solidFill>
                  <a:srgbClr val="4A4A4A"/>
                </a:solidFill>
              </a:rPr>
              <a:t>Wigner GPU Day</a:t>
            </a:r>
            <a:endParaRPr lang="en-US">
              <a:solidFill>
                <a:srgbClr val="4A4A4A"/>
              </a:solidFill>
            </a:endParaRPr>
          </a:p>
        </p:txBody>
      </p:sp>
      <p:sp>
        <p:nvSpPr>
          <p:cNvPr id="4" name="Rectangle 4"/>
          <p:cNvSpPr>
            <a:spLocks noGrp="1"/>
          </p:cNvSpPr>
          <p:nvPr>
            <p:ph type="dt" sz="half" idx="2"/>
          </p:nvPr>
        </p:nvSpPr>
        <p:spPr>
          <a:xfrm>
            <a:off x="4932363" y="6383338"/>
            <a:ext cx="1601787" cy="304800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lang="hu-HU" sz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extLst/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mtClean="0">
                <a:solidFill>
                  <a:srgbClr val="4A4A4A"/>
                </a:solidFill>
              </a:rPr>
              <a:t>20/05/2015</a:t>
            </a:r>
            <a:endParaRPr dirty="0">
              <a:solidFill>
                <a:srgbClr val="4A4A4A"/>
              </a:solidFill>
            </a:endParaRPr>
          </a:p>
        </p:txBody>
      </p:sp>
      <p:pic>
        <p:nvPicPr>
          <p:cNvPr id="1032" name="Kép 6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6075" y="6372225"/>
            <a:ext cx="2124075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Kép 13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40000">
            <a:off x="7704138" y="-222250"/>
            <a:ext cx="1550987" cy="155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3769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3" r:id="rId14"/>
    <p:sldLayoutId id="2147483714" r:id="rId15"/>
    <p:sldLayoutId id="2147483715" r:id="rId16"/>
    <p:sldLayoutId id="2147483716" r:id="rId17"/>
    <p:sldLayoutId id="2147483717" r:id="rId18"/>
  </p:sldLayoutIdLst>
  <p:timing>
    <p:tnLst>
      <p:par>
        <p:cTn id="1" dur="indefinite" restart="never" nodeType="tmRoot"/>
      </p:par>
    </p:tnLst>
  </p:timing>
  <p:hf sldNum="0"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lang="hu-HU" sz="2800" b="1" cap="small">
          <a:solidFill>
            <a:schemeClr val="accent1"/>
          </a:solidFill>
          <a:latin typeface="+mj-lt"/>
          <a:ea typeface="ＭＳ Ｐゴシック" charset="0"/>
          <a:cs typeface="ＭＳ Ｐゴシック" pitchFamily="34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pitchFamily="34" charset="0"/>
          <a:ea typeface="ＭＳ Ｐゴシック" charset="0"/>
          <a:cs typeface="ＭＳ Ｐゴシック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pitchFamily="34" charset="0"/>
          <a:ea typeface="ＭＳ Ｐゴシック" charset="0"/>
          <a:cs typeface="ＭＳ Ｐゴシック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pitchFamily="34" charset="0"/>
          <a:ea typeface="ＭＳ Ｐゴシック" charset="0"/>
          <a:cs typeface="ＭＳ Ｐゴシック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pitchFamily="34" charset="0"/>
          <a:ea typeface="ＭＳ Ｐゴシック" charset="0"/>
          <a:cs typeface="ＭＳ Ｐゴシック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pitchFamily="34" charset="0"/>
        </a:defRPr>
      </a:lvl9pPr>
      <a:extLst/>
    </p:titleStyle>
    <p:bodyStyle>
      <a:lvl1pPr marL="233363" indent="-2333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20000"/>
        <a:buFont typeface="Arial" pitchFamily="34" charset="0"/>
        <a:buChar char="•"/>
        <a:defRPr lang="hu-HU" sz="2000">
          <a:solidFill>
            <a:schemeClr val="tx2"/>
          </a:solidFill>
          <a:latin typeface="+mn-lt"/>
          <a:ea typeface="ＭＳ Ｐゴシック" charset="0"/>
          <a:cs typeface="ＭＳ Ｐゴシック" pitchFamily="34" charset="-128"/>
        </a:defRPr>
      </a:lvl1pPr>
      <a:lvl2pPr marL="539750" indent="-2333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20000"/>
        <a:buFont typeface="Wingdings" pitchFamily="2" charset="2"/>
        <a:buChar char="§"/>
        <a:defRPr lang="hu-HU" sz="2000">
          <a:solidFill>
            <a:schemeClr val="tx2"/>
          </a:solidFill>
          <a:latin typeface="+mn-lt"/>
          <a:ea typeface="ＭＳ Ｐゴシック" pitchFamily="34" charset="-128"/>
          <a:cs typeface="ＭＳ Ｐゴシック" pitchFamily="34" charset="-128"/>
        </a:defRPr>
      </a:lvl2pPr>
      <a:lvl3pPr marL="827088" indent="-215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20000"/>
        <a:buFont typeface="Courier New" pitchFamily="49" charset="0"/>
        <a:buChar char="o"/>
        <a:defRPr lang="hu-HU">
          <a:solidFill>
            <a:schemeClr val="tx2"/>
          </a:solidFill>
          <a:latin typeface="+mn-lt"/>
          <a:ea typeface="ＭＳ Ｐゴシック" pitchFamily="34" charset="-128"/>
          <a:cs typeface="ＭＳ Ｐゴシック" pitchFamily="34" charset="-128"/>
        </a:defRPr>
      </a:lvl3pPr>
      <a:lvl4pPr marL="1114425" indent="-215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itchFamily="34" charset="0"/>
        <a:buChar char="−"/>
        <a:defRPr lang="hu-HU">
          <a:solidFill>
            <a:schemeClr val="tx2"/>
          </a:solidFill>
          <a:latin typeface="+mn-lt"/>
          <a:ea typeface="ＭＳ Ｐゴシック" pitchFamily="34" charset="-128"/>
          <a:cs typeface="ＭＳ Ｐゴシック" pitchFamily="34" charset="-128"/>
        </a:defRPr>
      </a:lvl4pPr>
      <a:lvl5pPr marL="1439863" indent="-215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v"/>
        <a:defRPr lang="hu-HU">
          <a:solidFill>
            <a:schemeClr val="tx2"/>
          </a:solidFill>
          <a:latin typeface="+mn-lt"/>
          <a:ea typeface="ＭＳ Ｐゴシック" pitchFamily="34" charset="-128"/>
          <a:cs typeface="ＭＳ Ｐゴシック" pitchFamily="34" charset="-128"/>
        </a:defRPr>
      </a:lvl5pPr>
      <a:lvl6pPr marL="2514600" indent="-228600" algn="l" rtl="0" eaLnBrk="1" latinLnBrk="0" hangingPunct="1">
        <a:spcBef>
          <a:spcPct val="20000"/>
        </a:spcBef>
        <a:buChar char="•"/>
        <a:defRPr kumimoji="0" lang="hu-HU"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kumimoji="0" lang="hu-HU"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kumimoji="0" lang="hu-HU"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kumimoji="0" lang="hu-HU"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lang="hu-HU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lang="hu-HU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lang="hu-HU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lang="hu-HU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lang="hu-HU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lang="hu-HU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lang="hu-HU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lang="hu-HU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lang="hu-HU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dms.sztaki.hu/" TargetMode="External"/><Relationship Id="rId2" Type="http://schemas.openxmlformats.org/officeDocument/2006/relationships/hyperlink" Target="mailto:benczur@sztaki.mta.hu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2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7.e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0" Type="http://schemas.openxmlformats.org/officeDocument/2006/relationships/image" Target="../media/image19.wmf"/><Relationship Id="rId4" Type="http://schemas.openxmlformats.org/officeDocument/2006/relationships/image" Target="../media/image16.wmf"/><Relationship Id="rId9" Type="http://schemas.openxmlformats.org/officeDocument/2006/relationships/oleObject" Target="../embeddings/oleObject4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emf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2.emf"/><Relationship Id="rId5" Type="http://schemas.openxmlformats.org/officeDocument/2006/relationships/oleObject" Target="../embeddings/oleObject7.bin"/><Relationship Id="rId10" Type="http://schemas.openxmlformats.org/officeDocument/2006/relationships/image" Target="../media/image24.wmf"/><Relationship Id="rId4" Type="http://schemas.openxmlformats.org/officeDocument/2006/relationships/image" Target="../media/image21.wmf"/><Relationship Id="rId9" Type="http://schemas.openxmlformats.org/officeDocument/2006/relationships/oleObject" Target="../embeddings/oleObject9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4.w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23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3568" y="980728"/>
            <a:ext cx="7776864" cy="2376265"/>
          </a:xfrm>
        </p:spPr>
        <p:txBody>
          <a:bodyPr>
            <a:normAutofit/>
          </a:bodyPr>
          <a:lstStyle/>
          <a:p>
            <a:r>
              <a:rPr lang="en-US" sz="4400" dirty="0"/>
              <a:t>Fisher </a:t>
            </a:r>
            <a:r>
              <a:rPr lang="en-US" sz="4400" dirty="0" smtClean="0"/>
              <a:t>Information</a:t>
            </a:r>
            <a:r>
              <a:rPr lang="hu-HU" sz="4400" dirty="0" smtClean="0"/>
              <a:t> </a:t>
            </a:r>
            <a:r>
              <a:rPr lang="en-US" sz="4400" dirty="0" smtClean="0"/>
              <a:t>based </a:t>
            </a:r>
            <a:r>
              <a:rPr lang="en-US" sz="4400" dirty="0"/>
              <a:t>Classification on GPUs</a:t>
            </a:r>
            <a:endParaRPr lang="en-US" sz="44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403648" y="3501008"/>
            <a:ext cx="6400800" cy="2880320"/>
          </a:xfrm>
        </p:spPr>
        <p:txBody>
          <a:bodyPr>
            <a:normAutofit/>
          </a:bodyPr>
          <a:lstStyle/>
          <a:p>
            <a:r>
              <a:rPr lang="hu-HU" dirty="0" smtClean="0"/>
              <a:t>Bálint </a:t>
            </a:r>
            <a:r>
              <a:rPr lang="hu-HU" dirty="0" err="1" smtClean="0"/>
              <a:t>Daróczy</a:t>
            </a:r>
            <a:r>
              <a:rPr lang="hu-HU" dirty="0" smtClean="0"/>
              <a:t>, </a:t>
            </a:r>
            <a:r>
              <a:rPr lang="en-US" dirty="0" err="1" smtClean="0"/>
              <a:t>András</a:t>
            </a:r>
            <a:r>
              <a:rPr lang="en-US" dirty="0" smtClean="0"/>
              <a:t> </a:t>
            </a:r>
            <a:r>
              <a:rPr lang="en-US" dirty="0"/>
              <a:t>A. </a:t>
            </a:r>
            <a:r>
              <a:rPr lang="en-US" dirty="0" err="1"/>
              <a:t>Benczúr</a:t>
            </a:r>
            <a:r>
              <a:rPr lang="en-US" dirty="0"/>
              <a:t> </a:t>
            </a:r>
            <a:endParaRPr lang="hu-HU" dirty="0" smtClean="0"/>
          </a:p>
          <a:p>
            <a:r>
              <a:rPr lang="hu-HU" dirty="0" smtClean="0"/>
              <a:t>„Big Data – Momentum” Research Group</a:t>
            </a:r>
            <a:endParaRPr lang="en-US" dirty="0" smtClean="0"/>
          </a:p>
          <a:p>
            <a:r>
              <a:rPr lang="en-US" dirty="0" smtClean="0"/>
              <a:t>Ins</a:t>
            </a:r>
            <a:r>
              <a:rPr lang="hu-HU" dirty="0" smtClean="0"/>
              <a:t>t</a:t>
            </a:r>
            <a:r>
              <a:rPr lang="en-US" dirty="0" err="1" smtClean="0"/>
              <a:t>itute</a:t>
            </a:r>
            <a:r>
              <a:rPr lang="en-US" dirty="0" smtClean="0"/>
              <a:t> for Computer Science and Control</a:t>
            </a:r>
          </a:p>
          <a:p>
            <a:r>
              <a:rPr lang="en-US" dirty="0" smtClean="0"/>
              <a:t>Hungarian Academy of Sciences</a:t>
            </a:r>
            <a:r>
              <a:rPr lang="hu-HU" dirty="0" smtClean="0"/>
              <a:t> (MTA SZTAKI)</a:t>
            </a:r>
            <a:endParaRPr lang="en-US" dirty="0" smtClean="0"/>
          </a:p>
          <a:p>
            <a:r>
              <a:rPr lang="hu-HU" sz="2000" dirty="0" err="1" smtClean="0">
                <a:hlinkClick r:id="rId2"/>
              </a:rPr>
              <a:t>daroczy.balint</a:t>
            </a:r>
            <a:r>
              <a:rPr lang="hu-HU" sz="2000" dirty="0" smtClean="0">
                <a:hlinkClick r:id="rId2"/>
              </a:rPr>
              <a:t>, </a:t>
            </a:r>
            <a:r>
              <a:rPr lang="en-US" sz="2000" dirty="0" smtClean="0">
                <a:hlinkClick r:id="rId2"/>
              </a:rPr>
              <a:t>benczur.andras@sztaki.mta.hu</a:t>
            </a:r>
            <a:endParaRPr lang="en-US" sz="2000" dirty="0" smtClean="0"/>
          </a:p>
          <a:p>
            <a:r>
              <a:rPr lang="en-US" sz="2000" dirty="0" smtClean="0">
                <a:hlinkClick r:id="rId3"/>
              </a:rPr>
              <a:t>http://datamining.sztaki.hu</a:t>
            </a:r>
            <a:endParaRPr lang="en-US" sz="20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GB" smtClean="0"/>
              <a:t>20/05/2015</a:t>
            </a:r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hu-HU" smtClean="0"/>
              <a:t>Wigner GPU Day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965256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Warmup</a:t>
            </a:r>
            <a:r>
              <a:rPr lang="hu-HU" dirty="0" smtClean="0"/>
              <a:t>: </a:t>
            </a:r>
            <a:r>
              <a:rPr lang="hu-HU" dirty="0" err="1" smtClean="0"/>
              <a:t>linear</a:t>
            </a:r>
            <a:r>
              <a:rPr lang="hu-HU" dirty="0" smtClean="0"/>
              <a:t> SVM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980728"/>
            <a:ext cx="8507288" cy="5616624"/>
          </a:xfrm>
        </p:spPr>
        <p:txBody>
          <a:bodyPr>
            <a:normAutofit/>
          </a:bodyPr>
          <a:lstStyle/>
          <a:p>
            <a:r>
              <a:rPr lang="hu-HU" dirty="0" smtClean="0"/>
              <a:t>Maximal margin linear classifier </a:t>
            </a:r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838200" y="1905000"/>
            <a:ext cx="1905000" cy="854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Clr>
                <a:schemeClr val="tx1"/>
              </a:buClr>
            </a:pPr>
            <a:r>
              <a:rPr lang="en-US" sz="2000" dirty="0">
                <a:latin typeface="Tahoma" pitchFamily="34" charset="0"/>
              </a:rPr>
              <a:t>denotes +1</a:t>
            </a:r>
          </a:p>
          <a:p>
            <a:pPr algn="ctr">
              <a:spcBef>
                <a:spcPct val="50000"/>
              </a:spcBef>
              <a:buClr>
                <a:schemeClr val="tx1"/>
              </a:buClr>
            </a:pPr>
            <a:r>
              <a:rPr lang="en-US" sz="2000" dirty="0">
                <a:latin typeface="Tahoma" pitchFamily="34" charset="0"/>
              </a:rPr>
              <a:t>denotes -1</a:t>
            </a:r>
          </a:p>
        </p:txBody>
      </p:sp>
      <p:sp>
        <p:nvSpPr>
          <p:cNvPr id="7" name="Oval 5"/>
          <p:cNvSpPr>
            <a:spLocks noChangeAspect="1" noChangeArrowheads="1"/>
          </p:cNvSpPr>
          <p:nvPr/>
        </p:nvSpPr>
        <p:spPr bwMode="auto">
          <a:xfrm rot="4777107">
            <a:off x="915194" y="2056606"/>
            <a:ext cx="58738" cy="6032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8" name="Oval 6"/>
          <p:cNvSpPr>
            <a:spLocks noChangeAspect="1" noChangeArrowheads="1"/>
          </p:cNvSpPr>
          <p:nvPr/>
        </p:nvSpPr>
        <p:spPr bwMode="auto">
          <a:xfrm rot="5895381">
            <a:off x="915988" y="2513012"/>
            <a:ext cx="50800" cy="539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4" name="Line 2"/>
          <p:cNvSpPr>
            <a:spLocks noChangeShapeType="1"/>
          </p:cNvSpPr>
          <p:nvPr/>
        </p:nvSpPr>
        <p:spPr bwMode="auto">
          <a:xfrm rot="18127581">
            <a:off x="2069857" y="3524223"/>
            <a:ext cx="4298515" cy="0"/>
          </a:xfrm>
          <a:prstGeom prst="line">
            <a:avLst/>
          </a:prstGeom>
          <a:noFill/>
          <a:ln w="361950">
            <a:solidFill>
              <a:schemeClr val="accent2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hu-HU"/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 rot="18127581">
            <a:off x="2009315" y="3524223"/>
            <a:ext cx="4419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hu-HU"/>
          </a:p>
        </p:txBody>
      </p:sp>
      <p:sp>
        <p:nvSpPr>
          <p:cNvPr id="9" name="Line 7"/>
          <p:cNvSpPr>
            <a:spLocks noChangeShapeType="1"/>
          </p:cNvSpPr>
          <p:nvPr/>
        </p:nvSpPr>
        <p:spPr bwMode="auto">
          <a:xfrm>
            <a:off x="3067229" y="2040933"/>
            <a:ext cx="0" cy="2784953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10" name="Line 8"/>
          <p:cNvSpPr>
            <a:spLocks noChangeShapeType="1"/>
          </p:cNvSpPr>
          <p:nvPr/>
        </p:nvSpPr>
        <p:spPr bwMode="auto">
          <a:xfrm flipV="1">
            <a:off x="2937592" y="4704801"/>
            <a:ext cx="3111304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hu-HU"/>
          </a:p>
        </p:txBody>
      </p:sp>
      <p:sp>
        <p:nvSpPr>
          <p:cNvPr id="11" name="Oval 9"/>
          <p:cNvSpPr>
            <a:spLocks noChangeAspect="1" noChangeArrowheads="1"/>
          </p:cNvSpPr>
          <p:nvPr/>
        </p:nvSpPr>
        <p:spPr bwMode="auto">
          <a:xfrm>
            <a:off x="4026008" y="4283526"/>
            <a:ext cx="51315" cy="37839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12" name="Oval 10"/>
          <p:cNvSpPr>
            <a:spLocks noChangeAspect="1" noChangeArrowheads="1"/>
          </p:cNvSpPr>
          <p:nvPr/>
        </p:nvSpPr>
        <p:spPr bwMode="auto">
          <a:xfrm>
            <a:off x="2978103" y="3386742"/>
            <a:ext cx="51315" cy="37839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13" name="Oval 11"/>
          <p:cNvSpPr>
            <a:spLocks noChangeAspect="1" noChangeArrowheads="1"/>
          </p:cNvSpPr>
          <p:nvPr/>
        </p:nvSpPr>
        <p:spPr bwMode="auto">
          <a:xfrm>
            <a:off x="4555362" y="2521489"/>
            <a:ext cx="51315" cy="37839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14" name="Oval 12"/>
          <p:cNvSpPr>
            <a:spLocks noChangeAspect="1" noChangeArrowheads="1"/>
          </p:cNvSpPr>
          <p:nvPr/>
        </p:nvSpPr>
        <p:spPr bwMode="auto">
          <a:xfrm>
            <a:off x="4609378" y="3173581"/>
            <a:ext cx="51315" cy="37839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15" name="Oval 13"/>
          <p:cNvSpPr>
            <a:spLocks noChangeAspect="1" noChangeArrowheads="1"/>
          </p:cNvSpPr>
          <p:nvPr/>
        </p:nvSpPr>
        <p:spPr bwMode="auto">
          <a:xfrm>
            <a:off x="3764032" y="2401665"/>
            <a:ext cx="51315" cy="40362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16" name="Oval 14"/>
          <p:cNvSpPr>
            <a:spLocks noChangeAspect="1" noChangeArrowheads="1"/>
          </p:cNvSpPr>
          <p:nvPr/>
        </p:nvSpPr>
        <p:spPr bwMode="auto">
          <a:xfrm>
            <a:off x="4169150" y="3251782"/>
            <a:ext cx="45913" cy="37839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17" name="Oval 15"/>
          <p:cNvSpPr>
            <a:spLocks noChangeAspect="1" noChangeArrowheads="1"/>
          </p:cNvSpPr>
          <p:nvPr/>
        </p:nvSpPr>
        <p:spPr bwMode="auto">
          <a:xfrm>
            <a:off x="3456142" y="2767442"/>
            <a:ext cx="51315" cy="46669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18" name="Oval 16"/>
          <p:cNvSpPr>
            <a:spLocks noChangeAspect="1" noChangeArrowheads="1"/>
          </p:cNvSpPr>
          <p:nvPr/>
        </p:nvSpPr>
        <p:spPr bwMode="auto">
          <a:xfrm>
            <a:off x="5206251" y="3554494"/>
            <a:ext cx="51315" cy="40362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19" name="Oval 17"/>
          <p:cNvSpPr>
            <a:spLocks noChangeAspect="1" noChangeArrowheads="1"/>
          </p:cNvSpPr>
          <p:nvPr/>
        </p:nvSpPr>
        <p:spPr bwMode="auto">
          <a:xfrm rot="20481726">
            <a:off x="4170500" y="3815584"/>
            <a:ext cx="45913" cy="37839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20" name="Oval 18"/>
          <p:cNvSpPr>
            <a:spLocks noChangeAspect="1" noChangeArrowheads="1"/>
          </p:cNvSpPr>
          <p:nvPr/>
        </p:nvSpPr>
        <p:spPr bwMode="auto">
          <a:xfrm rot="20481726">
            <a:off x="5970573" y="2850688"/>
            <a:ext cx="51315" cy="40362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21" name="Oval 19"/>
          <p:cNvSpPr>
            <a:spLocks noChangeAspect="1" noChangeArrowheads="1"/>
          </p:cNvSpPr>
          <p:nvPr/>
        </p:nvSpPr>
        <p:spPr bwMode="auto">
          <a:xfrm rot="20481726">
            <a:off x="5368298" y="3896307"/>
            <a:ext cx="51315" cy="40362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22" name="Oval 20"/>
          <p:cNvSpPr>
            <a:spLocks noChangeAspect="1" noChangeArrowheads="1"/>
          </p:cNvSpPr>
          <p:nvPr/>
        </p:nvSpPr>
        <p:spPr bwMode="auto">
          <a:xfrm rot="20481726">
            <a:off x="3520961" y="2404187"/>
            <a:ext cx="51315" cy="40362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23" name="Oval 21"/>
          <p:cNvSpPr>
            <a:spLocks noChangeAspect="1" noChangeArrowheads="1"/>
          </p:cNvSpPr>
          <p:nvPr/>
        </p:nvSpPr>
        <p:spPr bwMode="auto">
          <a:xfrm rot="20481726">
            <a:off x="4871354" y="3133220"/>
            <a:ext cx="51315" cy="40362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24" name="Oval 22"/>
          <p:cNvSpPr>
            <a:spLocks noChangeAspect="1" noChangeArrowheads="1"/>
          </p:cNvSpPr>
          <p:nvPr/>
        </p:nvSpPr>
        <p:spPr bwMode="auto">
          <a:xfrm rot="20481726">
            <a:off x="5854439" y="3857207"/>
            <a:ext cx="51315" cy="37839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25" name="Oval 23"/>
          <p:cNvSpPr>
            <a:spLocks noChangeAspect="1" noChangeArrowheads="1"/>
          </p:cNvSpPr>
          <p:nvPr/>
        </p:nvSpPr>
        <p:spPr bwMode="auto">
          <a:xfrm rot="20481726">
            <a:off x="3512859" y="3177366"/>
            <a:ext cx="51315" cy="37839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26" name="Oval 24"/>
          <p:cNvSpPr>
            <a:spLocks noChangeAspect="1" noChangeArrowheads="1"/>
          </p:cNvSpPr>
          <p:nvPr/>
        </p:nvSpPr>
        <p:spPr bwMode="auto">
          <a:xfrm rot="5895381">
            <a:off x="4154281" y="2712953"/>
            <a:ext cx="37839" cy="45913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27" name="Oval 25"/>
          <p:cNvSpPr>
            <a:spLocks noChangeAspect="1" noChangeArrowheads="1"/>
          </p:cNvSpPr>
          <p:nvPr/>
        </p:nvSpPr>
        <p:spPr bwMode="auto">
          <a:xfrm rot="5895381">
            <a:off x="4383395" y="4448956"/>
            <a:ext cx="44146" cy="5131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28" name="Oval 26"/>
          <p:cNvSpPr>
            <a:spLocks noChangeAspect="1" noChangeArrowheads="1"/>
          </p:cNvSpPr>
          <p:nvPr/>
        </p:nvSpPr>
        <p:spPr bwMode="auto">
          <a:xfrm rot="5895381">
            <a:off x="3514195" y="3540188"/>
            <a:ext cx="37839" cy="5131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29" name="Oval 27"/>
          <p:cNvSpPr>
            <a:spLocks noChangeAspect="1" noChangeArrowheads="1"/>
          </p:cNvSpPr>
          <p:nvPr/>
        </p:nvSpPr>
        <p:spPr bwMode="auto">
          <a:xfrm rot="5895381">
            <a:off x="4559399" y="2185729"/>
            <a:ext cx="37839" cy="45913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30" name="Oval 28"/>
          <p:cNvSpPr>
            <a:spLocks noChangeAspect="1" noChangeArrowheads="1"/>
          </p:cNvSpPr>
          <p:nvPr/>
        </p:nvSpPr>
        <p:spPr bwMode="auto">
          <a:xfrm rot="5895381">
            <a:off x="5377374" y="3576136"/>
            <a:ext cx="46668" cy="5131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31" name="Oval 29"/>
          <p:cNvSpPr>
            <a:spLocks noChangeAspect="1" noChangeArrowheads="1"/>
          </p:cNvSpPr>
          <p:nvPr/>
        </p:nvSpPr>
        <p:spPr bwMode="auto">
          <a:xfrm rot="5895381">
            <a:off x="4582356" y="3525231"/>
            <a:ext cx="37839" cy="45913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32" name="Oval 30"/>
          <p:cNvSpPr>
            <a:spLocks noChangeAspect="1" noChangeArrowheads="1"/>
          </p:cNvSpPr>
          <p:nvPr/>
        </p:nvSpPr>
        <p:spPr bwMode="auto">
          <a:xfrm rot="5895381">
            <a:off x="5645115" y="2957645"/>
            <a:ext cx="37839" cy="45913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33" name="Oval 31"/>
          <p:cNvSpPr>
            <a:spLocks noChangeAspect="1" noChangeArrowheads="1"/>
          </p:cNvSpPr>
          <p:nvPr/>
        </p:nvSpPr>
        <p:spPr bwMode="auto">
          <a:xfrm rot="5895381">
            <a:off x="3491239" y="2147712"/>
            <a:ext cx="37839" cy="5131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34" name="Oval 32"/>
          <p:cNvSpPr>
            <a:spLocks noChangeAspect="1" noChangeArrowheads="1"/>
          </p:cNvSpPr>
          <p:nvPr/>
        </p:nvSpPr>
        <p:spPr bwMode="auto">
          <a:xfrm rot="5895381">
            <a:off x="5339926" y="2884490"/>
            <a:ext cx="37839" cy="45913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35" name="Oval 33"/>
          <p:cNvSpPr>
            <a:spLocks noChangeAspect="1" noChangeArrowheads="1"/>
          </p:cNvSpPr>
          <p:nvPr/>
        </p:nvSpPr>
        <p:spPr bwMode="auto">
          <a:xfrm rot="5895381">
            <a:off x="5218028" y="4032905"/>
            <a:ext cx="46668" cy="45913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36" name="Oval 34"/>
          <p:cNvSpPr>
            <a:spLocks noChangeAspect="1" noChangeArrowheads="1"/>
          </p:cNvSpPr>
          <p:nvPr/>
        </p:nvSpPr>
        <p:spPr bwMode="auto">
          <a:xfrm rot="4777107">
            <a:off x="3840627" y="3091796"/>
            <a:ext cx="46668" cy="5131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37" name="Oval 35"/>
          <p:cNvSpPr>
            <a:spLocks noChangeAspect="1" noChangeArrowheads="1"/>
          </p:cNvSpPr>
          <p:nvPr/>
        </p:nvSpPr>
        <p:spPr bwMode="auto">
          <a:xfrm rot="4777107">
            <a:off x="4821375" y="4458594"/>
            <a:ext cx="37839" cy="45913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38" name="Oval 36"/>
          <p:cNvSpPr>
            <a:spLocks noChangeAspect="1" noChangeArrowheads="1"/>
          </p:cNvSpPr>
          <p:nvPr/>
        </p:nvSpPr>
        <p:spPr bwMode="auto">
          <a:xfrm rot="4777107">
            <a:off x="4562100" y="4155882"/>
            <a:ext cx="37839" cy="45913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39" name="Oval 37"/>
          <p:cNvSpPr>
            <a:spLocks noChangeAspect="1" noChangeArrowheads="1"/>
          </p:cNvSpPr>
          <p:nvPr/>
        </p:nvSpPr>
        <p:spPr bwMode="auto">
          <a:xfrm rot="4777107">
            <a:off x="3261309" y="3252159"/>
            <a:ext cx="46669" cy="45913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40" name="Oval 38"/>
          <p:cNvSpPr>
            <a:spLocks noChangeAspect="1" noChangeArrowheads="1"/>
          </p:cNvSpPr>
          <p:nvPr/>
        </p:nvSpPr>
        <p:spPr bwMode="auto">
          <a:xfrm rot="4777107">
            <a:off x="4023383" y="2489702"/>
            <a:ext cx="40362" cy="45913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41" name="Oval 39"/>
          <p:cNvSpPr>
            <a:spLocks noChangeAspect="1" noChangeArrowheads="1"/>
          </p:cNvSpPr>
          <p:nvPr/>
        </p:nvSpPr>
        <p:spPr bwMode="auto">
          <a:xfrm rot="4777107">
            <a:off x="4570292" y="3750825"/>
            <a:ext cx="40362" cy="5131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42" name="Oval 40"/>
          <p:cNvSpPr>
            <a:spLocks noChangeAspect="1" noChangeArrowheads="1"/>
          </p:cNvSpPr>
          <p:nvPr/>
        </p:nvSpPr>
        <p:spPr bwMode="auto">
          <a:xfrm rot="4777107">
            <a:off x="2995282" y="2732325"/>
            <a:ext cx="46669" cy="5131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43" name="Oval 41"/>
          <p:cNvSpPr>
            <a:spLocks noChangeAspect="1" noChangeArrowheads="1"/>
          </p:cNvSpPr>
          <p:nvPr/>
        </p:nvSpPr>
        <p:spPr bwMode="auto">
          <a:xfrm rot="4777107">
            <a:off x="4214597" y="4295078"/>
            <a:ext cx="44146" cy="5131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44" name="Oval 42"/>
          <p:cNvSpPr>
            <a:spLocks noChangeAspect="1" noChangeArrowheads="1"/>
          </p:cNvSpPr>
          <p:nvPr/>
        </p:nvSpPr>
        <p:spPr bwMode="auto">
          <a:xfrm rot="4777107">
            <a:off x="5376476" y="4062367"/>
            <a:ext cx="40362" cy="5131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50" name="Oval 48"/>
          <p:cNvSpPr>
            <a:spLocks noChangeArrowheads="1"/>
          </p:cNvSpPr>
          <p:nvPr/>
        </p:nvSpPr>
        <p:spPr bwMode="auto">
          <a:xfrm>
            <a:off x="4556713" y="3129436"/>
            <a:ext cx="129638" cy="121085"/>
          </a:xfrm>
          <a:prstGeom prst="ellipse">
            <a:avLst/>
          </a:prstGeom>
          <a:noFill/>
          <a:ln w="38100">
            <a:solidFill>
              <a:srgbClr val="00CC00"/>
            </a:solidFill>
            <a:prstDash val="dash"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51" name="Oval 49"/>
          <p:cNvSpPr>
            <a:spLocks noChangeArrowheads="1"/>
          </p:cNvSpPr>
          <p:nvPr/>
        </p:nvSpPr>
        <p:spPr bwMode="auto">
          <a:xfrm>
            <a:off x="4134039" y="3216465"/>
            <a:ext cx="129638" cy="121085"/>
          </a:xfrm>
          <a:prstGeom prst="ellipse">
            <a:avLst/>
          </a:prstGeom>
          <a:noFill/>
          <a:ln w="38100">
            <a:solidFill>
              <a:srgbClr val="00CC00"/>
            </a:solidFill>
            <a:prstDash val="dash"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52" name="Oval 50"/>
          <p:cNvSpPr>
            <a:spLocks noChangeArrowheads="1"/>
          </p:cNvSpPr>
          <p:nvPr/>
        </p:nvSpPr>
        <p:spPr bwMode="auto">
          <a:xfrm>
            <a:off x="4124587" y="3768915"/>
            <a:ext cx="129638" cy="121085"/>
          </a:xfrm>
          <a:prstGeom prst="ellipse">
            <a:avLst/>
          </a:prstGeom>
          <a:noFill/>
          <a:ln w="38100">
            <a:solidFill>
              <a:srgbClr val="00CC00"/>
            </a:solidFill>
            <a:prstDash val="dash"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53" name="Text Box 52"/>
          <p:cNvSpPr txBox="1">
            <a:spLocks noChangeArrowheads="1"/>
          </p:cNvSpPr>
          <p:nvPr/>
        </p:nvSpPr>
        <p:spPr bwMode="auto">
          <a:xfrm>
            <a:off x="6538328" y="3429510"/>
            <a:ext cx="2563812" cy="70788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tx1"/>
              </a:buClr>
            </a:pPr>
            <a:r>
              <a:rPr lang="en-US" sz="2000" b="1" dirty="0" smtClean="0">
                <a:solidFill>
                  <a:srgbClr val="FF0000"/>
                </a:solidFill>
                <a:latin typeface="Tahoma" pitchFamily="34" charset="0"/>
              </a:rPr>
              <a:t>Margin can be NEGATIVE!</a:t>
            </a:r>
          </a:p>
        </p:txBody>
      </p:sp>
      <p:grpSp>
        <p:nvGrpSpPr>
          <p:cNvPr id="54" name="Group 54"/>
          <p:cNvGrpSpPr>
            <a:grpSpLocks/>
          </p:cNvGrpSpPr>
          <p:nvPr/>
        </p:nvGrpSpPr>
        <p:grpSpPr bwMode="auto">
          <a:xfrm>
            <a:off x="5901740" y="1110721"/>
            <a:ext cx="3200400" cy="1476375"/>
            <a:chOff x="3061" y="255"/>
            <a:chExt cx="2016" cy="930"/>
          </a:xfrm>
        </p:grpSpPr>
        <p:sp>
          <p:nvSpPr>
            <p:cNvPr id="55" name="Rectangle 55"/>
            <p:cNvSpPr>
              <a:spLocks noChangeArrowheads="1"/>
            </p:cNvSpPr>
            <p:nvPr/>
          </p:nvSpPr>
          <p:spPr bwMode="auto">
            <a:xfrm>
              <a:off x="3742" y="587"/>
              <a:ext cx="626" cy="258"/>
            </a:xfrm>
            <a:prstGeom prst="rect">
              <a:avLst/>
            </a:prstGeom>
            <a:solidFill>
              <a:srgbClr val="FFCC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>
                <a:spcBef>
                  <a:spcPct val="50000"/>
                </a:spcBef>
                <a:buClr>
                  <a:schemeClr val="tx1"/>
                </a:buClr>
              </a:pPr>
              <a:r>
                <a:rPr lang="en-US" sz="2000" i="1"/>
                <a:t>f </a:t>
              </a:r>
              <a:r>
                <a:rPr lang="en-US" sz="2000"/>
                <a:t>        </a:t>
              </a:r>
            </a:p>
          </p:txBody>
        </p:sp>
        <p:sp>
          <p:nvSpPr>
            <p:cNvPr id="56" name="Line 56"/>
            <p:cNvSpPr>
              <a:spLocks noChangeShapeType="1"/>
            </p:cNvSpPr>
            <p:nvPr/>
          </p:nvSpPr>
          <p:spPr bwMode="auto">
            <a:xfrm>
              <a:off x="3379" y="709"/>
              <a:ext cx="36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anchor="ctr">
              <a:spAutoFit/>
            </a:bodyPr>
            <a:lstStyle/>
            <a:p>
              <a:endParaRPr lang="hu-HU"/>
            </a:p>
          </p:txBody>
        </p:sp>
        <p:sp>
          <p:nvSpPr>
            <p:cNvPr id="57" name="Text Box 57"/>
            <p:cNvSpPr txBox="1">
              <a:spLocks noChangeArrowheads="1"/>
            </p:cNvSpPr>
            <p:nvPr/>
          </p:nvSpPr>
          <p:spPr bwMode="auto">
            <a:xfrm>
              <a:off x="3086" y="572"/>
              <a:ext cx="384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buClr>
                  <a:schemeClr val="tx1"/>
                </a:buClr>
              </a:pPr>
              <a:r>
                <a:rPr lang="en-US" sz="2000" b="1"/>
                <a:t>x</a:t>
              </a:r>
            </a:p>
          </p:txBody>
        </p:sp>
        <p:sp>
          <p:nvSpPr>
            <p:cNvPr id="58" name="Line 58"/>
            <p:cNvSpPr>
              <a:spLocks noChangeShapeType="1"/>
            </p:cNvSpPr>
            <p:nvPr/>
          </p:nvSpPr>
          <p:spPr bwMode="auto">
            <a:xfrm>
              <a:off x="4059" y="346"/>
              <a:ext cx="0" cy="2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spAutoFit/>
            </a:bodyPr>
            <a:lstStyle/>
            <a:p>
              <a:endParaRPr lang="hu-HU"/>
            </a:p>
          </p:txBody>
        </p:sp>
        <p:sp>
          <p:nvSpPr>
            <p:cNvPr id="59" name="Text Box 59"/>
            <p:cNvSpPr txBox="1">
              <a:spLocks noChangeArrowheads="1"/>
            </p:cNvSpPr>
            <p:nvPr/>
          </p:nvSpPr>
          <p:spPr bwMode="auto">
            <a:xfrm>
              <a:off x="3787" y="255"/>
              <a:ext cx="1001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buClr>
                  <a:schemeClr val="tx1"/>
                </a:buClr>
              </a:pPr>
              <a:r>
                <a:rPr lang="hu-HU" sz="2000">
                  <a:solidFill>
                    <a:srgbClr val="00CC00"/>
                  </a:solidFill>
                </a:rPr>
                <a:t>(</a:t>
              </a:r>
              <a:r>
                <a:rPr lang="hu-HU" sz="2000" b="1">
                  <a:solidFill>
                    <a:srgbClr val="00CC00"/>
                  </a:solidFill>
                </a:rPr>
                <a:t>w</a:t>
              </a:r>
              <a:r>
                <a:rPr lang="hu-HU" sz="2000">
                  <a:solidFill>
                    <a:srgbClr val="00CC00"/>
                  </a:solidFill>
                </a:rPr>
                <a:t>,</a:t>
              </a:r>
              <a:r>
                <a:rPr lang="hu-HU" sz="2000" i="1">
                  <a:solidFill>
                    <a:srgbClr val="00CC00"/>
                  </a:solidFill>
                </a:rPr>
                <a:t>b</a:t>
              </a:r>
              <a:r>
                <a:rPr lang="hu-HU" sz="2000">
                  <a:solidFill>
                    <a:srgbClr val="00CC00"/>
                  </a:solidFill>
                </a:rPr>
                <a:t>)</a:t>
              </a:r>
              <a:endParaRPr lang="en-US" sz="2000">
                <a:solidFill>
                  <a:srgbClr val="00CC00"/>
                </a:solidFill>
              </a:endParaRPr>
            </a:p>
          </p:txBody>
        </p:sp>
        <p:sp>
          <p:nvSpPr>
            <p:cNvPr id="60" name="Line 60"/>
            <p:cNvSpPr>
              <a:spLocks noChangeShapeType="1"/>
            </p:cNvSpPr>
            <p:nvPr/>
          </p:nvSpPr>
          <p:spPr bwMode="auto">
            <a:xfrm>
              <a:off x="4377" y="709"/>
              <a:ext cx="36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anchor="ctr">
              <a:spAutoFit/>
            </a:bodyPr>
            <a:lstStyle/>
            <a:p>
              <a:endParaRPr lang="hu-HU"/>
            </a:p>
          </p:txBody>
        </p:sp>
        <p:sp>
          <p:nvSpPr>
            <p:cNvPr id="61" name="Text Box 61"/>
            <p:cNvSpPr txBox="1">
              <a:spLocks noChangeArrowheads="1"/>
            </p:cNvSpPr>
            <p:nvPr/>
          </p:nvSpPr>
          <p:spPr bwMode="auto">
            <a:xfrm>
              <a:off x="4727" y="572"/>
              <a:ext cx="240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20000"/>
                </a:spcBef>
                <a:buClr>
                  <a:schemeClr val="tx1"/>
                </a:buClr>
              </a:pPr>
              <a:r>
                <a:rPr lang="en-US" sz="2000" i="1"/>
                <a:t>y</a:t>
              </a:r>
              <a:endParaRPr lang="en-US" sz="2000" i="1" baseline="30000"/>
            </a:p>
          </p:txBody>
        </p:sp>
        <p:sp>
          <p:nvSpPr>
            <p:cNvPr id="62" name="Text Box 62"/>
            <p:cNvSpPr txBox="1">
              <a:spLocks noChangeArrowheads="1"/>
            </p:cNvSpPr>
            <p:nvPr/>
          </p:nvSpPr>
          <p:spPr bwMode="auto">
            <a:xfrm>
              <a:off x="3061" y="935"/>
              <a:ext cx="2016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buClr>
                  <a:schemeClr val="tx1"/>
                </a:buClr>
              </a:pPr>
              <a:r>
                <a:rPr lang="en-US" sz="2000" i="1" dirty="0"/>
                <a:t>f(</a:t>
              </a:r>
              <a:r>
                <a:rPr lang="en-US" sz="2000" b="1" dirty="0" err="1"/>
                <a:t>x,</a:t>
              </a:r>
              <a:r>
                <a:rPr lang="en-US" sz="2000" b="1" dirty="0" err="1">
                  <a:solidFill>
                    <a:srgbClr val="00CC00"/>
                  </a:solidFill>
                </a:rPr>
                <a:t>w</a:t>
              </a:r>
              <a:r>
                <a:rPr lang="en-US" sz="2000" i="1" dirty="0" err="1">
                  <a:solidFill>
                    <a:srgbClr val="00CC00"/>
                  </a:solidFill>
                </a:rPr>
                <a:t>,b</a:t>
              </a:r>
              <a:r>
                <a:rPr lang="en-US" sz="2000" i="1" dirty="0"/>
                <a:t>) = sign(</a:t>
              </a:r>
              <a:r>
                <a:rPr lang="en-US" sz="2000" b="1" dirty="0" err="1">
                  <a:solidFill>
                    <a:srgbClr val="00CC00"/>
                  </a:solidFill>
                </a:rPr>
                <a:t>w</a:t>
              </a:r>
              <a:r>
                <a:rPr lang="en-US" sz="2000" b="1" dirty="0" err="1"/>
                <a:t>x</a:t>
              </a:r>
              <a:r>
                <a:rPr lang="en-US" sz="2000" i="1" dirty="0" err="1"/>
                <a:t>+</a:t>
              </a:r>
              <a:r>
                <a:rPr lang="en-US" sz="2000" i="1" dirty="0" err="1">
                  <a:solidFill>
                    <a:srgbClr val="00CC00"/>
                  </a:solidFill>
                </a:rPr>
                <a:t>b</a:t>
              </a:r>
              <a:r>
                <a:rPr lang="en-US" sz="2000" i="1" dirty="0"/>
                <a:t>)</a:t>
              </a:r>
            </a:p>
          </p:txBody>
        </p:sp>
      </p:grpSp>
      <p:sp>
        <p:nvSpPr>
          <p:cNvPr id="64" name="Line 4"/>
          <p:cNvSpPr>
            <a:spLocks noChangeShapeType="1"/>
          </p:cNvSpPr>
          <p:nvPr/>
        </p:nvSpPr>
        <p:spPr bwMode="auto">
          <a:xfrm flipH="1" flipV="1">
            <a:off x="2648256" y="3250671"/>
            <a:ext cx="1369089" cy="275496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graphicFrame>
        <p:nvGraphicFramePr>
          <p:cNvPr id="6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3464136"/>
              </p:ext>
            </p:extLst>
          </p:nvPr>
        </p:nvGraphicFramePr>
        <p:xfrm>
          <a:off x="425376" y="4302445"/>
          <a:ext cx="1435100" cy="319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" name="Equation" r:id="rId3" imgW="799920" imgH="177480" progId="Equation.3">
                  <p:embed/>
                </p:oleObj>
              </mc:Choice>
              <mc:Fallback>
                <p:oleObj name="Equation" r:id="rId3" imgW="79992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5376" y="4302445"/>
                        <a:ext cx="1435100" cy="319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" name="Line 6"/>
          <p:cNvSpPr>
            <a:spLocks noChangeShapeType="1"/>
          </p:cNvSpPr>
          <p:nvPr/>
        </p:nvSpPr>
        <p:spPr bwMode="auto">
          <a:xfrm flipH="1">
            <a:off x="2095500" y="4201586"/>
            <a:ext cx="1668532" cy="279964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graphicFrame>
        <p:nvGraphicFramePr>
          <p:cNvPr id="6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0207313"/>
              </p:ext>
            </p:extLst>
          </p:nvPr>
        </p:nvGraphicFramePr>
        <p:xfrm>
          <a:off x="1038225" y="3068638"/>
          <a:ext cx="1501775" cy="319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7" name="Equation" r:id="rId5" imgW="838200" imgH="177800" progId="Equation.3">
                  <p:embed/>
                </p:oleObj>
              </mc:Choice>
              <mc:Fallback>
                <p:oleObj name="Equation" r:id="rId5" imgW="838200" imgH="177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8225" y="3068638"/>
                        <a:ext cx="1501775" cy="319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8" name="Line 8"/>
          <p:cNvSpPr>
            <a:spLocks noChangeShapeType="1"/>
          </p:cNvSpPr>
          <p:nvPr/>
        </p:nvSpPr>
        <p:spPr bwMode="auto">
          <a:xfrm>
            <a:off x="4039262" y="4157059"/>
            <a:ext cx="964785" cy="78411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graphicFrame>
        <p:nvGraphicFramePr>
          <p:cNvPr id="69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7035721"/>
              </p:ext>
            </p:extLst>
          </p:nvPr>
        </p:nvGraphicFramePr>
        <p:xfrm>
          <a:off x="5072063" y="4826000"/>
          <a:ext cx="1503362" cy="319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8" name="Equation" r:id="rId7" imgW="838200" imgH="177800" progId="Equation.3">
                  <p:embed/>
                </p:oleObj>
              </mc:Choice>
              <mc:Fallback>
                <p:oleObj name="Equation" r:id="rId7" imgW="838200" imgH="177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2063" y="4826000"/>
                        <a:ext cx="1503362" cy="319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6474481"/>
              </p:ext>
            </p:extLst>
          </p:nvPr>
        </p:nvGraphicFramePr>
        <p:xfrm>
          <a:off x="296863" y="5344382"/>
          <a:ext cx="2383922" cy="9973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9" name="Equation" r:id="rId9" imgW="1002960" imgH="419040" progId="Equation.3">
                  <p:embed/>
                </p:oleObj>
              </mc:Choice>
              <mc:Fallback>
                <p:oleObj name="Equation" r:id="rId9" imgW="100296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6863" y="5344382"/>
                        <a:ext cx="2383922" cy="99733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" name="Objektum 7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3442716"/>
              </p:ext>
            </p:extLst>
          </p:nvPr>
        </p:nvGraphicFramePr>
        <p:xfrm>
          <a:off x="3161749" y="5395653"/>
          <a:ext cx="5668962" cy="1085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0" name="Equation" r:id="rId11" imgW="2209800" imgH="482600" progId="Equation.3">
                  <p:embed/>
                </p:oleObj>
              </mc:Choice>
              <mc:Fallback>
                <p:oleObj name="Equation" r:id="rId11" imgW="2209800" imgH="482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61749" y="5395653"/>
                        <a:ext cx="5668962" cy="1085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3" name="Oval 6"/>
          <p:cNvSpPr>
            <a:spLocks noChangeArrowheads="1"/>
          </p:cNvSpPr>
          <p:nvPr/>
        </p:nvSpPr>
        <p:spPr bwMode="auto">
          <a:xfrm>
            <a:off x="7708315" y="5385467"/>
            <a:ext cx="1143000" cy="533400"/>
          </a:xfrm>
          <a:prstGeom prst="ellips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74" name="Oval 7"/>
          <p:cNvSpPr>
            <a:spLocks noChangeArrowheads="1"/>
          </p:cNvSpPr>
          <p:nvPr/>
        </p:nvSpPr>
        <p:spPr bwMode="auto">
          <a:xfrm>
            <a:off x="7632115" y="5918867"/>
            <a:ext cx="1295400" cy="533400"/>
          </a:xfrm>
          <a:prstGeom prst="ellips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29339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4000" dirty="0" err="1" smtClean="0"/>
              <a:t>Support</a:t>
            </a:r>
            <a:r>
              <a:rPr lang="hu-HU" sz="4000" dirty="0" smtClean="0"/>
              <a:t> </a:t>
            </a:r>
            <a:r>
              <a:rPr lang="hu-HU" sz="4000" dirty="0" err="1" smtClean="0"/>
              <a:t>Vector</a:t>
            </a:r>
            <a:r>
              <a:rPr lang="hu-HU" sz="4000" dirty="0" smtClean="0"/>
              <a:t> </a:t>
            </a:r>
            <a:r>
              <a:rPr lang="hu-HU" sz="4000" dirty="0" err="1" smtClean="0"/>
              <a:t>Machine</a:t>
            </a:r>
            <a:r>
              <a:rPr lang="hu-HU" sz="4000" dirty="0" smtClean="0"/>
              <a:t> </a:t>
            </a:r>
            <a:r>
              <a:rPr lang="hu-HU" sz="4000" dirty="0" err="1" smtClean="0"/>
              <a:t>optimization</a:t>
            </a:r>
            <a:endParaRPr lang="hu-HU" sz="40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hu-HU" dirty="0" smtClean="0"/>
          </a:p>
          <a:p>
            <a:r>
              <a:rPr lang="hu-HU" dirty="0" err="1" smtClean="0"/>
              <a:t>Need</a:t>
            </a:r>
            <a:r>
              <a:rPr lang="hu-HU" dirty="0" smtClean="0"/>
              <a:t> </a:t>
            </a:r>
            <a:r>
              <a:rPr lang="hu-HU" dirty="0" err="1" smtClean="0"/>
              <a:t>to</a:t>
            </a:r>
            <a:r>
              <a:rPr lang="hu-HU" dirty="0" smtClean="0"/>
              <a:t> </a:t>
            </a:r>
            <a:r>
              <a:rPr lang="hu-HU" dirty="0" err="1" smtClean="0"/>
              <a:t>minimize</a:t>
            </a:r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r>
              <a:rPr lang="hu-HU" dirty="0" err="1" smtClean="0"/>
              <a:t>Subject</a:t>
            </a:r>
            <a:r>
              <a:rPr lang="hu-HU" dirty="0" smtClean="0"/>
              <a:t> </a:t>
            </a:r>
            <a:r>
              <a:rPr lang="hu-HU" dirty="0" err="1" smtClean="0"/>
              <a:t>to</a:t>
            </a:r>
            <a:endParaRPr lang="hu-HU" dirty="0" smtClean="0"/>
          </a:p>
          <a:p>
            <a:endParaRPr lang="hu-HU" dirty="0"/>
          </a:p>
          <a:p>
            <a:pPr marL="0" indent="0">
              <a:buNone/>
            </a:pPr>
            <a:endParaRPr lang="hu-HU" dirty="0"/>
          </a:p>
          <a:p>
            <a:r>
              <a:rPr lang="hu-HU" dirty="0" smtClean="0"/>
              <a:t>But w is a linear combination of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support</a:t>
            </a:r>
            <a:r>
              <a:rPr lang="hu-HU" dirty="0" smtClean="0"/>
              <a:t> </a:t>
            </a:r>
            <a:r>
              <a:rPr lang="hu-HU" dirty="0" err="1" smtClean="0"/>
              <a:t>vectors</a:t>
            </a:r>
            <a:r>
              <a:rPr lang="hu-HU" dirty="0" smtClean="0"/>
              <a:t>: </a:t>
            </a:r>
          </a:p>
          <a:p>
            <a:endParaRPr lang="hu-HU" dirty="0"/>
          </a:p>
          <a:p>
            <a:endParaRPr lang="hu-HU" dirty="0" smtClean="0"/>
          </a:p>
          <a:p>
            <a:r>
              <a:rPr lang="hu-HU" dirty="0" err="1" smtClean="0"/>
              <a:t>All</a:t>
            </a:r>
            <a:r>
              <a:rPr lang="hu-HU" dirty="0" smtClean="0"/>
              <a:t> </a:t>
            </a:r>
            <a:r>
              <a:rPr lang="hu-HU" dirty="0" err="1" smtClean="0"/>
              <a:t>we</a:t>
            </a:r>
            <a:r>
              <a:rPr lang="hu-HU" dirty="0" smtClean="0"/>
              <a:t> </a:t>
            </a:r>
            <a:r>
              <a:rPr lang="hu-HU" dirty="0" err="1" smtClean="0"/>
              <a:t>need</a:t>
            </a:r>
            <a:r>
              <a:rPr lang="hu-HU" dirty="0" smtClean="0"/>
              <a:t> is a </a:t>
            </a:r>
            <a:r>
              <a:rPr lang="hu-HU" dirty="0" err="1" smtClean="0"/>
              <a:t>way</a:t>
            </a:r>
            <a:r>
              <a:rPr lang="hu-HU" dirty="0" smtClean="0"/>
              <a:t> </a:t>
            </a:r>
            <a:r>
              <a:rPr lang="hu-HU" dirty="0" err="1" smtClean="0"/>
              <a:t>to</a:t>
            </a:r>
            <a:r>
              <a:rPr lang="hu-HU" dirty="0" smtClean="0"/>
              <a:t> </a:t>
            </a:r>
            <a:r>
              <a:rPr lang="hu-HU" dirty="0" err="1" smtClean="0"/>
              <a:t>compute</a:t>
            </a:r>
            <a:r>
              <a:rPr lang="hu-HU" dirty="0" smtClean="0"/>
              <a:t> w </a:t>
            </a:r>
            <a:r>
              <a:rPr lang="hu-HU" dirty="0" smtClean="0">
                <a:latin typeface="Arial"/>
                <a:cs typeface="Arial"/>
              </a:rPr>
              <a:t>●</a:t>
            </a:r>
            <a:r>
              <a:rPr lang="hu-HU" dirty="0" smtClean="0"/>
              <a:t> x </a:t>
            </a:r>
            <a:r>
              <a:rPr lang="hu-HU" dirty="0" err="1" smtClean="0"/>
              <a:t>for</a:t>
            </a:r>
            <a:r>
              <a:rPr lang="hu-HU" dirty="0" smtClean="0"/>
              <a:t> a </a:t>
            </a:r>
            <a:r>
              <a:rPr lang="hu-HU" dirty="0" err="1" smtClean="0"/>
              <a:t>support</a:t>
            </a:r>
            <a:r>
              <a:rPr lang="hu-HU" dirty="0" smtClean="0"/>
              <a:t> </a:t>
            </a:r>
            <a:r>
              <a:rPr lang="hu-HU" dirty="0" err="1" smtClean="0"/>
              <a:t>vector</a:t>
            </a:r>
            <a:r>
              <a:rPr lang="hu-HU" dirty="0" smtClean="0"/>
              <a:t> w and </a:t>
            </a:r>
            <a:r>
              <a:rPr lang="hu-HU" dirty="0" err="1" smtClean="0"/>
              <a:t>another</a:t>
            </a:r>
            <a:r>
              <a:rPr lang="hu-HU" dirty="0" smtClean="0"/>
              <a:t> </a:t>
            </a:r>
            <a:r>
              <a:rPr lang="hu-HU" dirty="0" err="1" smtClean="0"/>
              <a:t>vector</a:t>
            </a:r>
            <a:r>
              <a:rPr lang="hu-HU" dirty="0" smtClean="0"/>
              <a:t> x </a:t>
            </a:r>
            <a:r>
              <a:rPr lang="hu-HU" dirty="0" smtClean="0">
                <a:latin typeface="Arial"/>
                <a:cs typeface="Arial"/>
              </a:rPr>
              <a:t>→</a:t>
            </a:r>
            <a:r>
              <a:rPr lang="hu-HU" dirty="0" smtClean="0"/>
              <a:t> </a:t>
            </a:r>
            <a:r>
              <a:rPr lang="hu-HU" dirty="0" err="1" smtClean="0"/>
              <a:t>any</a:t>
            </a:r>
            <a:r>
              <a:rPr lang="hu-HU" dirty="0" smtClean="0"/>
              <a:t> </a:t>
            </a:r>
            <a:r>
              <a:rPr lang="hu-HU" dirty="0" err="1" smtClean="0"/>
              <a:t>two</a:t>
            </a:r>
            <a:r>
              <a:rPr lang="hu-HU" dirty="0" smtClean="0"/>
              <a:t> </a:t>
            </a:r>
            <a:r>
              <a:rPr lang="hu-HU" dirty="0" err="1" smtClean="0"/>
              <a:t>data</a:t>
            </a:r>
            <a:r>
              <a:rPr lang="hu-HU" dirty="0" smtClean="0"/>
              <a:t> </a:t>
            </a:r>
            <a:r>
              <a:rPr lang="hu-HU" dirty="0" err="1" smtClean="0"/>
              <a:t>points</a:t>
            </a:r>
            <a:endParaRPr lang="hu-HU" dirty="0" smtClean="0"/>
          </a:p>
          <a:p>
            <a:r>
              <a:rPr lang="hu-HU" dirty="0" err="1" smtClean="0"/>
              <a:t>Goal</a:t>
            </a:r>
            <a:r>
              <a:rPr lang="hu-HU" dirty="0" smtClean="0"/>
              <a:t>: a </a:t>
            </a:r>
            <a:r>
              <a:rPr lang="hu-HU" dirty="0" err="1" smtClean="0"/>
              <a:t>mathematically</a:t>
            </a:r>
            <a:r>
              <a:rPr lang="hu-HU" dirty="0" smtClean="0"/>
              <a:t> </a:t>
            </a:r>
            <a:r>
              <a:rPr lang="hu-HU" dirty="0" err="1" smtClean="0"/>
              <a:t>sound</a:t>
            </a:r>
            <a:r>
              <a:rPr lang="hu-HU" dirty="0" smtClean="0"/>
              <a:t> </a:t>
            </a:r>
            <a:r>
              <a:rPr lang="hu-HU" dirty="0" err="1" smtClean="0"/>
              <a:t>notion</a:t>
            </a:r>
            <a:r>
              <a:rPr lang="hu-HU" dirty="0" smtClean="0"/>
              <a:t> of </a:t>
            </a:r>
            <a:r>
              <a:rPr lang="hu-HU" dirty="0"/>
              <a:t>w </a:t>
            </a:r>
            <a:r>
              <a:rPr lang="hu-HU" dirty="0">
                <a:latin typeface="Arial"/>
                <a:cs typeface="Arial"/>
              </a:rPr>
              <a:t>●</a:t>
            </a:r>
            <a:r>
              <a:rPr lang="hu-HU" dirty="0"/>
              <a:t> x </a:t>
            </a:r>
            <a:r>
              <a:rPr lang="hu-HU" dirty="0" err="1" smtClean="0"/>
              <a:t>based</a:t>
            </a:r>
            <a:r>
              <a:rPr lang="hu-HU" dirty="0" smtClean="0"/>
              <a:t> </a:t>
            </a:r>
            <a:r>
              <a:rPr lang="hu-HU" dirty="0" err="1" smtClean="0"/>
              <a:t>on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similarity</a:t>
            </a:r>
            <a:r>
              <a:rPr lang="hu-HU" dirty="0" smtClean="0"/>
              <a:t> of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document</a:t>
            </a:r>
            <a:r>
              <a:rPr lang="hu-HU" dirty="0" smtClean="0"/>
              <a:t>!</a:t>
            </a:r>
            <a:endParaRPr lang="hu-HU" dirty="0"/>
          </a:p>
        </p:txBody>
      </p:sp>
      <p:graphicFrame>
        <p:nvGraphicFramePr>
          <p:cNvPr id="4" name="Objektum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8942693"/>
              </p:ext>
            </p:extLst>
          </p:nvPr>
        </p:nvGraphicFramePr>
        <p:xfrm>
          <a:off x="3707904" y="1089868"/>
          <a:ext cx="3587750" cy="1042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8" name="Equation" r:id="rId3" imgW="1574640" imgH="457200" progId="Equation.3">
                  <p:embed/>
                </p:oleObj>
              </mc:Choice>
              <mc:Fallback>
                <p:oleObj name="Equation" r:id="rId3" imgW="157464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7904" y="1089868"/>
                        <a:ext cx="3587750" cy="1042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ktum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7042413"/>
              </p:ext>
            </p:extLst>
          </p:nvPr>
        </p:nvGraphicFramePr>
        <p:xfrm>
          <a:off x="2524125" y="2392363"/>
          <a:ext cx="5734050" cy="1285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9" name="Equation" r:id="rId5" imgW="2235200" imgH="571500" progId="Equation.3">
                  <p:embed/>
                </p:oleObj>
              </mc:Choice>
              <mc:Fallback>
                <p:oleObj name="Equation" r:id="rId5" imgW="2235200" imgH="571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4125" y="2392363"/>
                        <a:ext cx="5734050" cy="1285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798479"/>
              </p:ext>
            </p:extLst>
          </p:nvPr>
        </p:nvGraphicFramePr>
        <p:xfrm>
          <a:off x="611560" y="4293096"/>
          <a:ext cx="1657188" cy="6480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0" name="Equation" r:id="rId7" imgW="812800" imgH="317500" progId="Equation.3">
                  <p:embed/>
                </p:oleObj>
              </mc:Choice>
              <mc:Fallback>
                <p:oleObj name="Equation" r:id="rId7" imgW="812800" imgH="317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60" y="4293096"/>
                        <a:ext cx="1657188" cy="64807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94166581"/>
              </p:ext>
            </p:extLst>
          </p:nvPr>
        </p:nvGraphicFramePr>
        <p:xfrm>
          <a:off x="2938909" y="4260850"/>
          <a:ext cx="6084888" cy="855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1" name="Equation" r:id="rId9" imgW="2984400" imgH="419040" progId="Equation.3">
                  <p:embed/>
                </p:oleObj>
              </mc:Choice>
              <mc:Fallback>
                <p:oleObj name="Equation" r:id="rId9" imgW="298440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8909" y="4260850"/>
                        <a:ext cx="6084888" cy="855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" name="Straight Arrow Connector 9"/>
          <p:cNvCxnSpPr/>
          <p:nvPr/>
        </p:nvCxnSpPr>
        <p:spPr>
          <a:xfrm>
            <a:off x="2339752" y="4653136"/>
            <a:ext cx="504056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6353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4000" dirty="0" err="1" smtClean="0"/>
              <a:t>Support</a:t>
            </a:r>
            <a:r>
              <a:rPr lang="hu-HU" sz="4000" dirty="0" smtClean="0"/>
              <a:t> </a:t>
            </a:r>
            <a:r>
              <a:rPr lang="hu-HU" sz="4000" dirty="0" err="1" smtClean="0"/>
              <a:t>Vector</a:t>
            </a:r>
            <a:r>
              <a:rPr lang="hu-HU" sz="4000" dirty="0" smtClean="0"/>
              <a:t> </a:t>
            </a:r>
            <a:r>
              <a:rPr lang="hu-HU" sz="4000" dirty="0" err="1" smtClean="0"/>
              <a:t>Machine</a:t>
            </a:r>
            <a:r>
              <a:rPr lang="hu-HU" sz="4000" dirty="0" smtClean="0"/>
              <a:t> </a:t>
            </a:r>
            <a:r>
              <a:rPr lang="hu-HU" sz="4000" dirty="0" err="1" smtClean="0"/>
              <a:t>optimization</a:t>
            </a:r>
            <a:endParaRPr lang="hu-HU" sz="4000" dirty="0"/>
          </a:p>
        </p:txBody>
      </p:sp>
      <p:sp>
        <p:nvSpPr>
          <p:cNvPr id="11" name="Oval 6"/>
          <p:cNvSpPr>
            <a:spLocks noChangeArrowheads="1"/>
          </p:cNvSpPr>
          <p:nvPr/>
        </p:nvSpPr>
        <p:spPr bwMode="auto">
          <a:xfrm>
            <a:off x="8028384" y="4365104"/>
            <a:ext cx="936104" cy="504056"/>
          </a:xfrm>
          <a:prstGeom prst="ellips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6" name="TextBox 5"/>
          <p:cNvSpPr txBox="1"/>
          <p:nvPr/>
        </p:nvSpPr>
        <p:spPr>
          <a:xfrm>
            <a:off x="2411760" y="1916832"/>
            <a:ext cx="4536504" cy="2308324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Calibri"/>
                <a:cs typeface="Calibri"/>
              </a:rPr>
              <a:t>In a transformed space (x </a:t>
            </a:r>
            <a:r>
              <a:rPr lang="en-US" sz="2400" dirty="0">
                <a:solidFill>
                  <a:srgbClr val="FF0000"/>
                </a:solidFill>
                <a:latin typeface="Calibri"/>
                <a:cs typeface="Calibri"/>
              </a:rPr>
              <a:t>→</a:t>
            </a:r>
            <a:r>
              <a:rPr lang="en-US" sz="2400" dirty="0" smtClean="0">
                <a:solidFill>
                  <a:srgbClr val="FF0000"/>
                </a:solidFill>
                <a:latin typeface="Calibri"/>
                <a:cs typeface="Calibri"/>
              </a:rPr>
              <a:t> φ(x)) we only need the value of the dot product (kernel value): </a:t>
            </a:r>
          </a:p>
          <a:p>
            <a:endParaRPr lang="en-US" sz="2400" dirty="0">
              <a:solidFill>
                <a:srgbClr val="FF0000"/>
              </a:solidFill>
              <a:latin typeface="Calibri"/>
              <a:cs typeface="Calibri"/>
            </a:endParaRPr>
          </a:p>
          <a:p>
            <a:r>
              <a:rPr lang="en-US" sz="2400" dirty="0" smtClean="0">
                <a:solidFill>
                  <a:srgbClr val="FF0000"/>
                </a:solidFill>
                <a:latin typeface="Calibri"/>
                <a:cs typeface="Calibri"/>
              </a:rPr>
              <a:t>	K(</a:t>
            </a:r>
            <a:r>
              <a:rPr lang="en-US" sz="2400" dirty="0" err="1" smtClean="0">
                <a:solidFill>
                  <a:srgbClr val="FF0000"/>
                </a:solidFill>
                <a:latin typeface="Calibri"/>
                <a:cs typeface="Calibri"/>
              </a:rPr>
              <a:t>x</a:t>
            </a:r>
            <a:r>
              <a:rPr lang="en-US" sz="2400" baseline="-25000" dirty="0" err="1" smtClean="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lang="en-US" sz="2400" dirty="0" err="1" smtClean="0">
                <a:solidFill>
                  <a:srgbClr val="FF0000"/>
                </a:solidFill>
                <a:latin typeface="Calibri"/>
                <a:cs typeface="Calibri"/>
              </a:rPr>
              <a:t>,x</a:t>
            </a:r>
            <a:r>
              <a:rPr lang="en-US" sz="2400" baseline="-25000" dirty="0" err="1" smtClean="0">
                <a:solidFill>
                  <a:srgbClr val="FF0000"/>
                </a:solidFill>
                <a:latin typeface="Calibri"/>
                <a:cs typeface="Calibri"/>
              </a:rPr>
              <a:t>j</a:t>
            </a:r>
            <a:r>
              <a:rPr lang="en-US" sz="2400" dirty="0" smtClean="0">
                <a:solidFill>
                  <a:srgbClr val="FF0000"/>
                </a:solidFill>
                <a:latin typeface="Calibri"/>
                <a:cs typeface="Calibri"/>
              </a:rPr>
              <a:t>) = </a:t>
            </a:r>
            <a:r>
              <a:rPr lang="en-US" sz="2400" dirty="0" err="1" smtClean="0">
                <a:solidFill>
                  <a:srgbClr val="FF0000"/>
                </a:solidFill>
                <a:latin typeface="Calibri"/>
                <a:cs typeface="Calibri"/>
              </a:rPr>
              <a:t>φ</a:t>
            </a:r>
            <a:r>
              <a:rPr lang="en-US" sz="2400" dirty="0">
                <a:solidFill>
                  <a:srgbClr val="FF0000"/>
                </a:solidFill>
                <a:latin typeface="Calibri"/>
                <a:cs typeface="Calibri"/>
              </a:rPr>
              <a:t>(</a:t>
            </a:r>
            <a:r>
              <a:rPr lang="en-US" sz="2400" dirty="0" smtClean="0">
                <a:solidFill>
                  <a:srgbClr val="FF0000"/>
                </a:solidFill>
                <a:latin typeface="Calibri"/>
                <a:cs typeface="Calibri"/>
              </a:rPr>
              <a:t>x</a:t>
            </a:r>
            <a:r>
              <a:rPr lang="en-US" sz="2400" baseline="-25000" dirty="0" smtClean="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lang="en-US" sz="2400" dirty="0" smtClean="0">
                <a:solidFill>
                  <a:srgbClr val="FF0000"/>
                </a:solidFill>
                <a:latin typeface="Calibri"/>
                <a:cs typeface="Calibri"/>
              </a:rPr>
              <a:t>)</a:t>
            </a:r>
            <a:r>
              <a:rPr lang="en-US" sz="2400" baseline="30000" dirty="0" err="1" smtClean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lang="en-US" sz="2400" dirty="0" err="1">
                <a:solidFill>
                  <a:srgbClr val="FF0000"/>
                </a:solidFill>
                <a:latin typeface="Calibri"/>
                <a:cs typeface="Calibri"/>
              </a:rPr>
              <a:t>φ</a:t>
            </a:r>
            <a:r>
              <a:rPr lang="en-US" sz="2400" dirty="0">
                <a:solidFill>
                  <a:srgbClr val="FF0000"/>
                </a:solidFill>
                <a:latin typeface="Calibri"/>
                <a:cs typeface="Calibri"/>
              </a:rPr>
              <a:t>(</a:t>
            </a:r>
            <a:r>
              <a:rPr lang="en-US" sz="2400" dirty="0" err="1" smtClean="0">
                <a:solidFill>
                  <a:srgbClr val="FF0000"/>
                </a:solidFill>
                <a:latin typeface="Calibri"/>
                <a:cs typeface="Calibri"/>
              </a:rPr>
              <a:t>x</a:t>
            </a:r>
            <a:r>
              <a:rPr lang="en-US" sz="2400" baseline="-25000" dirty="0" err="1" smtClean="0">
                <a:solidFill>
                  <a:srgbClr val="FF0000"/>
                </a:solidFill>
                <a:latin typeface="Calibri"/>
                <a:cs typeface="Calibri"/>
              </a:rPr>
              <a:t>j</a:t>
            </a:r>
            <a:r>
              <a:rPr lang="en-US" sz="2400" dirty="0" smtClean="0">
                <a:solidFill>
                  <a:srgbClr val="FF0000"/>
                </a:solidFill>
                <a:latin typeface="Calibri"/>
                <a:cs typeface="Calibri"/>
              </a:rPr>
              <a:t>) </a:t>
            </a:r>
          </a:p>
          <a:p>
            <a:endParaRPr lang="en-US" sz="2400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  <p:sp>
        <p:nvSpPr>
          <p:cNvPr id="12" name="Line 8"/>
          <p:cNvSpPr>
            <a:spLocks noChangeShapeType="1"/>
          </p:cNvSpPr>
          <p:nvPr/>
        </p:nvSpPr>
        <p:spPr bwMode="auto">
          <a:xfrm>
            <a:off x="6084168" y="3140968"/>
            <a:ext cx="1872208" cy="1224136"/>
          </a:xfrm>
          <a:prstGeom prst="line">
            <a:avLst/>
          </a:prstGeom>
          <a:ln>
            <a:solidFill>
              <a:srgbClr val="FF0000"/>
            </a:solidFill>
            <a:headEnd/>
            <a:tailEnd type="triangle" w="med" len="med"/>
          </a:ln>
          <a:ex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hu-HU" sz="6600"/>
          </a:p>
        </p:txBody>
      </p:sp>
      <p:graphicFrame>
        <p:nvGraphicFramePr>
          <p:cNvPr id="1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0293307"/>
              </p:ext>
            </p:extLst>
          </p:nvPr>
        </p:nvGraphicFramePr>
        <p:xfrm>
          <a:off x="611560" y="4293096"/>
          <a:ext cx="1657188" cy="6480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4" name="Equation" r:id="rId3" imgW="812800" imgH="317500" progId="Equation.3">
                  <p:embed/>
                </p:oleObj>
              </mc:Choice>
              <mc:Fallback>
                <p:oleObj name="Equation" r:id="rId3" imgW="812800" imgH="317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60" y="4293096"/>
                        <a:ext cx="1657188" cy="64807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6381818"/>
              </p:ext>
            </p:extLst>
          </p:nvPr>
        </p:nvGraphicFramePr>
        <p:xfrm>
          <a:off x="2938909" y="4260850"/>
          <a:ext cx="6084888" cy="855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5" name="Equation" r:id="rId5" imgW="2984400" imgH="419040" progId="Equation.3">
                  <p:embed/>
                </p:oleObj>
              </mc:Choice>
              <mc:Fallback>
                <p:oleObj name="Equation" r:id="rId5" imgW="298440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8909" y="4260850"/>
                        <a:ext cx="6084888" cy="855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5" name="Straight Arrow Connector 9"/>
          <p:cNvCxnSpPr/>
          <p:nvPr/>
        </p:nvCxnSpPr>
        <p:spPr>
          <a:xfrm>
            <a:off x="2339752" y="4653136"/>
            <a:ext cx="504056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4440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12" descr="Screen Shot 2015-05-17 at 19.23.23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94" b="5658"/>
          <a:stretch/>
        </p:blipFill>
        <p:spPr>
          <a:xfrm>
            <a:off x="4347862" y="1239331"/>
            <a:ext cx="4472610" cy="749509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New </a:t>
            </a:r>
            <a:r>
              <a:rPr lang="hu-HU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method</a:t>
            </a:r>
            <a:r>
              <a:rPr lang="hu-HU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: </a:t>
            </a:r>
            <a:r>
              <a:rPr lang="hu-HU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the</a:t>
            </a:r>
            <a:r>
              <a:rPr lang="hu-HU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Similarity </a:t>
            </a:r>
            <a:r>
              <a:rPr lang="hu-HU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K</a:t>
            </a:r>
            <a:r>
              <a:rPr lang="en-US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ernel</a:t>
            </a:r>
            <a:endParaRPr lang="hu-HU" dirty="0"/>
          </a:p>
        </p:txBody>
      </p:sp>
      <p:sp>
        <p:nvSpPr>
          <p:cNvPr id="5" name="Rectangle 3"/>
          <p:cNvSpPr/>
          <p:nvPr/>
        </p:nvSpPr>
        <p:spPr>
          <a:xfrm>
            <a:off x="353877" y="938288"/>
            <a:ext cx="864096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dirty="0" err="1">
                <a:solidFill>
                  <a:srgbClr val="7F7F7F"/>
                </a:solidFill>
                <a:latin typeface="Calibri"/>
                <a:cs typeface="Calibri"/>
              </a:rPr>
              <a:t>R</a:t>
            </a:r>
            <a:r>
              <a:rPr lang="hu-HU" sz="2000" dirty="0" err="1" smtClean="0">
                <a:solidFill>
                  <a:srgbClr val="7F7F7F"/>
                </a:solidFill>
                <a:latin typeface="Calibri"/>
                <a:cs typeface="Calibri"/>
              </a:rPr>
              <a:t>epresent</a:t>
            </a:r>
            <a:r>
              <a:rPr lang="hu-HU" sz="2000" dirty="0" smtClean="0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lang="hu-HU" sz="2000" dirty="0" err="1" smtClean="0">
                <a:solidFill>
                  <a:srgbClr val="7F7F7F"/>
                </a:solidFill>
                <a:latin typeface="Calibri"/>
                <a:cs typeface="Calibri"/>
              </a:rPr>
              <a:t>doc</a:t>
            </a:r>
            <a:r>
              <a:rPr lang="hu-HU" sz="2000" dirty="0" smtClean="0">
                <a:solidFill>
                  <a:srgbClr val="7F7F7F"/>
                </a:solidFill>
                <a:latin typeface="Calibri"/>
                <a:cs typeface="Calibri"/>
              </a:rPr>
              <a:t> X </a:t>
            </a:r>
            <a:r>
              <a:rPr lang="hu-HU" sz="2000" dirty="0" err="1" smtClean="0">
                <a:solidFill>
                  <a:srgbClr val="7F7F7F"/>
                </a:solidFill>
                <a:latin typeface="Calibri"/>
                <a:cs typeface="Calibri"/>
              </a:rPr>
              <a:t>as</a:t>
            </a:r>
            <a:r>
              <a:rPr lang="hu-HU" sz="2000" dirty="0" smtClean="0">
                <a:solidFill>
                  <a:srgbClr val="7F7F7F"/>
                </a:solidFill>
                <a:latin typeface="Calibri"/>
                <a:cs typeface="Calibri"/>
              </a:rPr>
              <a:t> Random </a:t>
            </a:r>
            <a:r>
              <a:rPr lang="hu-HU" sz="2000" dirty="0" err="1" smtClean="0">
                <a:solidFill>
                  <a:srgbClr val="7F7F7F"/>
                </a:solidFill>
                <a:latin typeface="Calibri"/>
                <a:cs typeface="Calibri"/>
              </a:rPr>
              <a:t>Field</a:t>
            </a:r>
            <a:r>
              <a:rPr lang="hu-HU" sz="2000" dirty="0" smtClean="0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lang="en-US" sz="2000" dirty="0" smtClean="0">
                <a:solidFill>
                  <a:srgbClr val="7F7F7F"/>
                </a:solidFill>
                <a:latin typeface="Calibri"/>
                <a:cs typeface="Calibri"/>
              </a:rPr>
              <a:t>P(</a:t>
            </a:r>
            <a:r>
              <a:rPr lang="hu-HU" sz="2000" dirty="0" err="1">
                <a:solidFill>
                  <a:srgbClr val="7F7F7F"/>
                </a:solidFill>
                <a:latin typeface="Calibri"/>
                <a:cs typeface="Calibri"/>
              </a:rPr>
              <a:t>X</a:t>
            </a:r>
            <a:r>
              <a:rPr lang="en-US" sz="2000" dirty="0" smtClean="0">
                <a:solidFill>
                  <a:srgbClr val="7F7F7F"/>
                </a:solidFill>
                <a:latin typeface="Calibri"/>
                <a:cs typeface="Calibri"/>
              </a:rPr>
              <a:t>|θ</a:t>
            </a:r>
            <a:r>
              <a:rPr lang="en-US" sz="2000" dirty="0">
                <a:solidFill>
                  <a:srgbClr val="7F7F7F"/>
                </a:solidFill>
                <a:latin typeface="Calibri"/>
                <a:cs typeface="Calibri"/>
              </a:rPr>
              <a:t>) </a:t>
            </a:r>
            <a:r>
              <a:rPr lang="hu-HU" sz="2000" dirty="0" smtClean="0">
                <a:solidFill>
                  <a:srgbClr val="7F7F7F"/>
                </a:solidFill>
                <a:latin typeface="Calibri"/>
                <a:cs typeface="Calibri"/>
              </a:rPr>
              <a:t>generated by distances from other docs d</a:t>
            </a:r>
            <a:r>
              <a:rPr lang="hu-HU" sz="2000" baseline="-25000" dirty="0" smtClean="0">
                <a:solidFill>
                  <a:srgbClr val="7F7F7F"/>
                </a:solidFill>
                <a:latin typeface="Calibri"/>
                <a:cs typeface="Calibri"/>
              </a:rPr>
              <a:t>1</a:t>
            </a:r>
            <a:r>
              <a:rPr lang="hu-HU" sz="2000" dirty="0" smtClean="0">
                <a:solidFill>
                  <a:srgbClr val="7F7F7F"/>
                </a:solidFill>
                <a:latin typeface="Calibri"/>
                <a:cs typeface="Calibri"/>
              </a:rPr>
              <a:t>, d</a:t>
            </a:r>
            <a:r>
              <a:rPr lang="hu-HU" sz="2000" baseline="-25000" dirty="0" smtClean="0">
                <a:solidFill>
                  <a:srgbClr val="7F7F7F"/>
                </a:solidFill>
                <a:latin typeface="Calibri"/>
                <a:cs typeface="Calibri"/>
              </a:rPr>
              <a:t>2</a:t>
            </a:r>
            <a:r>
              <a:rPr lang="hu-HU" sz="2000" dirty="0" smtClean="0">
                <a:solidFill>
                  <a:srgbClr val="7F7F7F"/>
                </a:solidFill>
                <a:latin typeface="Calibri"/>
                <a:cs typeface="Calibri"/>
              </a:rPr>
              <a:t>, … </a:t>
            </a:r>
            <a:r>
              <a:rPr lang="hu-HU" sz="2000" dirty="0" err="1" smtClean="0">
                <a:solidFill>
                  <a:srgbClr val="7F7F7F"/>
                </a:solidFill>
                <a:latin typeface="Calibri"/>
                <a:cs typeface="Calibri"/>
              </a:rPr>
              <a:t>by</a:t>
            </a:r>
            <a:r>
              <a:rPr lang="hu-HU" sz="2000" dirty="0" smtClean="0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lang="hu-HU" sz="2000" dirty="0" err="1" smtClean="0">
                <a:solidFill>
                  <a:srgbClr val="7F7F7F"/>
                </a:solidFill>
                <a:latin typeface="Calibri"/>
                <a:cs typeface="Calibri"/>
              </a:rPr>
              <a:t>energy</a:t>
            </a:r>
            <a:r>
              <a:rPr lang="hu-HU" sz="2000" dirty="0" smtClean="0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lang="hu-HU" sz="2000" dirty="0" err="1" smtClean="0">
                <a:solidFill>
                  <a:srgbClr val="7F7F7F"/>
                </a:solidFill>
                <a:latin typeface="Calibri"/>
                <a:cs typeface="Calibri"/>
              </a:rPr>
              <a:t>function</a:t>
            </a:r>
            <a:endParaRPr lang="hu-HU" sz="2000" dirty="0" smtClean="0">
              <a:solidFill>
                <a:srgbClr val="7F7F7F"/>
              </a:solidFill>
              <a:latin typeface="Calibri"/>
              <a:cs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sz="2000" dirty="0" smtClean="0">
              <a:solidFill>
                <a:srgbClr val="7F7F7F"/>
              </a:solidFill>
              <a:latin typeface="Calibri"/>
              <a:cs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dirty="0" err="1" smtClean="0">
                <a:solidFill>
                  <a:srgbClr val="7F7F7F"/>
                </a:solidFill>
                <a:latin typeface="Calibri"/>
                <a:cs typeface="Calibri"/>
              </a:rPr>
              <a:t>Sample</a:t>
            </a:r>
            <a:r>
              <a:rPr lang="hu-HU" sz="2000" dirty="0" smtClean="0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lang="hu-HU" sz="2000" dirty="0" err="1" smtClean="0">
                <a:solidFill>
                  <a:srgbClr val="7F7F7F"/>
                </a:solidFill>
                <a:latin typeface="Calibri"/>
                <a:cs typeface="Calibri"/>
              </a:rPr>
              <a:t>set</a:t>
            </a:r>
            <a:r>
              <a:rPr lang="hu-HU" sz="2000" dirty="0" smtClean="0">
                <a:solidFill>
                  <a:srgbClr val="7F7F7F"/>
                </a:solidFill>
                <a:latin typeface="Calibri"/>
                <a:cs typeface="Calibri"/>
              </a:rPr>
              <a:t> S </a:t>
            </a:r>
            <a:r>
              <a:rPr lang="hu-HU" sz="2000" dirty="0" err="1" smtClean="0">
                <a:solidFill>
                  <a:srgbClr val="7F7F7F"/>
                </a:solidFill>
                <a:latin typeface="Calibri"/>
                <a:cs typeface="Calibri"/>
              </a:rPr>
              <a:t>can</a:t>
            </a:r>
            <a:r>
              <a:rPr lang="hu-HU" sz="2000" dirty="0" smtClean="0">
                <a:solidFill>
                  <a:srgbClr val="7F7F7F"/>
                </a:solidFill>
                <a:latin typeface="Calibri"/>
                <a:cs typeface="Calibri"/>
              </a:rPr>
              <a:t> be </a:t>
            </a:r>
            <a:r>
              <a:rPr lang="hu-HU" sz="2000" dirty="0" err="1" smtClean="0">
                <a:solidFill>
                  <a:srgbClr val="7F7F7F"/>
                </a:solidFill>
                <a:latin typeface="Calibri"/>
                <a:cs typeface="Calibri"/>
              </a:rPr>
              <a:t>all</a:t>
            </a:r>
            <a:r>
              <a:rPr lang="hu-HU" sz="2000" dirty="0" smtClean="0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lang="hu-HU" sz="2000" dirty="0" err="1" smtClean="0">
                <a:solidFill>
                  <a:srgbClr val="7F7F7F"/>
                </a:solidFill>
                <a:latin typeface="Calibri"/>
                <a:cs typeface="Calibri"/>
              </a:rPr>
              <a:t>training</a:t>
            </a:r>
            <a:r>
              <a:rPr lang="hu-HU" sz="2000" dirty="0" smtClean="0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lang="hu-HU" sz="2000" dirty="0" err="1" smtClean="0">
                <a:solidFill>
                  <a:srgbClr val="7F7F7F"/>
                </a:solidFill>
                <a:latin typeface="Calibri"/>
                <a:cs typeface="Calibri"/>
              </a:rPr>
              <a:t>set</a:t>
            </a:r>
            <a:r>
              <a:rPr lang="hu-HU" sz="2000" dirty="0" smtClean="0">
                <a:solidFill>
                  <a:srgbClr val="7F7F7F"/>
                </a:solidFill>
                <a:latin typeface="Calibri"/>
                <a:cs typeface="Calibri"/>
              </a:rPr>
              <a:t>, a </a:t>
            </a:r>
            <a:r>
              <a:rPr lang="hu-HU" sz="2000" dirty="0" err="1" smtClean="0">
                <a:solidFill>
                  <a:srgbClr val="7F7F7F"/>
                </a:solidFill>
                <a:latin typeface="Calibri"/>
                <a:cs typeface="Calibri"/>
              </a:rPr>
              <a:t>sample</a:t>
            </a:r>
            <a:r>
              <a:rPr lang="hu-HU" sz="2000" dirty="0" smtClean="0">
                <a:solidFill>
                  <a:srgbClr val="7F7F7F"/>
                </a:solidFill>
                <a:latin typeface="Calibri"/>
                <a:cs typeface="Calibri"/>
              </a:rPr>
              <a:t>, </a:t>
            </a:r>
            <a:r>
              <a:rPr lang="hu-HU" sz="2000" dirty="0" err="1" smtClean="0">
                <a:solidFill>
                  <a:srgbClr val="7F7F7F"/>
                </a:solidFill>
                <a:latin typeface="Calibri"/>
                <a:cs typeface="Calibri"/>
              </a:rPr>
              <a:t>or</a:t>
            </a:r>
            <a:r>
              <a:rPr lang="hu-HU" sz="2000" dirty="0" smtClean="0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lang="hu-HU" sz="2000" dirty="0" err="1" smtClean="0">
                <a:solidFill>
                  <a:srgbClr val="7F7F7F"/>
                </a:solidFill>
                <a:latin typeface="Calibri"/>
                <a:cs typeface="Calibri"/>
              </a:rPr>
              <a:t>cluster</a:t>
            </a:r>
            <a:r>
              <a:rPr lang="hu-HU" sz="2000" dirty="0" smtClean="0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lang="hu-HU" sz="2000" dirty="0" err="1" smtClean="0">
                <a:solidFill>
                  <a:srgbClr val="7F7F7F"/>
                </a:solidFill>
                <a:latin typeface="Calibri"/>
                <a:cs typeface="Calibri"/>
              </a:rPr>
              <a:t>representatives</a:t>
            </a:r>
            <a:endParaRPr lang="hu-HU" sz="2000" dirty="0" smtClean="0">
              <a:solidFill>
                <a:srgbClr val="7F7F7F"/>
              </a:solidFill>
              <a:latin typeface="Calibri"/>
              <a:cs typeface="Calibri"/>
            </a:endParaRPr>
          </a:p>
        </p:txBody>
      </p:sp>
      <p:sp>
        <p:nvSpPr>
          <p:cNvPr id="6" name="Oval 4"/>
          <p:cNvSpPr/>
          <p:nvPr/>
        </p:nvSpPr>
        <p:spPr>
          <a:xfrm>
            <a:off x="468997" y="3244914"/>
            <a:ext cx="216024" cy="22531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5"/>
          <p:cNvSpPr/>
          <p:nvPr/>
        </p:nvSpPr>
        <p:spPr>
          <a:xfrm>
            <a:off x="1117069" y="3244914"/>
            <a:ext cx="216024" cy="21602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6"/>
          <p:cNvSpPr/>
          <p:nvPr/>
        </p:nvSpPr>
        <p:spPr>
          <a:xfrm>
            <a:off x="1765141" y="3254206"/>
            <a:ext cx="216024" cy="21602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7"/>
          <p:cNvSpPr/>
          <p:nvPr/>
        </p:nvSpPr>
        <p:spPr>
          <a:xfrm>
            <a:off x="3061285" y="3244914"/>
            <a:ext cx="216024" cy="21602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8"/>
          <p:cNvSpPr/>
          <p:nvPr/>
        </p:nvSpPr>
        <p:spPr>
          <a:xfrm>
            <a:off x="1837149" y="5261138"/>
            <a:ext cx="216024" cy="21602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9"/>
          <p:cNvSpPr txBox="1"/>
          <p:nvPr/>
        </p:nvSpPr>
        <p:spPr>
          <a:xfrm>
            <a:off x="2301061" y="3172906"/>
            <a:ext cx="472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</a:rPr>
              <a:t>…..</a:t>
            </a:r>
            <a:endParaRPr lang="en-US" b="1" dirty="0">
              <a:solidFill>
                <a:srgbClr val="000000"/>
              </a:solidFill>
            </a:endParaRPr>
          </a:p>
        </p:txBody>
      </p:sp>
      <p:cxnSp>
        <p:nvCxnSpPr>
          <p:cNvPr id="12" name="Straight Connector 10"/>
          <p:cNvCxnSpPr>
            <a:stCxn id="10" idx="0"/>
            <a:endCxn id="6" idx="5"/>
          </p:cNvCxnSpPr>
          <p:nvPr/>
        </p:nvCxnSpPr>
        <p:spPr>
          <a:xfrm flipH="1" flipV="1">
            <a:off x="653385" y="3437233"/>
            <a:ext cx="1291776" cy="182390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1"/>
          <p:cNvCxnSpPr>
            <a:stCxn id="10" idx="0"/>
            <a:endCxn id="7" idx="4"/>
          </p:cNvCxnSpPr>
          <p:nvPr/>
        </p:nvCxnSpPr>
        <p:spPr>
          <a:xfrm flipH="1" flipV="1">
            <a:off x="1225081" y="3460938"/>
            <a:ext cx="720080" cy="18002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2"/>
          <p:cNvCxnSpPr>
            <a:stCxn id="10" idx="0"/>
            <a:endCxn id="8" idx="4"/>
          </p:cNvCxnSpPr>
          <p:nvPr/>
        </p:nvCxnSpPr>
        <p:spPr>
          <a:xfrm flipH="1" flipV="1">
            <a:off x="1873153" y="3470230"/>
            <a:ext cx="72008" cy="179090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3"/>
          <p:cNvCxnSpPr>
            <a:stCxn id="10" idx="0"/>
            <a:endCxn id="9" idx="3"/>
          </p:cNvCxnSpPr>
          <p:nvPr/>
        </p:nvCxnSpPr>
        <p:spPr>
          <a:xfrm flipV="1">
            <a:off x="1945161" y="3429302"/>
            <a:ext cx="1147760" cy="183183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4"/>
          <p:cNvSpPr txBox="1"/>
          <p:nvPr/>
        </p:nvSpPr>
        <p:spPr>
          <a:xfrm>
            <a:off x="396989" y="2812866"/>
            <a:ext cx="4060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dirty="0">
                <a:solidFill>
                  <a:srgbClr val="000000"/>
                </a:solidFill>
                <a:latin typeface="Calibri"/>
                <a:cs typeface="Calibri"/>
              </a:rPr>
              <a:t>d</a:t>
            </a:r>
            <a:r>
              <a:rPr lang="en-US" sz="2000" baseline="-25000" dirty="0" smtClean="0">
                <a:solidFill>
                  <a:srgbClr val="000000"/>
                </a:solidFill>
                <a:latin typeface="Calibri"/>
                <a:cs typeface="Calibri"/>
              </a:rPr>
              <a:t>1</a:t>
            </a:r>
            <a:endParaRPr lang="en-US" sz="2000" baseline="-250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7" name="TextBox 15"/>
          <p:cNvSpPr txBox="1"/>
          <p:nvPr/>
        </p:nvSpPr>
        <p:spPr>
          <a:xfrm>
            <a:off x="1045061" y="2812866"/>
            <a:ext cx="4060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dirty="0" smtClean="0">
                <a:solidFill>
                  <a:srgbClr val="000000"/>
                </a:solidFill>
                <a:latin typeface="Calibri"/>
                <a:cs typeface="Calibri"/>
              </a:rPr>
              <a:t>d</a:t>
            </a:r>
            <a:r>
              <a:rPr lang="en-US" sz="2000" baseline="-25000" dirty="0" smtClean="0">
                <a:solidFill>
                  <a:srgbClr val="000000"/>
                </a:solidFill>
                <a:latin typeface="Calibri"/>
                <a:cs typeface="Calibri"/>
              </a:rPr>
              <a:t>2</a:t>
            </a:r>
            <a:endParaRPr lang="en-US" sz="2000" baseline="-250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8" name="TextBox 16"/>
          <p:cNvSpPr txBox="1"/>
          <p:nvPr/>
        </p:nvSpPr>
        <p:spPr>
          <a:xfrm>
            <a:off x="1700229" y="2812866"/>
            <a:ext cx="4060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dirty="0">
                <a:solidFill>
                  <a:srgbClr val="000000"/>
                </a:solidFill>
                <a:latin typeface="Calibri"/>
                <a:cs typeface="Calibri"/>
              </a:rPr>
              <a:t>d</a:t>
            </a:r>
            <a:r>
              <a:rPr lang="en-US" sz="2000" baseline="-25000" dirty="0" smtClean="0">
                <a:solidFill>
                  <a:srgbClr val="000000"/>
                </a:solidFill>
                <a:latin typeface="Calibri"/>
                <a:cs typeface="Calibri"/>
              </a:rPr>
              <a:t>3</a:t>
            </a:r>
            <a:endParaRPr lang="en-US" sz="2000" baseline="-250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9" name="TextBox 17"/>
          <p:cNvSpPr txBox="1"/>
          <p:nvPr/>
        </p:nvSpPr>
        <p:spPr>
          <a:xfrm>
            <a:off x="2917269" y="2812866"/>
            <a:ext cx="5437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dirty="0" smtClean="0">
                <a:solidFill>
                  <a:srgbClr val="000000"/>
                </a:solidFill>
                <a:latin typeface="Calibri"/>
                <a:cs typeface="Calibri"/>
              </a:rPr>
              <a:t>d</a:t>
            </a:r>
            <a:r>
              <a:rPr lang="en-US" sz="2000" baseline="-25000" dirty="0" smtClean="0">
                <a:solidFill>
                  <a:srgbClr val="000000"/>
                </a:solidFill>
                <a:latin typeface="Calibri"/>
                <a:cs typeface="Calibri"/>
              </a:rPr>
              <a:t>|s|</a:t>
            </a:r>
            <a:endParaRPr lang="en-US" sz="2000" baseline="-250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20" name="TextBox 18"/>
          <p:cNvSpPr txBox="1"/>
          <p:nvPr/>
        </p:nvSpPr>
        <p:spPr>
          <a:xfrm>
            <a:off x="1837923" y="5477162"/>
            <a:ext cx="2957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  <a:latin typeface="Calibri"/>
                <a:cs typeface="Calibri"/>
              </a:rPr>
              <a:t>x</a:t>
            </a:r>
            <a:endParaRPr lang="en-US" sz="20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87344" y="5064333"/>
            <a:ext cx="18488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rgbClr val="7F7F7F"/>
                </a:solidFill>
                <a:latin typeface="Calibri"/>
                <a:cs typeface="Calibri"/>
              </a:rPr>
              <a:t>The s</a:t>
            </a:r>
            <a:r>
              <a:rPr lang="en-US" dirty="0" err="1" smtClean="0">
                <a:solidFill>
                  <a:srgbClr val="7F7F7F"/>
                </a:solidFill>
                <a:latin typeface="Calibri"/>
                <a:cs typeface="Calibri"/>
              </a:rPr>
              <a:t>implest</a:t>
            </a:r>
            <a:r>
              <a:rPr lang="en-US" dirty="0" smtClean="0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lang="hu-HU" dirty="0" smtClean="0">
                <a:solidFill>
                  <a:srgbClr val="7F7F7F"/>
                </a:solidFill>
                <a:latin typeface="Calibri"/>
                <a:cs typeface="Calibri"/>
              </a:rPr>
              <a:t>Random </a:t>
            </a:r>
            <a:r>
              <a:rPr lang="hu-HU" dirty="0" err="1" smtClean="0">
                <a:solidFill>
                  <a:srgbClr val="7F7F7F"/>
                </a:solidFill>
                <a:latin typeface="Calibri"/>
                <a:cs typeface="Calibri"/>
              </a:rPr>
              <a:t>Field</a:t>
            </a:r>
            <a:endParaRPr lang="en-US" dirty="0">
              <a:solidFill>
                <a:srgbClr val="7F7F7F"/>
              </a:solidFill>
              <a:latin typeface="Calibri"/>
              <a:cs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419872" y="2284274"/>
            <a:ext cx="586191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dirty="0" err="1" smtClean="0">
                <a:solidFill>
                  <a:srgbClr val="7F7F7F"/>
                </a:solidFill>
                <a:latin typeface="Calibri"/>
                <a:cs typeface="Calibri"/>
              </a:rPr>
              <a:t>Fisher</a:t>
            </a:r>
            <a:r>
              <a:rPr lang="hu-HU" sz="2000" dirty="0" smtClean="0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lang="hu-HU" sz="2000" dirty="0" err="1" smtClean="0">
                <a:solidFill>
                  <a:srgbClr val="7F7F7F"/>
                </a:solidFill>
                <a:latin typeface="Calibri"/>
                <a:cs typeface="Calibri"/>
              </a:rPr>
              <a:t>score</a:t>
            </a:r>
            <a:r>
              <a:rPr lang="hu-HU" sz="2000" dirty="0" smtClean="0">
                <a:solidFill>
                  <a:srgbClr val="7F7F7F"/>
                </a:solidFill>
                <a:latin typeface="Calibri"/>
                <a:cs typeface="Calibri"/>
              </a:rPr>
              <a:t> of X is </a:t>
            </a:r>
            <a:r>
              <a:rPr lang="en-US" sz="2000" dirty="0" smtClean="0">
                <a:solidFill>
                  <a:srgbClr val="7F7F7F"/>
                </a:solidFill>
                <a:latin typeface="Calibri"/>
                <a:cs typeface="Calibri"/>
              </a:rPr>
              <a:t>vector </a:t>
            </a:r>
            <a:r>
              <a:rPr lang="en-US" sz="2000" dirty="0">
                <a:solidFill>
                  <a:srgbClr val="000000"/>
                </a:solidFill>
                <a:latin typeface="Calibri"/>
                <a:cs typeface="Calibri"/>
              </a:rPr>
              <a:t>G</a:t>
            </a:r>
            <a:r>
              <a:rPr lang="en-US" sz="2000" baseline="-25000" dirty="0">
                <a:solidFill>
                  <a:srgbClr val="000000"/>
                </a:solidFill>
                <a:latin typeface="Calibri"/>
                <a:cs typeface="Calibri"/>
              </a:rPr>
              <a:t>X</a:t>
            </a:r>
            <a:r>
              <a:rPr lang="en-US" sz="2000" dirty="0">
                <a:solidFill>
                  <a:srgbClr val="000000"/>
                </a:solidFill>
                <a:latin typeface="Calibri"/>
                <a:cs typeface="Calibri"/>
              </a:rPr>
              <a:t> = ∇θ log P </a:t>
            </a:r>
            <a:r>
              <a:rPr lang="en-US" sz="2000" dirty="0" smtClean="0">
                <a:solidFill>
                  <a:srgbClr val="000000"/>
                </a:solidFill>
                <a:latin typeface="Calibri"/>
                <a:cs typeface="Calibri"/>
              </a:rPr>
              <a:t>(</a:t>
            </a:r>
            <a:r>
              <a:rPr lang="en-US" sz="2000" dirty="0" err="1" smtClean="0">
                <a:solidFill>
                  <a:srgbClr val="000000"/>
                </a:solidFill>
                <a:latin typeface="Calibri"/>
                <a:cs typeface="Calibri"/>
              </a:rPr>
              <a:t>x|θ</a:t>
            </a:r>
            <a:r>
              <a:rPr lang="en-US" sz="2000" dirty="0" smtClean="0">
                <a:solidFill>
                  <a:srgbClr val="000000"/>
                </a:solidFill>
                <a:latin typeface="Calibri"/>
                <a:cs typeface="Calibri"/>
              </a:rPr>
              <a:t>)</a:t>
            </a:r>
            <a:endParaRPr lang="hu-HU" sz="2000" dirty="0" smtClean="0">
              <a:solidFill>
                <a:srgbClr val="000000"/>
              </a:solidFill>
              <a:latin typeface="Calibri"/>
              <a:cs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rgbClr val="7F7F7F"/>
                </a:solidFill>
                <a:latin typeface="Calibri"/>
                <a:cs typeface="Calibri"/>
              </a:rPr>
              <a:t>D</a:t>
            </a:r>
            <a:r>
              <a:rPr lang="en-US" sz="2000" dirty="0" err="1" smtClean="0">
                <a:solidFill>
                  <a:srgbClr val="7F7F7F"/>
                </a:solidFill>
                <a:latin typeface="Calibri"/>
                <a:cs typeface="Calibri"/>
              </a:rPr>
              <a:t>efine</a:t>
            </a:r>
            <a:r>
              <a:rPr lang="en-US" sz="2000" dirty="0" smtClean="0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lang="en-US" sz="2000" dirty="0">
                <a:solidFill>
                  <a:srgbClr val="7F7F7F"/>
                </a:solidFill>
                <a:latin typeface="Calibri"/>
                <a:cs typeface="Calibri"/>
              </a:rPr>
              <a:t>a mapping </a:t>
            </a:r>
            <a:r>
              <a:rPr lang="en-US" sz="2000" dirty="0" smtClean="0">
                <a:solidFill>
                  <a:srgbClr val="000000"/>
                </a:solidFill>
                <a:latin typeface="Calibri"/>
                <a:cs typeface="Calibri"/>
              </a:rPr>
              <a:t>x </a:t>
            </a:r>
            <a:r>
              <a:rPr lang="en-US" sz="2000" dirty="0">
                <a:solidFill>
                  <a:srgbClr val="000000"/>
                </a:solidFill>
                <a:latin typeface="Calibri"/>
                <a:cs typeface="Calibri"/>
              </a:rPr>
              <a:t>→</a:t>
            </a:r>
            <a:r>
              <a:rPr lang="en-US" sz="2000" dirty="0" smtClean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Calibri"/>
                <a:cs typeface="Calibri"/>
              </a:rPr>
              <a:t>G</a:t>
            </a:r>
            <a:r>
              <a:rPr lang="en-US" sz="2000" baseline="-25000" dirty="0">
                <a:solidFill>
                  <a:srgbClr val="000000"/>
                </a:solidFill>
                <a:latin typeface="Calibri"/>
                <a:cs typeface="Calibri"/>
              </a:rPr>
              <a:t>x</a:t>
            </a:r>
            <a:r>
              <a:rPr lang="en-US" sz="2000" dirty="0">
                <a:solidFill>
                  <a:srgbClr val="000000"/>
                </a:solidFill>
                <a:latin typeface="Calibri"/>
                <a:cs typeface="Calibri"/>
              </a:rPr>
              <a:t>F</a:t>
            </a:r>
            <a:r>
              <a:rPr lang="en-US" sz="2000" baseline="30000" dirty="0">
                <a:solidFill>
                  <a:srgbClr val="000000"/>
                </a:solidFill>
                <a:latin typeface="Calibri"/>
                <a:cs typeface="Calibri"/>
              </a:rPr>
              <a:t>-1/2 </a:t>
            </a:r>
            <a:endParaRPr lang="hu-HU" sz="2000" baseline="30000" dirty="0" smtClean="0">
              <a:solidFill>
                <a:srgbClr val="000000"/>
              </a:solidFill>
              <a:latin typeface="Calibri"/>
              <a:cs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dirty="0" err="1" smtClean="0">
                <a:solidFill>
                  <a:srgbClr val="7F7F7F"/>
                </a:solidFill>
                <a:latin typeface="Calibri"/>
                <a:cs typeface="Calibri"/>
              </a:rPr>
              <a:t>Yields</a:t>
            </a:r>
            <a:r>
              <a:rPr lang="hu-HU" sz="2000" dirty="0" smtClean="0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lang="hu-HU" sz="2000" dirty="0" err="1" smtClean="0">
                <a:solidFill>
                  <a:srgbClr val="7F7F7F"/>
                </a:solidFill>
                <a:latin typeface="Calibri"/>
                <a:cs typeface="Calibri"/>
              </a:rPr>
              <a:t>the</a:t>
            </a:r>
            <a:r>
              <a:rPr lang="hu-HU" sz="2000" dirty="0" smtClean="0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lang="hu-HU" sz="2000" dirty="0" err="1" smtClean="0">
                <a:solidFill>
                  <a:srgbClr val="7F7F7F"/>
                </a:solidFill>
                <a:latin typeface="Calibri"/>
                <a:cs typeface="Calibri"/>
              </a:rPr>
              <a:t>Ke</a:t>
            </a:r>
            <a:r>
              <a:rPr lang="en-US" sz="2000" dirty="0" err="1" smtClean="0">
                <a:solidFill>
                  <a:srgbClr val="7F7F7F"/>
                </a:solidFill>
                <a:latin typeface="Calibri"/>
                <a:cs typeface="Calibri"/>
              </a:rPr>
              <a:t>rnel</a:t>
            </a:r>
            <a:r>
              <a:rPr lang="en-US" sz="2000" dirty="0" smtClean="0">
                <a:solidFill>
                  <a:srgbClr val="7F7F7F"/>
                </a:solidFill>
                <a:latin typeface="Calibri"/>
                <a:cs typeface="Calibri"/>
              </a:rPr>
              <a:t>  </a:t>
            </a:r>
            <a:r>
              <a:rPr lang="en-US" sz="2000" dirty="0" smtClean="0">
                <a:latin typeface="Calibri"/>
                <a:cs typeface="Calibri"/>
              </a:rPr>
              <a:t>K(x, y </a:t>
            </a:r>
            <a:r>
              <a:rPr lang="en-US" sz="2000" dirty="0">
                <a:latin typeface="Calibri"/>
                <a:cs typeface="Calibri"/>
              </a:rPr>
              <a:t>) = </a:t>
            </a:r>
            <a:r>
              <a:rPr lang="en-US" sz="2000" dirty="0" err="1" smtClean="0">
                <a:latin typeface="Calibri"/>
                <a:cs typeface="Calibri"/>
              </a:rPr>
              <a:t>G</a:t>
            </a:r>
            <a:r>
              <a:rPr lang="en-US" sz="2000" baseline="-25000" dirty="0" err="1" smtClean="0">
                <a:latin typeface="Calibri"/>
                <a:cs typeface="Calibri"/>
              </a:rPr>
              <a:t>x</a:t>
            </a:r>
            <a:r>
              <a:rPr lang="en-US" sz="2000" baseline="30000" dirty="0" err="1" smtClean="0">
                <a:latin typeface="Calibri"/>
                <a:cs typeface="Calibri"/>
              </a:rPr>
              <a:t>T</a:t>
            </a:r>
            <a:r>
              <a:rPr lang="en-US" sz="2000" dirty="0" smtClean="0">
                <a:latin typeface="Calibri"/>
                <a:cs typeface="Calibri"/>
              </a:rPr>
              <a:t> </a:t>
            </a:r>
            <a:r>
              <a:rPr lang="en-US" sz="2000" dirty="0">
                <a:latin typeface="Calibri"/>
                <a:cs typeface="Calibri"/>
              </a:rPr>
              <a:t>F</a:t>
            </a:r>
            <a:r>
              <a:rPr lang="en-US" sz="2000" baseline="30000" dirty="0">
                <a:latin typeface="Calibri"/>
                <a:cs typeface="Calibri"/>
              </a:rPr>
              <a:t>-1 </a:t>
            </a:r>
            <a:r>
              <a:rPr lang="en-US" sz="2000" dirty="0" err="1" smtClean="0">
                <a:latin typeface="Calibri"/>
                <a:cs typeface="Calibri"/>
              </a:rPr>
              <a:t>G</a:t>
            </a:r>
            <a:r>
              <a:rPr lang="en-US" sz="2000" baseline="-25000" dirty="0" err="1">
                <a:latin typeface="Calibri"/>
                <a:cs typeface="Calibri"/>
              </a:rPr>
              <a:t>y</a:t>
            </a:r>
            <a:r>
              <a:rPr lang="en-US" sz="2000" dirty="0" smtClean="0">
                <a:latin typeface="Calibri"/>
                <a:cs typeface="Calibri"/>
              </a:rPr>
              <a:t> </a:t>
            </a:r>
            <a:endParaRPr lang="hu-HU" sz="2000" dirty="0" smtClean="0">
              <a:latin typeface="Calibri"/>
              <a:cs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7F7F7F"/>
              </a:solidFill>
              <a:latin typeface="Calibri"/>
              <a:cs typeface="Calibri"/>
            </a:endParaRPr>
          </a:p>
          <a:p>
            <a:r>
              <a:rPr lang="hu-HU" sz="2000" dirty="0" smtClean="0">
                <a:solidFill>
                  <a:srgbClr val="7F7F7F"/>
                </a:solidFill>
                <a:latin typeface="Calibri"/>
                <a:cs typeface="Calibri"/>
              </a:rPr>
              <a:t>I</a:t>
            </a:r>
            <a:r>
              <a:rPr lang="en-US" sz="2000" dirty="0" err="1" smtClean="0">
                <a:solidFill>
                  <a:srgbClr val="7F7F7F"/>
                </a:solidFill>
                <a:latin typeface="Calibri"/>
                <a:cs typeface="Calibri"/>
              </a:rPr>
              <a:t>ntuitive</a:t>
            </a:r>
            <a:r>
              <a:rPr lang="en-US" sz="2000" dirty="0" smtClean="0">
                <a:solidFill>
                  <a:srgbClr val="7F7F7F"/>
                </a:solidFill>
                <a:latin typeface="Calibri"/>
                <a:cs typeface="Calibri"/>
              </a:rPr>
              <a:t> interpretation</a:t>
            </a:r>
            <a:r>
              <a:rPr lang="hu-HU" sz="2000" dirty="0" smtClean="0">
                <a:solidFill>
                  <a:srgbClr val="7F7F7F"/>
                </a:solidFill>
                <a:latin typeface="Calibri"/>
                <a:cs typeface="Calibri"/>
              </a:rPr>
              <a:t>:</a:t>
            </a:r>
            <a:r>
              <a:rPr lang="en-US" sz="2000" dirty="0" smtClean="0">
                <a:solidFill>
                  <a:srgbClr val="7F7F7F"/>
                </a:solidFill>
                <a:latin typeface="Calibri"/>
                <a:cs typeface="Calibri"/>
              </a:rPr>
              <a:t> G</a:t>
            </a:r>
            <a:r>
              <a:rPr lang="en-US" sz="2000" baseline="-25000" dirty="0" smtClean="0">
                <a:solidFill>
                  <a:srgbClr val="7F7F7F"/>
                </a:solidFill>
                <a:latin typeface="Calibri"/>
                <a:cs typeface="Calibri"/>
              </a:rPr>
              <a:t>X</a:t>
            </a:r>
            <a:r>
              <a:rPr lang="en-US" sz="2000" dirty="0" smtClean="0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lang="hu-HU" sz="2000" dirty="0" smtClean="0">
                <a:solidFill>
                  <a:srgbClr val="7F7F7F"/>
                </a:solidFill>
                <a:latin typeface="Calibri"/>
                <a:cs typeface="Calibri"/>
              </a:rPr>
              <a:t>is </a:t>
            </a:r>
            <a:r>
              <a:rPr lang="en-US" sz="2000" dirty="0" smtClean="0">
                <a:solidFill>
                  <a:srgbClr val="7F7F7F"/>
                </a:solidFill>
                <a:latin typeface="Calibri"/>
                <a:cs typeface="Calibri"/>
              </a:rPr>
              <a:t>the </a:t>
            </a:r>
            <a:r>
              <a:rPr lang="en-US" sz="2000" dirty="0">
                <a:solidFill>
                  <a:srgbClr val="7F7F7F"/>
                </a:solidFill>
                <a:latin typeface="Calibri"/>
                <a:cs typeface="Calibri"/>
              </a:rPr>
              <a:t>direction where the parameter vector θ should be changed to fit best </a:t>
            </a:r>
            <a:r>
              <a:rPr lang="hu-HU" sz="2000" dirty="0" err="1" smtClean="0">
                <a:solidFill>
                  <a:srgbClr val="7F7F7F"/>
                </a:solidFill>
                <a:latin typeface="Calibri"/>
                <a:cs typeface="Calibri"/>
              </a:rPr>
              <a:t>to</a:t>
            </a:r>
            <a:r>
              <a:rPr lang="hu-HU" sz="2000" dirty="0" smtClean="0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lang="en-US" sz="2000" dirty="0" smtClean="0">
                <a:solidFill>
                  <a:srgbClr val="7F7F7F"/>
                </a:solidFill>
                <a:latin typeface="Calibri"/>
                <a:cs typeface="Calibri"/>
              </a:rPr>
              <a:t>data </a:t>
            </a:r>
            <a:r>
              <a:rPr lang="hu-HU" sz="2000" dirty="0" err="1" smtClean="0">
                <a:solidFill>
                  <a:srgbClr val="7F7F7F"/>
                </a:solidFill>
                <a:latin typeface="Calibri"/>
                <a:cs typeface="Calibri"/>
              </a:rPr>
              <a:t>point</a:t>
            </a:r>
            <a:r>
              <a:rPr lang="hu-HU" sz="2000" dirty="0" smtClean="0">
                <a:solidFill>
                  <a:srgbClr val="7F7F7F"/>
                </a:solidFill>
                <a:latin typeface="Calibri"/>
                <a:cs typeface="Calibri"/>
              </a:rPr>
              <a:t> X</a:t>
            </a:r>
            <a:r>
              <a:rPr lang="en-US" sz="2000" dirty="0" smtClean="0">
                <a:solidFill>
                  <a:srgbClr val="7F7F7F"/>
                </a:solidFill>
                <a:latin typeface="Calibri"/>
                <a:cs typeface="Calibri"/>
              </a:rPr>
              <a:t>.</a:t>
            </a:r>
            <a:endParaRPr lang="hu-HU" sz="2000" dirty="0" smtClean="0">
              <a:solidFill>
                <a:srgbClr val="7F7F7F"/>
              </a:solidFill>
              <a:latin typeface="Calibri"/>
              <a:cs typeface="Calibri"/>
            </a:endParaRPr>
          </a:p>
          <a:p>
            <a:endParaRPr lang="en-US" sz="2000" dirty="0" smtClean="0">
              <a:solidFill>
                <a:srgbClr val="7F7F7F"/>
              </a:solidFill>
              <a:latin typeface="Calibri"/>
              <a:cs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dirty="0" err="1" smtClean="0">
                <a:solidFill>
                  <a:srgbClr val="7F7F7F"/>
                </a:solidFill>
                <a:latin typeface="Calibri"/>
                <a:cs typeface="Calibri"/>
              </a:rPr>
              <a:t>For</a:t>
            </a:r>
            <a:r>
              <a:rPr lang="hu-HU" sz="2000" dirty="0" smtClean="0">
                <a:solidFill>
                  <a:srgbClr val="7F7F7F"/>
                </a:solidFill>
                <a:latin typeface="Calibri"/>
                <a:cs typeface="Calibri"/>
              </a:rPr>
              <a:t> a </a:t>
            </a:r>
            <a:r>
              <a:rPr lang="hu-HU" sz="2000" dirty="0" err="1" smtClean="0">
                <a:solidFill>
                  <a:srgbClr val="7F7F7F"/>
                </a:solidFill>
                <a:latin typeface="Calibri"/>
                <a:cs typeface="Calibri"/>
              </a:rPr>
              <a:t>Gibbs</a:t>
            </a:r>
            <a:r>
              <a:rPr lang="en-US" sz="2000" dirty="0" smtClean="0">
                <a:solidFill>
                  <a:srgbClr val="7F7F7F"/>
                </a:solidFill>
                <a:latin typeface="Calibri"/>
                <a:cs typeface="Calibri"/>
              </a:rPr>
              <a:t> Random Field (with approx. Fisher Information matrix) </a:t>
            </a:r>
            <a:r>
              <a:rPr lang="hu-HU" sz="2000" dirty="0" smtClean="0">
                <a:solidFill>
                  <a:srgbClr val="7F7F7F"/>
                </a:solidFill>
                <a:latin typeface="Calibri"/>
                <a:cs typeface="Calibri"/>
              </a:rPr>
              <a:t>we get a natural normalization of the distances from the sample set S</a:t>
            </a:r>
            <a:r>
              <a:rPr lang="en-US" sz="2000" dirty="0" smtClean="0">
                <a:solidFill>
                  <a:srgbClr val="7F7F7F"/>
                </a:solidFill>
                <a:latin typeface="Calibri"/>
                <a:cs typeface="Calibri"/>
              </a:rPr>
              <a:t>:</a:t>
            </a:r>
            <a:endParaRPr lang="en-US" sz="2000" dirty="0">
              <a:solidFill>
                <a:srgbClr val="7F7F7F"/>
              </a:solidFill>
              <a:latin typeface="Calibri"/>
              <a:cs typeface="Calibri"/>
            </a:endParaRPr>
          </a:p>
        </p:txBody>
      </p:sp>
      <p:pic>
        <p:nvPicPr>
          <p:cNvPr id="4" name="Picture 3" descr="Screen Shot 2015-05-17 at 19.16.3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2575" y="5801444"/>
            <a:ext cx="5633841" cy="867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083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Use</a:t>
            </a:r>
            <a:r>
              <a:rPr lang="hu-HU" dirty="0" smtClean="0"/>
              <a:t> of </a:t>
            </a:r>
            <a:r>
              <a:rPr lang="hu-HU" dirty="0" err="1" smtClean="0"/>
              <a:t>the</a:t>
            </a:r>
            <a:r>
              <a:rPr lang="hu-HU" dirty="0" smtClean="0"/>
              <a:t> GPU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836712"/>
            <a:ext cx="8579296" cy="5832648"/>
          </a:xfrm>
        </p:spPr>
        <p:txBody>
          <a:bodyPr>
            <a:normAutofit/>
          </a:bodyPr>
          <a:lstStyle/>
          <a:p>
            <a:r>
              <a:rPr lang="hu-HU" dirty="0" smtClean="0"/>
              <a:t>SVM </a:t>
            </a:r>
            <a:r>
              <a:rPr lang="hu-HU" dirty="0" err="1" smtClean="0"/>
              <a:t>optimizer</a:t>
            </a:r>
            <a:r>
              <a:rPr lang="hu-HU" dirty="0" smtClean="0"/>
              <a:t> </a:t>
            </a:r>
            <a:r>
              <a:rPr lang="hu-HU" dirty="0" err="1" smtClean="0"/>
              <a:t>usually</a:t>
            </a:r>
            <a:r>
              <a:rPr lang="hu-HU" dirty="0" smtClean="0"/>
              <a:t> </a:t>
            </a:r>
            <a:r>
              <a:rPr lang="hu-HU" dirty="0" err="1" smtClean="0"/>
              <a:t>runs</a:t>
            </a:r>
            <a:r>
              <a:rPr lang="hu-HU" dirty="0" smtClean="0"/>
              <a:t> </a:t>
            </a:r>
            <a:r>
              <a:rPr lang="hu-HU" dirty="0" err="1" smtClean="0"/>
              <a:t>fast</a:t>
            </a:r>
            <a:r>
              <a:rPr lang="hu-HU" dirty="0" smtClean="0"/>
              <a:t> </a:t>
            </a:r>
            <a:r>
              <a:rPr lang="hu-HU" dirty="0" err="1" smtClean="0"/>
              <a:t>even</a:t>
            </a:r>
            <a:r>
              <a:rPr lang="hu-HU" dirty="0" smtClean="0"/>
              <a:t> </a:t>
            </a:r>
            <a:r>
              <a:rPr lang="hu-HU" dirty="0" err="1" smtClean="0"/>
              <a:t>single</a:t>
            </a:r>
            <a:r>
              <a:rPr lang="hu-HU" dirty="0" smtClean="0"/>
              <a:t> </a:t>
            </a:r>
            <a:r>
              <a:rPr lang="hu-HU" dirty="0" err="1" smtClean="0"/>
              <a:t>core</a:t>
            </a:r>
            <a:r>
              <a:rPr lang="hu-HU" dirty="0" smtClean="0"/>
              <a:t>, IF …</a:t>
            </a:r>
          </a:p>
          <a:p>
            <a:r>
              <a:rPr lang="hu-HU" dirty="0" smtClean="0"/>
              <a:t>… The </a:t>
            </a:r>
            <a:r>
              <a:rPr lang="hu-HU" dirty="0" err="1" smtClean="0"/>
              <a:t>pairwise</a:t>
            </a:r>
            <a:r>
              <a:rPr lang="hu-HU" dirty="0" smtClean="0"/>
              <a:t> </a:t>
            </a:r>
            <a:r>
              <a:rPr lang="hu-HU" dirty="0" err="1" smtClean="0"/>
              <a:t>distance</a:t>
            </a:r>
            <a:r>
              <a:rPr lang="hu-HU" dirty="0" smtClean="0"/>
              <a:t> </a:t>
            </a:r>
            <a:r>
              <a:rPr lang="hu-HU" dirty="0" err="1" smtClean="0"/>
              <a:t>computation</a:t>
            </a:r>
            <a:r>
              <a:rPr lang="hu-HU" dirty="0" smtClean="0"/>
              <a:t> is </a:t>
            </a:r>
            <a:r>
              <a:rPr lang="hu-HU" dirty="0" err="1" smtClean="0"/>
              <a:t>solved</a:t>
            </a:r>
            <a:endParaRPr lang="hu-HU" dirty="0" smtClean="0"/>
          </a:p>
          <a:p>
            <a:r>
              <a:rPr lang="en-US" dirty="0">
                <a:solidFill>
                  <a:srgbClr val="7F7F7F"/>
                </a:solidFill>
                <a:latin typeface="Calibri"/>
                <a:cs typeface="Calibri"/>
              </a:rPr>
              <a:t>Distance </a:t>
            </a:r>
            <a:r>
              <a:rPr lang="en-US" dirty="0" smtClean="0">
                <a:solidFill>
                  <a:srgbClr val="7F7F7F"/>
                </a:solidFill>
                <a:latin typeface="Calibri"/>
                <a:cs typeface="Calibri"/>
              </a:rPr>
              <a:t>measures:</a:t>
            </a:r>
            <a:endParaRPr lang="hu-HU" dirty="0" smtClean="0">
              <a:solidFill>
                <a:srgbClr val="7F7F7F"/>
              </a:solidFill>
              <a:latin typeface="Calibri"/>
              <a:cs typeface="Calibri"/>
            </a:endParaRPr>
          </a:p>
          <a:p>
            <a:pPr lvl="1"/>
            <a:r>
              <a:rPr lang="en-US" sz="2000" dirty="0" smtClean="0">
                <a:solidFill>
                  <a:srgbClr val="7F7F7F"/>
                </a:solidFill>
                <a:latin typeface="Calibri"/>
                <a:cs typeface="Calibri"/>
              </a:rPr>
              <a:t>DTW</a:t>
            </a:r>
            <a:r>
              <a:rPr lang="en-US" sz="2000" dirty="0">
                <a:solidFill>
                  <a:srgbClr val="7F7F7F"/>
                </a:solidFill>
                <a:latin typeface="Calibri"/>
                <a:cs typeface="Calibri"/>
              </a:rPr>
              <a:t>: O(N</a:t>
            </a:r>
            <a:r>
              <a:rPr lang="en-US" sz="2000" baseline="30000" dirty="0">
                <a:solidFill>
                  <a:srgbClr val="7F7F7F"/>
                </a:solidFill>
                <a:latin typeface="Calibri"/>
                <a:cs typeface="Calibri"/>
              </a:rPr>
              <a:t>2</a:t>
            </a:r>
            <a:r>
              <a:rPr lang="en-US" sz="2000" dirty="0">
                <a:solidFill>
                  <a:srgbClr val="7F7F7F"/>
                </a:solidFill>
                <a:latin typeface="Calibri"/>
                <a:cs typeface="Calibri"/>
              </a:rPr>
              <a:t>) </a:t>
            </a:r>
            <a:r>
              <a:rPr lang="hu-HU" sz="2000" dirty="0" err="1" smtClean="0">
                <a:solidFill>
                  <a:srgbClr val="7F7F7F"/>
                </a:solidFill>
                <a:latin typeface="Calibri"/>
                <a:cs typeface="Calibri"/>
              </a:rPr>
              <a:t>in</a:t>
            </a:r>
            <a:r>
              <a:rPr lang="hu-HU" sz="2000" dirty="0" smtClean="0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lang="hu-HU" sz="2000" dirty="0" err="1" smtClean="0">
                <a:solidFill>
                  <a:srgbClr val="7F7F7F"/>
                </a:solidFill>
                <a:latin typeface="Calibri"/>
                <a:cs typeface="Calibri"/>
              </a:rPr>
              <a:t>length</a:t>
            </a:r>
            <a:r>
              <a:rPr lang="hu-HU" sz="2000" dirty="0" smtClean="0">
                <a:solidFill>
                  <a:srgbClr val="7F7F7F"/>
                </a:solidFill>
                <a:latin typeface="Calibri"/>
                <a:cs typeface="Calibri"/>
              </a:rPr>
              <a:t> of </a:t>
            </a:r>
            <a:r>
              <a:rPr lang="hu-HU" sz="2000" dirty="0" err="1" smtClean="0">
                <a:solidFill>
                  <a:srgbClr val="7F7F7F"/>
                </a:solidFill>
                <a:latin typeface="Calibri"/>
                <a:cs typeface="Calibri"/>
              </a:rPr>
              <a:t>the</a:t>
            </a:r>
            <a:r>
              <a:rPr lang="hu-HU" sz="2000" dirty="0" smtClean="0">
                <a:solidFill>
                  <a:srgbClr val="7F7F7F"/>
                </a:solidFill>
                <a:latin typeface="Calibri"/>
                <a:cs typeface="Calibri"/>
              </a:rPr>
              <a:t> series,</a:t>
            </a:r>
            <a:r>
              <a:rPr lang="en-US" sz="2000" dirty="0" smtClean="0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lang="en-US" sz="2000" dirty="0">
                <a:solidFill>
                  <a:srgbClr val="7F7F7F"/>
                </a:solidFill>
                <a:latin typeface="Calibri"/>
                <a:cs typeface="Calibri"/>
              </a:rPr>
              <a:t>but in practice it is closer to O(N) </a:t>
            </a:r>
            <a:endParaRPr lang="hu-HU" sz="2000" dirty="0" smtClean="0">
              <a:solidFill>
                <a:srgbClr val="7F7F7F"/>
              </a:solidFill>
              <a:latin typeface="Calibri"/>
              <a:cs typeface="Calibri"/>
            </a:endParaRPr>
          </a:p>
          <a:p>
            <a:pPr lvl="2"/>
            <a:r>
              <a:rPr lang="en-US" sz="2000" dirty="0" smtClean="0">
                <a:solidFill>
                  <a:srgbClr val="7F7F7F"/>
                </a:solidFill>
                <a:latin typeface="Calibri"/>
                <a:cs typeface="Calibri"/>
              </a:rPr>
              <a:t>In </a:t>
            </a:r>
            <a:r>
              <a:rPr lang="en-US" sz="2000" dirty="0">
                <a:solidFill>
                  <a:srgbClr val="7F7F7F"/>
                </a:solidFill>
                <a:latin typeface="Calibri"/>
                <a:cs typeface="Calibri"/>
              </a:rPr>
              <a:t>our case: </a:t>
            </a:r>
            <a:r>
              <a:rPr lang="en-US" sz="2000" dirty="0" smtClean="0">
                <a:solidFill>
                  <a:srgbClr val="7F7F7F"/>
                </a:solidFill>
                <a:latin typeface="Calibri"/>
                <a:cs typeface="Calibri"/>
              </a:rPr>
              <a:t>N</a:t>
            </a:r>
            <a:r>
              <a:rPr lang="hu-HU" sz="2000" dirty="0" smtClean="0">
                <a:solidFill>
                  <a:srgbClr val="7F7F7F"/>
                </a:solidFill>
                <a:latin typeface="Calibri"/>
                <a:cs typeface="Calibri"/>
              </a:rPr>
              <a:t> ~ </a:t>
            </a:r>
            <a:r>
              <a:rPr lang="en-US" sz="2000" dirty="0" smtClean="0">
                <a:solidFill>
                  <a:srgbClr val="7F7F7F"/>
                </a:solidFill>
                <a:latin typeface="Calibri"/>
                <a:cs typeface="Calibri"/>
              </a:rPr>
              <a:t>15</a:t>
            </a:r>
            <a:endParaRPr lang="en-US" sz="2000" dirty="0">
              <a:solidFill>
                <a:srgbClr val="7F7F7F"/>
              </a:solidFill>
              <a:latin typeface="Calibri"/>
              <a:cs typeface="Calibri"/>
            </a:endParaRPr>
          </a:p>
          <a:p>
            <a:pPr lvl="1"/>
            <a:r>
              <a:rPr lang="en-US" sz="2000" dirty="0" smtClean="0">
                <a:solidFill>
                  <a:srgbClr val="7F7F7F"/>
                </a:solidFill>
                <a:latin typeface="Calibri"/>
                <a:cs typeface="Calibri"/>
              </a:rPr>
              <a:t>K</a:t>
            </a:r>
            <a:r>
              <a:rPr lang="hu-HU" sz="2000" dirty="0" err="1" smtClean="0">
                <a:solidFill>
                  <a:srgbClr val="7F7F7F"/>
                </a:solidFill>
                <a:latin typeface="Calibri"/>
                <a:cs typeface="Calibri"/>
              </a:rPr>
              <a:t>ullback-</a:t>
            </a:r>
            <a:r>
              <a:rPr lang="en-US" sz="2000" dirty="0" smtClean="0">
                <a:solidFill>
                  <a:srgbClr val="7F7F7F"/>
                </a:solidFill>
                <a:latin typeface="Calibri"/>
                <a:cs typeface="Calibri"/>
              </a:rPr>
              <a:t>L</a:t>
            </a:r>
            <a:r>
              <a:rPr lang="hu-HU" sz="2000" dirty="0" err="1" smtClean="0">
                <a:solidFill>
                  <a:srgbClr val="7F7F7F"/>
                </a:solidFill>
                <a:latin typeface="Calibri"/>
                <a:cs typeface="Calibri"/>
              </a:rPr>
              <a:t>eibler</a:t>
            </a:r>
            <a:r>
              <a:rPr lang="en-US" sz="2000" dirty="0" smtClean="0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lang="en-US" sz="2000" dirty="0">
                <a:solidFill>
                  <a:srgbClr val="7F7F7F"/>
                </a:solidFill>
                <a:latin typeface="Calibri"/>
                <a:cs typeface="Calibri"/>
              </a:rPr>
              <a:t>divergence, </a:t>
            </a:r>
            <a:r>
              <a:rPr lang="en-US" sz="2000" dirty="0" err="1" smtClean="0">
                <a:solidFill>
                  <a:srgbClr val="7F7F7F"/>
                </a:solidFill>
                <a:latin typeface="Calibri"/>
                <a:cs typeface="Calibri"/>
              </a:rPr>
              <a:t>Jaccard</a:t>
            </a:r>
            <a:r>
              <a:rPr lang="hu-HU" sz="2000" dirty="0" smtClean="0">
                <a:solidFill>
                  <a:srgbClr val="7F7F7F"/>
                </a:solidFill>
                <a:latin typeface="Calibri"/>
                <a:cs typeface="Calibri"/>
              </a:rPr>
              <a:t>, …</a:t>
            </a:r>
            <a:r>
              <a:rPr lang="en-US" sz="2000" dirty="0" smtClean="0">
                <a:solidFill>
                  <a:srgbClr val="7F7F7F"/>
                </a:solidFill>
                <a:latin typeface="Calibri"/>
                <a:cs typeface="Calibri"/>
              </a:rPr>
              <a:t>: sparse</a:t>
            </a:r>
            <a:r>
              <a:rPr lang="hu-HU" sz="2000" dirty="0" smtClean="0">
                <a:solidFill>
                  <a:srgbClr val="7F7F7F"/>
                </a:solidFill>
                <a:latin typeface="Calibri"/>
                <a:cs typeface="Calibri"/>
              </a:rPr>
              <a:t>, </a:t>
            </a:r>
            <a:r>
              <a:rPr lang="en-US" sz="2000" dirty="0" smtClean="0">
                <a:solidFill>
                  <a:srgbClr val="7F7F7F"/>
                </a:solidFill>
                <a:latin typeface="Calibri"/>
                <a:cs typeface="Calibri"/>
              </a:rPr>
              <a:t>not </a:t>
            </a:r>
            <a:r>
              <a:rPr lang="en-US" sz="2000" dirty="0">
                <a:solidFill>
                  <a:srgbClr val="7F7F7F"/>
                </a:solidFill>
                <a:latin typeface="Calibri"/>
                <a:cs typeface="Calibri"/>
              </a:rPr>
              <a:t>ideal for </a:t>
            </a:r>
            <a:r>
              <a:rPr lang="en-US" sz="2000" dirty="0" smtClean="0">
                <a:solidFill>
                  <a:srgbClr val="7F7F7F"/>
                </a:solidFill>
                <a:latin typeface="Calibri"/>
                <a:cs typeface="Calibri"/>
              </a:rPr>
              <a:t>GPU</a:t>
            </a:r>
            <a:endParaRPr lang="hu-HU" sz="2000" dirty="0" smtClean="0">
              <a:solidFill>
                <a:srgbClr val="7F7F7F"/>
              </a:solidFill>
              <a:latin typeface="Calibri"/>
              <a:cs typeface="Calibri"/>
            </a:endParaRPr>
          </a:p>
          <a:p>
            <a:pPr lvl="2"/>
            <a:r>
              <a:rPr lang="en-US" sz="2000" dirty="0" smtClean="0">
                <a:solidFill>
                  <a:srgbClr val="7F7F7F"/>
                </a:solidFill>
                <a:latin typeface="Calibri"/>
                <a:cs typeface="Calibri"/>
              </a:rPr>
              <a:t>O(N</a:t>
            </a:r>
            <a:r>
              <a:rPr lang="en-US" sz="2000" dirty="0">
                <a:solidFill>
                  <a:srgbClr val="7F7F7F"/>
                </a:solidFill>
                <a:latin typeface="Calibri"/>
                <a:cs typeface="Calibri"/>
              </a:rPr>
              <a:t>), where </a:t>
            </a:r>
            <a:r>
              <a:rPr lang="en-US" sz="2000" dirty="0" smtClean="0">
                <a:solidFill>
                  <a:srgbClr val="7F7F7F"/>
                </a:solidFill>
                <a:latin typeface="Calibri"/>
                <a:cs typeface="Calibri"/>
              </a:rPr>
              <a:t>N&gt;10</a:t>
            </a:r>
            <a:r>
              <a:rPr lang="hu-HU" sz="2000" dirty="0" smtClean="0">
                <a:solidFill>
                  <a:srgbClr val="7F7F7F"/>
                </a:solidFill>
                <a:latin typeface="Calibri"/>
                <a:cs typeface="Calibri"/>
              </a:rPr>
              <a:t>K</a:t>
            </a:r>
            <a:r>
              <a:rPr lang="en-US" sz="2000" dirty="0" smtClean="0">
                <a:solidFill>
                  <a:srgbClr val="7F7F7F"/>
                </a:solidFill>
                <a:latin typeface="Calibri"/>
                <a:cs typeface="Calibri"/>
              </a:rPr>
              <a:t>, </a:t>
            </a:r>
            <a:r>
              <a:rPr lang="en-US" sz="2000" dirty="0">
                <a:solidFill>
                  <a:srgbClr val="7F7F7F"/>
                </a:solidFill>
                <a:latin typeface="Calibri"/>
                <a:cs typeface="Calibri"/>
              </a:rPr>
              <a:t>but sparse </a:t>
            </a:r>
            <a:endParaRPr lang="hu-HU" sz="2000" dirty="0" smtClean="0">
              <a:solidFill>
                <a:srgbClr val="7F7F7F"/>
              </a:solidFill>
              <a:latin typeface="Calibri"/>
              <a:cs typeface="Calibri"/>
            </a:endParaRPr>
          </a:p>
          <a:p>
            <a:pPr lvl="1"/>
            <a:r>
              <a:rPr lang="en-US" sz="2000" dirty="0" err="1" smtClean="0">
                <a:solidFill>
                  <a:srgbClr val="7F7F7F"/>
                </a:solidFill>
                <a:latin typeface="Calibri"/>
                <a:cs typeface="Calibri"/>
              </a:rPr>
              <a:t>Minkowski</a:t>
            </a:r>
            <a:r>
              <a:rPr lang="hu-HU" sz="2000" dirty="0" smtClean="0">
                <a:solidFill>
                  <a:srgbClr val="7F7F7F"/>
                </a:solidFill>
                <a:latin typeface="Calibri"/>
                <a:cs typeface="Calibri"/>
              </a:rPr>
              <a:t> (L1, L2, …)</a:t>
            </a:r>
            <a:r>
              <a:rPr lang="en-US" sz="2000" dirty="0" smtClean="0">
                <a:solidFill>
                  <a:srgbClr val="7F7F7F"/>
                </a:solidFill>
                <a:latin typeface="Calibri"/>
                <a:cs typeface="Calibri"/>
              </a:rPr>
              <a:t>: </a:t>
            </a:r>
            <a:r>
              <a:rPr lang="en-US" sz="2000" dirty="0">
                <a:solidFill>
                  <a:srgbClr val="7F7F7F"/>
                </a:solidFill>
                <a:latin typeface="Calibri"/>
                <a:cs typeface="Calibri"/>
              </a:rPr>
              <a:t>linear, but for image features it is dense </a:t>
            </a:r>
            <a:r>
              <a:rPr lang="en-US" sz="2000" dirty="0" smtClean="0">
                <a:solidFill>
                  <a:srgbClr val="7F7F7F"/>
                </a:solidFill>
                <a:latin typeface="Calibri"/>
                <a:cs typeface="Calibri"/>
              </a:rPr>
              <a:t>and 100</a:t>
            </a:r>
            <a:r>
              <a:rPr lang="hu-HU" sz="2000" dirty="0" smtClean="0">
                <a:solidFill>
                  <a:srgbClr val="7F7F7F"/>
                </a:solidFill>
                <a:latin typeface="Calibri"/>
                <a:cs typeface="Calibri"/>
              </a:rPr>
              <a:t>K</a:t>
            </a:r>
            <a:r>
              <a:rPr lang="en-US" sz="2000" dirty="0" smtClean="0">
                <a:solidFill>
                  <a:srgbClr val="7F7F7F"/>
                </a:solidFill>
                <a:latin typeface="Calibri"/>
                <a:cs typeface="Calibri"/>
              </a:rPr>
              <a:t>+</a:t>
            </a:r>
            <a:endParaRPr lang="en-US" sz="2000" dirty="0">
              <a:solidFill>
                <a:srgbClr val="7F7F7F"/>
              </a:solidFill>
              <a:latin typeface="Calibri"/>
              <a:cs typeface="Calibri"/>
            </a:endParaRPr>
          </a:p>
          <a:p>
            <a:pPr lvl="1"/>
            <a:r>
              <a:rPr lang="en-US" sz="2000" dirty="0">
                <a:solidFill>
                  <a:srgbClr val="7F7F7F"/>
                </a:solidFill>
                <a:latin typeface="Calibri"/>
                <a:cs typeface="Calibri"/>
              </a:rPr>
              <a:t>Fisher with </a:t>
            </a:r>
            <a:r>
              <a:rPr lang="en-US" sz="2000" dirty="0" err="1">
                <a:solidFill>
                  <a:srgbClr val="7F7F7F"/>
                </a:solidFill>
                <a:latin typeface="Calibri"/>
                <a:cs typeface="Calibri"/>
              </a:rPr>
              <a:t>Cholesky</a:t>
            </a:r>
            <a:r>
              <a:rPr lang="en-US" sz="2000" dirty="0">
                <a:solidFill>
                  <a:srgbClr val="7F7F7F"/>
                </a:solidFill>
                <a:latin typeface="Calibri"/>
                <a:cs typeface="Calibri"/>
              </a:rPr>
              <a:t> decomposition: </a:t>
            </a:r>
            <a:endParaRPr lang="hu-HU" sz="2000" dirty="0" smtClean="0">
              <a:solidFill>
                <a:srgbClr val="7F7F7F"/>
              </a:solidFill>
              <a:latin typeface="Calibri"/>
              <a:cs typeface="Calibri"/>
            </a:endParaRPr>
          </a:p>
          <a:p>
            <a:pPr lvl="2"/>
            <a:r>
              <a:rPr lang="en-US" sz="2000" dirty="0" smtClean="0">
                <a:solidFill>
                  <a:srgbClr val="7F7F7F"/>
                </a:solidFill>
                <a:latin typeface="Calibri"/>
                <a:cs typeface="Calibri"/>
              </a:rPr>
              <a:t>Linear</a:t>
            </a:r>
            <a:r>
              <a:rPr lang="hu-HU" sz="2000" dirty="0" smtClean="0">
                <a:solidFill>
                  <a:srgbClr val="7F7F7F"/>
                </a:solidFill>
                <a:latin typeface="Calibri"/>
                <a:cs typeface="Calibri"/>
              </a:rPr>
              <a:t>;</a:t>
            </a:r>
            <a:r>
              <a:rPr lang="en-US" sz="2000" dirty="0" smtClean="0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lang="en-US" sz="2000" dirty="0">
                <a:solidFill>
                  <a:srgbClr val="7F7F7F"/>
                </a:solidFill>
                <a:latin typeface="Calibri"/>
                <a:cs typeface="Calibri"/>
              </a:rPr>
              <a:t>fast computation of kernel </a:t>
            </a:r>
            <a:r>
              <a:rPr lang="en-US" sz="2000" dirty="0" smtClean="0">
                <a:solidFill>
                  <a:srgbClr val="7F7F7F"/>
                </a:solidFill>
                <a:latin typeface="Calibri"/>
                <a:cs typeface="Calibri"/>
              </a:rPr>
              <a:t>values</a:t>
            </a:r>
            <a:endParaRPr lang="hu-HU" sz="2000" dirty="0" smtClean="0">
              <a:solidFill>
                <a:srgbClr val="7F7F7F"/>
              </a:solidFill>
              <a:latin typeface="Calibri"/>
              <a:cs typeface="Calibri"/>
            </a:endParaRPr>
          </a:p>
          <a:p>
            <a:pPr lvl="2"/>
            <a:r>
              <a:rPr lang="hu-HU" sz="2000" dirty="0" err="1" smtClean="0">
                <a:solidFill>
                  <a:srgbClr val="7F7F7F"/>
                </a:solidFill>
                <a:latin typeface="Calibri"/>
                <a:cs typeface="Calibri"/>
              </a:rPr>
              <a:t>Co</a:t>
            </a:r>
            <a:r>
              <a:rPr lang="en-US" sz="2000" dirty="0" err="1" smtClean="0">
                <a:solidFill>
                  <a:srgbClr val="7F7F7F"/>
                </a:solidFill>
                <a:latin typeface="Calibri"/>
                <a:cs typeface="Calibri"/>
              </a:rPr>
              <a:t>mplexity</a:t>
            </a:r>
            <a:r>
              <a:rPr lang="en-US" sz="2000" dirty="0" smtClean="0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lang="en-US" sz="2000" dirty="0">
                <a:solidFill>
                  <a:srgbClr val="7F7F7F"/>
                </a:solidFill>
                <a:latin typeface="Calibri"/>
                <a:cs typeface="Calibri"/>
              </a:rPr>
              <a:t>depends only on the size of the sample </a:t>
            </a:r>
            <a:r>
              <a:rPr lang="en-US" sz="2000" dirty="0" smtClean="0">
                <a:solidFill>
                  <a:srgbClr val="7F7F7F"/>
                </a:solidFill>
                <a:latin typeface="Calibri"/>
                <a:cs typeface="Calibri"/>
              </a:rPr>
              <a:t>set</a:t>
            </a:r>
            <a:r>
              <a:rPr lang="hu-HU" sz="2000" dirty="0" smtClean="0">
                <a:solidFill>
                  <a:srgbClr val="7F7F7F"/>
                </a:solidFill>
                <a:latin typeface="Calibri"/>
                <a:cs typeface="Calibri"/>
              </a:rPr>
              <a:t> S</a:t>
            </a:r>
            <a:r>
              <a:rPr lang="en-US" sz="2000" dirty="0" smtClean="0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lang="en-US" sz="2000" dirty="0">
                <a:solidFill>
                  <a:srgbClr val="7F7F7F"/>
                </a:solidFill>
                <a:latin typeface="Calibri"/>
                <a:cs typeface="Calibri"/>
              </a:rPr>
              <a:t>and </a:t>
            </a:r>
            <a:r>
              <a:rPr lang="hu-HU" sz="2000" dirty="0">
                <a:solidFill>
                  <a:srgbClr val="7F7F7F"/>
                </a:solidFill>
                <a:latin typeface="Calibri"/>
                <a:cs typeface="Calibri"/>
              </a:rPr>
              <a:t>t</a:t>
            </a:r>
            <a:r>
              <a:rPr lang="en-US" sz="2000" dirty="0" smtClean="0">
                <a:solidFill>
                  <a:srgbClr val="7F7F7F"/>
                </a:solidFill>
                <a:latin typeface="Calibri"/>
                <a:cs typeface="Calibri"/>
              </a:rPr>
              <a:t>he </a:t>
            </a:r>
            <a:r>
              <a:rPr lang="en-US" sz="2000" dirty="0">
                <a:solidFill>
                  <a:srgbClr val="7F7F7F"/>
                </a:solidFill>
                <a:latin typeface="Calibri"/>
                <a:cs typeface="Calibri"/>
              </a:rPr>
              <a:t>number of </a:t>
            </a:r>
            <a:r>
              <a:rPr lang="en-US" sz="2000" dirty="0" smtClean="0">
                <a:solidFill>
                  <a:srgbClr val="7F7F7F"/>
                </a:solidFill>
                <a:latin typeface="Calibri"/>
                <a:cs typeface="Calibri"/>
              </a:rPr>
              <a:t>representations</a:t>
            </a:r>
            <a:r>
              <a:rPr lang="hu-HU" sz="2000" dirty="0" smtClean="0">
                <a:solidFill>
                  <a:srgbClr val="7F7F7F"/>
                </a:solidFill>
                <a:latin typeface="Calibri"/>
                <a:cs typeface="Calibri"/>
              </a:rPr>
              <a:t> K:</a:t>
            </a:r>
            <a:r>
              <a:rPr lang="en-US" sz="2000" dirty="0" smtClean="0">
                <a:solidFill>
                  <a:srgbClr val="7F7F7F"/>
                </a:solidFill>
                <a:latin typeface="Calibri"/>
                <a:cs typeface="Calibri"/>
              </a:rPr>
              <a:t> O(S</a:t>
            </a:r>
            <a:r>
              <a:rPr lang="hu-HU" sz="2000" dirty="0">
                <a:solidFill>
                  <a:srgbClr val="7F7F7F"/>
                </a:solidFill>
                <a:latin typeface="Calibri"/>
                <a:cs typeface="Calibri"/>
              </a:rPr>
              <a:t>·</a:t>
            </a:r>
            <a:r>
              <a:rPr lang="en-US" sz="2000" dirty="0" smtClean="0">
                <a:solidFill>
                  <a:srgbClr val="7F7F7F"/>
                </a:solidFill>
                <a:latin typeface="Calibri"/>
                <a:cs typeface="Calibri"/>
              </a:rPr>
              <a:t>K)</a:t>
            </a:r>
            <a:endParaRPr lang="hu-HU" sz="2000" dirty="0" smtClean="0">
              <a:solidFill>
                <a:srgbClr val="7F7F7F"/>
              </a:solidFill>
              <a:latin typeface="Calibri"/>
              <a:cs typeface="Calibri"/>
            </a:endParaRPr>
          </a:p>
          <a:p>
            <a:r>
              <a:rPr lang="hu-HU" dirty="0" err="1" smtClean="0">
                <a:solidFill>
                  <a:srgbClr val="7F7F7F"/>
                </a:solidFill>
                <a:latin typeface="Calibri"/>
                <a:cs typeface="Calibri"/>
              </a:rPr>
              <a:t>Same</a:t>
            </a:r>
            <a:r>
              <a:rPr lang="hu-HU" dirty="0" smtClean="0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lang="hu-HU" dirty="0" err="1" smtClean="0">
                <a:solidFill>
                  <a:srgbClr val="7F7F7F"/>
                </a:solidFill>
                <a:latin typeface="Calibri"/>
                <a:cs typeface="Calibri"/>
              </a:rPr>
              <a:t>OpenCL</a:t>
            </a:r>
            <a:r>
              <a:rPr lang="hu-HU" dirty="0" smtClean="0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lang="hu-HU" dirty="0" err="1" smtClean="0">
                <a:solidFill>
                  <a:srgbClr val="7F7F7F"/>
                </a:solidFill>
                <a:latin typeface="Calibri"/>
                <a:cs typeface="Calibri"/>
              </a:rPr>
              <a:t>code</a:t>
            </a:r>
            <a:r>
              <a:rPr lang="hu-HU" dirty="0" smtClean="0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lang="hu-HU" dirty="0" err="1" smtClean="0">
                <a:solidFill>
                  <a:srgbClr val="7F7F7F"/>
                </a:solidFill>
                <a:latin typeface="Calibri"/>
                <a:cs typeface="Calibri"/>
              </a:rPr>
              <a:t>ran</a:t>
            </a:r>
            <a:r>
              <a:rPr lang="hu-HU" dirty="0" smtClean="0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lang="hu-HU" dirty="0" err="1" smtClean="0">
                <a:solidFill>
                  <a:srgbClr val="7F7F7F"/>
                </a:solidFill>
                <a:latin typeface="Calibri"/>
                <a:cs typeface="Calibri"/>
              </a:rPr>
              <a:t>on</a:t>
            </a:r>
            <a:endParaRPr lang="hu-HU" dirty="0" smtClean="0">
              <a:solidFill>
                <a:srgbClr val="7F7F7F"/>
              </a:solidFill>
              <a:latin typeface="Calibri"/>
              <a:cs typeface="Calibri"/>
            </a:endParaRPr>
          </a:p>
          <a:p>
            <a:pPr lvl="1"/>
            <a:r>
              <a:rPr lang="hu-HU" sz="2000" dirty="0" smtClean="0">
                <a:solidFill>
                  <a:srgbClr val="7F7F7F"/>
                </a:solidFill>
                <a:latin typeface="Calibri"/>
                <a:cs typeface="Calibri"/>
              </a:rPr>
              <a:t>CPU</a:t>
            </a:r>
            <a:r>
              <a:rPr lang="hu-HU" sz="2000" dirty="0" smtClean="0">
                <a:solidFill>
                  <a:srgbClr val="7F7F7F"/>
                </a:solidFill>
                <a:latin typeface="Calibri"/>
                <a:cs typeface="Calibri"/>
              </a:rPr>
              <a:t>: </a:t>
            </a:r>
            <a:r>
              <a:rPr lang="hu-HU" sz="2000" dirty="0" smtClean="0"/>
              <a:t>Intel </a:t>
            </a:r>
            <a:r>
              <a:rPr lang="hu-HU" sz="2000" dirty="0"/>
              <a:t>3770K </a:t>
            </a:r>
            <a:r>
              <a:rPr lang="hu-HU" sz="2000" dirty="0" smtClean="0"/>
              <a:t>4 </a:t>
            </a:r>
            <a:r>
              <a:rPr lang="hu-HU" sz="2000" dirty="0" err="1" smtClean="0"/>
              <a:t>cores</a:t>
            </a:r>
            <a:r>
              <a:rPr lang="hu-HU" sz="2000" dirty="0" smtClean="0"/>
              <a:t> / 8 </a:t>
            </a:r>
            <a:r>
              <a:rPr lang="hu-HU" sz="2000" dirty="0" err="1" smtClean="0"/>
              <a:t>threads</a:t>
            </a:r>
            <a:r>
              <a:rPr lang="hu-HU" sz="2000" dirty="0" smtClean="0"/>
              <a:t> </a:t>
            </a:r>
            <a:r>
              <a:rPr lang="hu-HU" sz="2000" dirty="0" err="1" smtClean="0"/>
              <a:t>all</a:t>
            </a:r>
            <a:r>
              <a:rPr lang="hu-HU" sz="2000" dirty="0" smtClean="0"/>
              <a:t> </a:t>
            </a:r>
            <a:r>
              <a:rPr lang="hu-HU" sz="2000" dirty="0" err="1" smtClean="0"/>
              <a:t>used</a:t>
            </a:r>
            <a:r>
              <a:rPr lang="hu-HU" sz="2000" dirty="0" smtClean="0"/>
              <a:t> </a:t>
            </a:r>
            <a:r>
              <a:rPr lang="hu-HU" sz="2000" dirty="0" err="1" smtClean="0"/>
              <a:t>by</a:t>
            </a:r>
            <a:r>
              <a:rPr lang="hu-HU" sz="2000" dirty="0" smtClean="0"/>
              <a:t> </a:t>
            </a:r>
            <a:r>
              <a:rPr lang="hu-HU" sz="2000" dirty="0" err="1" smtClean="0"/>
              <a:t>OpenCL</a:t>
            </a:r>
            <a:endParaRPr lang="hu-HU" sz="2000" dirty="0" smtClean="0"/>
          </a:p>
          <a:p>
            <a:pPr lvl="1"/>
            <a:r>
              <a:rPr lang="hu-HU" sz="2000" dirty="0" smtClean="0">
                <a:solidFill>
                  <a:srgbClr val="7F7F7F"/>
                </a:solidFill>
                <a:latin typeface="Calibri"/>
                <a:cs typeface="Calibri"/>
              </a:rPr>
              <a:t>GPU: </a:t>
            </a:r>
            <a:r>
              <a:rPr lang="hu-HU" sz="2000" dirty="0" smtClean="0"/>
              <a:t>AMD </a:t>
            </a:r>
            <a:r>
              <a:rPr lang="hu-HU" sz="2000" dirty="0" err="1"/>
              <a:t>Radeon</a:t>
            </a:r>
            <a:r>
              <a:rPr lang="hu-HU" sz="2000" dirty="0"/>
              <a:t> </a:t>
            </a:r>
            <a:r>
              <a:rPr lang="hu-HU" sz="2000" dirty="0" smtClean="0"/>
              <a:t>7970, 2048 </a:t>
            </a:r>
            <a:r>
              <a:rPr lang="hu-HU" sz="2000" dirty="0" err="1" smtClean="0"/>
              <a:t>streams</a:t>
            </a:r>
            <a:endParaRPr lang="en-US" sz="2000" dirty="0">
              <a:solidFill>
                <a:srgbClr val="7F7F7F"/>
              </a:solidFill>
              <a:latin typeface="Calibri"/>
              <a:cs typeface="Calibri"/>
            </a:endParaRP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762072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Web </a:t>
            </a:r>
            <a:r>
              <a:rPr lang="hu-HU" dirty="0" err="1" smtClean="0"/>
              <a:t>Quality</a:t>
            </a:r>
            <a:r>
              <a:rPr lang="hu-HU" dirty="0" smtClean="0"/>
              <a:t> and </a:t>
            </a:r>
            <a:r>
              <a:rPr lang="hu-HU" dirty="0" err="1" smtClean="0"/>
              <a:t>the</a:t>
            </a:r>
            <a:r>
              <a:rPr lang="hu-HU" dirty="0" smtClean="0"/>
              <a:t> GPU</a:t>
            </a:r>
            <a:endParaRPr lang="hu-HU" dirty="0"/>
          </a:p>
        </p:txBody>
      </p:sp>
      <p:sp>
        <p:nvSpPr>
          <p:cNvPr id="36" name="TextBox 35"/>
          <p:cNvSpPr txBox="1"/>
          <p:nvPr/>
        </p:nvSpPr>
        <p:spPr>
          <a:xfrm>
            <a:off x="10085679" y="210342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2" name="Rounded Rectangle 51"/>
          <p:cNvSpPr/>
          <p:nvPr/>
        </p:nvSpPr>
        <p:spPr>
          <a:xfrm>
            <a:off x="2411760" y="2204864"/>
            <a:ext cx="1440160" cy="576064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dirty="0" smtClean="0">
                <a:latin typeface="Calibri"/>
                <a:cs typeface="Calibri"/>
              </a:rPr>
              <a:t>Network</a:t>
            </a:r>
            <a:endParaRPr lang="en-US" sz="1700" dirty="0">
              <a:latin typeface="Calibri"/>
              <a:cs typeface="Calibri"/>
            </a:endParaRPr>
          </a:p>
        </p:txBody>
      </p:sp>
      <p:sp>
        <p:nvSpPr>
          <p:cNvPr id="55" name="Rounded Rectangle 54"/>
          <p:cNvSpPr/>
          <p:nvPr/>
        </p:nvSpPr>
        <p:spPr>
          <a:xfrm>
            <a:off x="5868144" y="4293096"/>
            <a:ext cx="1440160" cy="1224136"/>
          </a:xfrm>
          <a:prstGeom prst="roundRect">
            <a:avLst/>
          </a:prstGeom>
          <a:solidFill>
            <a:srgbClr val="63891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dirty="0" smtClean="0">
                <a:latin typeface="Calibri"/>
                <a:cs typeface="Calibri"/>
              </a:rPr>
              <a:t>Dense</a:t>
            </a:r>
            <a:r>
              <a:rPr lang="hu-HU" sz="1700" dirty="0">
                <a:latin typeface="Calibri"/>
                <a:cs typeface="Calibri"/>
              </a:rPr>
              <a:t> </a:t>
            </a:r>
            <a:endParaRPr lang="hu-HU" sz="1700" dirty="0" smtClean="0">
              <a:latin typeface="Calibri"/>
              <a:cs typeface="Calibri"/>
            </a:endParaRPr>
          </a:p>
          <a:p>
            <a:pPr algn="ctr"/>
            <a:r>
              <a:rPr lang="hu-HU" sz="1700" dirty="0" err="1" smtClean="0">
                <a:latin typeface="Calibri"/>
                <a:cs typeface="Calibri"/>
              </a:rPr>
              <a:t>Low-Dim</a:t>
            </a:r>
            <a:endParaRPr lang="en-US" sz="1700" dirty="0">
              <a:latin typeface="Calibri"/>
              <a:cs typeface="Calibri"/>
            </a:endParaRPr>
          </a:p>
        </p:txBody>
      </p:sp>
      <p:sp>
        <p:nvSpPr>
          <p:cNvPr id="56" name="Rounded Rectangle 55"/>
          <p:cNvSpPr/>
          <p:nvPr/>
        </p:nvSpPr>
        <p:spPr>
          <a:xfrm>
            <a:off x="7596336" y="4293096"/>
            <a:ext cx="1440160" cy="1224136"/>
          </a:xfrm>
          <a:prstGeom prst="roundRect">
            <a:avLst/>
          </a:prstGeom>
          <a:solidFill>
            <a:srgbClr val="63891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Calibri"/>
                <a:cs typeface="Calibri"/>
              </a:rPr>
              <a:t>linear SVM</a:t>
            </a:r>
            <a:endParaRPr lang="hu-HU" dirty="0" smtClean="0">
              <a:latin typeface="Calibri"/>
              <a:cs typeface="Calibri"/>
            </a:endParaRPr>
          </a:p>
          <a:p>
            <a:pPr algn="ctr"/>
            <a:r>
              <a:rPr lang="hu-HU" dirty="0" err="1" smtClean="0">
                <a:latin typeface="Calibri"/>
                <a:cs typeface="Calibri"/>
              </a:rPr>
              <a:t>Even</a:t>
            </a:r>
            <a:r>
              <a:rPr lang="hu-HU" dirty="0" smtClean="0">
                <a:latin typeface="Calibri"/>
                <a:cs typeface="Calibri"/>
              </a:rPr>
              <a:t> online </a:t>
            </a:r>
            <a:r>
              <a:rPr lang="hu-HU" dirty="0" err="1" smtClean="0">
                <a:latin typeface="Calibri"/>
                <a:cs typeface="Calibri"/>
              </a:rPr>
              <a:t>predictions</a:t>
            </a:r>
            <a:r>
              <a:rPr lang="en-US" dirty="0" smtClean="0">
                <a:latin typeface="Calibri"/>
                <a:cs typeface="Calibri"/>
              </a:rPr>
              <a:t> 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59" name="Rounded Rectangle 58"/>
          <p:cNvSpPr/>
          <p:nvPr/>
        </p:nvSpPr>
        <p:spPr>
          <a:xfrm>
            <a:off x="5868144" y="2204864"/>
            <a:ext cx="1440160" cy="576064"/>
          </a:xfrm>
          <a:prstGeom prst="roundRect">
            <a:avLst/>
          </a:prstGeom>
          <a:solidFill>
            <a:srgbClr val="63891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dirty="0" smtClean="0">
                <a:solidFill>
                  <a:schemeClr val="bg1"/>
                </a:solidFill>
                <a:latin typeface="Calibri"/>
                <a:cs typeface="Calibri"/>
              </a:rPr>
              <a:t>Dense</a:t>
            </a:r>
            <a:endParaRPr lang="hu-HU" sz="1700" dirty="0" smtClean="0">
              <a:solidFill>
                <a:schemeClr val="bg1"/>
              </a:solidFill>
              <a:latin typeface="Calibri"/>
              <a:cs typeface="Calibri"/>
            </a:endParaRPr>
          </a:p>
          <a:p>
            <a:pPr algn="ctr"/>
            <a:r>
              <a:rPr lang="en-US" sz="1700" dirty="0" smtClean="0">
                <a:solidFill>
                  <a:schemeClr val="bg1"/>
                </a:solidFill>
                <a:latin typeface="Calibri"/>
                <a:cs typeface="Calibri"/>
              </a:rPr>
              <a:t>L</a:t>
            </a:r>
            <a:r>
              <a:rPr lang="hu-HU" sz="1700" dirty="0" err="1" smtClean="0">
                <a:solidFill>
                  <a:schemeClr val="bg1"/>
                </a:solidFill>
                <a:latin typeface="Calibri"/>
                <a:cs typeface="Calibri"/>
              </a:rPr>
              <a:t>ow-Dim</a:t>
            </a:r>
            <a:endParaRPr lang="en-US" sz="17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cxnSp>
        <p:nvCxnSpPr>
          <p:cNvPr id="60" name="Straight Arrow Connector 59"/>
          <p:cNvCxnSpPr>
            <a:stCxn id="55" idx="3"/>
            <a:endCxn id="56" idx="1"/>
          </p:cNvCxnSpPr>
          <p:nvPr/>
        </p:nvCxnSpPr>
        <p:spPr>
          <a:xfrm>
            <a:off x="7308304" y="4905164"/>
            <a:ext cx="28803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59" idx="3"/>
          </p:cNvCxnSpPr>
          <p:nvPr/>
        </p:nvCxnSpPr>
        <p:spPr>
          <a:xfrm>
            <a:off x="7308304" y="2492896"/>
            <a:ext cx="288032" cy="21602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stCxn id="52" idx="3"/>
            <a:endCxn id="59" idx="1"/>
          </p:cNvCxnSpPr>
          <p:nvPr/>
        </p:nvCxnSpPr>
        <p:spPr>
          <a:xfrm>
            <a:off x="3851920" y="2492896"/>
            <a:ext cx="2016224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3" name="Rounded Rectangle 62"/>
          <p:cNvSpPr/>
          <p:nvPr/>
        </p:nvSpPr>
        <p:spPr>
          <a:xfrm>
            <a:off x="7596336" y="2204864"/>
            <a:ext cx="1440160" cy="1224136"/>
          </a:xfrm>
          <a:prstGeom prst="roundRect">
            <a:avLst/>
          </a:prstGeom>
          <a:solidFill>
            <a:srgbClr val="2F589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dirty="0" smtClean="0">
                <a:latin typeface="Calibri"/>
                <a:cs typeface="Calibri"/>
              </a:rPr>
              <a:t>High </a:t>
            </a:r>
            <a:r>
              <a:rPr lang="hu-HU" sz="1700" dirty="0" err="1" smtClean="0">
                <a:latin typeface="Calibri"/>
                <a:cs typeface="Calibri"/>
              </a:rPr>
              <a:t>complexity</a:t>
            </a:r>
            <a:r>
              <a:rPr lang="hu-HU" sz="1700" dirty="0" smtClean="0">
                <a:latin typeface="Calibri"/>
                <a:cs typeface="Calibri"/>
              </a:rPr>
              <a:t> </a:t>
            </a:r>
            <a:r>
              <a:rPr lang="en-US" sz="1700" dirty="0" smtClean="0">
                <a:latin typeface="Calibri"/>
                <a:cs typeface="Calibri"/>
              </a:rPr>
              <a:t>non-linear</a:t>
            </a:r>
            <a:endParaRPr lang="hu-HU" sz="1700" dirty="0" smtClean="0">
              <a:latin typeface="Calibri"/>
              <a:cs typeface="Calibri"/>
            </a:endParaRPr>
          </a:p>
          <a:p>
            <a:pPr algn="ctr"/>
            <a:r>
              <a:rPr lang="hu-HU" sz="1700" dirty="0">
                <a:latin typeface="Calibri"/>
                <a:cs typeface="Calibri"/>
              </a:rPr>
              <a:t>m</a:t>
            </a:r>
            <a:r>
              <a:rPr lang="hu-HU" sz="1700" dirty="0" smtClean="0">
                <a:latin typeface="Calibri"/>
                <a:cs typeface="Calibri"/>
              </a:rPr>
              <a:t>ulti-kernel</a:t>
            </a:r>
            <a:endParaRPr lang="en-US" sz="1700" dirty="0">
              <a:latin typeface="Calibri"/>
              <a:cs typeface="Calibri"/>
            </a:endParaRPr>
          </a:p>
        </p:txBody>
      </p:sp>
      <p:sp>
        <p:nvSpPr>
          <p:cNvPr id="65" name="Rounded Rectangle 64"/>
          <p:cNvSpPr/>
          <p:nvPr/>
        </p:nvSpPr>
        <p:spPr>
          <a:xfrm>
            <a:off x="2411760" y="2852936"/>
            <a:ext cx="1440160" cy="576064"/>
          </a:xfrm>
          <a:prstGeom prst="roundRect">
            <a:avLst/>
          </a:prstGeom>
          <a:solidFill>
            <a:srgbClr val="2F589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Calibri"/>
                <a:cs typeface="Calibri"/>
              </a:rPr>
              <a:t>Textual</a:t>
            </a:r>
            <a:endParaRPr lang="en-US" dirty="0">
              <a:latin typeface="Calibri"/>
              <a:cs typeface="Calibri"/>
            </a:endParaRPr>
          </a:p>
        </p:txBody>
      </p:sp>
      <p:cxnSp>
        <p:nvCxnSpPr>
          <p:cNvPr id="67" name="Straight Arrow Connector 66"/>
          <p:cNvCxnSpPr>
            <a:stCxn id="65" idx="3"/>
            <a:endCxn id="68" idx="1"/>
          </p:cNvCxnSpPr>
          <p:nvPr/>
        </p:nvCxnSpPr>
        <p:spPr>
          <a:xfrm>
            <a:off x="3851920" y="3140968"/>
            <a:ext cx="2016224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8" name="Rounded Rectangle 67"/>
          <p:cNvSpPr/>
          <p:nvPr/>
        </p:nvSpPr>
        <p:spPr>
          <a:xfrm>
            <a:off x="5868144" y="2852936"/>
            <a:ext cx="1440160" cy="576064"/>
          </a:xfrm>
          <a:prstGeom prst="roundRect">
            <a:avLst/>
          </a:prstGeom>
          <a:solidFill>
            <a:srgbClr val="2F589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dirty="0" smtClean="0">
                <a:solidFill>
                  <a:schemeClr val="bg1"/>
                </a:solidFill>
                <a:latin typeface="Calibri"/>
                <a:cs typeface="Calibri"/>
              </a:rPr>
              <a:t>Sparse</a:t>
            </a:r>
            <a:endParaRPr lang="hu-HU" sz="1700" dirty="0" smtClean="0">
              <a:solidFill>
                <a:schemeClr val="bg1"/>
              </a:solidFill>
              <a:latin typeface="Calibri"/>
              <a:cs typeface="Calibri"/>
            </a:endParaRPr>
          </a:p>
          <a:p>
            <a:pPr algn="ctr"/>
            <a:r>
              <a:rPr lang="en-US" sz="1700" dirty="0" smtClean="0">
                <a:solidFill>
                  <a:schemeClr val="bg1"/>
                </a:solidFill>
                <a:latin typeface="Calibri"/>
                <a:cs typeface="Calibri"/>
              </a:rPr>
              <a:t>H</a:t>
            </a:r>
            <a:r>
              <a:rPr lang="hu-HU" sz="1700" dirty="0" err="1" smtClean="0">
                <a:solidFill>
                  <a:schemeClr val="bg1"/>
                </a:solidFill>
                <a:latin typeface="Calibri"/>
                <a:cs typeface="Calibri"/>
              </a:rPr>
              <a:t>igh-Dim</a:t>
            </a:r>
            <a:endParaRPr lang="en-US" sz="17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cxnSp>
        <p:nvCxnSpPr>
          <p:cNvPr id="69" name="Straight Arrow Connector 68"/>
          <p:cNvCxnSpPr>
            <a:stCxn id="68" idx="3"/>
            <a:endCxn id="63" idx="1"/>
          </p:cNvCxnSpPr>
          <p:nvPr/>
        </p:nvCxnSpPr>
        <p:spPr>
          <a:xfrm flipV="1">
            <a:off x="7308304" y="2816932"/>
            <a:ext cx="288032" cy="32403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>
            <a:stCxn id="73" idx="3"/>
            <a:endCxn id="55" idx="1"/>
          </p:cNvCxnSpPr>
          <p:nvPr/>
        </p:nvCxnSpPr>
        <p:spPr>
          <a:xfrm>
            <a:off x="5508104" y="4581128"/>
            <a:ext cx="360040" cy="32403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>
            <a:stCxn id="77" idx="3"/>
            <a:endCxn id="55" idx="1"/>
          </p:cNvCxnSpPr>
          <p:nvPr/>
        </p:nvCxnSpPr>
        <p:spPr>
          <a:xfrm flipV="1">
            <a:off x="5508104" y="4905164"/>
            <a:ext cx="360040" cy="32403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2" name="Rounded Rectangle 71"/>
          <p:cNvSpPr/>
          <p:nvPr/>
        </p:nvSpPr>
        <p:spPr>
          <a:xfrm>
            <a:off x="2411760" y="4293096"/>
            <a:ext cx="1440160" cy="576064"/>
          </a:xfrm>
          <a:prstGeom prst="roundRect">
            <a:avLst/>
          </a:prstGeom>
          <a:solidFill>
            <a:srgbClr val="2F589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dirty="0" smtClean="0">
                <a:latin typeface="Calibri"/>
                <a:cs typeface="Calibri"/>
              </a:rPr>
              <a:t>Network</a:t>
            </a:r>
            <a:endParaRPr lang="en-US" sz="1700" dirty="0">
              <a:latin typeface="Calibri"/>
              <a:cs typeface="Calibri"/>
            </a:endParaRPr>
          </a:p>
        </p:txBody>
      </p:sp>
      <p:sp>
        <p:nvSpPr>
          <p:cNvPr id="73" name="Rounded Rectangle 72"/>
          <p:cNvSpPr/>
          <p:nvPr/>
        </p:nvSpPr>
        <p:spPr>
          <a:xfrm>
            <a:off x="4067944" y="4293096"/>
            <a:ext cx="1440160" cy="576064"/>
          </a:xfrm>
          <a:prstGeom prst="roundRect">
            <a:avLst/>
          </a:prstGeom>
          <a:solidFill>
            <a:srgbClr val="2F589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dirty="0" smtClean="0">
                <a:solidFill>
                  <a:schemeClr val="bg1"/>
                </a:solidFill>
                <a:latin typeface="Calibri"/>
                <a:cs typeface="Calibri"/>
              </a:rPr>
              <a:t>Dense, L</a:t>
            </a:r>
            <a:r>
              <a:rPr lang="hu-HU" sz="1700" dirty="0" err="1" smtClean="0">
                <a:solidFill>
                  <a:schemeClr val="bg1"/>
                </a:solidFill>
                <a:latin typeface="Calibri"/>
                <a:cs typeface="Calibri"/>
              </a:rPr>
              <a:t>ow-</a:t>
            </a:r>
            <a:r>
              <a:rPr lang="en-US" sz="1700" dirty="0" smtClean="0">
                <a:solidFill>
                  <a:schemeClr val="bg1"/>
                </a:solidFill>
                <a:latin typeface="Calibri"/>
                <a:cs typeface="Calibri"/>
              </a:rPr>
              <a:t>D</a:t>
            </a:r>
            <a:r>
              <a:rPr lang="hu-HU" sz="1700" dirty="0" err="1" smtClean="0">
                <a:solidFill>
                  <a:schemeClr val="bg1"/>
                </a:solidFill>
                <a:latin typeface="Calibri"/>
                <a:cs typeface="Calibri"/>
              </a:rPr>
              <a:t>im</a:t>
            </a:r>
            <a:r>
              <a:rPr lang="en-US" sz="1700" dirty="0" smtClean="0">
                <a:solidFill>
                  <a:schemeClr val="bg1"/>
                </a:solidFill>
                <a:latin typeface="Calibri"/>
                <a:cs typeface="Calibri"/>
              </a:rPr>
              <a:t> Sample</a:t>
            </a:r>
            <a:endParaRPr lang="en-US" sz="17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cxnSp>
        <p:nvCxnSpPr>
          <p:cNvPr id="74" name="Straight Arrow Connector 73"/>
          <p:cNvCxnSpPr>
            <a:stCxn id="72" idx="3"/>
            <a:endCxn id="73" idx="1"/>
          </p:cNvCxnSpPr>
          <p:nvPr/>
        </p:nvCxnSpPr>
        <p:spPr>
          <a:xfrm>
            <a:off x="3851920" y="4581128"/>
            <a:ext cx="216024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5" name="Rounded Rectangle 74"/>
          <p:cNvSpPr/>
          <p:nvPr/>
        </p:nvSpPr>
        <p:spPr>
          <a:xfrm>
            <a:off x="2411760" y="4941168"/>
            <a:ext cx="1440160" cy="576064"/>
          </a:xfrm>
          <a:prstGeom prst="roundRect">
            <a:avLst/>
          </a:prstGeom>
          <a:solidFill>
            <a:srgbClr val="2F589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Calibri"/>
                <a:cs typeface="Calibri"/>
              </a:rPr>
              <a:t>Textual</a:t>
            </a:r>
            <a:endParaRPr lang="en-US" dirty="0">
              <a:latin typeface="Calibri"/>
              <a:cs typeface="Calibri"/>
            </a:endParaRPr>
          </a:p>
        </p:txBody>
      </p:sp>
      <p:cxnSp>
        <p:nvCxnSpPr>
          <p:cNvPr id="76" name="Straight Arrow Connector 75"/>
          <p:cNvCxnSpPr>
            <a:stCxn id="75" idx="3"/>
            <a:endCxn id="77" idx="1"/>
          </p:cNvCxnSpPr>
          <p:nvPr/>
        </p:nvCxnSpPr>
        <p:spPr>
          <a:xfrm>
            <a:off x="3851920" y="5229200"/>
            <a:ext cx="216024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7" name="Rounded Rectangle 76"/>
          <p:cNvSpPr/>
          <p:nvPr/>
        </p:nvSpPr>
        <p:spPr>
          <a:xfrm>
            <a:off x="4067944" y="4941168"/>
            <a:ext cx="1440160" cy="576064"/>
          </a:xfrm>
          <a:prstGeom prst="roundRect">
            <a:avLst/>
          </a:prstGeom>
          <a:solidFill>
            <a:srgbClr val="2F589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dirty="0" smtClean="0">
                <a:solidFill>
                  <a:schemeClr val="bg1"/>
                </a:solidFill>
                <a:latin typeface="Calibri"/>
                <a:cs typeface="Calibri"/>
              </a:rPr>
              <a:t>Sparse, H</a:t>
            </a:r>
            <a:r>
              <a:rPr lang="hu-HU" sz="1700" dirty="0" err="1" smtClean="0">
                <a:solidFill>
                  <a:schemeClr val="bg1"/>
                </a:solidFill>
                <a:latin typeface="Calibri"/>
                <a:cs typeface="Calibri"/>
              </a:rPr>
              <a:t>igh-</a:t>
            </a:r>
            <a:r>
              <a:rPr lang="en-US" sz="1700" dirty="0" smtClean="0">
                <a:solidFill>
                  <a:schemeClr val="bg1"/>
                </a:solidFill>
                <a:latin typeface="Calibri"/>
                <a:cs typeface="Calibri"/>
              </a:rPr>
              <a:t>D</a:t>
            </a:r>
            <a:r>
              <a:rPr lang="hu-HU" sz="1700" dirty="0" err="1" smtClean="0">
                <a:solidFill>
                  <a:schemeClr val="bg1"/>
                </a:solidFill>
                <a:latin typeface="Calibri"/>
                <a:cs typeface="Calibri"/>
              </a:rPr>
              <a:t>im</a:t>
            </a:r>
            <a:r>
              <a:rPr lang="en-US" sz="1700" dirty="0" smtClean="0">
                <a:solidFill>
                  <a:schemeClr val="bg1"/>
                </a:solidFill>
                <a:latin typeface="Calibri"/>
                <a:cs typeface="Calibri"/>
              </a:rPr>
              <a:t> Sample</a:t>
            </a:r>
            <a:endParaRPr lang="en-US" sz="17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179512" y="2393199"/>
            <a:ext cx="225062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solidFill>
                  <a:schemeClr val="tx1">
                    <a:tint val="75000"/>
                  </a:schemeClr>
                </a:solidFill>
                <a:latin typeface="Calibri" pitchFamily="34" charset="0"/>
              </a:rPr>
              <a:t>Web classification</a:t>
            </a:r>
          </a:p>
          <a:p>
            <a:r>
              <a:rPr lang="en-US" sz="2200" dirty="0" smtClean="0">
                <a:solidFill>
                  <a:schemeClr val="tx1">
                    <a:tint val="75000"/>
                  </a:schemeClr>
                </a:solidFill>
                <a:latin typeface="Calibri" pitchFamily="34" charset="0"/>
              </a:rPr>
              <a:t>baseline</a:t>
            </a:r>
            <a:endParaRPr lang="en-US" sz="2200" dirty="0">
              <a:solidFill>
                <a:schemeClr val="tx1">
                  <a:tint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179512" y="4348448"/>
            <a:ext cx="225062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FF0000"/>
                </a:solidFill>
                <a:latin typeface="Calibri" pitchFamily="34" charset="0"/>
              </a:rPr>
              <a:t>Web classification</a:t>
            </a:r>
          </a:p>
          <a:p>
            <a:r>
              <a:rPr lang="en-US" sz="2200" dirty="0">
                <a:solidFill>
                  <a:srgbClr val="FF0000"/>
                </a:solidFill>
                <a:latin typeface="Calibri" pitchFamily="34" charset="0"/>
              </a:rPr>
              <a:t>            with </a:t>
            </a:r>
          </a:p>
          <a:p>
            <a:r>
              <a:rPr lang="en-US" sz="2200" dirty="0">
                <a:solidFill>
                  <a:srgbClr val="FF0000"/>
                </a:solidFill>
                <a:latin typeface="Calibri" pitchFamily="34" charset="0"/>
              </a:rPr>
              <a:t>Similarity kernel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2429392" y="1126485"/>
            <a:ext cx="14401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1">
                    <a:tint val="75000"/>
                  </a:schemeClr>
                </a:solidFill>
                <a:latin typeface="Calibri" pitchFamily="34" charset="0"/>
              </a:rPr>
              <a:t>Feature </a:t>
            </a:r>
            <a:r>
              <a:rPr lang="en-US" sz="2000" dirty="0" err="1" smtClean="0">
                <a:solidFill>
                  <a:schemeClr val="tx1">
                    <a:tint val="75000"/>
                  </a:schemeClr>
                </a:solidFill>
                <a:latin typeface="Calibri" pitchFamily="34" charset="0"/>
              </a:rPr>
              <a:t>extr</a:t>
            </a:r>
            <a:r>
              <a:rPr lang="hu-HU" sz="2000" dirty="0" err="1" smtClean="0">
                <a:solidFill>
                  <a:schemeClr val="tx1">
                    <a:tint val="75000"/>
                  </a:schemeClr>
                </a:solidFill>
                <a:latin typeface="Calibri" pitchFamily="34" charset="0"/>
              </a:rPr>
              <a:t>action</a:t>
            </a:r>
            <a:endParaRPr lang="en-US" sz="2000" dirty="0">
              <a:solidFill>
                <a:schemeClr val="tx1">
                  <a:tint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4139952" y="1126485"/>
            <a:ext cx="15244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>
                    <a:tint val="75000"/>
                  </a:schemeClr>
                </a:solidFill>
                <a:latin typeface="Calibri" pitchFamily="34" charset="0"/>
              </a:rPr>
              <a:t>   </a:t>
            </a:r>
            <a:r>
              <a:rPr lang="en-US" sz="2000" dirty="0" smtClean="0">
                <a:solidFill>
                  <a:schemeClr val="tx1">
                    <a:tint val="75000"/>
                  </a:schemeClr>
                </a:solidFill>
                <a:latin typeface="Calibri" pitchFamily="34" charset="0"/>
              </a:rPr>
              <a:t>Similarity</a:t>
            </a:r>
            <a:endParaRPr lang="en-US" sz="2000" dirty="0">
              <a:solidFill>
                <a:schemeClr val="tx1">
                  <a:tint val="75000"/>
                </a:schemeClr>
              </a:solidFill>
              <a:latin typeface="Calibri" pitchFamily="34" charset="0"/>
            </a:endParaRPr>
          </a:p>
          <a:p>
            <a:r>
              <a:rPr lang="en-US" sz="2000" dirty="0">
                <a:solidFill>
                  <a:schemeClr val="tx1">
                    <a:tint val="75000"/>
                  </a:schemeClr>
                </a:solidFill>
                <a:latin typeface="Calibri" pitchFamily="34" charset="0"/>
              </a:rPr>
              <a:t>computation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5964433" y="1124744"/>
            <a:ext cx="131265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>
                    <a:tint val="75000"/>
                  </a:schemeClr>
                </a:solidFill>
                <a:latin typeface="Calibri" pitchFamily="34" charset="0"/>
              </a:rPr>
              <a:t>    </a:t>
            </a:r>
            <a:r>
              <a:rPr lang="en-US" sz="2000" dirty="0" smtClean="0">
                <a:solidFill>
                  <a:schemeClr val="tx1">
                    <a:tint val="75000"/>
                  </a:schemeClr>
                </a:solidFill>
                <a:latin typeface="Calibri" pitchFamily="34" charset="0"/>
              </a:rPr>
              <a:t>Kernel</a:t>
            </a:r>
            <a:endParaRPr lang="en-US" sz="2000" dirty="0">
              <a:solidFill>
                <a:schemeClr val="tx1">
                  <a:tint val="75000"/>
                </a:schemeClr>
              </a:solidFill>
              <a:latin typeface="Calibri" pitchFamily="34" charset="0"/>
            </a:endParaRPr>
          </a:p>
          <a:p>
            <a:r>
              <a:rPr lang="en-US" sz="2000" dirty="0">
                <a:solidFill>
                  <a:schemeClr val="tx1">
                    <a:tint val="75000"/>
                  </a:schemeClr>
                </a:solidFill>
                <a:latin typeface="Calibri" pitchFamily="34" charset="0"/>
              </a:rPr>
              <a:t>calculation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7949522" y="1126485"/>
            <a:ext cx="81054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tx1">
                    <a:tint val="75000"/>
                  </a:schemeClr>
                </a:solidFill>
                <a:latin typeface="Calibri" pitchFamily="34" charset="0"/>
              </a:rPr>
              <a:t>SVM</a:t>
            </a:r>
            <a:endParaRPr lang="hu-HU" sz="2000" dirty="0" smtClean="0">
              <a:solidFill>
                <a:schemeClr val="tx1">
                  <a:tint val="75000"/>
                </a:schemeClr>
              </a:solidFill>
              <a:latin typeface="Calibri" pitchFamily="34" charset="0"/>
            </a:endParaRPr>
          </a:p>
          <a:p>
            <a:r>
              <a:rPr lang="hu-HU" sz="2000" dirty="0" err="1" smtClean="0">
                <a:solidFill>
                  <a:schemeClr val="tx1">
                    <a:tint val="75000"/>
                  </a:schemeClr>
                </a:solidFill>
                <a:latin typeface="Calibri" pitchFamily="34" charset="0"/>
              </a:rPr>
              <a:t>solver</a:t>
            </a:r>
            <a:endParaRPr lang="en-US" sz="2000" dirty="0">
              <a:solidFill>
                <a:schemeClr val="tx1">
                  <a:tint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2" name="Téglalap 1"/>
          <p:cNvSpPr/>
          <p:nvPr/>
        </p:nvSpPr>
        <p:spPr>
          <a:xfrm>
            <a:off x="611560" y="5786680"/>
            <a:ext cx="791422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1400" dirty="0">
                <a:solidFill>
                  <a:prstClr val="black">
                    <a:lumMod val="50000"/>
                    <a:lumOff val="50000"/>
                  </a:prstClr>
                </a:solidFill>
                <a:latin typeface="Calibri" pitchFamily="34" charset="0"/>
              </a:rPr>
              <a:t>Bálint </a:t>
            </a:r>
            <a:r>
              <a:rPr lang="hu-HU" sz="1400" dirty="0" err="1">
                <a:solidFill>
                  <a:prstClr val="black">
                    <a:lumMod val="50000"/>
                    <a:lumOff val="50000"/>
                  </a:prstClr>
                </a:solidFill>
                <a:latin typeface="Calibri" pitchFamily="34" charset="0"/>
              </a:rPr>
              <a:t>Daróczy</a:t>
            </a:r>
            <a:r>
              <a:rPr lang="hu-HU" sz="1400" dirty="0">
                <a:solidFill>
                  <a:prstClr val="black">
                    <a:lumMod val="50000"/>
                    <a:lumOff val="50000"/>
                  </a:prstClr>
                </a:solidFill>
                <a:latin typeface="Calibri" pitchFamily="34" charset="0"/>
              </a:rPr>
              <a:t>, Dávid Siklósi, Róbert </a:t>
            </a:r>
            <a:r>
              <a:rPr lang="hu-HU" sz="1400" dirty="0" err="1">
                <a:solidFill>
                  <a:prstClr val="black">
                    <a:lumMod val="50000"/>
                    <a:lumOff val="50000"/>
                  </a:prstClr>
                </a:solidFill>
                <a:latin typeface="Calibri" pitchFamily="34" charset="0"/>
              </a:rPr>
              <a:t>Pálovics</a:t>
            </a:r>
            <a:r>
              <a:rPr lang="hu-HU" sz="1400" dirty="0">
                <a:solidFill>
                  <a:prstClr val="black">
                    <a:lumMod val="50000"/>
                    <a:lumOff val="50000"/>
                  </a:prstClr>
                </a:solidFill>
                <a:latin typeface="Calibri" pitchFamily="34" charset="0"/>
              </a:rPr>
              <a:t>, András A. Benczúr</a:t>
            </a:r>
          </a:p>
          <a:p>
            <a:r>
              <a:rPr lang="hu-HU" sz="14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Calibri" pitchFamily="34" charset="0"/>
              </a:rPr>
              <a:t>Text </a:t>
            </a:r>
            <a:r>
              <a:rPr lang="hu-HU" sz="1400" dirty="0" err="1">
                <a:solidFill>
                  <a:prstClr val="black">
                    <a:lumMod val="50000"/>
                    <a:lumOff val="50000"/>
                  </a:prstClr>
                </a:solidFill>
                <a:latin typeface="Calibri" pitchFamily="34" charset="0"/>
              </a:rPr>
              <a:t>Classification</a:t>
            </a:r>
            <a:r>
              <a:rPr lang="hu-HU" sz="1400" dirty="0">
                <a:solidFill>
                  <a:prstClr val="black">
                    <a:lumMod val="50000"/>
                    <a:lumOff val="50000"/>
                  </a:prstClr>
                </a:solidFill>
                <a:latin typeface="Calibri" pitchFamily="34" charset="0"/>
              </a:rPr>
              <a:t> </a:t>
            </a:r>
            <a:r>
              <a:rPr lang="hu-HU" sz="1400" dirty="0" err="1">
                <a:solidFill>
                  <a:prstClr val="black">
                    <a:lumMod val="50000"/>
                    <a:lumOff val="50000"/>
                  </a:prstClr>
                </a:solidFill>
                <a:latin typeface="Calibri" pitchFamily="34" charset="0"/>
              </a:rPr>
              <a:t>Kernels</a:t>
            </a:r>
            <a:r>
              <a:rPr lang="hu-HU" sz="1400" dirty="0">
                <a:solidFill>
                  <a:prstClr val="black">
                    <a:lumMod val="50000"/>
                    <a:lumOff val="50000"/>
                  </a:prstClr>
                </a:solidFill>
                <a:latin typeface="Calibri" pitchFamily="34" charset="0"/>
              </a:rPr>
              <a:t> </a:t>
            </a:r>
            <a:r>
              <a:rPr lang="hu-HU" sz="1400" dirty="0" err="1">
                <a:solidFill>
                  <a:prstClr val="black">
                    <a:lumMod val="50000"/>
                    <a:lumOff val="50000"/>
                  </a:prstClr>
                </a:solidFill>
                <a:latin typeface="Calibri" pitchFamily="34" charset="0"/>
              </a:rPr>
              <a:t>for</a:t>
            </a:r>
            <a:r>
              <a:rPr lang="hu-HU" sz="1400" dirty="0">
                <a:solidFill>
                  <a:prstClr val="black">
                    <a:lumMod val="50000"/>
                    <a:lumOff val="50000"/>
                  </a:prstClr>
                </a:solidFill>
                <a:latin typeface="Calibri" pitchFamily="34" charset="0"/>
              </a:rPr>
              <a:t> </a:t>
            </a:r>
            <a:r>
              <a:rPr lang="hu-HU" sz="1400" dirty="0" err="1">
                <a:solidFill>
                  <a:prstClr val="black">
                    <a:lumMod val="50000"/>
                    <a:lumOff val="50000"/>
                  </a:prstClr>
                </a:solidFill>
                <a:latin typeface="Calibri" pitchFamily="34" charset="0"/>
              </a:rPr>
              <a:t>Quality</a:t>
            </a:r>
            <a:r>
              <a:rPr lang="hu-HU" sz="1400" dirty="0">
                <a:solidFill>
                  <a:prstClr val="black">
                    <a:lumMod val="50000"/>
                    <a:lumOff val="50000"/>
                  </a:prstClr>
                </a:solidFill>
                <a:latin typeface="Calibri" pitchFamily="34" charset="0"/>
              </a:rPr>
              <a:t> </a:t>
            </a:r>
            <a:r>
              <a:rPr lang="hu-HU" sz="1400" dirty="0" err="1">
                <a:solidFill>
                  <a:prstClr val="black">
                    <a:lumMod val="50000"/>
                    <a:lumOff val="50000"/>
                  </a:prstClr>
                </a:solidFill>
                <a:latin typeface="Calibri" pitchFamily="34" charset="0"/>
              </a:rPr>
              <a:t>Prediction</a:t>
            </a:r>
            <a:r>
              <a:rPr lang="hu-HU" sz="1400" dirty="0">
                <a:solidFill>
                  <a:prstClr val="black">
                    <a:lumMod val="50000"/>
                    <a:lumOff val="50000"/>
                  </a:prstClr>
                </a:solidFill>
                <a:latin typeface="Calibri" pitchFamily="34" charset="0"/>
              </a:rPr>
              <a:t> over </a:t>
            </a:r>
            <a:r>
              <a:rPr lang="hu-HU" sz="1400" dirty="0" err="1">
                <a:solidFill>
                  <a:prstClr val="black">
                    <a:lumMod val="50000"/>
                    <a:lumOff val="50000"/>
                  </a:prstClr>
                </a:solidFill>
                <a:latin typeface="Calibri" pitchFamily="34" charset="0"/>
              </a:rPr>
              <a:t>the</a:t>
            </a:r>
            <a:r>
              <a:rPr lang="hu-HU" sz="1400" dirty="0">
                <a:solidFill>
                  <a:prstClr val="black">
                    <a:lumMod val="50000"/>
                    <a:lumOff val="50000"/>
                  </a:prstClr>
                </a:solidFill>
                <a:latin typeface="Calibri" pitchFamily="34" charset="0"/>
              </a:rPr>
              <a:t> C3 Data </a:t>
            </a:r>
            <a:r>
              <a:rPr lang="hu-HU" sz="1400" dirty="0" err="1">
                <a:solidFill>
                  <a:prstClr val="black">
                    <a:lumMod val="50000"/>
                    <a:lumOff val="50000"/>
                  </a:prstClr>
                </a:solidFill>
                <a:latin typeface="Calibri" pitchFamily="34" charset="0"/>
              </a:rPr>
              <a:t>Set</a:t>
            </a:r>
            <a:r>
              <a:rPr lang="hu-HU" sz="1400" dirty="0">
                <a:solidFill>
                  <a:prstClr val="black">
                    <a:lumMod val="50000"/>
                    <a:lumOff val="50000"/>
                  </a:prstClr>
                </a:solidFill>
                <a:latin typeface="Calibri" pitchFamily="34" charset="0"/>
              </a:rPr>
              <a:t> </a:t>
            </a:r>
            <a:endParaRPr lang="hu-HU" sz="1400" dirty="0" smtClean="0">
              <a:solidFill>
                <a:prstClr val="black">
                  <a:lumMod val="50000"/>
                  <a:lumOff val="50000"/>
                </a:prstClr>
              </a:solidFill>
              <a:latin typeface="Calibri" pitchFamily="34" charset="0"/>
            </a:endParaRPr>
          </a:p>
          <a:p>
            <a:r>
              <a:rPr lang="hu-HU" sz="1400" dirty="0" err="1" smtClean="0">
                <a:solidFill>
                  <a:prstClr val="black">
                    <a:lumMod val="50000"/>
                    <a:lumOff val="50000"/>
                  </a:prstClr>
                </a:solidFill>
                <a:latin typeface="Calibri" pitchFamily="34" charset="0"/>
              </a:rPr>
              <a:t>WebQuality</a:t>
            </a:r>
            <a:r>
              <a:rPr lang="hu-HU" sz="14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Calibri" pitchFamily="34" charset="0"/>
              </a:rPr>
              <a:t> </a:t>
            </a:r>
            <a:r>
              <a:rPr lang="hu-HU" sz="1400" dirty="0" err="1">
                <a:solidFill>
                  <a:prstClr val="black">
                    <a:lumMod val="50000"/>
                    <a:lumOff val="50000"/>
                  </a:prstClr>
                </a:solidFill>
                <a:latin typeface="Calibri" pitchFamily="34" charset="0"/>
              </a:rPr>
              <a:t>in</a:t>
            </a:r>
            <a:r>
              <a:rPr lang="hu-HU" sz="1400" dirty="0">
                <a:solidFill>
                  <a:prstClr val="black">
                    <a:lumMod val="50000"/>
                    <a:lumOff val="50000"/>
                  </a:prstClr>
                </a:solidFill>
                <a:latin typeface="Calibri" pitchFamily="34" charset="0"/>
              </a:rPr>
              <a:t> </a:t>
            </a:r>
            <a:r>
              <a:rPr lang="hu-HU" sz="1400" dirty="0" err="1">
                <a:solidFill>
                  <a:prstClr val="black">
                    <a:lumMod val="50000"/>
                    <a:lumOff val="50000"/>
                  </a:prstClr>
                </a:solidFill>
                <a:latin typeface="Calibri" pitchFamily="34" charset="0"/>
              </a:rPr>
              <a:t>conjunction</a:t>
            </a:r>
            <a:r>
              <a:rPr lang="hu-HU" sz="1400" dirty="0">
                <a:solidFill>
                  <a:prstClr val="black">
                    <a:lumMod val="50000"/>
                    <a:lumOff val="50000"/>
                  </a:prstClr>
                </a:solidFill>
                <a:latin typeface="Calibri" pitchFamily="34" charset="0"/>
              </a:rPr>
              <a:t> </a:t>
            </a:r>
            <a:r>
              <a:rPr lang="hu-HU" sz="1400" dirty="0" err="1">
                <a:solidFill>
                  <a:prstClr val="black">
                    <a:lumMod val="50000"/>
                    <a:lumOff val="50000"/>
                  </a:prstClr>
                </a:solidFill>
                <a:latin typeface="Calibri" pitchFamily="34" charset="0"/>
              </a:rPr>
              <a:t>with</a:t>
            </a:r>
            <a:r>
              <a:rPr lang="hu-HU" sz="1400" dirty="0">
                <a:solidFill>
                  <a:prstClr val="black">
                    <a:lumMod val="50000"/>
                    <a:lumOff val="50000"/>
                  </a:prstClr>
                </a:solidFill>
                <a:latin typeface="Calibri" pitchFamily="34" charset="0"/>
              </a:rPr>
              <a:t> WWW </a:t>
            </a:r>
            <a:r>
              <a:rPr lang="hu-HU" sz="14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Calibri" pitchFamily="34" charset="0"/>
              </a:rPr>
              <a:t>2015</a:t>
            </a:r>
            <a:endParaRPr lang="hu-HU" sz="1400" dirty="0">
              <a:solidFill>
                <a:prstClr val="black">
                  <a:lumMod val="50000"/>
                  <a:lumOff val="50000"/>
                </a:prstClr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5097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Web </a:t>
            </a:r>
            <a:r>
              <a:rPr lang="hu-HU" dirty="0" err="1" smtClean="0"/>
              <a:t>Quality</a:t>
            </a:r>
            <a:r>
              <a:rPr lang="hu-HU" dirty="0" smtClean="0"/>
              <a:t> and </a:t>
            </a:r>
            <a:r>
              <a:rPr lang="hu-HU" dirty="0" err="1" smtClean="0"/>
              <a:t>the</a:t>
            </a:r>
            <a:r>
              <a:rPr lang="hu-HU" dirty="0" smtClean="0"/>
              <a:t> GPU</a:t>
            </a:r>
            <a:endParaRPr lang="hu-HU" dirty="0"/>
          </a:p>
        </p:txBody>
      </p:sp>
      <p:sp>
        <p:nvSpPr>
          <p:cNvPr id="36" name="TextBox 35"/>
          <p:cNvSpPr txBox="1"/>
          <p:nvPr/>
        </p:nvSpPr>
        <p:spPr>
          <a:xfrm>
            <a:off x="10085679" y="210342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2" name="Rounded Rectangle 51"/>
          <p:cNvSpPr/>
          <p:nvPr/>
        </p:nvSpPr>
        <p:spPr>
          <a:xfrm>
            <a:off x="2411760" y="2204864"/>
            <a:ext cx="1440160" cy="576064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dirty="0" smtClean="0">
                <a:latin typeface="Calibri"/>
                <a:cs typeface="Calibri"/>
              </a:rPr>
              <a:t>Network</a:t>
            </a:r>
            <a:endParaRPr lang="en-US" sz="1700" dirty="0">
              <a:latin typeface="Calibri"/>
              <a:cs typeface="Calibri"/>
            </a:endParaRPr>
          </a:p>
        </p:txBody>
      </p:sp>
      <p:sp>
        <p:nvSpPr>
          <p:cNvPr id="55" name="Rounded Rectangle 54"/>
          <p:cNvSpPr/>
          <p:nvPr/>
        </p:nvSpPr>
        <p:spPr>
          <a:xfrm>
            <a:off x="5868144" y="4293096"/>
            <a:ext cx="1440160" cy="1224136"/>
          </a:xfrm>
          <a:prstGeom prst="roundRect">
            <a:avLst/>
          </a:prstGeom>
          <a:solidFill>
            <a:srgbClr val="63891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dirty="0" smtClean="0">
                <a:latin typeface="Calibri"/>
                <a:cs typeface="Calibri"/>
              </a:rPr>
              <a:t>Dense</a:t>
            </a:r>
            <a:r>
              <a:rPr lang="hu-HU" sz="1700" dirty="0">
                <a:latin typeface="Calibri"/>
                <a:cs typeface="Calibri"/>
              </a:rPr>
              <a:t> </a:t>
            </a:r>
            <a:endParaRPr lang="hu-HU" sz="1700" dirty="0" smtClean="0">
              <a:latin typeface="Calibri"/>
              <a:cs typeface="Calibri"/>
            </a:endParaRPr>
          </a:p>
          <a:p>
            <a:pPr algn="ctr"/>
            <a:r>
              <a:rPr lang="hu-HU" sz="1700" dirty="0" err="1" smtClean="0">
                <a:latin typeface="Calibri"/>
                <a:cs typeface="Calibri"/>
              </a:rPr>
              <a:t>Low-Dim</a:t>
            </a:r>
            <a:endParaRPr lang="en-US" sz="1700" dirty="0">
              <a:latin typeface="Calibri"/>
              <a:cs typeface="Calibri"/>
            </a:endParaRPr>
          </a:p>
        </p:txBody>
      </p:sp>
      <p:sp>
        <p:nvSpPr>
          <p:cNvPr id="56" name="Rounded Rectangle 55"/>
          <p:cNvSpPr/>
          <p:nvPr/>
        </p:nvSpPr>
        <p:spPr>
          <a:xfrm>
            <a:off x="7596336" y="4293096"/>
            <a:ext cx="1440160" cy="1224136"/>
          </a:xfrm>
          <a:prstGeom prst="roundRect">
            <a:avLst/>
          </a:prstGeom>
          <a:solidFill>
            <a:srgbClr val="63891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Calibri"/>
                <a:cs typeface="Calibri"/>
              </a:rPr>
              <a:t>linear SVM</a:t>
            </a:r>
            <a:endParaRPr lang="hu-HU" dirty="0" smtClean="0">
              <a:latin typeface="Calibri"/>
              <a:cs typeface="Calibri"/>
            </a:endParaRPr>
          </a:p>
          <a:p>
            <a:pPr algn="ctr"/>
            <a:r>
              <a:rPr lang="hu-HU" dirty="0" err="1" smtClean="0">
                <a:latin typeface="Calibri"/>
                <a:cs typeface="Calibri"/>
              </a:rPr>
              <a:t>Even</a:t>
            </a:r>
            <a:r>
              <a:rPr lang="hu-HU" dirty="0" smtClean="0">
                <a:latin typeface="Calibri"/>
                <a:cs typeface="Calibri"/>
              </a:rPr>
              <a:t> online </a:t>
            </a:r>
            <a:r>
              <a:rPr lang="hu-HU" dirty="0" err="1" smtClean="0">
                <a:latin typeface="Calibri"/>
                <a:cs typeface="Calibri"/>
              </a:rPr>
              <a:t>predictions</a:t>
            </a:r>
            <a:r>
              <a:rPr lang="en-US" dirty="0" smtClean="0">
                <a:latin typeface="Calibri"/>
                <a:cs typeface="Calibri"/>
              </a:rPr>
              <a:t> 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59" name="Rounded Rectangle 58"/>
          <p:cNvSpPr/>
          <p:nvPr/>
        </p:nvSpPr>
        <p:spPr>
          <a:xfrm>
            <a:off x="5868144" y="2204864"/>
            <a:ext cx="1440160" cy="576064"/>
          </a:xfrm>
          <a:prstGeom prst="roundRect">
            <a:avLst/>
          </a:prstGeom>
          <a:solidFill>
            <a:srgbClr val="63891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dirty="0" smtClean="0">
                <a:solidFill>
                  <a:schemeClr val="bg1"/>
                </a:solidFill>
                <a:latin typeface="Calibri"/>
                <a:cs typeface="Calibri"/>
              </a:rPr>
              <a:t>Dense</a:t>
            </a:r>
            <a:endParaRPr lang="hu-HU" sz="1700" dirty="0" smtClean="0">
              <a:solidFill>
                <a:schemeClr val="bg1"/>
              </a:solidFill>
              <a:latin typeface="Calibri"/>
              <a:cs typeface="Calibri"/>
            </a:endParaRPr>
          </a:p>
          <a:p>
            <a:pPr algn="ctr"/>
            <a:r>
              <a:rPr lang="en-US" sz="1700" dirty="0" smtClean="0">
                <a:solidFill>
                  <a:schemeClr val="bg1"/>
                </a:solidFill>
                <a:latin typeface="Calibri"/>
                <a:cs typeface="Calibri"/>
              </a:rPr>
              <a:t>L</a:t>
            </a:r>
            <a:r>
              <a:rPr lang="hu-HU" sz="1700" dirty="0" err="1" smtClean="0">
                <a:solidFill>
                  <a:schemeClr val="bg1"/>
                </a:solidFill>
                <a:latin typeface="Calibri"/>
                <a:cs typeface="Calibri"/>
              </a:rPr>
              <a:t>ow-Dim</a:t>
            </a:r>
            <a:endParaRPr lang="en-US" sz="17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cxnSp>
        <p:nvCxnSpPr>
          <p:cNvPr id="60" name="Straight Arrow Connector 59"/>
          <p:cNvCxnSpPr>
            <a:stCxn id="55" idx="3"/>
            <a:endCxn id="56" idx="1"/>
          </p:cNvCxnSpPr>
          <p:nvPr/>
        </p:nvCxnSpPr>
        <p:spPr>
          <a:xfrm>
            <a:off x="7308304" y="4905164"/>
            <a:ext cx="28803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59" idx="3"/>
          </p:cNvCxnSpPr>
          <p:nvPr/>
        </p:nvCxnSpPr>
        <p:spPr>
          <a:xfrm>
            <a:off x="7308304" y="2492896"/>
            <a:ext cx="288032" cy="21602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stCxn id="52" idx="3"/>
            <a:endCxn id="59" idx="1"/>
          </p:cNvCxnSpPr>
          <p:nvPr/>
        </p:nvCxnSpPr>
        <p:spPr>
          <a:xfrm>
            <a:off x="3851920" y="2492896"/>
            <a:ext cx="2016224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3" name="Rounded Rectangle 62"/>
          <p:cNvSpPr/>
          <p:nvPr/>
        </p:nvSpPr>
        <p:spPr>
          <a:xfrm>
            <a:off x="7596336" y="2204864"/>
            <a:ext cx="1440160" cy="1224136"/>
          </a:xfrm>
          <a:prstGeom prst="roundRect">
            <a:avLst/>
          </a:prstGeom>
          <a:solidFill>
            <a:srgbClr val="2F589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dirty="0" smtClean="0">
                <a:latin typeface="Calibri"/>
                <a:cs typeface="Calibri"/>
              </a:rPr>
              <a:t>High </a:t>
            </a:r>
            <a:r>
              <a:rPr lang="hu-HU" sz="1700" dirty="0" err="1" smtClean="0">
                <a:latin typeface="Calibri"/>
                <a:cs typeface="Calibri"/>
              </a:rPr>
              <a:t>complexity</a:t>
            </a:r>
            <a:r>
              <a:rPr lang="hu-HU" sz="1700" dirty="0" smtClean="0">
                <a:latin typeface="Calibri"/>
                <a:cs typeface="Calibri"/>
              </a:rPr>
              <a:t> </a:t>
            </a:r>
            <a:r>
              <a:rPr lang="en-US" sz="1700" dirty="0" smtClean="0">
                <a:latin typeface="Calibri"/>
                <a:cs typeface="Calibri"/>
              </a:rPr>
              <a:t>non-linear</a:t>
            </a:r>
            <a:endParaRPr lang="hu-HU" sz="1700" dirty="0" smtClean="0">
              <a:latin typeface="Calibri"/>
              <a:cs typeface="Calibri"/>
            </a:endParaRPr>
          </a:p>
          <a:p>
            <a:pPr algn="ctr"/>
            <a:r>
              <a:rPr lang="hu-HU" sz="1700" dirty="0">
                <a:latin typeface="Calibri"/>
                <a:cs typeface="Calibri"/>
              </a:rPr>
              <a:t>m</a:t>
            </a:r>
            <a:r>
              <a:rPr lang="hu-HU" sz="1700" dirty="0" smtClean="0">
                <a:latin typeface="Calibri"/>
                <a:cs typeface="Calibri"/>
              </a:rPr>
              <a:t>ulti-kernel</a:t>
            </a:r>
            <a:endParaRPr lang="en-US" sz="1700" dirty="0">
              <a:latin typeface="Calibri"/>
              <a:cs typeface="Calibri"/>
            </a:endParaRPr>
          </a:p>
        </p:txBody>
      </p:sp>
      <p:sp>
        <p:nvSpPr>
          <p:cNvPr id="65" name="Rounded Rectangle 64"/>
          <p:cNvSpPr/>
          <p:nvPr/>
        </p:nvSpPr>
        <p:spPr>
          <a:xfrm>
            <a:off x="2411760" y="2852936"/>
            <a:ext cx="1440160" cy="576064"/>
          </a:xfrm>
          <a:prstGeom prst="roundRect">
            <a:avLst/>
          </a:prstGeom>
          <a:solidFill>
            <a:srgbClr val="2F589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Calibri"/>
                <a:cs typeface="Calibri"/>
              </a:rPr>
              <a:t>Textual</a:t>
            </a:r>
            <a:endParaRPr lang="en-US" dirty="0">
              <a:latin typeface="Calibri"/>
              <a:cs typeface="Calibri"/>
            </a:endParaRPr>
          </a:p>
        </p:txBody>
      </p:sp>
      <p:cxnSp>
        <p:nvCxnSpPr>
          <p:cNvPr id="67" name="Straight Arrow Connector 66"/>
          <p:cNvCxnSpPr>
            <a:stCxn id="65" idx="3"/>
            <a:endCxn id="68" idx="1"/>
          </p:cNvCxnSpPr>
          <p:nvPr/>
        </p:nvCxnSpPr>
        <p:spPr>
          <a:xfrm>
            <a:off x="3851920" y="3140968"/>
            <a:ext cx="2016224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8" name="Rounded Rectangle 67"/>
          <p:cNvSpPr/>
          <p:nvPr/>
        </p:nvSpPr>
        <p:spPr>
          <a:xfrm>
            <a:off x="5868144" y="2852936"/>
            <a:ext cx="1440160" cy="576064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dirty="0">
                <a:solidFill>
                  <a:schemeClr val="bg1"/>
                </a:solidFill>
                <a:latin typeface="Calibri"/>
                <a:cs typeface="Calibri"/>
              </a:rPr>
              <a:t>Sparse</a:t>
            </a:r>
            <a:endParaRPr lang="hu-HU" sz="1700" dirty="0">
              <a:solidFill>
                <a:schemeClr val="bg1"/>
              </a:solidFill>
              <a:latin typeface="Calibri"/>
              <a:cs typeface="Calibri"/>
            </a:endParaRPr>
          </a:p>
          <a:p>
            <a:pPr algn="ctr"/>
            <a:r>
              <a:rPr lang="en-US" sz="1700" dirty="0">
                <a:solidFill>
                  <a:schemeClr val="bg1"/>
                </a:solidFill>
                <a:latin typeface="Calibri"/>
                <a:cs typeface="Calibri"/>
              </a:rPr>
              <a:t>H</a:t>
            </a:r>
            <a:r>
              <a:rPr lang="hu-HU" sz="1700" dirty="0" err="1">
                <a:solidFill>
                  <a:schemeClr val="bg1"/>
                </a:solidFill>
                <a:latin typeface="Calibri"/>
                <a:cs typeface="Calibri"/>
              </a:rPr>
              <a:t>igh-Dim</a:t>
            </a:r>
            <a:endParaRPr lang="en-US" sz="17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cxnSp>
        <p:nvCxnSpPr>
          <p:cNvPr id="69" name="Straight Arrow Connector 68"/>
          <p:cNvCxnSpPr>
            <a:stCxn id="68" idx="3"/>
            <a:endCxn id="63" idx="1"/>
          </p:cNvCxnSpPr>
          <p:nvPr/>
        </p:nvCxnSpPr>
        <p:spPr>
          <a:xfrm flipV="1">
            <a:off x="7308304" y="2816932"/>
            <a:ext cx="288032" cy="32403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>
            <a:stCxn id="73" idx="3"/>
            <a:endCxn id="55" idx="1"/>
          </p:cNvCxnSpPr>
          <p:nvPr/>
        </p:nvCxnSpPr>
        <p:spPr>
          <a:xfrm>
            <a:off x="5508104" y="4581128"/>
            <a:ext cx="360040" cy="32403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>
            <a:stCxn id="77" idx="3"/>
            <a:endCxn id="55" idx="1"/>
          </p:cNvCxnSpPr>
          <p:nvPr/>
        </p:nvCxnSpPr>
        <p:spPr>
          <a:xfrm flipV="1">
            <a:off x="5508104" y="4905164"/>
            <a:ext cx="360040" cy="32403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2" name="Rounded Rectangle 71"/>
          <p:cNvSpPr/>
          <p:nvPr/>
        </p:nvSpPr>
        <p:spPr>
          <a:xfrm>
            <a:off x="2411760" y="4293096"/>
            <a:ext cx="1440160" cy="576064"/>
          </a:xfrm>
          <a:prstGeom prst="roundRect">
            <a:avLst/>
          </a:prstGeom>
          <a:solidFill>
            <a:srgbClr val="2F589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dirty="0" smtClean="0">
                <a:latin typeface="Calibri"/>
                <a:cs typeface="Calibri"/>
              </a:rPr>
              <a:t>Network</a:t>
            </a:r>
            <a:endParaRPr lang="en-US" sz="1700" dirty="0">
              <a:latin typeface="Calibri"/>
              <a:cs typeface="Calibri"/>
            </a:endParaRPr>
          </a:p>
        </p:txBody>
      </p:sp>
      <p:sp>
        <p:nvSpPr>
          <p:cNvPr id="73" name="Rounded Rectangle 72"/>
          <p:cNvSpPr/>
          <p:nvPr/>
        </p:nvSpPr>
        <p:spPr>
          <a:xfrm>
            <a:off x="4067944" y="4293096"/>
            <a:ext cx="1440160" cy="576064"/>
          </a:xfrm>
          <a:prstGeom prst="roundRect">
            <a:avLst/>
          </a:prstGeom>
          <a:solidFill>
            <a:srgbClr val="2F589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dirty="0" smtClean="0">
                <a:solidFill>
                  <a:schemeClr val="bg1"/>
                </a:solidFill>
                <a:latin typeface="Calibri"/>
                <a:cs typeface="Calibri"/>
              </a:rPr>
              <a:t>Dense, L</a:t>
            </a:r>
            <a:r>
              <a:rPr lang="hu-HU" sz="1700" dirty="0" err="1" smtClean="0">
                <a:solidFill>
                  <a:schemeClr val="bg1"/>
                </a:solidFill>
                <a:latin typeface="Calibri"/>
                <a:cs typeface="Calibri"/>
              </a:rPr>
              <a:t>ow-</a:t>
            </a:r>
            <a:r>
              <a:rPr lang="en-US" sz="1700" dirty="0" smtClean="0">
                <a:solidFill>
                  <a:schemeClr val="bg1"/>
                </a:solidFill>
                <a:latin typeface="Calibri"/>
                <a:cs typeface="Calibri"/>
              </a:rPr>
              <a:t>D</a:t>
            </a:r>
            <a:r>
              <a:rPr lang="hu-HU" sz="1700" dirty="0" err="1" smtClean="0">
                <a:solidFill>
                  <a:schemeClr val="bg1"/>
                </a:solidFill>
                <a:latin typeface="Calibri"/>
                <a:cs typeface="Calibri"/>
              </a:rPr>
              <a:t>im</a:t>
            </a:r>
            <a:r>
              <a:rPr lang="en-US" sz="1700" dirty="0" smtClean="0">
                <a:solidFill>
                  <a:schemeClr val="bg1"/>
                </a:solidFill>
                <a:latin typeface="Calibri"/>
                <a:cs typeface="Calibri"/>
              </a:rPr>
              <a:t> Sample</a:t>
            </a:r>
            <a:endParaRPr lang="en-US" sz="17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cxnSp>
        <p:nvCxnSpPr>
          <p:cNvPr id="74" name="Straight Arrow Connector 73"/>
          <p:cNvCxnSpPr>
            <a:stCxn id="72" idx="3"/>
            <a:endCxn id="73" idx="1"/>
          </p:cNvCxnSpPr>
          <p:nvPr/>
        </p:nvCxnSpPr>
        <p:spPr>
          <a:xfrm>
            <a:off x="3851920" y="4581128"/>
            <a:ext cx="216024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5" name="Rounded Rectangle 74"/>
          <p:cNvSpPr/>
          <p:nvPr/>
        </p:nvSpPr>
        <p:spPr>
          <a:xfrm>
            <a:off x="2411760" y="4941168"/>
            <a:ext cx="1440160" cy="576064"/>
          </a:xfrm>
          <a:prstGeom prst="roundRect">
            <a:avLst/>
          </a:prstGeom>
          <a:solidFill>
            <a:srgbClr val="2F589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Calibri"/>
                <a:cs typeface="Calibri"/>
              </a:rPr>
              <a:t>Textual</a:t>
            </a:r>
            <a:endParaRPr lang="en-US" dirty="0">
              <a:latin typeface="Calibri"/>
              <a:cs typeface="Calibri"/>
            </a:endParaRPr>
          </a:p>
        </p:txBody>
      </p:sp>
      <p:cxnSp>
        <p:nvCxnSpPr>
          <p:cNvPr id="76" name="Straight Arrow Connector 75"/>
          <p:cNvCxnSpPr>
            <a:stCxn id="75" idx="3"/>
            <a:endCxn id="77" idx="1"/>
          </p:cNvCxnSpPr>
          <p:nvPr/>
        </p:nvCxnSpPr>
        <p:spPr>
          <a:xfrm>
            <a:off x="3851920" y="5229200"/>
            <a:ext cx="216024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7" name="Rounded Rectangle 76"/>
          <p:cNvSpPr/>
          <p:nvPr/>
        </p:nvSpPr>
        <p:spPr>
          <a:xfrm>
            <a:off x="4067944" y="4941168"/>
            <a:ext cx="1440160" cy="576064"/>
          </a:xfrm>
          <a:prstGeom prst="roundRect">
            <a:avLst/>
          </a:prstGeom>
          <a:solidFill>
            <a:srgbClr val="E684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dirty="0">
                <a:solidFill>
                  <a:schemeClr val="bg1"/>
                </a:solidFill>
                <a:latin typeface="Calibri"/>
                <a:cs typeface="Calibri"/>
              </a:rPr>
              <a:t>Sparse, H</a:t>
            </a:r>
            <a:r>
              <a:rPr lang="hu-HU" sz="1700" dirty="0" err="1">
                <a:solidFill>
                  <a:schemeClr val="bg1"/>
                </a:solidFill>
                <a:latin typeface="Calibri"/>
                <a:cs typeface="Calibri"/>
              </a:rPr>
              <a:t>igh-</a:t>
            </a:r>
            <a:r>
              <a:rPr lang="en-US" sz="1700" dirty="0">
                <a:solidFill>
                  <a:schemeClr val="bg1"/>
                </a:solidFill>
                <a:latin typeface="Calibri"/>
                <a:cs typeface="Calibri"/>
              </a:rPr>
              <a:t>D</a:t>
            </a:r>
            <a:r>
              <a:rPr lang="hu-HU" sz="1700" dirty="0" err="1">
                <a:solidFill>
                  <a:schemeClr val="bg1"/>
                </a:solidFill>
                <a:latin typeface="Calibri"/>
                <a:cs typeface="Calibri"/>
              </a:rPr>
              <a:t>im</a:t>
            </a:r>
            <a:r>
              <a:rPr lang="en-US" sz="1700" dirty="0">
                <a:solidFill>
                  <a:schemeClr val="bg1"/>
                </a:solidFill>
                <a:latin typeface="Calibri"/>
                <a:cs typeface="Calibri"/>
              </a:rPr>
              <a:t> Sample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179512" y="2393199"/>
            <a:ext cx="225062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solidFill>
                  <a:schemeClr val="tx1">
                    <a:tint val="75000"/>
                  </a:schemeClr>
                </a:solidFill>
                <a:latin typeface="Calibri" pitchFamily="34" charset="0"/>
              </a:rPr>
              <a:t>Web classification</a:t>
            </a:r>
          </a:p>
          <a:p>
            <a:r>
              <a:rPr lang="en-US" sz="2200" dirty="0" smtClean="0">
                <a:solidFill>
                  <a:schemeClr val="tx1">
                    <a:tint val="75000"/>
                  </a:schemeClr>
                </a:solidFill>
                <a:latin typeface="Calibri" pitchFamily="34" charset="0"/>
              </a:rPr>
              <a:t>baseline</a:t>
            </a:r>
            <a:endParaRPr lang="en-US" sz="2200" dirty="0">
              <a:solidFill>
                <a:schemeClr val="tx1">
                  <a:tint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179512" y="4348448"/>
            <a:ext cx="225062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FF0000"/>
                </a:solidFill>
                <a:latin typeface="Calibri" pitchFamily="34" charset="0"/>
              </a:rPr>
              <a:t>Web classification</a:t>
            </a:r>
          </a:p>
          <a:p>
            <a:r>
              <a:rPr lang="en-US" sz="2200" dirty="0">
                <a:solidFill>
                  <a:srgbClr val="FF0000"/>
                </a:solidFill>
                <a:latin typeface="Calibri" pitchFamily="34" charset="0"/>
              </a:rPr>
              <a:t>            with </a:t>
            </a:r>
          </a:p>
          <a:p>
            <a:r>
              <a:rPr lang="en-US" sz="2200" dirty="0">
                <a:solidFill>
                  <a:srgbClr val="FF0000"/>
                </a:solidFill>
                <a:latin typeface="Calibri" pitchFamily="34" charset="0"/>
              </a:rPr>
              <a:t>Similarity kernel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4139952" y="1126485"/>
            <a:ext cx="15244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>
                    <a:tint val="75000"/>
                  </a:schemeClr>
                </a:solidFill>
                <a:latin typeface="Calibri" pitchFamily="34" charset="0"/>
              </a:rPr>
              <a:t>   </a:t>
            </a:r>
            <a:r>
              <a:rPr lang="en-US" sz="2000" dirty="0" smtClean="0">
                <a:solidFill>
                  <a:schemeClr val="tx1">
                    <a:tint val="75000"/>
                  </a:schemeClr>
                </a:solidFill>
                <a:latin typeface="Calibri" pitchFamily="34" charset="0"/>
              </a:rPr>
              <a:t>Similarity</a:t>
            </a:r>
            <a:endParaRPr lang="en-US" sz="2000" dirty="0">
              <a:solidFill>
                <a:schemeClr val="tx1">
                  <a:tint val="75000"/>
                </a:schemeClr>
              </a:solidFill>
              <a:latin typeface="Calibri" pitchFamily="34" charset="0"/>
            </a:endParaRPr>
          </a:p>
          <a:p>
            <a:r>
              <a:rPr lang="en-US" sz="2000" dirty="0">
                <a:solidFill>
                  <a:schemeClr val="tx1">
                    <a:tint val="75000"/>
                  </a:schemeClr>
                </a:solidFill>
                <a:latin typeface="Calibri" pitchFamily="34" charset="0"/>
              </a:rPr>
              <a:t>computation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5964433" y="1124744"/>
            <a:ext cx="131265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>
                    <a:tint val="75000"/>
                  </a:schemeClr>
                </a:solidFill>
                <a:latin typeface="Calibri" pitchFamily="34" charset="0"/>
              </a:rPr>
              <a:t>    </a:t>
            </a:r>
            <a:r>
              <a:rPr lang="en-US" sz="2000" dirty="0" smtClean="0">
                <a:solidFill>
                  <a:schemeClr val="tx1">
                    <a:tint val="75000"/>
                  </a:schemeClr>
                </a:solidFill>
                <a:latin typeface="Calibri" pitchFamily="34" charset="0"/>
              </a:rPr>
              <a:t>Kernel</a:t>
            </a:r>
            <a:endParaRPr lang="en-US" sz="2000" dirty="0">
              <a:solidFill>
                <a:schemeClr val="tx1">
                  <a:tint val="75000"/>
                </a:schemeClr>
              </a:solidFill>
              <a:latin typeface="Calibri" pitchFamily="34" charset="0"/>
            </a:endParaRPr>
          </a:p>
          <a:p>
            <a:r>
              <a:rPr lang="en-US" sz="2000" dirty="0">
                <a:solidFill>
                  <a:schemeClr val="tx1">
                    <a:tint val="75000"/>
                  </a:schemeClr>
                </a:solidFill>
                <a:latin typeface="Calibri" pitchFamily="34" charset="0"/>
              </a:rPr>
              <a:t>calculation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7949522" y="1126485"/>
            <a:ext cx="81054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tx1">
                    <a:tint val="75000"/>
                  </a:schemeClr>
                </a:solidFill>
                <a:latin typeface="Calibri" pitchFamily="34" charset="0"/>
              </a:rPr>
              <a:t>SVM</a:t>
            </a:r>
            <a:endParaRPr lang="hu-HU" sz="2000" dirty="0" smtClean="0">
              <a:solidFill>
                <a:schemeClr val="tx1">
                  <a:tint val="75000"/>
                </a:schemeClr>
              </a:solidFill>
              <a:latin typeface="Calibri" pitchFamily="34" charset="0"/>
            </a:endParaRPr>
          </a:p>
          <a:p>
            <a:r>
              <a:rPr lang="hu-HU" sz="2000" dirty="0" err="1" smtClean="0">
                <a:solidFill>
                  <a:schemeClr val="tx1">
                    <a:tint val="75000"/>
                  </a:schemeClr>
                </a:solidFill>
                <a:latin typeface="Calibri" pitchFamily="34" charset="0"/>
              </a:rPr>
              <a:t>solver</a:t>
            </a:r>
            <a:endParaRPr lang="en-US" sz="2000" dirty="0">
              <a:solidFill>
                <a:schemeClr val="tx1">
                  <a:tint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30" name="TextBox 3"/>
          <p:cNvSpPr txBox="1"/>
          <p:nvPr/>
        </p:nvSpPr>
        <p:spPr>
          <a:xfrm>
            <a:off x="5868144" y="3501008"/>
            <a:ext cx="27548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alibri"/>
                <a:cs typeface="Calibri"/>
              </a:rPr>
              <a:t>CPU:  1.05 +  24.3 </a:t>
            </a:r>
            <a:r>
              <a:rPr lang="en-US" dirty="0" err="1" smtClean="0">
                <a:solidFill>
                  <a:srgbClr val="FF0000"/>
                </a:solidFill>
                <a:latin typeface="Calibri"/>
                <a:cs typeface="Calibri"/>
              </a:rPr>
              <a:t>ms</a:t>
            </a:r>
            <a:r>
              <a:rPr lang="en-US" dirty="0" smtClean="0">
                <a:solidFill>
                  <a:srgbClr val="FF0000"/>
                </a:solidFill>
                <a:latin typeface="Calibri"/>
                <a:cs typeface="Calibri"/>
              </a:rPr>
              <a:t> /page</a:t>
            </a:r>
          </a:p>
          <a:p>
            <a:r>
              <a:rPr lang="en-US" dirty="0" smtClean="0">
                <a:solidFill>
                  <a:srgbClr val="FF0000"/>
                </a:solidFill>
                <a:latin typeface="Calibri"/>
                <a:cs typeface="Calibri"/>
              </a:rPr>
              <a:t>GPU:  2.06 + 4.29 </a:t>
            </a:r>
            <a:r>
              <a:rPr lang="en-US" dirty="0" err="1" smtClean="0">
                <a:solidFill>
                  <a:srgbClr val="FF0000"/>
                </a:solidFill>
                <a:latin typeface="Calibri"/>
                <a:cs typeface="Calibri"/>
              </a:rPr>
              <a:t>ms</a:t>
            </a:r>
            <a:r>
              <a:rPr lang="en-US" dirty="0" smtClean="0">
                <a:solidFill>
                  <a:srgbClr val="FF0000"/>
                </a:solidFill>
                <a:latin typeface="Calibri"/>
                <a:cs typeface="Calibri"/>
              </a:rPr>
              <a:t>/page</a:t>
            </a:r>
            <a:endParaRPr lang="en-US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  <p:sp>
        <p:nvSpPr>
          <p:cNvPr id="31" name="TextBox 41"/>
          <p:cNvSpPr txBox="1"/>
          <p:nvPr/>
        </p:nvSpPr>
        <p:spPr>
          <a:xfrm>
            <a:off x="5868144" y="5589240"/>
            <a:ext cx="20218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alibri"/>
                <a:cs typeface="Calibri"/>
              </a:rPr>
              <a:t>CPU:  4.78 </a:t>
            </a:r>
            <a:r>
              <a:rPr lang="en-US" dirty="0" err="1">
                <a:solidFill>
                  <a:srgbClr val="FF0000"/>
                </a:solidFill>
                <a:latin typeface="Calibri"/>
                <a:cs typeface="Calibri"/>
              </a:rPr>
              <a:t>m</a:t>
            </a:r>
            <a:r>
              <a:rPr lang="en-US" dirty="0" err="1" smtClean="0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r>
              <a:rPr lang="en-US" dirty="0" smtClean="0">
                <a:solidFill>
                  <a:srgbClr val="FF0000"/>
                </a:solidFill>
                <a:latin typeface="Calibri"/>
                <a:cs typeface="Calibri"/>
              </a:rPr>
              <a:t>/page</a:t>
            </a:r>
          </a:p>
          <a:p>
            <a:r>
              <a:rPr lang="en-US" dirty="0" smtClean="0">
                <a:solidFill>
                  <a:srgbClr val="FF0000"/>
                </a:solidFill>
                <a:latin typeface="Calibri"/>
                <a:cs typeface="Calibri"/>
              </a:rPr>
              <a:t>GPU: 2.72 </a:t>
            </a:r>
            <a:r>
              <a:rPr lang="en-US" dirty="0" err="1" smtClean="0">
                <a:solidFill>
                  <a:srgbClr val="FF0000"/>
                </a:solidFill>
                <a:latin typeface="Calibri"/>
                <a:cs typeface="Calibri"/>
              </a:rPr>
              <a:t>ms</a:t>
            </a:r>
            <a:r>
              <a:rPr lang="en-US" dirty="0" smtClean="0">
                <a:solidFill>
                  <a:srgbClr val="FF0000"/>
                </a:solidFill>
                <a:latin typeface="Calibri"/>
                <a:cs typeface="Calibri"/>
              </a:rPr>
              <a:t>/page</a:t>
            </a:r>
            <a:endParaRPr lang="en-US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  <p:sp>
        <p:nvSpPr>
          <p:cNvPr id="33" name="TextBox 57"/>
          <p:cNvSpPr txBox="1"/>
          <p:nvPr/>
        </p:nvSpPr>
        <p:spPr>
          <a:xfrm>
            <a:off x="2429392" y="1126485"/>
            <a:ext cx="14401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1">
                    <a:tint val="75000"/>
                  </a:schemeClr>
                </a:solidFill>
                <a:latin typeface="Calibri" pitchFamily="34" charset="0"/>
              </a:rPr>
              <a:t>Feature </a:t>
            </a:r>
            <a:r>
              <a:rPr lang="en-US" sz="2000" dirty="0" err="1" smtClean="0">
                <a:solidFill>
                  <a:schemeClr val="tx1">
                    <a:tint val="75000"/>
                  </a:schemeClr>
                </a:solidFill>
                <a:latin typeface="Calibri" pitchFamily="34" charset="0"/>
              </a:rPr>
              <a:t>extr</a:t>
            </a:r>
            <a:r>
              <a:rPr lang="hu-HU" sz="2000" dirty="0" err="1" smtClean="0">
                <a:solidFill>
                  <a:schemeClr val="tx1">
                    <a:tint val="75000"/>
                  </a:schemeClr>
                </a:solidFill>
                <a:latin typeface="Calibri" pitchFamily="34" charset="0"/>
              </a:rPr>
              <a:t>action</a:t>
            </a:r>
            <a:endParaRPr lang="en-US" sz="2000" dirty="0">
              <a:solidFill>
                <a:schemeClr val="tx1">
                  <a:tint val="75000"/>
                </a:schemeClr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5893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Web </a:t>
            </a:r>
            <a:r>
              <a:rPr lang="hu-HU" dirty="0" err="1" smtClean="0"/>
              <a:t>Quality</a:t>
            </a:r>
            <a:r>
              <a:rPr lang="hu-HU" dirty="0" smtClean="0"/>
              <a:t> </a:t>
            </a:r>
            <a:r>
              <a:rPr lang="hu-HU" dirty="0" err="1" smtClean="0"/>
              <a:t>running</a:t>
            </a:r>
            <a:r>
              <a:rPr lang="hu-HU" dirty="0" smtClean="0"/>
              <a:t> </a:t>
            </a:r>
            <a:r>
              <a:rPr lang="hu-HU" dirty="0" err="1" smtClean="0"/>
              <a:t>times</a:t>
            </a:r>
            <a:endParaRPr lang="hu-HU" dirty="0"/>
          </a:p>
        </p:txBody>
      </p:sp>
      <p:sp>
        <p:nvSpPr>
          <p:cNvPr id="34" name="Szövegdoboz 33"/>
          <p:cNvSpPr txBox="1"/>
          <p:nvPr/>
        </p:nvSpPr>
        <p:spPr>
          <a:xfrm>
            <a:off x="7164288" y="980728"/>
            <a:ext cx="15841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 smtClean="0"/>
              <a:t>Sparse</a:t>
            </a:r>
            <a:r>
              <a:rPr lang="hu-HU" dirty="0" smtClean="0"/>
              <a:t> </a:t>
            </a:r>
          </a:p>
          <a:p>
            <a:r>
              <a:rPr lang="hu-HU" dirty="0" smtClean="0"/>
              <a:t>Bag of </a:t>
            </a:r>
            <a:r>
              <a:rPr lang="hu-HU" dirty="0" err="1" smtClean="0"/>
              <a:t>Words</a:t>
            </a:r>
            <a:endParaRPr lang="hu-HU" dirty="0" smtClean="0"/>
          </a:p>
          <a:p>
            <a:endParaRPr lang="hu-HU" dirty="0" smtClean="0"/>
          </a:p>
          <a:p>
            <a:r>
              <a:rPr lang="hu-HU" dirty="0" err="1" smtClean="0"/>
              <a:t>ms</a:t>
            </a:r>
            <a:r>
              <a:rPr lang="hu-HU" dirty="0" smtClean="0"/>
              <a:t>/</a:t>
            </a:r>
            <a:r>
              <a:rPr lang="hu-HU" dirty="0" err="1" smtClean="0"/>
              <a:t>document</a:t>
            </a:r>
            <a:endParaRPr lang="hu-HU" dirty="0"/>
          </a:p>
        </p:txBody>
      </p:sp>
      <p:graphicFrame>
        <p:nvGraphicFramePr>
          <p:cNvPr id="35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65704303"/>
              </p:ext>
            </p:extLst>
          </p:nvPr>
        </p:nvGraphicFramePr>
        <p:xfrm>
          <a:off x="0" y="1340768"/>
          <a:ext cx="9144000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25051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2411760" y="2204864"/>
            <a:ext cx="1440160" cy="576064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dirty="0" smtClean="0">
                <a:latin typeface="Calibri"/>
                <a:cs typeface="Calibri"/>
              </a:rPr>
              <a:t>Visual</a:t>
            </a:r>
            <a:endParaRPr lang="en-US" sz="1700" dirty="0">
              <a:latin typeface="Calibri"/>
              <a:cs typeface="Calibri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5868144" y="4322526"/>
            <a:ext cx="1440160" cy="1224136"/>
          </a:xfrm>
          <a:prstGeom prst="roundRect">
            <a:avLst/>
          </a:prstGeom>
          <a:solidFill>
            <a:srgbClr val="63891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dirty="0" smtClean="0">
                <a:latin typeface="Calibri"/>
                <a:cs typeface="Calibri"/>
              </a:rPr>
              <a:t>Dense</a:t>
            </a:r>
            <a:endParaRPr lang="hu-HU" sz="1700" dirty="0">
              <a:latin typeface="Calibri"/>
              <a:cs typeface="Calibri"/>
            </a:endParaRPr>
          </a:p>
          <a:p>
            <a:pPr algn="ctr"/>
            <a:r>
              <a:rPr lang="hu-HU" sz="1700" dirty="0" err="1" smtClean="0">
                <a:latin typeface="Calibri"/>
                <a:cs typeface="Calibri"/>
              </a:rPr>
              <a:t>Low-Dim</a:t>
            </a:r>
            <a:endParaRPr lang="en-US" sz="1700" dirty="0">
              <a:latin typeface="Calibri"/>
              <a:cs typeface="Calibri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7596336" y="4322526"/>
            <a:ext cx="1440160" cy="1224136"/>
          </a:xfrm>
          <a:prstGeom prst="roundRect">
            <a:avLst/>
          </a:prstGeom>
          <a:solidFill>
            <a:srgbClr val="63891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/>
                <a:cs typeface="Calibri"/>
              </a:rPr>
              <a:t>linear SVM</a:t>
            </a:r>
            <a:endParaRPr lang="hu-HU" dirty="0">
              <a:latin typeface="Calibri"/>
              <a:cs typeface="Calibri"/>
            </a:endParaRPr>
          </a:p>
          <a:p>
            <a:pPr algn="ctr"/>
            <a:r>
              <a:rPr lang="hu-HU" dirty="0" err="1">
                <a:latin typeface="Calibri"/>
                <a:cs typeface="Calibri"/>
              </a:rPr>
              <a:t>Even</a:t>
            </a:r>
            <a:r>
              <a:rPr lang="hu-HU" dirty="0">
                <a:latin typeface="Calibri"/>
                <a:cs typeface="Calibri"/>
              </a:rPr>
              <a:t> online </a:t>
            </a:r>
            <a:r>
              <a:rPr lang="hu-HU" dirty="0" err="1">
                <a:latin typeface="Calibri"/>
                <a:cs typeface="Calibri"/>
              </a:rPr>
              <a:t>predictions</a:t>
            </a:r>
            <a:r>
              <a:rPr lang="en-US" dirty="0">
                <a:latin typeface="Calibri"/>
                <a:cs typeface="Calibri"/>
              </a:rPr>
              <a:t> 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5868144" y="2204864"/>
            <a:ext cx="1440160" cy="576064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dirty="0" smtClean="0">
                <a:solidFill>
                  <a:schemeClr val="bg1"/>
                </a:solidFill>
                <a:latin typeface="Calibri"/>
                <a:cs typeface="Calibri"/>
              </a:rPr>
              <a:t>Dense</a:t>
            </a:r>
            <a:endParaRPr lang="hu-HU" sz="1700" dirty="0" smtClean="0">
              <a:solidFill>
                <a:schemeClr val="bg1"/>
              </a:solidFill>
              <a:latin typeface="Calibri"/>
              <a:cs typeface="Calibri"/>
            </a:endParaRPr>
          </a:p>
          <a:p>
            <a:pPr algn="ctr"/>
            <a:r>
              <a:rPr lang="en-US" sz="1700" dirty="0" smtClean="0">
                <a:solidFill>
                  <a:schemeClr val="bg1"/>
                </a:solidFill>
                <a:latin typeface="Calibri"/>
                <a:cs typeface="Calibri"/>
              </a:rPr>
              <a:t>V</a:t>
            </a:r>
            <a:r>
              <a:rPr lang="hu-HU" sz="1700" dirty="0" err="1" smtClean="0">
                <a:solidFill>
                  <a:schemeClr val="bg1"/>
                </a:solidFill>
                <a:latin typeface="Calibri"/>
                <a:cs typeface="Calibri"/>
              </a:rPr>
              <a:t>ery</a:t>
            </a:r>
            <a:r>
              <a:rPr lang="hu-HU" sz="1700" dirty="0" smtClean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1700" dirty="0" smtClean="0">
                <a:solidFill>
                  <a:schemeClr val="bg1"/>
                </a:solidFill>
                <a:latin typeface="Calibri"/>
                <a:cs typeface="Calibri"/>
              </a:rPr>
              <a:t>H</a:t>
            </a:r>
            <a:r>
              <a:rPr lang="hu-HU" sz="1700" dirty="0" err="1" smtClean="0">
                <a:solidFill>
                  <a:schemeClr val="bg1"/>
                </a:solidFill>
                <a:latin typeface="Calibri"/>
                <a:cs typeface="Calibri"/>
              </a:rPr>
              <a:t>igh</a:t>
            </a:r>
            <a:r>
              <a:rPr lang="hu-HU" sz="1700" dirty="0" err="1">
                <a:solidFill>
                  <a:schemeClr val="bg1"/>
                </a:solidFill>
                <a:latin typeface="Calibri"/>
                <a:cs typeface="Calibri"/>
              </a:rPr>
              <a:t>-</a:t>
            </a:r>
            <a:r>
              <a:rPr lang="en-US" sz="1700" dirty="0" smtClean="0">
                <a:solidFill>
                  <a:schemeClr val="bg1"/>
                </a:solidFill>
                <a:latin typeface="Calibri"/>
                <a:cs typeface="Calibri"/>
              </a:rPr>
              <a:t>D</a:t>
            </a:r>
            <a:endParaRPr lang="en-US" sz="17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cxnSp>
        <p:nvCxnSpPr>
          <p:cNvPr id="44" name="Straight Arrow Connector 43"/>
          <p:cNvCxnSpPr>
            <a:stCxn id="23" idx="3"/>
            <a:endCxn id="24" idx="1"/>
          </p:cNvCxnSpPr>
          <p:nvPr/>
        </p:nvCxnSpPr>
        <p:spPr>
          <a:xfrm>
            <a:off x="7308304" y="4934594"/>
            <a:ext cx="28803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39" idx="3"/>
          </p:cNvCxnSpPr>
          <p:nvPr/>
        </p:nvCxnSpPr>
        <p:spPr>
          <a:xfrm>
            <a:off x="7308304" y="2492896"/>
            <a:ext cx="288032" cy="21602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10" idx="3"/>
            <a:endCxn id="39" idx="1"/>
          </p:cNvCxnSpPr>
          <p:nvPr/>
        </p:nvCxnSpPr>
        <p:spPr>
          <a:xfrm>
            <a:off x="3851920" y="2492896"/>
            <a:ext cx="2016224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9" name="Rounded Rectangle 48"/>
          <p:cNvSpPr/>
          <p:nvPr/>
        </p:nvSpPr>
        <p:spPr>
          <a:xfrm>
            <a:off x="7596336" y="2204864"/>
            <a:ext cx="1440160" cy="1224136"/>
          </a:xfrm>
          <a:prstGeom prst="roundRect">
            <a:avLst/>
          </a:prstGeom>
          <a:solidFill>
            <a:srgbClr val="2F589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dirty="0">
                <a:latin typeface="Calibri"/>
                <a:cs typeface="Calibri"/>
              </a:rPr>
              <a:t>High </a:t>
            </a:r>
            <a:r>
              <a:rPr lang="hu-HU" sz="1700" dirty="0" err="1">
                <a:latin typeface="Calibri"/>
                <a:cs typeface="Calibri"/>
              </a:rPr>
              <a:t>complexity</a:t>
            </a:r>
            <a:r>
              <a:rPr lang="hu-HU" sz="1700" dirty="0">
                <a:latin typeface="Calibri"/>
                <a:cs typeface="Calibri"/>
              </a:rPr>
              <a:t> </a:t>
            </a:r>
            <a:r>
              <a:rPr lang="en-US" sz="1700" dirty="0">
                <a:latin typeface="Calibri"/>
                <a:cs typeface="Calibri"/>
              </a:rPr>
              <a:t>non-linear</a:t>
            </a:r>
            <a:endParaRPr lang="hu-HU" sz="1700" dirty="0">
              <a:latin typeface="Calibri"/>
              <a:cs typeface="Calibri"/>
            </a:endParaRPr>
          </a:p>
          <a:p>
            <a:pPr algn="ctr"/>
            <a:r>
              <a:rPr lang="hu-HU" sz="1700" dirty="0">
                <a:latin typeface="Calibri"/>
                <a:cs typeface="Calibri"/>
              </a:rPr>
              <a:t>multi-kernel</a:t>
            </a:r>
            <a:endParaRPr lang="en-US" sz="1700" dirty="0">
              <a:latin typeface="Calibri"/>
              <a:cs typeface="Calibri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2411760" y="2852936"/>
            <a:ext cx="1440160" cy="576064"/>
          </a:xfrm>
          <a:prstGeom prst="roundRect">
            <a:avLst/>
          </a:prstGeom>
          <a:solidFill>
            <a:srgbClr val="2F589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Calibri"/>
                <a:cs typeface="Calibri"/>
              </a:rPr>
              <a:t>Textual</a:t>
            </a:r>
            <a:endParaRPr lang="en-US" dirty="0">
              <a:latin typeface="Calibri"/>
              <a:cs typeface="Calibri"/>
            </a:endParaRPr>
          </a:p>
        </p:txBody>
      </p:sp>
      <p:cxnSp>
        <p:nvCxnSpPr>
          <p:cNvPr id="51" name="Straight Arrow Connector 50"/>
          <p:cNvCxnSpPr>
            <a:stCxn id="50" idx="3"/>
            <a:endCxn id="53" idx="1"/>
          </p:cNvCxnSpPr>
          <p:nvPr/>
        </p:nvCxnSpPr>
        <p:spPr>
          <a:xfrm>
            <a:off x="3851920" y="3140968"/>
            <a:ext cx="2016224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3" name="Rounded Rectangle 52"/>
          <p:cNvSpPr/>
          <p:nvPr/>
        </p:nvSpPr>
        <p:spPr>
          <a:xfrm>
            <a:off x="5868144" y="2852936"/>
            <a:ext cx="1440160" cy="576064"/>
          </a:xfrm>
          <a:prstGeom prst="roundRect">
            <a:avLst/>
          </a:prstGeom>
          <a:solidFill>
            <a:srgbClr val="2F589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dirty="0" smtClean="0">
                <a:solidFill>
                  <a:schemeClr val="bg1"/>
                </a:solidFill>
                <a:latin typeface="Calibri"/>
                <a:cs typeface="Calibri"/>
              </a:rPr>
              <a:t>Sparse</a:t>
            </a:r>
            <a:endParaRPr lang="hu-HU" sz="1700" dirty="0">
              <a:solidFill>
                <a:schemeClr val="bg1"/>
              </a:solidFill>
              <a:latin typeface="Calibri"/>
              <a:cs typeface="Calibri"/>
            </a:endParaRPr>
          </a:p>
          <a:p>
            <a:pPr algn="ctr"/>
            <a:r>
              <a:rPr lang="hu-HU" sz="1700" dirty="0" err="1" smtClean="0">
                <a:solidFill>
                  <a:schemeClr val="bg1"/>
                </a:solidFill>
                <a:latin typeface="Calibri"/>
                <a:cs typeface="Calibri"/>
              </a:rPr>
              <a:t>High-Dim</a:t>
            </a:r>
            <a:endParaRPr lang="en-US" sz="17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cxnSp>
        <p:nvCxnSpPr>
          <p:cNvPr id="54" name="Straight Arrow Connector 53"/>
          <p:cNvCxnSpPr>
            <a:stCxn id="53" idx="3"/>
            <a:endCxn id="49" idx="1"/>
          </p:cNvCxnSpPr>
          <p:nvPr/>
        </p:nvCxnSpPr>
        <p:spPr>
          <a:xfrm flipV="1">
            <a:off x="7308304" y="2816932"/>
            <a:ext cx="288032" cy="32403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stCxn id="88" idx="3"/>
            <a:endCxn id="23" idx="1"/>
          </p:cNvCxnSpPr>
          <p:nvPr/>
        </p:nvCxnSpPr>
        <p:spPr>
          <a:xfrm>
            <a:off x="5664378" y="4610558"/>
            <a:ext cx="203766" cy="32403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>
            <a:stCxn id="92" idx="3"/>
            <a:endCxn id="23" idx="1"/>
          </p:cNvCxnSpPr>
          <p:nvPr/>
        </p:nvCxnSpPr>
        <p:spPr>
          <a:xfrm flipV="1">
            <a:off x="5664378" y="4934594"/>
            <a:ext cx="203766" cy="32403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7" name="Rounded Rectangle 86"/>
          <p:cNvSpPr/>
          <p:nvPr/>
        </p:nvSpPr>
        <p:spPr>
          <a:xfrm>
            <a:off x="2411760" y="4322526"/>
            <a:ext cx="1440160" cy="576064"/>
          </a:xfrm>
          <a:prstGeom prst="roundRect">
            <a:avLst/>
          </a:prstGeom>
          <a:solidFill>
            <a:srgbClr val="63891F"/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dirty="0" smtClean="0">
                <a:latin typeface="Calibri"/>
                <a:cs typeface="Calibri"/>
              </a:rPr>
              <a:t>Visual</a:t>
            </a:r>
            <a:endParaRPr lang="en-US" sz="1700" dirty="0">
              <a:latin typeface="Calibri"/>
              <a:cs typeface="Calibri"/>
            </a:endParaRPr>
          </a:p>
        </p:txBody>
      </p:sp>
      <p:sp>
        <p:nvSpPr>
          <p:cNvPr id="88" name="Rounded Rectangle 87"/>
          <p:cNvSpPr/>
          <p:nvPr/>
        </p:nvSpPr>
        <p:spPr>
          <a:xfrm>
            <a:off x="4067944" y="4322526"/>
            <a:ext cx="1596434" cy="576064"/>
          </a:xfrm>
          <a:prstGeom prst="roundRect">
            <a:avLst/>
          </a:prstGeom>
          <a:solidFill>
            <a:srgbClr val="2F589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dirty="0" smtClean="0">
                <a:solidFill>
                  <a:schemeClr val="bg1"/>
                </a:solidFill>
                <a:latin typeface="Calibri"/>
                <a:cs typeface="Calibri"/>
              </a:rPr>
              <a:t>Dense</a:t>
            </a:r>
            <a:r>
              <a:rPr lang="hu-HU" sz="1700" dirty="0" smtClean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1700" dirty="0" smtClean="0">
                <a:solidFill>
                  <a:schemeClr val="bg1"/>
                </a:solidFill>
                <a:latin typeface="Calibri"/>
                <a:cs typeface="Calibri"/>
              </a:rPr>
              <a:t>V</a:t>
            </a:r>
            <a:r>
              <a:rPr lang="hu-HU" sz="1700" dirty="0" err="1">
                <a:solidFill>
                  <a:schemeClr val="bg1"/>
                </a:solidFill>
                <a:latin typeface="Calibri"/>
                <a:cs typeface="Calibri"/>
              </a:rPr>
              <a:t>ery</a:t>
            </a:r>
            <a:r>
              <a:rPr lang="hu-HU" sz="170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1700" dirty="0">
                <a:solidFill>
                  <a:schemeClr val="bg1"/>
                </a:solidFill>
                <a:latin typeface="Calibri"/>
                <a:cs typeface="Calibri"/>
              </a:rPr>
              <a:t>H</a:t>
            </a:r>
            <a:r>
              <a:rPr lang="hu-HU" sz="1700" dirty="0" err="1">
                <a:solidFill>
                  <a:schemeClr val="bg1"/>
                </a:solidFill>
                <a:latin typeface="Calibri"/>
                <a:cs typeface="Calibri"/>
              </a:rPr>
              <a:t>igh-</a:t>
            </a:r>
            <a:r>
              <a:rPr lang="en-US" sz="1700" dirty="0" smtClean="0">
                <a:solidFill>
                  <a:schemeClr val="bg1"/>
                </a:solidFill>
                <a:latin typeface="Calibri"/>
                <a:cs typeface="Calibri"/>
              </a:rPr>
              <a:t>D</a:t>
            </a:r>
            <a:r>
              <a:rPr lang="hu-HU" sz="1700" dirty="0" smtClean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hu-HU" sz="1700" dirty="0" err="1" smtClean="0">
                <a:solidFill>
                  <a:schemeClr val="bg1"/>
                </a:solidFill>
                <a:latin typeface="Calibri"/>
                <a:cs typeface="Calibri"/>
              </a:rPr>
              <a:t>Sample</a:t>
            </a:r>
            <a:endParaRPr lang="en-US" sz="17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cxnSp>
        <p:nvCxnSpPr>
          <p:cNvPr id="89" name="Straight Arrow Connector 88"/>
          <p:cNvCxnSpPr>
            <a:stCxn id="87" idx="3"/>
            <a:endCxn id="88" idx="1"/>
          </p:cNvCxnSpPr>
          <p:nvPr/>
        </p:nvCxnSpPr>
        <p:spPr>
          <a:xfrm>
            <a:off x="3851920" y="4610558"/>
            <a:ext cx="216024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0" name="Rounded Rectangle 89"/>
          <p:cNvSpPr/>
          <p:nvPr/>
        </p:nvSpPr>
        <p:spPr>
          <a:xfrm>
            <a:off x="2411760" y="4970598"/>
            <a:ext cx="1440160" cy="576064"/>
          </a:xfrm>
          <a:prstGeom prst="roundRect">
            <a:avLst/>
          </a:prstGeom>
          <a:solidFill>
            <a:srgbClr val="2F589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Calibri"/>
                <a:cs typeface="Calibri"/>
              </a:rPr>
              <a:t>Textual</a:t>
            </a:r>
            <a:endParaRPr lang="en-US" dirty="0">
              <a:latin typeface="Calibri"/>
              <a:cs typeface="Calibri"/>
            </a:endParaRPr>
          </a:p>
        </p:txBody>
      </p:sp>
      <p:cxnSp>
        <p:nvCxnSpPr>
          <p:cNvPr id="91" name="Straight Arrow Connector 90"/>
          <p:cNvCxnSpPr>
            <a:stCxn id="90" idx="3"/>
            <a:endCxn id="92" idx="1"/>
          </p:cNvCxnSpPr>
          <p:nvPr/>
        </p:nvCxnSpPr>
        <p:spPr>
          <a:xfrm>
            <a:off x="3851920" y="5258630"/>
            <a:ext cx="216024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2" name="Rounded Rectangle 91"/>
          <p:cNvSpPr/>
          <p:nvPr/>
        </p:nvSpPr>
        <p:spPr>
          <a:xfrm>
            <a:off x="4067944" y="4970598"/>
            <a:ext cx="1596434" cy="576064"/>
          </a:xfrm>
          <a:prstGeom prst="roundRect">
            <a:avLst/>
          </a:prstGeom>
          <a:solidFill>
            <a:srgbClr val="2F589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dirty="0" smtClean="0">
                <a:solidFill>
                  <a:schemeClr val="bg1"/>
                </a:solidFill>
                <a:latin typeface="Calibri"/>
                <a:cs typeface="Calibri"/>
              </a:rPr>
              <a:t>Spars</a:t>
            </a:r>
            <a:r>
              <a:rPr lang="hu-HU" sz="1700" dirty="0" smtClean="0">
                <a:solidFill>
                  <a:schemeClr val="bg1"/>
                </a:solidFill>
                <a:latin typeface="Calibri"/>
                <a:cs typeface="Calibri"/>
              </a:rPr>
              <a:t>e</a:t>
            </a:r>
            <a:r>
              <a:rPr lang="en-US" sz="1700" dirty="0" smtClean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endParaRPr lang="hu-HU" sz="1700" dirty="0" smtClean="0">
              <a:solidFill>
                <a:schemeClr val="bg1"/>
              </a:solidFill>
              <a:latin typeface="Calibri"/>
              <a:cs typeface="Calibri"/>
            </a:endParaRPr>
          </a:p>
          <a:p>
            <a:pPr algn="ctr"/>
            <a:r>
              <a:rPr lang="en-US" sz="1700" dirty="0" smtClean="0">
                <a:solidFill>
                  <a:schemeClr val="bg1"/>
                </a:solidFill>
                <a:latin typeface="Calibri"/>
                <a:cs typeface="Calibri"/>
              </a:rPr>
              <a:t>H</a:t>
            </a:r>
            <a:r>
              <a:rPr lang="hu-HU" sz="1700" dirty="0" err="1" smtClean="0">
                <a:solidFill>
                  <a:schemeClr val="bg1"/>
                </a:solidFill>
                <a:latin typeface="Calibri"/>
                <a:cs typeface="Calibri"/>
              </a:rPr>
              <a:t>igh-</a:t>
            </a:r>
            <a:r>
              <a:rPr lang="en-US" sz="1700" dirty="0" smtClean="0">
                <a:solidFill>
                  <a:schemeClr val="bg1"/>
                </a:solidFill>
                <a:latin typeface="Calibri"/>
                <a:cs typeface="Calibri"/>
              </a:rPr>
              <a:t>D Sample</a:t>
            </a:r>
            <a:endParaRPr lang="en-US" sz="17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140207" y="2348880"/>
            <a:ext cx="210338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tx1">
                    <a:tint val="75000"/>
                  </a:schemeClr>
                </a:solidFill>
                <a:latin typeface="Calibri" pitchFamily="34" charset="0"/>
              </a:rPr>
              <a:t>Multimodal Visual </a:t>
            </a:r>
          </a:p>
          <a:p>
            <a:r>
              <a:rPr lang="en-US" sz="2000" dirty="0">
                <a:solidFill>
                  <a:schemeClr val="tx1">
                    <a:tint val="75000"/>
                  </a:schemeClr>
                </a:solidFill>
                <a:latin typeface="Calibri" pitchFamily="34" charset="0"/>
              </a:rPr>
              <a:t>Concept detection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140207" y="4265801"/>
            <a:ext cx="210338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Calibri"/>
                <a:cs typeface="Calibri"/>
              </a:rPr>
              <a:t>Multimodal Visual </a:t>
            </a:r>
          </a:p>
          <a:p>
            <a:r>
              <a:rPr lang="en-US" sz="2000" dirty="0" smtClean="0">
                <a:solidFill>
                  <a:srgbClr val="FF0000"/>
                </a:solidFill>
                <a:latin typeface="Calibri"/>
                <a:cs typeface="Calibri"/>
              </a:rPr>
              <a:t>Concept detection </a:t>
            </a:r>
          </a:p>
          <a:p>
            <a:r>
              <a:rPr lang="en-US" sz="2000" dirty="0" smtClean="0">
                <a:solidFill>
                  <a:srgbClr val="FF0000"/>
                </a:solidFill>
                <a:latin typeface="Calibri"/>
                <a:cs typeface="Calibri"/>
              </a:rPr>
              <a:t>           with</a:t>
            </a:r>
          </a:p>
          <a:p>
            <a:r>
              <a:rPr lang="en-US" sz="2000" dirty="0" smtClean="0">
                <a:solidFill>
                  <a:srgbClr val="FF0000"/>
                </a:solidFill>
                <a:latin typeface="Calibri"/>
                <a:cs typeface="Calibri"/>
              </a:rPr>
              <a:t>Similarity kernel</a:t>
            </a:r>
          </a:p>
        </p:txBody>
      </p:sp>
      <p:sp>
        <p:nvSpPr>
          <p:cNvPr id="37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Image </a:t>
            </a:r>
            <a:r>
              <a:rPr lang="hu-HU" dirty="0" err="1" smtClean="0"/>
              <a:t>classification</a:t>
            </a:r>
            <a:r>
              <a:rPr lang="hu-HU" dirty="0" smtClean="0"/>
              <a:t> </a:t>
            </a:r>
            <a:r>
              <a:rPr lang="hu-HU" dirty="0"/>
              <a:t>and </a:t>
            </a:r>
            <a:r>
              <a:rPr lang="hu-HU" dirty="0" err="1"/>
              <a:t>the</a:t>
            </a:r>
            <a:r>
              <a:rPr lang="hu-HU" dirty="0"/>
              <a:t> GPU</a:t>
            </a:r>
          </a:p>
        </p:txBody>
      </p:sp>
      <p:sp>
        <p:nvSpPr>
          <p:cNvPr id="29" name="TextBox 57"/>
          <p:cNvSpPr txBox="1"/>
          <p:nvPr/>
        </p:nvSpPr>
        <p:spPr>
          <a:xfrm>
            <a:off x="2429392" y="1126485"/>
            <a:ext cx="14401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1">
                    <a:tint val="75000"/>
                  </a:schemeClr>
                </a:solidFill>
                <a:latin typeface="Calibri" pitchFamily="34" charset="0"/>
              </a:rPr>
              <a:t>Feature </a:t>
            </a:r>
            <a:r>
              <a:rPr lang="en-US" sz="2000" dirty="0" err="1" smtClean="0">
                <a:solidFill>
                  <a:schemeClr val="tx1">
                    <a:tint val="75000"/>
                  </a:schemeClr>
                </a:solidFill>
                <a:latin typeface="Calibri" pitchFamily="34" charset="0"/>
              </a:rPr>
              <a:t>extr</a:t>
            </a:r>
            <a:r>
              <a:rPr lang="hu-HU" sz="2000" dirty="0" err="1" smtClean="0">
                <a:solidFill>
                  <a:schemeClr val="tx1">
                    <a:tint val="75000"/>
                  </a:schemeClr>
                </a:solidFill>
                <a:latin typeface="Calibri" pitchFamily="34" charset="0"/>
              </a:rPr>
              <a:t>action</a:t>
            </a:r>
            <a:endParaRPr lang="en-US" sz="2000" dirty="0">
              <a:solidFill>
                <a:schemeClr val="tx1">
                  <a:tint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30" name="TextBox 77"/>
          <p:cNvSpPr txBox="1"/>
          <p:nvPr/>
        </p:nvSpPr>
        <p:spPr>
          <a:xfrm>
            <a:off x="4139952" y="1126485"/>
            <a:ext cx="15244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>
                    <a:tint val="75000"/>
                  </a:schemeClr>
                </a:solidFill>
                <a:latin typeface="Calibri" pitchFamily="34" charset="0"/>
              </a:rPr>
              <a:t>   </a:t>
            </a:r>
            <a:r>
              <a:rPr lang="en-US" sz="2000" dirty="0" smtClean="0">
                <a:solidFill>
                  <a:schemeClr val="tx1">
                    <a:tint val="75000"/>
                  </a:schemeClr>
                </a:solidFill>
                <a:latin typeface="Calibri" pitchFamily="34" charset="0"/>
              </a:rPr>
              <a:t>Similarity</a:t>
            </a:r>
            <a:endParaRPr lang="en-US" sz="2000" dirty="0">
              <a:solidFill>
                <a:schemeClr val="tx1">
                  <a:tint val="75000"/>
                </a:schemeClr>
              </a:solidFill>
              <a:latin typeface="Calibri" pitchFamily="34" charset="0"/>
            </a:endParaRPr>
          </a:p>
          <a:p>
            <a:r>
              <a:rPr lang="en-US" sz="2000" dirty="0">
                <a:solidFill>
                  <a:schemeClr val="tx1">
                    <a:tint val="75000"/>
                  </a:schemeClr>
                </a:solidFill>
                <a:latin typeface="Calibri" pitchFamily="34" charset="0"/>
              </a:rPr>
              <a:t>computation</a:t>
            </a:r>
          </a:p>
        </p:txBody>
      </p:sp>
      <p:sp>
        <p:nvSpPr>
          <p:cNvPr id="31" name="TextBox 78"/>
          <p:cNvSpPr txBox="1"/>
          <p:nvPr/>
        </p:nvSpPr>
        <p:spPr>
          <a:xfrm>
            <a:off x="5964433" y="1124744"/>
            <a:ext cx="131265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>
                    <a:tint val="75000"/>
                  </a:schemeClr>
                </a:solidFill>
                <a:latin typeface="Calibri" pitchFamily="34" charset="0"/>
              </a:rPr>
              <a:t>    </a:t>
            </a:r>
            <a:r>
              <a:rPr lang="en-US" sz="2000" dirty="0" smtClean="0">
                <a:solidFill>
                  <a:schemeClr val="tx1">
                    <a:tint val="75000"/>
                  </a:schemeClr>
                </a:solidFill>
                <a:latin typeface="Calibri" pitchFamily="34" charset="0"/>
              </a:rPr>
              <a:t>Kernel</a:t>
            </a:r>
            <a:endParaRPr lang="en-US" sz="2000" dirty="0">
              <a:solidFill>
                <a:schemeClr val="tx1">
                  <a:tint val="75000"/>
                </a:schemeClr>
              </a:solidFill>
              <a:latin typeface="Calibri" pitchFamily="34" charset="0"/>
            </a:endParaRPr>
          </a:p>
          <a:p>
            <a:r>
              <a:rPr lang="en-US" sz="2000" dirty="0">
                <a:solidFill>
                  <a:schemeClr val="tx1">
                    <a:tint val="75000"/>
                  </a:schemeClr>
                </a:solidFill>
                <a:latin typeface="Calibri" pitchFamily="34" charset="0"/>
              </a:rPr>
              <a:t>calculation</a:t>
            </a:r>
          </a:p>
        </p:txBody>
      </p:sp>
      <p:sp>
        <p:nvSpPr>
          <p:cNvPr id="36" name="TextBox 83"/>
          <p:cNvSpPr txBox="1"/>
          <p:nvPr/>
        </p:nvSpPr>
        <p:spPr>
          <a:xfrm>
            <a:off x="7949522" y="1126485"/>
            <a:ext cx="81054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tx1">
                    <a:tint val="75000"/>
                  </a:schemeClr>
                </a:solidFill>
                <a:latin typeface="Calibri" pitchFamily="34" charset="0"/>
              </a:rPr>
              <a:t>SVM</a:t>
            </a:r>
            <a:endParaRPr lang="hu-HU" sz="2000" dirty="0" smtClean="0">
              <a:solidFill>
                <a:schemeClr val="tx1">
                  <a:tint val="75000"/>
                </a:schemeClr>
              </a:solidFill>
              <a:latin typeface="Calibri" pitchFamily="34" charset="0"/>
            </a:endParaRPr>
          </a:p>
          <a:p>
            <a:r>
              <a:rPr lang="hu-HU" sz="2000" dirty="0" err="1" smtClean="0">
                <a:solidFill>
                  <a:schemeClr val="tx1">
                    <a:tint val="75000"/>
                  </a:schemeClr>
                </a:solidFill>
                <a:latin typeface="Calibri" pitchFamily="34" charset="0"/>
              </a:rPr>
              <a:t>solver</a:t>
            </a:r>
            <a:endParaRPr lang="en-US" sz="2000" dirty="0">
              <a:solidFill>
                <a:schemeClr val="tx1">
                  <a:tint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7" name="Téglalap 6"/>
          <p:cNvSpPr/>
          <p:nvPr/>
        </p:nvSpPr>
        <p:spPr>
          <a:xfrm>
            <a:off x="863472" y="5896436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sz="1400" dirty="0">
                <a:solidFill>
                  <a:prstClr val="black">
                    <a:lumMod val="50000"/>
                    <a:lumOff val="50000"/>
                  </a:prstClr>
                </a:solidFill>
                <a:latin typeface="Calibri" pitchFamily="34" charset="0"/>
              </a:rPr>
              <a:t>B. </a:t>
            </a:r>
            <a:r>
              <a:rPr lang="hu-HU" sz="1400" dirty="0" err="1">
                <a:solidFill>
                  <a:prstClr val="black">
                    <a:lumMod val="50000"/>
                    <a:lumOff val="50000"/>
                  </a:prstClr>
                </a:solidFill>
                <a:latin typeface="Calibri" pitchFamily="34" charset="0"/>
              </a:rPr>
              <a:t>Daróczy</a:t>
            </a:r>
            <a:r>
              <a:rPr lang="hu-HU" sz="1400" dirty="0">
                <a:solidFill>
                  <a:prstClr val="black">
                    <a:lumMod val="50000"/>
                    <a:lumOff val="50000"/>
                  </a:prstClr>
                </a:solidFill>
                <a:latin typeface="Calibri" pitchFamily="34" charset="0"/>
              </a:rPr>
              <a:t>, D. Siklósi and A.A. Benczúr</a:t>
            </a:r>
          </a:p>
          <a:p>
            <a:r>
              <a:rPr lang="hu-HU" sz="14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Calibri" pitchFamily="34" charset="0"/>
              </a:rPr>
              <a:t>SZTAKI </a:t>
            </a:r>
            <a:r>
              <a:rPr lang="hu-HU" sz="1400" dirty="0">
                <a:solidFill>
                  <a:prstClr val="black">
                    <a:lumMod val="50000"/>
                    <a:lumOff val="50000"/>
                  </a:prstClr>
                </a:solidFill>
                <a:latin typeface="Calibri" pitchFamily="34" charset="0"/>
              </a:rPr>
              <a:t>@ </a:t>
            </a:r>
            <a:r>
              <a:rPr lang="hu-HU" sz="1400" dirty="0" err="1">
                <a:solidFill>
                  <a:prstClr val="black">
                    <a:lumMod val="50000"/>
                    <a:lumOff val="50000"/>
                  </a:prstClr>
                </a:solidFill>
                <a:latin typeface="Calibri" pitchFamily="34" charset="0"/>
              </a:rPr>
              <a:t>ImageCLEF</a:t>
            </a:r>
            <a:r>
              <a:rPr lang="hu-HU" sz="1400" dirty="0">
                <a:solidFill>
                  <a:prstClr val="black">
                    <a:lumMod val="50000"/>
                    <a:lumOff val="50000"/>
                  </a:prstClr>
                </a:solidFill>
                <a:latin typeface="Calibri" pitchFamily="34" charset="0"/>
              </a:rPr>
              <a:t> 2012 Photo </a:t>
            </a:r>
            <a:r>
              <a:rPr lang="hu-HU" sz="1400" dirty="0" err="1" smtClean="0">
                <a:solidFill>
                  <a:prstClr val="black">
                    <a:lumMod val="50000"/>
                    <a:lumOff val="50000"/>
                  </a:prstClr>
                </a:solidFill>
                <a:latin typeface="Calibri" pitchFamily="34" charset="0"/>
              </a:rPr>
              <a:t>Annotation</a:t>
            </a:r>
            <a:r>
              <a:rPr lang="hu-HU" sz="14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Calibri" pitchFamily="34" charset="0"/>
              </a:rPr>
              <a:t> </a:t>
            </a:r>
            <a:r>
              <a:rPr lang="hu-HU" sz="1400" dirty="0" smtClean="0">
                <a:solidFill>
                  <a:srgbClr val="FF0000"/>
                </a:solidFill>
                <a:latin typeface="Calibri" pitchFamily="34" charset="0"/>
              </a:rPr>
              <a:t>(2nd </a:t>
            </a:r>
            <a:r>
              <a:rPr lang="hu-HU" sz="1400" dirty="0" err="1" smtClean="0">
                <a:solidFill>
                  <a:srgbClr val="FF0000"/>
                </a:solidFill>
                <a:latin typeface="Calibri" pitchFamily="34" charset="0"/>
              </a:rPr>
              <a:t>place</a:t>
            </a:r>
            <a:r>
              <a:rPr lang="hu-HU" sz="1400" dirty="0" smtClean="0">
                <a:solidFill>
                  <a:srgbClr val="FF0000"/>
                </a:solidFill>
                <a:latin typeface="Calibri" pitchFamily="34" charset="0"/>
              </a:rPr>
              <a:t>)</a:t>
            </a:r>
            <a:endParaRPr lang="hu-HU" sz="1400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2061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2411760" y="2204864"/>
            <a:ext cx="1440160" cy="576064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dirty="0" smtClean="0">
                <a:latin typeface="Calibri"/>
                <a:cs typeface="Calibri"/>
              </a:rPr>
              <a:t>Visual</a:t>
            </a:r>
            <a:endParaRPr lang="en-US" sz="1700" dirty="0">
              <a:latin typeface="Calibri"/>
              <a:cs typeface="Calibri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5868144" y="4322526"/>
            <a:ext cx="1440160" cy="1224136"/>
          </a:xfrm>
          <a:prstGeom prst="roundRect">
            <a:avLst/>
          </a:prstGeom>
          <a:solidFill>
            <a:srgbClr val="63891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dirty="0" smtClean="0">
                <a:latin typeface="Calibri"/>
                <a:cs typeface="Calibri"/>
              </a:rPr>
              <a:t>Dense</a:t>
            </a:r>
            <a:endParaRPr lang="hu-HU" sz="1700" dirty="0">
              <a:latin typeface="Calibri"/>
              <a:cs typeface="Calibri"/>
            </a:endParaRPr>
          </a:p>
          <a:p>
            <a:pPr algn="ctr"/>
            <a:r>
              <a:rPr lang="hu-HU" sz="1700" dirty="0" err="1" smtClean="0">
                <a:latin typeface="Calibri"/>
                <a:cs typeface="Calibri"/>
              </a:rPr>
              <a:t>Low-Dim</a:t>
            </a:r>
            <a:endParaRPr lang="en-US" sz="1700" dirty="0">
              <a:latin typeface="Calibri"/>
              <a:cs typeface="Calibri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7596336" y="4322526"/>
            <a:ext cx="1440160" cy="1224136"/>
          </a:xfrm>
          <a:prstGeom prst="roundRect">
            <a:avLst/>
          </a:prstGeom>
          <a:solidFill>
            <a:srgbClr val="63891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/>
                <a:cs typeface="Calibri"/>
              </a:rPr>
              <a:t>linear SVM</a:t>
            </a:r>
            <a:endParaRPr lang="hu-HU" dirty="0">
              <a:latin typeface="Calibri"/>
              <a:cs typeface="Calibri"/>
            </a:endParaRPr>
          </a:p>
          <a:p>
            <a:pPr algn="ctr"/>
            <a:r>
              <a:rPr lang="hu-HU" dirty="0" err="1">
                <a:latin typeface="Calibri"/>
                <a:cs typeface="Calibri"/>
              </a:rPr>
              <a:t>Even</a:t>
            </a:r>
            <a:r>
              <a:rPr lang="hu-HU" dirty="0">
                <a:latin typeface="Calibri"/>
                <a:cs typeface="Calibri"/>
              </a:rPr>
              <a:t> online </a:t>
            </a:r>
            <a:r>
              <a:rPr lang="hu-HU" dirty="0" err="1">
                <a:latin typeface="Calibri"/>
                <a:cs typeface="Calibri"/>
              </a:rPr>
              <a:t>predictions</a:t>
            </a:r>
            <a:r>
              <a:rPr lang="en-US" dirty="0">
                <a:latin typeface="Calibri"/>
                <a:cs typeface="Calibri"/>
              </a:rPr>
              <a:t> 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5868144" y="2204864"/>
            <a:ext cx="1440160" cy="576064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dirty="0">
                <a:solidFill>
                  <a:schemeClr val="bg1"/>
                </a:solidFill>
                <a:latin typeface="Calibri"/>
                <a:cs typeface="Calibri"/>
              </a:rPr>
              <a:t>Dense</a:t>
            </a:r>
            <a:endParaRPr lang="hu-HU" sz="1700" dirty="0">
              <a:solidFill>
                <a:schemeClr val="bg1"/>
              </a:solidFill>
              <a:latin typeface="Calibri"/>
              <a:cs typeface="Calibri"/>
            </a:endParaRPr>
          </a:p>
          <a:p>
            <a:pPr algn="ctr"/>
            <a:r>
              <a:rPr lang="en-US" sz="1700" dirty="0">
                <a:solidFill>
                  <a:schemeClr val="bg1"/>
                </a:solidFill>
                <a:latin typeface="Calibri"/>
                <a:cs typeface="Calibri"/>
              </a:rPr>
              <a:t>V</a:t>
            </a:r>
            <a:r>
              <a:rPr lang="hu-HU" sz="1700" dirty="0" err="1">
                <a:solidFill>
                  <a:schemeClr val="bg1"/>
                </a:solidFill>
                <a:latin typeface="Calibri"/>
                <a:cs typeface="Calibri"/>
              </a:rPr>
              <a:t>ery</a:t>
            </a:r>
            <a:r>
              <a:rPr lang="hu-HU" sz="170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1700" dirty="0">
                <a:solidFill>
                  <a:schemeClr val="bg1"/>
                </a:solidFill>
                <a:latin typeface="Calibri"/>
                <a:cs typeface="Calibri"/>
              </a:rPr>
              <a:t>H</a:t>
            </a:r>
            <a:r>
              <a:rPr lang="hu-HU" sz="1700" dirty="0" err="1">
                <a:solidFill>
                  <a:schemeClr val="bg1"/>
                </a:solidFill>
                <a:latin typeface="Calibri"/>
                <a:cs typeface="Calibri"/>
              </a:rPr>
              <a:t>igh-</a:t>
            </a:r>
            <a:r>
              <a:rPr lang="en-US" sz="1700" dirty="0">
                <a:solidFill>
                  <a:schemeClr val="bg1"/>
                </a:solidFill>
                <a:latin typeface="Calibri"/>
                <a:cs typeface="Calibri"/>
              </a:rPr>
              <a:t>D</a:t>
            </a:r>
          </a:p>
        </p:txBody>
      </p:sp>
      <p:cxnSp>
        <p:nvCxnSpPr>
          <p:cNvPr id="44" name="Straight Arrow Connector 43"/>
          <p:cNvCxnSpPr>
            <a:stCxn id="23" idx="3"/>
            <a:endCxn id="24" idx="1"/>
          </p:cNvCxnSpPr>
          <p:nvPr/>
        </p:nvCxnSpPr>
        <p:spPr>
          <a:xfrm>
            <a:off x="7308304" y="4934594"/>
            <a:ext cx="28803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39" idx="3"/>
          </p:cNvCxnSpPr>
          <p:nvPr/>
        </p:nvCxnSpPr>
        <p:spPr>
          <a:xfrm>
            <a:off x="7308304" y="2492896"/>
            <a:ext cx="288032" cy="21602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10" idx="3"/>
            <a:endCxn id="39" idx="1"/>
          </p:cNvCxnSpPr>
          <p:nvPr/>
        </p:nvCxnSpPr>
        <p:spPr>
          <a:xfrm>
            <a:off x="3851920" y="2492896"/>
            <a:ext cx="2016224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9" name="Rounded Rectangle 48"/>
          <p:cNvSpPr/>
          <p:nvPr/>
        </p:nvSpPr>
        <p:spPr>
          <a:xfrm>
            <a:off x="7596336" y="2204864"/>
            <a:ext cx="1440160" cy="1224136"/>
          </a:xfrm>
          <a:prstGeom prst="roundRect">
            <a:avLst/>
          </a:prstGeom>
          <a:solidFill>
            <a:srgbClr val="2F589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dirty="0">
                <a:latin typeface="Calibri"/>
                <a:cs typeface="Calibri"/>
              </a:rPr>
              <a:t>High </a:t>
            </a:r>
            <a:r>
              <a:rPr lang="hu-HU" sz="1700" dirty="0" err="1">
                <a:latin typeface="Calibri"/>
                <a:cs typeface="Calibri"/>
              </a:rPr>
              <a:t>complexity</a:t>
            </a:r>
            <a:r>
              <a:rPr lang="hu-HU" sz="1700" dirty="0">
                <a:latin typeface="Calibri"/>
                <a:cs typeface="Calibri"/>
              </a:rPr>
              <a:t> </a:t>
            </a:r>
            <a:r>
              <a:rPr lang="en-US" sz="1700" dirty="0">
                <a:latin typeface="Calibri"/>
                <a:cs typeface="Calibri"/>
              </a:rPr>
              <a:t>non-linear</a:t>
            </a:r>
            <a:endParaRPr lang="hu-HU" sz="1700" dirty="0">
              <a:latin typeface="Calibri"/>
              <a:cs typeface="Calibri"/>
            </a:endParaRPr>
          </a:p>
          <a:p>
            <a:pPr algn="ctr"/>
            <a:r>
              <a:rPr lang="hu-HU" sz="1700" dirty="0">
                <a:latin typeface="Calibri"/>
                <a:cs typeface="Calibri"/>
              </a:rPr>
              <a:t>multi-kernel</a:t>
            </a:r>
            <a:endParaRPr lang="en-US" sz="1700" dirty="0">
              <a:latin typeface="Calibri"/>
              <a:cs typeface="Calibri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2411760" y="2852936"/>
            <a:ext cx="1440160" cy="576064"/>
          </a:xfrm>
          <a:prstGeom prst="roundRect">
            <a:avLst/>
          </a:prstGeom>
          <a:solidFill>
            <a:srgbClr val="2F589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Calibri"/>
                <a:cs typeface="Calibri"/>
              </a:rPr>
              <a:t>Textual</a:t>
            </a:r>
            <a:endParaRPr lang="en-US" dirty="0">
              <a:latin typeface="Calibri"/>
              <a:cs typeface="Calibri"/>
            </a:endParaRPr>
          </a:p>
        </p:txBody>
      </p:sp>
      <p:cxnSp>
        <p:nvCxnSpPr>
          <p:cNvPr id="51" name="Straight Arrow Connector 50"/>
          <p:cNvCxnSpPr>
            <a:stCxn id="50" idx="3"/>
            <a:endCxn id="53" idx="1"/>
          </p:cNvCxnSpPr>
          <p:nvPr/>
        </p:nvCxnSpPr>
        <p:spPr>
          <a:xfrm>
            <a:off x="3851920" y="3140968"/>
            <a:ext cx="2016224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3" name="Rounded Rectangle 52"/>
          <p:cNvSpPr/>
          <p:nvPr/>
        </p:nvSpPr>
        <p:spPr>
          <a:xfrm>
            <a:off x="5868144" y="2852936"/>
            <a:ext cx="1440160" cy="576064"/>
          </a:xfrm>
          <a:prstGeom prst="roundRect">
            <a:avLst/>
          </a:prstGeom>
          <a:solidFill>
            <a:srgbClr val="2F589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dirty="0" smtClean="0">
                <a:solidFill>
                  <a:schemeClr val="bg1"/>
                </a:solidFill>
                <a:latin typeface="Calibri"/>
                <a:cs typeface="Calibri"/>
              </a:rPr>
              <a:t>Sparse</a:t>
            </a:r>
            <a:endParaRPr lang="hu-HU" sz="1700" dirty="0">
              <a:solidFill>
                <a:schemeClr val="bg1"/>
              </a:solidFill>
              <a:latin typeface="Calibri"/>
              <a:cs typeface="Calibri"/>
            </a:endParaRPr>
          </a:p>
          <a:p>
            <a:pPr algn="ctr"/>
            <a:r>
              <a:rPr lang="hu-HU" sz="1700" dirty="0" err="1" smtClean="0">
                <a:solidFill>
                  <a:schemeClr val="bg1"/>
                </a:solidFill>
                <a:latin typeface="Calibri"/>
                <a:cs typeface="Calibri"/>
              </a:rPr>
              <a:t>High-Dim</a:t>
            </a:r>
            <a:endParaRPr lang="en-US" sz="17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cxnSp>
        <p:nvCxnSpPr>
          <p:cNvPr id="54" name="Straight Arrow Connector 53"/>
          <p:cNvCxnSpPr>
            <a:stCxn id="53" idx="3"/>
            <a:endCxn id="49" idx="1"/>
          </p:cNvCxnSpPr>
          <p:nvPr/>
        </p:nvCxnSpPr>
        <p:spPr>
          <a:xfrm flipV="1">
            <a:off x="7308304" y="2816932"/>
            <a:ext cx="288032" cy="32403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stCxn id="88" idx="3"/>
            <a:endCxn id="23" idx="1"/>
          </p:cNvCxnSpPr>
          <p:nvPr/>
        </p:nvCxnSpPr>
        <p:spPr>
          <a:xfrm>
            <a:off x="5664378" y="4610558"/>
            <a:ext cx="203766" cy="32403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>
            <a:stCxn id="92" idx="3"/>
            <a:endCxn id="23" idx="1"/>
          </p:cNvCxnSpPr>
          <p:nvPr/>
        </p:nvCxnSpPr>
        <p:spPr>
          <a:xfrm flipV="1">
            <a:off x="5664378" y="4934594"/>
            <a:ext cx="203766" cy="32403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7" name="Rounded Rectangle 86"/>
          <p:cNvSpPr/>
          <p:nvPr/>
        </p:nvSpPr>
        <p:spPr>
          <a:xfrm>
            <a:off x="2411760" y="4322526"/>
            <a:ext cx="1440160" cy="576064"/>
          </a:xfrm>
          <a:prstGeom prst="roundRect">
            <a:avLst/>
          </a:prstGeom>
          <a:solidFill>
            <a:srgbClr val="63891F"/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dirty="0" smtClean="0">
                <a:latin typeface="Calibri"/>
                <a:cs typeface="Calibri"/>
              </a:rPr>
              <a:t>Visual</a:t>
            </a:r>
            <a:endParaRPr lang="en-US" sz="1700" dirty="0">
              <a:latin typeface="Calibri"/>
              <a:cs typeface="Calibri"/>
            </a:endParaRPr>
          </a:p>
        </p:txBody>
      </p:sp>
      <p:sp>
        <p:nvSpPr>
          <p:cNvPr id="88" name="Rounded Rectangle 87"/>
          <p:cNvSpPr/>
          <p:nvPr/>
        </p:nvSpPr>
        <p:spPr>
          <a:xfrm>
            <a:off x="4067944" y="4322526"/>
            <a:ext cx="1596434" cy="576064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dirty="0">
                <a:solidFill>
                  <a:schemeClr val="bg1"/>
                </a:solidFill>
                <a:latin typeface="Calibri"/>
                <a:cs typeface="Calibri"/>
              </a:rPr>
              <a:t>Dense</a:t>
            </a:r>
            <a:r>
              <a:rPr lang="hu-HU" sz="170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1700" dirty="0">
                <a:solidFill>
                  <a:schemeClr val="bg1"/>
                </a:solidFill>
                <a:latin typeface="Calibri"/>
                <a:cs typeface="Calibri"/>
              </a:rPr>
              <a:t>V</a:t>
            </a:r>
            <a:r>
              <a:rPr lang="hu-HU" sz="1700" dirty="0" err="1">
                <a:solidFill>
                  <a:schemeClr val="bg1"/>
                </a:solidFill>
                <a:latin typeface="Calibri"/>
                <a:cs typeface="Calibri"/>
              </a:rPr>
              <a:t>ery</a:t>
            </a:r>
            <a:r>
              <a:rPr lang="hu-HU" sz="170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1700" dirty="0">
                <a:solidFill>
                  <a:schemeClr val="bg1"/>
                </a:solidFill>
                <a:latin typeface="Calibri"/>
                <a:cs typeface="Calibri"/>
              </a:rPr>
              <a:t>H</a:t>
            </a:r>
            <a:r>
              <a:rPr lang="hu-HU" sz="1700" dirty="0" err="1">
                <a:solidFill>
                  <a:schemeClr val="bg1"/>
                </a:solidFill>
                <a:latin typeface="Calibri"/>
                <a:cs typeface="Calibri"/>
              </a:rPr>
              <a:t>igh-</a:t>
            </a:r>
            <a:r>
              <a:rPr lang="en-US" sz="1700" dirty="0">
                <a:solidFill>
                  <a:schemeClr val="bg1"/>
                </a:solidFill>
                <a:latin typeface="Calibri"/>
                <a:cs typeface="Calibri"/>
              </a:rPr>
              <a:t>D</a:t>
            </a:r>
            <a:r>
              <a:rPr lang="hu-HU" sz="170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hu-HU" sz="1700" dirty="0" err="1">
                <a:solidFill>
                  <a:schemeClr val="bg1"/>
                </a:solidFill>
                <a:latin typeface="Calibri"/>
                <a:cs typeface="Calibri"/>
              </a:rPr>
              <a:t>Sample</a:t>
            </a:r>
            <a:endParaRPr lang="en-US" sz="17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cxnSp>
        <p:nvCxnSpPr>
          <p:cNvPr id="89" name="Straight Arrow Connector 88"/>
          <p:cNvCxnSpPr>
            <a:stCxn id="87" idx="3"/>
            <a:endCxn id="88" idx="1"/>
          </p:cNvCxnSpPr>
          <p:nvPr/>
        </p:nvCxnSpPr>
        <p:spPr>
          <a:xfrm>
            <a:off x="3851920" y="4610558"/>
            <a:ext cx="216024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0" name="Rounded Rectangle 89"/>
          <p:cNvSpPr/>
          <p:nvPr/>
        </p:nvSpPr>
        <p:spPr>
          <a:xfrm>
            <a:off x="2411760" y="4970598"/>
            <a:ext cx="1440160" cy="576064"/>
          </a:xfrm>
          <a:prstGeom prst="roundRect">
            <a:avLst/>
          </a:prstGeom>
          <a:solidFill>
            <a:srgbClr val="2F589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Calibri"/>
                <a:cs typeface="Calibri"/>
              </a:rPr>
              <a:t>Textual</a:t>
            </a:r>
            <a:endParaRPr lang="en-US" dirty="0">
              <a:latin typeface="Calibri"/>
              <a:cs typeface="Calibri"/>
            </a:endParaRPr>
          </a:p>
        </p:txBody>
      </p:sp>
      <p:cxnSp>
        <p:nvCxnSpPr>
          <p:cNvPr id="91" name="Straight Arrow Connector 90"/>
          <p:cNvCxnSpPr>
            <a:stCxn id="90" idx="3"/>
            <a:endCxn id="92" idx="1"/>
          </p:cNvCxnSpPr>
          <p:nvPr/>
        </p:nvCxnSpPr>
        <p:spPr>
          <a:xfrm>
            <a:off x="3851920" y="5258630"/>
            <a:ext cx="216024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2" name="Rounded Rectangle 91"/>
          <p:cNvSpPr/>
          <p:nvPr/>
        </p:nvSpPr>
        <p:spPr>
          <a:xfrm>
            <a:off x="4067944" y="4970598"/>
            <a:ext cx="1596434" cy="576064"/>
          </a:xfrm>
          <a:prstGeom prst="roundRect">
            <a:avLst/>
          </a:prstGeom>
          <a:solidFill>
            <a:srgbClr val="2F589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dirty="0" smtClean="0">
                <a:solidFill>
                  <a:schemeClr val="bg1"/>
                </a:solidFill>
                <a:latin typeface="Calibri"/>
                <a:cs typeface="Calibri"/>
              </a:rPr>
              <a:t>Spars</a:t>
            </a:r>
            <a:r>
              <a:rPr lang="hu-HU" sz="1700" dirty="0" smtClean="0">
                <a:solidFill>
                  <a:schemeClr val="bg1"/>
                </a:solidFill>
                <a:latin typeface="Calibri"/>
                <a:cs typeface="Calibri"/>
              </a:rPr>
              <a:t>e</a:t>
            </a:r>
            <a:r>
              <a:rPr lang="en-US" sz="1700" dirty="0" smtClean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endParaRPr lang="hu-HU" sz="1700" dirty="0" smtClean="0">
              <a:solidFill>
                <a:schemeClr val="bg1"/>
              </a:solidFill>
              <a:latin typeface="Calibri"/>
              <a:cs typeface="Calibri"/>
            </a:endParaRPr>
          </a:p>
          <a:p>
            <a:pPr algn="ctr"/>
            <a:r>
              <a:rPr lang="en-US" sz="1700" dirty="0" smtClean="0">
                <a:solidFill>
                  <a:schemeClr val="bg1"/>
                </a:solidFill>
                <a:latin typeface="Calibri"/>
                <a:cs typeface="Calibri"/>
              </a:rPr>
              <a:t>H</a:t>
            </a:r>
            <a:r>
              <a:rPr lang="hu-HU" sz="1700" dirty="0" err="1" smtClean="0">
                <a:solidFill>
                  <a:schemeClr val="bg1"/>
                </a:solidFill>
                <a:latin typeface="Calibri"/>
                <a:cs typeface="Calibri"/>
              </a:rPr>
              <a:t>igh-</a:t>
            </a:r>
            <a:r>
              <a:rPr lang="en-US" sz="1700" dirty="0" smtClean="0">
                <a:solidFill>
                  <a:schemeClr val="bg1"/>
                </a:solidFill>
                <a:latin typeface="Calibri"/>
                <a:cs typeface="Calibri"/>
              </a:rPr>
              <a:t>D Sample</a:t>
            </a:r>
            <a:endParaRPr lang="en-US" sz="17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140207" y="2348880"/>
            <a:ext cx="210338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tx1">
                    <a:tint val="75000"/>
                  </a:schemeClr>
                </a:solidFill>
                <a:latin typeface="Calibri" pitchFamily="34" charset="0"/>
              </a:rPr>
              <a:t>Multimodal Visual </a:t>
            </a:r>
          </a:p>
          <a:p>
            <a:r>
              <a:rPr lang="en-US" sz="2000" dirty="0">
                <a:solidFill>
                  <a:schemeClr val="tx1">
                    <a:tint val="75000"/>
                  </a:schemeClr>
                </a:solidFill>
                <a:latin typeface="Calibri" pitchFamily="34" charset="0"/>
              </a:rPr>
              <a:t>Concept detection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140207" y="4265801"/>
            <a:ext cx="210338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Calibri"/>
                <a:cs typeface="Calibri"/>
              </a:rPr>
              <a:t>Multimodal Visual </a:t>
            </a:r>
          </a:p>
          <a:p>
            <a:r>
              <a:rPr lang="en-US" sz="2000" dirty="0" smtClean="0">
                <a:solidFill>
                  <a:srgbClr val="FF0000"/>
                </a:solidFill>
                <a:latin typeface="Calibri"/>
                <a:cs typeface="Calibri"/>
              </a:rPr>
              <a:t>Concept detection </a:t>
            </a:r>
          </a:p>
          <a:p>
            <a:r>
              <a:rPr lang="en-US" sz="2000" dirty="0" smtClean="0">
                <a:solidFill>
                  <a:srgbClr val="FF0000"/>
                </a:solidFill>
                <a:latin typeface="Calibri"/>
                <a:cs typeface="Calibri"/>
              </a:rPr>
              <a:t>           with</a:t>
            </a:r>
          </a:p>
          <a:p>
            <a:r>
              <a:rPr lang="en-US" sz="2000" dirty="0" smtClean="0">
                <a:solidFill>
                  <a:srgbClr val="FF0000"/>
                </a:solidFill>
                <a:latin typeface="Calibri"/>
                <a:cs typeface="Calibri"/>
              </a:rPr>
              <a:t>Similarity kernel</a:t>
            </a:r>
          </a:p>
        </p:txBody>
      </p:sp>
      <p:sp>
        <p:nvSpPr>
          <p:cNvPr id="37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Image </a:t>
            </a:r>
            <a:r>
              <a:rPr lang="hu-HU" dirty="0" err="1" smtClean="0"/>
              <a:t>classification</a:t>
            </a:r>
            <a:r>
              <a:rPr lang="hu-HU" dirty="0" smtClean="0"/>
              <a:t> </a:t>
            </a:r>
            <a:r>
              <a:rPr lang="hu-HU" dirty="0"/>
              <a:t>and </a:t>
            </a:r>
            <a:r>
              <a:rPr lang="hu-HU" dirty="0" err="1"/>
              <a:t>the</a:t>
            </a:r>
            <a:r>
              <a:rPr lang="hu-HU" dirty="0"/>
              <a:t> GPU</a:t>
            </a:r>
          </a:p>
        </p:txBody>
      </p:sp>
      <p:sp>
        <p:nvSpPr>
          <p:cNvPr id="29" name="TextBox 57"/>
          <p:cNvSpPr txBox="1"/>
          <p:nvPr/>
        </p:nvSpPr>
        <p:spPr>
          <a:xfrm>
            <a:off x="2429392" y="1126485"/>
            <a:ext cx="14401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1">
                    <a:tint val="75000"/>
                  </a:schemeClr>
                </a:solidFill>
                <a:latin typeface="Calibri" pitchFamily="34" charset="0"/>
              </a:rPr>
              <a:t>Feature </a:t>
            </a:r>
            <a:r>
              <a:rPr lang="en-US" sz="2000" dirty="0" err="1" smtClean="0">
                <a:solidFill>
                  <a:schemeClr val="tx1">
                    <a:tint val="75000"/>
                  </a:schemeClr>
                </a:solidFill>
                <a:latin typeface="Calibri" pitchFamily="34" charset="0"/>
              </a:rPr>
              <a:t>extr</a:t>
            </a:r>
            <a:r>
              <a:rPr lang="hu-HU" sz="2000" dirty="0" err="1" smtClean="0">
                <a:solidFill>
                  <a:schemeClr val="tx1">
                    <a:tint val="75000"/>
                  </a:schemeClr>
                </a:solidFill>
                <a:latin typeface="Calibri" pitchFamily="34" charset="0"/>
              </a:rPr>
              <a:t>action</a:t>
            </a:r>
            <a:endParaRPr lang="en-US" sz="2000" dirty="0">
              <a:solidFill>
                <a:schemeClr val="tx1">
                  <a:tint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30" name="TextBox 77"/>
          <p:cNvSpPr txBox="1"/>
          <p:nvPr/>
        </p:nvSpPr>
        <p:spPr>
          <a:xfrm>
            <a:off x="4139952" y="1126485"/>
            <a:ext cx="15244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>
                    <a:tint val="75000"/>
                  </a:schemeClr>
                </a:solidFill>
                <a:latin typeface="Calibri" pitchFamily="34" charset="0"/>
              </a:rPr>
              <a:t>   </a:t>
            </a:r>
            <a:r>
              <a:rPr lang="en-US" sz="2000" dirty="0" smtClean="0">
                <a:solidFill>
                  <a:schemeClr val="tx1">
                    <a:tint val="75000"/>
                  </a:schemeClr>
                </a:solidFill>
                <a:latin typeface="Calibri" pitchFamily="34" charset="0"/>
              </a:rPr>
              <a:t>Similarity</a:t>
            </a:r>
            <a:endParaRPr lang="en-US" sz="2000" dirty="0">
              <a:solidFill>
                <a:schemeClr val="tx1">
                  <a:tint val="75000"/>
                </a:schemeClr>
              </a:solidFill>
              <a:latin typeface="Calibri" pitchFamily="34" charset="0"/>
            </a:endParaRPr>
          </a:p>
          <a:p>
            <a:r>
              <a:rPr lang="en-US" sz="2000" dirty="0">
                <a:solidFill>
                  <a:schemeClr val="tx1">
                    <a:tint val="75000"/>
                  </a:schemeClr>
                </a:solidFill>
                <a:latin typeface="Calibri" pitchFamily="34" charset="0"/>
              </a:rPr>
              <a:t>computation</a:t>
            </a:r>
          </a:p>
        </p:txBody>
      </p:sp>
      <p:sp>
        <p:nvSpPr>
          <p:cNvPr id="31" name="TextBox 78"/>
          <p:cNvSpPr txBox="1"/>
          <p:nvPr/>
        </p:nvSpPr>
        <p:spPr>
          <a:xfrm>
            <a:off x="5964433" y="1124744"/>
            <a:ext cx="131265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>
                    <a:tint val="75000"/>
                  </a:schemeClr>
                </a:solidFill>
                <a:latin typeface="Calibri" pitchFamily="34" charset="0"/>
              </a:rPr>
              <a:t>    </a:t>
            </a:r>
            <a:r>
              <a:rPr lang="en-US" sz="2000" dirty="0" smtClean="0">
                <a:solidFill>
                  <a:schemeClr val="tx1">
                    <a:tint val="75000"/>
                  </a:schemeClr>
                </a:solidFill>
                <a:latin typeface="Calibri" pitchFamily="34" charset="0"/>
              </a:rPr>
              <a:t>Kernel</a:t>
            </a:r>
            <a:endParaRPr lang="en-US" sz="2000" dirty="0">
              <a:solidFill>
                <a:schemeClr val="tx1">
                  <a:tint val="75000"/>
                </a:schemeClr>
              </a:solidFill>
              <a:latin typeface="Calibri" pitchFamily="34" charset="0"/>
            </a:endParaRPr>
          </a:p>
          <a:p>
            <a:r>
              <a:rPr lang="en-US" sz="2000" dirty="0">
                <a:solidFill>
                  <a:schemeClr val="tx1">
                    <a:tint val="75000"/>
                  </a:schemeClr>
                </a:solidFill>
                <a:latin typeface="Calibri" pitchFamily="34" charset="0"/>
              </a:rPr>
              <a:t>calculation</a:t>
            </a:r>
          </a:p>
        </p:txBody>
      </p:sp>
      <p:sp>
        <p:nvSpPr>
          <p:cNvPr id="36" name="TextBox 83"/>
          <p:cNvSpPr txBox="1"/>
          <p:nvPr/>
        </p:nvSpPr>
        <p:spPr>
          <a:xfrm>
            <a:off x="7949522" y="1126485"/>
            <a:ext cx="81054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tx1">
                    <a:tint val="75000"/>
                  </a:schemeClr>
                </a:solidFill>
                <a:latin typeface="Calibri" pitchFamily="34" charset="0"/>
              </a:rPr>
              <a:t>SVM</a:t>
            </a:r>
            <a:endParaRPr lang="hu-HU" sz="2000" dirty="0" smtClean="0">
              <a:solidFill>
                <a:schemeClr val="tx1">
                  <a:tint val="75000"/>
                </a:schemeClr>
              </a:solidFill>
              <a:latin typeface="Calibri" pitchFamily="34" charset="0"/>
            </a:endParaRPr>
          </a:p>
          <a:p>
            <a:r>
              <a:rPr lang="hu-HU" sz="2000" dirty="0" err="1" smtClean="0">
                <a:solidFill>
                  <a:schemeClr val="tx1">
                    <a:tint val="75000"/>
                  </a:schemeClr>
                </a:solidFill>
                <a:latin typeface="Calibri" pitchFamily="34" charset="0"/>
              </a:rPr>
              <a:t>solver</a:t>
            </a:r>
            <a:endParaRPr lang="en-US" sz="2000" dirty="0">
              <a:solidFill>
                <a:schemeClr val="tx1">
                  <a:tint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32" name="TextBox 35"/>
          <p:cNvSpPr txBox="1"/>
          <p:nvPr/>
        </p:nvSpPr>
        <p:spPr>
          <a:xfrm>
            <a:off x="6047395" y="3501008"/>
            <a:ext cx="27730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alibri"/>
                <a:cs typeface="Calibri"/>
              </a:rPr>
              <a:t>CPU: 1600 + 11.5 </a:t>
            </a:r>
            <a:r>
              <a:rPr lang="en-US" dirty="0" err="1">
                <a:solidFill>
                  <a:srgbClr val="FF0000"/>
                </a:solidFill>
                <a:latin typeface="Calibri"/>
                <a:cs typeface="Calibri"/>
              </a:rPr>
              <a:t>m</a:t>
            </a:r>
            <a:r>
              <a:rPr lang="en-US" dirty="0" err="1" smtClean="0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r>
              <a:rPr lang="en-US" dirty="0" smtClean="0">
                <a:solidFill>
                  <a:srgbClr val="FF0000"/>
                </a:solidFill>
                <a:latin typeface="Calibri"/>
                <a:cs typeface="Calibri"/>
              </a:rPr>
              <a:t>/image</a:t>
            </a:r>
          </a:p>
          <a:p>
            <a:r>
              <a:rPr lang="en-US" dirty="0" smtClean="0">
                <a:solidFill>
                  <a:srgbClr val="FF0000"/>
                </a:solidFill>
                <a:latin typeface="Calibri"/>
                <a:cs typeface="Calibri"/>
              </a:rPr>
              <a:t>GPU: 758 + 3 </a:t>
            </a:r>
            <a:r>
              <a:rPr lang="en-US" dirty="0" err="1">
                <a:solidFill>
                  <a:srgbClr val="FF0000"/>
                </a:solidFill>
                <a:latin typeface="Calibri"/>
                <a:cs typeface="Calibri"/>
              </a:rPr>
              <a:t>m</a:t>
            </a:r>
            <a:r>
              <a:rPr lang="en-US" dirty="0" err="1" smtClean="0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r>
              <a:rPr lang="en-US" dirty="0" smtClean="0">
                <a:solidFill>
                  <a:srgbClr val="FF0000"/>
                </a:solidFill>
                <a:latin typeface="Calibri"/>
                <a:cs typeface="Calibri"/>
              </a:rPr>
              <a:t>/image</a:t>
            </a:r>
            <a:endParaRPr lang="en-US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  <p:sp>
        <p:nvSpPr>
          <p:cNvPr id="33" name="TextBox 36"/>
          <p:cNvSpPr txBox="1"/>
          <p:nvPr/>
        </p:nvSpPr>
        <p:spPr>
          <a:xfrm>
            <a:off x="6250474" y="5661248"/>
            <a:ext cx="21379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alibri"/>
                <a:cs typeface="Calibri"/>
              </a:rPr>
              <a:t>CPU:  4.58 </a:t>
            </a:r>
            <a:r>
              <a:rPr lang="en-US" dirty="0" err="1">
                <a:solidFill>
                  <a:srgbClr val="FF0000"/>
                </a:solidFill>
                <a:latin typeface="Calibri"/>
                <a:cs typeface="Calibri"/>
              </a:rPr>
              <a:t>m</a:t>
            </a:r>
            <a:r>
              <a:rPr lang="en-US" dirty="0" err="1" smtClean="0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r>
              <a:rPr lang="en-US" dirty="0" smtClean="0">
                <a:solidFill>
                  <a:srgbClr val="FF0000"/>
                </a:solidFill>
                <a:latin typeface="Calibri"/>
                <a:cs typeface="Calibri"/>
              </a:rPr>
              <a:t>/image</a:t>
            </a:r>
          </a:p>
          <a:p>
            <a:r>
              <a:rPr lang="en-US" dirty="0" smtClean="0">
                <a:solidFill>
                  <a:srgbClr val="FF0000"/>
                </a:solidFill>
                <a:latin typeface="Calibri"/>
                <a:cs typeface="Calibri"/>
              </a:rPr>
              <a:t>GPU:  2.1 </a:t>
            </a:r>
            <a:r>
              <a:rPr lang="en-US" dirty="0" err="1" smtClean="0">
                <a:solidFill>
                  <a:srgbClr val="FF0000"/>
                </a:solidFill>
                <a:latin typeface="Calibri"/>
                <a:cs typeface="Calibri"/>
              </a:rPr>
              <a:t>ms</a:t>
            </a:r>
            <a:r>
              <a:rPr lang="en-US" dirty="0" smtClean="0">
                <a:solidFill>
                  <a:srgbClr val="FF0000"/>
                </a:solidFill>
                <a:latin typeface="Calibri"/>
                <a:cs typeface="Calibri"/>
              </a:rPr>
              <a:t>/image</a:t>
            </a:r>
            <a:endParaRPr lang="en-US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  <p:sp>
        <p:nvSpPr>
          <p:cNvPr id="34" name="TextBox 37"/>
          <p:cNvSpPr txBox="1"/>
          <p:nvPr/>
        </p:nvSpPr>
        <p:spPr>
          <a:xfrm>
            <a:off x="3635896" y="5662989"/>
            <a:ext cx="21604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alibri"/>
                <a:cs typeface="Calibri"/>
              </a:rPr>
              <a:t>CPU:  661 </a:t>
            </a:r>
            <a:r>
              <a:rPr lang="en-US" dirty="0" err="1" smtClean="0">
                <a:solidFill>
                  <a:srgbClr val="FF0000"/>
                </a:solidFill>
                <a:latin typeface="Calibri"/>
                <a:cs typeface="Calibri"/>
              </a:rPr>
              <a:t>ms</a:t>
            </a:r>
            <a:r>
              <a:rPr lang="en-US" dirty="0" smtClean="0">
                <a:solidFill>
                  <a:srgbClr val="FF0000"/>
                </a:solidFill>
                <a:latin typeface="Calibri"/>
                <a:cs typeface="Calibri"/>
              </a:rPr>
              <a:t>/image</a:t>
            </a:r>
          </a:p>
          <a:p>
            <a:r>
              <a:rPr lang="en-US" dirty="0" smtClean="0">
                <a:solidFill>
                  <a:srgbClr val="FF0000"/>
                </a:solidFill>
                <a:latin typeface="Calibri"/>
                <a:cs typeface="Calibri"/>
              </a:rPr>
              <a:t>GPU:  274 </a:t>
            </a:r>
            <a:r>
              <a:rPr lang="en-US" dirty="0" err="1" smtClean="0">
                <a:solidFill>
                  <a:srgbClr val="FF0000"/>
                </a:solidFill>
                <a:latin typeface="Calibri"/>
                <a:cs typeface="Calibri"/>
              </a:rPr>
              <a:t>ms</a:t>
            </a:r>
            <a:r>
              <a:rPr lang="en-US" dirty="0" smtClean="0">
                <a:solidFill>
                  <a:srgbClr val="FF0000"/>
                </a:solidFill>
                <a:latin typeface="Calibri"/>
                <a:cs typeface="Calibri"/>
              </a:rPr>
              <a:t>/image</a:t>
            </a:r>
            <a:endParaRPr lang="en-US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72564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Classification</a:t>
            </a:r>
            <a:r>
              <a:rPr lang="hu-HU" dirty="0" smtClean="0"/>
              <a:t> of </a:t>
            </a:r>
            <a:r>
              <a:rPr lang="hu-HU" dirty="0" err="1" smtClean="0"/>
              <a:t>multimodal</a:t>
            </a:r>
            <a:r>
              <a:rPr lang="hu-HU" dirty="0" smtClean="0"/>
              <a:t> </a:t>
            </a:r>
            <a:r>
              <a:rPr lang="hu-HU" dirty="0" err="1" smtClean="0"/>
              <a:t>objects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2000" dirty="0" err="1" smtClean="0"/>
              <a:t>Examples</a:t>
            </a:r>
            <a:r>
              <a:rPr lang="hu-HU" sz="2000" dirty="0" smtClean="0"/>
              <a:t>:</a:t>
            </a:r>
          </a:p>
          <a:p>
            <a:pPr lvl="1"/>
            <a:r>
              <a:rPr lang="hu-HU" sz="2000" dirty="0" err="1" smtClean="0"/>
              <a:t>Images</a:t>
            </a:r>
            <a:r>
              <a:rPr lang="hu-HU" sz="2000" dirty="0" smtClean="0"/>
              <a:t> </a:t>
            </a:r>
            <a:r>
              <a:rPr lang="hu-HU" sz="2000" dirty="0" err="1" smtClean="0"/>
              <a:t>with</a:t>
            </a:r>
            <a:r>
              <a:rPr lang="hu-HU" sz="2000" dirty="0" smtClean="0"/>
              <a:t> text </a:t>
            </a:r>
            <a:r>
              <a:rPr lang="hu-HU" sz="2000" dirty="0" err="1" smtClean="0"/>
              <a:t>caption</a:t>
            </a:r>
            <a:endParaRPr lang="hu-HU" sz="2000" dirty="0" smtClean="0"/>
          </a:p>
          <a:p>
            <a:pPr lvl="1"/>
            <a:r>
              <a:rPr lang="hu-HU" sz="2000" dirty="0" smtClean="0"/>
              <a:t>Time series of </a:t>
            </a:r>
            <a:r>
              <a:rPr lang="hu-HU" sz="2000" dirty="0" err="1" smtClean="0"/>
              <a:t>multiple</a:t>
            </a:r>
            <a:r>
              <a:rPr lang="hu-HU" sz="2000" dirty="0" smtClean="0"/>
              <a:t> </a:t>
            </a:r>
            <a:r>
              <a:rPr lang="hu-HU" sz="2000" dirty="0" err="1" smtClean="0"/>
              <a:t>physical</a:t>
            </a:r>
            <a:r>
              <a:rPr lang="hu-HU" sz="2000" dirty="0" smtClean="0"/>
              <a:t> </a:t>
            </a:r>
            <a:r>
              <a:rPr lang="hu-HU" sz="2000" dirty="0" err="1" smtClean="0"/>
              <a:t>parameters</a:t>
            </a:r>
            <a:endParaRPr lang="hu-HU" sz="2000" dirty="0" smtClean="0"/>
          </a:p>
          <a:p>
            <a:pPr lvl="1"/>
            <a:r>
              <a:rPr lang="hu-HU" sz="2000" dirty="0" err="1"/>
              <a:t>C</a:t>
            </a:r>
            <a:r>
              <a:rPr lang="hu-HU" sz="2000" dirty="0" err="1" smtClean="0"/>
              <a:t>ontent</a:t>
            </a:r>
            <a:r>
              <a:rPr lang="hu-HU" sz="2000" dirty="0" smtClean="0"/>
              <a:t>, </a:t>
            </a:r>
            <a:r>
              <a:rPr lang="hu-HU" sz="2000" dirty="0" err="1" smtClean="0"/>
              <a:t>hyperlinks</a:t>
            </a:r>
            <a:r>
              <a:rPr lang="hu-HU" sz="2000" dirty="0" smtClean="0"/>
              <a:t>, </a:t>
            </a:r>
            <a:r>
              <a:rPr lang="hu-HU" sz="2000" dirty="0" err="1" smtClean="0"/>
              <a:t>PageRank</a:t>
            </a:r>
            <a:r>
              <a:rPr lang="hu-HU" sz="2000" dirty="0" smtClean="0"/>
              <a:t>, # </a:t>
            </a:r>
            <a:r>
              <a:rPr lang="hu-HU" sz="2000" dirty="0" err="1" smtClean="0"/>
              <a:t>Facebook</a:t>
            </a:r>
            <a:r>
              <a:rPr lang="hu-HU" sz="2000" dirty="0" smtClean="0"/>
              <a:t> </a:t>
            </a:r>
            <a:r>
              <a:rPr lang="hu-HU" sz="2000" dirty="0" err="1" smtClean="0"/>
              <a:t>likes</a:t>
            </a:r>
            <a:r>
              <a:rPr lang="hu-HU" sz="2000" dirty="0" smtClean="0"/>
              <a:t>, </a:t>
            </a:r>
            <a:r>
              <a:rPr lang="hu-HU" sz="2000" dirty="0" err="1" smtClean="0"/>
              <a:t>follower</a:t>
            </a:r>
            <a:r>
              <a:rPr lang="hu-HU" sz="2000" dirty="0" smtClean="0"/>
              <a:t> </a:t>
            </a:r>
            <a:r>
              <a:rPr lang="hu-HU" sz="2000" dirty="0" err="1" smtClean="0"/>
              <a:t>network</a:t>
            </a:r>
            <a:r>
              <a:rPr lang="hu-HU" sz="2000" dirty="0" smtClean="0"/>
              <a:t> …</a:t>
            </a:r>
          </a:p>
          <a:p>
            <a:pPr>
              <a:buFont typeface="Arial"/>
              <a:buChar char="•"/>
            </a:pPr>
            <a:r>
              <a:rPr lang="hu-HU" sz="2000" dirty="0" err="1" smtClean="0">
                <a:solidFill>
                  <a:schemeClr val="tx1">
                    <a:tint val="75000"/>
                  </a:schemeClr>
                </a:solidFill>
              </a:rPr>
              <a:t>Difficulty</a:t>
            </a:r>
            <a:r>
              <a:rPr lang="hu-HU" sz="2000" dirty="0" smtClean="0">
                <a:solidFill>
                  <a:schemeClr val="tx1">
                    <a:tint val="75000"/>
                  </a:schemeClr>
                </a:solidFill>
              </a:rPr>
              <a:t>:</a:t>
            </a:r>
          </a:p>
          <a:p>
            <a:pPr lvl="1">
              <a:buFont typeface="Arial"/>
              <a:buChar char="•"/>
            </a:pPr>
            <a:r>
              <a:rPr lang="hu-HU" sz="2000" dirty="0" err="1" smtClean="0">
                <a:solidFill>
                  <a:schemeClr val="tx1">
                    <a:tint val="75000"/>
                  </a:schemeClr>
                </a:solidFill>
              </a:rPr>
              <a:t>Need</a:t>
            </a:r>
            <a:r>
              <a:rPr lang="hu-HU" sz="2000" dirty="0" smtClean="0">
                <a:solidFill>
                  <a:schemeClr val="tx1">
                    <a:tint val="75000"/>
                  </a:schemeClr>
                </a:solidFill>
              </a:rPr>
              <a:t> </a:t>
            </a:r>
            <a:r>
              <a:rPr lang="hu-HU" sz="2000" dirty="0" err="1" smtClean="0">
                <a:solidFill>
                  <a:schemeClr val="tx1">
                    <a:tint val="75000"/>
                  </a:schemeClr>
                </a:solidFill>
              </a:rPr>
              <a:t>to</a:t>
            </a:r>
            <a:r>
              <a:rPr lang="hu-HU" sz="2000" dirty="0" smtClean="0">
                <a:solidFill>
                  <a:schemeClr val="tx1">
                    <a:tint val="75000"/>
                  </a:schemeClr>
                </a:solidFill>
              </a:rPr>
              <a:t> </a:t>
            </a:r>
            <a:r>
              <a:rPr lang="en-US" sz="2000" dirty="0" smtClean="0">
                <a:solidFill>
                  <a:schemeClr val="tx1">
                    <a:tint val="75000"/>
                  </a:schemeClr>
                </a:solidFill>
              </a:rPr>
              <a:t>capture </a:t>
            </a:r>
            <a:r>
              <a:rPr lang="en-US" sz="2000" dirty="0">
                <a:solidFill>
                  <a:schemeClr val="tx1">
                    <a:tint val="75000"/>
                  </a:schemeClr>
                </a:solidFill>
              </a:rPr>
              <a:t>the connection and dependencies </a:t>
            </a:r>
            <a:r>
              <a:rPr lang="hu-HU" sz="2000" dirty="0" smtClean="0">
                <a:solidFill>
                  <a:schemeClr val="tx1">
                    <a:tint val="75000"/>
                  </a:schemeClr>
                </a:solidFill>
              </a:rPr>
              <a:t>of</a:t>
            </a:r>
            <a:r>
              <a:rPr lang="en-US" sz="2000" dirty="0" smtClean="0">
                <a:solidFill>
                  <a:schemeClr val="tx1">
                    <a:tint val="75000"/>
                  </a:schemeClr>
                </a:solidFill>
              </a:rPr>
              <a:t> modalities</a:t>
            </a:r>
            <a:endParaRPr lang="hu-HU" sz="2000" dirty="0"/>
          </a:p>
          <a:p>
            <a:pPr lvl="1">
              <a:buFont typeface="Arial"/>
              <a:buChar char="•"/>
            </a:pPr>
            <a:r>
              <a:rPr lang="hu-HU" sz="2000" dirty="0" err="1" smtClean="0">
                <a:solidFill>
                  <a:schemeClr val="tx1">
                    <a:tint val="75000"/>
                  </a:schemeClr>
                </a:solidFill>
              </a:rPr>
              <a:t>Need</a:t>
            </a:r>
            <a:r>
              <a:rPr lang="hu-HU" sz="2000" dirty="0" smtClean="0">
                <a:solidFill>
                  <a:schemeClr val="tx1">
                    <a:tint val="75000"/>
                  </a:schemeClr>
                </a:solidFill>
              </a:rPr>
              <a:t> </a:t>
            </a:r>
            <a:r>
              <a:rPr lang="hu-HU" sz="2000" dirty="0" err="1" smtClean="0">
                <a:solidFill>
                  <a:schemeClr val="tx1">
                    <a:tint val="75000"/>
                  </a:schemeClr>
                </a:solidFill>
              </a:rPr>
              <a:t>for</a:t>
            </a:r>
            <a:r>
              <a:rPr lang="hu-HU" sz="2000" dirty="0" smtClean="0">
                <a:solidFill>
                  <a:schemeClr val="tx1">
                    <a:tint val="75000"/>
                  </a:schemeClr>
                </a:solidFill>
              </a:rPr>
              <a:t> a </a:t>
            </a:r>
            <a:r>
              <a:rPr lang="hu-HU" sz="2000" dirty="0" err="1" smtClean="0">
                <a:solidFill>
                  <a:schemeClr val="tx1">
                    <a:tint val="75000"/>
                  </a:schemeClr>
                </a:solidFill>
              </a:rPr>
              <a:t>multimodal</a:t>
            </a:r>
            <a:r>
              <a:rPr lang="hu-HU" sz="2000" dirty="0" smtClean="0">
                <a:solidFill>
                  <a:schemeClr val="tx1">
                    <a:tint val="75000"/>
                  </a:schemeClr>
                </a:solidFill>
              </a:rPr>
              <a:t> </a:t>
            </a:r>
            <a:r>
              <a:rPr lang="hu-HU" sz="2000" dirty="0" err="1" smtClean="0">
                <a:solidFill>
                  <a:schemeClr val="tx1">
                    <a:tint val="75000"/>
                  </a:schemeClr>
                </a:solidFill>
              </a:rPr>
              <a:t>generative</a:t>
            </a:r>
            <a:r>
              <a:rPr lang="hu-HU" sz="2000" dirty="0" smtClean="0">
                <a:solidFill>
                  <a:schemeClr val="tx1">
                    <a:tint val="75000"/>
                  </a:schemeClr>
                </a:solidFill>
              </a:rPr>
              <a:t> </a:t>
            </a:r>
            <a:r>
              <a:rPr lang="hu-HU" sz="2000" dirty="0" err="1" smtClean="0">
                <a:solidFill>
                  <a:schemeClr val="tx1">
                    <a:tint val="75000"/>
                  </a:schemeClr>
                </a:solidFill>
              </a:rPr>
              <a:t>model</a:t>
            </a:r>
            <a:endParaRPr lang="hu-HU" sz="2000" dirty="0" smtClean="0">
              <a:solidFill>
                <a:schemeClr val="tx1">
                  <a:tint val="75000"/>
                </a:schemeClr>
              </a:solidFill>
            </a:endParaRPr>
          </a:p>
          <a:p>
            <a:pPr lvl="1">
              <a:buFont typeface="Arial"/>
              <a:buChar char="•"/>
            </a:pPr>
            <a:r>
              <a:rPr lang="hu-HU" sz="2000" dirty="0">
                <a:solidFill>
                  <a:schemeClr val="tx1">
                    <a:tint val="75000"/>
                  </a:schemeClr>
                </a:solidFill>
              </a:rPr>
              <a:t>C</a:t>
            </a:r>
            <a:r>
              <a:rPr lang="en-US" sz="2000" dirty="0" err="1">
                <a:solidFill>
                  <a:schemeClr val="tx1">
                    <a:tint val="75000"/>
                  </a:schemeClr>
                </a:solidFill>
              </a:rPr>
              <a:t>omputational</a:t>
            </a:r>
            <a:r>
              <a:rPr lang="en-US" sz="2000" dirty="0">
                <a:solidFill>
                  <a:schemeClr val="tx1">
                    <a:tint val="75000"/>
                  </a:schemeClr>
                </a:solidFill>
              </a:rPr>
              <a:t> complexity of </a:t>
            </a:r>
            <a:r>
              <a:rPr lang="hu-HU" sz="2000" dirty="0" err="1" smtClean="0">
                <a:solidFill>
                  <a:schemeClr val="tx1">
                    <a:tint val="75000"/>
                  </a:schemeClr>
                </a:solidFill>
              </a:rPr>
              <a:t>scaling</a:t>
            </a:r>
            <a:r>
              <a:rPr lang="hu-HU" sz="2000" dirty="0" smtClean="0">
                <a:solidFill>
                  <a:schemeClr val="tx1">
                    <a:tint val="75000"/>
                  </a:schemeClr>
                </a:solidFill>
              </a:rPr>
              <a:t> </a:t>
            </a:r>
            <a:r>
              <a:rPr lang="en-US" sz="2000" dirty="0" smtClean="0">
                <a:solidFill>
                  <a:schemeClr val="tx1">
                    <a:tint val="75000"/>
                  </a:schemeClr>
                </a:solidFill>
              </a:rPr>
              <a:t>multiple </a:t>
            </a:r>
            <a:r>
              <a:rPr lang="hu-HU" sz="2000" dirty="0" err="1" smtClean="0">
                <a:solidFill>
                  <a:schemeClr val="tx1">
                    <a:tint val="75000"/>
                  </a:schemeClr>
                </a:solidFill>
              </a:rPr>
              <a:t>modes</a:t>
            </a:r>
            <a:endParaRPr lang="hu-HU" sz="2000" dirty="0">
              <a:solidFill>
                <a:schemeClr val="tx1">
                  <a:tint val="75000"/>
                </a:schemeClr>
              </a:solidFill>
            </a:endParaRPr>
          </a:p>
          <a:p>
            <a:pPr lvl="1">
              <a:buFont typeface="Arial"/>
              <a:buChar char="•"/>
            </a:pPr>
            <a:r>
              <a:rPr lang="hu-HU" sz="2000" dirty="0" err="1" smtClean="0">
                <a:solidFill>
                  <a:schemeClr val="tx1">
                    <a:tint val="75000"/>
                  </a:schemeClr>
                </a:solidFill>
              </a:rPr>
              <a:t>Costly</a:t>
            </a:r>
            <a:r>
              <a:rPr lang="en-US" sz="2000" dirty="0" smtClean="0">
                <a:solidFill>
                  <a:schemeClr val="tx1">
                    <a:tint val="75000"/>
                  </a:schemeClr>
                </a:solidFill>
              </a:rPr>
              <a:t> </a:t>
            </a:r>
            <a:r>
              <a:rPr lang="en-US" sz="2000" dirty="0">
                <a:solidFill>
                  <a:schemeClr val="tx1">
                    <a:tint val="75000"/>
                  </a:schemeClr>
                </a:solidFill>
              </a:rPr>
              <a:t>wrapper </a:t>
            </a:r>
            <a:r>
              <a:rPr lang="en-US" sz="2000" dirty="0" smtClean="0">
                <a:solidFill>
                  <a:schemeClr val="tx1">
                    <a:tint val="75000"/>
                  </a:schemeClr>
                </a:solidFill>
              </a:rPr>
              <a:t>methods</a:t>
            </a:r>
            <a:endParaRPr lang="hu-HU" sz="2000" dirty="0">
              <a:solidFill>
                <a:schemeClr val="tx1">
                  <a:tint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0696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Image </a:t>
            </a:r>
            <a:r>
              <a:rPr lang="hu-HU" dirty="0" err="1"/>
              <a:t>classification</a:t>
            </a:r>
            <a:r>
              <a:rPr lang="hu-HU" dirty="0"/>
              <a:t> </a:t>
            </a:r>
            <a:r>
              <a:rPr lang="hu-HU" dirty="0" err="1"/>
              <a:t>running</a:t>
            </a:r>
            <a:r>
              <a:rPr lang="hu-HU" dirty="0"/>
              <a:t> </a:t>
            </a:r>
            <a:r>
              <a:rPr lang="hu-HU" dirty="0" err="1"/>
              <a:t>times</a:t>
            </a:r>
            <a:endParaRPr lang="hu-HU" dirty="0"/>
          </a:p>
        </p:txBody>
      </p:sp>
      <p:sp>
        <p:nvSpPr>
          <p:cNvPr id="5" name="Szövegdoboz 4"/>
          <p:cNvSpPr txBox="1"/>
          <p:nvPr/>
        </p:nvSpPr>
        <p:spPr>
          <a:xfrm>
            <a:off x="7164288" y="980728"/>
            <a:ext cx="15841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 smtClean="0"/>
              <a:t>Very</a:t>
            </a:r>
            <a:r>
              <a:rPr lang="hu-HU" dirty="0" smtClean="0"/>
              <a:t> </a:t>
            </a:r>
            <a:r>
              <a:rPr lang="hu-HU" dirty="0" err="1" smtClean="0"/>
              <a:t>high</a:t>
            </a:r>
            <a:r>
              <a:rPr lang="hu-HU" dirty="0" smtClean="0"/>
              <a:t> </a:t>
            </a:r>
            <a:r>
              <a:rPr lang="hu-HU" dirty="0" err="1" smtClean="0"/>
              <a:t>density</a:t>
            </a:r>
            <a:endParaRPr lang="hu-HU" dirty="0" smtClean="0"/>
          </a:p>
          <a:p>
            <a:endParaRPr lang="hu-HU" dirty="0" smtClean="0"/>
          </a:p>
          <a:p>
            <a:r>
              <a:rPr lang="hu-HU" dirty="0" err="1"/>
              <a:t>m</a:t>
            </a:r>
            <a:r>
              <a:rPr lang="hu-HU" dirty="0" err="1" smtClean="0"/>
              <a:t>s</a:t>
            </a:r>
            <a:r>
              <a:rPr lang="hu-HU" dirty="0" smtClean="0"/>
              <a:t>/image</a:t>
            </a:r>
            <a:endParaRPr lang="hu-HU" dirty="0"/>
          </a:p>
        </p:txBody>
      </p:sp>
      <p:graphicFrame>
        <p:nvGraphicFramePr>
          <p:cNvPr id="7" name="Chart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29170558"/>
              </p:ext>
            </p:extLst>
          </p:nvPr>
        </p:nvGraphicFramePr>
        <p:xfrm>
          <a:off x="457200" y="981075"/>
          <a:ext cx="8229600" cy="5616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65295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Time Series </a:t>
            </a:r>
            <a:r>
              <a:rPr lang="hu-HU" dirty="0" err="1" smtClean="0"/>
              <a:t>running</a:t>
            </a:r>
            <a:r>
              <a:rPr lang="hu-HU" dirty="0" smtClean="0"/>
              <a:t> </a:t>
            </a:r>
            <a:r>
              <a:rPr lang="hu-HU" dirty="0" err="1" smtClean="0"/>
              <a:t>times</a:t>
            </a:r>
            <a:endParaRPr lang="hu-HU" dirty="0"/>
          </a:p>
        </p:txBody>
      </p:sp>
      <p:sp>
        <p:nvSpPr>
          <p:cNvPr id="36" name="TextBox 35"/>
          <p:cNvSpPr txBox="1"/>
          <p:nvPr/>
        </p:nvSpPr>
        <p:spPr>
          <a:xfrm>
            <a:off x="9931950" y="275149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2" name="Rounded Rectangle 51"/>
          <p:cNvSpPr/>
          <p:nvPr/>
        </p:nvSpPr>
        <p:spPr>
          <a:xfrm>
            <a:off x="2771800" y="2060848"/>
            <a:ext cx="1440160" cy="576064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dirty="0" smtClean="0">
                <a:latin typeface="Calibri"/>
                <a:cs typeface="Calibri"/>
              </a:rPr>
              <a:t>Statistics </a:t>
            </a:r>
            <a:endParaRPr lang="en-US" sz="1700" dirty="0">
              <a:latin typeface="Calibri"/>
              <a:cs typeface="Calibri"/>
            </a:endParaRPr>
          </a:p>
        </p:txBody>
      </p:sp>
      <p:sp>
        <p:nvSpPr>
          <p:cNvPr id="55" name="Rounded Rectangle 54"/>
          <p:cNvSpPr/>
          <p:nvPr/>
        </p:nvSpPr>
        <p:spPr>
          <a:xfrm>
            <a:off x="5868144" y="5085184"/>
            <a:ext cx="1440160" cy="1224136"/>
          </a:xfrm>
          <a:prstGeom prst="roundRect">
            <a:avLst/>
          </a:prstGeom>
          <a:solidFill>
            <a:srgbClr val="63891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dirty="0" smtClean="0">
                <a:latin typeface="Calibri"/>
                <a:cs typeface="Calibri"/>
              </a:rPr>
              <a:t>Dense</a:t>
            </a:r>
            <a:endParaRPr lang="hu-HU" sz="1700" dirty="0" smtClean="0">
              <a:latin typeface="Calibri"/>
              <a:cs typeface="Calibri"/>
            </a:endParaRPr>
          </a:p>
          <a:p>
            <a:pPr algn="ctr"/>
            <a:r>
              <a:rPr lang="hu-HU" sz="1700" dirty="0" err="1" smtClean="0">
                <a:latin typeface="Calibri"/>
                <a:cs typeface="Calibri"/>
              </a:rPr>
              <a:t>Low-</a:t>
            </a:r>
            <a:r>
              <a:rPr lang="en-US" sz="1700" dirty="0" smtClean="0">
                <a:latin typeface="Calibri"/>
                <a:cs typeface="Calibri"/>
              </a:rPr>
              <a:t>D</a:t>
            </a:r>
            <a:r>
              <a:rPr lang="hu-HU" sz="1700" dirty="0" err="1" smtClean="0">
                <a:latin typeface="Calibri"/>
                <a:cs typeface="Calibri"/>
              </a:rPr>
              <a:t>im</a:t>
            </a:r>
            <a:endParaRPr lang="en-US" sz="1700" dirty="0">
              <a:latin typeface="Calibri"/>
              <a:cs typeface="Calibri"/>
            </a:endParaRPr>
          </a:p>
        </p:txBody>
      </p:sp>
      <p:sp>
        <p:nvSpPr>
          <p:cNvPr id="56" name="Rounded Rectangle 55"/>
          <p:cNvSpPr/>
          <p:nvPr/>
        </p:nvSpPr>
        <p:spPr>
          <a:xfrm>
            <a:off x="7596336" y="5085184"/>
            <a:ext cx="1440160" cy="1224136"/>
          </a:xfrm>
          <a:prstGeom prst="roundRect">
            <a:avLst/>
          </a:prstGeom>
          <a:solidFill>
            <a:srgbClr val="63891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/>
                <a:cs typeface="Calibri"/>
              </a:rPr>
              <a:t>linear SVM</a:t>
            </a:r>
            <a:endParaRPr lang="hu-HU" dirty="0">
              <a:latin typeface="Calibri"/>
              <a:cs typeface="Calibri"/>
            </a:endParaRPr>
          </a:p>
          <a:p>
            <a:pPr algn="ctr"/>
            <a:r>
              <a:rPr lang="hu-HU" dirty="0" err="1">
                <a:latin typeface="Calibri"/>
                <a:cs typeface="Calibri"/>
              </a:rPr>
              <a:t>Even</a:t>
            </a:r>
            <a:r>
              <a:rPr lang="hu-HU" dirty="0">
                <a:latin typeface="Calibri"/>
                <a:cs typeface="Calibri"/>
              </a:rPr>
              <a:t> online </a:t>
            </a:r>
            <a:r>
              <a:rPr lang="hu-HU" dirty="0" err="1">
                <a:latin typeface="Calibri"/>
                <a:cs typeface="Calibri"/>
              </a:rPr>
              <a:t>predictions</a:t>
            </a:r>
            <a:r>
              <a:rPr lang="en-US" dirty="0">
                <a:latin typeface="Calibri"/>
                <a:cs typeface="Calibri"/>
              </a:rPr>
              <a:t> </a:t>
            </a:r>
          </a:p>
        </p:txBody>
      </p:sp>
      <p:sp>
        <p:nvSpPr>
          <p:cNvPr id="59" name="Rounded Rectangle 58"/>
          <p:cNvSpPr/>
          <p:nvPr/>
        </p:nvSpPr>
        <p:spPr>
          <a:xfrm>
            <a:off x="5724128" y="2060848"/>
            <a:ext cx="1440160" cy="576064"/>
          </a:xfrm>
          <a:prstGeom prst="roundRect">
            <a:avLst/>
          </a:prstGeom>
          <a:solidFill>
            <a:srgbClr val="63891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dirty="0" smtClean="0">
                <a:solidFill>
                  <a:schemeClr val="bg1"/>
                </a:solidFill>
                <a:latin typeface="Calibri"/>
                <a:cs typeface="Calibri"/>
              </a:rPr>
              <a:t>Dense </a:t>
            </a:r>
            <a:endParaRPr lang="hu-HU" sz="1700" dirty="0" smtClean="0">
              <a:solidFill>
                <a:schemeClr val="bg1"/>
              </a:solidFill>
              <a:latin typeface="Calibri"/>
              <a:cs typeface="Calibri"/>
            </a:endParaRPr>
          </a:p>
          <a:p>
            <a:pPr algn="ctr"/>
            <a:r>
              <a:rPr lang="en-US" sz="1700" dirty="0" smtClean="0">
                <a:solidFill>
                  <a:schemeClr val="bg1"/>
                </a:solidFill>
                <a:latin typeface="Calibri"/>
                <a:cs typeface="Calibri"/>
              </a:rPr>
              <a:t>L</a:t>
            </a:r>
            <a:r>
              <a:rPr lang="hu-HU" sz="1700" dirty="0" err="1" smtClean="0">
                <a:solidFill>
                  <a:schemeClr val="bg1"/>
                </a:solidFill>
                <a:latin typeface="Calibri"/>
                <a:cs typeface="Calibri"/>
              </a:rPr>
              <a:t>ow-</a:t>
            </a:r>
            <a:r>
              <a:rPr lang="en-US" sz="1700" dirty="0" smtClean="0">
                <a:solidFill>
                  <a:schemeClr val="bg1"/>
                </a:solidFill>
                <a:latin typeface="Calibri"/>
                <a:cs typeface="Calibri"/>
              </a:rPr>
              <a:t>D</a:t>
            </a:r>
            <a:r>
              <a:rPr lang="hu-HU" sz="1700" dirty="0" err="1" smtClean="0">
                <a:solidFill>
                  <a:schemeClr val="bg1"/>
                </a:solidFill>
                <a:latin typeface="Calibri"/>
                <a:cs typeface="Calibri"/>
              </a:rPr>
              <a:t>im</a:t>
            </a:r>
            <a:endParaRPr lang="en-US" sz="17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cxnSp>
        <p:nvCxnSpPr>
          <p:cNvPr id="60" name="Straight Arrow Connector 59"/>
          <p:cNvCxnSpPr>
            <a:stCxn id="55" idx="3"/>
            <a:endCxn id="56" idx="1"/>
          </p:cNvCxnSpPr>
          <p:nvPr/>
        </p:nvCxnSpPr>
        <p:spPr>
          <a:xfrm>
            <a:off x="7308304" y="5697252"/>
            <a:ext cx="28803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59" idx="3"/>
            <a:endCxn id="63" idx="1"/>
          </p:cNvCxnSpPr>
          <p:nvPr/>
        </p:nvCxnSpPr>
        <p:spPr>
          <a:xfrm>
            <a:off x="7164288" y="2348880"/>
            <a:ext cx="288032" cy="1134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stCxn id="52" idx="3"/>
            <a:endCxn id="59" idx="1"/>
          </p:cNvCxnSpPr>
          <p:nvPr/>
        </p:nvCxnSpPr>
        <p:spPr>
          <a:xfrm>
            <a:off x="4211960" y="2348880"/>
            <a:ext cx="151216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3" name="Rounded Rectangle 62"/>
          <p:cNvSpPr/>
          <p:nvPr/>
        </p:nvSpPr>
        <p:spPr>
          <a:xfrm>
            <a:off x="7452320" y="1748158"/>
            <a:ext cx="1440160" cy="1224136"/>
          </a:xfrm>
          <a:prstGeom prst="roundRect">
            <a:avLst/>
          </a:prstGeom>
          <a:solidFill>
            <a:srgbClr val="2F589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dirty="0">
                <a:latin typeface="Calibri"/>
                <a:cs typeface="Calibri"/>
              </a:rPr>
              <a:t>High </a:t>
            </a:r>
            <a:r>
              <a:rPr lang="hu-HU" sz="1700" dirty="0" err="1">
                <a:latin typeface="Calibri"/>
                <a:cs typeface="Calibri"/>
              </a:rPr>
              <a:t>complexity</a:t>
            </a:r>
            <a:r>
              <a:rPr lang="hu-HU" sz="1700" dirty="0">
                <a:latin typeface="Calibri"/>
                <a:cs typeface="Calibri"/>
              </a:rPr>
              <a:t> </a:t>
            </a:r>
            <a:r>
              <a:rPr lang="en-US" sz="1700" dirty="0">
                <a:latin typeface="Calibri"/>
                <a:cs typeface="Calibri"/>
              </a:rPr>
              <a:t>non-linear</a:t>
            </a:r>
            <a:endParaRPr lang="hu-HU" sz="1700" dirty="0">
              <a:latin typeface="Calibri"/>
              <a:cs typeface="Calibri"/>
            </a:endParaRPr>
          </a:p>
          <a:p>
            <a:pPr algn="ctr"/>
            <a:r>
              <a:rPr lang="hu-HU" sz="1700" dirty="0">
                <a:latin typeface="Calibri"/>
                <a:cs typeface="Calibri"/>
              </a:rPr>
              <a:t>multi-kernel</a:t>
            </a:r>
            <a:endParaRPr lang="en-US" sz="1700" dirty="0">
              <a:latin typeface="Calibri"/>
              <a:cs typeface="Calibri"/>
            </a:endParaRPr>
          </a:p>
        </p:txBody>
      </p:sp>
      <p:sp>
        <p:nvSpPr>
          <p:cNvPr id="65" name="Rounded Rectangle 64"/>
          <p:cNvSpPr/>
          <p:nvPr/>
        </p:nvSpPr>
        <p:spPr>
          <a:xfrm>
            <a:off x="683568" y="2060848"/>
            <a:ext cx="1440160" cy="576064"/>
          </a:xfrm>
          <a:prstGeom prst="roundRect">
            <a:avLst/>
          </a:prstGeom>
          <a:solidFill>
            <a:srgbClr val="2F589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Calibri"/>
                <a:cs typeface="Calibri"/>
              </a:rPr>
              <a:t>Raw Time Series (6)</a:t>
            </a:r>
            <a:endParaRPr lang="en-US" dirty="0">
              <a:latin typeface="Calibri"/>
              <a:cs typeface="Calibri"/>
            </a:endParaRPr>
          </a:p>
        </p:txBody>
      </p:sp>
      <p:cxnSp>
        <p:nvCxnSpPr>
          <p:cNvPr id="67" name="Straight Arrow Connector 66"/>
          <p:cNvCxnSpPr>
            <a:stCxn id="65" idx="3"/>
            <a:endCxn id="52" idx="1"/>
          </p:cNvCxnSpPr>
          <p:nvPr/>
        </p:nvCxnSpPr>
        <p:spPr>
          <a:xfrm>
            <a:off x="2123728" y="2348880"/>
            <a:ext cx="64807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660916" y="849953"/>
            <a:ext cx="15348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tx1">
                    <a:tint val="75000"/>
                  </a:schemeClr>
                </a:solidFill>
                <a:latin typeface="Calibri" pitchFamily="34" charset="0"/>
              </a:rPr>
              <a:t>Session Drop</a:t>
            </a:r>
          </a:p>
          <a:p>
            <a:r>
              <a:rPr lang="en-US" sz="2000" dirty="0">
                <a:solidFill>
                  <a:schemeClr val="tx1">
                    <a:tint val="75000"/>
                  </a:schemeClr>
                </a:solidFill>
                <a:latin typeface="Calibri" pitchFamily="34" charset="0"/>
              </a:rPr>
              <a:t>Prediction</a:t>
            </a:r>
          </a:p>
        </p:txBody>
      </p:sp>
      <p:cxnSp>
        <p:nvCxnSpPr>
          <p:cNvPr id="80" name="Straight Arrow Connector 79"/>
          <p:cNvCxnSpPr>
            <a:stCxn id="52" idx="3"/>
            <a:endCxn id="81" idx="1"/>
          </p:cNvCxnSpPr>
          <p:nvPr/>
        </p:nvCxnSpPr>
        <p:spPr>
          <a:xfrm>
            <a:off x="4211960" y="2348880"/>
            <a:ext cx="3312368" cy="122413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1" name="Rounded Rectangle 80"/>
          <p:cNvSpPr/>
          <p:nvPr/>
        </p:nvSpPr>
        <p:spPr>
          <a:xfrm>
            <a:off x="7524328" y="3284984"/>
            <a:ext cx="1440160" cy="576064"/>
          </a:xfrm>
          <a:prstGeom prst="roundRect">
            <a:avLst/>
          </a:prstGeom>
          <a:solidFill>
            <a:srgbClr val="2F589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dirty="0" err="1" smtClean="0">
                <a:solidFill>
                  <a:schemeClr val="bg1"/>
                </a:solidFill>
                <a:latin typeface="Calibri"/>
                <a:cs typeface="Calibri"/>
              </a:rPr>
              <a:t>AdaBoost</a:t>
            </a:r>
            <a:endParaRPr lang="en-US" sz="17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82" name="Rounded Rectangle 81"/>
          <p:cNvSpPr/>
          <p:nvPr/>
        </p:nvSpPr>
        <p:spPr>
          <a:xfrm>
            <a:off x="683568" y="5157192"/>
            <a:ext cx="1440160" cy="576064"/>
          </a:xfrm>
          <a:prstGeom prst="roundRect">
            <a:avLst/>
          </a:prstGeom>
          <a:solidFill>
            <a:srgbClr val="2F589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Calibri"/>
                <a:cs typeface="Calibri"/>
              </a:rPr>
              <a:t>Raw Time Series (6)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83" name="Rounded Rectangle 82"/>
          <p:cNvSpPr/>
          <p:nvPr/>
        </p:nvSpPr>
        <p:spPr>
          <a:xfrm>
            <a:off x="2771800" y="3789040"/>
            <a:ext cx="1440160" cy="576064"/>
          </a:xfrm>
          <a:prstGeom prst="roundRect">
            <a:avLst/>
          </a:prstGeom>
          <a:solidFill>
            <a:srgbClr val="63891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dirty="0" smtClean="0">
                <a:latin typeface="Calibri"/>
                <a:cs typeface="Calibri"/>
              </a:rPr>
              <a:t>Statistics </a:t>
            </a:r>
            <a:endParaRPr lang="en-US" sz="1700" dirty="0">
              <a:latin typeface="Calibri"/>
              <a:cs typeface="Calibri"/>
            </a:endParaRPr>
          </a:p>
        </p:txBody>
      </p:sp>
      <p:sp>
        <p:nvSpPr>
          <p:cNvPr id="84" name="Rounded Rectangle 83"/>
          <p:cNvSpPr/>
          <p:nvPr/>
        </p:nvSpPr>
        <p:spPr>
          <a:xfrm>
            <a:off x="2771800" y="4509120"/>
            <a:ext cx="1440160" cy="576064"/>
          </a:xfrm>
          <a:prstGeom prst="roundRect">
            <a:avLst/>
          </a:prstGeom>
          <a:solidFill>
            <a:srgbClr val="63891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dirty="0" smtClean="0">
                <a:latin typeface="Calibri"/>
                <a:cs typeface="Calibri"/>
              </a:rPr>
              <a:t>DTW distance D1</a:t>
            </a:r>
            <a:endParaRPr lang="en-US" sz="1700" dirty="0">
              <a:latin typeface="Calibri"/>
              <a:cs typeface="Calibri"/>
            </a:endParaRPr>
          </a:p>
        </p:txBody>
      </p:sp>
      <p:sp>
        <p:nvSpPr>
          <p:cNvPr id="85" name="Rounded Rectangle 84"/>
          <p:cNvSpPr/>
          <p:nvPr/>
        </p:nvSpPr>
        <p:spPr>
          <a:xfrm>
            <a:off x="2771800" y="5949280"/>
            <a:ext cx="1440160" cy="576064"/>
          </a:xfrm>
          <a:prstGeom prst="roundRect">
            <a:avLst/>
          </a:prstGeom>
          <a:solidFill>
            <a:srgbClr val="63891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dirty="0" smtClean="0">
                <a:latin typeface="Calibri"/>
                <a:cs typeface="Calibri"/>
              </a:rPr>
              <a:t>DTW distance D6</a:t>
            </a:r>
            <a:endParaRPr lang="en-US" sz="1700" dirty="0">
              <a:latin typeface="Calibri"/>
              <a:cs typeface="Calibri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3419872" y="5373216"/>
            <a:ext cx="72008" cy="72008"/>
          </a:xfrm>
          <a:prstGeom prst="ellipse">
            <a:avLst/>
          </a:prstGeom>
          <a:solidFill>
            <a:srgbClr val="99CC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/>
          <p:cNvSpPr/>
          <p:nvPr/>
        </p:nvSpPr>
        <p:spPr>
          <a:xfrm>
            <a:off x="3419872" y="5525616"/>
            <a:ext cx="72008" cy="72008"/>
          </a:xfrm>
          <a:prstGeom prst="ellipse">
            <a:avLst/>
          </a:prstGeom>
          <a:solidFill>
            <a:srgbClr val="99CC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 92"/>
          <p:cNvSpPr/>
          <p:nvPr/>
        </p:nvSpPr>
        <p:spPr>
          <a:xfrm>
            <a:off x="3419872" y="5661248"/>
            <a:ext cx="72008" cy="72008"/>
          </a:xfrm>
          <a:prstGeom prst="ellipse">
            <a:avLst/>
          </a:prstGeom>
          <a:solidFill>
            <a:srgbClr val="99CC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4" name="Straight Arrow Connector 93"/>
          <p:cNvCxnSpPr>
            <a:stCxn id="82" idx="3"/>
            <a:endCxn id="83" idx="1"/>
          </p:cNvCxnSpPr>
          <p:nvPr/>
        </p:nvCxnSpPr>
        <p:spPr>
          <a:xfrm flipV="1">
            <a:off x="2123728" y="4077072"/>
            <a:ext cx="648072" cy="136815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5" name="Straight Arrow Connector 94"/>
          <p:cNvCxnSpPr>
            <a:stCxn id="82" idx="3"/>
            <a:endCxn id="84" idx="1"/>
          </p:cNvCxnSpPr>
          <p:nvPr/>
        </p:nvCxnSpPr>
        <p:spPr>
          <a:xfrm flipV="1">
            <a:off x="2123728" y="4797152"/>
            <a:ext cx="648072" cy="64807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6" name="Straight Arrow Connector 95"/>
          <p:cNvCxnSpPr>
            <a:stCxn id="82" idx="3"/>
            <a:endCxn id="85" idx="1"/>
          </p:cNvCxnSpPr>
          <p:nvPr/>
        </p:nvCxnSpPr>
        <p:spPr>
          <a:xfrm>
            <a:off x="2123728" y="5445224"/>
            <a:ext cx="648072" cy="7920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>
            <a:stCxn id="83" idx="3"/>
            <a:endCxn id="55" idx="1"/>
          </p:cNvCxnSpPr>
          <p:nvPr/>
        </p:nvCxnSpPr>
        <p:spPr>
          <a:xfrm>
            <a:off x="4211960" y="4077072"/>
            <a:ext cx="1656184" cy="162018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>
            <a:stCxn id="84" idx="3"/>
            <a:endCxn id="55" idx="1"/>
          </p:cNvCxnSpPr>
          <p:nvPr/>
        </p:nvCxnSpPr>
        <p:spPr>
          <a:xfrm>
            <a:off x="4211960" y="4797152"/>
            <a:ext cx="1656184" cy="9001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>
            <a:stCxn id="85" idx="3"/>
            <a:endCxn id="55" idx="1"/>
          </p:cNvCxnSpPr>
          <p:nvPr/>
        </p:nvCxnSpPr>
        <p:spPr>
          <a:xfrm flipV="1">
            <a:off x="4211960" y="5697252"/>
            <a:ext cx="1656184" cy="54006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0" name="TextBox 99"/>
          <p:cNvSpPr txBox="1"/>
          <p:nvPr/>
        </p:nvSpPr>
        <p:spPr>
          <a:xfrm>
            <a:off x="134276" y="3501008"/>
            <a:ext cx="27095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Calibri"/>
                <a:cs typeface="Calibri"/>
              </a:rPr>
              <a:t>Session Drop Prediction </a:t>
            </a:r>
          </a:p>
          <a:p>
            <a:r>
              <a:rPr lang="en-US" sz="2000" dirty="0" smtClean="0">
                <a:solidFill>
                  <a:srgbClr val="FF0000"/>
                </a:solidFill>
                <a:latin typeface="Calibri"/>
                <a:cs typeface="Calibri"/>
              </a:rPr>
              <a:t>           with</a:t>
            </a:r>
          </a:p>
          <a:p>
            <a:r>
              <a:rPr lang="en-US" sz="2000" dirty="0" smtClean="0">
                <a:solidFill>
                  <a:srgbClr val="FF0000"/>
                </a:solidFill>
                <a:latin typeface="Calibri"/>
                <a:cs typeface="Calibri"/>
              </a:rPr>
              <a:t>Similarity kernel</a:t>
            </a:r>
            <a:endParaRPr lang="en-US" sz="2000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364088" y="3501008"/>
            <a:ext cx="20708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alibri"/>
                <a:cs typeface="Calibri"/>
              </a:rPr>
              <a:t>CPU:  &lt;1 </a:t>
            </a:r>
            <a:r>
              <a:rPr lang="en-US" dirty="0" err="1" smtClean="0">
                <a:solidFill>
                  <a:srgbClr val="FF0000"/>
                </a:solidFill>
                <a:latin typeface="Calibri"/>
                <a:cs typeface="Calibri"/>
              </a:rPr>
              <a:t>ms</a:t>
            </a:r>
            <a:r>
              <a:rPr lang="en-US" dirty="0" smtClean="0">
                <a:solidFill>
                  <a:srgbClr val="FF0000"/>
                </a:solidFill>
                <a:latin typeface="Calibri"/>
                <a:cs typeface="Calibri"/>
              </a:rPr>
              <a:t>/session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868144" y="4293096"/>
            <a:ext cx="23011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alibri"/>
                <a:cs typeface="Calibri"/>
              </a:rPr>
              <a:t>CPU:  6.45 </a:t>
            </a:r>
            <a:r>
              <a:rPr lang="en-US" dirty="0" err="1" smtClean="0">
                <a:solidFill>
                  <a:srgbClr val="FF0000"/>
                </a:solidFill>
                <a:latin typeface="Calibri"/>
                <a:cs typeface="Calibri"/>
              </a:rPr>
              <a:t>ms</a:t>
            </a:r>
            <a:r>
              <a:rPr lang="en-US" dirty="0" smtClean="0">
                <a:solidFill>
                  <a:srgbClr val="FF0000"/>
                </a:solidFill>
                <a:latin typeface="Calibri"/>
                <a:cs typeface="Calibri"/>
              </a:rPr>
              <a:t>/</a:t>
            </a:r>
            <a:r>
              <a:rPr lang="en-US" dirty="0" err="1" smtClean="0">
                <a:solidFill>
                  <a:srgbClr val="FF0000"/>
                </a:solidFill>
                <a:latin typeface="Calibri"/>
                <a:cs typeface="Calibri"/>
              </a:rPr>
              <a:t>seission</a:t>
            </a:r>
            <a:endParaRPr lang="en-US" dirty="0" smtClean="0">
              <a:solidFill>
                <a:srgbClr val="FF0000"/>
              </a:solidFill>
              <a:latin typeface="Calibri"/>
              <a:cs typeface="Calibri"/>
            </a:endParaRPr>
          </a:p>
          <a:p>
            <a:r>
              <a:rPr lang="en-US" dirty="0" smtClean="0">
                <a:solidFill>
                  <a:srgbClr val="FF0000"/>
                </a:solidFill>
                <a:latin typeface="Calibri"/>
                <a:cs typeface="Calibri"/>
              </a:rPr>
              <a:t>GPU:  1.02 </a:t>
            </a:r>
            <a:r>
              <a:rPr lang="en-US" dirty="0" err="1" smtClean="0">
                <a:solidFill>
                  <a:srgbClr val="FF0000"/>
                </a:solidFill>
                <a:latin typeface="Calibri"/>
                <a:cs typeface="Calibri"/>
              </a:rPr>
              <a:t>ms</a:t>
            </a:r>
            <a:r>
              <a:rPr lang="en-US" dirty="0" smtClean="0">
                <a:solidFill>
                  <a:srgbClr val="FF0000"/>
                </a:solidFill>
                <a:latin typeface="Calibri"/>
                <a:cs typeface="Calibri"/>
              </a:rPr>
              <a:t>/session</a:t>
            </a:r>
            <a:endParaRPr lang="en-US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  <p:sp>
        <p:nvSpPr>
          <p:cNvPr id="37" name="TextBox 57"/>
          <p:cNvSpPr txBox="1"/>
          <p:nvPr/>
        </p:nvSpPr>
        <p:spPr>
          <a:xfrm>
            <a:off x="2735796" y="849953"/>
            <a:ext cx="14401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1">
                    <a:tint val="75000"/>
                  </a:schemeClr>
                </a:solidFill>
                <a:latin typeface="Calibri" pitchFamily="34" charset="0"/>
              </a:rPr>
              <a:t>Feature </a:t>
            </a:r>
            <a:r>
              <a:rPr lang="en-US" sz="2000" dirty="0" err="1" smtClean="0">
                <a:solidFill>
                  <a:schemeClr val="tx1">
                    <a:tint val="75000"/>
                  </a:schemeClr>
                </a:solidFill>
                <a:latin typeface="Calibri" pitchFamily="34" charset="0"/>
              </a:rPr>
              <a:t>extr</a:t>
            </a:r>
            <a:r>
              <a:rPr lang="hu-HU" sz="2000" dirty="0" err="1" smtClean="0">
                <a:solidFill>
                  <a:schemeClr val="tx1">
                    <a:tint val="75000"/>
                  </a:schemeClr>
                </a:solidFill>
                <a:latin typeface="Calibri" pitchFamily="34" charset="0"/>
              </a:rPr>
              <a:t>action</a:t>
            </a:r>
            <a:endParaRPr lang="en-US" sz="2000" dirty="0">
              <a:solidFill>
                <a:schemeClr val="tx1">
                  <a:tint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41" name="TextBox 78"/>
          <p:cNvSpPr txBox="1"/>
          <p:nvPr/>
        </p:nvSpPr>
        <p:spPr>
          <a:xfrm>
            <a:off x="5787881" y="857097"/>
            <a:ext cx="131265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>
                    <a:tint val="75000"/>
                  </a:schemeClr>
                </a:solidFill>
                <a:latin typeface="Calibri" pitchFamily="34" charset="0"/>
              </a:rPr>
              <a:t>    </a:t>
            </a:r>
            <a:r>
              <a:rPr lang="en-US" sz="2000" dirty="0" smtClean="0">
                <a:solidFill>
                  <a:schemeClr val="tx1">
                    <a:tint val="75000"/>
                  </a:schemeClr>
                </a:solidFill>
                <a:latin typeface="Calibri" pitchFamily="34" charset="0"/>
              </a:rPr>
              <a:t>Kernel</a:t>
            </a:r>
            <a:endParaRPr lang="en-US" sz="2000" dirty="0">
              <a:solidFill>
                <a:schemeClr val="tx1">
                  <a:tint val="75000"/>
                </a:schemeClr>
              </a:solidFill>
              <a:latin typeface="Calibri" pitchFamily="34" charset="0"/>
            </a:endParaRPr>
          </a:p>
          <a:p>
            <a:r>
              <a:rPr lang="en-US" sz="2000" dirty="0">
                <a:solidFill>
                  <a:schemeClr val="tx1">
                    <a:tint val="75000"/>
                  </a:schemeClr>
                </a:solidFill>
                <a:latin typeface="Calibri" pitchFamily="34" charset="0"/>
              </a:rPr>
              <a:t>calculation</a:t>
            </a:r>
          </a:p>
        </p:txBody>
      </p:sp>
      <p:sp>
        <p:nvSpPr>
          <p:cNvPr id="42" name="TextBox 83"/>
          <p:cNvSpPr txBox="1"/>
          <p:nvPr/>
        </p:nvSpPr>
        <p:spPr>
          <a:xfrm>
            <a:off x="7767128" y="891382"/>
            <a:ext cx="81054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tx1">
                    <a:tint val="75000"/>
                  </a:schemeClr>
                </a:solidFill>
                <a:latin typeface="Calibri" pitchFamily="34" charset="0"/>
              </a:rPr>
              <a:t>SVM</a:t>
            </a:r>
            <a:endParaRPr lang="hu-HU" sz="2000" dirty="0" smtClean="0">
              <a:solidFill>
                <a:schemeClr val="tx1">
                  <a:tint val="75000"/>
                </a:schemeClr>
              </a:solidFill>
              <a:latin typeface="Calibri" pitchFamily="34" charset="0"/>
            </a:endParaRPr>
          </a:p>
          <a:p>
            <a:r>
              <a:rPr lang="hu-HU" sz="2000" dirty="0" err="1" smtClean="0">
                <a:solidFill>
                  <a:schemeClr val="tx1">
                    <a:tint val="75000"/>
                  </a:schemeClr>
                </a:solidFill>
                <a:latin typeface="Calibri" pitchFamily="34" charset="0"/>
              </a:rPr>
              <a:t>solver</a:t>
            </a:r>
            <a:endParaRPr lang="en-US" sz="2000" dirty="0">
              <a:solidFill>
                <a:schemeClr val="tx1">
                  <a:tint val="75000"/>
                </a:schemeClr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3721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95536" y="5116"/>
            <a:ext cx="8568951" cy="731899"/>
          </a:xfrm>
        </p:spPr>
        <p:txBody>
          <a:bodyPr/>
          <a:lstStyle/>
          <a:p>
            <a:r>
              <a:rPr lang="hu-HU" dirty="0" err="1" smtClean="0"/>
              <a:t>Runtime</a:t>
            </a:r>
            <a:r>
              <a:rPr lang="hu-HU" dirty="0" smtClean="0"/>
              <a:t> </a:t>
            </a:r>
            <a:r>
              <a:rPr lang="hu-HU" dirty="0" err="1" smtClean="0"/>
              <a:t>dependence</a:t>
            </a:r>
            <a:r>
              <a:rPr lang="hu-HU" dirty="0" smtClean="0"/>
              <a:t> </a:t>
            </a:r>
            <a:r>
              <a:rPr lang="hu-HU" dirty="0" err="1" smtClean="0"/>
              <a:t>on</a:t>
            </a:r>
            <a:r>
              <a:rPr lang="hu-HU" dirty="0" smtClean="0"/>
              <a:t> </a:t>
            </a:r>
            <a:r>
              <a:rPr lang="hu-HU" dirty="0" err="1" smtClean="0"/>
              <a:t>sample</a:t>
            </a:r>
            <a:r>
              <a:rPr lang="hu-HU" dirty="0" smtClean="0"/>
              <a:t> </a:t>
            </a:r>
            <a:r>
              <a:rPr lang="hu-HU" dirty="0" err="1" smtClean="0"/>
              <a:t>size</a:t>
            </a:r>
            <a:endParaRPr lang="hu-HU" dirty="0"/>
          </a:p>
        </p:txBody>
      </p:sp>
      <p:sp>
        <p:nvSpPr>
          <p:cNvPr id="5" name="Szövegdoboz 4"/>
          <p:cNvSpPr txBox="1"/>
          <p:nvPr/>
        </p:nvSpPr>
        <p:spPr>
          <a:xfrm>
            <a:off x="7452320" y="980728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 smtClean="0"/>
              <a:t>ms</a:t>
            </a:r>
            <a:r>
              <a:rPr lang="hu-HU" dirty="0" smtClean="0"/>
              <a:t>/</a:t>
            </a:r>
            <a:r>
              <a:rPr lang="hu-HU" dirty="0" err="1" smtClean="0"/>
              <a:t>instance</a:t>
            </a:r>
            <a:endParaRPr lang="hu-HU" dirty="0"/>
          </a:p>
        </p:txBody>
      </p:sp>
      <p:graphicFrame>
        <p:nvGraphicFramePr>
          <p:cNvPr id="7" name="Chart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81303844"/>
              </p:ext>
            </p:extLst>
          </p:nvPr>
        </p:nvGraphicFramePr>
        <p:xfrm>
          <a:off x="467544" y="836713"/>
          <a:ext cx="8229600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4"/>
          <p:cNvSpPr txBox="1"/>
          <p:nvPr/>
        </p:nvSpPr>
        <p:spPr>
          <a:xfrm>
            <a:off x="1187624" y="6093296"/>
            <a:ext cx="881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solidFill>
                  <a:srgbClr val="7F7F7F"/>
                </a:solidFill>
                <a:latin typeface="Calibri"/>
                <a:cs typeface="Calibri"/>
              </a:rPr>
              <a:t>Session</a:t>
            </a:r>
            <a:endParaRPr lang="en-US" dirty="0">
              <a:solidFill>
                <a:srgbClr val="7F7F7F"/>
              </a:solidFill>
              <a:latin typeface="Calibri"/>
              <a:cs typeface="Calibri"/>
            </a:endParaRPr>
          </a:p>
        </p:txBody>
      </p:sp>
      <p:sp>
        <p:nvSpPr>
          <p:cNvPr id="9" name="TextBox 4"/>
          <p:cNvSpPr txBox="1"/>
          <p:nvPr/>
        </p:nvSpPr>
        <p:spPr>
          <a:xfrm>
            <a:off x="4499992" y="6110158"/>
            <a:ext cx="881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solidFill>
                  <a:srgbClr val="7F7F7F"/>
                </a:solidFill>
                <a:latin typeface="Calibri"/>
                <a:cs typeface="Calibri"/>
              </a:rPr>
              <a:t>Session</a:t>
            </a:r>
            <a:endParaRPr lang="en-US" dirty="0">
              <a:solidFill>
                <a:srgbClr val="7F7F7F"/>
              </a:solidFill>
              <a:latin typeface="Calibri"/>
              <a:cs typeface="Calibri"/>
            </a:endParaRPr>
          </a:p>
        </p:txBody>
      </p:sp>
      <p:sp>
        <p:nvSpPr>
          <p:cNvPr id="10" name="TextBox 4"/>
          <p:cNvSpPr txBox="1"/>
          <p:nvPr/>
        </p:nvSpPr>
        <p:spPr>
          <a:xfrm>
            <a:off x="2267744" y="6093296"/>
            <a:ext cx="565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solidFill>
                  <a:srgbClr val="7F7F7F"/>
                </a:solidFill>
                <a:latin typeface="Calibri"/>
                <a:cs typeface="Calibri"/>
              </a:rPr>
              <a:t>Text</a:t>
            </a:r>
            <a:endParaRPr lang="en-US" dirty="0">
              <a:solidFill>
                <a:srgbClr val="7F7F7F"/>
              </a:solidFill>
              <a:latin typeface="Calibri"/>
              <a:cs typeface="Calibri"/>
            </a:endParaRPr>
          </a:p>
        </p:txBody>
      </p:sp>
      <p:sp>
        <p:nvSpPr>
          <p:cNvPr id="11" name="TextBox 4"/>
          <p:cNvSpPr txBox="1"/>
          <p:nvPr/>
        </p:nvSpPr>
        <p:spPr>
          <a:xfrm>
            <a:off x="5580112" y="6110158"/>
            <a:ext cx="565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solidFill>
                  <a:srgbClr val="7F7F7F"/>
                </a:solidFill>
                <a:latin typeface="Calibri"/>
                <a:cs typeface="Calibri"/>
              </a:rPr>
              <a:t>Text</a:t>
            </a:r>
            <a:endParaRPr lang="en-US" dirty="0">
              <a:solidFill>
                <a:srgbClr val="7F7F7F"/>
              </a:solidFill>
              <a:latin typeface="Calibri"/>
              <a:cs typeface="Calibri"/>
            </a:endParaRPr>
          </a:p>
        </p:txBody>
      </p:sp>
      <p:sp>
        <p:nvSpPr>
          <p:cNvPr id="12" name="TextBox 4"/>
          <p:cNvSpPr txBox="1"/>
          <p:nvPr/>
        </p:nvSpPr>
        <p:spPr>
          <a:xfrm>
            <a:off x="3275856" y="6110158"/>
            <a:ext cx="759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solidFill>
                  <a:srgbClr val="7F7F7F"/>
                </a:solidFill>
                <a:latin typeface="Calibri"/>
                <a:cs typeface="Calibri"/>
              </a:rPr>
              <a:t>Image</a:t>
            </a:r>
            <a:endParaRPr lang="en-US" dirty="0">
              <a:solidFill>
                <a:srgbClr val="7F7F7F"/>
              </a:solidFill>
              <a:latin typeface="Calibri"/>
              <a:cs typeface="Calibri"/>
            </a:endParaRPr>
          </a:p>
        </p:txBody>
      </p:sp>
      <p:sp>
        <p:nvSpPr>
          <p:cNvPr id="13" name="TextBox 4"/>
          <p:cNvSpPr txBox="1"/>
          <p:nvPr/>
        </p:nvSpPr>
        <p:spPr>
          <a:xfrm>
            <a:off x="6516216" y="6110158"/>
            <a:ext cx="759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solidFill>
                  <a:srgbClr val="7F7F7F"/>
                </a:solidFill>
                <a:latin typeface="Calibri"/>
                <a:cs typeface="Calibri"/>
              </a:rPr>
              <a:t>Image</a:t>
            </a:r>
            <a:endParaRPr lang="en-US" dirty="0">
              <a:solidFill>
                <a:srgbClr val="7F7F7F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1438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Sparse</a:t>
            </a:r>
            <a:r>
              <a:rPr lang="hu-HU" dirty="0" smtClean="0"/>
              <a:t> vs. </a:t>
            </a:r>
            <a:r>
              <a:rPr lang="hu-HU" dirty="0" err="1" smtClean="0"/>
              <a:t>Dense</a:t>
            </a:r>
            <a:r>
              <a:rPr lang="hu-HU" dirty="0" smtClean="0"/>
              <a:t> </a:t>
            </a:r>
            <a:r>
              <a:rPr lang="hu-HU" dirty="0" err="1" smtClean="0"/>
              <a:t>representations</a:t>
            </a:r>
            <a:endParaRPr lang="hu-HU" dirty="0"/>
          </a:p>
        </p:txBody>
      </p:sp>
      <p:graphicFrame>
        <p:nvGraphicFramePr>
          <p:cNvPr id="6" name="Chart 1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13398404"/>
              </p:ext>
            </p:extLst>
          </p:nvPr>
        </p:nvGraphicFramePr>
        <p:xfrm>
          <a:off x="457200" y="981075"/>
          <a:ext cx="8229600" cy="5616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7"/>
          <p:cNvSpPr txBox="1"/>
          <p:nvPr/>
        </p:nvSpPr>
        <p:spPr>
          <a:xfrm>
            <a:off x="1487978" y="1700808"/>
            <a:ext cx="707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2.49x </a:t>
            </a:r>
            <a:endParaRPr lang="en-US" dirty="0"/>
          </a:p>
        </p:txBody>
      </p:sp>
      <p:sp>
        <p:nvSpPr>
          <p:cNvPr id="8" name="TextBox 11"/>
          <p:cNvSpPr txBox="1"/>
          <p:nvPr/>
        </p:nvSpPr>
        <p:spPr>
          <a:xfrm>
            <a:off x="5652120" y="1979548"/>
            <a:ext cx="592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2.3x </a:t>
            </a:r>
            <a:endParaRPr lang="en-US" dirty="0"/>
          </a:p>
        </p:txBody>
      </p:sp>
      <p:sp>
        <p:nvSpPr>
          <p:cNvPr id="9" name="TextBox 12"/>
          <p:cNvSpPr txBox="1"/>
          <p:nvPr/>
        </p:nvSpPr>
        <p:spPr>
          <a:xfrm>
            <a:off x="7092280" y="2348880"/>
            <a:ext cx="592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2.1x </a:t>
            </a:r>
            <a:endParaRPr lang="en-US" dirty="0"/>
          </a:p>
        </p:txBody>
      </p:sp>
      <p:sp>
        <p:nvSpPr>
          <p:cNvPr id="10" name="TextBox 14"/>
          <p:cNvSpPr txBox="1"/>
          <p:nvPr/>
        </p:nvSpPr>
        <p:spPr>
          <a:xfrm>
            <a:off x="4355976" y="3851756"/>
            <a:ext cx="592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1.1x </a:t>
            </a:r>
            <a:endParaRPr lang="en-US" dirty="0"/>
          </a:p>
        </p:txBody>
      </p:sp>
      <p:sp>
        <p:nvSpPr>
          <p:cNvPr id="11" name="TextBox 15"/>
          <p:cNvSpPr txBox="1"/>
          <p:nvPr/>
        </p:nvSpPr>
        <p:spPr>
          <a:xfrm>
            <a:off x="2915816" y="2780928"/>
            <a:ext cx="592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1.6x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5500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Quality</a:t>
            </a:r>
            <a:r>
              <a:rPr lang="hu-HU" dirty="0" smtClean="0"/>
              <a:t> </a:t>
            </a:r>
            <a:r>
              <a:rPr lang="hu-HU" dirty="0" err="1" smtClean="0"/>
              <a:t>overview</a:t>
            </a:r>
            <a:endParaRPr lang="hu-HU" dirty="0"/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88038164"/>
              </p:ext>
            </p:extLst>
          </p:nvPr>
        </p:nvGraphicFramePr>
        <p:xfrm>
          <a:off x="457200" y="981075"/>
          <a:ext cx="8229600" cy="54392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496008">
                <a:tc>
                  <a:txBody>
                    <a:bodyPr/>
                    <a:lstStyle/>
                    <a:p>
                      <a:endParaRPr lang="hu-H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000" dirty="0" err="1" smtClean="0"/>
                        <a:t>Traditional</a:t>
                      </a:r>
                      <a:r>
                        <a:rPr lang="hu-HU" sz="2000" dirty="0" smtClean="0"/>
                        <a:t> </a:t>
                      </a:r>
                      <a:r>
                        <a:rPr lang="hu-HU" sz="2000" dirty="0" err="1" smtClean="0"/>
                        <a:t>method</a:t>
                      </a:r>
                      <a:endParaRPr lang="hu-H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000" dirty="0" err="1" smtClean="0"/>
                        <a:t>Similarity</a:t>
                      </a:r>
                      <a:r>
                        <a:rPr lang="hu-HU" sz="2000" dirty="0" smtClean="0"/>
                        <a:t> Kernel</a:t>
                      </a:r>
                      <a:endParaRPr lang="hu-HU" sz="2000" dirty="0"/>
                    </a:p>
                  </a:txBody>
                  <a:tcPr/>
                </a:tc>
              </a:tr>
              <a:tr h="496008">
                <a:tc>
                  <a:txBody>
                    <a:bodyPr/>
                    <a:lstStyle/>
                    <a:p>
                      <a:r>
                        <a:rPr lang="hu-HU" sz="2000" dirty="0" smtClean="0"/>
                        <a:t>Web</a:t>
                      </a:r>
                      <a:r>
                        <a:rPr lang="hu-HU" sz="2000" baseline="0" dirty="0" smtClean="0"/>
                        <a:t> </a:t>
                      </a:r>
                      <a:r>
                        <a:rPr lang="hu-HU" sz="2000" baseline="0" dirty="0" err="1" smtClean="0"/>
                        <a:t>classification</a:t>
                      </a:r>
                      <a:endParaRPr lang="hu-HU" sz="2000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000" dirty="0" err="1" smtClean="0"/>
                        <a:t>Linear</a:t>
                      </a:r>
                      <a:r>
                        <a:rPr lang="hu-HU" sz="2000" baseline="0" dirty="0" smtClean="0"/>
                        <a:t> text kernel</a:t>
                      </a:r>
                      <a:endParaRPr lang="hu-HU" sz="2000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000" dirty="0" err="1" smtClean="0"/>
                        <a:t>Multimodal</a:t>
                      </a:r>
                      <a:r>
                        <a:rPr lang="hu-HU" sz="2000" dirty="0" smtClean="0"/>
                        <a:t> kernel</a:t>
                      </a:r>
                      <a:endParaRPr lang="hu-HU" sz="2000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49600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000" dirty="0" err="1" smtClean="0"/>
                        <a:t>Area</a:t>
                      </a:r>
                      <a:r>
                        <a:rPr lang="hu-HU" sz="2000" dirty="0" smtClean="0"/>
                        <a:t> </a:t>
                      </a:r>
                      <a:r>
                        <a:rPr lang="hu-HU" sz="2000" dirty="0" err="1" smtClean="0"/>
                        <a:t>Under</a:t>
                      </a:r>
                      <a:r>
                        <a:rPr lang="hu-HU" sz="2000" dirty="0" smtClean="0"/>
                        <a:t> ROC </a:t>
                      </a:r>
                      <a:r>
                        <a:rPr lang="hu-HU" sz="2000" dirty="0" err="1" smtClean="0"/>
                        <a:t>curve</a:t>
                      </a:r>
                      <a:endParaRPr lang="hu-HU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000" dirty="0" smtClean="0"/>
                        <a:t>0.69</a:t>
                      </a:r>
                      <a:endParaRPr lang="hu-H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000" dirty="0" smtClean="0"/>
                        <a:t>0.74</a:t>
                      </a:r>
                      <a:endParaRPr lang="hu-HU" sz="2000" dirty="0"/>
                    </a:p>
                  </a:txBody>
                  <a:tcPr/>
                </a:tc>
              </a:tr>
              <a:tr h="49600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000" dirty="0" smtClean="0"/>
                        <a:t>Kernel </a:t>
                      </a:r>
                      <a:r>
                        <a:rPr lang="hu-HU" sz="2000" dirty="0" err="1" smtClean="0"/>
                        <a:t>size</a:t>
                      </a:r>
                      <a:endParaRPr lang="hu-HU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000" dirty="0" smtClean="0"/>
                        <a:t>30K </a:t>
                      </a:r>
                      <a:r>
                        <a:rPr lang="hu-HU" sz="2000" dirty="0" err="1" smtClean="0"/>
                        <a:t>dim</a:t>
                      </a:r>
                      <a:r>
                        <a:rPr lang="hu-HU" sz="2000" dirty="0" smtClean="0"/>
                        <a:t>, 90MB </a:t>
                      </a:r>
                      <a:r>
                        <a:rPr lang="hu-HU" sz="2000" dirty="0" err="1" smtClean="0"/>
                        <a:t>sparse</a:t>
                      </a:r>
                      <a:endParaRPr lang="hu-H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000" dirty="0" smtClean="0"/>
                        <a:t>6K </a:t>
                      </a:r>
                      <a:r>
                        <a:rPr lang="hu-HU" sz="2000" dirty="0" err="1" smtClean="0"/>
                        <a:t>dim</a:t>
                      </a:r>
                      <a:r>
                        <a:rPr lang="hu-HU" sz="2000" dirty="0" smtClean="0"/>
                        <a:t>, 18MB </a:t>
                      </a:r>
                      <a:r>
                        <a:rPr lang="hu-HU" sz="2000" dirty="0" err="1" smtClean="0"/>
                        <a:t>dense</a:t>
                      </a:r>
                      <a:endParaRPr lang="hu-HU" sz="2000" dirty="0"/>
                    </a:p>
                  </a:txBody>
                  <a:tcPr/>
                </a:tc>
              </a:tr>
              <a:tr h="856124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hu-HU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Image </a:t>
                      </a:r>
                      <a:r>
                        <a:rPr lang="hu-HU" sz="20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Concept</a:t>
                      </a:r>
                      <a:r>
                        <a:rPr lang="hu-HU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hu-HU" sz="20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Detection</a:t>
                      </a:r>
                      <a:endParaRPr lang="hu-HU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hu-HU" sz="20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Color</a:t>
                      </a:r>
                      <a:r>
                        <a:rPr lang="hu-HU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HOG </a:t>
                      </a:r>
                      <a:r>
                        <a:rPr lang="hu-HU" sz="20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descriptors</a:t>
                      </a:r>
                      <a:endParaRPr lang="hu-HU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hu-HU" sz="20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Color</a:t>
                      </a:r>
                      <a:r>
                        <a:rPr lang="hu-HU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HOG + text</a:t>
                      </a:r>
                      <a:r>
                        <a:rPr lang="hu-HU" sz="20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hu-HU" sz="20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similarity</a:t>
                      </a:r>
                      <a:r>
                        <a:rPr lang="hu-HU" sz="20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hu-HU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hu-HU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multimodal</a:t>
                      </a:r>
                      <a:r>
                        <a:rPr lang="hu-HU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hu-H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496008">
                <a:tc>
                  <a:txBody>
                    <a:bodyPr/>
                    <a:lstStyle/>
                    <a:p>
                      <a:r>
                        <a:rPr lang="hu-HU" sz="2000" dirty="0" err="1" smtClean="0"/>
                        <a:t>Mean</a:t>
                      </a:r>
                      <a:r>
                        <a:rPr lang="hu-HU" sz="2000" baseline="0" dirty="0" smtClean="0"/>
                        <a:t> </a:t>
                      </a:r>
                      <a:r>
                        <a:rPr lang="hu-HU" sz="2000" baseline="0" dirty="0" err="1" smtClean="0"/>
                        <a:t>Avg</a:t>
                      </a:r>
                      <a:r>
                        <a:rPr lang="hu-HU" sz="2000" baseline="0" dirty="0" smtClean="0"/>
                        <a:t> </a:t>
                      </a:r>
                      <a:r>
                        <a:rPr lang="hu-HU" sz="2000" baseline="0" dirty="0" err="1" smtClean="0"/>
                        <a:t>Precision</a:t>
                      </a:r>
                      <a:endParaRPr lang="hu-H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000" dirty="0" smtClean="0"/>
                        <a:t>0.367</a:t>
                      </a:r>
                      <a:endParaRPr lang="hu-H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000" dirty="0" smtClean="0"/>
                        <a:t>0.426</a:t>
                      </a:r>
                      <a:endParaRPr lang="hu-HU" sz="2000" dirty="0"/>
                    </a:p>
                  </a:txBody>
                  <a:tcPr/>
                </a:tc>
              </a:tr>
              <a:tr h="496008">
                <a:tc>
                  <a:txBody>
                    <a:bodyPr/>
                    <a:lstStyle/>
                    <a:p>
                      <a:r>
                        <a:rPr lang="hu-HU" sz="2000" dirty="0" smtClean="0"/>
                        <a:t>Kernel </a:t>
                      </a:r>
                      <a:r>
                        <a:rPr lang="hu-HU" sz="2000" dirty="0" err="1" smtClean="0"/>
                        <a:t>size</a:t>
                      </a:r>
                      <a:endParaRPr lang="hu-H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000" dirty="0" smtClean="0"/>
                        <a:t>660K </a:t>
                      </a:r>
                      <a:r>
                        <a:rPr lang="hu-HU" sz="2000" dirty="0" err="1" smtClean="0"/>
                        <a:t>dim</a:t>
                      </a:r>
                      <a:r>
                        <a:rPr lang="hu-HU" sz="2000" dirty="0" smtClean="0"/>
                        <a:t>, 9.9GB </a:t>
                      </a:r>
                      <a:r>
                        <a:rPr lang="hu-HU" sz="2000" dirty="0" err="1" smtClean="0"/>
                        <a:t>floats</a:t>
                      </a:r>
                      <a:endParaRPr lang="hu-H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000" dirty="0" smtClean="0"/>
                        <a:t>15K </a:t>
                      </a:r>
                      <a:r>
                        <a:rPr lang="hu-HU" sz="2000" dirty="0" err="1" smtClean="0"/>
                        <a:t>dim</a:t>
                      </a:r>
                      <a:r>
                        <a:rPr lang="hu-HU" sz="2000" dirty="0" smtClean="0"/>
                        <a:t>, 450MB </a:t>
                      </a:r>
                      <a:r>
                        <a:rPr lang="hu-HU" sz="2000" dirty="0" err="1" smtClean="0"/>
                        <a:t>floats</a:t>
                      </a:r>
                      <a:endParaRPr lang="hu-HU" sz="2000" dirty="0"/>
                    </a:p>
                  </a:txBody>
                  <a:tcPr/>
                </a:tc>
              </a:tr>
              <a:tr h="496008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hu-HU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Session </a:t>
                      </a:r>
                      <a:r>
                        <a:rPr lang="hu-HU" sz="20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Drop</a:t>
                      </a:r>
                      <a:r>
                        <a:rPr lang="hu-HU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hu-HU" sz="20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Prediction</a:t>
                      </a:r>
                      <a:endParaRPr lang="hu-HU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hu-HU" sz="20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AdaBoost</a:t>
                      </a:r>
                      <a:r>
                        <a:rPr lang="hu-HU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over </a:t>
                      </a:r>
                      <a:r>
                        <a:rPr lang="hu-HU" sz="20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Statistics</a:t>
                      </a:r>
                      <a:endParaRPr lang="hu-HU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hu-HU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DTW</a:t>
                      </a:r>
                      <a:endParaRPr lang="hu-HU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496008">
                <a:tc>
                  <a:txBody>
                    <a:bodyPr/>
                    <a:lstStyle/>
                    <a:p>
                      <a:r>
                        <a:rPr lang="hu-HU" sz="2000" dirty="0" err="1" smtClean="0"/>
                        <a:t>Area</a:t>
                      </a:r>
                      <a:r>
                        <a:rPr lang="hu-HU" sz="2000" dirty="0" smtClean="0"/>
                        <a:t> </a:t>
                      </a:r>
                      <a:r>
                        <a:rPr lang="hu-HU" sz="2000" dirty="0" err="1" smtClean="0"/>
                        <a:t>Under</a:t>
                      </a:r>
                      <a:r>
                        <a:rPr lang="hu-HU" sz="2000" dirty="0" smtClean="0"/>
                        <a:t> ROC </a:t>
                      </a:r>
                      <a:r>
                        <a:rPr lang="hu-HU" sz="2000" dirty="0" err="1" smtClean="0"/>
                        <a:t>curve</a:t>
                      </a:r>
                      <a:endParaRPr lang="hu-H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000" dirty="0" smtClean="0"/>
                        <a:t>0.90</a:t>
                      </a:r>
                      <a:endParaRPr lang="hu-H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000" dirty="0" smtClean="0"/>
                        <a:t>0.93</a:t>
                      </a:r>
                      <a:endParaRPr lang="hu-HU" sz="2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57960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Fisher kernel</a:t>
            </a:r>
          </a:p>
          <a:p>
            <a:pPr lvl="1"/>
            <a:r>
              <a:rPr lang="en-US" sz="2000" dirty="0" smtClean="0"/>
              <a:t>Tool to use arbitrary similarity functions in classification</a:t>
            </a:r>
          </a:p>
          <a:p>
            <a:pPr lvl="1"/>
            <a:r>
              <a:rPr lang="en-US" sz="2000" dirty="0" smtClean="0"/>
              <a:t>Combine similarities of even completely incompatible attribute sets</a:t>
            </a:r>
          </a:p>
          <a:p>
            <a:pPr lvl="1"/>
            <a:r>
              <a:rPr lang="en-US" sz="2000" dirty="0" smtClean="0"/>
              <a:t>Works well for quite a few practical problems</a:t>
            </a:r>
          </a:p>
          <a:p>
            <a:r>
              <a:rPr lang="en-US" dirty="0" smtClean="0"/>
              <a:t>Over the GPU</a:t>
            </a:r>
          </a:p>
          <a:p>
            <a:pPr lvl="1"/>
            <a:r>
              <a:rPr lang="en-US" sz="2000" dirty="0" smtClean="0"/>
              <a:t>Computationally costly step is the pairwise distance computation</a:t>
            </a:r>
          </a:p>
          <a:p>
            <a:pPr lvl="1"/>
            <a:r>
              <a:rPr lang="en-US" sz="2000" dirty="0" smtClean="0"/>
              <a:t>Embarrassingly parallel task</a:t>
            </a:r>
          </a:p>
          <a:p>
            <a:pPr lvl="1"/>
            <a:r>
              <a:rPr lang="en-US" sz="2000" dirty="0" smtClean="0"/>
              <a:t>Easy to implement with dense vectors</a:t>
            </a:r>
          </a:p>
          <a:p>
            <a:pPr lvl="1"/>
            <a:r>
              <a:rPr lang="en-US" sz="2000" dirty="0" smtClean="0"/>
              <a:t>Problematic for sparse vectors, e.g. document term frequencies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916010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Mobile session </a:t>
            </a:r>
            <a:r>
              <a:rPr lang="hu-HU" dirty="0" err="1" smtClean="0"/>
              <a:t>drop</a:t>
            </a:r>
            <a:r>
              <a:rPr lang="hu-HU" dirty="0" smtClean="0"/>
              <a:t> </a:t>
            </a:r>
            <a:r>
              <a:rPr lang="hu-HU" dirty="0" err="1" smtClean="0"/>
              <a:t>prediction</a:t>
            </a:r>
            <a:endParaRPr lang="hu-HU" dirty="0"/>
          </a:p>
        </p:txBody>
      </p:sp>
      <p:sp>
        <p:nvSpPr>
          <p:cNvPr id="5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rtl="0">
              <a:buNone/>
            </a:pPr>
            <a:r>
              <a:rPr lang="hu-HU" dirty="0" smtClean="0"/>
              <a:t>LTE </a:t>
            </a:r>
            <a:r>
              <a:rPr lang="hu-HU" dirty="0" err="1" smtClean="0"/>
              <a:t>Base</a:t>
            </a:r>
            <a:r>
              <a:rPr lang="hu-HU" dirty="0" smtClean="0"/>
              <a:t> </a:t>
            </a:r>
            <a:r>
              <a:rPr lang="hu-HU" dirty="0" err="1" smtClean="0"/>
              <a:t>Station</a:t>
            </a:r>
            <a:r>
              <a:rPr lang="hu-HU" dirty="0" smtClean="0"/>
              <a:t> </a:t>
            </a:r>
            <a:r>
              <a:rPr lang="en-US" dirty="0" err="1" smtClean="0"/>
              <a:t>eNodeB</a:t>
            </a:r>
            <a:r>
              <a:rPr lang="en-US" dirty="0" smtClean="0"/>
              <a:t> </a:t>
            </a:r>
            <a:r>
              <a:rPr lang="en-US" i="1" dirty="0" smtClean="0"/>
              <a:t>CELLTRACE</a:t>
            </a:r>
            <a:r>
              <a:rPr lang="en-US" dirty="0" smtClean="0"/>
              <a:t> </a:t>
            </a:r>
            <a:r>
              <a:rPr lang="hu-HU" dirty="0" err="1" smtClean="0"/>
              <a:t>logs</a:t>
            </a:r>
            <a:endParaRPr lang="en-US" dirty="0"/>
          </a:p>
          <a:p>
            <a:pPr lvl="0" rtl="0"/>
            <a:endParaRPr lang="en-US" dirty="0" smtClean="0"/>
          </a:p>
          <a:p>
            <a:pPr lvl="0" rtl="0"/>
            <a:endParaRPr lang="en-US" dirty="0"/>
          </a:p>
          <a:p>
            <a:pPr lvl="0" rtl="0"/>
            <a:endParaRPr lang="en-US" dirty="0" smtClean="0"/>
          </a:p>
          <a:p>
            <a:pPr lvl="0" rtl="0"/>
            <a:endParaRPr lang="en-US" dirty="0"/>
          </a:p>
          <a:p>
            <a:pPr lvl="0" rtl="0"/>
            <a:endParaRPr lang="en-US" dirty="0" smtClean="0"/>
          </a:p>
          <a:p>
            <a:pPr lvl="0" rtl="0"/>
            <a:endParaRPr lang="en-US" dirty="0"/>
          </a:p>
          <a:p>
            <a:pPr lvl="0" rtl="0"/>
            <a:endParaRPr lang="en-US" dirty="0" smtClean="0"/>
          </a:p>
          <a:p>
            <a:pPr lvl="0" rtl="0"/>
            <a:endParaRPr lang="en-US" dirty="0"/>
          </a:p>
          <a:p>
            <a:pPr lvl="0" rtl="0"/>
            <a:endParaRPr lang="en-US" dirty="0" smtClean="0"/>
          </a:p>
        </p:txBody>
      </p:sp>
      <p:grpSp>
        <p:nvGrpSpPr>
          <p:cNvPr id="25" name="Csoportba foglalás 24"/>
          <p:cNvGrpSpPr/>
          <p:nvPr/>
        </p:nvGrpSpPr>
        <p:grpSpPr>
          <a:xfrm>
            <a:off x="212834" y="1844824"/>
            <a:ext cx="6359260" cy="3960440"/>
            <a:chOff x="212834" y="1620964"/>
            <a:chExt cx="7890213" cy="4184300"/>
          </a:xfrm>
        </p:grpSpPr>
        <p:sp>
          <p:nvSpPr>
            <p:cNvPr id="6" name="TextBox 1"/>
            <p:cNvSpPr txBox="1">
              <a:spLocks noChangeArrowheads="1"/>
            </p:cNvSpPr>
            <p:nvPr/>
          </p:nvSpPr>
          <p:spPr bwMode="auto">
            <a:xfrm>
              <a:off x="480936" y="1747087"/>
              <a:ext cx="2996262" cy="8779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600" dirty="0"/>
                <a:t>RRC connection setup / </a:t>
              </a:r>
              <a:br>
                <a:rPr lang="en-US" sz="1600" dirty="0"/>
              </a:br>
              <a:r>
                <a:rPr lang="en-US" sz="1600" dirty="0"/>
                <a:t>Successful handover into the cell</a:t>
              </a:r>
            </a:p>
          </p:txBody>
        </p:sp>
        <p:cxnSp>
          <p:nvCxnSpPr>
            <p:cNvPr id="7" name="Straight Connector 3"/>
            <p:cNvCxnSpPr>
              <a:cxnSpLocks noChangeShapeType="1"/>
            </p:cNvCxnSpPr>
            <p:nvPr/>
          </p:nvCxnSpPr>
          <p:spPr bwMode="auto">
            <a:xfrm>
              <a:off x="1664781" y="3048882"/>
              <a:ext cx="4010557" cy="8660"/>
            </a:xfrm>
            <a:prstGeom prst="lin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" name="Straight Connector 11"/>
            <p:cNvCxnSpPr>
              <a:cxnSpLocks noChangeShapeType="1"/>
            </p:cNvCxnSpPr>
            <p:nvPr/>
          </p:nvCxnSpPr>
          <p:spPr bwMode="auto">
            <a:xfrm>
              <a:off x="1664780" y="2916956"/>
              <a:ext cx="0" cy="137786"/>
            </a:xfrm>
            <a:prstGeom prst="lin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" name="Straight Connector 17"/>
            <p:cNvCxnSpPr>
              <a:cxnSpLocks noChangeShapeType="1"/>
            </p:cNvCxnSpPr>
            <p:nvPr/>
          </p:nvCxnSpPr>
          <p:spPr bwMode="auto">
            <a:xfrm>
              <a:off x="5675867" y="2922820"/>
              <a:ext cx="0" cy="131922"/>
            </a:xfrm>
            <a:prstGeom prst="lin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" name="TextBox 18"/>
            <p:cNvSpPr txBox="1">
              <a:spLocks noChangeArrowheads="1"/>
            </p:cNvSpPr>
            <p:nvPr/>
          </p:nvSpPr>
          <p:spPr bwMode="auto">
            <a:xfrm>
              <a:off x="4526632" y="1746700"/>
              <a:ext cx="2693976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600" dirty="0"/>
                <a:t>UE context release/ </a:t>
              </a:r>
              <a:br>
                <a:rPr lang="en-US" sz="1600" dirty="0"/>
              </a:br>
              <a:r>
                <a:rPr lang="en-US" sz="1600" dirty="0"/>
                <a:t>Successful </a:t>
              </a:r>
              <a:r>
                <a:rPr lang="en-US" sz="1600" dirty="0" smtClean="0"/>
                <a:t>handover out of the </a:t>
              </a:r>
              <a:r>
                <a:rPr lang="en-US" sz="1600" dirty="0"/>
                <a:t>cell</a:t>
              </a:r>
            </a:p>
          </p:txBody>
        </p:sp>
        <p:cxnSp>
          <p:nvCxnSpPr>
            <p:cNvPr id="11" name="Straight Connector 22"/>
            <p:cNvCxnSpPr>
              <a:cxnSpLocks noChangeShapeType="1"/>
            </p:cNvCxnSpPr>
            <p:nvPr/>
          </p:nvCxnSpPr>
          <p:spPr bwMode="auto">
            <a:xfrm>
              <a:off x="1670297" y="3040086"/>
              <a:ext cx="0" cy="131922"/>
            </a:xfrm>
            <a:prstGeom prst="lin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" name="Straight Connector 23"/>
            <p:cNvCxnSpPr>
              <a:cxnSpLocks noChangeShapeType="1"/>
            </p:cNvCxnSpPr>
            <p:nvPr/>
          </p:nvCxnSpPr>
          <p:spPr bwMode="auto">
            <a:xfrm>
              <a:off x="5675337" y="3051812"/>
              <a:ext cx="0" cy="131922"/>
            </a:xfrm>
            <a:prstGeom prst="lin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" name="Straight Connector 24"/>
            <p:cNvCxnSpPr>
              <a:cxnSpLocks noChangeShapeType="1"/>
            </p:cNvCxnSpPr>
            <p:nvPr/>
          </p:nvCxnSpPr>
          <p:spPr bwMode="auto">
            <a:xfrm>
              <a:off x="2712896" y="3038622"/>
              <a:ext cx="0" cy="131922"/>
            </a:xfrm>
            <a:prstGeom prst="lin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" name="Straight Connector 25"/>
            <p:cNvCxnSpPr>
              <a:cxnSpLocks noChangeShapeType="1"/>
            </p:cNvCxnSpPr>
            <p:nvPr/>
          </p:nvCxnSpPr>
          <p:spPr bwMode="auto">
            <a:xfrm>
              <a:off x="3618410" y="3040086"/>
              <a:ext cx="0" cy="131922"/>
            </a:xfrm>
            <a:prstGeom prst="lin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" name="Straight Connector 26"/>
            <p:cNvCxnSpPr>
              <a:cxnSpLocks noChangeShapeType="1"/>
            </p:cNvCxnSpPr>
            <p:nvPr/>
          </p:nvCxnSpPr>
          <p:spPr bwMode="auto">
            <a:xfrm>
              <a:off x="4556891" y="3047417"/>
              <a:ext cx="0" cy="131922"/>
            </a:xfrm>
            <a:prstGeom prst="lin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6" name="TextBox 27"/>
            <p:cNvSpPr txBox="1">
              <a:spLocks noChangeArrowheads="1"/>
            </p:cNvSpPr>
            <p:nvPr/>
          </p:nvSpPr>
          <p:spPr bwMode="auto">
            <a:xfrm>
              <a:off x="520414" y="4512022"/>
              <a:ext cx="3259497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600" b="1" dirty="0" smtClean="0"/>
                <a:t>Per </a:t>
              </a:r>
              <a:r>
                <a:rPr lang="en-US" sz="1600" b="1" dirty="0"/>
                <a:t>UE measurement reports </a:t>
              </a:r>
              <a:r>
                <a:rPr lang="en-US" sz="1600" dirty="0"/>
                <a:t/>
              </a:r>
              <a:br>
                <a:rPr lang="en-US" sz="1600" dirty="0"/>
              </a:br>
              <a:r>
                <a:rPr lang="en-US" sz="1600" dirty="0"/>
                <a:t>(RSRP, neighbor cell RSRP </a:t>
              </a:r>
              <a:r>
                <a:rPr lang="en-US" sz="1600" dirty="0" smtClean="0"/>
                <a:t>list)</a:t>
              </a:r>
            </a:p>
          </p:txBody>
        </p:sp>
        <p:sp>
          <p:nvSpPr>
            <p:cNvPr id="17" name="TextBox 28"/>
            <p:cNvSpPr txBox="1">
              <a:spLocks noChangeArrowheads="1"/>
            </p:cNvSpPr>
            <p:nvPr/>
          </p:nvSpPr>
          <p:spPr bwMode="auto">
            <a:xfrm>
              <a:off x="3566542" y="3979388"/>
              <a:ext cx="4536505" cy="15696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600" b="1" dirty="0"/>
                <a:t>Per UE traffic report</a:t>
              </a:r>
              <a:r>
                <a:rPr lang="en-US" sz="1600" dirty="0"/>
                <a:t/>
              </a:r>
              <a:br>
                <a:rPr lang="en-US" sz="1600" dirty="0"/>
              </a:br>
              <a:r>
                <a:rPr lang="en-US" sz="1600" dirty="0" smtClean="0"/>
                <a:t>(traffic volumes, protocol events (HARQ, RLC))</a:t>
              </a:r>
            </a:p>
            <a:p>
              <a:pPr eaLnBrk="1" hangingPunct="1"/>
              <a:r>
                <a:rPr lang="en-US" sz="1600" b="1" dirty="0" smtClean="0"/>
                <a:t>Per radio UE measurement</a:t>
              </a:r>
              <a:r>
                <a:rPr lang="en-US" sz="1600" dirty="0" smtClean="0"/>
                <a:t/>
              </a:r>
              <a:br>
                <a:rPr lang="en-US" sz="1600" dirty="0" smtClean="0"/>
              </a:br>
              <a:r>
                <a:rPr lang="en-US" sz="1600" dirty="0" smtClean="0"/>
                <a:t>(CQI, SINR)</a:t>
              </a:r>
            </a:p>
            <a:p>
              <a:pPr eaLnBrk="1" hangingPunct="1"/>
              <a:r>
                <a:rPr lang="en-US" sz="1600" i="1" dirty="0" smtClean="0"/>
                <a:t>Period: 1.28s </a:t>
              </a:r>
              <a:br>
                <a:rPr lang="en-US" sz="1600" i="1" dirty="0" smtClean="0"/>
              </a:br>
              <a:endParaRPr lang="en-US" sz="1600" i="1" dirty="0"/>
            </a:p>
          </p:txBody>
        </p:sp>
        <p:cxnSp>
          <p:nvCxnSpPr>
            <p:cNvPr id="18" name="Straight Arrow Connector 16388"/>
            <p:cNvCxnSpPr>
              <a:cxnSpLocks noChangeShapeType="1"/>
            </p:cNvCxnSpPr>
            <p:nvPr/>
          </p:nvCxnSpPr>
          <p:spPr bwMode="auto">
            <a:xfrm>
              <a:off x="5672312" y="3251161"/>
              <a:ext cx="0" cy="537879"/>
            </a:xfrm>
            <a:prstGeom prst="straightConnector1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" name="Straight Arrow Connector 16388"/>
            <p:cNvCxnSpPr>
              <a:cxnSpLocks noChangeShapeType="1"/>
            </p:cNvCxnSpPr>
            <p:nvPr/>
          </p:nvCxnSpPr>
          <p:spPr bwMode="auto">
            <a:xfrm>
              <a:off x="4556891" y="3251161"/>
              <a:ext cx="0" cy="537879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prstDash val="dash"/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" name="Straight Arrow Connector 16388"/>
            <p:cNvCxnSpPr>
              <a:cxnSpLocks noChangeShapeType="1"/>
            </p:cNvCxnSpPr>
            <p:nvPr/>
          </p:nvCxnSpPr>
          <p:spPr bwMode="auto">
            <a:xfrm>
              <a:off x="3618410" y="3251160"/>
              <a:ext cx="0" cy="537879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prstDash val="dash"/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" name="Straight Arrow Connector 16388"/>
            <p:cNvCxnSpPr>
              <a:cxnSpLocks noChangeShapeType="1"/>
            </p:cNvCxnSpPr>
            <p:nvPr/>
          </p:nvCxnSpPr>
          <p:spPr bwMode="auto">
            <a:xfrm>
              <a:off x="2712896" y="3251159"/>
              <a:ext cx="0" cy="537879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prstDash val="dash"/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2" name="Rounded Rectangle 41"/>
            <p:cNvSpPr/>
            <p:nvPr/>
          </p:nvSpPr>
          <p:spPr bwMode="auto">
            <a:xfrm>
              <a:off x="212834" y="1620964"/>
              <a:ext cx="7195478" cy="4184300"/>
            </a:xfrm>
            <a:prstGeom prst="round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72000" tIns="45720" rIns="7200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3" name="TextBox 1"/>
            <p:cNvSpPr txBox="1">
              <a:spLocks noChangeArrowheads="1"/>
            </p:cNvSpPr>
            <p:nvPr/>
          </p:nvSpPr>
          <p:spPr bwMode="auto">
            <a:xfrm>
              <a:off x="796896" y="2912607"/>
              <a:ext cx="1000417" cy="2926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200" b="1" dirty="0" smtClean="0"/>
                <a:t>START</a:t>
              </a:r>
              <a:endParaRPr lang="en-US" sz="1200" b="1" dirty="0"/>
            </a:p>
          </p:txBody>
        </p:sp>
        <p:sp>
          <p:nvSpPr>
            <p:cNvPr id="24" name="TextBox 1"/>
            <p:cNvSpPr txBox="1">
              <a:spLocks noChangeArrowheads="1"/>
            </p:cNvSpPr>
            <p:nvPr/>
          </p:nvSpPr>
          <p:spPr bwMode="auto">
            <a:xfrm>
              <a:off x="5644337" y="2938792"/>
              <a:ext cx="62865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200" b="1" dirty="0" smtClean="0"/>
                <a:t>END</a:t>
              </a:r>
              <a:endParaRPr lang="en-US" sz="1200" b="1" dirty="0"/>
            </a:p>
          </p:txBody>
        </p:sp>
      </p:grpSp>
      <p:pic>
        <p:nvPicPr>
          <p:cNvPr id="26" name="Picture 5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4" r="5089"/>
          <a:stretch/>
        </p:blipFill>
        <p:spPr>
          <a:xfrm>
            <a:off x="5955198" y="750056"/>
            <a:ext cx="3188802" cy="2822960"/>
          </a:xfrm>
          <a:prstGeom prst="rect">
            <a:avLst/>
          </a:prstGeom>
        </p:spPr>
      </p:pic>
      <p:pic>
        <p:nvPicPr>
          <p:cNvPr id="27" name="Picture 7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51" r="7775"/>
          <a:stretch/>
        </p:blipFill>
        <p:spPr>
          <a:xfrm>
            <a:off x="6012160" y="3758147"/>
            <a:ext cx="3024336" cy="2767197"/>
          </a:xfrm>
          <a:prstGeom prst="rect">
            <a:avLst/>
          </a:prstGeom>
        </p:spPr>
      </p:pic>
      <p:sp>
        <p:nvSpPr>
          <p:cNvPr id="28" name="Content Placeholder 1"/>
          <p:cNvSpPr txBox="1">
            <a:spLocks/>
          </p:cNvSpPr>
          <p:nvPr/>
        </p:nvSpPr>
        <p:spPr>
          <a:xfrm>
            <a:off x="7518400" y="1511511"/>
            <a:ext cx="1294570" cy="6402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hu-HU" dirty="0" smtClean="0"/>
              <a:t>no </a:t>
            </a:r>
            <a:r>
              <a:rPr lang="hu-HU" dirty="0" err="1" smtClean="0"/>
              <a:t>drop</a:t>
            </a:r>
            <a:endParaRPr lang="en-US" dirty="0" smtClean="0"/>
          </a:p>
          <a:p>
            <a:pPr fontAlgn="auto">
              <a:spcAft>
                <a:spcPts val="0"/>
              </a:spcAft>
            </a:pPr>
            <a:endParaRPr lang="en-US" dirty="0" smtClean="0"/>
          </a:p>
          <a:p>
            <a:pPr fontAlgn="auto">
              <a:spcAft>
                <a:spcPts val="0"/>
              </a:spcAft>
            </a:pPr>
            <a:endParaRPr lang="en-US" dirty="0" smtClean="0"/>
          </a:p>
          <a:p>
            <a:pPr fontAlgn="auto">
              <a:spcAft>
                <a:spcPts val="0"/>
              </a:spcAft>
            </a:pPr>
            <a:endParaRPr lang="en-US" dirty="0" smtClean="0"/>
          </a:p>
          <a:p>
            <a:pPr fontAlgn="auto">
              <a:spcAft>
                <a:spcPts val="0"/>
              </a:spcAft>
            </a:pPr>
            <a:endParaRPr lang="en-US" dirty="0" smtClean="0"/>
          </a:p>
          <a:p>
            <a:pPr fontAlgn="auto">
              <a:spcAft>
                <a:spcPts val="0"/>
              </a:spcAft>
            </a:pPr>
            <a:endParaRPr lang="en-US" dirty="0" smtClean="0"/>
          </a:p>
          <a:p>
            <a:pPr fontAlgn="auto">
              <a:spcAft>
                <a:spcPts val="0"/>
              </a:spcAft>
            </a:pPr>
            <a:endParaRPr lang="en-US" dirty="0" smtClean="0"/>
          </a:p>
          <a:p>
            <a:pPr fontAlgn="auto">
              <a:spcAft>
                <a:spcPts val="0"/>
              </a:spcAft>
            </a:pPr>
            <a:endParaRPr lang="en-US" dirty="0" smtClean="0"/>
          </a:p>
          <a:p>
            <a:pPr fontAlgn="auto">
              <a:spcAft>
                <a:spcPts val="0"/>
              </a:spcAft>
            </a:pPr>
            <a:endParaRPr lang="en-US" dirty="0" smtClean="0"/>
          </a:p>
        </p:txBody>
      </p:sp>
      <p:sp>
        <p:nvSpPr>
          <p:cNvPr id="29" name="Content Placeholder 1"/>
          <p:cNvSpPr txBox="1">
            <a:spLocks/>
          </p:cNvSpPr>
          <p:nvPr/>
        </p:nvSpPr>
        <p:spPr>
          <a:xfrm>
            <a:off x="7023515" y="5485146"/>
            <a:ext cx="1294570" cy="6402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hu-HU" dirty="0" smtClean="0"/>
              <a:t> </a:t>
            </a:r>
            <a:r>
              <a:rPr lang="hu-HU" dirty="0" err="1" smtClean="0"/>
              <a:t>drop</a:t>
            </a:r>
            <a:endParaRPr lang="en-US" dirty="0" smtClean="0"/>
          </a:p>
          <a:p>
            <a:pPr fontAlgn="auto">
              <a:spcAft>
                <a:spcPts val="0"/>
              </a:spcAft>
            </a:pPr>
            <a:endParaRPr lang="en-US" dirty="0" smtClean="0"/>
          </a:p>
          <a:p>
            <a:pPr fontAlgn="auto">
              <a:spcAft>
                <a:spcPts val="0"/>
              </a:spcAft>
            </a:pPr>
            <a:endParaRPr lang="en-US" dirty="0" smtClean="0"/>
          </a:p>
          <a:p>
            <a:pPr fontAlgn="auto">
              <a:spcAft>
                <a:spcPts val="0"/>
              </a:spcAft>
            </a:pPr>
            <a:endParaRPr lang="en-US" dirty="0" smtClean="0"/>
          </a:p>
          <a:p>
            <a:pPr fontAlgn="auto">
              <a:spcAft>
                <a:spcPts val="0"/>
              </a:spcAft>
            </a:pPr>
            <a:endParaRPr lang="en-US" dirty="0" smtClean="0"/>
          </a:p>
          <a:p>
            <a:pPr fontAlgn="auto">
              <a:spcAft>
                <a:spcPts val="0"/>
              </a:spcAft>
            </a:pPr>
            <a:endParaRPr lang="en-US" dirty="0" smtClean="0"/>
          </a:p>
          <a:p>
            <a:pPr fontAlgn="auto">
              <a:spcAft>
                <a:spcPts val="0"/>
              </a:spcAft>
            </a:pPr>
            <a:endParaRPr lang="en-US" dirty="0" smtClean="0"/>
          </a:p>
          <a:p>
            <a:pPr fontAlgn="auto">
              <a:spcAft>
                <a:spcPts val="0"/>
              </a:spcAft>
            </a:pPr>
            <a:endParaRPr lang="en-US" dirty="0" smtClean="0"/>
          </a:p>
          <a:p>
            <a:pPr fontAlgn="auto">
              <a:spcAft>
                <a:spcPts val="0"/>
              </a:spcAft>
            </a:pPr>
            <a:endParaRPr lang="en-US" dirty="0" smtClean="0"/>
          </a:p>
        </p:txBody>
      </p:sp>
      <p:sp>
        <p:nvSpPr>
          <p:cNvPr id="30" name="Téglalap 29"/>
          <p:cNvSpPr/>
          <p:nvPr/>
        </p:nvSpPr>
        <p:spPr>
          <a:xfrm>
            <a:off x="629816" y="5877272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fontAlgn="auto">
              <a:spcBef>
                <a:spcPts val="1200"/>
              </a:spcBef>
              <a:spcAft>
                <a:spcPts val="0"/>
              </a:spcAft>
            </a:pPr>
            <a:r>
              <a:rPr lang="hu-HU" sz="1400" dirty="0" err="1">
                <a:solidFill>
                  <a:prstClr val="black">
                    <a:lumMod val="50000"/>
                    <a:lumOff val="50000"/>
                  </a:prstClr>
                </a:solidFill>
                <a:latin typeface="Calibri" pitchFamily="34" charset="0"/>
              </a:rPr>
              <a:t>Daróczy</a:t>
            </a:r>
            <a:r>
              <a:rPr lang="hu-HU" sz="1400" dirty="0">
                <a:solidFill>
                  <a:prstClr val="black">
                    <a:lumMod val="50000"/>
                    <a:lumOff val="50000"/>
                  </a:prstClr>
                </a:solidFill>
                <a:latin typeface="Calibri" pitchFamily="34" charset="0"/>
              </a:rPr>
              <a:t>, </a:t>
            </a:r>
            <a:r>
              <a:rPr lang="hu-HU" sz="1400" dirty="0" err="1">
                <a:solidFill>
                  <a:prstClr val="black">
                    <a:lumMod val="50000"/>
                    <a:lumOff val="50000"/>
                  </a:prstClr>
                </a:solidFill>
                <a:latin typeface="Calibri" pitchFamily="34" charset="0"/>
              </a:rPr>
              <a:t>Vaderna</a:t>
            </a:r>
            <a:r>
              <a:rPr lang="hu-HU" sz="1400" dirty="0">
                <a:solidFill>
                  <a:prstClr val="black">
                    <a:lumMod val="50000"/>
                    <a:lumOff val="50000"/>
                  </a:prstClr>
                </a:solidFill>
                <a:latin typeface="Calibri" pitchFamily="34" charset="0"/>
              </a:rPr>
              <a:t>, Benczúr: </a:t>
            </a:r>
            <a:r>
              <a:rPr lang="en-US" sz="1400" dirty="0">
                <a:solidFill>
                  <a:prstClr val="black">
                    <a:lumMod val="50000"/>
                    <a:lumOff val="50000"/>
                  </a:prstClr>
                </a:solidFill>
                <a:latin typeface="Calibri" pitchFamily="34" charset="0"/>
              </a:rPr>
              <a:t>Machine Learning Based Session Drop Prediction in LTE Networks and its SON Aspects</a:t>
            </a:r>
            <a:r>
              <a:rPr lang="hu-HU" sz="1400" dirty="0">
                <a:solidFill>
                  <a:prstClr val="black">
                    <a:lumMod val="50000"/>
                    <a:lumOff val="50000"/>
                  </a:prstClr>
                </a:solidFill>
                <a:latin typeface="Calibri" pitchFamily="34" charset="0"/>
              </a:rPr>
              <a:t>.</a:t>
            </a:r>
            <a:r>
              <a:rPr lang="en-US" sz="1400" dirty="0">
                <a:solidFill>
                  <a:prstClr val="black">
                    <a:lumMod val="50000"/>
                    <a:lumOff val="50000"/>
                  </a:prstClr>
                </a:solidFill>
                <a:latin typeface="Calibri" pitchFamily="34" charset="0"/>
              </a:rPr>
              <a:t> IWSON workshop at VTC2015-Spring in Glasgow, Scotland.</a:t>
            </a:r>
            <a:endParaRPr lang="hu-HU" sz="1400" dirty="0">
              <a:solidFill>
                <a:prstClr val="black">
                  <a:lumMod val="50000"/>
                  <a:lumOff val="50000"/>
                </a:prstClr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1930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Time series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err="1"/>
              <a:t>Dynamic</a:t>
            </a:r>
            <a:r>
              <a:rPr lang="hu-HU" dirty="0"/>
              <a:t> Time </a:t>
            </a:r>
            <a:r>
              <a:rPr lang="hu-HU" dirty="0" err="1" smtClean="0"/>
              <a:t>Warping</a:t>
            </a:r>
            <a:r>
              <a:rPr lang="hu-HU" dirty="0" smtClean="0"/>
              <a:t> </a:t>
            </a:r>
            <a:r>
              <a:rPr lang="hu-HU" dirty="0" err="1" smtClean="0"/>
              <a:t>as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best</a:t>
            </a:r>
            <a:r>
              <a:rPr lang="hu-HU" dirty="0" smtClean="0"/>
              <a:t> </a:t>
            </a:r>
            <a:r>
              <a:rPr lang="hu-HU" dirty="0" err="1" smtClean="0"/>
              <a:t>performing</a:t>
            </a:r>
            <a:r>
              <a:rPr lang="hu-HU" dirty="0" smtClean="0"/>
              <a:t> </a:t>
            </a:r>
            <a:r>
              <a:rPr lang="hu-HU" dirty="0" err="1" smtClean="0"/>
              <a:t>distance</a:t>
            </a:r>
            <a:endParaRPr lang="hu-HU" dirty="0"/>
          </a:p>
          <a:p>
            <a:pPr marL="0" indent="0">
              <a:buNone/>
            </a:pPr>
            <a:endParaRPr lang="hu-HU" dirty="0"/>
          </a:p>
        </p:txBody>
      </p:sp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5067300" y="2260873"/>
            <a:ext cx="13335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hu-HU" sz="1600" b="1" i="1">
                <a:solidFill>
                  <a:srgbClr val="009900"/>
                </a:solidFill>
                <a:latin typeface="Times New Roman" pitchFamily="18" charset="0"/>
              </a:rPr>
              <a:t>i</a:t>
            </a: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5457825" y="3203848"/>
            <a:ext cx="2667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hu-HU" sz="1600" b="1" i="1">
                <a:solidFill>
                  <a:schemeClr val="accent2"/>
                </a:solidFill>
                <a:latin typeface="Times New Roman" pitchFamily="18" charset="0"/>
              </a:rPr>
              <a:t>i+</a:t>
            </a:r>
            <a:r>
              <a:rPr lang="en-US" altLang="hu-HU" sz="1600">
                <a:solidFill>
                  <a:schemeClr val="accent2"/>
                </a:solidFill>
                <a:latin typeface="Times New Roman" pitchFamily="18" charset="0"/>
              </a:rPr>
              <a:t>2</a:t>
            </a:r>
          </a:p>
        </p:txBody>
      </p:sp>
      <p:sp>
        <p:nvSpPr>
          <p:cNvPr id="6" name="Line 74"/>
          <p:cNvSpPr>
            <a:spLocks noChangeAspect="1" noChangeShapeType="1"/>
          </p:cNvSpPr>
          <p:nvPr/>
        </p:nvSpPr>
        <p:spPr bwMode="auto">
          <a:xfrm>
            <a:off x="5133975" y="2668861"/>
            <a:ext cx="420688" cy="604837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095375" y="2289448"/>
            <a:ext cx="13335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hu-HU" sz="1600" b="1" i="1">
                <a:solidFill>
                  <a:srgbClr val="009900"/>
                </a:solidFill>
                <a:latin typeface="Times New Roman" pitchFamily="18" charset="0"/>
              </a:rPr>
              <a:t>i</a:t>
            </a: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1066800" y="3280048"/>
            <a:ext cx="13335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hu-HU" sz="1600" b="1" i="1">
                <a:solidFill>
                  <a:schemeClr val="accent2"/>
                </a:solidFill>
                <a:latin typeface="Times New Roman" pitchFamily="18" charset="0"/>
              </a:rPr>
              <a:t>i</a:t>
            </a:r>
          </a:p>
        </p:txBody>
      </p:sp>
      <p:sp>
        <p:nvSpPr>
          <p:cNvPr id="9" name="Line 56"/>
          <p:cNvSpPr>
            <a:spLocks noChangeShapeType="1"/>
          </p:cNvSpPr>
          <p:nvPr/>
        </p:nvSpPr>
        <p:spPr bwMode="auto">
          <a:xfrm>
            <a:off x="1162050" y="2689498"/>
            <a:ext cx="0" cy="703263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5067300" y="3251473"/>
            <a:ext cx="13335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hu-HU" sz="1600" b="1" i="1">
                <a:solidFill>
                  <a:schemeClr val="accent2"/>
                </a:solidFill>
                <a:latin typeface="Times New Roman" pitchFamily="18" charset="0"/>
              </a:rPr>
              <a:t>i</a:t>
            </a: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6353175" y="3662636"/>
            <a:ext cx="276225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hu-HU" sz="1600">
                <a:solidFill>
                  <a:srgbClr val="00264C"/>
                </a:solidFill>
                <a:latin typeface="Times New Roman" pitchFamily="18" charset="0"/>
              </a:rPr>
              <a:t>time</a:t>
            </a: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2314575" y="3662636"/>
            <a:ext cx="276225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hu-HU" sz="1600">
                <a:solidFill>
                  <a:srgbClr val="00264C"/>
                </a:solidFill>
                <a:latin typeface="Times New Roman" pitchFamily="18" charset="0"/>
              </a:rPr>
              <a:t>time</a:t>
            </a:r>
          </a:p>
        </p:txBody>
      </p:sp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704850" y="4729436"/>
            <a:ext cx="3657600" cy="1474787"/>
          </a:xfrm>
          <a:prstGeom prst="rect">
            <a:avLst/>
          </a:prstGeom>
          <a:solidFill>
            <a:srgbClr val="FFFFCC"/>
          </a:solidFill>
          <a:ln w="9525" algn="ctr">
            <a:solidFill>
              <a:srgbClr val="00264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altLang="hu-HU" dirty="0">
                <a:solidFill>
                  <a:srgbClr val="00264C"/>
                </a:solidFill>
                <a:latin typeface="Times New Roman" pitchFamily="18" charset="0"/>
              </a:rPr>
              <a:t>Any distance (Euclidean, Manhattan, …) which aligns the </a:t>
            </a:r>
            <a:r>
              <a:rPr lang="en-US" altLang="hu-HU" i="1" dirty="0" err="1">
                <a:solidFill>
                  <a:srgbClr val="00264C"/>
                </a:solidFill>
                <a:latin typeface="Times New Roman" pitchFamily="18" charset="0"/>
              </a:rPr>
              <a:t>i</a:t>
            </a:r>
            <a:r>
              <a:rPr lang="en-US" altLang="hu-HU" dirty="0" err="1">
                <a:solidFill>
                  <a:srgbClr val="00264C"/>
                </a:solidFill>
                <a:latin typeface="Times New Roman" pitchFamily="18" charset="0"/>
              </a:rPr>
              <a:t>-th</a:t>
            </a:r>
            <a:r>
              <a:rPr lang="en-US" altLang="hu-HU" dirty="0">
                <a:solidFill>
                  <a:srgbClr val="00264C"/>
                </a:solidFill>
                <a:latin typeface="Times New Roman" pitchFamily="18" charset="0"/>
              </a:rPr>
              <a:t> point on one time series with the </a:t>
            </a:r>
            <a:r>
              <a:rPr lang="en-US" altLang="hu-HU" i="1" dirty="0" err="1">
                <a:solidFill>
                  <a:srgbClr val="00264C"/>
                </a:solidFill>
                <a:latin typeface="Times New Roman" pitchFamily="18" charset="0"/>
              </a:rPr>
              <a:t>i</a:t>
            </a:r>
            <a:r>
              <a:rPr lang="en-US" altLang="hu-HU" dirty="0" err="1">
                <a:solidFill>
                  <a:srgbClr val="00264C"/>
                </a:solidFill>
                <a:latin typeface="Times New Roman" pitchFamily="18" charset="0"/>
              </a:rPr>
              <a:t>-th</a:t>
            </a:r>
            <a:r>
              <a:rPr lang="en-US" altLang="hu-HU" dirty="0">
                <a:solidFill>
                  <a:srgbClr val="00264C"/>
                </a:solidFill>
                <a:latin typeface="Times New Roman" pitchFamily="18" charset="0"/>
              </a:rPr>
              <a:t> point on the other will produce a</a:t>
            </a:r>
            <a:r>
              <a:rPr lang="en-US" altLang="hu-HU" dirty="0">
                <a:latin typeface="Times New Roman" pitchFamily="18" charset="0"/>
              </a:rPr>
              <a:t> </a:t>
            </a:r>
            <a:r>
              <a:rPr lang="en-US" altLang="hu-HU" dirty="0">
                <a:solidFill>
                  <a:srgbClr val="CC3300"/>
                </a:solidFill>
                <a:latin typeface="Times New Roman" pitchFamily="18" charset="0"/>
              </a:rPr>
              <a:t>poor similarity score</a:t>
            </a:r>
            <a:r>
              <a:rPr lang="en-US" altLang="hu-HU" dirty="0">
                <a:latin typeface="Times New Roman" pitchFamily="18" charset="0"/>
              </a:rPr>
              <a:t>.</a:t>
            </a:r>
          </a:p>
        </p:txBody>
      </p:sp>
      <p:sp>
        <p:nvSpPr>
          <p:cNvPr id="14" name="Rectangle 11"/>
          <p:cNvSpPr>
            <a:spLocks noChangeArrowheads="1"/>
          </p:cNvSpPr>
          <p:nvPr/>
        </p:nvSpPr>
        <p:spPr bwMode="auto">
          <a:xfrm>
            <a:off x="4648200" y="4729436"/>
            <a:ext cx="3657600" cy="1474787"/>
          </a:xfrm>
          <a:prstGeom prst="rect">
            <a:avLst/>
          </a:prstGeom>
          <a:solidFill>
            <a:srgbClr val="FFFFCC"/>
          </a:solidFill>
          <a:ln w="9525" algn="ctr">
            <a:solidFill>
              <a:srgbClr val="00264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altLang="hu-HU">
                <a:solidFill>
                  <a:srgbClr val="00264C"/>
                </a:solidFill>
                <a:latin typeface="Times New Roman" pitchFamily="18" charset="0"/>
              </a:rPr>
              <a:t>A non-linear (elastic) alignment produces a</a:t>
            </a:r>
            <a:r>
              <a:rPr lang="en-US" altLang="hu-HU">
                <a:latin typeface="Times New Roman" pitchFamily="18" charset="0"/>
              </a:rPr>
              <a:t> </a:t>
            </a:r>
            <a:r>
              <a:rPr lang="en-US" altLang="hu-HU">
                <a:solidFill>
                  <a:srgbClr val="CC3300"/>
                </a:solidFill>
                <a:latin typeface="Times New Roman" pitchFamily="18" charset="0"/>
              </a:rPr>
              <a:t>more intuitive similarity measure</a:t>
            </a:r>
            <a:r>
              <a:rPr lang="en-US" altLang="hu-HU">
                <a:solidFill>
                  <a:srgbClr val="00264C"/>
                </a:solidFill>
                <a:latin typeface="Times New Roman" pitchFamily="18" charset="0"/>
              </a:rPr>
              <a:t>, allowing similar shapes to match even if they are out of phase in the time axis.</a:t>
            </a:r>
          </a:p>
        </p:txBody>
      </p:sp>
      <p:grpSp>
        <p:nvGrpSpPr>
          <p:cNvPr id="15" name="Group 12"/>
          <p:cNvGrpSpPr>
            <a:grpSpLocks/>
          </p:cNvGrpSpPr>
          <p:nvPr/>
        </p:nvGrpSpPr>
        <p:grpSpPr bwMode="auto">
          <a:xfrm>
            <a:off x="733425" y="3662636"/>
            <a:ext cx="3638550" cy="82550"/>
            <a:chOff x="462" y="2091"/>
            <a:chExt cx="2292" cy="52"/>
          </a:xfrm>
        </p:grpSpPr>
        <p:sp>
          <p:nvSpPr>
            <p:cNvPr id="16" name="Line 13"/>
            <p:cNvSpPr>
              <a:spLocks noChangeShapeType="1"/>
            </p:cNvSpPr>
            <p:nvPr/>
          </p:nvSpPr>
          <p:spPr bwMode="auto">
            <a:xfrm>
              <a:off x="462" y="2143"/>
              <a:ext cx="2292" cy="0"/>
            </a:xfrm>
            <a:prstGeom prst="line">
              <a:avLst/>
            </a:prstGeom>
            <a:noFill/>
            <a:ln w="19050">
              <a:solidFill>
                <a:srgbClr val="00264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7" name="Line 14"/>
            <p:cNvSpPr>
              <a:spLocks noChangeShapeType="1"/>
            </p:cNvSpPr>
            <p:nvPr/>
          </p:nvSpPr>
          <p:spPr bwMode="auto">
            <a:xfrm>
              <a:off x="894" y="2092"/>
              <a:ext cx="0" cy="48"/>
            </a:xfrm>
            <a:prstGeom prst="line">
              <a:avLst/>
            </a:prstGeom>
            <a:noFill/>
            <a:ln w="12700">
              <a:solidFill>
                <a:srgbClr val="00264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8" name="Line 15"/>
            <p:cNvSpPr>
              <a:spLocks noChangeShapeType="1"/>
            </p:cNvSpPr>
            <p:nvPr/>
          </p:nvSpPr>
          <p:spPr bwMode="auto">
            <a:xfrm>
              <a:off x="1315" y="2092"/>
              <a:ext cx="0" cy="48"/>
            </a:xfrm>
            <a:prstGeom prst="line">
              <a:avLst/>
            </a:prstGeom>
            <a:noFill/>
            <a:ln w="12700">
              <a:solidFill>
                <a:srgbClr val="00264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9" name="Line 16"/>
            <p:cNvSpPr>
              <a:spLocks noChangeShapeType="1"/>
            </p:cNvSpPr>
            <p:nvPr/>
          </p:nvSpPr>
          <p:spPr bwMode="auto">
            <a:xfrm>
              <a:off x="1737" y="2092"/>
              <a:ext cx="0" cy="48"/>
            </a:xfrm>
            <a:prstGeom prst="line">
              <a:avLst/>
            </a:prstGeom>
            <a:noFill/>
            <a:ln w="12700">
              <a:solidFill>
                <a:srgbClr val="00264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" name="Line 17"/>
            <p:cNvSpPr>
              <a:spLocks noChangeShapeType="1"/>
            </p:cNvSpPr>
            <p:nvPr/>
          </p:nvSpPr>
          <p:spPr bwMode="auto">
            <a:xfrm>
              <a:off x="2158" y="2092"/>
              <a:ext cx="0" cy="48"/>
            </a:xfrm>
            <a:prstGeom prst="line">
              <a:avLst/>
            </a:prstGeom>
            <a:noFill/>
            <a:ln w="12700">
              <a:solidFill>
                <a:srgbClr val="00264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1" name="Line 18"/>
            <p:cNvSpPr>
              <a:spLocks noChangeShapeType="1"/>
            </p:cNvSpPr>
            <p:nvPr/>
          </p:nvSpPr>
          <p:spPr bwMode="auto">
            <a:xfrm>
              <a:off x="2580" y="2091"/>
              <a:ext cx="0" cy="48"/>
            </a:xfrm>
            <a:prstGeom prst="line">
              <a:avLst/>
            </a:prstGeom>
            <a:noFill/>
            <a:ln w="12700">
              <a:solidFill>
                <a:srgbClr val="00264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/>
            </a:p>
          </p:txBody>
        </p:sp>
      </p:grpSp>
      <p:grpSp>
        <p:nvGrpSpPr>
          <p:cNvPr id="22" name="Group 19"/>
          <p:cNvGrpSpPr>
            <a:grpSpLocks/>
          </p:cNvGrpSpPr>
          <p:nvPr/>
        </p:nvGrpSpPr>
        <p:grpSpPr bwMode="auto">
          <a:xfrm>
            <a:off x="4705350" y="3664223"/>
            <a:ext cx="3638550" cy="82550"/>
            <a:chOff x="462" y="2091"/>
            <a:chExt cx="2292" cy="52"/>
          </a:xfrm>
        </p:grpSpPr>
        <p:sp>
          <p:nvSpPr>
            <p:cNvPr id="23" name="Line 20"/>
            <p:cNvSpPr>
              <a:spLocks noChangeShapeType="1"/>
            </p:cNvSpPr>
            <p:nvPr/>
          </p:nvSpPr>
          <p:spPr bwMode="auto">
            <a:xfrm>
              <a:off x="462" y="2143"/>
              <a:ext cx="2292" cy="0"/>
            </a:xfrm>
            <a:prstGeom prst="line">
              <a:avLst/>
            </a:prstGeom>
            <a:noFill/>
            <a:ln w="19050">
              <a:solidFill>
                <a:srgbClr val="00264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4" name="Line 21"/>
            <p:cNvSpPr>
              <a:spLocks noChangeShapeType="1"/>
            </p:cNvSpPr>
            <p:nvPr/>
          </p:nvSpPr>
          <p:spPr bwMode="auto">
            <a:xfrm>
              <a:off x="894" y="2092"/>
              <a:ext cx="0" cy="48"/>
            </a:xfrm>
            <a:prstGeom prst="line">
              <a:avLst/>
            </a:prstGeom>
            <a:noFill/>
            <a:ln w="12700">
              <a:solidFill>
                <a:srgbClr val="00264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5" name="Line 22"/>
            <p:cNvSpPr>
              <a:spLocks noChangeShapeType="1"/>
            </p:cNvSpPr>
            <p:nvPr/>
          </p:nvSpPr>
          <p:spPr bwMode="auto">
            <a:xfrm>
              <a:off x="1315" y="2092"/>
              <a:ext cx="0" cy="48"/>
            </a:xfrm>
            <a:prstGeom prst="line">
              <a:avLst/>
            </a:prstGeom>
            <a:noFill/>
            <a:ln w="12700">
              <a:solidFill>
                <a:srgbClr val="00264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6" name="Line 23"/>
            <p:cNvSpPr>
              <a:spLocks noChangeShapeType="1"/>
            </p:cNvSpPr>
            <p:nvPr/>
          </p:nvSpPr>
          <p:spPr bwMode="auto">
            <a:xfrm>
              <a:off x="1737" y="2092"/>
              <a:ext cx="0" cy="48"/>
            </a:xfrm>
            <a:prstGeom prst="line">
              <a:avLst/>
            </a:prstGeom>
            <a:noFill/>
            <a:ln w="12700">
              <a:solidFill>
                <a:srgbClr val="00264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7" name="Line 24"/>
            <p:cNvSpPr>
              <a:spLocks noChangeShapeType="1"/>
            </p:cNvSpPr>
            <p:nvPr/>
          </p:nvSpPr>
          <p:spPr bwMode="auto">
            <a:xfrm>
              <a:off x="2158" y="2092"/>
              <a:ext cx="0" cy="48"/>
            </a:xfrm>
            <a:prstGeom prst="line">
              <a:avLst/>
            </a:prstGeom>
            <a:noFill/>
            <a:ln w="12700">
              <a:solidFill>
                <a:srgbClr val="00264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8" name="Line 25"/>
            <p:cNvSpPr>
              <a:spLocks noChangeShapeType="1"/>
            </p:cNvSpPr>
            <p:nvPr/>
          </p:nvSpPr>
          <p:spPr bwMode="auto">
            <a:xfrm>
              <a:off x="2580" y="2091"/>
              <a:ext cx="0" cy="48"/>
            </a:xfrm>
            <a:prstGeom prst="line">
              <a:avLst/>
            </a:prstGeom>
            <a:noFill/>
            <a:ln w="12700">
              <a:solidFill>
                <a:srgbClr val="00264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/>
            </a:p>
          </p:txBody>
        </p:sp>
      </p:grpSp>
      <p:sp>
        <p:nvSpPr>
          <p:cNvPr id="29" name="Line 26"/>
          <p:cNvSpPr>
            <a:spLocks noChangeShapeType="1"/>
          </p:cNvSpPr>
          <p:nvPr/>
        </p:nvSpPr>
        <p:spPr bwMode="auto">
          <a:xfrm>
            <a:off x="742950" y="2775223"/>
            <a:ext cx="0" cy="609600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30" name="Line 27"/>
          <p:cNvSpPr>
            <a:spLocks noChangeShapeType="1"/>
          </p:cNvSpPr>
          <p:nvPr/>
        </p:nvSpPr>
        <p:spPr bwMode="auto">
          <a:xfrm>
            <a:off x="2800350" y="2089423"/>
            <a:ext cx="0" cy="457200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31" name="Line 28"/>
          <p:cNvSpPr>
            <a:spLocks noChangeShapeType="1"/>
          </p:cNvSpPr>
          <p:nvPr/>
        </p:nvSpPr>
        <p:spPr bwMode="auto">
          <a:xfrm>
            <a:off x="4257675" y="2479948"/>
            <a:ext cx="0" cy="457200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grpSp>
        <p:nvGrpSpPr>
          <p:cNvPr id="32" name="Group 29"/>
          <p:cNvGrpSpPr>
            <a:grpSpLocks/>
          </p:cNvGrpSpPr>
          <p:nvPr/>
        </p:nvGrpSpPr>
        <p:grpSpPr bwMode="auto">
          <a:xfrm>
            <a:off x="741363" y="2089423"/>
            <a:ext cx="3516312" cy="676275"/>
            <a:chOff x="678" y="1872"/>
            <a:chExt cx="2215" cy="426"/>
          </a:xfrm>
        </p:grpSpPr>
        <p:sp>
          <p:nvSpPr>
            <p:cNvPr id="33" name="Line 30"/>
            <p:cNvSpPr>
              <a:spLocks noChangeShapeType="1"/>
            </p:cNvSpPr>
            <p:nvPr/>
          </p:nvSpPr>
          <p:spPr bwMode="auto">
            <a:xfrm>
              <a:off x="678" y="2298"/>
              <a:ext cx="132" cy="0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34" name="Line 31"/>
            <p:cNvSpPr>
              <a:spLocks noChangeShapeType="1"/>
            </p:cNvSpPr>
            <p:nvPr/>
          </p:nvSpPr>
          <p:spPr bwMode="auto">
            <a:xfrm flipV="1">
              <a:off x="804" y="2250"/>
              <a:ext cx="132" cy="48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35" name="Line 32"/>
            <p:cNvSpPr>
              <a:spLocks noChangeShapeType="1"/>
            </p:cNvSpPr>
            <p:nvPr/>
          </p:nvSpPr>
          <p:spPr bwMode="auto">
            <a:xfrm flipV="1">
              <a:off x="1062" y="2106"/>
              <a:ext cx="259" cy="144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36" name="Line 33"/>
            <p:cNvSpPr>
              <a:spLocks noChangeShapeType="1"/>
            </p:cNvSpPr>
            <p:nvPr/>
          </p:nvSpPr>
          <p:spPr bwMode="auto">
            <a:xfrm>
              <a:off x="936" y="2250"/>
              <a:ext cx="132" cy="0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37" name="Line 34"/>
            <p:cNvSpPr>
              <a:spLocks noChangeShapeType="1"/>
            </p:cNvSpPr>
            <p:nvPr/>
          </p:nvSpPr>
          <p:spPr bwMode="auto">
            <a:xfrm>
              <a:off x="1320" y="2106"/>
              <a:ext cx="132" cy="0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38" name="Line 35"/>
            <p:cNvSpPr>
              <a:spLocks noChangeShapeType="1"/>
            </p:cNvSpPr>
            <p:nvPr/>
          </p:nvSpPr>
          <p:spPr bwMode="auto">
            <a:xfrm flipV="1">
              <a:off x="1446" y="2010"/>
              <a:ext cx="144" cy="96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39" name="Line 36"/>
            <p:cNvSpPr>
              <a:spLocks noChangeShapeType="1"/>
            </p:cNvSpPr>
            <p:nvPr/>
          </p:nvSpPr>
          <p:spPr bwMode="auto">
            <a:xfrm flipV="1">
              <a:off x="1584" y="1872"/>
              <a:ext cx="138" cy="144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0" name="Line 37"/>
            <p:cNvSpPr>
              <a:spLocks noChangeShapeType="1"/>
            </p:cNvSpPr>
            <p:nvPr/>
          </p:nvSpPr>
          <p:spPr bwMode="auto">
            <a:xfrm>
              <a:off x="1716" y="1872"/>
              <a:ext cx="384" cy="0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1" name="Line 38"/>
            <p:cNvSpPr>
              <a:spLocks noChangeShapeType="1"/>
            </p:cNvSpPr>
            <p:nvPr/>
          </p:nvSpPr>
          <p:spPr bwMode="auto">
            <a:xfrm>
              <a:off x="2490" y="2016"/>
              <a:ext cx="132" cy="0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2" name="Line 39"/>
            <p:cNvSpPr>
              <a:spLocks noChangeAspect="1" noChangeShapeType="1"/>
            </p:cNvSpPr>
            <p:nvPr/>
          </p:nvSpPr>
          <p:spPr bwMode="auto">
            <a:xfrm>
              <a:off x="2622" y="2016"/>
              <a:ext cx="271" cy="105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3" name="Line 40"/>
            <p:cNvSpPr>
              <a:spLocks noChangeShapeType="1"/>
            </p:cNvSpPr>
            <p:nvPr/>
          </p:nvSpPr>
          <p:spPr bwMode="auto">
            <a:xfrm>
              <a:off x="2358" y="1968"/>
              <a:ext cx="132" cy="48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4" name="Line 41"/>
            <p:cNvSpPr>
              <a:spLocks noChangeShapeType="1"/>
            </p:cNvSpPr>
            <p:nvPr/>
          </p:nvSpPr>
          <p:spPr bwMode="auto">
            <a:xfrm>
              <a:off x="2100" y="1872"/>
              <a:ext cx="265" cy="96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/>
            </a:p>
          </p:txBody>
        </p:sp>
      </p:grpSp>
      <p:grpSp>
        <p:nvGrpSpPr>
          <p:cNvPr id="45" name="Group 42"/>
          <p:cNvGrpSpPr>
            <a:grpSpLocks/>
          </p:cNvGrpSpPr>
          <p:nvPr/>
        </p:nvGrpSpPr>
        <p:grpSpPr bwMode="auto">
          <a:xfrm>
            <a:off x="742950" y="2556148"/>
            <a:ext cx="3514725" cy="838200"/>
            <a:chOff x="678" y="2154"/>
            <a:chExt cx="2214" cy="528"/>
          </a:xfrm>
        </p:grpSpPr>
        <p:sp>
          <p:nvSpPr>
            <p:cNvPr id="46" name="Line 43"/>
            <p:cNvSpPr>
              <a:spLocks noChangeShapeType="1"/>
            </p:cNvSpPr>
            <p:nvPr/>
          </p:nvSpPr>
          <p:spPr bwMode="auto">
            <a:xfrm>
              <a:off x="678" y="2682"/>
              <a:ext cx="392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7" name="Line 44"/>
            <p:cNvSpPr>
              <a:spLocks noChangeShapeType="1"/>
            </p:cNvSpPr>
            <p:nvPr/>
          </p:nvSpPr>
          <p:spPr bwMode="auto">
            <a:xfrm flipV="1">
              <a:off x="1062" y="2634"/>
              <a:ext cx="132" cy="4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8" name="Line 45"/>
            <p:cNvSpPr>
              <a:spLocks noChangeShapeType="1"/>
            </p:cNvSpPr>
            <p:nvPr/>
          </p:nvSpPr>
          <p:spPr bwMode="auto">
            <a:xfrm flipV="1">
              <a:off x="1320" y="2490"/>
              <a:ext cx="259" cy="144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9" name="Line 46"/>
            <p:cNvSpPr>
              <a:spLocks noChangeShapeType="1"/>
            </p:cNvSpPr>
            <p:nvPr/>
          </p:nvSpPr>
          <p:spPr bwMode="auto">
            <a:xfrm>
              <a:off x="1194" y="2634"/>
              <a:ext cx="132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50" name="Line 47"/>
            <p:cNvSpPr>
              <a:spLocks noChangeShapeType="1"/>
            </p:cNvSpPr>
            <p:nvPr/>
          </p:nvSpPr>
          <p:spPr bwMode="auto">
            <a:xfrm>
              <a:off x="1578" y="2490"/>
              <a:ext cx="132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51" name="Line 48"/>
            <p:cNvSpPr>
              <a:spLocks noChangeShapeType="1"/>
            </p:cNvSpPr>
            <p:nvPr/>
          </p:nvSpPr>
          <p:spPr bwMode="auto">
            <a:xfrm flipV="1">
              <a:off x="1698" y="2400"/>
              <a:ext cx="144" cy="96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52" name="Line 49"/>
            <p:cNvSpPr>
              <a:spLocks noChangeShapeType="1"/>
            </p:cNvSpPr>
            <p:nvPr/>
          </p:nvSpPr>
          <p:spPr bwMode="auto">
            <a:xfrm flipV="1">
              <a:off x="1836" y="2166"/>
              <a:ext cx="138" cy="24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53" name="Line 50"/>
            <p:cNvSpPr>
              <a:spLocks noChangeShapeType="1"/>
            </p:cNvSpPr>
            <p:nvPr/>
          </p:nvSpPr>
          <p:spPr bwMode="auto">
            <a:xfrm>
              <a:off x="1968" y="2154"/>
              <a:ext cx="127" cy="96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54" name="Line 51"/>
            <p:cNvSpPr>
              <a:spLocks noChangeShapeType="1"/>
            </p:cNvSpPr>
            <p:nvPr/>
          </p:nvSpPr>
          <p:spPr bwMode="auto">
            <a:xfrm>
              <a:off x="2220" y="2298"/>
              <a:ext cx="132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55" name="Line 52"/>
            <p:cNvSpPr>
              <a:spLocks noChangeShapeType="1"/>
            </p:cNvSpPr>
            <p:nvPr/>
          </p:nvSpPr>
          <p:spPr bwMode="auto">
            <a:xfrm>
              <a:off x="2094" y="2250"/>
              <a:ext cx="132" cy="4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56" name="Line 53"/>
            <p:cNvSpPr>
              <a:spLocks noChangeShapeType="1"/>
            </p:cNvSpPr>
            <p:nvPr/>
          </p:nvSpPr>
          <p:spPr bwMode="auto">
            <a:xfrm>
              <a:off x="2346" y="2298"/>
              <a:ext cx="259" cy="96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57" name="Line 54"/>
            <p:cNvSpPr>
              <a:spLocks noChangeShapeType="1"/>
            </p:cNvSpPr>
            <p:nvPr/>
          </p:nvSpPr>
          <p:spPr bwMode="auto">
            <a:xfrm>
              <a:off x="2604" y="2394"/>
              <a:ext cx="288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/>
            </a:p>
          </p:txBody>
        </p:sp>
      </p:grpSp>
      <p:sp>
        <p:nvSpPr>
          <p:cNvPr id="58" name="Line 55"/>
          <p:cNvSpPr>
            <a:spLocks noChangeShapeType="1"/>
          </p:cNvSpPr>
          <p:nvPr/>
        </p:nvSpPr>
        <p:spPr bwMode="auto">
          <a:xfrm>
            <a:off x="952500" y="2775223"/>
            <a:ext cx="0" cy="609600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59" name="Line 57"/>
          <p:cNvSpPr>
            <a:spLocks noChangeShapeType="1"/>
          </p:cNvSpPr>
          <p:nvPr/>
        </p:nvSpPr>
        <p:spPr bwMode="auto">
          <a:xfrm>
            <a:off x="1362075" y="2689498"/>
            <a:ext cx="0" cy="703263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60" name="Line 58"/>
          <p:cNvSpPr>
            <a:spLocks noChangeShapeType="1"/>
          </p:cNvSpPr>
          <p:nvPr/>
        </p:nvSpPr>
        <p:spPr bwMode="auto">
          <a:xfrm>
            <a:off x="1562100" y="2584723"/>
            <a:ext cx="0" cy="722313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61" name="Line 59"/>
          <p:cNvSpPr>
            <a:spLocks noChangeShapeType="1"/>
          </p:cNvSpPr>
          <p:nvPr/>
        </p:nvSpPr>
        <p:spPr bwMode="auto">
          <a:xfrm>
            <a:off x="1771650" y="2470423"/>
            <a:ext cx="0" cy="841375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62" name="Line 60"/>
          <p:cNvSpPr>
            <a:spLocks noChangeShapeType="1"/>
          </p:cNvSpPr>
          <p:nvPr/>
        </p:nvSpPr>
        <p:spPr bwMode="auto">
          <a:xfrm>
            <a:off x="1971675" y="2460898"/>
            <a:ext cx="0" cy="722313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63" name="Line 61"/>
          <p:cNvSpPr>
            <a:spLocks noChangeShapeType="1"/>
          </p:cNvSpPr>
          <p:nvPr/>
        </p:nvSpPr>
        <p:spPr bwMode="auto">
          <a:xfrm>
            <a:off x="2181225" y="2327548"/>
            <a:ext cx="0" cy="749300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64" name="Line 62"/>
          <p:cNvSpPr>
            <a:spLocks noChangeShapeType="1"/>
          </p:cNvSpPr>
          <p:nvPr/>
        </p:nvSpPr>
        <p:spPr bwMode="auto">
          <a:xfrm>
            <a:off x="2390775" y="2098948"/>
            <a:ext cx="0" cy="968375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65" name="Line 63"/>
          <p:cNvSpPr>
            <a:spLocks noChangeShapeType="1"/>
          </p:cNvSpPr>
          <p:nvPr/>
        </p:nvSpPr>
        <p:spPr bwMode="auto">
          <a:xfrm>
            <a:off x="2590800" y="2098948"/>
            <a:ext cx="0" cy="812800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66" name="Line 64"/>
          <p:cNvSpPr>
            <a:spLocks noChangeShapeType="1"/>
          </p:cNvSpPr>
          <p:nvPr/>
        </p:nvSpPr>
        <p:spPr bwMode="auto">
          <a:xfrm>
            <a:off x="3009900" y="2089423"/>
            <a:ext cx="0" cy="612775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67" name="Line 65"/>
          <p:cNvSpPr>
            <a:spLocks noChangeShapeType="1"/>
          </p:cNvSpPr>
          <p:nvPr/>
        </p:nvSpPr>
        <p:spPr bwMode="auto">
          <a:xfrm>
            <a:off x="3209925" y="2175148"/>
            <a:ext cx="0" cy="612775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68" name="Line 66"/>
          <p:cNvSpPr>
            <a:spLocks noChangeShapeType="1"/>
          </p:cNvSpPr>
          <p:nvPr/>
        </p:nvSpPr>
        <p:spPr bwMode="auto">
          <a:xfrm>
            <a:off x="3419475" y="2241823"/>
            <a:ext cx="0" cy="547688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69" name="Line 67"/>
          <p:cNvSpPr>
            <a:spLocks noChangeShapeType="1"/>
          </p:cNvSpPr>
          <p:nvPr/>
        </p:nvSpPr>
        <p:spPr bwMode="auto">
          <a:xfrm>
            <a:off x="3609975" y="2318023"/>
            <a:ext cx="0" cy="547688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70" name="Line 68"/>
          <p:cNvSpPr>
            <a:spLocks noChangeShapeType="1"/>
          </p:cNvSpPr>
          <p:nvPr/>
        </p:nvSpPr>
        <p:spPr bwMode="auto">
          <a:xfrm>
            <a:off x="3819525" y="2327548"/>
            <a:ext cx="0" cy="612775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71" name="Line 69"/>
          <p:cNvSpPr>
            <a:spLocks noChangeShapeType="1"/>
          </p:cNvSpPr>
          <p:nvPr/>
        </p:nvSpPr>
        <p:spPr bwMode="auto">
          <a:xfrm>
            <a:off x="4038600" y="2394223"/>
            <a:ext cx="0" cy="547688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72" name="Line 70"/>
          <p:cNvSpPr>
            <a:spLocks noChangeShapeType="1"/>
          </p:cNvSpPr>
          <p:nvPr/>
        </p:nvSpPr>
        <p:spPr bwMode="auto">
          <a:xfrm>
            <a:off x="4733925" y="2737123"/>
            <a:ext cx="0" cy="609600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73" name="Line 71"/>
          <p:cNvSpPr>
            <a:spLocks noChangeShapeType="1"/>
          </p:cNvSpPr>
          <p:nvPr/>
        </p:nvSpPr>
        <p:spPr bwMode="auto">
          <a:xfrm>
            <a:off x="4924425" y="2727598"/>
            <a:ext cx="438150" cy="630238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74" name="Line 72"/>
          <p:cNvSpPr>
            <a:spLocks noChangeShapeType="1"/>
          </p:cNvSpPr>
          <p:nvPr/>
        </p:nvSpPr>
        <p:spPr bwMode="auto">
          <a:xfrm>
            <a:off x="4724400" y="2737123"/>
            <a:ext cx="228600" cy="609600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75" name="Line 73"/>
          <p:cNvSpPr>
            <a:spLocks noChangeShapeType="1"/>
          </p:cNvSpPr>
          <p:nvPr/>
        </p:nvSpPr>
        <p:spPr bwMode="auto">
          <a:xfrm>
            <a:off x="4724400" y="2735536"/>
            <a:ext cx="438150" cy="630237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76" name="Line 75"/>
          <p:cNvSpPr>
            <a:spLocks noChangeAspect="1" noChangeShapeType="1"/>
          </p:cNvSpPr>
          <p:nvPr/>
        </p:nvSpPr>
        <p:spPr bwMode="auto">
          <a:xfrm>
            <a:off x="5343525" y="2665686"/>
            <a:ext cx="420688" cy="604837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77" name="Line 76"/>
          <p:cNvSpPr>
            <a:spLocks noChangeAspect="1" noChangeShapeType="1"/>
          </p:cNvSpPr>
          <p:nvPr/>
        </p:nvSpPr>
        <p:spPr bwMode="auto">
          <a:xfrm>
            <a:off x="5551488" y="2546623"/>
            <a:ext cx="420687" cy="604838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78" name="Line 77"/>
          <p:cNvSpPr>
            <a:spLocks noChangeAspect="1" noChangeShapeType="1"/>
          </p:cNvSpPr>
          <p:nvPr/>
        </p:nvSpPr>
        <p:spPr bwMode="auto">
          <a:xfrm>
            <a:off x="5751513" y="2441848"/>
            <a:ext cx="420687" cy="604838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79" name="Line 78"/>
          <p:cNvSpPr>
            <a:spLocks noChangeAspect="1" noChangeShapeType="1"/>
          </p:cNvSpPr>
          <p:nvPr/>
        </p:nvSpPr>
        <p:spPr bwMode="auto">
          <a:xfrm>
            <a:off x="5961063" y="2441848"/>
            <a:ext cx="420687" cy="604838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80" name="Line 79"/>
          <p:cNvSpPr>
            <a:spLocks noChangeAspect="1" noChangeShapeType="1"/>
          </p:cNvSpPr>
          <p:nvPr/>
        </p:nvSpPr>
        <p:spPr bwMode="auto">
          <a:xfrm>
            <a:off x="6172200" y="2279923"/>
            <a:ext cx="420688" cy="604838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81" name="Line 80"/>
          <p:cNvSpPr>
            <a:spLocks noChangeShapeType="1"/>
          </p:cNvSpPr>
          <p:nvPr/>
        </p:nvSpPr>
        <p:spPr bwMode="auto">
          <a:xfrm>
            <a:off x="6391275" y="2070373"/>
            <a:ext cx="381000" cy="457200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82" name="Line 81"/>
          <p:cNvSpPr>
            <a:spLocks noChangeShapeType="1"/>
          </p:cNvSpPr>
          <p:nvPr/>
        </p:nvSpPr>
        <p:spPr bwMode="auto">
          <a:xfrm rot="218730">
            <a:off x="6572250" y="2070373"/>
            <a:ext cx="228600" cy="457200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83" name="Line 82"/>
          <p:cNvSpPr>
            <a:spLocks noChangeShapeType="1"/>
          </p:cNvSpPr>
          <p:nvPr/>
        </p:nvSpPr>
        <p:spPr bwMode="auto">
          <a:xfrm>
            <a:off x="6791325" y="2060848"/>
            <a:ext cx="0" cy="457200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84" name="Line 83"/>
          <p:cNvSpPr>
            <a:spLocks noChangeShapeType="1"/>
          </p:cNvSpPr>
          <p:nvPr/>
        </p:nvSpPr>
        <p:spPr bwMode="auto">
          <a:xfrm rot="21381270" flipH="1">
            <a:off x="6781800" y="2070373"/>
            <a:ext cx="228600" cy="457200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85" name="Line 84"/>
          <p:cNvSpPr>
            <a:spLocks noChangeShapeType="1"/>
          </p:cNvSpPr>
          <p:nvPr/>
        </p:nvSpPr>
        <p:spPr bwMode="auto">
          <a:xfrm>
            <a:off x="8239125" y="2441848"/>
            <a:ext cx="0" cy="457200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86" name="Line 85"/>
          <p:cNvSpPr>
            <a:spLocks noChangeShapeType="1"/>
          </p:cNvSpPr>
          <p:nvPr/>
        </p:nvSpPr>
        <p:spPr bwMode="auto">
          <a:xfrm flipH="1">
            <a:off x="8020050" y="2451373"/>
            <a:ext cx="228600" cy="457200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87" name="Line 86"/>
          <p:cNvSpPr>
            <a:spLocks noChangeShapeType="1"/>
          </p:cNvSpPr>
          <p:nvPr/>
        </p:nvSpPr>
        <p:spPr bwMode="auto">
          <a:xfrm flipH="1">
            <a:off x="7791450" y="2451373"/>
            <a:ext cx="457200" cy="457200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88" name="Line 87"/>
          <p:cNvSpPr>
            <a:spLocks noChangeShapeType="1"/>
          </p:cNvSpPr>
          <p:nvPr/>
        </p:nvSpPr>
        <p:spPr bwMode="auto">
          <a:xfrm flipH="1">
            <a:off x="7600950" y="2375173"/>
            <a:ext cx="457200" cy="457200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89" name="Line 88"/>
          <p:cNvSpPr>
            <a:spLocks noChangeAspect="1" noChangeShapeType="1"/>
          </p:cNvSpPr>
          <p:nvPr/>
        </p:nvSpPr>
        <p:spPr bwMode="auto">
          <a:xfrm flipH="1">
            <a:off x="7391400" y="2308498"/>
            <a:ext cx="447675" cy="447675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90" name="Line 89"/>
          <p:cNvSpPr>
            <a:spLocks noChangeShapeType="1"/>
          </p:cNvSpPr>
          <p:nvPr/>
        </p:nvSpPr>
        <p:spPr bwMode="auto">
          <a:xfrm flipH="1">
            <a:off x="7181850" y="2289448"/>
            <a:ext cx="457200" cy="457200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91" name="Line 90"/>
          <p:cNvSpPr>
            <a:spLocks noChangeShapeType="1"/>
          </p:cNvSpPr>
          <p:nvPr/>
        </p:nvSpPr>
        <p:spPr bwMode="auto">
          <a:xfrm flipH="1">
            <a:off x="6981825" y="2222773"/>
            <a:ext cx="457200" cy="457200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92" name="Line 91"/>
          <p:cNvSpPr>
            <a:spLocks noChangeShapeType="1"/>
          </p:cNvSpPr>
          <p:nvPr/>
        </p:nvSpPr>
        <p:spPr bwMode="auto">
          <a:xfrm flipH="1">
            <a:off x="6991350" y="2146573"/>
            <a:ext cx="228600" cy="533400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grpSp>
        <p:nvGrpSpPr>
          <p:cNvPr id="93" name="Group 92"/>
          <p:cNvGrpSpPr>
            <a:grpSpLocks/>
          </p:cNvGrpSpPr>
          <p:nvPr/>
        </p:nvGrpSpPr>
        <p:grpSpPr bwMode="auto">
          <a:xfrm>
            <a:off x="4732338" y="2060848"/>
            <a:ext cx="3516312" cy="676275"/>
            <a:chOff x="678" y="1872"/>
            <a:chExt cx="2215" cy="426"/>
          </a:xfrm>
        </p:grpSpPr>
        <p:sp>
          <p:nvSpPr>
            <p:cNvPr id="94" name="Line 93"/>
            <p:cNvSpPr>
              <a:spLocks noChangeShapeType="1"/>
            </p:cNvSpPr>
            <p:nvPr/>
          </p:nvSpPr>
          <p:spPr bwMode="auto">
            <a:xfrm>
              <a:off x="678" y="2298"/>
              <a:ext cx="132" cy="0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95" name="Line 94"/>
            <p:cNvSpPr>
              <a:spLocks noChangeShapeType="1"/>
            </p:cNvSpPr>
            <p:nvPr/>
          </p:nvSpPr>
          <p:spPr bwMode="auto">
            <a:xfrm flipV="1">
              <a:off x="804" y="2250"/>
              <a:ext cx="132" cy="48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96" name="Line 95"/>
            <p:cNvSpPr>
              <a:spLocks noChangeShapeType="1"/>
            </p:cNvSpPr>
            <p:nvPr/>
          </p:nvSpPr>
          <p:spPr bwMode="auto">
            <a:xfrm flipV="1">
              <a:off x="1062" y="2106"/>
              <a:ext cx="259" cy="144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97" name="Line 96"/>
            <p:cNvSpPr>
              <a:spLocks noChangeShapeType="1"/>
            </p:cNvSpPr>
            <p:nvPr/>
          </p:nvSpPr>
          <p:spPr bwMode="auto">
            <a:xfrm>
              <a:off x="936" y="2250"/>
              <a:ext cx="132" cy="0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98" name="Line 97"/>
            <p:cNvSpPr>
              <a:spLocks noChangeShapeType="1"/>
            </p:cNvSpPr>
            <p:nvPr/>
          </p:nvSpPr>
          <p:spPr bwMode="auto">
            <a:xfrm>
              <a:off x="1320" y="2106"/>
              <a:ext cx="132" cy="0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99" name="Line 98"/>
            <p:cNvSpPr>
              <a:spLocks noChangeShapeType="1"/>
            </p:cNvSpPr>
            <p:nvPr/>
          </p:nvSpPr>
          <p:spPr bwMode="auto">
            <a:xfrm flipV="1">
              <a:off x="1446" y="2010"/>
              <a:ext cx="144" cy="96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00" name="Line 99"/>
            <p:cNvSpPr>
              <a:spLocks noChangeShapeType="1"/>
            </p:cNvSpPr>
            <p:nvPr/>
          </p:nvSpPr>
          <p:spPr bwMode="auto">
            <a:xfrm flipV="1">
              <a:off x="1584" y="1872"/>
              <a:ext cx="138" cy="144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01" name="Line 100"/>
            <p:cNvSpPr>
              <a:spLocks noChangeShapeType="1"/>
            </p:cNvSpPr>
            <p:nvPr/>
          </p:nvSpPr>
          <p:spPr bwMode="auto">
            <a:xfrm>
              <a:off x="1716" y="1872"/>
              <a:ext cx="384" cy="0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02" name="Line 101"/>
            <p:cNvSpPr>
              <a:spLocks noChangeShapeType="1"/>
            </p:cNvSpPr>
            <p:nvPr/>
          </p:nvSpPr>
          <p:spPr bwMode="auto">
            <a:xfrm>
              <a:off x="2490" y="2016"/>
              <a:ext cx="132" cy="0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03" name="Line 102"/>
            <p:cNvSpPr>
              <a:spLocks noChangeAspect="1" noChangeShapeType="1"/>
            </p:cNvSpPr>
            <p:nvPr/>
          </p:nvSpPr>
          <p:spPr bwMode="auto">
            <a:xfrm>
              <a:off x="2622" y="2016"/>
              <a:ext cx="271" cy="105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04" name="Line 103"/>
            <p:cNvSpPr>
              <a:spLocks noChangeShapeType="1"/>
            </p:cNvSpPr>
            <p:nvPr/>
          </p:nvSpPr>
          <p:spPr bwMode="auto">
            <a:xfrm>
              <a:off x="2358" y="1968"/>
              <a:ext cx="132" cy="48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05" name="Line 104"/>
            <p:cNvSpPr>
              <a:spLocks noChangeShapeType="1"/>
            </p:cNvSpPr>
            <p:nvPr/>
          </p:nvSpPr>
          <p:spPr bwMode="auto">
            <a:xfrm>
              <a:off x="2100" y="1872"/>
              <a:ext cx="265" cy="96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/>
            </a:p>
          </p:txBody>
        </p:sp>
      </p:grpSp>
      <p:grpSp>
        <p:nvGrpSpPr>
          <p:cNvPr id="106" name="Group 105"/>
          <p:cNvGrpSpPr>
            <a:grpSpLocks/>
          </p:cNvGrpSpPr>
          <p:nvPr/>
        </p:nvGrpSpPr>
        <p:grpSpPr bwMode="auto">
          <a:xfrm>
            <a:off x="4733925" y="2527573"/>
            <a:ext cx="3514725" cy="838200"/>
            <a:chOff x="678" y="2154"/>
            <a:chExt cx="2214" cy="528"/>
          </a:xfrm>
        </p:grpSpPr>
        <p:sp>
          <p:nvSpPr>
            <p:cNvPr id="107" name="Line 106"/>
            <p:cNvSpPr>
              <a:spLocks noChangeShapeType="1"/>
            </p:cNvSpPr>
            <p:nvPr/>
          </p:nvSpPr>
          <p:spPr bwMode="auto">
            <a:xfrm>
              <a:off x="678" y="2682"/>
              <a:ext cx="392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08" name="Line 107"/>
            <p:cNvSpPr>
              <a:spLocks noChangeShapeType="1"/>
            </p:cNvSpPr>
            <p:nvPr/>
          </p:nvSpPr>
          <p:spPr bwMode="auto">
            <a:xfrm flipV="1">
              <a:off x="1062" y="2634"/>
              <a:ext cx="132" cy="4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09" name="Line 108"/>
            <p:cNvSpPr>
              <a:spLocks noChangeShapeType="1"/>
            </p:cNvSpPr>
            <p:nvPr/>
          </p:nvSpPr>
          <p:spPr bwMode="auto">
            <a:xfrm flipV="1">
              <a:off x="1320" y="2490"/>
              <a:ext cx="259" cy="144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10" name="Line 109"/>
            <p:cNvSpPr>
              <a:spLocks noChangeShapeType="1"/>
            </p:cNvSpPr>
            <p:nvPr/>
          </p:nvSpPr>
          <p:spPr bwMode="auto">
            <a:xfrm>
              <a:off x="1194" y="2634"/>
              <a:ext cx="132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11" name="Line 110"/>
            <p:cNvSpPr>
              <a:spLocks noChangeShapeType="1"/>
            </p:cNvSpPr>
            <p:nvPr/>
          </p:nvSpPr>
          <p:spPr bwMode="auto">
            <a:xfrm>
              <a:off x="1578" y="2490"/>
              <a:ext cx="132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12" name="Line 111"/>
            <p:cNvSpPr>
              <a:spLocks noChangeShapeType="1"/>
            </p:cNvSpPr>
            <p:nvPr/>
          </p:nvSpPr>
          <p:spPr bwMode="auto">
            <a:xfrm flipV="1">
              <a:off x="1698" y="2400"/>
              <a:ext cx="144" cy="96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13" name="Line 112"/>
            <p:cNvSpPr>
              <a:spLocks noChangeShapeType="1"/>
            </p:cNvSpPr>
            <p:nvPr/>
          </p:nvSpPr>
          <p:spPr bwMode="auto">
            <a:xfrm flipV="1">
              <a:off x="1836" y="2166"/>
              <a:ext cx="138" cy="24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14" name="Line 113"/>
            <p:cNvSpPr>
              <a:spLocks noChangeShapeType="1"/>
            </p:cNvSpPr>
            <p:nvPr/>
          </p:nvSpPr>
          <p:spPr bwMode="auto">
            <a:xfrm>
              <a:off x="1968" y="2154"/>
              <a:ext cx="127" cy="96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15" name="Line 114"/>
            <p:cNvSpPr>
              <a:spLocks noChangeShapeType="1"/>
            </p:cNvSpPr>
            <p:nvPr/>
          </p:nvSpPr>
          <p:spPr bwMode="auto">
            <a:xfrm>
              <a:off x="2220" y="2298"/>
              <a:ext cx="132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16" name="Line 115"/>
            <p:cNvSpPr>
              <a:spLocks noChangeShapeType="1"/>
            </p:cNvSpPr>
            <p:nvPr/>
          </p:nvSpPr>
          <p:spPr bwMode="auto">
            <a:xfrm>
              <a:off x="2094" y="2250"/>
              <a:ext cx="132" cy="4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17" name="Line 116"/>
            <p:cNvSpPr>
              <a:spLocks noChangeShapeType="1"/>
            </p:cNvSpPr>
            <p:nvPr/>
          </p:nvSpPr>
          <p:spPr bwMode="auto">
            <a:xfrm>
              <a:off x="2346" y="2298"/>
              <a:ext cx="259" cy="96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18" name="Line 117"/>
            <p:cNvSpPr>
              <a:spLocks noChangeShapeType="1"/>
            </p:cNvSpPr>
            <p:nvPr/>
          </p:nvSpPr>
          <p:spPr bwMode="auto">
            <a:xfrm>
              <a:off x="2604" y="2394"/>
              <a:ext cx="288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/>
            </a:p>
          </p:txBody>
        </p:sp>
      </p:grpSp>
    </p:spTree>
    <p:extLst>
      <p:ext uri="{BB962C8B-B14F-4D97-AF65-F5344CB8AC3E}">
        <p14:creationId xmlns:p14="http://schemas.microsoft.com/office/powerpoint/2010/main" val="3663314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Content</a:t>
            </a:r>
            <a:r>
              <a:rPr lang="hu-HU" dirty="0" smtClean="0"/>
              <a:t> </a:t>
            </a:r>
            <a:r>
              <a:rPr lang="hu-HU" dirty="0" err="1" smtClean="0"/>
              <a:t>based</a:t>
            </a:r>
            <a:r>
              <a:rPr lang="hu-HU" dirty="0" smtClean="0"/>
              <a:t> image </a:t>
            </a:r>
            <a:r>
              <a:rPr lang="hu-HU" dirty="0" err="1" smtClean="0"/>
              <a:t>classification</a:t>
            </a:r>
            <a:endParaRPr lang="hu-HU" dirty="0"/>
          </a:p>
        </p:txBody>
      </p:sp>
      <p:sp>
        <p:nvSpPr>
          <p:cNvPr id="5" name="Téglalap 4"/>
          <p:cNvSpPr/>
          <p:nvPr/>
        </p:nvSpPr>
        <p:spPr>
          <a:xfrm>
            <a:off x="3923928" y="5949280"/>
            <a:ext cx="1728192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Téglalap 5"/>
          <p:cNvSpPr/>
          <p:nvPr/>
        </p:nvSpPr>
        <p:spPr>
          <a:xfrm>
            <a:off x="216024" y="6074132"/>
            <a:ext cx="86764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1200"/>
              </a:spcBef>
              <a:spcAft>
                <a:spcPts val="0"/>
              </a:spcAft>
            </a:pPr>
            <a:r>
              <a:rPr lang="hu-HU" sz="1400" dirty="0" err="1" smtClean="0">
                <a:solidFill>
                  <a:prstClr val="black">
                    <a:lumMod val="50000"/>
                    <a:lumOff val="50000"/>
                  </a:prstClr>
                </a:solidFill>
                <a:latin typeface="Calibri" pitchFamily="34" charset="0"/>
              </a:rPr>
              <a:t>Daróczy</a:t>
            </a:r>
            <a:r>
              <a:rPr lang="hu-HU" sz="1400" dirty="0">
                <a:solidFill>
                  <a:prstClr val="black">
                    <a:lumMod val="50000"/>
                    <a:lumOff val="50000"/>
                  </a:prstClr>
                </a:solidFill>
                <a:latin typeface="Calibri" pitchFamily="34" charset="0"/>
              </a:rPr>
              <a:t>, </a:t>
            </a:r>
            <a:r>
              <a:rPr lang="hu-HU" sz="14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Calibri" pitchFamily="34" charset="0"/>
              </a:rPr>
              <a:t>Benczúr</a:t>
            </a:r>
            <a:r>
              <a:rPr lang="hu-HU" sz="1400" dirty="0">
                <a:solidFill>
                  <a:prstClr val="black">
                    <a:lumMod val="50000"/>
                    <a:lumOff val="50000"/>
                  </a:prstClr>
                </a:solidFill>
                <a:latin typeface="Calibri" pitchFamily="34" charset="0"/>
              </a:rPr>
              <a:t>, </a:t>
            </a:r>
            <a:r>
              <a:rPr lang="hu-HU" sz="1400" dirty="0" err="1" smtClean="0">
                <a:solidFill>
                  <a:prstClr val="black">
                    <a:lumMod val="50000"/>
                    <a:lumOff val="50000"/>
                  </a:prstClr>
                </a:solidFill>
                <a:latin typeface="Calibri" pitchFamily="34" charset="0"/>
              </a:rPr>
              <a:t>Rónyai</a:t>
            </a:r>
            <a:r>
              <a:rPr lang="hu-HU" sz="1400" dirty="0">
                <a:solidFill>
                  <a:prstClr val="black">
                    <a:lumMod val="50000"/>
                    <a:lumOff val="50000"/>
                  </a:prstClr>
                </a:solidFill>
                <a:latin typeface="Calibri" pitchFamily="34" charset="0"/>
              </a:rPr>
              <a:t>. </a:t>
            </a:r>
            <a:r>
              <a:rPr lang="hu-HU" sz="1400" dirty="0" err="1">
                <a:solidFill>
                  <a:prstClr val="black">
                    <a:lumMod val="50000"/>
                    <a:lumOff val="50000"/>
                  </a:prstClr>
                </a:solidFill>
                <a:latin typeface="Calibri" pitchFamily="34" charset="0"/>
              </a:rPr>
              <a:t>Fisher</a:t>
            </a:r>
            <a:r>
              <a:rPr lang="hu-HU" sz="1400" dirty="0">
                <a:solidFill>
                  <a:prstClr val="black">
                    <a:lumMod val="50000"/>
                    <a:lumOff val="50000"/>
                  </a:prstClr>
                </a:solidFill>
                <a:latin typeface="Calibri" pitchFamily="34" charset="0"/>
              </a:rPr>
              <a:t> </a:t>
            </a:r>
            <a:r>
              <a:rPr lang="hu-HU" sz="1400" dirty="0" err="1">
                <a:solidFill>
                  <a:prstClr val="black">
                    <a:lumMod val="50000"/>
                    <a:lumOff val="50000"/>
                  </a:prstClr>
                </a:solidFill>
                <a:latin typeface="Calibri" pitchFamily="34" charset="0"/>
              </a:rPr>
              <a:t>kernels</a:t>
            </a:r>
            <a:r>
              <a:rPr lang="hu-HU" sz="1400" dirty="0">
                <a:solidFill>
                  <a:prstClr val="black">
                    <a:lumMod val="50000"/>
                    <a:lumOff val="50000"/>
                  </a:prstClr>
                </a:solidFill>
                <a:latin typeface="Calibri" pitchFamily="34" charset="0"/>
              </a:rPr>
              <a:t> </a:t>
            </a:r>
            <a:r>
              <a:rPr lang="hu-HU" sz="1400" dirty="0" err="1">
                <a:solidFill>
                  <a:prstClr val="black">
                    <a:lumMod val="50000"/>
                    <a:lumOff val="50000"/>
                  </a:prstClr>
                </a:solidFill>
                <a:latin typeface="Calibri" pitchFamily="34" charset="0"/>
              </a:rPr>
              <a:t>for</a:t>
            </a:r>
            <a:r>
              <a:rPr lang="hu-HU" sz="1400" dirty="0">
                <a:solidFill>
                  <a:prstClr val="black">
                    <a:lumMod val="50000"/>
                    <a:lumOff val="50000"/>
                  </a:prstClr>
                </a:solidFill>
                <a:latin typeface="Calibri" pitchFamily="34" charset="0"/>
              </a:rPr>
              <a:t> image </a:t>
            </a:r>
            <a:r>
              <a:rPr lang="hu-HU" sz="1400" dirty="0" err="1">
                <a:solidFill>
                  <a:prstClr val="black">
                    <a:lumMod val="50000"/>
                    <a:lumOff val="50000"/>
                  </a:prstClr>
                </a:solidFill>
                <a:latin typeface="Calibri" pitchFamily="34" charset="0"/>
              </a:rPr>
              <a:t>descriptors</a:t>
            </a:r>
            <a:r>
              <a:rPr lang="hu-HU" sz="1400" dirty="0">
                <a:solidFill>
                  <a:prstClr val="black">
                    <a:lumMod val="50000"/>
                    <a:lumOff val="50000"/>
                  </a:prstClr>
                </a:solidFill>
                <a:latin typeface="Calibri" pitchFamily="34" charset="0"/>
              </a:rPr>
              <a:t>: a </a:t>
            </a:r>
            <a:r>
              <a:rPr lang="hu-HU" sz="1400" dirty="0" err="1">
                <a:solidFill>
                  <a:prstClr val="black">
                    <a:lumMod val="50000"/>
                    <a:lumOff val="50000"/>
                  </a:prstClr>
                </a:solidFill>
                <a:latin typeface="Calibri" pitchFamily="34" charset="0"/>
              </a:rPr>
              <a:t>theoretical</a:t>
            </a:r>
            <a:r>
              <a:rPr lang="hu-HU" sz="1400" dirty="0">
                <a:solidFill>
                  <a:prstClr val="black">
                    <a:lumMod val="50000"/>
                    <a:lumOff val="50000"/>
                  </a:prstClr>
                </a:solidFill>
                <a:latin typeface="Calibri" pitchFamily="34" charset="0"/>
              </a:rPr>
              <a:t> </a:t>
            </a:r>
            <a:r>
              <a:rPr lang="hu-HU" sz="1400" dirty="0" err="1">
                <a:solidFill>
                  <a:prstClr val="black">
                    <a:lumMod val="50000"/>
                    <a:lumOff val="50000"/>
                  </a:prstClr>
                </a:solidFill>
                <a:latin typeface="Calibri" pitchFamily="34" charset="0"/>
              </a:rPr>
              <a:t>overview</a:t>
            </a:r>
            <a:r>
              <a:rPr lang="hu-HU" sz="1400" dirty="0">
                <a:solidFill>
                  <a:prstClr val="black">
                    <a:lumMod val="50000"/>
                    <a:lumOff val="50000"/>
                  </a:prstClr>
                </a:solidFill>
                <a:latin typeface="Calibri" pitchFamily="34" charset="0"/>
              </a:rPr>
              <a:t> and </a:t>
            </a:r>
            <a:r>
              <a:rPr lang="hu-HU" sz="1400" dirty="0" err="1">
                <a:solidFill>
                  <a:prstClr val="black">
                    <a:lumMod val="50000"/>
                    <a:lumOff val="50000"/>
                  </a:prstClr>
                </a:solidFill>
                <a:latin typeface="Calibri" pitchFamily="34" charset="0"/>
              </a:rPr>
              <a:t>experimental</a:t>
            </a:r>
            <a:r>
              <a:rPr lang="hu-HU" sz="1400" dirty="0">
                <a:solidFill>
                  <a:prstClr val="black">
                    <a:lumMod val="50000"/>
                    <a:lumOff val="50000"/>
                  </a:prstClr>
                </a:solidFill>
                <a:latin typeface="Calibri" pitchFamily="34" charset="0"/>
              </a:rPr>
              <a:t> </a:t>
            </a:r>
            <a:r>
              <a:rPr lang="hu-HU" sz="1400" dirty="0" err="1">
                <a:solidFill>
                  <a:prstClr val="black">
                    <a:lumMod val="50000"/>
                    <a:lumOff val="50000"/>
                  </a:prstClr>
                </a:solidFill>
                <a:latin typeface="Calibri" pitchFamily="34" charset="0"/>
              </a:rPr>
              <a:t>results</a:t>
            </a:r>
            <a:r>
              <a:rPr lang="hu-HU" sz="1400" dirty="0">
                <a:solidFill>
                  <a:prstClr val="black">
                    <a:lumMod val="50000"/>
                    <a:lumOff val="50000"/>
                  </a:prstClr>
                </a:solidFill>
                <a:latin typeface="Calibri" pitchFamily="34" charset="0"/>
              </a:rPr>
              <a:t>. Annales </a:t>
            </a:r>
            <a:r>
              <a:rPr lang="hu-HU" sz="1400" dirty="0" err="1">
                <a:solidFill>
                  <a:prstClr val="black">
                    <a:lumMod val="50000"/>
                    <a:lumOff val="50000"/>
                  </a:prstClr>
                </a:solidFill>
                <a:latin typeface="Calibri" pitchFamily="34" charset="0"/>
              </a:rPr>
              <a:t>Univ</a:t>
            </a:r>
            <a:r>
              <a:rPr lang="hu-HU" sz="1400" dirty="0">
                <a:solidFill>
                  <a:prstClr val="black">
                    <a:lumMod val="50000"/>
                    <a:lumOff val="50000"/>
                  </a:prstClr>
                </a:solidFill>
                <a:latin typeface="Calibri" pitchFamily="34" charset="0"/>
              </a:rPr>
              <a:t>. </a:t>
            </a:r>
            <a:r>
              <a:rPr lang="hu-HU" sz="1400" dirty="0" err="1">
                <a:solidFill>
                  <a:prstClr val="black">
                    <a:lumMod val="50000"/>
                    <a:lumOff val="50000"/>
                  </a:prstClr>
                </a:solidFill>
                <a:latin typeface="Calibri" pitchFamily="34" charset="0"/>
              </a:rPr>
              <a:t>Sci</a:t>
            </a:r>
            <a:r>
              <a:rPr lang="hu-HU" sz="1400" dirty="0">
                <a:solidFill>
                  <a:prstClr val="black">
                    <a:lumMod val="50000"/>
                    <a:lumOff val="50000"/>
                  </a:prstClr>
                </a:solidFill>
                <a:latin typeface="Calibri" pitchFamily="34" charset="0"/>
              </a:rPr>
              <a:t>. </a:t>
            </a:r>
            <a:r>
              <a:rPr lang="hu-HU" sz="14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Calibri" pitchFamily="34" charset="0"/>
              </a:rPr>
              <a:t>Budapest </a:t>
            </a:r>
            <a:r>
              <a:rPr lang="hu-HU" sz="1400" dirty="0">
                <a:solidFill>
                  <a:prstClr val="black">
                    <a:lumMod val="50000"/>
                    <a:lumOff val="50000"/>
                  </a:prstClr>
                </a:solidFill>
                <a:latin typeface="Calibri" pitchFamily="34" charset="0"/>
              </a:rPr>
              <a:t>2013</a:t>
            </a:r>
          </a:p>
        </p:txBody>
      </p:sp>
      <p:pic>
        <p:nvPicPr>
          <p:cNvPr id="8" name="Picture 7" descr="Screen Shot 2015-05-19 at 23.26.3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764704"/>
            <a:ext cx="6011434" cy="5322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644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5-05-19 at 23.14.2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764704"/>
            <a:ext cx="8388424" cy="5976417"/>
          </a:xfrm>
          <a:prstGeom prst="rect">
            <a:avLst/>
          </a:prstGeom>
        </p:spPr>
      </p:pic>
      <p:sp>
        <p:nvSpPr>
          <p:cNvPr id="5" name="Cím 1"/>
          <p:cNvSpPr txBox="1">
            <a:spLocks/>
          </p:cNvSpPr>
          <p:nvPr/>
        </p:nvSpPr>
        <p:spPr>
          <a:xfrm>
            <a:off x="547937" y="-27384"/>
            <a:ext cx="8352928" cy="73189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4400" kern="1200">
                <a:solidFill>
                  <a:srgbClr val="007BC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Calibri" pitchFamily="34" charset="0"/>
                <a:ea typeface="+mj-ea"/>
                <a:cs typeface="+mj-cs"/>
              </a:defRPr>
            </a:lvl1pPr>
          </a:lstStyle>
          <a:p>
            <a:r>
              <a:rPr lang="hu-HU" dirty="0" smtClean="0"/>
              <a:t>Combination with text</a:t>
            </a:r>
            <a:endParaRPr lang="hu-HU" dirty="0"/>
          </a:p>
        </p:txBody>
      </p:sp>
      <p:sp>
        <p:nvSpPr>
          <p:cNvPr id="6" name="TextBox 5"/>
          <p:cNvSpPr txBox="1"/>
          <p:nvPr/>
        </p:nvSpPr>
        <p:spPr>
          <a:xfrm>
            <a:off x="611560" y="1916832"/>
            <a:ext cx="53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FF"/>
                </a:solidFill>
                <a:latin typeface="Calibri"/>
                <a:cs typeface="Calibri"/>
              </a:rPr>
              <a:t>Fog</a:t>
            </a:r>
            <a:endParaRPr lang="en-US" b="1" dirty="0">
              <a:solidFill>
                <a:srgbClr val="FFFFFF"/>
              </a:solidFill>
              <a:latin typeface="Calibri"/>
              <a:cs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23928" y="2348880"/>
            <a:ext cx="643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FF"/>
                </a:solidFill>
                <a:latin typeface="Calibri"/>
                <a:cs typeface="Calibri"/>
              </a:rPr>
              <a:t>rural</a:t>
            </a:r>
            <a:endParaRPr lang="en-US" b="1" dirty="0">
              <a:solidFill>
                <a:srgbClr val="FFFFFF"/>
              </a:solidFill>
              <a:latin typeface="Calibri"/>
              <a:cs typeface="Calibri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88224" y="2492896"/>
            <a:ext cx="5823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FF"/>
                </a:solidFill>
                <a:latin typeface="Calibri"/>
                <a:cs typeface="Calibri"/>
              </a:rPr>
              <a:t>lake</a:t>
            </a:r>
            <a:endParaRPr lang="en-US" b="1" dirty="0">
              <a:solidFill>
                <a:srgbClr val="FFFFFF"/>
              </a:solidFill>
              <a:latin typeface="Calibri"/>
              <a:cs typeface="Calibri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5576" y="4365104"/>
            <a:ext cx="1302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chemeClr val="bg1"/>
                </a:solidFill>
                <a:latin typeface="Calibri"/>
                <a:cs typeface="Calibri"/>
              </a:rPr>
              <a:t>riverstream</a:t>
            </a:r>
            <a:endParaRPr lang="en-US" b="1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04048" y="3933056"/>
            <a:ext cx="582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FF"/>
                </a:solidFill>
                <a:latin typeface="Calibri"/>
                <a:cs typeface="Calibri"/>
              </a:rPr>
              <a:t>tree</a:t>
            </a:r>
            <a:endParaRPr lang="en-US" b="1" dirty="0">
              <a:solidFill>
                <a:srgbClr val="FFFFFF"/>
              </a:solidFill>
              <a:latin typeface="Calibri"/>
              <a:cs typeface="Calibri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516216" y="3212976"/>
            <a:ext cx="779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FF"/>
                </a:solidFill>
                <a:latin typeface="Calibri"/>
                <a:cs typeface="Calibri"/>
              </a:rPr>
              <a:t>spider</a:t>
            </a:r>
            <a:endParaRPr lang="en-US" b="1" dirty="0">
              <a:solidFill>
                <a:srgbClr val="FFFFFF"/>
              </a:solidFill>
              <a:latin typeface="Calibri"/>
              <a:cs typeface="Calibri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1560" y="5157192"/>
            <a:ext cx="10957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FF"/>
                </a:solidFill>
                <a:latin typeface="Calibri"/>
                <a:cs typeface="Calibri"/>
              </a:rPr>
              <a:t>Big group</a:t>
            </a:r>
            <a:endParaRPr lang="en-US" b="1" dirty="0">
              <a:solidFill>
                <a:srgbClr val="FFFFFF"/>
              </a:solidFill>
              <a:latin typeface="Calibri"/>
              <a:cs typeface="Calibri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635896" y="6021288"/>
            <a:ext cx="1993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FF"/>
                </a:solidFill>
                <a:latin typeface="Calibri"/>
                <a:cs typeface="Calibri"/>
              </a:rPr>
              <a:t>Picture in a picture</a:t>
            </a:r>
            <a:endParaRPr lang="en-US" b="1" dirty="0">
              <a:solidFill>
                <a:srgbClr val="FFFFFF"/>
              </a:solidFill>
              <a:latin typeface="Calibri"/>
              <a:cs typeface="Calibri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12160" y="5373216"/>
            <a:ext cx="6412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FF"/>
                </a:solidFill>
                <a:latin typeface="Calibri"/>
                <a:cs typeface="Calibri"/>
              </a:rPr>
              <a:t>train</a:t>
            </a:r>
            <a:endParaRPr lang="en-US" b="1" dirty="0">
              <a:solidFill>
                <a:srgbClr val="FFFFFF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33301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Combination</a:t>
            </a:r>
            <a:r>
              <a:rPr lang="hu-HU" dirty="0"/>
              <a:t> </a:t>
            </a:r>
            <a:r>
              <a:rPr lang="hu-HU" dirty="0" err="1"/>
              <a:t>with</a:t>
            </a:r>
            <a:r>
              <a:rPr lang="hu-HU" dirty="0"/>
              <a:t> text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8280" y="1773872"/>
            <a:ext cx="6187440" cy="4030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0164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95536" y="5116"/>
            <a:ext cx="8748463" cy="731899"/>
          </a:xfrm>
        </p:spPr>
        <p:txBody>
          <a:bodyPr/>
          <a:lstStyle/>
          <a:p>
            <a:r>
              <a:rPr lang="hu-HU" dirty="0" err="1" smtClean="0"/>
              <a:t>Even</a:t>
            </a:r>
            <a:r>
              <a:rPr lang="hu-HU" dirty="0" smtClean="0"/>
              <a:t> Web </a:t>
            </a:r>
            <a:r>
              <a:rPr lang="hu-HU" dirty="0" err="1" smtClean="0"/>
              <a:t>classification</a:t>
            </a:r>
            <a:r>
              <a:rPr lang="hu-HU" dirty="0" smtClean="0"/>
              <a:t> is </a:t>
            </a:r>
            <a:r>
              <a:rPr lang="hu-HU" dirty="0" err="1" smtClean="0"/>
              <a:t>multimodal</a:t>
            </a:r>
            <a:endParaRPr lang="hu-HU" dirty="0"/>
          </a:p>
        </p:txBody>
      </p:sp>
      <p:graphicFrame>
        <p:nvGraphicFramePr>
          <p:cNvPr id="4" name="Tábláza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1971855"/>
              </p:ext>
            </p:extLst>
          </p:nvPr>
        </p:nvGraphicFramePr>
        <p:xfrm>
          <a:off x="179512" y="836712"/>
          <a:ext cx="3888432" cy="536599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04256"/>
                <a:gridCol w="1584176"/>
              </a:tblGrid>
              <a:tr h="141061">
                <a:tc>
                  <a:txBody>
                    <a:bodyPr/>
                    <a:lstStyle/>
                    <a:p>
                      <a:pPr algn="l" fontAlgn="b"/>
                      <a:r>
                        <a:rPr lang="hu-HU" sz="1600" u="none" strike="noStrike" dirty="0" err="1">
                          <a:effectLst/>
                          <a:latin typeface="Calibri" panose="020F0502020204030204" pitchFamily="34" charset="0"/>
                        </a:rPr>
                        <a:t>user</a:t>
                      </a:r>
                      <a:r>
                        <a:rPr lang="hu-HU" sz="1600" u="none" strike="noStrike" dirty="0">
                          <a:effectLst/>
                          <a:latin typeface="Calibri" panose="020F0502020204030204" pitchFamily="34" charset="0"/>
                        </a:rPr>
                        <a:t>_</a:t>
                      </a:r>
                      <a:r>
                        <a:rPr lang="hu-HU" sz="1600" u="none" strike="noStrike" dirty="0" err="1">
                          <a:effectLst/>
                          <a:latin typeface="Calibri" panose="020F0502020204030204" pitchFamily="34" charset="0"/>
                        </a:rPr>
                        <a:t>id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78" marR="5878" marT="5878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u="none" strike="noStrike" dirty="0">
                          <a:effectLst/>
                          <a:latin typeface="Calibri" panose="020F0502020204030204" pitchFamily="34" charset="0"/>
                        </a:rPr>
                        <a:t>824143586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78" marR="5878" marT="5878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141061">
                <a:tc>
                  <a:txBody>
                    <a:bodyPr/>
                    <a:lstStyle/>
                    <a:p>
                      <a:pPr algn="l" fontAlgn="b"/>
                      <a:r>
                        <a:rPr lang="hu-HU" sz="1600" u="none" strike="noStrike" dirty="0" err="1">
                          <a:effectLst/>
                          <a:latin typeface="Calibri" panose="020F0502020204030204" pitchFamily="34" charset="0"/>
                        </a:rPr>
                        <a:t>tweet</a:t>
                      </a:r>
                      <a:r>
                        <a:rPr lang="hu-HU" sz="1600" u="none" strike="noStrike" dirty="0">
                          <a:effectLst/>
                          <a:latin typeface="Calibri" panose="020F0502020204030204" pitchFamily="34" charset="0"/>
                        </a:rPr>
                        <a:t>_</a:t>
                      </a:r>
                      <a:r>
                        <a:rPr lang="hu-HU" sz="1600" u="none" strike="noStrike" dirty="0" err="1">
                          <a:effectLst/>
                          <a:latin typeface="Calibri" panose="020F0502020204030204" pitchFamily="34" charset="0"/>
                        </a:rPr>
                        <a:t>id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78" marR="5878" marT="587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u="none" strike="noStrike" dirty="0" smtClean="0">
                          <a:effectLst/>
                          <a:latin typeface="Calibri" panose="020F0502020204030204" pitchFamily="34" charset="0"/>
                        </a:rPr>
                        <a:t>77847926931000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78" marR="5878" marT="5878" marB="0" anchor="b"/>
                </a:tc>
              </a:tr>
              <a:tr h="141061">
                <a:tc>
                  <a:txBody>
                    <a:bodyPr/>
                    <a:lstStyle/>
                    <a:p>
                      <a:pPr algn="l" fontAlgn="b"/>
                      <a:r>
                        <a:rPr lang="hu-HU" sz="1600" u="none" strike="noStrike" dirty="0" err="1">
                          <a:effectLst/>
                          <a:latin typeface="Calibri" panose="020F0502020204030204" pitchFamily="34" charset="0"/>
                        </a:rPr>
                        <a:t>movie</a:t>
                      </a:r>
                      <a:r>
                        <a:rPr lang="hu-HU" sz="1600" u="none" strike="noStrike" dirty="0">
                          <a:effectLst/>
                          <a:latin typeface="Calibri" panose="020F0502020204030204" pitchFamily="34" charset="0"/>
                        </a:rPr>
                        <a:t>_</a:t>
                      </a:r>
                      <a:r>
                        <a:rPr lang="hu-HU" sz="1600" u="none" strike="noStrike" dirty="0" err="1">
                          <a:effectLst/>
                          <a:latin typeface="Calibri" panose="020F0502020204030204" pitchFamily="34" charset="0"/>
                        </a:rPr>
                        <a:t>id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78" marR="5878" marT="5878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u="none" strike="noStrike" dirty="0">
                          <a:effectLst/>
                          <a:latin typeface="Calibri" panose="020F0502020204030204" pitchFamily="34" charset="0"/>
                        </a:rPr>
                        <a:t>1045658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78" marR="5878" marT="5878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41061">
                <a:tc>
                  <a:txBody>
                    <a:bodyPr/>
                    <a:lstStyle/>
                    <a:p>
                      <a:pPr algn="l" fontAlgn="b"/>
                      <a:r>
                        <a:rPr lang="hu-HU" sz="1600" u="none" strike="noStrike" dirty="0" err="1">
                          <a:effectLst/>
                          <a:latin typeface="Calibri" panose="020F0502020204030204" pitchFamily="34" charset="0"/>
                        </a:rPr>
                        <a:t>rating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78" marR="5878" marT="587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u="none" strike="noStrike">
                          <a:effectLst/>
                          <a:latin typeface="Calibri" panose="020F0502020204030204" pitchFamily="34" charset="0"/>
                        </a:rPr>
                        <a:t>8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78" marR="5878" marT="5878" marB="0" anchor="b"/>
                </a:tc>
              </a:tr>
              <a:tr h="141061">
                <a:tc>
                  <a:txBody>
                    <a:bodyPr/>
                    <a:lstStyle/>
                    <a:p>
                      <a:pPr algn="l" fontAlgn="b"/>
                      <a:r>
                        <a:rPr lang="hu-HU" sz="1600" u="none" strike="noStrike">
                          <a:effectLst/>
                          <a:latin typeface="Calibri" panose="020F0502020204030204" pitchFamily="34" charset="0"/>
                        </a:rPr>
                        <a:t>rating_diff_from_avg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78" marR="5878" marT="587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u="none" strike="noStrike">
                          <a:effectLst/>
                          <a:latin typeface="Calibri" panose="020F0502020204030204" pitchFamily="34" charset="0"/>
                        </a:rPr>
                        <a:t>0,8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78" marR="5878" marT="5878" marB="0" anchor="b"/>
                </a:tc>
              </a:tr>
              <a:tr h="141061">
                <a:tc>
                  <a:txBody>
                    <a:bodyPr/>
                    <a:lstStyle/>
                    <a:p>
                      <a:pPr algn="l" fontAlgn="b"/>
                      <a:r>
                        <a:rPr lang="hu-HU" sz="1600" u="none" strike="noStrike" dirty="0" err="1">
                          <a:effectLst/>
                          <a:latin typeface="Calibri" panose="020F0502020204030204" pitchFamily="34" charset="0"/>
                        </a:rPr>
                        <a:t>user</a:t>
                      </a:r>
                      <a:r>
                        <a:rPr lang="hu-HU" sz="1600" u="none" strike="noStrike" dirty="0">
                          <a:effectLst/>
                          <a:latin typeface="Calibri" panose="020F0502020204030204" pitchFamily="34" charset="0"/>
                        </a:rPr>
                        <a:t>_</a:t>
                      </a:r>
                      <a:r>
                        <a:rPr lang="hu-HU" sz="1600" u="none" strike="noStrike" dirty="0" err="1">
                          <a:effectLst/>
                          <a:latin typeface="Calibri" panose="020F0502020204030204" pitchFamily="34" charset="0"/>
                        </a:rPr>
                        <a:t>created</a:t>
                      </a:r>
                      <a:r>
                        <a:rPr lang="hu-HU" sz="1600" u="none" strike="noStrike" dirty="0">
                          <a:effectLst/>
                          <a:latin typeface="Calibri" panose="020F0502020204030204" pitchFamily="34" charset="0"/>
                        </a:rPr>
                        <a:t>_</a:t>
                      </a:r>
                      <a:r>
                        <a:rPr lang="hu-HU" sz="1600" u="none" strike="noStrike" dirty="0" err="1">
                          <a:effectLst/>
                          <a:latin typeface="Calibri" panose="020F0502020204030204" pitchFamily="34" charset="0"/>
                        </a:rPr>
                        <a:t>at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78" marR="5878" marT="5878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u="none" strike="noStrike" dirty="0">
                          <a:effectLst/>
                          <a:latin typeface="Calibri" panose="020F0502020204030204" pitchFamily="34" charset="0"/>
                        </a:rPr>
                        <a:t>1347659915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78" marR="5878" marT="5878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141061">
                <a:tc>
                  <a:txBody>
                    <a:bodyPr/>
                    <a:lstStyle/>
                    <a:p>
                      <a:pPr algn="l" fontAlgn="b"/>
                      <a:r>
                        <a:rPr lang="hu-HU" sz="1600" u="none" strike="noStrike">
                          <a:effectLst/>
                          <a:latin typeface="Calibri" panose="020F0502020204030204" pitchFamily="34" charset="0"/>
                        </a:rPr>
                        <a:t>user_followers_count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78" marR="5878" marT="5878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u="none" strike="noStrike" dirty="0">
                          <a:effectLst/>
                          <a:latin typeface="Calibri" panose="020F0502020204030204" pitchFamily="34" charset="0"/>
                        </a:rPr>
                        <a:t>165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78" marR="5878" marT="5878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141061">
                <a:tc>
                  <a:txBody>
                    <a:bodyPr/>
                    <a:lstStyle/>
                    <a:p>
                      <a:pPr algn="l" fontAlgn="b"/>
                      <a:r>
                        <a:rPr lang="hu-HU" sz="1600" u="none" strike="noStrike">
                          <a:effectLst/>
                          <a:latin typeface="Calibri" panose="020F0502020204030204" pitchFamily="34" charset="0"/>
                        </a:rPr>
                        <a:t>user_friends_count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78" marR="5878" marT="5878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u="none" strike="noStrike" dirty="0">
                          <a:effectLst/>
                          <a:latin typeface="Calibri" panose="020F0502020204030204" pitchFamily="34" charset="0"/>
                        </a:rPr>
                        <a:t>258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78" marR="5878" marT="5878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141061">
                <a:tc>
                  <a:txBody>
                    <a:bodyPr/>
                    <a:lstStyle/>
                    <a:p>
                      <a:pPr algn="l" fontAlgn="b"/>
                      <a:r>
                        <a:rPr lang="hu-HU" sz="1600" u="none" strike="noStrike">
                          <a:effectLst/>
                          <a:latin typeface="Calibri" panose="020F0502020204030204" pitchFamily="34" charset="0"/>
                        </a:rPr>
                        <a:t>user_favourites_count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78" marR="5878" marT="5878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u="none" strike="noStrike" dirty="0">
                          <a:effectLst/>
                          <a:latin typeface="Calibri" panose="020F0502020204030204" pitchFamily="34" charset="0"/>
                        </a:rPr>
                        <a:t>33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78" marR="5878" marT="5878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141061">
                <a:tc>
                  <a:txBody>
                    <a:bodyPr/>
                    <a:lstStyle/>
                    <a:p>
                      <a:pPr algn="l" fontAlgn="b"/>
                      <a:r>
                        <a:rPr lang="hu-HU" sz="1600" u="none" strike="noStrike">
                          <a:effectLst/>
                          <a:latin typeface="Calibri" panose="020F0502020204030204" pitchFamily="34" charset="0"/>
                        </a:rPr>
                        <a:t>user_statuses_count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78" marR="5878" marT="5878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u="none" strike="noStrike" dirty="0">
                          <a:effectLst/>
                          <a:latin typeface="Calibri" panose="020F0502020204030204" pitchFamily="34" charset="0"/>
                        </a:rPr>
                        <a:t>451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78" marR="5878" marT="5878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141061">
                <a:tc>
                  <a:txBody>
                    <a:bodyPr/>
                    <a:lstStyle/>
                    <a:p>
                      <a:pPr algn="l" fontAlgn="b"/>
                      <a:r>
                        <a:rPr lang="hu-HU" sz="1600" u="none" strike="noStrike">
                          <a:effectLst/>
                          <a:latin typeface="Calibri" panose="020F0502020204030204" pitchFamily="34" charset="0"/>
                        </a:rPr>
                        <a:t>tweet_creation_time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78" marR="5878" marT="587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u="none" strike="noStrike">
                          <a:effectLst/>
                          <a:latin typeface="Calibri" panose="020F0502020204030204" pitchFamily="34" charset="0"/>
                        </a:rPr>
                        <a:t>1366097554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78" marR="5878" marT="5878" marB="0" anchor="b"/>
                </a:tc>
              </a:tr>
              <a:tr h="141061">
                <a:tc>
                  <a:txBody>
                    <a:bodyPr/>
                    <a:lstStyle/>
                    <a:p>
                      <a:pPr algn="l" fontAlgn="b"/>
                      <a:r>
                        <a:rPr lang="hu-HU" sz="1600" u="none" strike="noStrike" dirty="0" err="1">
                          <a:effectLst/>
                          <a:latin typeface="Calibri" panose="020F0502020204030204" pitchFamily="34" charset="0"/>
                        </a:rPr>
                        <a:t>tweet</a:t>
                      </a:r>
                      <a:r>
                        <a:rPr lang="hu-HU" sz="1600" u="none" strike="noStrike" dirty="0">
                          <a:effectLst/>
                          <a:latin typeface="Calibri" panose="020F0502020204030204" pitchFamily="34" charset="0"/>
                        </a:rPr>
                        <a:t>_</a:t>
                      </a:r>
                      <a:r>
                        <a:rPr lang="hu-HU" sz="1600" u="none" strike="noStrike" dirty="0" err="1">
                          <a:effectLst/>
                          <a:latin typeface="Calibri" panose="020F0502020204030204" pitchFamily="34" charset="0"/>
                        </a:rPr>
                        <a:t>hashtag</a:t>
                      </a:r>
                      <a:r>
                        <a:rPr lang="hu-HU" sz="1600" u="none" strike="noStrike" dirty="0">
                          <a:effectLst/>
                          <a:latin typeface="Calibri" panose="020F0502020204030204" pitchFamily="34" charset="0"/>
                        </a:rPr>
                        <a:t>_</a:t>
                      </a:r>
                      <a:r>
                        <a:rPr lang="hu-HU" sz="1600" u="none" strike="noStrike" dirty="0" err="1">
                          <a:effectLst/>
                          <a:latin typeface="Calibri" panose="020F0502020204030204" pitchFamily="34" charset="0"/>
                        </a:rPr>
                        <a:t>num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78" marR="5878" marT="587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78" marR="5878" marT="5878" marB="0" anchor="b"/>
                </a:tc>
              </a:tr>
              <a:tr h="141061">
                <a:tc>
                  <a:txBody>
                    <a:bodyPr/>
                    <a:lstStyle/>
                    <a:p>
                      <a:pPr algn="l" fontAlgn="b"/>
                      <a:r>
                        <a:rPr lang="hu-HU" sz="1600" u="none" strike="noStrike">
                          <a:effectLst/>
                          <a:latin typeface="Calibri" panose="020F0502020204030204" pitchFamily="34" charset="0"/>
                        </a:rPr>
                        <a:t>tweet_url_num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78" marR="5878" marT="587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78" marR="5878" marT="5878" marB="0" anchor="b"/>
                </a:tc>
              </a:tr>
              <a:tr h="141061">
                <a:tc>
                  <a:txBody>
                    <a:bodyPr/>
                    <a:lstStyle/>
                    <a:p>
                      <a:pPr algn="l" fontAlgn="b"/>
                      <a:r>
                        <a:rPr lang="hu-HU" sz="1600" u="none" strike="noStrike">
                          <a:effectLst/>
                          <a:latin typeface="Calibri" panose="020F0502020204030204" pitchFamily="34" charset="0"/>
                        </a:rPr>
                        <a:t>tweet_mention_num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78" marR="5878" marT="587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u="none" strike="noStrike" dirty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78" marR="5878" marT="5878" marB="0" anchor="b"/>
                </a:tc>
              </a:tr>
              <a:tr h="141061">
                <a:tc>
                  <a:txBody>
                    <a:bodyPr/>
                    <a:lstStyle/>
                    <a:p>
                      <a:pPr algn="l" fontAlgn="b"/>
                      <a:r>
                        <a:rPr lang="hu-HU" sz="1600" u="none" strike="noStrike">
                          <a:effectLst/>
                          <a:latin typeface="Calibri" panose="020F0502020204030204" pitchFamily="34" charset="0"/>
                        </a:rPr>
                        <a:t>tweet_is_retweet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78" marR="5878" marT="587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u="none" strike="noStrike"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78" marR="5878" marT="5878" marB="0" anchor="b"/>
                </a:tc>
              </a:tr>
              <a:tr h="141061">
                <a:tc>
                  <a:txBody>
                    <a:bodyPr/>
                    <a:lstStyle/>
                    <a:p>
                      <a:pPr algn="l" fontAlgn="b"/>
                      <a:r>
                        <a:rPr lang="hu-HU" sz="1600" u="none" strike="noStrike">
                          <a:effectLst/>
                          <a:latin typeface="Calibri" panose="020F0502020204030204" pitchFamily="34" charset="0"/>
                        </a:rPr>
                        <a:t>tweet_has_retweet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78" marR="5878" marT="587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u="none" strike="noStrike"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78" marR="5878" marT="5878" marB="0" anchor="b"/>
                </a:tc>
              </a:tr>
              <a:tr h="141061">
                <a:tc>
                  <a:txBody>
                    <a:bodyPr/>
                    <a:lstStyle/>
                    <a:p>
                      <a:pPr algn="l" fontAlgn="b"/>
                      <a:r>
                        <a:rPr lang="hu-HU" sz="1600" u="none" strike="noStrike" dirty="0" err="1">
                          <a:effectLst/>
                          <a:latin typeface="Calibri" panose="020F0502020204030204" pitchFamily="34" charset="0"/>
                        </a:rPr>
                        <a:t>movie</a:t>
                      </a:r>
                      <a:r>
                        <a:rPr lang="hu-HU" sz="1600" u="none" strike="noStrike" dirty="0">
                          <a:effectLst/>
                          <a:latin typeface="Calibri" panose="020F0502020204030204" pitchFamily="34" charset="0"/>
                        </a:rPr>
                        <a:t>_</a:t>
                      </a:r>
                      <a:r>
                        <a:rPr lang="hu-HU" sz="1600" u="none" strike="noStrike" dirty="0" err="1">
                          <a:effectLst/>
                          <a:latin typeface="Calibri" panose="020F0502020204030204" pitchFamily="34" charset="0"/>
                        </a:rPr>
                        <a:t>avg</a:t>
                      </a:r>
                      <a:r>
                        <a:rPr lang="hu-HU" sz="1600" u="none" strike="noStrike" dirty="0">
                          <a:effectLst/>
                          <a:latin typeface="Calibri" panose="020F0502020204030204" pitchFamily="34" charset="0"/>
                        </a:rPr>
                        <a:t>_</a:t>
                      </a:r>
                      <a:r>
                        <a:rPr lang="hu-HU" sz="1600" u="none" strike="noStrike" dirty="0" err="1">
                          <a:effectLst/>
                          <a:latin typeface="Calibri" panose="020F0502020204030204" pitchFamily="34" charset="0"/>
                        </a:rPr>
                        <a:t>rating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78" marR="5878" marT="5878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u="none" strike="noStrike">
                          <a:effectLst/>
                          <a:latin typeface="Calibri" panose="020F0502020204030204" pitchFamily="34" charset="0"/>
                        </a:rPr>
                        <a:t>41829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78" marR="5878" marT="5878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41061">
                <a:tc>
                  <a:txBody>
                    <a:bodyPr/>
                    <a:lstStyle/>
                    <a:p>
                      <a:pPr algn="l" fontAlgn="b"/>
                      <a:r>
                        <a:rPr lang="hu-HU" sz="1600" u="none" strike="noStrike" dirty="0" err="1">
                          <a:effectLst/>
                          <a:latin typeface="Calibri" panose="020F0502020204030204" pitchFamily="34" charset="0"/>
                        </a:rPr>
                        <a:t>movie</a:t>
                      </a:r>
                      <a:r>
                        <a:rPr lang="hu-HU" sz="1600" u="none" strike="noStrike" dirty="0">
                          <a:effectLst/>
                          <a:latin typeface="Calibri" panose="020F0502020204030204" pitchFamily="34" charset="0"/>
                        </a:rPr>
                        <a:t>_</a:t>
                      </a:r>
                      <a:r>
                        <a:rPr lang="hu-HU" sz="1600" u="none" strike="noStrike" dirty="0" err="1">
                          <a:effectLst/>
                          <a:latin typeface="Calibri" panose="020F0502020204030204" pitchFamily="34" charset="0"/>
                        </a:rPr>
                        <a:t>rating</a:t>
                      </a:r>
                      <a:r>
                        <a:rPr lang="hu-HU" sz="1600" u="none" strike="noStrike" dirty="0">
                          <a:effectLst/>
                          <a:latin typeface="Calibri" panose="020F0502020204030204" pitchFamily="34" charset="0"/>
                        </a:rPr>
                        <a:t>_</a:t>
                      </a:r>
                      <a:r>
                        <a:rPr lang="hu-HU" sz="1600" u="none" strike="noStrike" dirty="0" err="1">
                          <a:effectLst/>
                          <a:latin typeface="Calibri" panose="020F0502020204030204" pitchFamily="34" charset="0"/>
                        </a:rPr>
                        <a:t>num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78" marR="5878" marT="5878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u="none" strike="noStrike" dirty="0">
                          <a:effectLst/>
                          <a:latin typeface="Calibri" panose="020F0502020204030204" pitchFamily="34" charset="0"/>
                        </a:rPr>
                        <a:t>384348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78" marR="5878" marT="5878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41061">
                <a:tc>
                  <a:txBody>
                    <a:bodyPr/>
                    <a:lstStyle/>
                    <a:p>
                      <a:pPr algn="l" fontAlgn="b"/>
                      <a:r>
                        <a:rPr lang="hu-HU" sz="1600" u="none" strike="noStrike" dirty="0" err="1" smtClean="0">
                          <a:effectLst/>
                          <a:latin typeface="Calibri" panose="020F0502020204030204" pitchFamily="34" charset="0"/>
                        </a:rPr>
                        <a:t>movie</a:t>
                      </a:r>
                      <a:r>
                        <a:rPr lang="hu-HU" sz="1600" u="none" strike="noStrike" dirty="0" smtClean="0">
                          <a:effectLst/>
                          <a:latin typeface="Calibri" panose="020F0502020204030204" pitchFamily="34" charset="0"/>
                        </a:rPr>
                        <a:t>_</a:t>
                      </a:r>
                      <a:r>
                        <a:rPr lang="hu-HU" sz="1600" u="none" strike="noStrike" dirty="0" err="1" smtClean="0">
                          <a:effectLst/>
                          <a:latin typeface="Calibri" panose="020F0502020204030204" pitchFamily="34" charset="0"/>
                        </a:rPr>
                        <a:t>genre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78" marR="5878" marT="5878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Romance</a:t>
                      </a:r>
                      <a:r>
                        <a:rPr lang="hu-H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</a:t>
                      </a:r>
                      <a:r>
                        <a:rPr lang="hu-HU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Comedy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78" marR="5878" marT="5878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39396">
                <a:tc>
                  <a:txBody>
                    <a:bodyPr/>
                    <a:lstStyle/>
                    <a:p>
                      <a:pPr algn="l" fontAlgn="b"/>
                      <a:r>
                        <a:rPr lang="hu-HU" sz="1600" u="none" strike="noStrike" dirty="0">
                          <a:effectLst/>
                          <a:latin typeface="Calibri" panose="020F0502020204030204" pitchFamily="34" charset="0"/>
                        </a:rPr>
                        <a:t>…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78" marR="5878" marT="587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78" marR="5878" marT="5878" marB="0" anchor="b"/>
                </a:tc>
              </a:tr>
              <a:tr h="141061">
                <a:tc>
                  <a:txBody>
                    <a:bodyPr/>
                    <a:lstStyle/>
                    <a:p>
                      <a:pPr algn="l" fontAlgn="b"/>
                      <a:r>
                        <a:rPr lang="hu-HU" sz="1600" u="none" strike="noStrike" dirty="0" err="1">
                          <a:effectLst/>
                          <a:latin typeface="Calibri" panose="020F0502020204030204" pitchFamily="34" charset="0"/>
                        </a:rPr>
                        <a:t>engagement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78" marR="5878" marT="58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400" b="1" i="0" u="none" strike="noStrike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?</a:t>
                      </a:r>
                      <a:endParaRPr lang="hu-HU" sz="1600" b="1" i="0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5878" marR="5878" marT="5878" marB="0" anchor="b"/>
                </a:tc>
              </a:tr>
            </a:tbl>
          </a:graphicData>
        </a:graphic>
      </p:graphicFrame>
      <p:sp>
        <p:nvSpPr>
          <p:cNvPr id="6" name="Téglalap 5"/>
          <p:cNvSpPr/>
          <p:nvPr/>
        </p:nvSpPr>
        <p:spPr>
          <a:xfrm>
            <a:off x="179512" y="6237312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spcBef>
                <a:spcPts val="1200"/>
              </a:spcBef>
            </a:pPr>
            <a:r>
              <a:rPr lang="hu-HU" sz="1400" dirty="0" err="1">
                <a:solidFill>
                  <a:prstClr val="black">
                    <a:lumMod val="50000"/>
                    <a:lumOff val="50000"/>
                  </a:prstClr>
                </a:solidFill>
                <a:latin typeface="Calibri" pitchFamily="34" charset="0"/>
              </a:rPr>
              <a:t>Pálovics</a:t>
            </a:r>
            <a:r>
              <a:rPr lang="hu-HU" sz="1400" dirty="0">
                <a:solidFill>
                  <a:prstClr val="black">
                    <a:lumMod val="50000"/>
                    <a:lumOff val="50000"/>
                  </a:prstClr>
                </a:solidFill>
                <a:latin typeface="Calibri" pitchFamily="34" charset="0"/>
              </a:rPr>
              <a:t> et </a:t>
            </a:r>
            <a:r>
              <a:rPr lang="hu-HU" sz="1400" dirty="0" err="1">
                <a:solidFill>
                  <a:prstClr val="black">
                    <a:lumMod val="50000"/>
                    <a:lumOff val="50000"/>
                  </a:prstClr>
                </a:solidFill>
                <a:latin typeface="Calibri" pitchFamily="34" charset="0"/>
              </a:rPr>
              <a:t>at</a:t>
            </a:r>
            <a:r>
              <a:rPr lang="hu-HU" sz="1400" dirty="0">
                <a:solidFill>
                  <a:prstClr val="black">
                    <a:lumMod val="50000"/>
                    <a:lumOff val="50000"/>
                  </a:prstClr>
                </a:solidFill>
                <a:latin typeface="Calibri" pitchFamily="34" charset="0"/>
              </a:rPr>
              <a:t>., </a:t>
            </a:r>
            <a:r>
              <a:rPr lang="en-US" sz="1400" dirty="0" err="1">
                <a:solidFill>
                  <a:prstClr val="black">
                    <a:lumMod val="50000"/>
                    <a:lumOff val="50000"/>
                  </a:prstClr>
                </a:solidFill>
                <a:latin typeface="Calibri" pitchFamily="34" charset="0"/>
              </a:rPr>
              <a:t>RecSys</a:t>
            </a:r>
            <a:r>
              <a:rPr lang="en-US" sz="1400" dirty="0">
                <a:solidFill>
                  <a:prstClr val="black">
                    <a:lumMod val="50000"/>
                    <a:lumOff val="50000"/>
                  </a:prstClr>
                </a:solidFill>
                <a:latin typeface="Calibri" pitchFamily="34" charset="0"/>
              </a:rPr>
              <a:t> Challenge 2014: an ensemble of binary classifiers</a:t>
            </a:r>
            <a:r>
              <a:rPr lang="hu-HU" sz="1400" dirty="0">
                <a:solidFill>
                  <a:prstClr val="black">
                    <a:lumMod val="50000"/>
                    <a:lumOff val="50000"/>
                  </a:prstClr>
                </a:solidFill>
                <a:latin typeface="Calibri" pitchFamily="34" charset="0"/>
              </a:rPr>
              <a:t> </a:t>
            </a:r>
            <a:r>
              <a:rPr lang="en-US" sz="1400" dirty="0">
                <a:solidFill>
                  <a:prstClr val="black">
                    <a:lumMod val="50000"/>
                    <a:lumOff val="50000"/>
                  </a:prstClr>
                </a:solidFill>
                <a:latin typeface="Calibri" pitchFamily="34" charset="0"/>
              </a:rPr>
              <a:t>and matrix factorization</a:t>
            </a:r>
            <a:r>
              <a:rPr lang="hu-HU" sz="1400" dirty="0">
                <a:solidFill>
                  <a:prstClr val="black">
                    <a:lumMod val="50000"/>
                    <a:lumOff val="50000"/>
                  </a:prstClr>
                </a:solidFill>
                <a:latin typeface="Calibri" pitchFamily="34" charset="0"/>
              </a:rPr>
              <a:t> </a:t>
            </a:r>
            <a:r>
              <a:rPr lang="hu-HU" sz="1400" dirty="0">
                <a:solidFill>
                  <a:srgbClr val="FF0000"/>
                </a:solidFill>
                <a:latin typeface="Calibri" pitchFamily="34" charset="0"/>
              </a:rPr>
              <a:t>(2nd </a:t>
            </a:r>
            <a:r>
              <a:rPr lang="hu-HU" sz="1400" dirty="0" err="1">
                <a:solidFill>
                  <a:srgbClr val="FF0000"/>
                </a:solidFill>
                <a:latin typeface="Calibri" pitchFamily="34" charset="0"/>
              </a:rPr>
              <a:t>place</a:t>
            </a:r>
            <a:r>
              <a:rPr lang="hu-HU" sz="1400" dirty="0">
                <a:solidFill>
                  <a:srgbClr val="FF0000"/>
                </a:solidFill>
                <a:latin typeface="Calibri" pitchFamily="34" charset="0"/>
              </a:rPr>
              <a:t>)</a:t>
            </a:r>
            <a:endParaRPr lang="en-US" sz="1400" dirty="0">
              <a:solidFill>
                <a:srgbClr val="FF0000"/>
              </a:solidFill>
              <a:latin typeface="Calibri" pitchFamily="34" charset="0"/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5" r="43833" b="1198"/>
          <a:stretch/>
        </p:blipFill>
        <p:spPr bwMode="auto">
          <a:xfrm>
            <a:off x="4716016" y="969884"/>
            <a:ext cx="4328710" cy="513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églalap 7"/>
          <p:cNvSpPr/>
          <p:nvPr/>
        </p:nvSpPr>
        <p:spPr>
          <a:xfrm>
            <a:off x="4788024" y="6218148"/>
            <a:ext cx="418469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357188">
              <a:spcBef>
                <a:spcPts val="1200"/>
              </a:spcBef>
              <a:defRPr/>
            </a:pPr>
            <a:r>
              <a:rPr lang="hu-HU" sz="1400" dirty="0" err="1">
                <a:solidFill>
                  <a:prstClr val="black">
                    <a:lumMod val="50000"/>
                    <a:lumOff val="50000"/>
                  </a:prstClr>
                </a:solidFill>
                <a:latin typeface="Calibri" pitchFamily="34" charset="0"/>
              </a:rPr>
              <a:t>Erdelyi</a:t>
            </a:r>
            <a:r>
              <a:rPr lang="hu-HU" sz="1400" dirty="0">
                <a:solidFill>
                  <a:prstClr val="black">
                    <a:lumMod val="50000"/>
                    <a:lumOff val="50000"/>
                  </a:prstClr>
                </a:solidFill>
                <a:latin typeface="Calibri" pitchFamily="34" charset="0"/>
              </a:rPr>
              <a:t> et </a:t>
            </a:r>
            <a:r>
              <a:rPr lang="hu-HU" sz="1400" dirty="0" err="1">
                <a:solidFill>
                  <a:prstClr val="black">
                    <a:lumMod val="50000"/>
                    <a:lumOff val="50000"/>
                  </a:prstClr>
                </a:solidFill>
                <a:latin typeface="Calibri" pitchFamily="34" charset="0"/>
              </a:rPr>
              <a:t>al</a:t>
            </a:r>
            <a:r>
              <a:rPr lang="hu-HU" sz="1400" dirty="0">
                <a:solidFill>
                  <a:prstClr val="black">
                    <a:lumMod val="50000"/>
                    <a:lumOff val="50000"/>
                  </a:prstClr>
                </a:solidFill>
                <a:latin typeface="Calibri" pitchFamily="34" charset="0"/>
              </a:rPr>
              <a:t>., </a:t>
            </a:r>
            <a:r>
              <a:rPr lang="en-US" sz="1400" dirty="0">
                <a:solidFill>
                  <a:prstClr val="black">
                    <a:lumMod val="50000"/>
                    <a:lumOff val="50000"/>
                  </a:prstClr>
                </a:solidFill>
                <a:latin typeface="Calibri" pitchFamily="34" charset="0"/>
              </a:rPr>
              <a:t>The </a:t>
            </a:r>
            <a:r>
              <a:rPr lang="en-US" sz="1400" dirty="0" err="1">
                <a:solidFill>
                  <a:prstClr val="black">
                    <a:lumMod val="50000"/>
                    <a:lumOff val="50000"/>
                  </a:prstClr>
                </a:solidFill>
                <a:latin typeface="Calibri" pitchFamily="34" charset="0"/>
              </a:rPr>
              <a:t>classi</a:t>
            </a:r>
            <a:r>
              <a:rPr lang="hu-HU" sz="1400" dirty="0">
                <a:solidFill>
                  <a:prstClr val="black">
                    <a:lumMod val="50000"/>
                    <a:lumOff val="50000"/>
                  </a:prstClr>
                </a:solidFill>
                <a:latin typeface="Calibri" pitchFamily="34" charset="0"/>
              </a:rPr>
              <a:t>fi</a:t>
            </a:r>
            <a:r>
              <a:rPr lang="en-US" sz="1400" dirty="0" err="1">
                <a:solidFill>
                  <a:prstClr val="black">
                    <a:lumMod val="50000"/>
                    <a:lumOff val="50000"/>
                  </a:prstClr>
                </a:solidFill>
                <a:latin typeface="Calibri" pitchFamily="34" charset="0"/>
              </a:rPr>
              <a:t>cation</a:t>
            </a:r>
            <a:r>
              <a:rPr lang="en-US" sz="1400" dirty="0">
                <a:solidFill>
                  <a:prstClr val="black">
                    <a:lumMod val="50000"/>
                    <a:lumOff val="50000"/>
                  </a:prstClr>
                </a:solidFill>
                <a:latin typeface="Calibri" pitchFamily="34" charset="0"/>
              </a:rPr>
              <a:t> power of Web features</a:t>
            </a:r>
            <a:r>
              <a:rPr lang="hu-HU" sz="1400" dirty="0">
                <a:solidFill>
                  <a:prstClr val="black">
                    <a:lumMod val="50000"/>
                    <a:lumOff val="50000"/>
                  </a:prstClr>
                </a:solidFill>
                <a:latin typeface="Calibri" pitchFamily="34" charset="0"/>
              </a:rPr>
              <a:t>. Internet </a:t>
            </a:r>
            <a:r>
              <a:rPr lang="hu-HU" sz="1400" dirty="0" err="1">
                <a:solidFill>
                  <a:prstClr val="black">
                    <a:lumMod val="50000"/>
                    <a:lumOff val="50000"/>
                  </a:prstClr>
                </a:solidFill>
                <a:latin typeface="Calibri" pitchFamily="34" charset="0"/>
              </a:rPr>
              <a:t>Mathematics</a:t>
            </a:r>
            <a:r>
              <a:rPr lang="hu-HU" sz="1400" dirty="0">
                <a:solidFill>
                  <a:prstClr val="black">
                    <a:lumMod val="50000"/>
                    <a:lumOff val="50000"/>
                  </a:prstClr>
                </a:solidFill>
                <a:latin typeface="Calibri" pitchFamily="34" charset="0"/>
              </a:rPr>
              <a:t>, 2014</a:t>
            </a:r>
          </a:p>
        </p:txBody>
      </p:sp>
      <p:sp>
        <p:nvSpPr>
          <p:cNvPr id="9" name="Téglalap 8"/>
          <p:cNvSpPr/>
          <p:nvPr/>
        </p:nvSpPr>
        <p:spPr>
          <a:xfrm>
            <a:off x="4746566" y="908720"/>
            <a:ext cx="4649970" cy="525658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83216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Warmup</a:t>
            </a:r>
            <a:r>
              <a:rPr lang="hu-HU" dirty="0" smtClean="0"/>
              <a:t>: </a:t>
            </a:r>
            <a:r>
              <a:rPr lang="hu-HU" dirty="0" err="1" smtClean="0"/>
              <a:t>linear</a:t>
            </a:r>
            <a:r>
              <a:rPr lang="hu-HU" dirty="0" smtClean="0"/>
              <a:t> SVM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980728"/>
            <a:ext cx="8507288" cy="5616624"/>
          </a:xfrm>
        </p:spPr>
        <p:txBody>
          <a:bodyPr>
            <a:normAutofit/>
          </a:bodyPr>
          <a:lstStyle/>
          <a:p>
            <a:r>
              <a:rPr lang="hu-HU" dirty="0" smtClean="0"/>
              <a:t>Maximal margin linear classifier </a:t>
            </a:r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  <a:p>
            <a:r>
              <a:rPr lang="hu-HU" dirty="0" smtClean="0"/>
              <a:t>Kernel </a:t>
            </a:r>
            <a:r>
              <a:rPr lang="hu-HU" dirty="0" err="1" smtClean="0"/>
              <a:t>trick</a:t>
            </a:r>
            <a:r>
              <a:rPr lang="hu-HU" dirty="0" smtClean="0"/>
              <a:t> </a:t>
            </a:r>
            <a:r>
              <a:rPr lang="hu-HU" dirty="0" err="1" smtClean="0"/>
              <a:t>transforms</a:t>
            </a:r>
            <a:r>
              <a:rPr lang="hu-HU" dirty="0" smtClean="0"/>
              <a:t> </a:t>
            </a:r>
            <a:r>
              <a:rPr lang="hu-HU" dirty="0" err="1" smtClean="0"/>
              <a:t>into</a:t>
            </a:r>
            <a:r>
              <a:rPr lang="hu-HU" dirty="0" smtClean="0"/>
              <a:t> a </a:t>
            </a:r>
            <a:r>
              <a:rPr lang="hu-HU" dirty="0" err="1" smtClean="0"/>
              <a:t>high-dimensional</a:t>
            </a:r>
            <a:r>
              <a:rPr lang="hu-HU" dirty="0" smtClean="0"/>
              <a:t> </a:t>
            </a:r>
            <a:r>
              <a:rPr lang="hu-HU" dirty="0" err="1" smtClean="0"/>
              <a:t>nonlinear</a:t>
            </a:r>
            <a:r>
              <a:rPr lang="hu-HU" dirty="0" smtClean="0"/>
              <a:t> </a:t>
            </a:r>
            <a:r>
              <a:rPr lang="hu-HU" dirty="0" err="1" smtClean="0"/>
              <a:t>space</a:t>
            </a:r>
            <a:endParaRPr lang="hu-HU" dirty="0" smtClean="0"/>
          </a:p>
          <a:p>
            <a:r>
              <a:rPr lang="hu-HU" dirty="0" err="1" smtClean="0"/>
              <a:t>We</a:t>
            </a:r>
            <a:r>
              <a:rPr lang="hu-HU" dirty="0" smtClean="0"/>
              <a:t> </a:t>
            </a:r>
            <a:r>
              <a:rPr lang="hu-HU" dirty="0" err="1" smtClean="0"/>
              <a:t>want</a:t>
            </a:r>
            <a:r>
              <a:rPr lang="hu-HU" dirty="0" smtClean="0"/>
              <a:t> </a:t>
            </a:r>
            <a:r>
              <a:rPr lang="hu-HU" dirty="0" err="1" smtClean="0"/>
              <a:t>to</a:t>
            </a:r>
            <a:r>
              <a:rPr lang="hu-HU" dirty="0" smtClean="0"/>
              <a:t> </a:t>
            </a:r>
            <a:r>
              <a:rPr lang="hu-HU" dirty="0" err="1" smtClean="0"/>
              <a:t>use</a:t>
            </a:r>
            <a:r>
              <a:rPr lang="hu-HU" dirty="0" smtClean="0"/>
              <a:t> </a:t>
            </a:r>
            <a:r>
              <a:rPr lang="hu-HU" dirty="0" err="1" smtClean="0"/>
              <a:t>pairwise</a:t>
            </a:r>
            <a:r>
              <a:rPr lang="hu-HU" dirty="0" smtClean="0"/>
              <a:t> </a:t>
            </a:r>
            <a:r>
              <a:rPr lang="hu-HU" dirty="0" err="1" smtClean="0"/>
              <a:t>similarities</a:t>
            </a:r>
            <a:r>
              <a:rPr lang="hu-HU" dirty="0" smtClean="0"/>
              <a:t> </a:t>
            </a:r>
            <a:r>
              <a:rPr lang="hu-HU" dirty="0" err="1" smtClean="0"/>
              <a:t>to</a:t>
            </a:r>
            <a:r>
              <a:rPr lang="hu-HU" dirty="0" smtClean="0"/>
              <a:t> </a:t>
            </a:r>
            <a:r>
              <a:rPr lang="hu-HU" dirty="0" err="1" smtClean="0"/>
              <a:t>define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space</a:t>
            </a:r>
            <a:r>
              <a:rPr lang="hu-HU" dirty="0" smtClean="0"/>
              <a:t> …</a:t>
            </a:r>
            <a:endParaRPr lang="hu-HU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838200" y="1905000"/>
            <a:ext cx="1905000" cy="854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Clr>
                <a:schemeClr val="tx1"/>
              </a:buClr>
            </a:pPr>
            <a:r>
              <a:rPr lang="en-US" sz="2000" dirty="0">
                <a:latin typeface="Tahoma" pitchFamily="34" charset="0"/>
              </a:rPr>
              <a:t>denotes +1</a:t>
            </a:r>
          </a:p>
          <a:p>
            <a:pPr algn="ctr">
              <a:spcBef>
                <a:spcPct val="50000"/>
              </a:spcBef>
              <a:buClr>
                <a:schemeClr val="tx1"/>
              </a:buClr>
            </a:pPr>
            <a:r>
              <a:rPr lang="en-US" sz="2000" dirty="0">
                <a:latin typeface="Tahoma" pitchFamily="34" charset="0"/>
              </a:rPr>
              <a:t>denotes -1</a:t>
            </a:r>
          </a:p>
        </p:txBody>
      </p:sp>
      <p:sp>
        <p:nvSpPr>
          <p:cNvPr id="7" name="Oval 5"/>
          <p:cNvSpPr>
            <a:spLocks noChangeAspect="1" noChangeArrowheads="1"/>
          </p:cNvSpPr>
          <p:nvPr/>
        </p:nvSpPr>
        <p:spPr bwMode="auto">
          <a:xfrm rot="4777107">
            <a:off x="915194" y="2056606"/>
            <a:ext cx="58738" cy="6032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8" name="Oval 6"/>
          <p:cNvSpPr>
            <a:spLocks noChangeAspect="1" noChangeArrowheads="1"/>
          </p:cNvSpPr>
          <p:nvPr/>
        </p:nvSpPr>
        <p:spPr bwMode="auto">
          <a:xfrm rot="5895381">
            <a:off x="915988" y="2513012"/>
            <a:ext cx="50800" cy="539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45" name="Text Box 43"/>
          <p:cNvSpPr txBox="1">
            <a:spLocks noChangeArrowheads="1"/>
          </p:cNvSpPr>
          <p:nvPr/>
        </p:nvSpPr>
        <p:spPr bwMode="auto">
          <a:xfrm>
            <a:off x="6248400" y="3200400"/>
            <a:ext cx="243840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tx1"/>
              </a:buClr>
            </a:pPr>
            <a:endParaRPr lang="en-GB" sz="2000">
              <a:latin typeface="Tahoma" pitchFamily="34" charset="0"/>
            </a:endParaRPr>
          </a:p>
        </p:txBody>
      </p:sp>
      <p:sp>
        <p:nvSpPr>
          <p:cNvPr id="46" name="Text Box 44"/>
          <p:cNvSpPr txBox="1">
            <a:spLocks noChangeArrowheads="1"/>
          </p:cNvSpPr>
          <p:nvPr/>
        </p:nvSpPr>
        <p:spPr bwMode="auto">
          <a:xfrm>
            <a:off x="431800" y="2989263"/>
            <a:ext cx="2311400" cy="1311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tx1"/>
              </a:buClr>
            </a:pPr>
            <a:r>
              <a:rPr lang="en-US" sz="2000" dirty="0">
                <a:solidFill>
                  <a:srgbClr val="000099"/>
                </a:solidFill>
                <a:latin typeface="Tahoma" pitchFamily="34" charset="0"/>
              </a:rPr>
              <a:t>Support Vectors</a:t>
            </a:r>
            <a:r>
              <a:rPr lang="hu-HU" sz="2000" dirty="0">
                <a:solidFill>
                  <a:srgbClr val="000099"/>
                </a:solidFill>
                <a:latin typeface="Tahoma" pitchFamily="34" charset="0"/>
              </a:rPr>
              <a:t>:</a:t>
            </a:r>
            <a:r>
              <a:rPr lang="en-US" sz="2000" dirty="0">
                <a:solidFill>
                  <a:srgbClr val="00CC00"/>
                </a:solidFill>
                <a:latin typeface="Tahoma" pitchFamily="34" charset="0"/>
              </a:rPr>
              <a:t> </a:t>
            </a:r>
            <a:r>
              <a:rPr lang="en-US" sz="2000" dirty="0">
                <a:latin typeface="Tahoma" pitchFamily="34" charset="0"/>
              </a:rPr>
              <a:t>data points that the margin pushes up against</a:t>
            </a:r>
          </a:p>
        </p:txBody>
      </p:sp>
      <p:grpSp>
        <p:nvGrpSpPr>
          <p:cNvPr id="63" name="Csoportba foglalás 62"/>
          <p:cNvGrpSpPr/>
          <p:nvPr/>
        </p:nvGrpSpPr>
        <p:grpSpPr>
          <a:xfrm>
            <a:off x="2632403" y="1314423"/>
            <a:ext cx="3416493" cy="4419600"/>
            <a:chOff x="2079625" y="1295400"/>
            <a:chExt cx="4016375" cy="5562600"/>
          </a:xfrm>
        </p:grpSpPr>
        <p:sp>
          <p:nvSpPr>
            <p:cNvPr id="4" name="Line 2"/>
            <p:cNvSpPr>
              <a:spLocks noChangeShapeType="1"/>
            </p:cNvSpPr>
            <p:nvPr/>
          </p:nvSpPr>
          <p:spPr bwMode="auto">
            <a:xfrm rot="-3472419">
              <a:off x="1239838" y="4076700"/>
              <a:ext cx="5410200" cy="0"/>
            </a:xfrm>
            <a:prstGeom prst="line">
              <a:avLst/>
            </a:prstGeom>
            <a:noFill/>
            <a:ln w="361950">
              <a:solidFill>
                <a:schemeClr val="accent2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hu-HU"/>
            </a:p>
          </p:txBody>
        </p:sp>
        <p:sp>
          <p:nvSpPr>
            <p:cNvPr id="5" name="Line 3"/>
            <p:cNvSpPr>
              <a:spLocks noChangeShapeType="1"/>
            </p:cNvSpPr>
            <p:nvPr/>
          </p:nvSpPr>
          <p:spPr bwMode="auto">
            <a:xfrm rot="-3472419">
              <a:off x="1163638" y="4076700"/>
              <a:ext cx="55626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hu-HU"/>
            </a:p>
          </p:txBody>
        </p:sp>
        <p:sp>
          <p:nvSpPr>
            <p:cNvPr id="9" name="Line 7"/>
            <p:cNvSpPr>
              <a:spLocks noChangeShapeType="1"/>
            </p:cNvSpPr>
            <p:nvPr/>
          </p:nvSpPr>
          <p:spPr bwMode="auto">
            <a:xfrm>
              <a:off x="2590800" y="2209800"/>
              <a:ext cx="0" cy="350520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u-HU"/>
            </a:p>
          </p:txBody>
        </p:sp>
        <p:sp>
          <p:nvSpPr>
            <p:cNvPr id="10" name="Line 8"/>
            <p:cNvSpPr>
              <a:spLocks noChangeShapeType="1"/>
            </p:cNvSpPr>
            <p:nvPr/>
          </p:nvSpPr>
          <p:spPr bwMode="auto">
            <a:xfrm flipV="1">
              <a:off x="2438400" y="5562600"/>
              <a:ext cx="3657600" cy="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hu-HU"/>
            </a:p>
          </p:txBody>
        </p:sp>
        <p:sp>
          <p:nvSpPr>
            <p:cNvPr id="11" name="Oval 9"/>
            <p:cNvSpPr>
              <a:spLocks noChangeAspect="1" noChangeArrowheads="1"/>
            </p:cNvSpPr>
            <p:nvPr/>
          </p:nvSpPr>
          <p:spPr bwMode="auto">
            <a:xfrm>
              <a:off x="3717925" y="5032375"/>
              <a:ext cx="60325" cy="47625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12" name="Oval 10"/>
            <p:cNvSpPr>
              <a:spLocks noChangeAspect="1" noChangeArrowheads="1"/>
            </p:cNvSpPr>
            <p:nvPr/>
          </p:nvSpPr>
          <p:spPr bwMode="auto">
            <a:xfrm>
              <a:off x="2486025" y="3903663"/>
              <a:ext cx="60325" cy="47625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13" name="Oval 11"/>
            <p:cNvSpPr>
              <a:spLocks noChangeAspect="1" noChangeArrowheads="1"/>
            </p:cNvSpPr>
            <p:nvPr/>
          </p:nvSpPr>
          <p:spPr bwMode="auto">
            <a:xfrm>
              <a:off x="4340225" y="2814638"/>
              <a:ext cx="60325" cy="47625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14" name="Oval 12"/>
            <p:cNvSpPr>
              <a:spLocks noChangeAspect="1" noChangeArrowheads="1"/>
            </p:cNvSpPr>
            <p:nvPr/>
          </p:nvSpPr>
          <p:spPr bwMode="auto">
            <a:xfrm>
              <a:off x="4403725" y="3635375"/>
              <a:ext cx="60325" cy="47625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15" name="Oval 13"/>
            <p:cNvSpPr>
              <a:spLocks noChangeAspect="1" noChangeArrowheads="1"/>
            </p:cNvSpPr>
            <p:nvPr/>
          </p:nvSpPr>
          <p:spPr bwMode="auto">
            <a:xfrm>
              <a:off x="3409950" y="2663825"/>
              <a:ext cx="60325" cy="50800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16" name="Oval 14"/>
            <p:cNvSpPr>
              <a:spLocks noChangeAspect="1" noChangeArrowheads="1"/>
            </p:cNvSpPr>
            <p:nvPr/>
          </p:nvSpPr>
          <p:spPr bwMode="auto">
            <a:xfrm>
              <a:off x="3886200" y="3733800"/>
              <a:ext cx="53975" cy="47625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17" name="Oval 15"/>
            <p:cNvSpPr>
              <a:spLocks noChangeAspect="1" noChangeArrowheads="1"/>
            </p:cNvSpPr>
            <p:nvPr/>
          </p:nvSpPr>
          <p:spPr bwMode="auto">
            <a:xfrm>
              <a:off x="3048000" y="3124200"/>
              <a:ext cx="60325" cy="5873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18" name="Oval 16"/>
            <p:cNvSpPr>
              <a:spLocks noChangeAspect="1" noChangeArrowheads="1"/>
            </p:cNvSpPr>
            <p:nvPr/>
          </p:nvSpPr>
          <p:spPr bwMode="auto">
            <a:xfrm>
              <a:off x="5105400" y="4114800"/>
              <a:ext cx="60325" cy="508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19" name="Oval 17"/>
            <p:cNvSpPr>
              <a:spLocks noChangeAspect="1" noChangeArrowheads="1"/>
            </p:cNvSpPr>
            <p:nvPr/>
          </p:nvSpPr>
          <p:spPr bwMode="auto">
            <a:xfrm rot="-1118274">
              <a:off x="3887788" y="4443413"/>
              <a:ext cx="53975" cy="47625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20" name="Oval 18"/>
            <p:cNvSpPr>
              <a:spLocks noChangeAspect="1" noChangeArrowheads="1"/>
            </p:cNvSpPr>
            <p:nvPr/>
          </p:nvSpPr>
          <p:spPr bwMode="auto">
            <a:xfrm rot="-1118274">
              <a:off x="6003925" y="3228975"/>
              <a:ext cx="60325" cy="508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21" name="Oval 19"/>
            <p:cNvSpPr>
              <a:spLocks noChangeAspect="1" noChangeArrowheads="1"/>
            </p:cNvSpPr>
            <p:nvPr/>
          </p:nvSpPr>
          <p:spPr bwMode="auto">
            <a:xfrm rot="-1118274">
              <a:off x="5295900" y="4545013"/>
              <a:ext cx="60325" cy="508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22" name="Oval 20"/>
            <p:cNvSpPr>
              <a:spLocks noChangeAspect="1" noChangeArrowheads="1"/>
            </p:cNvSpPr>
            <p:nvPr/>
          </p:nvSpPr>
          <p:spPr bwMode="auto">
            <a:xfrm rot="-1118274">
              <a:off x="3124200" y="2667000"/>
              <a:ext cx="60325" cy="50800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23" name="Oval 21"/>
            <p:cNvSpPr>
              <a:spLocks noChangeAspect="1" noChangeArrowheads="1"/>
            </p:cNvSpPr>
            <p:nvPr/>
          </p:nvSpPr>
          <p:spPr bwMode="auto">
            <a:xfrm rot="-1118274">
              <a:off x="4711700" y="3584575"/>
              <a:ext cx="60325" cy="508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24" name="Oval 22"/>
            <p:cNvSpPr>
              <a:spLocks noChangeAspect="1" noChangeArrowheads="1"/>
            </p:cNvSpPr>
            <p:nvPr/>
          </p:nvSpPr>
          <p:spPr bwMode="auto">
            <a:xfrm rot="-1118274">
              <a:off x="5867400" y="4495800"/>
              <a:ext cx="60325" cy="47625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25" name="Oval 23"/>
            <p:cNvSpPr>
              <a:spLocks noChangeAspect="1" noChangeArrowheads="1"/>
            </p:cNvSpPr>
            <p:nvPr/>
          </p:nvSpPr>
          <p:spPr bwMode="auto">
            <a:xfrm rot="-1118274">
              <a:off x="3114675" y="3640138"/>
              <a:ext cx="60325" cy="47625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26" name="Oval 24"/>
            <p:cNvSpPr>
              <a:spLocks noChangeAspect="1" noChangeArrowheads="1"/>
            </p:cNvSpPr>
            <p:nvPr/>
          </p:nvSpPr>
          <p:spPr bwMode="auto">
            <a:xfrm rot="5895381">
              <a:off x="3867150" y="3057525"/>
              <a:ext cx="47625" cy="53975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27" name="Oval 25"/>
            <p:cNvSpPr>
              <a:spLocks noChangeAspect="1" noChangeArrowheads="1"/>
            </p:cNvSpPr>
            <p:nvPr/>
          </p:nvSpPr>
          <p:spPr bwMode="auto">
            <a:xfrm rot="5895381">
              <a:off x="4136231" y="5242719"/>
              <a:ext cx="55563" cy="60325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28" name="Oval 26"/>
            <p:cNvSpPr>
              <a:spLocks noChangeAspect="1" noChangeArrowheads="1"/>
            </p:cNvSpPr>
            <p:nvPr/>
          </p:nvSpPr>
          <p:spPr bwMode="auto">
            <a:xfrm rot="5895381">
              <a:off x="3114675" y="4098925"/>
              <a:ext cx="47625" cy="60325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29" name="Oval 27"/>
            <p:cNvSpPr>
              <a:spLocks noChangeAspect="1" noChangeArrowheads="1"/>
            </p:cNvSpPr>
            <p:nvPr/>
          </p:nvSpPr>
          <p:spPr bwMode="auto">
            <a:xfrm rot="5895381">
              <a:off x="4343400" y="2393950"/>
              <a:ext cx="47625" cy="53975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30" name="Oval 28"/>
            <p:cNvSpPr>
              <a:spLocks noChangeAspect="1" noChangeArrowheads="1"/>
            </p:cNvSpPr>
            <p:nvPr/>
          </p:nvSpPr>
          <p:spPr bwMode="auto">
            <a:xfrm rot="5895381">
              <a:off x="5304632" y="4144169"/>
              <a:ext cx="58737" cy="60325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31" name="Oval 29"/>
            <p:cNvSpPr>
              <a:spLocks noChangeAspect="1" noChangeArrowheads="1"/>
            </p:cNvSpPr>
            <p:nvPr/>
          </p:nvSpPr>
          <p:spPr bwMode="auto">
            <a:xfrm rot="5895381">
              <a:off x="4370388" y="4079875"/>
              <a:ext cx="47625" cy="53975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32" name="Oval 30"/>
            <p:cNvSpPr>
              <a:spLocks noChangeAspect="1" noChangeArrowheads="1"/>
            </p:cNvSpPr>
            <p:nvPr/>
          </p:nvSpPr>
          <p:spPr bwMode="auto">
            <a:xfrm rot="5895381">
              <a:off x="5619750" y="3365500"/>
              <a:ext cx="47625" cy="53975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33" name="Oval 31"/>
            <p:cNvSpPr>
              <a:spLocks noChangeAspect="1" noChangeArrowheads="1"/>
            </p:cNvSpPr>
            <p:nvPr/>
          </p:nvSpPr>
          <p:spPr bwMode="auto">
            <a:xfrm rot="5895381">
              <a:off x="3087688" y="2346325"/>
              <a:ext cx="47625" cy="60325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34" name="Oval 32"/>
            <p:cNvSpPr>
              <a:spLocks noChangeAspect="1" noChangeArrowheads="1"/>
            </p:cNvSpPr>
            <p:nvPr/>
          </p:nvSpPr>
          <p:spPr bwMode="auto">
            <a:xfrm rot="5895381">
              <a:off x="5260975" y="3273425"/>
              <a:ext cx="47625" cy="53975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35" name="Oval 33"/>
            <p:cNvSpPr>
              <a:spLocks noChangeAspect="1" noChangeArrowheads="1"/>
            </p:cNvSpPr>
            <p:nvPr/>
          </p:nvSpPr>
          <p:spPr bwMode="auto">
            <a:xfrm rot="5895381">
              <a:off x="5117307" y="4718844"/>
              <a:ext cx="58737" cy="53975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36" name="Oval 34"/>
            <p:cNvSpPr>
              <a:spLocks noChangeAspect="1" noChangeArrowheads="1"/>
            </p:cNvSpPr>
            <p:nvPr/>
          </p:nvSpPr>
          <p:spPr bwMode="auto">
            <a:xfrm rot="4777107">
              <a:off x="3498057" y="3534569"/>
              <a:ext cx="58737" cy="60325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37" name="Oval 35"/>
            <p:cNvSpPr>
              <a:spLocks noChangeAspect="1" noChangeArrowheads="1"/>
            </p:cNvSpPr>
            <p:nvPr/>
          </p:nvSpPr>
          <p:spPr bwMode="auto">
            <a:xfrm rot="4777107">
              <a:off x="4651375" y="5254625"/>
              <a:ext cx="47625" cy="53975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38" name="Oval 36"/>
            <p:cNvSpPr>
              <a:spLocks noChangeAspect="1" noChangeArrowheads="1"/>
            </p:cNvSpPr>
            <p:nvPr/>
          </p:nvSpPr>
          <p:spPr bwMode="auto">
            <a:xfrm rot="4777107">
              <a:off x="4346575" y="4873625"/>
              <a:ext cx="47625" cy="53975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39" name="Oval 37"/>
            <p:cNvSpPr>
              <a:spLocks noChangeAspect="1" noChangeArrowheads="1"/>
            </p:cNvSpPr>
            <p:nvPr/>
          </p:nvSpPr>
          <p:spPr bwMode="auto">
            <a:xfrm rot="4777107">
              <a:off x="2817019" y="3736181"/>
              <a:ext cx="58738" cy="53975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40" name="Oval 38"/>
            <p:cNvSpPr>
              <a:spLocks noChangeAspect="1" noChangeArrowheads="1"/>
            </p:cNvSpPr>
            <p:nvPr/>
          </p:nvSpPr>
          <p:spPr bwMode="auto">
            <a:xfrm rot="4777107">
              <a:off x="3713163" y="2776537"/>
              <a:ext cx="50800" cy="53975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41" name="Oval 39"/>
            <p:cNvSpPr>
              <a:spLocks noChangeAspect="1" noChangeArrowheads="1"/>
            </p:cNvSpPr>
            <p:nvPr/>
          </p:nvSpPr>
          <p:spPr bwMode="auto">
            <a:xfrm rot="4777107">
              <a:off x="4356101" y="4364037"/>
              <a:ext cx="50800" cy="60325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42" name="Oval 40"/>
            <p:cNvSpPr>
              <a:spLocks noChangeAspect="1" noChangeArrowheads="1"/>
            </p:cNvSpPr>
            <p:nvPr/>
          </p:nvSpPr>
          <p:spPr bwMode="auto">
            <a:xfrm rot="4777107">
              <a:off x="2504282" y="3082131"/>
              <a:ext cx="58738" cy="60325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43" name="Oval 41"/>
            <p:cNvSpPr>
              <a:spLocks noChangeAspect="1" noChangeArrowheads="1"/>
            </p:cNvSpPr>
            <p:nvPr/>
          </p:nvSpPr>
          <p:spPr bwMode="auto">
            <a:xfrm rot="4777107">
              <a:off x="3937794" y="5049044"/>
              <a:ext cx="55563" cy="60325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44" name="Oval 42"/>
            <p:cNvSpPr>
              <a:spLocks noChangeAspect="1" noChangeArrowheads="1"/>
            </p:cNvSpPr>
            <p:nvPr/>
          </p:nvSpPr>
          <p:spPr bwMode="auto">
            <a:xfrm rot="4777107">
              <a:off x="5303838" y="4756150"/>
              <a:ext cx="50800" cy="60325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47" name="Freeform 45"/>
            <p:cNvSpPr>
              <a:spLocks/>
            </p:cNvSpPr>
            <p:nvPr/>
          </p:nvSpPr>
          <p:spPr bwMode="auto">
            <a:xfrm>
              <a:off x="2112963" y="3725863"/>
              <a:ext cx="1708150" cy="155575"/>
            </a:xfrm>
            <a:custGeom>
              <a:avLst/>
              <a:gdLst>
                <a:gd name="T0" fmla="*/ 0 w 1076"/>
                <a:gd name="T1" fmla="*/ 2147483647 h 98"/>
                <a:gd name="T2" fmla="*/ 2147483647 w 1076"/>
                <a:gd name="T3" fmla="*/ 2147483647 h 98"/>
                <a:gd name="T4" fmla="*/ 2147483647 w 1076"/>
                <a:gd name="T5" fmla="*/ 0 h 98"/>
                <a:gd name="T6" fmla="*/ 2147483647 w 1076"/>
                <a:gd name="T7" fmla="*/ 2147483647 h 98"/>
                <a:gd name="T8" fmla="*/ 2147483647 w 1076"/>
                <a:gd name="T9" fmla="*/ 2147483647 h 98"/>
                <a:gd name="T10" fmla="*/ 2147483647 w 1076"/>
                <a:gd name="T11" fmla="*/ 2147483647 h 98"/>
                <a:gd name="T12" fmla="*/ 2147483647 w 1076"/>
                <a:gd name="T13" fmla="*/ 2147483647 h 98"/>
                <a:gd name="T14" fmla="*/ 2147483647 w 1076"/>
                <a:gd name="T15" fmla="*/ 2147483647 h 98"/>
                <a:gd name="T16" fmla="*/ 2147483647 w 1076"/>
                <a:gd name="T17" fmla="*/ 2147483647 h 9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76"/>
                <a:gd name="T28" fmla="*/ 0 h 98"/>
                <a:gd name="T29" fmla="*/ 1076 w 1076"/>
                <a:gd name="T30" fmla="*/ 98 h 9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76" h="98">
                  <a:moveTo>
                    <a:pt x="0" y="98"/>
                  </a:moveTo>
                  <a:cubicBezTo>
                    <a:pt x="38" y="87"/>
                    <a:pt x="66" y="53"/>
                    <a:pt x="104" y="39"/>
                  </a:cubicBezTo>
                  <a:cubicBezTo>
                    <a:pt x="132" y="9"/>
                    <a:pt x="172" y="6"/>
                    <a:pt x="212" y="0"/>
                  </a:cubicBezTo>
                  <a:cubicBezTo>
                    <a:pt x="262" y="3"/>
                    <a:pt x="286" y="0"/>
                    <a:pt x="326" y="11"/>
                  </a:cubicBezTo>
                  <a:lnTo>
                    <a:pt x="386" y="39"/>
                  </a:lnTo>
                  <a:cubicBezTo>
                    <a:pt x="386" y="39"/>
                    <a:pt x="386" y="39"/>
                    <a:pt x="386" y="39"/>
                  </a:cubicBezTo>
                  <a:cubicBezTo>
                    <a:pt x="428" y="52"/>
                    <a:pt x="469" y="69"/>
                    <a:pt x="511" y="82"/>
                  </a:cubicBezTo>
                  <a:cubicBezTo>
                    <a:pt x="670" y="74"/>
                    <a:pt x="829" y="60"/>
                    <a:pt x="989" y="55"/>
                  </a:cubicBezTo>
                  <a:cubicBezTo>
                    <a:pt x="1017" y="51"/>
                    <a:pt x="1048" y="44"/>
                    <a:pt x="1076" y="44"/>
                  </a:cubicBezTo>
                </a:path>
              </a:pathLst>
            </a:custGeom>
            <a:noFill/>
            <a:ln w="38100" cap="flat" cmpd="sng">
              <a:solidFill>
                <a:srgbClr val="00CC00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>
              <a:spAutoFit/>
            </a:bodyPr>
            <a:lstStyle/>
            <a:p>
              <a:endParaRPr lang="hu-HU"/>
            </a:p>
          </p:txBody>
        </p:sp>
        <p:sp>
          <p:nvSpPr>
            <p:cNvPr id="48" name="Freeform 46"/>
            <p:cNvSpPr>
              <a:spLocks/>
            </p:cNvSpPr>
            <p:nvPr/>
          </p:nvSpPr>
          <p:spPr bwMode="auto">
            <a:xfrm>
              <a:off x="2079625" y="3317875"/>
              <a:ext cx="2293938" cy="485775"/>
            </a:xfrm>
            <a:custGeom>
              <a:avLst/>
              <a:gdLst>
                <a:gd name="T0" fmla="*/ 0 w 1445"/>
                <a:gd name="T1" fmla="*/ 2147483647 h 306"/>
                <a:gd name="T2" fmla="*/ 2147483647 w 1445"/>
                <a:gd name="T3" fmla="*/ 2147483647 h 306"/>
                <a:gd name="T4" fmla="*/ 2147483647 w 1445"/>
                <a:gd name="T5" fmla="*/ 2147483647 h 306"/>
                <a:gd name="T6" fmla="*/ 2147483647 w 1445"/>
                <a:gd name="T7" fmla="*/ 2147483647 h 306"/>
                <a:gd name="T8" fmla="*/ 2147483647 w 1445"/>
                <a:gd name="T9" fmla="*/ 2147483647 h 306"/>
                <a:gd name="T10" fmla="*/ 2147483647 w 1445"/>
                <a:gd name="T11" fmla="*/ 2147483647 h 306"/>
                <a:gd name="T12" fmla="*/ 2147483647 w 1445"/>
                <a:gd name="T13" fmla="*/ 2147483647 h 306"/>
                <a:gd name="T14" fmla="*/ 2147483647 w 1445"/>
                <a:gd name="T15" fmla="*/ 2147483647 h 306"/>
                <a:gd name="T16" fmla="*/ 2147483647 w 1445"/>
                <a:gd name="T17" fmla="*/ 2147483647 h 306"/>
                <a:gd name="T18" fmla="*/ 2147483647 w 1445"/>
                <a:gd name="T19" fmla="*/ 2147483647 h 306"/>
                <a:gd name="T20" fmla="*/ 2147483647 w 1445"/>
                <a:gd name="T21" fmla="*/ 2147483647 h 306"/>
                <a:gd name="T22" fmla="*/ 2147483647 w 1445"/>
                <a:gd name="T23" fmla="*/ 2147483647 h 306"/>
                <a:gd name="T24" fmla="*/ 2147483647 w 1445"/>
                <a:gd name="T25" fmla="*/ 2147483647 h 30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445"/>
                <a:gd name="T40" fmla="*/ 0 h 306"/>
                <a:gd name="T41" fmla="*/ 1445 w 1445"/>
                <a:gd name="T42" fmla="*/ 306 h 30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445" h="306">
                  <a:moveTo>
                    <a:pt x="0" y="306"/>
                  </a:moveTo>
                  <a:cubicBezTo>
                    <a:pt x="5" y="304"/>
                    <a:pt x="12" y="305"/>
                    <a:pt x="16" y="301"/>
                  </a:cubicBezTo>
                  <a:cubicBezTo>
                    <a:pt x="24" y="293"/>
                    <a:pt x="21" y="278"/>
                    <a:pt x="27" y="268"/>
                  </a:cubicBezTo>
                  <a:cubicBezTo>
                    <a:pt x="33" y="257"/>
                    <a:pt x="41" y="247"/>
                    <a:pt x="48" y="236"/>
                  </a:cubicBezTo>
                  <a:cubicBezTo>
                    <a:pt x="58" y="221"/>
                    <a:pt x="117" y="177"/>
                    <a:pt x="125" y="171"/>
                  </a:cubicBezTo>
                  <a:cubicBezTo>
                    <a:pt x="159" y="146"/>
                    <a:pt x="186" y="117"/>
                    <a:pt x="228" y="105"/>
                  </a:cubicBezTo>
                  <a:cubicBezTo>
                    <a:pt x="249" y="91"/>
                    <a:pt x="273" y="79"/>
                    <a:pt x="298" y="73"/>
                  </a:cubicBezTo>
                  <a:cubicBezTo>
                    <a:pt x="394" y="11"/>
                    <a:pt x="526" y="10"/>
                    <a:pt x="635" y="2"/>
                  </a:cubicBezTo>
                  <a:cubicBezTo>
                    <a:pt x="773" y="5"/>
                    <a:pt x="907" y="0"/>
                    <a:pt x="1043" y="18"/>
                  </a:cubicBezTo>
                  <a:cubicBezTo>
                    <a:pt x="1068" y="27"/>
                    <a:pt x="1093" y="34"/>
                    <a:pt x="1119" y="40"/>
                  </a:cubicBezTo>
                  <a:cubicBezTo>
                    <a:pt x="1150" y="63"/>
                    <a:pt x="1183" y="68"/>
                    <a:pt x="1217" y="84"/>
                  </a:cubicBezTo>
                  <a:cubicBezTo>
                    <a:pt x="1257" y="104"/>
                    <a:pt x="1293" y="119"/>
                    <a:pt x="1336" y="132"/>
                  </a:cubicBezTo>
                  <a:cubicBezTo>
                    <a:pt x="1370" y="142"/>
                    <a:pt x="1410" y="165"/>
                    <a:pt x="1445" y="165"/>
                  </a:cubicBezTo>
                </a:path>
              </a:pathLst>
            </a:custGeom>
            <a:noFill/>
            <a:ln w="38100" cap="flat" cmpd="sng">
              <a:solidFill>
                <a:srgbClr val="00CC00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>
              <a:spAutoFit/>
            </a:bodyPr>
            <a:lstStyle/>
            <a:p>
              <a:endParaRPr lang="hu-HU"/>
            </a:p>
          </p:txBody>
        </p:sp>
        <p:sp>
          <p:nvSpPr>
            <p:cNvPr id="49" name="Freeform 47"/>
            <p:cNvSpPr>
              <a:spLocks/>
            </p:cNvSpPr>
            <p:nvPr/>
          </p:nvSpPr>
          <p:spPr bwMode="auto">
            <a:xfrm>
              <a:off x="2105025" y="3994150"/>
              <a:ext cx="1733550" cy="449263"/>
            </a:xfrm>
            <a:custGeom>
              <a:avLst/>
              <a:gdLst>
                <a:gd name="T0" fmla="*/ 0 w 1092"/>
                <a:gd name="T1" fmla="*/ 0 h 283"/>
                <a:gd name="T2" fmla="*/ 2147483647 w 1092"/>
                <a:gd name="T3" fmla="*/ 2147483647 h 283"/>
                <a:gd name="T4" fmla="*/ 2147483647 w 1092"/>
                <a:gd name="T5" fmla="*/ 2147483647 h 283"/>
                <a:gd name="T6" fmla="*/ 2147483647 w 1092"/>
                <a:gd name="T7" fmla="*/ 2147483647 h 283"/>
                <a:gd name="T8" fmla="*/ 2147483647 w 1092"/>
                <a:gd name="T9" fmla="*/ 2147483647 h 283"/>
                <a:gd name="T10" fmla="*/ 2147483647 w 1092"/>
                <a:gd name="T11" fmla="*/ 2147483647 h 28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92"/>
                <a:gd name="T19" fmla="*/ 0 h 283"/>
                <a:gd name="T20" fmla="*/ 1092 w 1092"/>
                <a:gd name="T21" fmla="*/ 283 h 28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92" h="283">
                  <a:moveTo>
                    <a:pt x="0" y="0"/>
                  </a:moveTo>
                  <a:cubicBezTo>
                    <a:pt x="47" y="9"/>
                    <a:pt x="84" y="40"/>
                    <a:pt x="130" y="54"/>
                  </a:cubicBezTo>
                  <a:cubicBezTo>
                    <a:pt x="184" y="96"/>
                    <a:pt x="261" y="129"/>
                    <a:pt x="326" y="147"/>
                  </a:cubicBezTo>
                  <a:cubicBezTo>
                    <a:pt x="348" y="162"/>
                    <a:pt x="373" y="163"/>
                    <a:pt x="397" y="174"/>
                  </a:cubicBezTo>
                  <a:cubicBezTo>
                    <a:pt x="439" y="193"/>
                    <a:pt x="481" y="209"/>
                    <a:pt x="527" y="217"/>
                  </a:cubicBezTo>
                  <a:cubicBezTo>
                    <a:pt x="704" y="283"/>
                    <a:pt x="907" y="272"/>
                    <a:pt x="1092" y="272"/>
                  </a:cubicBezTo>
                </a:path>
              </a:pathLst>
            </a:custGeom>
            <a:noFill/>
            <a:ln w="38100" cap="flat" cmpd="sng">
              <a:solidFill>
                <a:srgbClr val="00CC00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>
              <a:spAutoFit/>
            </a:bodyPr>
            <a:lstStyle/>
            <a:p>
              <a:endParaRPr lang="hu-HU"/>
            </a:p>
          </p:txBody>
        </p:sp>
        <p:sp>
          <p:nvSpPr>
            <p:cNvPr id="50" name="Oval 48"/>
            <p:cNvSpPr>
              <a:spLocks noChangeArrowheads="1"/>
            </p:cNvSpPr>
            <p:nvPr/>
          </p:nvSpPr>
          <p:spPr bwMode="auto">
            <a:xfrm>
              <a:off x="4341813" y="3579813"/>
              <a:ext cx="152400" cy="152400"/>
            </a:xfrm>
            <a:prstGeom prst="ellipse">
              <a:avLst/>
            </a:prstGeom>
            <a:noFill/>
            <a:ln w="38100">
              <a:solidFill>
                <a:srgbClr val="00CC00"/>
              </a:solidFill>
              <a:prstDash val="dash"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u-HU"/>
            </a:p>
          </p:txBody>
        </p:sp>
        <p:sp>
          <p:nvSpPr>
            <p:cNvPr id="51" name="Oval 49"/>
            <p:cNvSpPr>
              <a:spLocks noChangeArrowheads="1"/>
            </p:cNvSpPr>
            <p:nvPr/>
          </p:nvSpPr>
          <p:spPr bwMode="auto">
            <a:xfrm>
              <a:off x="3844925" y="3689350"/>
              <a:ext cx="152400" cy="152400"/>
            </a:xfrm>
            <a:prstGeom prst="ellipse">
              <a:avLst/>
            </a:prstGeom>
            <a:noFill/>
            <a:ln w="38100">
              <a:solidFill>
                <a:srgbClr val="00CC00"/>
              </a:solidFill>
              <a:prstDash val="dash"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u-HU"/>
            </a:p>
          </p:txBody>
        </p:sp>
        <p:sp>
          <p:nvSpPr>
            <p:cNvPr id="52" name="Oval 50"/>
            <p:cNvSpPr>
              <a:spLocks noChangeArrowheads="1"/>
            </p:cNvSpPr>
            <p:nvPr/>
          </p:nvSpPr>
          <p:spPr bwMode="auto">
            <a:xfrm>
              <a:off x="3833813" y="4384675"/>
              <a:ext cx="152400" cy="152400"/>
            </a:xfrm>
            <a:prstGeom prst="ellipse">
              <a:avLst/>
            </a:prstGeom>
            <a:noFill/>
            <a:ln w="38100">
              <a:solidFill>
                <a:srgbClr val="00CC00"/>
              </a:solidFill>
              <a:prstDash val="dash"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hu-HU"/>
            </a:p>
          </p:txBody>
        </p:sp>
      </p:grpSp>
      <p:grpSp>
        <p:nvGrpSpPr>
          <p:cNvPr id="54" name="Group 54"/>
          <p:cNvGrpSpPr>
            <a:grpSpLocks/>
          </p:cNvGrpSpPr>
          <p:nvPr/>
        </p:nvGrpSpPr>
        <p:grpSpPr bwMode="auto">
          <a:xfrm>
            <a:off x="5901740" y="1110721"/>
            <a:ext cx="3200400" cy="1476375"/>
            <a:chOff x="3061" y="255"/>
            <a:chExt cx="2016" cy="930"/>
          </a:xfrm>
        </p:grpSpPr>
        <p:sp>
          <p:nvSpPr>
            <p:cNvPr id="55" name="Rectangle 55"/>
            <p:cNvSpPr>
              <a:spLocks noChangeArrowheads="1"/>
            </p:cNvSpPr>
            <p:nvPr/>
          </p:nvSpPr>
          <p:spPr bwMode="auto">
            <a:xfrm>
              <a:off x="3742" y="587"/>
              <a:ext cx="626" cy="258"/>
            </a:xfrm>
            <a:prstGeom prst="rect">
              <a:avLst/>
            </a:prstGeom>
            <a:solidFill>
              <a:srgbClr val="FFCC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>
                <a:spcBef>
                  <a:spcPct val="50000"/>
                </a:spcBef>
                <a:buClr>
                  <a:schemeClr val="tx1"/>
                </a:buClr>
              </a:pPr>
              <a:r>
                <a:rPr lang="en-US" sz="2000" i="1"/>
                <a:t>f </a:t>
              </a:r>
              <a:r>
                <a:rPr lang="en-US" sz="2000"/>
                <a:t>        </a:t>
              </a:r>
            </a:p>
          </p:txBody>
        </p:sp>
        <p:sp>
          <p:nvSpPr>
            <p:cNvPr id="56" name="Line 56"/>
            <p:cNvSpPr>
              <a:spLocks noChangeShapeType="1"/>
            </p:cNvSpPr>
            <p:nvPr/>
          </p:nvSpPr>
          <p:spPr bwMode="auto">
            <a:xfrm>
              <a:off x="3379" y="709"/>
              <a:ext cx="36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anchor="ctr">
              <a:spAutoFit/>
            </a:bodyPr>
            <a:lstStyle/>
            <a:p>
              <a:endParaRPr lang="hu-HU"/>
            </a:p>
          </p:txBody>
        </p:sp>
        <p:sp>
          <p:nvSpPr>
            <p:cNvPr id="57" name="Text Box 57"/>
            <p:cNvSpPr txBox="1">
              <a:spLocks noChangeArrowheads="1"/>
            </p:cNvSpPr>
            <p:nvPr/>
          </p:nvSpPr>
          <p:spPr bwMode="auto">
            <a:xfrm>
              <a:off x="3086" y="572"/>
              <a:ext cx="384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buClr>
                  <a:schemeClr val="tx1"/>
                </a:buClr>
              </a:pPr>
              <a:r>
                <a:rPr lang="en-US" sz="2000" b="1"/>
                <a:t>x</a:t>
              </a:r>
            </a:p>
          </p:txBody>
        </p:sp>
        <p:sp>
          <p:nvSpPr>
            <p:cNvPr id="58" name="Line 58"/>
            <p:cNvSpPr>
              <a:spLocks noChangeShapeType="1"/>
            </p:cNvSpPr>
            <p:nvPr/>
          </p:nvSpPr>
          <p:spPr bwMode="auto">
            <a:xfrm>
              <a:off x="4059" y="346"/>
              <a:ext cx="0" cy="2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spAutoFit/>
            </a:bodyPr>
            <a:lstStyle/>
            <a:p>
              <a:endParaRPr lang="hu-HU"/>
            </a:p>
          </p:txBody>
        </p:sp>
        <p:sp>
          <p:nvSpPr>
            <p:cNvPr id="59" name="Text Box 59"/>
            <p:cNvSpPr txBox="1">
              <a:spLocks noChangeArrowheads="1"/>
            </p:cNvSpPr>
            <p:nvPr/>
          </p:nvSpPr>
          <p:spPr bwMode="auto">
            <a:xfrm>
              <a:off x="3787" y="255"/>
              <a:ext cx="1001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buClr>
                  <a:schemeClr val="tx1"/>
                </a:buClr>
              </a:pPr>
              <a:r>
                <a:rPr lang="hu-HU" sz="2000">
                  <a:solidFill>
                    <a:srgbClr val="00CC00"/>
                  </a:solidFill>
                </a:rPr>
                <a:t>(</a:t>
              </a:r>
              <a:r>
                <a:rPr lang="hu-HU" sz="2000" b="1">
                  <a:solidFill>
                    <a:srgbClr val="00CC00"/>
                  </a:solidFill>
                </a:rPr>
                <a:t>w</a:t>
              </a:r>
              <a:r>
                <a:rPr lang="hu-HU" sz="2000">
                  <a:solidFill>
                    <a:srgbClr val="00CC00"/>
                  </a:solidFill>
                </a:rPr>
                <a:t>,</a:t>
              </a:r>
              <a:r>
                <a:rPr lang="hu-HU" sz="2000" i="1">
                  <a:solidFill>
                    <a:srgbClr val="00CC00"/>
                  </a:solidFill>
                </a:rPr>
                <a:t>b</a:t>
              </a:r>
              <a:r>
                <a:rPr lang="hu-HU" sz="2000">
                  <a:solidFill>
                    <a:srgbClr val="00CC00"/>
                  </a:solidFill>
                </a:rPr>
                <a:t>)</a:t>
              </a:r>
              <a:endParaRPr lang="en-US" sz="2000">
                <a:solidFill>
                  <a:srgbClr val="00CC00"/>
                </a:solidFill>
              </a:endParaRPr>
            </a:p>
          </p:txBody>
        </p:sp>
        <p:sp>
          <p:nvSpPr>
            <p:cNvPr id="60" name="Line 60"/>
            <p:cNvSpPr>
              <a:spLocks noChangeShapeType="1"/>
            </p:cNvSpPr>
            <p:nvPr/>
          </p:nvSpPr>
          <p:spPr bwMode="auto">
            <a:xfrm>
              <a:off x="4377" y="709"/>
              <a:ext cx="36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anchor="ctr">
              <a:spAutoFit/>
            </a:bodyPr>
            <a:lstStyle/>
            <a:p>
              <a:endParaRPr lang="hu-HU"/>
            </a:p>
          </p:txBody>
        </p:sp>
        <p:sp>
          <p:nvSpPr>
            <p:cNvPr id="61" name="Text Box 61"/>
            <p:cNvSpPr txBox="1">
              <a:spLocks noChangeArrowheads="1"/>
            </p:cNvSpPr>
            <p:nvPr/>
          </p:nvSpPr>
          <p:spPr bwMode="auto">
            <a:xfrm>
              <a:off x="4727" y="572"/>
              <a:ext cx="240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20000"/>
                </a:spcBef>
                <a:buClr>
                  <a:schemeClr val="tx1"/>
                </a:buClr>
              </a:pPr>
              <a:r>
                <a:rPr lang="en-US" sz="2000" i="1"/>
                <a:t>y</a:t>
              </a:r>
              <a:endParaRPr lang="en-US" sz="2000" i="1" baseline="30000"/>
            </a:p>
          </p:txBody>
        </p:sp>
        <p:sp>
          <p:nvSpPr>
            <p:cNvPr id="62" name="Text Box 62"/>
            <p:cNvSpPr txBox="1">
              <a:spLocks noChangeArrowheads="1"/>
            </p:cNvSpPr>
            <p:nvPr/>
          </p:nvSpPr>
          <p:spPr bwMode="auto">
            <a:xfrm>
              <a:off x="3061" y="935"/>
              <a:ext cx="2016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buClr>
                  <a:schemeClr val="tx1"/>
                </a:buClr>
              </a:pPr>
              <a:r>
                <a:rPr lang="en-US" sz="2000" i="1" dirty="0"/>
                <a:t>f(</a:t>
              </a:r>
              <a:r>
                <a:rPr lang="en-US" sz="2000" b="1" dirty="0" err="1"/>
                <a:t>x,</a:t>
              </a:r>
              <a:r>
                <a:rPr lang="en-US" sz="2000" b="1" dirty="0" err="1">
                  <a:solidFill>
                    <a:srgbClr val="00CC00"/>
                  </a:solidFill>
                </a:rPr>
                <a:t>w</a:t>
              </a:r>
              <a:r>
                <a:rPr lang="en-US" sz="2000" i="1" dirty="0" err="1">
                  <a:solidFill>
                    <a:srgbClr val="00CC00"/>
                  </a:solidFill>
                </a:rPr>
                <a:t>,b</a:t>
              </a:r>
              <a:r>
                <a:rPr lang="en-US" sz="2000" i="1" dirty="0"/>
                <a:t>) = </a:t>
              </a:r>
              <a:r>
                <a:rPr lang="en-US" sz="2000" i="1" dirty="0" smtClean="0"/>
                <a:t>sign(</a:t>
              </a:r>
              <a:r>
                <a:rPr lang="en-US" sz="2000" b="1" dirty="0" err="1">
                  <a:solidFill>
                    <a:srgbClr val="00CC00"/>
                  </a:solidFill>
                </a:rPr>
                <a:t>w</a:t>
              </a:r>
              <a:r>
                <a:rPr lang="en-US" sz="2000" b="1" dirty="0" err="1"/>
                <a:t>x</a:t>
              </a:r>
              <a:r>
                <a:rPr lang="en-US" sz="2000" i="1" dirty="0" err="1"/>
                <a:t>+</a:t>
              </a:r>
              <a:r>
                <a:rPr lang="en-US" sz="2000" i="1" dirty="0" err="1">
                  <a:solidFill>
                    <a:srgbClr val="00CC00"/>
                  </a:solidFill>
                </a:rPr>
                <a:t>b</a:t>
              </a:r>
              <a:r>
                <a:rPr lang="en-US" sz="2000" i="1" dirty="0"/>
                <a:t>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41956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Ügyvezető">
  <a:themeElements>
    <a:clrScheme name="Ügyvezető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Ügyvezető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Ügyvezető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GravityRD_Presentation_Theme_dark">
  <a:themeElements>
    <a:clrScheme name="GravityRD_colors">
      <a:dk1>
        <a:sysClr val="windowText" lastClr="000000"/>
      </a:dk1>
      <a:lt1>
        <a:sysClr val="window" lastClr="FFFFFF"/>
      </a:lt1>
      <a:dk2>
        <a:srgbClr val="4A4A4A"/>
      </a:dk2>
      <a:lt2>
        <a:srgbClr val="8CC63F"/>
      </a:lt2>
      <a:accent1>
        <a:srgbClr val="0F75BC"/>
      </a:accent1>
      <a:accent2>
        <a:srgbClr val="0A800A"/>
      </a:accent2>
      <a:accent3>
        <a:srgbClr val="9E3378"/>
      </a:accent3>
      <a:accent4>
        <a:srgbClr val="D42132"/>
      </a:accent4>
      <a:accent5>
        <a:srgbClr val="ED7327"/>
      </a:accent5>
      <a:accent6>
        <a:srgbClr val="EDC427"/>
      </a:accent6>
      <a:hlink>
        <a:srgbClr val="25AAE1"/>
      </a:hlink>
      <a:folHlink>
        <a:srgbClr val="8CC63F"/>
      </a:folHlink>
    </a:clrScheme>
    <a:fontScheme name="Gravity_RD_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Aspektus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29034</TotalTime>
  <Words>1449</Words>
  <Application>Microsoft Office PowerPoint</Application>
  <PresentationFormat>Diavetítés a képernyőre (4:3 oldalarány)</PresentationFormat>
  <Paragraphs>431</Paragraphs>
  <Slides>25</Slides>
  <Notes>0</Notes>
  <HiddenSlides>0</HiddenSlides>
  <MMClips>0</MMClips>
  <ScaleCrop>false</ScaleCrop>
  <HeadingPairs>
    <vt:vector size="6" baseType="variant">
      <vt:variant>
        <vt:lpstr>Téma</vt:lpstr>
      </vt:variant>
      <vt:variant>
        <vt:i4>2</vt:i4>
      </vt:variant>
      <vt:variant>
        <vt:lpstr>Beágyazott OLE kiszolgálók</vt:lpstr>
      </vt:variant>
      <vt:variant>
        <vt:i4>1</vt:i4>
      </vt:variant>
      <vt:variant>
        <vt:lpstr>Diacímek</vt:lpstr>
      </vt:variant>
      <vt:variant>
        <vt:i4>25</vt:i4>
      </vt:variant>
    </vt:vector>
  </HeadingPairs>
  <TitlesOfParts>
    <vt:vector size="28" baseType="lpstr">
      <vt:lpstr>Ügyvezető</vt:lpstr>
      <vt:lpstr>GravityRD_Presentation_Theme_dark</vt:lpstr>
      <vt:lpstr>Equation</vt:lpstr>
      <vt:lpstr>Fisher Information based Classification on GPUs</vt:lpstr>
      <vt:lpstr>Classification of multimodal objects</vt:lpstr>
      <vt:lpstr>Mobile session drop prediction</vt:lpstr>
      <vt:lpstr>Time series</vt:lpstr>
      <vt:lpstr>Content based image classification</vt:lpstr>
      <vt:lpstr>PowerPoint bemutató</vt:lpstr>
      <vt:lpstr>Combination with text</vt:lpstr>
      <vt:lpstr>Even Web classification is multimodal</vt:lpstr>
      <vt:lpstr>Warmup: linear SVM</vt:lpstr>
      <vt:lpstr>Warmup: linear SVM</vt:lpstr>
      <vt:lpstr>Support Vector Machine optimization</vt:lpstr>
      <vt:lpstr>Support Vector Machine optimization</vt:lpstr>
      <vt:lpstr>New method: the Similarity Kernel</vt:lpstr>
      <vt:lpstr>Use of the GPU</vt:lpstr>
      <vt:lpstr>Web Quality and the GPU</vt:lpstr>
      <vt:lpstr>Web Quality and the GPU</vt:lpstr>
      <vt:lpstr>Web Quality running times</vt:lpstr>
      <vt:lpstr>Image classification and the GPU</vt:lpstr>
      <vt:lpstr>Image classification and the GPU</vt:lpstr>
      <vt:lpstr>Image classification running times</vt:lpstr>
      <vt:lpstr>Time Series running times</vt:lpstr>
      <vt:lpstr>Runtime dependence on sample size</vt:lpstr>
      <vt:lpstr>Sparse vs. Dense representations</vt:lpstr>
      <vt:lpstr>Quality overview</vt:lpstr>
      <vt:lpstr>Conclusions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Andras Benczur</dc:creator>
  <cp:lastModifiedBy>Benczur</cp:lastModifiedBy>
  <cp:revision>635</cp:revision>
  <dcterms:created xsi:type="dcterms:W3CDTF">2012-11-29T14:02:40Z</dcterms:created>
  <dcterms:modified xsi:type="dcterms:W3CDTF">2015-05-20T12:38:18Z</dcterms:modified>
</cp:coreProperties>
</file>