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sdx" ContentType="application/vnd.ms-visio.drawing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63" r:id="rId2"/>
    <p:sldId id="279" r:id="rId3"/>
    <p:sldId id="350" r:id="rId4"/>
    <p:sldId id="312" r:id="rId5"/>
    <p:sldId id="311" r:id="rId6"/>
    <p:sldId id="313" r:id="rId7"/>
    <p:sldId id="351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8" r:id="rId22"/>
    <p:sldId id="371" r:id="rId23"/>
    <p:sldId id="347" r:id="rId24"/>
    <p:sldId id="368" r:id="rId25"/>
    <p:sldId id="352" r:id="rId26"/>
    <p:sldId id="274" r:id="rId27"/>
    <p:sldId id="329" r:id="rId28"/>
    <p:sldId id="330" r:id="rId29"/>
    <p:sldId id="353" r:id="rId30"/>
    <p:sldId id="333" r:id="rId31"/>
    <p:sldId id="331" r:id="rId32"/>
    <p:sldId id="332" r:id="rId33"/>
    <p:sldId id="334" r:id="rId34"/>
    <p:sldId id="335" r:id="rId35"/>
    <p:sldId id="336" r:id="rId36"/>
    <p:sldId id="337" r:id="rId37"/>
    <p:sldId id="338" r:id="rId38"/>
    <p:sldId id="349" r:id="rId39"/>
    <p:sldId id="339" r:id="rId40"/>
    <p:sldId id="357" r:id="rId41"/>
    <p:sldId id="340" r:id="rId42"/>
    <p:sldId id="345" r:id="rId43"/>
    <p:sldId id="285" r:id="rId44"/>
    <p:sldId id="341" r:id="rId45"/>
    <p:sldId id="363" r:id="rId46"/>
    <p:sldId id="364" r:id="rId47"/>
    <p:sldId id="365" r:id="rId48"/>
    <p:sldId id="366" r:id="rId49"/>
    <p:sldId id="369" r:id="rId50"/>
    <p:sldId id="370" r:id="rId51"/>
    <p:sldId id="372" r:id="rId52"/>
    <p:sldId id="373" r:id="rId53"/>
    <p:sldId id="358" r:id="rId54"/>
    <p:sldId id="359" r:id="rId55"/>
    <p:sldId id="344" r:id="rId56"/>
    <p:sldId id="374" r:id="rId57"/>
    <p:sldId id="310" r:id="rId58"/>
    <p:sldId id="282" r:id="rId59"/>
    <p:sldId id="327" r:id="rId60"/>
    <p:sldId id="348" r:id="rId61"/>
    <p:sldId id="308" r:id="rId62"/>
    <p:sldId id="260" r:id="rId6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A572"/>
    <a:srgbClr val="CC0000"/>
    <a:srgbClr val="244B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05" autoAdjust="0"/>
    <p:restoredTop sz="94434" autoAdjust="0"/>
  </p:normalViewPr>
  <p:slideViewPr>
    <p:cSldViewPr snapToGrid="0" showGuides="1">
      <p:cViewPr>
        <p:scale>
          <a:sx n="75" d="100"/>
          <a:sy n="75" d="100"/>
        </p:scale>
        <p:origin x="76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95454-A7B7-4EEF-8E57-0EAC6E520080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3D0CA-4B11-418A-8334-EAB7DBB42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4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3D0CA-4B11-418A-8334-EAB7DBB4266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59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3D0CA-4B11-418A-8334-EAB7DBB4266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39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44B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800"/>
          </a:p>
        </p:txBody>
      </p:sp>
      <p:sp>
        <p:nvSpPr>
          <p:cNvPr id="9" name="Téglalap 8"/>
          <p:cNvSpPr/>
          <p:nvPr userDrawn="1"/>
        </p:nvSpPr>
        <p:spPr>
          <a:xfrm>
            <a:off x="-74428" y="1574794"/>
            <a:ext cx="1671180" cy="1116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endParaRPr lang="hu-HU" sz="1800"/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6" y="1916834"/>
            <a:ext cx="515819" cy="400439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86" y="4070917"/>
            <a:ext cx="3934047" cy="2803009"/>
          </a:xfrm>
          <a:prstGeom prst="rect">
            <a:avLst/>
          </a:prstGeom>
        </p:spPr>
      </p:pic>
      <p:sp>
        <p:nvSpPr>
          <p:cNvPr id="13" name="Tartalom helye 4"/>
          <p:cNvSpPr>
            <a:spLocks noGrp="1"/>
          </p:cNvSpPr>
          <p:nvPr>
            <p:ph sz="quarter" idx="11" hasCustomPrompt="1"/>
          </p:nvPr>
        </p:nvSpPr>
        <p:spPr>
          <a:xfrm>
            <a:off x="1894773" y="1574796"/>
            <a:ext cx="6651625" cy="9956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 err="1" smtClean="0"/>
              <a:t>Presentation</a:t>
            </a:r>
            <a:r>
              <a:rPr lang="hu-HU" dirty="0" smtClean="0"/>
              <a:t> </a:t>
            </a:r>
            <a:r>
              <a:rPr lang="hu-HU" dirty="0" err="1" smtClean="0"/>
              <a:t>heading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463577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 userDrawn="1"/>
        </p:nvSpPr>
        <p:spPr>
          <a:xfrm>
            <a:off x="1" y="1"/>
            <a:ext cx="9144087" cy="1254930"/>
          </a:xfrm>
          <a:custGeom>
            <a:avLst/>
            <a:gdLst>
              <a:gd name="connsiteX0" fmla="*/ 0 w 9144000"/>
              <a:gd name="connsiteY0" fmla="*/ 0 h 967563"/>
              <a:gd name="connsiteX1" fmla="*/ 9144000 w 9144000"/>
              <a:gd name="connsiteY1" fmla="*/ 0 h 967563"/>
              <a:gd name="connsiteX2" fmla="*/ 9144000 w 9144000"/>
              <a:gd name="connsiteY2" fmla="*/ 967563 h 967563"/>
              <a:gd name="connsiteX3" fmla="*/ 0 w 9144000"/>
              <a:gd name="connsiteY3" fmla="*/ 967563 h 967563"/>
              <a:gd name="connsiteX4" fmla="*/ 0 w 9144000"/>
              <a:gd name="connsiteY4" fmla="*/ 0 h 967563"/>
              <a:gd name="connsiteX0" fmla="*/ 0 w 9144000"/>
              <a:gd name="connsiteY0" fmla="*/ 0 h 967563"/>
              <a:gd name="connsiteX1" fmla="*/ 9144000 w 9144000"/>
              <a:gd name="connsiteY1" fmla="*/ 0 h 967563"/>
              <a:gd name="connsiteX2" fmla="*/ 9144000 w 9144000"/>
              <a:gd name="connsiteY2" fmla="*/ 967563 h 967563"/>
              <a:gd name="connsiteX3" fmla="*/ 4572000 w 9144000"/>
              <a:gd name="connsiteY3" fmla="*/ 967563 h 967563"/>
              <a:gd name="connsiteX4" fmla="*/ 0 w 9144000"/>
              <a:gd name="connsiteY4" fmla="*/ 967563 h 967563"/>
              <a:gd name="connsiteX5" fmla="*/ 0 w 9144000"/>
              <a:gd name="connsiteY5" fmla="*/ 0 h 967563"/>
              <a:gd name="connsiteX0" fmla="*/ 0 w 9144000"/>
              <a:gd name="connsiteY0" fmla="*/ 0 h 1254642"/>
              <a:gd name="connsiteX1" fmla="*/ 9144000 w 9144000"/>
              <a:gd name="connsiteY1" fmla="*/ 0 h 1254642"/>
              <a:gd name="connsiteX2" fmla="*/ 9144000 w 9144000"/>
              <a:gd name="connsiteY2" fmla="*/ 967563 h 1254642"/>
              <a:gd name="connsiteX3" fmla="*/ 4593265 w 9144000"/>
              <a:gd name="connsiteY3" fmla="*/ 1254642 h 1254642"/>
              <a:gd name="connsiteX4" fmla="*/ 0 w 9144000"/>
              <a:gd name="connsiteY4" fmla="*/ 967563 h 1254642"/>
              <a:gd name="connsiteX5" fmla="*/ 0 w 9144000"/>
              <a:gd name="connsiteY5" fmla="*/ 0 h 1254642"/>
              <a:gd name="connsiteX0" fmla="*/ 0 w 9144000"/>
              <a:gd name="connsiteY0" fmla="*/ 0 h 1255045"/>
              <a:gd name="connsiteX1" fmla="*/ 9144000 w 9144000"/>
              <a:gd name="connsiteY1" fmla="*/ 0 h 1255045"/>
              <a:gd name="connsiteX2" fmla="*/ 9144000 w 9144000"/>
              <a:gd name="connsiteY2" fmla="*/ 967563 h 1255045"/>
              <a:gd name="connsiteX3" fmla="*/ 4593265 w 9144000"/>
              <a:gd name="connsiteY3" fmla="*/ 1254642 h 1255045"/>
              <a:gd name="connsiteX4" fmla="*/ 0 w 9144000"/>
              <a:gd name="connsiteY4" fmla="*/ 967563 h 1255045"/>
              <a:gd name="connsiteX5" fmla="*/ 0 w 9144000"/>
              <a:gd name="connsiteY5" fmla="*/ 0 h 1255045"/>
              <a:gd name="connsiteX0" fmla="*/ 0 w 9144000"/>
              <a:gd name="connsiteY0" fmla="*/ 0 h 1255045"/>
              <a:gd name="connsiteX1" fmla="*/ 9144000 w 9144000"/>
              <a:gd name="connsiteY1" fmla="*/ 0 h 1255045"/>
              <a:gd name="connsiteX2" fmla="*/ 9144000 w 9144000"/>
              <a:gd name="connsiteY2" fmla="*/ 967563 h 1255045"/>
              <a:gd name="connsiteX3" fmla="*/ 4593265 w 9144000"/>
              <a:gd name="connsiteY3" fmla="*/ 1254642 h 1255045"/>
              <a:gd name="connsiteX4" fmla="*/ 0 w 9144000"/>
              <a:gd name="connsiteY4" fmla="*/ 967563 h 1255045"/>
              <a:gd name="connsiteX5" fmla="*/ 0 w 9144000"/>
              <a:gd name="connsiteY5" fmla="*/ 0 h 1255045"/>
              <a:gd name="connsiteX0" fmla="*/ 0 w 9144087"/>
              <a:gd name="connsiteY0" fmla="*/ 0 h 1254930"/>
              <a:gd name="connsiteX1" fmla="*/ 9144000 w 9144087"/>
              <a:gd name="connsiteY1" fmla="*/ 0 h 1254930"/>
              <a:gd name="connsiteX2" fmla="*/ 9144000 w 9144087"/>
              <a:gd name="connsiteY2" fmla="*/ 967563 h 1254930"/>
              <a:gd name="connsiteX3" fmla="*/ 4593265 w 9144087"/>
              <a:gd name="connsiteY3" fmla="*/ 1254642 h 1254930"/>
              <a:gd name="connsiteX4" fmla="*/ 0 w 9144087"/>
              <a:gd name="connsiteY4" fmla="*/ 967563 h 1254930"/>
              <a:gd name="connsiteX5" fmla="*/ 0 w 9144087"/>
              <a:gd name="connsiteY5" fmla="*/ 0 h 1254930"/>
              <a:gd name="connsiteX0" fmla="*/ 0 w 9144087"/>
              <a:gd name="connsiteY0" fmla="*/ 0 h 1254930"/>
              <a:gd name="connsiteX1" fmla="*/ 9144000 w 9144087"/>
              <a:gd name="connsiteY1" fmla="*/ 0 h 1254930"/>
              <a:gd name="connsiteX2" fmla="*/ 9144000 w 9144087"/>
              <a:gd name="connsiteY2" fmla="*/ 967563 h 1254930"/>
              <a:gd name="connsiteX3" fmla="*/ 4593265 w 9144087"/>
              <a:gd name="connsiteY3" fmla="*/ 1254642 h 1254930"/>
              <a:gd name="connsiteX4" fmla="*/ 0 w 9144087"/>
              <a:gd name="connsiteY4" fmla="*/ 967563 h 1254930"/>
              <a:gd name="connsiteX5" fmla="*/ 0 w 9144087"/>
              <a:gd name="connsiteY5" fmla="*/ 0 h 12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87" h="1254930">
                <a:moveTo>
                  <a:pt x="0" y="0"/>
                </a:moveTo>
                <a:lnTo>
                  <a:pt x="9144000" y="0"/>
                </a:lnTo>
                <a:lnTo>
                  <a:pt x="9144000" y="967563"/>
                </a:lnTo>
                <a:cubicBezTo>
                  <a:pt x="9158176" y="978195"/>
                  <a:pt x="7449880" y="1265275"/>
                  <a:pt x="4593265" y="1254642"/>
                </a:cubicBezTo>
                <a:cubicBezTo>
                  <a:pt x="1736650" y="1244009"/>
                  <a:pt x="10632" y="956930"/>
                  <a:pt x="0" y="967563"/>
                </a:cubicBezTo>
                <a:lnTo>
                  <a:pt x="0" y="0"/>
                </a:lnTo>
                <a:close/>
              </a:path>
            </a:pathLst>
          </a:custGeom>
          <a:solidFill>
            <a:srgbClr val="244B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800"/>
          </a:p>
        </p:txBody>
      </p:sp>
      <p:sp>
        <p:nvSpPr>
          <p:cNvPr id="9" name="Téglalap 8"/>
          <p:cNvSpPr/>
          <p:nvPr userDrawn="1"/>
        </p:nvSpPr>
        <p:spPr>
          <a:xfrm>
            <a:off x="-1093712" y="123714"/>
            <a:ext cx="2065312" cy="607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endParaRPr lang="hu-HU" sz="1800"/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6" y="220251"/>
            <a:ext cx="515819" cy="400439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sz="quarter" idx="10" hasCustomPrompt="1"/>
          </p:nvPr>
        </p:nvSpPr>
        <p:spPr>
          <a:xfrm>
            <a:off x="609601" y="1981200"/>
            <a:ext cx="7935686" cy="36464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sz="quarter" idx="11" hasCustomPrompt="1"/>
          </p:nvPr>
        </p:nvSpPr>
        <p:spPr>
          <a:xfrm>
            <a:off x="1283366" y="136476"/>
            <a:ext cx="6651625" cy="9956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 err="1" smtClean="0"/>
              <a:t>Slide</a:t>
            </a:r>
            <a:r>
              <a:rPr lang="hu-HU" dirty="0" smtClean="0"/>
              <a:t> </a:t>
            </a:r>
            <a:r>
              <a:rPr lang="hu-HU" dirty="0" err="1" smtClean="0"/>
              <a:t>heading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613993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44B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800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1304528" y="1412776"/>
            <a:ext cx="4419600" cy="216024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 FOR YOUR ATTENTION!</a:t>
            </a:r>
            <a:endParaRPr lang="hu-HU" dirty="0"/>
          </a:p>
        </p:txBody>
      </p:sp>
      <p:sp>
        <p:nvSpPr>
          <p:cNvPr id="9" name="Téglalap 8"/>
          <p:cNvSpPr/>
          <p:nvPr userDrawn="1"/>
        </p:nvSpPr>
        <p:spPr>
          <a:xfrm>
            <a:off x="-87086" y="1484784"/>
            <a:ext cx="1058686" cy="607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endParaRPr lang="hu-HU" sz="1800"/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6" y="1588318"/>
            <a:ext cx="515819" cy="40043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86" y="4070917"/>
            <a:ext cx="3934047" cy="28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38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84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-rajz21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titan.physx.u-szeged.hu/~tewati/" TargetMode="External"/><Relationship Id="rId2" Type="http://schemas.openxmlformats.org/officeDocument/2006/relationships/hyperlink" Target="http://www.eli-hu.h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PCI_Express" TargetMode="External"/><Relationship Id="rId5" Type="http://schemas.openxmlformats.org/officeDocument/2006/relationships/hyperlink" Target="http://en.wikipedia.org/wiki/Heterogeneous_computing" TargetMode="External"/><Relationship Id="rId4" Type="http://schemas.openxmlformats.org/officeDocument/2006/relationships/hyperlink" Target="http://en.wikipedia.org/wiki/Laser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ch%E2%80%93Zehnder_interferometer" TargetMode="External"/><Relationship Id="rId2" Type="http://schemas.openxmlformats.org/officeDocument/2006/relationships/hyperlink" Target="http://en.wikipedia.org/wiki/Interferometr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hzdr.de/db/Cms?pNid=3227" TargetMode="External"/><Relationship Id="rId4" Type="http://schemas.openxmlformats.org/officeDocument/2006/relationships/hyperlink" Target="http://ufo.kit.edu/software.html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1"/>
          </p:nvPr>
        </p:nvSpPr>
        <p:spPr>
          <a:xfrm>
            <a:off x="1894773" y="1574796"/>
            <a:ext cx="6651625" cy="1285362"/>
          </a:xfrm>
        </p:spPr>
        <p:txBody>
          <a:bodyPr/>
          <a:lstStyle/>
          <a:p>
            <a:r>
              <a:rPr lang="hu-HU" dirty="0" smtClean="0"/>
              <a:t>Scientific Computing </a:t>
            </a:r>
          </a:p>
          <a:p>
            <a:r>
              <a:rPr lang="hu-HU" dirty="0" err="1" smtClean="0"/>
              <a:t>at</a:t>
            </a:r>
            <a:r>
              <a:rPr lang="hu-HU" dirty="0" smtClean="0"/>
              <a:t>  ELI-ALPS</a:t>
            </a:r>
            <a:endParaRPr lang="hu-HU" dirty="0"/>
          </a:p>
        </p:txBody>
      </p:sp>
      <p:sp>
        <p:nvSpPr>
          <p:cNvPr id="3" name="TextBox 2"/>
          <p:cNvSpPr txBox="1"/>
          <p:nvPr/>
        </p:nvSpPr>
        <p:spPr>
          <a:xfrm>
            <a:off x="945818" y="5228088"/>
            <a:ext cx="361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Sándor Farkas</a:t>
            </a:r>
            <a:endParaRPr lang="hu-HU" b="1" dirty="0" smtClean="0">
              <a:solidFill>
                <a:schemeClr val="bg1"/>
              </a:solidFill>
            </a:endParaRPr>
          </a:p>
          <a:p>
            <a:r>
              <a:rPr lang="hu-HU" b="1" dirty="0" err="1" smtClean="0">
                <a:solidFill>
                  <a:schemeClr val="bg1"/>
                </a:solidFill>
              </a:rPr>
              <a:t>Scientific</a:t>
            </a:r>
            <a:r>
              <a:rPr lang="hu-HU" b="1" dirty="0" smtClean="0">
                <a:solidFill>
                  <a:schemeClr val="bg1"/>
                </a:solidFill>
              </a:rPr>
              <a:t> </a:t>
            </a:r>
            <a:r>
              <a:rPr lang="hu-HU" b="1" dirty="0" smtClean="0">
                <a:solidFill>
                  <a:schemeClr val="bg1"/>
                </a:solidFill>
              </a:rPr>
              <a:t>Computing Group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ELI-ALPS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The LASER – theoretical background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856635" y="1417177"/>
            <a:ext cx="828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Acronym for: Light Amplification by Stimulated Emission of Radiation</a:t>
            </a:r>
          </a:p>
        </p:txBody>
      </p:sp>
      <p:cxnSp>
        <p:nvCxnSpPr>
          <p:cNvPr id="6" name="Egyenes összekötő 5"/>
          <p:cNvCxnSpPr/>
          <p:nvPr/>
        </p:nvCxnSpPr>
        <p:spPr>
          <a:xfrm>
            <a:off x="1132764" y="4612943"/>
            <a:ext cx="27841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1132764" y="2991134"/>
            <a:ext cx="27841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1032119" y="47630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 level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1032119" y="2534717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Excited level</a:t>
            </a:r>
            <a:endParaRPr lang="hu-HU" dirty="0"/>
          </a:p>
        </p:txBody>
      </p:sp>
      <p:sp>
        <p:nvSpPr>
          <p:cNvPr id="10" name="Ellipszis 9"/>
          <p:cNvSpPr/>
          <p:nvPr/>
        </p:nvSpPr>
        <p:spPr>
          <a:xfrm>
            <a:off x="3001275" y="2847629"/>
            <a:ext cx="218365" cy="2597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3111690" y="513240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Atom</a:t>
            </a:r>
            <a:endParaRPr lang="hu-HU" dirty="0"/>
          </a:p>
        </p:txBody>
      </p:sp>
      <p:cxnSp>
        <p:nvCxnSpPr>
          <p:cNvPr id="13" name="Egyenes összekötő nyíllal 12"/>
          <p:cNvCxnSpPr>
            <a:stCxn id="11" idx="0"/>
          </p:cNvCxnSpPr>
          <p:nvPr/>
        </p:nvCxnSpPr>
        <p:spPr>
          <a:xfrm flipH="1" flipV="1">
            <a:off x="3111690" y="4722546"/>
            <a:ext cx="361638" cy="409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H="1">
            <a:off x="3298462" y="2991134"/>
            <a:ext cx="1" cy="16218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4206240" y="4763069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1</a:t>
            </a:r>
            <a:endParaRPr lang="hu-HU" baseline="-250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4168821" y="253471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2</a:t>
            </a:r>
            <a:endParaRPr lang="hu-HU" baseline="-250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1132764" y="6187440"/>
            <a:ext cx="730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energy levels are discrete, as we learnt from quantum mechanics</a:t>
            </a:r>
            <a:endParaRPr lang="hu-HU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5459104" y="2963248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External energy </a:t>
            </a:r>
            <a:r>
              <a:rPr lang="en-US" dirty="0" smtClean="0"/>
              <a:t>source</a:t>
            </a:r>
            <a:endParaRPr lang="hu-HU" dirty="0"/>
          </a:p>
        </p:txBody>
      </p:sp>
      <p:sp>
        <p:nvSpPr>
          <p:cNvPr id="19" name="Szabadkézi sokszög 18"/>
          <p:cNvSpPr/>
          <p:nvPr/>
        </p:nvSpPr>
        <p:spPr>
          <a:xfrm>
            <a:off x="3330212" y="3444700"/>
            <a:ext cx="597693" cy="15718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doboz 20"/>
          <p:cNvSpPr txBox="1"/>
          <p:nvPr/>
        </p:nvSpPr>
        <p:spPr>
          <a:xfrm>
            <a:off x="5459103" y="3432976"/>
            <a:ext cx="209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A photon arrives</a:t>
            </a:r>
            <a:endParaRPr lang="hu-HU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5459103" y="3953058"/>
            <a:ext cx="3276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 The atom goes to the ground energy level and an additional photon is emitted</a:t>
            </a:r>
            <a:endParaRPr lang="hu-HU" dirty="0"/>
          </a:p>
        </p:txBody>
      </p:sp>
      <p:sp>
        <p:nvSpPr>
          <p:cNvPr id="23" name="Szabadkézi sokszög 22"/>
          <p:cNvSpPr/>
          <p:nvPr/>
        </p:nvSpPr>
        <p:spPr>
          <a:xfrm>
            <a:off x="2372084" y="3892447"/>
            <a:ext cx="597693" cy="15718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abadkézi sokszög 23"/>
          <p:cNvSpPr/>
          <p:nvPr/>
        </p:nvSpPr>
        <p:spPr>
          <a:xfrm>
            <a:off x="3347903" y="4153356"/>
            <a:ext cx="597693" cy="15718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224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0018 0.2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2" grpId="0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The LASER – theoretical background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856635" y="1417177"/>
            <a:ext cx="828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Acronym for: Light Amplification by Stimulated Emission of Radiation</a:t>
            </a:r>
          </a:p>
        </p:txBody>
      </p:sp>
      <p:cxnSp>
        <p:nvCxnSpPr>
          <p:cNvPr id="6" name="Egyenes összekötő 5"/>
          <p:cNvCxnSpPr/>
          <p:nvPr/>
        </p:nvCxnSpPr>
        <p:spPr>
          <a:xfrm>
            <a:off x="1132764" y="4612943"/>
            <a:ext cx="27841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1132764" y="2991134"/>
            <a:ext cx="27841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1032119" y="47630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 level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1032119" y="2534717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Excited level</a:t>
            </a:r>
            <a:endParaRPr lang="hu-HU" dirty="0"/>
          </a:p>
        </p:txBody>
      </p:sp>
      <p:sp>
        <p:nvSpPr>
          <p:cNvPr id="10" name="Ellipszis 9"/>
          <p:cNvSpPr/>
          <p:nvPr/>
        </p:nvSpPr>
        <p:spPr>
          <a:xfrm>
            <a:off x="3006362" y="4478562"/>
            <a:ext cx="218365" cy="2597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3111690" y="513240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Atom</a:t>
            </a:r>
            <a:endParaRPr lang="hu-HU" dirty="0"/>
          </a:p>
        </p:txBody>
      </p:sp>
      <p:cxnSp>
        <p:nvCxnSpPr>
          <p:cNvPr id="13" name="Egyenes összekötő nyíllal 12"/>
          <p:cNvCxnSpPr>
            <a:stCxn id="11" idx="0"/>
          </p:cNvCxnSpPr>
          <p:nvPr/>
        </p:nvCxnSpPr>
        <p:spPr>
          <a:xfrm flipH="1" flipV="1">
            <a:off x="3111690" y="4722546"/>
            <a:ext cx="361638" cy="409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>
            <a:off x="3295650" y="2991134"/>
            <a:ext cx="6350" cy="16218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4206240" y="4763069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1</a:t>
            </a:r>
            <a:endParaRPr lang="hu-HU" baseline="-250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4168821" y="253471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2</a:t>
            </a:r>
            <a:endParaRPr lang="hu-HU" baseline="-250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1132764" y="6187440"/>
            <a:ext cx="730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energy levels are discrete, as we learnt from quantum mechanics</a:t>
            </a:r>
            <a:endParaRPr lang="hu-HU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5459104" y="2963248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External energy </a:t>
            </a:r>
            <a:r>
              <a:rPr lang="en-US" dirty="0" smtClean="0"/>
              <a:t>source</a:t>
            </a:r>
            <a:endParaRPr lang="hu-HU" dirty="0"/>
          </a:p>
        </p:txBody>
      </p:sp>
      <p:sp>
        <p:nvSpPr>
          <p:cNvPr id="19" name="Szabadkézi sokszög 18"/>
          <p:cNvSpPr/>
          <p:nvPr/>
        </p:nvSpPr>
        <p:spPr>
          <a:xfrm>
            <a:off x="3337795" y="3420998"/>
            <a:ext cx="597693" cy="15718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doboz 20"/>
          <p:cNvSpPr txBox="1"/>
          <p:nvPr/>
        </p:nvSpPr>
        <p:spPr>
          <a:xfrm>
            <a:off x="5459103" y="3432976"/>
            <a:ext cx="209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A photon arrives</a:t>
            </a:r>
            <a:endParaRPr lang="hu-HU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5459103" y="3953058"/>
            <a:ext cx="3276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 The atom goes to the ground energy level and an additional photon is emitted</a:t>
            </a:r>
            <a:endParaRPr lang="hu-HU" dirty="0"/>
          </a:p>
        </p:txBody>
      </p:sp>
      <p:sp>
        <p:nvSpPr>
          <p:cNvPr id="24" name="Szabadkézi sokszög 23"/>
          <p:cNvSpPr/>
          <p:nvPr/>
        </p:nvSpPr>
        <p:spPr>
          <a:xfrm>
            <a:off x="3355486" y="4129654"/>
            <a:ext cx="597693" cy="15718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856635" y="1685437"/>
            <a:ext cx="7738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better naming is </a:t>
            </a:r>
            <a:r>
              <a:rPr lang="en-US" b="1" dirty="0"/>
              <a:t>a device emitting light through a process of optical amplification</a:t>
            </a:r>
            <a:endParaRPr lang="hu-HU" b="1" dirty="0"/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4629754" y="5244798"/>
            <a:ext cx="4106283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attributes (direction, wavelength) of the new photon are the same as the first one causing coherent light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1325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41335" y="1530824"/>
            <a:ext cx="7935686" cy="639170"/>
          </a:xfrm>
        </p:spPr>
        <p:txBody>
          <a:bodyPr/>
          <a:lstStyle/>
          <a:p>
            <a:r>
              <a:rPr lang="en-US" dirty="0" smtClean="0"/>
              <a:t>Let’s see how it works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The laser - components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496898" y="1708329"/>
            <a:ext cx="277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We need a tube with the gain medium</a:t>
            </a:r>
            <a:endParaRPr lang="hu-HU" dirty="0"/>
          </a:p>
        </p:txBody>
      </p:sp>
      <p:sp>
        <p:nvSpPr>
          <p:cNvPr id="8" name="Ellipszis 7"/>
          <p:cNvSpPr/>
          <p:nvPr/>
        </p:nvSpPr>
        <p:spPr>
          <a:xfrm>
            <a:off x="1023582" y="3043451"/>
            <a:ext cx="1405719" cy="162408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Folyamatábra: Közvetlen elérésű tárolás 6"/>
          <p:cNvSpPr/>
          <p:nvPr/>
        </p:nvSpPr>
        <p:spPr>
          <a:xfrm>
            <a:off x="1283366" y="3302758"/>
            <a:ext cx="3002031" cy="1064525"/>
          </a:xfrm>
          <a:prstGeom prst="flowChartMagneticDrum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3203459" y="3022978"/>
            <a:ext cx="1405719" cy="162408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Villám 9"/>
          <p:cNvSpPr/>
          <p:nvPr/>
        </p:nvSpPr>
        <p:spPr>
          <a:xfrm>
            <a:off x="2560478" y="2174459"/>
            <a:ext cx="447806" cy="914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5496897" y="2422056"/>
            <a:ext cx="277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Laser pumping energy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496897" y="2904193"/>
            <a:ext cx="277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High reflector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496897" y="3312842"/>
            <a:ext cx="277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 Output coupler</a:t>
            </a:r>
            <a:endParaRPr lang="hu-HU" dirty="0"/>
          </a:p>
        </p:txBody>
      </p:sp>
      <p:sp>
        <p:nvSpPr>
          <p:cNvPr id="14" name="Ellipszis 13"/>
          <p:cNvSpPr/>
          <p:nvPr/>
        </p:nvSpPr>
        <p:spPr>
          <a:xfrm>
            <a:off x="3882682" y="3798277"/>
            <a:ext cx="140677" cy="1125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19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7" grpId="0" animBg="1"/>
      <p:bldP spid="9" grpId="0" animBg="1"/>
      <p:bldP spid="10" grpId="0" animBg="1"/>
      <p:bldP spid="11" grpId="0"/>
      <p:bldP spid="12" grpId="0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41335" y="1530824"/>
            <a:ext cx="7935686" cy="639170"/>
          </a:xfrm>
        </p:spPr>
        <p:txBody>
          <a:bodyPr/>
          <a:lstStyle/>
          <a:p>
            <a:r>
              <a:rPr lang="en-US" dirty="0" smtClean="0"/>
              <a:t>Let’s see how it works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The laser - components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496898" y="1708329"/>
            <a:ext cx="277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We need a tube with the gain medium</a:t>
            </a:r>
            <a:endParaRPr lang="hu-HU" dirty="0"/>
          </a:p>
        </p:txBody>
      </p:sp>
      <p:sp>
        <p:nvSpPr>
          <p:cNvPr id="8" name="Ellipszis 7"/>
          <p:cNvSpPr/>
          <p:nvPr/>
        </p:nvSpPr>
        <p:spPr>
          <a:xfrm>
            <a:off x="1023582" y="3043451"/>
            <a:ext cx="1405719" cy="162408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Folyamatábra: Közvetlen elérésű tárolás 6"/>
          <p:cNvSpPr/>
          <p:nvPr/>
        </p:nvSpPr>
        <p:spPr>
          <a:xfrm>
            <a:off x="1283366" y="3302758"/>
            <a:ext cx="3002031" cy="1064525"/>
          </a:xfrm>
          <a:prstGeom prst="flowChartMagneticDrum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3203459" y="3022978"/>
            <a:ext cx="1405719" cy="162408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Villám 9"/>
          <p:cNvSpPr/>
          <p:nvPr/>
        </p:nvSpPr>
        <p:spPr>
          <a:xfrm>
            <a:off x="2560478" y="2174459"/>
            <a:ext cx="447806" cy="914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5496897" y="2422056"/>
            <a:ext cx="277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Laser pumping energy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496897" y="2904193"/>
            <a:ext cx="277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High reflector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496897" y="3312842"/>
            <a:ext cx="277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 Output coupler</a:t>
            </a:r>
            <a:endParaRPr lang="hu-HU" dirty="0"/>
          </a:p>
        </p:txBody>
      </p:sp>
      <p:sp>
        <p:nvSpPr>
          <p:cNvPr id="14" name="Ellipszis 13"/>
          <p:cNvSpPr/>
          <p:nvPr/>
        </p:nvSpPr>
        <p:spPr>
          <a:xfrm>
            <a:off x="3882682" y="3798277"/>
            <a:ext cx="140677" cy="1125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3"/>
          <p:cNvSpPr/>
          <p:nvPr/>
        </p:nvSpPr>
        <p:spPr>
          <a:xfrm>
            <a:off x="1795463" y="3562350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/>
          <p:cNvSpPr/>
          <p:nvPr/>
        </p:nvSpPr>
        <p:spPr>
          <a:xfrm>
            <a:off x="1795463" y="4016310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/>
          <p:cNvSpPr/>
          <p:nvPr/>
        </p:nvSpPr>
        <p:spPr>
          <a:xfrm>
            <a:off x="2147888" y="3743802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/>
          <p:cNvSpPr/>
          <p:nvPr/>
        </p:nvSpPr>
        <p:spPr>
          <a:xfrm>
            <a:off x="2069945" y="4076222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/>
          <p:cNvSpPr/>
          <p:nvPr/>
        </p:nvSpPr>
        <p:spPr>
          <a:xfrm>
            <a:off x="2380589" y="3437596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abadkézi sokszög 20"/>
          <p:cNvSpPr/>
          <p:nvPr/>
        </p:nvSpPr>
        <p:spPr>
          <a:xfrm>
            <a:off x="2949143" y="3475527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abadkézi sokszög 21"/>
          <p:cNvSpPr/>
          <p:nvPr/>
        </p:nvSpPr>
        <p:spPr>
          <a:xfrm>
            <a:off x="2854779" y="3785357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Szabadkézi sokszög 22"/>
          <p:cNvSpPr/>
          <p:nvPr/>
        </p:nvSpPr>
        <p:spPr>
          <a:xfrm>
            <a:off x="2766341" y="4095187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030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41335" y="1530824"/>
            <a:ext cx="7935686" cy="639170"/>
          </a:xfrm>
        </p:spPr>
        <p:txBody>
          <a:bodyPr/>
          <a:lstStyle/>
          <a:p>
            <a:r>
              <a:rPr lang="en-US" dirty="0" smtClean="0"/>
              <a:t>Let’s see how it works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The laser - components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496898" y="1708329"/>
            <a:ext cx="277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We need a tube with the gain medium</a:t>
            </a:r>
            <a:endParaRPr lang="hu-HU" dirty="0"/>
          </a:p>
        </p:txBody>
      </p:sp>
      <p:sp>
        <p:nvSpPr>
          <p:cNvPr id="8" name="Ellipszis 7"/>
          <p:cNvSpPr/>
          <p:nvPr/>
        </p:nvSpPr>
        <p:spPr>
          <a:xfrm>
            <a:off x="1023582" y="3043451"/>
            <a:ext cx="1405719" cy="162408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Folyamatábra: Közvetlen elérésű tárolás 6"/>
          <p:cNvSpPr/>
          <p:nvPr/>
        </p:nvSpPr>
        <p:spPr>
          <a:xfrm>
            <a:off x="1293569" y="3312842"/>
            <a:ext cx="3002031" cy="1064525"/>
          </a:xfrm>
          <a:prstGeom prst="flowChartMagneticDrum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3203459" y="3022978"/>
            <a:ext cx="1405719" cy="162408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Villám 9"/>
          <p:cNvSpPr/>
          <p:nvPr/>
        </p:nvSpPr>
        <p:spPr>
          <a:xfrm>
            <a:off x="2560478" y="2174459"/>
            <a:ext cx="447806" cy="914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5496897" y="2422056"/>
            <a:ext cx="277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Laser pumping energy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496897" y="2904193"/>
            <a:ext cx="277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High reflector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496897" y="3312842"/>
            <a:ext cx="277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 Output coupler</a:t>
            </a:r>
            <a:endParaRPr lang="hu-HU" dirty="0"/>
          </a:p>
        </p:txBody>
      </p:sp>
      <p:sp>
        <p:nvSpPr>
          <p:cNvPr id="14" name="Ellipszis 13"/>
          <p:cNvSpPr/>
          <p:nvPr/>
        </p:nvSpPr>
        <p:spPr>
          <a:xfrm>
            <a:off x="3882682" y="3798277"/>
            <a:ext cx="140677" cy="1125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3"/>
          <p:cNvSpPr/>
          <p:nvPr/>
        </p:nvSpPr>
        <p:spPr>
          <a:xfrm>
            <a:off x="1795463" y="3562350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/>
          <p:cNvSpPr/>
          <p:nvPr/>
        </p:nvSpPr>
        <p:spPr>
          <a:xfrm>
            <a:off x="1795463" y="4016310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/>
          <p:cNvSpPr/>
          <p:nvPr/>
        </p:nvSpPr>
        <p:spPr>
          <a:xfrm>
            <a:off x="2147888" y="3743802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/>
          <p:cNvSpPr/>
          <p:nvPr/>
        </p:nvSpPr>
        <p:spPr>
          <a:xfrm>
            <a:off x="2069945" y="4076222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/>
          <p:cNvSpPr/>
          <p:nvPr/>
        </p:nvSpPr>
        <p:spPr>
          <a:xfrm>
            <a:off x="2380589" y="3437596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abadkézi sokszög 20"/>
          <p:cNvSpPr/>
          <p:nvPr/>
        </p:nvSpPr>
        <p:spPr>
          <a:xfrm>
            <a:off x="2949143" y="3475527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abadkézi sokszög 21"/>
          <p:cNvSpPr/>
          <p:nvPr/>
        </p:nvSpPr>
        <p:spPr>
          <a:xfrm>
            <a:off x="2854779" y="3785357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Szabadkézi sokszög 22"/>
          <p:cNvSpPr/>
          <p:nvPr/>
        </p:nvSpPr>
        <p:spPr>
          <a:xfrm>
            <a:off x="2766341" y="4095187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156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4965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06789 -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3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40741E-7 L -0.06545 7.40741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41335" y="1530824"/>
            <a:ext cx="7935686" cy="639170"/>
          </a:xfrm>
        </p:spPr>
        <p:txBody>
          <a:bodyPr/>
          <a:lstStyle/>
          <a:p>
            <a:r>
              <a:rPr lang="en-US" dirty="0" smtClean="0"/>
              <a:t>Let’s see how it works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The laser - components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496898" y="1708329"/>
            <a:ext cx="277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We need a tube with the gain medium</a:t>
            </a:r>
            <a:endParaRPr lang="hu-HU" dirty="0"/>
          </a:p>
        </p:txBody>
      </p:sp>
      <p:sp>
        <p:nvSpPr>
          <p:cNvPr id="8" name="Ellipszis 7"/>
          <p:cNvSpPr/>
          <p:nvPr/>
        </p:nvSpPr>
        <p:spPr>
          <a:xfrm>
            <a:off x="1023582" y="3043451"/>
            <a:ext cx="1405719" cy="162408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Folyamatábra: Közvetlen elérésű tárolás 6"/>
          <p:cNvSpPr/>
          <p:nvPr/>
        </p:nvSpPr>
        <p:spPr>
          <a:xfrm>
            <a:off x="1293569" y="3310461"/>
            <a:ext cx="3002031" cy="1064525"/>
          </a:xfrm>
          <a:prstGeom prst="flowChartMagneticDrum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3203459" y="3022978"/>
            <a:ext cx="1405719" cy="162408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Villám 9"/>
          <p:cNvSpPr/>
          <p:nvPr/>
        </p:nvSpPr>
        <p:spPr>
          <a:xfrm>
            <a:off x="2560478" y="2174459"/>
            <a:ext cx="447806" cy="914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5496897" y="2422056"/>
            <a:ext cx="277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Laser pumping energy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496897" y="2904193"/>
            <a:ext cx="277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High reflector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496897" y="3312842"/>
            <a:ext cx="277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 Output coupler</a:t>
            </a:r>
            <a:endParaRPr lang="hu-HU" dirty="0"/>
          </a:p>
        </p:txBody>
      </p:sp>
      <p:sp>
        <p:nvSpPr>
          <p:cNvPr id="14" name="Ellipszis 13"/>
          <p:cNvSpPr/>
          <p:nvPr/>
        </p:nvSpPr>
        <p:spPr>
          <a:xfrm>
            <a:off x="3882682" y="3798277"/>
            <a:ext cx="140677" cy="1125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3"/>
          <p:cNvSpPr/>
          <p:nvPr/>
        </p:nvSpPr>
        <p:spPr>
          <a:xfrm>
            <a:off x="1795463" y="3562350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/>
          <p:cNvSpPr/>
          <p:nvPr/>
        </p:nvSpPr>
        <p:spPr>
          <a:xfrm>
            <a:off x="1795463" y="4016310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/>
          <p:cNvSpPr/>
          <p:nvPr/>
        </p:nvSpPr>
        <p:spPr>
          <a:xfrm>
            <a:off x="2147888" y="3743802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/>
          <p:cNvSpPr/>
          <p:nvPr/>
        </p:nvSpPr>
        <p:spPr>
          <a:xfrm>
            <a:off x="2069945" y="4076222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/>
          <p:cNvSpPr/>
          <p:nvPr/>
        </p:nvSpPr>
        <p:spPr>
          <a:xfrm>
            <a:off x="2380589" y="3437596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abadkézi sokszög 20"/>
          <p:cNvSpPr/>
          <p:nvPr/>
        </p:nvSpPr>
        <p:spPr>
          <a:xfrm>
            <a:off x="2196660" y="3342177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abadkézi sokszög 21"/>
          <p:cNvSpPr/>
          <p:nvPr/>
        </p:nvSpPr>
        <p:spPr>
          <a:xfrm>
            <a:off x="1964180" y="3711537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Szabadkézi sokszög 22"/>
          <p:cNvSpPr/>
          <p:nvPr/>
        </p:nvSpPr>
        <p:spPr>
          <a:xfrm>
            <a:off x="1885269" y="4064234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abadkézi sokszög 23"/>
          <p:cNvSpPr/>
          <p:nvPr/>
        </p:nvSpPr>
        <p:spPr>
          <a:xfrm>
            <a:off x="2179987" y="3496958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Szabadkézi sokszög 25"/>
          <p:cNvSpPr/>
          <p:nvPr/>
        </p:nvSpPr>
        <p:spPr>
          <a:xfrm>
            <a:off x="1961797" y="3856794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Szabadkézi sokszög 26"/>
          <p:cNvSpPr/>
          <p:nvPr/>
        </p:nvSpPr>
        <p:spPr>
          <a:xfrm>
            <a:off x="1870975" y="4169011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432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7691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-0.08542 -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-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22222E-6 L -0.06372 -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96296E-6 L -0.06372 -0.000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05034 -0.001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7" y="-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0.03507 -0.00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41335" y="1530824"/>
            <a:ext cx="7935686" cy="639170"/>
          </a:xfrm>
        </p:spPr>
        <p:txBody>
          <a:bodyPr/>
          <a:lstStyle/>
          <a:p>
            <a:r>
              <a:rPr lang="en-US" dirty="0" smtClean="0"/>
              <a:t>Let’s see how it works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The laser - components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496898" y="1708329"/>
            <a:ext cx="277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We need a tube with the gain medium</a:t>
            </a:r>
            <a:endParaRPr lang="hu-HU" dirty="0"/>
          </a:p>
        </p:txBody>
      </p:sp>
      <p:sp>
        <p:nvSpPr>
          <p:cNvPr id="8" name="Ellipszis 7"/>
          <p:cNvSpPr/>
          <p:nvPr/>
        </p:nvSpPr>
        <p:spPr>
          <a:xfrm>
            <a:off x="1023582" y="3043451"/>
            <a:ext cx="1405719" cy="162408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Folyamatábra: Közvetlen elérésű tárolás 6"/>
          <p:cNvSpPr/>
          <p:nvPr/>
        </p:nvSpPr>
        <p:spPr>
          <a:xfrm>
            <a:off x="1293569" y="3310461"/>
            <a:ext cx="3002031" cy="1064525"/>
          </a:xfrm>
          <a:prstGeom prst="flowChartMagneticDrum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3203459" y="3022978"/>
            <a:ext cx="1405719" cy="162408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Villám 9"/>
          <p:cNvSpPr/>
          <p:nvPr/>
        </p:nvSpPr>
        <p:spPr>
          <a:xfrm>
            <a:off x="2560478" y="2174459"/>
            <a:ext cx="447806" cy="914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5496897" y="2422056"/>
            <a:ext cx="277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Laser pumping energy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496897" y="2904193"/>
            <a:ext cx="277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High reflector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496897" y="3312842"/>
            <a:ext cx="277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 Output coupler</a:t>
            </a:r>
            <a:endParaRPr lang="hu-HU" dirty="0"/>
          </a:p>
        </p:txBody>
      </p:sp>
      <p:sp>
        <p:nvSpPr>
          <p:cNvPr id="14" name="Ellipszis 13"/>
          <p:cNvSpPr/>
          <p:nvPr/>
        </p:nvSpPr>
        <p:spPr>
          <a:xfrm>
            <a:off x="3882682" y="3798277"/>
            <a:ext cx="140677" cy="1125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3"/>
          <p:cNvSpPr/>
          <p:nvPr/>
        </p:nvSpPr>
        <p:spPr>
          <a:xfrm>
            <a:off x="1795463" y="3562350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/>
          <p:cNvSpPr/>
          <p:nvPr/>
        </p:nvSpPr>
        <p:spPr>
          <a:xfrm>
            <a:off x="1795463" y="4016310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/>
          <p:cNvSpPr/>
          <p:nvPr/>
        </p:nvSpPr>
        <p:spPr>
          <a:xfrm>
            <a:off x="2147888" y="3743802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/>
          <p:cNvSpPr/>
          <p:nvPr/>
        </p:nvSpPr>
        <p:spPr>
          <a:xfrm>
            <a:off x="2069945" y="4076222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/>
          <p:cNvSpPr/>
          <p:nvPr/>
        </p:nvSpPr>
        <p:spPr>
          <a:xfrm>
            <a:off x="2380589" y="3437596"/>
            <a:ext cx="114300" cy="1198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abadkézi sokszög 20"/>
          <p:cNvSpPr/>
          <p:nvPr/>
        </p:nvSpPr>
        <p:spPr>
          <a:xfrm>
            <a:off x="2491936" y="3342177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Szabadkézi sokszög 24"/>
          <p:cNvSpPr/>
          <p:nvPr/>
        </p:nvSpPr>
        <p:spPr>
          <a:xfrm>
            <a:off x="2491934" y="3418380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abadkézi sokszög 27"/>
          <p:cNvSpPr/>
          <p:nvPr/>
        </p:nvSpPr>
        <p:spPr>
          <a:xfrm>
            <a:off x="2475265" y="3494577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abadkézi sokszög 28"/>
          <p:cNvSpPr/>
          <p:nvPr/>
        </p:nvSpPr>
        <p:spPr>
          <a:xfrm>
            <a:off x="2475263" y="3570780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abadkézi sokszög 29"/>
          <p:cNvSpPr/>
          <p:nvPr/>
        </p:nvSpPr>
        <p:spPr>
          <a:xfrm>
            <a:off x="2296675" y="3637454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Szabadkézi sokszög 30"/>
          <p:cNvSpPr/>
          <p:nvPr/>
        </p:nvSpPr>
        <p:spPr>
          <a:xfrm>
            <a:off x="2296673" y="3713657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Szabadkézi sokszög 31"/>
          <p:cNvSpPr/>
          <p:nvPr/>
        </p:nvSpPr>
        <p:spPr>
          <a:xfrm>
            <a:off x="2280004" y="3789854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Szabadkézi sokszög 32"/>
          <p:cNvSpPr/>
          <p:nvPr/>
        </p:nvSpPr>
        <p:spPr>
          <a:xfrm>
            <a:off x="2280002" y="3866057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abadkézi sokszög 33"/>
          <p:cNvSpPr/>
          <p:nvPr/>
        </p:nvSpPr>
        <p:spPr>
          <a:xfrm>
            <a:off x="2203805" y="3992265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Szabadkézi sokszög 34"/>
          <p:cNvSpPr/>
          <p:nvPr/>
        </p:nvSpPr>
        <p:spPr>
          <a:xfrm>
            <a:off x="2203803" y="4068468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Szabadkézi sokszög 35"/>
          <p:cNvSpPr/>
          <p:nvPr/>
        </p:nvSpPr>
        <p:spPr>
          <a:xfrm>
            <a:off x="2187134" y="4144665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Szabadkézi sokszög 36"/>
          <p:cNvSpPr/>
          <p:nvPr/>
        </p:nvSpPr>
        <p:spPr>
          <a:xfrm>
            <a:off x="2187132" y="4220868"/>
            <a:ext cx="188728" cy="8189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Folyamatábra: Közvetlen elérésű tárolás 5"/>
          <p:cNvSpPr/>
          <p:nvPr/>
        </p:nvSpPr>
        <p:spPr>
          <a:xfrm>
            <a:off x="3884980" y="3787375"/>
            <a:ext cx="5049470" cy="127578"/>
          </a:xfrm>
          <a:prstGeom prst="flowChartMagneticDrum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Szövegdoboz 37"/>
          <p:cNvSpPr txBox="1"/>
          <p:nvPr/>
        </p:nvSpPr>
        <p:spPr>
          <a:xfrm>
            <a:off x="5496896" y="3941090"/>
            <a:ext cx="277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 Laser beam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5666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10521 -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10521 -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-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0.10521 -0.000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10521 -0.000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15503 -0.001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3" y="-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5417 -0.0016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0.1651 -0.000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7" y="-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1651 -0.0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7" y="-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14791 0.0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0.14791 -0.000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15 -0.000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5035 3.7037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7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6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09601" y="1981200"/>
            <a:ext cx="7935686" cy="3467100"/>
          </a:xfrm>
        </p:spPr>
        <p:txBody>
          <a:bodyPr/>
          <a:lstStyle/>
          <a:p>
            <a:r>
              <a:rPr lang="en-US" b="1" i="1" dirty="0"/>
              <a:t>Continuous</a:t>
            </a:r>
            <a:r>
              <a:rPr lang="en-US" b="1" dirty="0"/>
              <a:t>: </a:t>
            </a:r>
            <a:r>
              <a:rPr lang="en-US" dirty="0"/>
              <a:t>the power output is continuous over time – continuous wave (CW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It is feasible for lots of applications.</a:t>
            </a:r>
            <a:endParaRPr lang="en-US" dirty="0"/>
          </a:p>
          <a:p>
            <a:r>
              <a:rPr lang="en-US" dirty="0" smtClean="0"/>
              <a:t>Limitation can be the amount of energy hitting the target per a specific duration. It may happen the target can cool down and the experiment will fail.</a:t>
            </a:r>
            <a:endParaRPr lang="hu-HU" dirty="0"/>
          </a:p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Category of lasers – modes of operation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902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09601" y="1981200"/>
            <a:ext cx="7935686" cy="2730500"/>
          </a:xfrm>
        </p:spPr>
        <p:txBody>
          <a:bodyPr/>
          <a:lstStyle/>
          <a:p>
            <a:r>
              <a:rPr lang="en-US" sz="2000" b="1" dirty="0"/>
              <a:t>Pulsed mode: </a:t>
            </a:r>
            <a:r>
              <a:rPr lang="en-US" sz="2000" dirty="0"/>
              <a:t>any laser not classified as continuous wave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Optical power appears in pulses of some </a:t>
            </a:r>
            <a:r>
              <a:rPr lang="en-US" sz="2000" dirty="0" smtClean="0"/>
              <a:t>duration at </a:t>
            </a:r>
            <a:r>
              <a:rPr lang="en-US" sz="2000" dirty="0"/>
              <a:t>some repetition rate</a:t>
            </a:r>
            <a:endParaRPr lang="hu-HU" sz="2000" dirty="0"/>
          </a:p>
          <a:p>
            <a:endParaRPr lang="en-US" sz="2000" i="1" dirty="0" smtClean="0"/>
          </a:p>
          <a:p>
            <a:r>
              <a:rPr lang="en-US" sz="2000" i="1" dirty="0" smtClean="0"/>
              <a:t>Advantages: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i="1" dirty="0" smtClean="0"/>
              <a:t>larger energy can be transferred during a relatively short time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i="1" dirty="0" smtClean="0"/>
              <a:t>At some applications the peak power achieved with pulsed lasers is important</a:t>
            </a:r>
            <a:endParaRPr lang="en-US" sz="2000" i="1" dirty="0"/>
          </a:p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Category of lasers – </a:t>
            </a:r>
            <a:r>
              <a:rPr lang="en-US" dirty="0"/>
              <a:t>modes of </a:t>
            </a:r>
            <a:r>
              <a:rPr lang="en-US" dirty="0" smtClean="0"/>
              <a:t>operation</a:t>
            </a:r>
            <a:endParaRPr lang="hu-HU" dirty="0"/>
          </a:p>
        </p:txBody>
      </p:sp>
      <p:sp>
        <p:nvSpPr>
          <p:cNvPr id="4" name="Folyamatábra: Közvetlen elérésű tárolás 3"/>
          <p:cNvSpPr/>
          <p:nvPr/>
        </p:nvSpPr>
        <p:spPr>
          <a:xfrm>
            <a:off x="609600" y="5217885"/>
            <a:ext cx="1701799" cy="685800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2004060" y="55245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6"/>
          <p:cNvCxnSpPr/>
          <p:nvPr/>
        </p:nvCxnSpPr>
        <p:spPr>
          <a:xfrm>
            <a:off x="2069101" y="5559061"/>
            <a:ext cx="5642339" cy="41639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00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09601" y="1503529"/>
            <a:ext cx="7935686" cy="1239671"/>
          </a:xfrm>
        </p:spPr>
        <p:txBody>
          <a:bodyPr/>
          <a:lstStyle/>
          <a:p>
            <a:r>
              <a:rPr lang="en-US" sz="2400" dirty="0" smtClean="0"/>
              <a:t>Due to limitations of physical laws the simple pulsed operation lasers can achieve “only” femtosecond (10</a:t>
            </a:r>
            <a:r>
              <a:rPr lang="en-US" sz="2400" baseline="30000" dirty="0" smtClean="0"/>
              <a:t>-15</a:t>
            </a:r>
            <a:r>
              <a:rPr lang="en-US" sz="2400" dirty="0" smtClean="0"/>
              <a:t>s) pulses.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Femtosecond, </a:t>
            </a:r>
            <a:r>
              <a:rPr lang="en-US" dirty="0" err="1" smtClean="0"/>
              <a:t>attosecond</a:t>
            </a:r>
            <a:r>
              <a:rPr lang="en-US" dirty="0" smtClean="0"/>
              <a:t> pulses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09601" y="4926842"/>
            <a:ext cx="7673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the </a:t>
            </a:r>
            <a:r>
              <a:rPr lang="en-US" sz="2400" dirty="0" err="1" smtClean="0"/>
              <a:t>attosecond</a:t>
            </a:r>
            <a:r>
              <a:rPr lang="en-US" sz="2400" dirty="0" smtClean="0"/>
              <a:t> pulses so called secondary sources are required. For instance the primary source is a femtosecond laser hitting a special medium and the result is </a:t>
            </a:r>
            <a:r>
              <a:rPr lang="en-US" sz="2400" dirty="0" err="1" smtClean="0"/>
              <a:t>attosecond</a:t>
            </a:r>
            <a:r>
              <a:rPr lang="en-US" sz="2400" dirty="0" smtClean="0"/>
              <a:t> coherent radiation.</a:t>
            </a:r>
            <a:endParaRPr lang="hu-HU" sz="2400" dirty="0"/>
          </a:p>
        </p:txBody>
      </p:sp>
      <p:sp>
        <p:nvSpPr>
          <p:cNvPr id="6" name="Folyamatábra: Közvetlen elérésű tárolás 5"/>
          <p:cNvSpPr/>
          <p:nvPr/>
        </p:nvSpPr>
        <p:spPr>
          <a:xfrm>
            <a:off x="943429" y="3643086"/>
            <a:ext cx="1030514" cy="377371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3967390" y="2821024"/>
            <a:ext cx="130628" cy="20029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9" name="Egyenes összekötő 8"/>
          <p:cNvCxnSpPr>
            <a:stCxn id="14" idx="6"/>
            <a:endCxn id="7" idx="1"/>
          </p:cNvCxnSpPr>
          <p:nvPr/>
        </p:nvCxnSpPr>
        <p:spPr>
          <a:xfrm flipV="1">
            <a:off x="1857377" y="3822510"/>
            <a:ext cx="2110013" cy="1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zis 13"/>
          <p:cNvSpPr/>
          <p:nvPr/>
        </p:nvSpPr>
        <p:spPr>
          <a:xfrm>
            <a:off x="1778319" y="3788228"/>
            <a:ext cx="79058" cy="6856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8" name="Egyenes összekötő 17"/>
          <p:cNvCxnSpPr>
            <a:stCxn id="7" idx="3"/>
          </p:cNvCxnSpPr>
          <p:nvPr/>
        </p:nvCxnSpPr>
        <p:spPr>
          <a:xfrm flipV="1">
            <a:off x="4098018" y="3788228"/>
            <a:ext cx="3337832" cy="34282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943429" y="3215429"/>
            <a:ext cx="2292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Femtosecond laser source</a:t>
            </a:r>
            <a:endParaRPr lang="hu-HU" sz="14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4032704" y="2640735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Special medium</a:t>
            </a:r>
            <a:endParaRPr lang="hu-HU" sz="14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259534" y="3215428"/>
            <a:ext cx="2701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Secondary – </a:t>
            </a:r>
            <a:r>
              <a:rPr lang="en-US" sz="1400" dirty="0" err="1" smtClean="0"/>
              <a:t>attosecond</a:t>
            </a:r>
            <a:r>
              <a:rPr lang="en-US" sz="1400" dirty="0" smtClean="0"/>
              <a:t> source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58445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641335" y="2072641"/>
            <a:ext cx="7935686" cy="3863704"/>
          </a:xfrm>
        </p:spPr>
        <p:txBody>
          <a:bodyPr/>
          <a:lstStyle/>
          <a:p>
            <a:pPr>
              <a:spcBef>
                <a:spcPts val="600"/>
              </a:spcBef>
              <a:buFont typeface="Wingdings" charset="2"/>
              <a:buChar char=""/>
            </a:pPr>
            <a:r>
              <a:rPr lang="en-US" b="1" dirty="0" smtClean="0">
                <a:solidFill>
                  <a:srgbClr val="171616"/>
                </a:solidFill>
                <a:latin typeface="Calibri"/>
              </a:rPr>
              <a:t>ELI-ALPS HU</a:t>
            </a:r>
          </a:p>
          <a:p>
            <a:pPr>
              <a:spcBef>
                <a:spcPts val="600"/>
              </a:spcBef>
              <a:buFont typeface="Wingdings" charset="2"/>
              <a:buChar char=""/>
            </a:pPr>
            <a:r>
              <a:rPr lang="en-US" b="1" dirty="0" smtClean="0">
                <a:solidFill>
                  <a:srgbClr val="171616"/>
                </a:solidFill>
                <a:latin typeface="Calibri"/>
              </a:rPr>
              <a:t>Timing, phases</a:t>
            </a:r>
            <a:r>
              <a:rPr lang="hu-HU" b="1" dirty="0" smtClean="0">
                <a:solidFill>
                  <a:srgbClr val="171616"/>
                </a:solidFill>
                <a:latin typeface="Calibri"/>
              </a:rPr>
              <a:t> of ELI</a:t>
            </a:r>
            <a:r>
              <a:rPr lang="en-US" b="1" dirty="0" smtClean="0">
                <a:solidFill>
                  <a:srgbClr val="171616"/>
                </a:solidFill>
                <a:latin typeface="Calibri"/>
              </a:rPr>
              <a:t>-ALPS</a:t>
            </a:r>
            <a:endParaRPr lang="hu-HU" b="1" dirty="0" smtClean="0">
              <a:solidFill>
                <a:srgbClr val="171616"/>
              </a:solidFill>
              <a:latin typeface="Calibri"/>
            </a:endParaRPr>
          </a:p>
          <a:p>
            <a:pPr>
              <a:spcBef>
                <a:spcPts val="600"/>
              </a:spcBef>
              <a:buFont typeface="Wingdings" charset="2"/>
              <a:buChar char=""/>
            </a:pPr>
            <a:r>
              <a:rPr lang="hu-HU" b="1" dirty="0" err="1" smtClean="0">
                <a:solidFill>
                  <a:srgbClr val="171616"/>
                </a:solidFill>
                <a:latin typeface="Calibri"/>
              </a:rPr>
              <a:t>Short</a:t>
            </a:r>
            <a:r>
              <a:rPr lang="hu-HU" b="1" dirty="0" smtClean="0">
                <a:solidFill>
                  <a:srgbClr val="171616"/>
                </a:solidFill>
                <a:latin typeface="Calibri"/>
              </a:rPr>
              <a:t> </a:t>
            </a:r>
            <a:r>
              <a:rPr lang="hu-HU" b="1" dirty="0" err="1" smtClean="0">
                <a:solidFill>
                  <a:srgbClr val="171616"/>
                </a:solidFill>
                <a:latin typeface="Calibri"/>
              </a:rPr>
              <a:t>overview</a:t>
            </a:r>
            <a:r>
              <a:rPr lang="hu-HU" b="1" dirty="0" smtClean="0">
                <a:solidFill>
                  <a:srgbClr val="171616"/>
                </a:solidFill>
                <a:latin typeface="Calibri"/>
              </a:rPr>
              <a:t> of </a:t>
            </a:r>
            <a:r>
              <a:rPr lang="hu-HU" b="1" dirty="0" err="1" smtClean="0">
                <a:solidFill>
                  <a:srgbClr val="171616"/>
                </a:solidFill>
                <a:latin typeface="Calibri"/>
              </a:rPr>
              <a:t>the</a:t>
            </a:r>
            <a:r>
              <a:rPr lang="hu-HU" b="1" dirty="0" smtClean="0">
                <a:solidFill>
                  <a:srgbClr val="171616"/>
                </a:solidFill>
                <a:latin typeface="Calibri"/>
              </a:rPr>
              <a:t> </a:t>
            </a:r>
            <a:r>
              <a:rPr lang="hu-HU" b="1" dirty="0" err="1" smtClean="0">
                <a:solidFill>
                  <a:srgbClr val="171616"/>
                </a:solidFill>
                <a:latin typeface="Calibri"/>
              </a:rPr>
              <a:t>lasers</a:t>
            </a:r>
            <a:endParaRPr lang="en-US" dirty="0" smtClean="0"/>
          </a:p>
          <a:p>
            <a:pPr>
              <a:spcBef>
                <a:spcPts val="600"/>
              </a:spcBef>
              <a:buFont typeface="Wingdings" charset="2"/>
              <a:buChar char=""/>
            </a:pPr>
            <a:r>
              <a:rPr lang="hu-HU" b="1" dirty="0" err="1" smtClean="0">
                <a:solidFill>
                  <a:srgbClr val="171616"/>
                </a:solidFill>
                <a:latin typeface="Calibri"/>
              </a:rPr>
              <a:t>Goals</a:t>
            </a:r>
            <a:r>
              <a:rPr lang="hu-HU" b="1" dirty="0" smtClean="0">
                <a:solidFill>
                  <a:srgbClr val="171616"/>
                </a:solidFill>
                <a:latin typeface="Calibri"/>
              </a:rPr>
              <a:t> </a:t>
            </a:r>
            <a:r>
              <a:rPr lang="hu-HU" b="1" dirty="0" err="1" smtClean="0">
                <a:solidFill>
                  <a:srgbClr val="171616"/>
                </a:solidFill>
                <a:latin typeface="Calibri"/>
              </a:rPr>
              <a:t>from</a:t>
            </a:r>
            <a:r>
              <a:rPr lang="hu-HU" b="1" dirty="0" smtClean="0">
                <a:solidFill>
                  <a:srgbClr val="171616"/>
                </a:solidFill>
                <a:latin typeface="Calibri"/>
              </a:rPr>
              <a:t> </a:t>
            </a:r>
            <a:r>
              <a:rPr lang="hu-HU" b="1" dirty="0" err="1" smtClean="0">
                <a:solidFill>
                  <a:srgbClr val="171616"/>
                </a:solidFill>
                <a:latin typeface="Calibri"/>
              </a:rPr>
              <a:t>Scientific</a:t>
            </a:r>
            <a:r>
              <a:rPr lang="hu-HU" b="1" dirty="0" smtClean="0">
                <a:solidFill>
                  <a:srgbClr val="171616"/>
                </a:solidFill>
                <a:latin typeface="Calibri"/>
              </a:rPr>
              <a:t> </a:t>
            </a:r>
            <a:r>
              <a:rPr lang="hu-HU" b="1" dirty="0" err="1" smtClean="0">
                <a:solidFill>
                  <a:srgbClr val="171616"/>
                </a:solidFill>
                <a:latin typeface="Calibri"/>
              </a:rPr>
              <a:t>Computing</a:t>
            </a:r>
            <a:r>
              <a:rPr lang="hu-HU" b="1" dirty="0" smtClean="0">
                <a:solidFill>
                  <a:srgbClr val="171616"/>
                </a:solidFill>
                <a:latin typeface="Calibri"/>
              </a:rPr>
              <a:t> </a:t>
            </a:r>
            <a:r>
              <a:rPr lang="hu-HU" b="1" dirty="0" err="1" smtClean="0">
                <a:solidFill>
                  <a:srgbClr val="171616"/>
                </a:solidFill>
                <a:latin typeface="Calibri"/>
              </a:rPr>
              <a:t>point</a:t>
            </a:r>
            <a:r>
              <a:rPr lang="hu-HU" b="1" dirty="0" smtClean="0">
                <a:solidFill>
                  <a:srgbClr val="171616"/>
                </a:solidFill>
                <a:latin typeface="Calibri"/>
              </a:rPr>
              <a:t> of </a:t>
            </a:r>
            <a:r>
              <a:rPr lang="hu-HU" b="1" dirty="0" err="1" smtClean="0">
                <a:solidFill>
                  <a:srgbClr val="171616"/>
                </a:solidFill>
                <a:latin typeface="Calibri"/>
              </a:rPr>
              <a:t>view</a:t>
            </a:r>
            <a:r>
              <a:rPr lang="en-US" b="1" dirty="0" smtClean="0">
                <a:solidFill>
                  <a:srgbClr val="171616"/>
                </a:solidFill>
                <a:latin typeface="Calibri"/>
              </a:rPr>
              <a:t> using the GPUs</a:t>
            </a:r>
          </a:p>
          <a:p>
            <a:pPr>
              <a:spcBef>
                <a:spcPts val="600"/>
              </a:spcBef>
              <a:buFont typeface="Wingdings" charset="2"/>
              <a:buChar char=""/>
            </a:pPr>
            <a:r>
              <a:rPr lang="en-US" b="1" dirty="0" smtClean="0">
                <a:solidFill>
                  <a:srgbClr val="171616"/>
                </a:solidFill>
                <a:latin typeface="Calibri"/>
              </a:rPr>
              <a:t>Challenges</a:t>
            </a:r>
            <a:endParaRPr lang="hu-HU" b="1" dirty="0" smtClean="0">
              <a:solidFill>
                <a:srgbClr val="171616"/>
              </a:solidFill>
              <a:latin typeface="Calibri"/>
            </a:endParaRPr>
          </a:p>
          <a:p>
            <a:pPr>
              <a:spcBef>
                <a:spcPts val="600"/>
              </a:spcBef>
              <a:buFont typeface="Wingdings" charset="2"/>
              <a:buChar char=""/>
            </a:pPr>
            <a:r>
              <a:rPr lang="en-US" b="1" dirty="0" smtClean="0">
                <a:solidFill>
                  <a:srgbClr val="171616"/>
                </a:solidFill>
                <a:latin typeface="Calibri"/>
              </a:rPr>
              <a:t>Strategy</a:t>
            </a:r>
          </a:p>
          <a:p>
            <a:pPr>
              <a:spcBef>
                <a:spcPts val="600"/>
              </a:spcBef>
              <a:buFont typeface="Wingdings" charset="2"/>
              <a:buChar char=""/>
            </a:pPr>
            <a:r>
              <a:rPr lang="en-US" b="1" dirty="0" smtClean="0">
                <a:solidFill>
                  <a:srgbClr val="171616"/>
                </a:solidFill>
                <a:latin typeface="Calibri"/>
              </a:rPr>
              <a:t>Current status, experiences</a:t>
            </a:r>
            <a:endParaRPr lang="en-US" dirty="0" smtClean="0">
              <a:solidFill>
                <a:srgbClr val="171616"/>
              </a:solidFill>
              <a:latin typeface="Calibri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sz="2000" dirty="0" smtClean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hu-HU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90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09601" y="1981200"/>
            <a:ext cx="7935686" cy="2427027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Achieve high energy amount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Observe very short (ultra fast) phenomena to analyze physical, chemical, biological processes</a:t>
            </a: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Analogy: high speed flashes in photography</a:t>
            </a: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With </a:t>
            </a:r>
            <a:r>
              <a:rPr lang="en-US" dirty="0" err="1" smtClean="0"/>
              <a:t>attosecond</a:t>
            </a:r>
            <a:r>
              <a:rPr lang="en-US" dirty="0" smtClean="0"/>
              <a:t> pulses</a:t>
            </a: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At laser physics special detectors, mirror systems are used to take pictures, like the Mach-</a:t>
            </a:r>
            <a:r>
              <a:rPr lang="en-US" dirty="0" err="1" smtClean="0"/>
              <a:t>Zehnder</a:t>
            </a:r>
            <a:r>
              <a:rPr lang="en-US" dirty="0" smtClean="0"/>
              <a:t> interferometer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Applications of pulsed lasers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9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The input pictures have special formats and usually requires </a:t>
            </a:r>
            <a:r>
              <a:rPr lang="en-US" dirty="0" err="1" smtClean="0"/>
              <a:t>denoising</a:t>
            </a:r>
            <a:r>
              <a:rPr lang="en-US" dirty="0" smtClean="0"/>
              <a:t>, </a:t>
            </a:r>
            <a:r>
              <a:rPr lang="en-US" dirty="0" err="1" smtClean="0"/>
              <a:t>postprocessing</a:t>
            </a:r>
            <a:endParaRPr lang="en-US" dirty="0" smtClean="0"/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Due to the high framerate of the detectors (several 10 kHz) not all of the pictures can be stored, so clever filtering may required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 smtClean="0"/>
              <a:t>Spectograms</a:t>
            </a:r>
            <a:r>
              <a:rPr lang="en-US" dirty="0" smtClean="0"/>
              <a:t>, </a:t>
            </a:r>
            <a:r>
              <a:rPr lang="en-US" dirty="0" err="1" smtClean="0"/>
              <a:t>interferograms</a:t>
            </a:r>
            <a:r>
              <a:rPr lang="en-US" dirty="0" smtClean="0"/>
              <a:t>, …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529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Prototype: Beam alignment with Tango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739900" y="1643148"/>
            <a:ext cx="5389941" cy="442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Application of pulsed laser - </a:t>
            </a:r>
            <a:r>
              <a:rPr lang="en-US" dirty="0" err="1" smtClean="0"/>
              <a:t>spectograph</a:t>
            </a:r>
            <a:endParaRPr lang="hu-HU" dirty="0"/>
          </a:p>
        </p:txBody>
      </p:sp>
      <p:sp>
        <p:nvSpPr>
          <p:cNvPr id="4" name="Folyamatábra: Közvetlen elérésű tárolás 3"/>
          <p:cNvSpPr/>
          <p:nvPr/>
        </p:nvSpPr>
        <p:spPr>
          <a:xfrm rot="16200000">
            <a:off x="1294973" y="4918262"/>
            <a:ext cx="1131155" cy="571500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1800225" y="4768471"/>
            <a:ext cx="133350" cy="108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6"/>
          <p:cNvCxnSpPr/>
          <p:nvPr/>
        </p:nvCxnSpPr>
        <p:spPr>
          <a:xfrm flipV="1">
            <a:off x="1563687" y="3348037"/>
            <a:ext cx="600075" cy="695325"/>
          </a:xfrm>
          <a:prstGeom prst="line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V="1">
            <a:off x="1459670" y="1790687"/>
            <a:ext cx="681110" cy="67073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3547140" y="3284537"/>
            <a:ext cx="517030" cy="71508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Kocka 15"/>
          <p:cNvSpPr/>
          <p:nvPr/>
        </p:nvSpPr>
        <p:spPr>
          <a:xfrm>
            <a:off x="3858210" y="1857291"/>
            <a:ext cx="833298" cy="43621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8" name="Egyenes összekötő 17"/>
          <p:cNvCxnSpPr/>
          <p:nvPr/>
        </p:nvCxnSpPr>
        <p:spPr>
          <a:xfrm>
            <a:off x="3547140" y="4465092"/>
            <a:ext cx="517030" cy="71508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 flipH="1">
            <a:off x="4445329" y="3284537"/>
            <a:ext cx="517030" cy="71508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>
            <a:off x="5338010" y="1743436"/>
            <a:ext cx="517030" cy="71508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lyamatábra: Késleltetés 25"/>
          <p:cNvSpPr/>
          <p:nvPr/>
        </p:nvSpPr>
        <p:spPr>
          <a:xfrm>
            <a:off x="7137400" y="3386975"/>
            <a:ext cx="1041400" cy="612648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8" name="Egyenes összekötő 27"/>
          <p:cNvCxnSpPr>
            <a:stCxn id="5" idx="0"/>
          </p:cNvCxnSpPr>
          <p:nvPr/>
        </p:nvCxnSpPr>
        <p:spPr>
          <a:xfrm flipV="1">
            <a:off x="1866900" y="3708400"/>
            <a:ext cx="0" cy="1060071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/>
          <p:cNvCxnSpPr/>
          <p:nvPr/>
        </p:nvCxnSpPr>
        <p:spPr>
          <a:xfrm flipH="1">
            <a:off x="1866900" y="3702912"/>
            <a:ext cx="1977101" cy="5488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/>
          <p:cNvCxnSpPr/>
          <p:nvPr/>
        </p:nvCxnSpPr>
        <p:spPr>
          <a:xfrm flipV="1">
            <a:off x="3844001" y="3702913"/>
            <a:ext cx="0" cy="1173887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/>
          <p:nvPr/>
        </p:nvCxnSpPr>
        <p:spPr>
          <a:xfrm flipH="1">
            <a:off x="3872335" y="4876800"/>
            <a:ext cx="819173" cy="5488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/>
          <p:cNvCxnSpPr/>
          <p:nvPr/>
        </p:nvCxnSpPr>
        <p:spPr>
          <a:xfrm flipV="1">
            <a:off x="4703844" y="3702913"/>
            <a:ext cx="0" cy="1173887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39"/>
          <p:cNvCxnSpPr>
            <a:stCxn id="26" idx="1"/>
          </p:cNvCxnSpPr>
          <p:nvPr/>
        </p:nvCxnSpPr>
        <p:spPr>
          <a:xfrm flipH="1">
            <a:off x="5558426" y="3693299"/>
            <a:ext cx="1578974" cy="29191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/>
          <p:cNvCxnSpPr/>
          <p:nvPr/>
        </p:nvCxnSpPr>
        <p:spPr>
          <a:xfrm flipV="1">
            <a:off x="1866900" y="2086690"/>
            <a:ext cx="0" cy="1627198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/>
          <p:cNvCxnSpPr/>
          <p:nvPr/>
        </p:nvCxnSpPr>
        <p:spPr>
          <a:xfrm flipH="1">
            <a:off x="1878189" y="2073501"/>
            <a:ext cx="1977101" cy="5488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45"/>
          <p:cNvCxnSpPr/>
          <p:nvPr/>
        </p:nvCxnSpPr>
        <p:spPr>
          <a:xfrm flipH="1">
            <a:off x="4633205" y="2073501"/>
            <a:ext cx="925220" cy="5488"/>
          </a:xfrm>
          <a:prstGeom prst="line">
            <a:avLst/>
          </a:prstGeom>
          <a:ln w="25400">
            <a:solidFill>
              <a:srgbClr val="53A5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47"/>
          <p:cNvCxnSpPr/>
          <p:nvPr/>
        </p:nvCxnSpPr>
        <p:spPr>
          <a:xfrm flipV="1">
            <a:off x="5558425" y="2068013"/>
            <a:ext cx="12700" cy="1654477"/>
          </a:xfrm>
          <a:prstGeom prst="line">
            <a:avLst/>
          </a:prstGeom>
          <a:ln w="25400">
            <a:solidFill>
              <a:srgbClr val="53A5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H="1">
            <a:off x="5581407" y="3680599"/>
            <a:ext cx="1555993" cy="12357"/>
          </a:xfrm>
          <a:prstGeom prst="line">
            <a:avLst/>
          </a:prstGeom>
          <a:ln w="25400">
            <a:solidFill>
              <a:srgbClr val="53A5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/>
          <p:nvPr/>
        </p:nvCxnSpPr>
        <p:spPr>
          <a:xfrm>
            <a:off x="5245689" y="3284537"/>
            <a:ext cx="543042" cy="694921"/>
          </a:xfrm>
          <a:prstGeom prst="line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gyenes összekötő 57"/>
          <p:cNvCxnSpPr/>
          <p:nvPr/>
        </p:nvCxnSpPr>
        <p:spPr>
          <a:xfrm flipH="1">
            <a:off x="4686228" y="3733798"/>
            <a:ext cx="819173" cy="5488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/>
          <p:cNvCxnSpPr/>
          <p:nvPr/>
        </p:nvCxnSpPr>
        <p:spPr>
          <a:xfrm flipH="1">
            <a:off x="4499673" y="4470079"/>
            <a:ext cx="517030" cy="71508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Szövegdoboz 59"/>
          <p:cNvSpPr txBox="1"/>
          <p:nvPr/>
        </p:nvSpPr>
        <p:spPr>
          <a:xfrm>
            <a:off x="300625" y="5180178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Broadband</a:t>
            </a:r>
          </a:p>
          <a:p>
            <a:r>
              <a:rPr lang="en-US" dirty="0" err="1" smtClean="0"/>
              <a:t>lightsource</a:t>
            </a:r>
            <a:endParaRPr lang="hu-HU" dirty="0"/>
          </a:p>
        </p:txBody>
      </p:sp>
      <p:sp>
        <p:nvSpPr>
          <p:cNvPr id="61" name="Szövegdoboz 60"/>
          <p:cNvSpPr txBox="1"/>
          <p:nvPr/>
        </p:nvSpPr>
        <p:spPr>
          <a:xfrm>
            <a:off x="3872335" y="142613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</a:t>
            </a:r>
            <a:endParaRPr lang="hu-HU" dirty="0"/>
          </a:p>
        </p:txBody>
      </p:sp>
      <p:sp>
        <p:nvSpPr>
          <p:cNvPr id="62" name="Szövegdoboz 61"/>
          <p:cNvSpPr txBox="1"/>
          <p:nvPr/>
        </p:nvSpPr>
        <p:spPr>
          <a:xfrm>
            <a:off x="3640870" y="304235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</a:t>
            </a:r>
            <a:endParaRPr lang="hu-HU" dirty="0"/>
          </a:p>
        </p:txBody>
      </p:sp>
      <p:sp>
        <p:nvSpPr>
          <p:cNvPr id="63" name="Szövegdoboz 62"/>
          <p:cNvSpPr txBox="1"/>
          <p:nvPr/>
        </p:nvSpPr>
        <p:spPr>
          <a:xfrm>
            <a:off x="5221025" y="466228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Delay</a:t>
            </a:r>
            <a:endParaRPr lang="hu-HU" dirty="0"/>
          </a:p>
        </p:txBody>
      </p:sp>
      <p:sp>
        <p:nvSpPr>
          <p:cNvPr id="66" name="Szövegdoboz 65"/>
          <p:cNvSpPr txBox="1"/>
          <p:nvPr/>
        </p:nvSpPr>
        <p:spPr>
          <a:xfrm>
            <a:off x="6911742" y="274051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</a:t>
            </a:r>
            <a:r>
              <a:rPr lang="en-US" dirty="0" err="1" smtClean="0"/>
              <a:t>pectograph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6697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interferogram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07" y="1606890"/>
            <a:ext cx="5525036" cy="4079667"/>
          </a:xfrm>
          <a:prstGeom prst="rect">
            <a:avLst/>
          </a:prstGeom>
        </p:spPr>
      </p:pic>
      <p:cxnSp>
        <p:nvCxnSpPr>
          <p:cNvPr id="6" name="Egyenes összekötő nyíllal 5"/>
          <p:cNvCxnSpPr/>
          <p:nvPr/>
        </p:nvCxnSpPr>
        <p:spPr>
          <a:xfrm flipV="1">
            <a:off x="1917700" y="1343157"/>
            <a:ext cx="25400" cy="45085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1905000" y="5866897"/>
            <a:ext cx="602999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 rot="16200000">
            <a:off x="363002" y="3606296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Spatial position (y)</a:t>
            </a:r>
            <a:endParaRPr lang="hu-HU" dirty="0"/>
          </a:p>
        </p:txBody>
      </p:sp>
      <p:cxnSp>
        <p:nvCxnSpPr>
          <p:cNvPr id="11" name="Egyenes összekötő 10"/>
          <p:cNvCxnSpPr/>
          <p:nvPr/>
        </p:nvCxnSpPr>
        <p:spPr>
          <a:xfrm>
            <a:off x="1854863" y="3646723"/>
            <a:ext cx="787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1579870" y="3462057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r>
              <a:rPr lang="en-US" baseline="-25000" dirty="0" smtClean="0"/>
              <a:t>0</a:t>
            </a:r>
            <a:endParaRPr lang="hu-HU" baseline="-250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4038600" y="5911398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 (</a:t>
            </a:r>
            <a:r>
              <a:rPr lang="el-GR" b="1" dirty="0"/>
              <a:t>ω</a:t>
            </a:r>
            <a:r>
              <a:rPr lang="en-US" dirty="0" smtClean="0"/>
              <a:t>)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373488" y="6385637"/>
            <a:ext cx="4008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Reference: A. B</a:t>
            </a:r>
            <a:r>
              <a:rPr lang="hu-HU" sz="1200" dirty="0" err="1" smtClean="0"/>
              <a:t>örzsönyi</a:t>
            </a:r>
            <a:r>
              <a:rPr lang="hu-HU" sz="1200" dirty="0" smtClean="0"/>
              <a:t> </a:t>
            </a:r>
            <a:r>
              <a:rPr lang="hu-HU" sz="1200" dirty="0" err="1" smtClean="0"/>
              <a:t>et.al</a:t>
            </a:r>
            <a:r>
              <a:rPr lang="hu-HU" sz="1200" dirty="0" smtClean="0"/>
              <a:t>., </a:t>
            </a:r>
            <a:r>
              <a:rPr lang="hu-HU" sz="1200" dirty="0" err="1" smtClean="0"/>
              <a:t>Appl</a:t>
            </a:r>
            <a:r>
              <a:rPr lang="hu-HU" sz="1200" dirty="0" smtClean="0"/>
              <a:t>. </a:t>
            </a:r>
            <a:r>
              <a:rPr lang="hu-HU" sz="1200" dirty="0" err="1" smtClean="0"/>
              <a:t>Sci</a:t>
            </a:r>
            <a:r>
              <a:rPr lang="hu-HU" sz="1200" dirty="0" smtClean="0"/>
              <a:t> 2013,3,515-544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55660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goals in ELI-ALPS HU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9600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386928443"/>
              </p:ext>
            </p:extLst>
          </p:nvPr>
        </p:nvGraphicFramePr>
        <p:xfrm>
          <a:off x="77788" y="1447799"/>
          <a:ext cx="9093200" cy="4645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1" name="Visio" r:id="rId3" imgW="10248710" imgH="5067205" progId="Visio.Drawing.15">
                  <p:embed/>
                </p:oleObj>
              </mc:Choice>
              <mc:Fallback>
                <p:oleObj name="Visio" r:id="rId3" imgW="10248710" imgH="5067205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788" y="1447799"/>
                        <a:ext cx="9093200" cy="4645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Curved Connector 8"/>
          <p:cNvCxnSpPr/>
          <p:nvPr/>
        </p:nvCxnSpPr>
        <p:spPr>
          <a:xfrm rot="5400000" flipH="1" flipV="1">
            <a:off x="2405907" y="4544167"/>
            <a:ext cx="1500088" cy="920754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190214" y="5754587"/>
            <a:ext cx="1294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solidFill>
                  <a:schemeClr val="accent2">
                    <a:lumMod val="75000"/>
                  </a:schemeClr>
                </a:solidFill>
              </a:rPr>
              <a:t>Bandwidth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5400000" flipH="1" flipV="1">
            <a:off x="4117789" y="4798222"/>
            <a:ext cx="1169887" cy="742844"/>
          </a:xfrm>
          <a:prstGeom prst="curvedConnector3">
            <a:avLst>
              <a:gd name="adj1" fmla="val 57165"/>
            </a:avLst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17641" y="5760893"/>
            <a:ext cx="2050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solidFill>
                  <a:schemeClr val="accent2">
                    <a:lumMod val="75000"/>
                  </a:schemeClr>
                </a:solidFill>
              </a:rPr>
              <a:t>Computing</a:t>
            </a:r>
            <a:r>
              <a:rPr lang="hu-HU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1600" dirty="0" err="1" smtClean="0">
                <a:solidFill>
                  <a:schemeClr val="accent2">
                    <a:lumMod val="75000"/>
                  </a:schemeClr>
                </a:solidFill>
              </a:rPr>
              <a:t>capacity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6" name="Curved Connector 35"/>
          <p:cNvCxnSpPr/>
          <p:nvPr/>
        </p:nvCxnSpPr>
        <p:spPr>
          <a:xfrm rot="5400000" flipH="1" flipV="1">
            <a:off x="6666978" y="4847808"/>
            <a:ext cx="1043939" cy="769619"/>
          </a:xfrm>
          <a:prstGeom prst="curvedConnector3">
            <a:avLst>
              <a:gd name="adj1" fmla="val 59489"/>
            </a:avLst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319684" y="5754587"/>
            <a:ext cx="1897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solidFill>
                  <a:schemeClr val="accent2">
                    <a:lumMod val="75000"/>
                  </a:schemeClr>
                </a:solidFill>
              </a:rPr>
              <a:t>Storage </a:t>
            </a:r>
            <a:r>
              <a:rPr lang="hu-HU" sz="1600" dirty="0" err="1" smtClean="0">
                <a:solidFill>
                  <a:schemeClr val="accent2">
                    <a:lumMod val="75000"/>
                  </a:schemeClr>
                </a:solidFill>
              </a:rPr>
              <a:t>capacity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" name="Content Placeholder 2"/>
          <p:cNvSpPr>
            <a:spLocks noGrp="1"/>
          </p:cNvSpPr>
          <p:nvPr>
            <p:ph sz="quarter" idx="11"/>
          </p:nvPr>
        </p:nvSpPr>
        <p:spPr>
          <a:xfrm>
            <a:off x="1283366" y="12651"/>
            <a:ext cx="7584409" cy="995639"/>
          </a:xfrm>
        </p:spPr>
        <p:txBody>
          <a:bodyPr/>
          <a:lstStyle/>
          <a:p>
            <a:r>
              <a:rPr lang="hu-HU" dirty="0" err="1" smtClean="0"/>
              <a:t>Current</a:t>
            </a:r>
            <a:r>
              <a:rPr lang="hu-HU" dirty="0" smtClean="0"/>
              <a:t> </a:t>
            </a:r>
            <a:r>
              <a:rPr lang="hu-HU" dirty="0" err="1" smtClean="0"/>
              <a:t>focus</a:t>
            </a:r>
            <a:endParaRPr lang="hu-HU" dirty="0" smtClean="0"/>
          </a:p>
          <a:p>
            <a:pPr>
              <a:spcBef>
                <a:spcPts val="0"/>
              </a:spcBef>
            </a:pP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data</a:t>
            </a:r>
            <a:r>
              <a:rPr lang="hu-HU" dirty="0" smtClean="0"/>
              <a:t> </a:t>
            </a:r>
            <a:r>
              <a:rPr lang="hu-HU" dirty="0" err="1" smtClean="0"/>
              <a:t>analysis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233" y="5723809"/>
            <a:ext cx="151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>
                <a:solidFill>
                  <a:schemeClr val="accent2">
                    <a:lumMod val="75000"/>
                  </a:schemeClr>
                </a:solidFill>
              </a:rPr>
              <a:t>Limitations</a:t>
            </a:r>
            <a:r>
              <a:rPr lang="hu-HU" dirty="0" smtClean="0"/>
              <a:t>: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 rot="1885768">
            <a:off x="4544557" y="2706040"/>
            <a:ext cx="2480552" cy="3486005"/>
          </a:xfrm>
          <a:prstGeom prst="ellipse">
            <a:avLst/>
          </a:prstGeom>
          <a:solidFill>
            <a:schemeClr val="accent2">
              <a:lumMod val="75000"/>
              <a:alpha val="27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4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571500" indent="-571500">
              <a:spcBef>
                <a:spcPts val="600"/>
              </a:spcBef>
              <a:buFont typeface="+mj-lt"/>
              <a:buAutoNum type="romanUcPeriod"/>
            </a:pPr>
            <a:r>
              <a:rPr lang="en-US" dirty="0"/>
              <a:t>Online data-analysis:</a:t>
            </a:r>
          </a:p>
          <a:p>
            <a:pPr marL="800100" lvl="1" indent="-342900">
              <a:spcBef>
                <a:spcPts val="600"/>
              </a:spcBef>
              <a:buAutoNum type="arabicParenR"/>
            </a:pPr>
            <a:r>
              <a:rPr lang="en-US" dirty="0"/>
              <a:t>Near to the cameras. 1 detector – 1 PC (with GPU)</a:t>
            </a:r>
          </a:p>
          <a:p>
            <a:pPr marL="800100" lvl="1" indent="-342900">
              <a:spcBef>
                <a:spcPts val="600"/>
              </a:spcBef>
              <a:buAutoNum type="arabicParenR"/>
            </a:pPr>
            <a:r>
              <a:rPr lang="en-US" dirty="0"/>
              <a:t>Calculating with more than one data </a:t>
            </a:r>
            <a:r>
              <a:rPr lang="en-US" dirty="0" smtClean="0"/>
              <a:t>source (Cluster – 1 node with 2-4 GPUs)</a:t>
            </a:r>
            <a:endParaRPr lang="en-US" dirty="0"/>
          </a:p>
          <a:p>
            <a:pPr marL="800100" lvl="1" indent="-342900">
              <a:spcBef>
                <a:spcPts val="600"/>
              </a:spcBef>
              <a:buAutoNum type="arabicParenR"/>
            </a:pPr>
            <a:r>
              <a:rPr lang="en-US" dirty="0"/>
              <a:t>Special hardware is required (FPGAs</a:t>
            </a:r>
            <a:r>
              <a:rPr lang="en-US" dirty="0" smtClean="0"/>
              <a:t>)</a:t>
            </a:r>
          </a:p>
          <a:p>
            <a:pPr marL="571500" indent="-571500">
              <a:spcBef>
                <a:spcPts val="600"/>
              </a:spcBef>
              <a:buFont typeface="+mj-lt"/>
              <a:buAutoNum type="romanUcPeriod"/>
            </a:pPr>
            <a:r>
              <a:rPr lang="en-US" dirty="0" smtClean="0"/>
              <a:t>Filtering, storing the input data for further analysis</a:t>
            </a:r>
            <a:endParaRPr lang="hu-HU" dirty="0"/>
          </a:p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Primary goal of the High Performance Computing Cluster</a:t>
            </a:r>
            <a:endParaRPr lang="en-US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0158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Support simulations and </a:t>
            </a:r>
            <a:r>
              <a:rPr lang="en-US" dirty="0"/>
              <a:t>other applications than online data processing.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The ELI-ALPS will operate </a:t>
            </a:r>
            <a:r>
              <a:rPr lang="en-US" dirty="0" smtClean="0"/>
              <a:t>later as </a:t>
            </a:r>
            <a:r>
              <a:rPr lang="en-US" dirty="0"/>
              <a:t>a user facility, with offices, meeting rooms, supercomputing capabilities.</a:t>
            </a:r>
          </a:p>
          <a:p>
            <a:pPr>
              <a:spcBef>
                <a:spcPts val="600"/>
              </a:spcBef>
            </a:pPr>
            <a:r>
              <a:rPr lang="en-US" dirty="0"/>
              <a:t>Additionally to the resident projects external projects can visit and use the facility. The HPC can be used by them too.</a:t>
            </a:r>
          </a:p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600" dirty="0" smtClean="0"/>
              <a:t>Secondary, additional goals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348508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8377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ELI-ALPS HU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4941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09601" y="1981199"/>
            <a:ext cx="7935686" cy="437865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A natural idea is to solve the challenges with the support of GPUs: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Online data analysis. The data arrives with 2 GB/sec bandwidth. The task is to analyze and store it.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Simulations. Hundreds of millions of particles and their interactions has to be simulated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General supercomputing service for the user facility</a:t>
            </a:r>
          </a:p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Our goals -&gt; GPUs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193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522516" y="2895600"/>
            <a:ext cx="7935686" cy="1763486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Performance: </a:t>
            </a:r>
            <a:r>
              <a:rPr lang="en-US" dirty="0" err="1" smtClean="0"/>
              <a:t>Tflops</a:t>
            </a:r>
            <a:endParaRPr lang="en-US" dirty="0" smtClean="0"/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Bandwidth: some hundreds GB/sec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Fast memory: DDR5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GPUs at first sight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067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As we know the </a:t>
            </a:r>
            <a:r>
              <a:rPr lang="hu-HU" sz="3600" dirty="0"/>
              <a:t>D</a:t>
            </a:r>
            <a:r>
              <a:rPr lang="en-US" sz="3600" dirty="0" smtClean="0"/>
              <a:t>evil </a:t>
            </a:r>
            <a:r>
              <a:rPr lang="hu-HU" sz="3600" dirty="0" smtClean="0"/>
              <a:t>is</a:t>
            </a:r>
            <a:r>
              <a:rPr lang="en-US" sz="3600" dirty="0" smtClean="0"/>
              <a:t> in the detail</a:t>
            </a:r>
          </a:p>
          <a:p>
            <a:pPr lvl="1"/>
            <a:r>
              <a:rPr lang="en-US" dirty="0"/>
              <a:t>	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Details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8478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09601" y="1981200"/>
            <a:ext cx="7935686" cy="2317845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true inside of the GPU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The ”details”:</a:t>
            </a: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The bandwidth between the host RAM and the GPU RAM is much lower limited by the </a:t>
            </a:r>
            <a:r>
              <a:rPr lang="en-US" dirty="0" err="1" smtClean="0"/>
              <a:t>PCIExpress</a:t>
            </a:r>
            <a:r>
              <a:rPr lang="en-US" dirty="0" smtClean="0"/>
              <a:t> 2.x, somewhere around 8GB/sec</a:t>
            </a: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err="1" smtClean="0"/>
              <a:t>PCIExpress</a:t>
            </a:r>
            <a:r>
              <a:rPr lang="en-US" dirty="0" smtClean="0"/>
              <a:t> 3.x will help slightly only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Details – the bandwidth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09601" y="4707910"/>
            <a:ext cx="81750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Consequence: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The algorithms has to take care of the bandwidth limitation, the copy operations must be designed carefully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69878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09601" y="1981200"/>
            <a:ext cx="7935686" cy="2317845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smtClean="0"/>
              <a:t>Counterintuitively some algorithms (with a data size limit) are still faster using the CPU cores with SIMD optimized code than on GPUs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Details – the bandwidth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09601" y="4240189"/>
            <a:ext cx="81750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Consequence: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May be it is worth to evaluate, create and use mixed strategies (some algorithms use the CPU cores, some algorithms use the GPUs)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58240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09601" y="3070097"/>
            <a:ext cx="7935686" cy="3002508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CUDA is NVIDIA specific, but several applications are “tight coupled” to it.</a:t>
            </a: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dirty="0" smtClean="0"/>
              <a:t>In our case we have to support it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err="1" smtClean="0"/>
              <a:t>OpenCL</a:t>
            </a:r>
            <a:r>
              <a:rPr lang="en-US" dirty="0" smtClean="0"/>
              <a:t> is not vendor specific</a:t>
            </a: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dirty="0" smtClean="0"/>
              <a:t>We have to support it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Details – Standards, APIs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65" y="1732616"/>
            <a:ext cx="813886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8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41335" y="1667301"/>
            <a:ext cx="7935686" cy="1580866"/>
          </a:xfrm>
        </p:spPr>
        <p:txBody>
          <a:bodyPr/>
          <a:lstStyle/>
          <a:p>
            <a:r>
              <a:rPr lang="en-US" dirty="0" smtClean="0"/>
              <a:t>There are use cases where 1 GPU is feasible and there are others where many GPUs are required and they do not fit in one box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Details – the “context” of the GPU card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96036" y="3821373"/>
            <a:ext cx="74491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This problem is not rooted of course in the current GPU programing concept, but may increase the initial/maintenance costs, complexity of the hardware/software architectures in a high manner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85231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63950" y="1587500"/>
            <a:ext cx="7890455" cy="2489200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At hardware level it will consist of special servers, storage, network, cooling, building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At software level it </a:t>
            </a:r>
            <a:r>
              <a:rPr lang="en-US" dirty="0"/>
              <a:t>may consist of layers, APIs, schedulers, …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And they should work effectively together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High Performance Computing Cluster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0" y="3422650"/>
            <a:ext cx="12700" cy="127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027" y="4076700"/>
            <a:ext cx="3670300" cy="242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8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in ELI-ALPS HU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4294967295"/>
          </p:nvPr>
        </p:nvSpPr>
        <p:spPr>
          <a:xfrm>
            <a:off x="2492375" y="136525"/>
            <a:ext cx="6651625" cy="9953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7152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41335" y="1531034"/>
            <a:ext cx="7935686" cy="505264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Living together with the planned phases and (with the budget of it) we need a realistic and if possible incremental strategy: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Vision according to the high level requirements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Evaluate both the hardware and software stacks as the current phase allows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Scientific Computing Strategy in ELI-ALPS HU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7636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09601" y="1708244"/>
            <a:ext cx="7935686" cy="1621809"/>
          </a:xfrm>
        </p:spPr>
        <p:txBody>
          <a:bodyPr/>
          <a:lstStyle/>
          <a:p>
            <a:r>
              <a:rPr lang="en-US" b="1" dirty="0" smtClean="0">
                <a:solidFill>
                  <a:srgbClr val="171616"/>
                </a:solidFill>
                <a:latin typeface="Calibri"/>
              </a:rPr>
              <a:t>ELI-ALPS: </a:t>
            </a:r>
            <a:r>
              <a:rPr lang="hu-HU" b="1" dirty="0" err="1">
                <a:solidFill>
                  <a:srgbClr val="171616"/>
                </a:solidFill>
                <a:latin typeface="Calibri"/>
              </a:rPr>
              <a:t>Extreme</a:t>
            </a:r>
            <a:r>
              <a:rPr lang="hu-HU" b="1" dirty="0">
                <a:solidFill>
                  <a:srgbClr val="171616"/>
                </a:solidFill>
                <a:latin typeface="Calibri"/>
              </a:rPr>
              <a:t> </a:t>
            </a:r>
            <a:r>
              <a:rPr lang="hu-HU" b="1" dirty="0" err="1">
                <a:solidFill>
                  <a:srgbClr val="171616"/>
                </a:solidFill>
                <a:latin typeface="Calibri"/>
              </a:rPr>
              <a:t>Light</a:t>
            </a:r>
            <a:r>
              <a:rPr lang="hu-HU" b="1" dirty="0">
                <a:solidFill>
                  <a:srgbClr val="171616"/>
                </a:solidFill>
                <a:latin typeface="Calibri"/>
              </a:rPr>
              <a:t> </a:t>
            </a:r>
            <a:r>
              <a:rPr lang="hu-HU" b="1" dirty="0" err="1" smtClean="0">
                <a:solidFill>
                  <a:srgbClr val="171616"/>
                </a:solidFill>
                <a:latin typeface="Calibri"/>
              </a:rPr>
              <a:t>Infrastructure</a:t>
            </a:r>
            <a:r>
              <a:rPr lang="en-US" b="1" dirty="0" smtClean="0">
                <a:solidFill>
                  <a:srgbClr val="171616"/>
                </a:solidFill>
                <a:latin typeface="Calibri"/>
              </a:rPr>
              <a:t> </a:t>
            </a:r>
            <a:r>
              <a:rPr lang="en-US" b="1" dirty="0" err="1">
                <a:solidFill>
                  <a:srgbClr val="171616"/>
                </a:solidFill>
                <a:latin typeface="Calibri"/>
              </a:rPr>
              <a:t>Attosecond</a:t>
            </a:r>
            <a:r>
              <a:rPr lang="en-US" b="1" dirty="0">
                <a:solidFill>
                  <a:srgbClr val="171616"/>
                </a:solidFill>
                <a:latin typeface="Calibri"/>
              </a:rPr>
              <a:t> Laser Pulse Source</a:t>
            </a:r>
            <a:endParaRPr lang="en-US" b="1" dirty="0" smtClean="0">
              <a:solidFill>
                <a:srgbClr val="171616"/>
              </a:solidFill>
              <a:latin typeface="Calibri"/>
            </a:endParaRPr>
          </a:p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ELI-ALPS</a:t>
            </a:r>
            <a:endParaRPr lang="hu-HU" dirty="0"/>
          </a:p>
        </p:txBody>
      </p:sp>
      <p:sp>
        <p:nvSpPr>
          <p:cNvPr id="5" name="Tartalom helye 1"/>
          <p:cNvSpPr txBox="1">
            <a:spLocks/>
          </p:cNvSpPr>
          <p:nvPr/>
        </p:nvSpPr>
        <p:spPr>
          <a:xfrm>
            <a:off x="641335" y="2934269"/>
            <a:ext cx="7935686" cy="33982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171616"/>
                </a:solidFill>
                <a:latin typeface="Calibri"/>
              </a:rPr>
              <a:t>Mission: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171616"/>
                </a:solidFill>
                <a:latin typeface="Calibri"/>
              </a:rPr>
              <a:t>to generate X-UV and X-ray femtosecond and </a:t>
            </a:r>
            <a:r>
              <a:rPr lang="en-US" dirty="0" err="1" smtClean="0">
                <a:solidFill>
                  <a:srgbClr val="171616"/>
                </a:solidFill>
                <a:latin typeface="Calibri"/>
              </a:rPr>
              <a:t>attosecond</a:t>
            </a:r>
            <a:r>
              <a:rPr lang="en-US" dirty="0" smtClean="0">
                <a:solidFill>
                  <a:srgbClr val="171616"/>
                </a:solidFill>
                <a:latin typeface="Calibri"/>
              </a:rPr>
              <a:t> pulses, for temporal investigation at the </a:t>
            </a:r>
            <a:r>
              <a:rPr lang="en-US" dirty="0" err="1" smtClean="0">
                <a:solidFill>
                  <a:srgbClr val="171616"/>
                </a:solidFill>
                <a:latin typeface="Calibri"/>
              </a:rPr>
              <a:t>attosecond</a:t>
            </a:r>
            <a:r>
              <a:rPr lang="en-US" dirty="0" smtClean="0">
                <a:solidFill>
                  <a:srgbClr val="171616"/>
                </a:solidFill>
                <a:latin typeface="Calibri"/>
              </a:rPr>
              <a:t> scale of electron dynamics in atoms, molecules, plasmas and solids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171616"/>
                </a:solidFill>
                <a:latin typeface="Calibri"/>
              </a:rPr>
              <a:t>to contribute to the technological development towards 200PW</a:t>
            </a:r>
          </a:p>
        </p:txBody>
      </p:sp>
    </p:spTree>
    <p:extLst>
      <p:ext uri="{BB962C8B-B14F-4D97-AF65-F5344CB8AC3E}">
        <p14:creationId xmlns:p14="http://schemas.microsoft.com/office/powerpoint/2010/main" val="222737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41335" y="1531034"/>
            <a:ext cx="7935686" cy="5052646"/>
          </a:xfrm>
        </p:spPr>
        <p:txBody>
          <a:bodyPr/>
          <a:lstStyle/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dirty="0" smtClean="0"/>
              <a:t>Hiring experts with the relevant skills</a:t>
            </a: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dirty="0" smtClean="0"/>
              <a:t>Attend courses if necessary</a:t>
            </a: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dirty="0" smtClean="0"/>
              <a:t>Consult with in-house scientists to have more fine-grained understanding of their requirements</a:t>
            </a:r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dirty="0" smtClean="0"/>
              <a:t>Consult with the experts of similar facilities to avoid reinventing the wheel</a:t>
            </a:r>
          </a:p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Strategy – know-how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933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09601" y="1981200"/>
            <a:ext cx="7935686" cy="2267243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The Scientific Computing group consists of 3 experts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Due to other non-HPC related tasks the resources are limited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At this phase we evaluate technologies with few workstations, NVIDIA </a:t>
            </a:r>
            <a:r>
              <a:rPr lang="en-US" sz="2400" dirty="0" err="1" smtClean="0"/>
              <a:t>Quadro</a:t>
            </a:r>
            <a:r>
              <a:rPr lang="en-US" sz="2400" dirty="0" smtClean="0"/>
              <a:t> cards and </a:t>
            </a:r>
            <a:r>
              <a:rPr lang="en-US" sz="2400" dirty="0" err="1" smtClean="0"/>
              <a:t>GbE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Current phase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09601" y="4354056"/>
            <a:ext cx="76481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It means: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time consuming </a:t>
            </a:r>
            <a:r>
              <a:rPr lang="en-US" sz="2800" dirty="0" err="1" smtClean="0"/>
              <a:t>PoC</a:t>
            </a:r>
            <a:r>
              <a:rPr lang="en-US" sz="2800" dirty="0" smtClean="0"/>
              <a:t> creation, micro-benchmarking (which is not a best practice)</a:t>
            </a:r>
          </a:p>
          <a:p>
            <a:r>
              <a:rPr lang="en-US" sz="2800" dirty="0" smtClean="0"/>
              <a:t> 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88828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41335" y="1531034"/>
            <a:ext cx="7935686" cy="5052646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Plan the next phase to be able to test/check the final hardware/software stack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Test cluster with server category boxes, network and GPUs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Try to evaluate special GPU related solutions which can increase the performance like RDMA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Strategy – Next phase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140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283366" y="12651"/>
            <a:ext cx="6651625" cy="995639"/>
          </a:xfrm>
        </p:spPr>
        <p:txBody>
          <a:bodyPr/>
          <a:lstStyle/>
          <a:p>
            <a:r>
              <a:rPr lang="hu-HU" dirty="0" smtClean="0"/>
              <a:t>Scientific Software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1336"/>
            <a:ext cx="3816290" cy="2146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366"/>
            <a:ext cx="2593099" cy="2204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t="4939" r="5680" b="5453"/>
          <a:stretch/>
        </p:blipFill>
        <p:spPr>
          <a:xfrm>
            <a:off x="478972" y="2821577"/>
            <a:ext cx="2978331" cy="2211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02" y="1096964"/>
            <a:ext cx="4378654" cy="3058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46" y="3806840"/>
            <a:ext cx="3742929" cy="24952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5402473"/>
            <a:ext cx="2063931" cy="138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3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41335" y="1601372"/>
            <a:ext cx="7935686" cy="4968239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smtClean="0"/>
              <a:t>Proprietary GPU related applications are purchased</a:t>
            </a:r>
            <a:r>
              <a:rPr lang="hu-HU" dirty="0" smtClean="0"/>
              <a:t> (</a:t>
            </a:r>
            <a:r>
              <a:rPr lang="hu-HU" dirty="0" err="1" smtClean="0"/>
              <a:t>MatLab</a:t>
            </a:r>
            <a:r>
              <a:rPr lang="hu-HU" dirty="0" smtClean="0"/>
              <a:t>, COMSOL)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smtClean="0"/>
              <a:t>Evaluation of GPU related </a:t>
            </a:r>
            <a:r>
              <a:rPr lang="hu-HU" dirty="0" smtClean="0"/>
              <a:t>Open </a:t>
            </a:r>
            <a:r>
              <a:rPr lang="hu-HU" dirty="0" err="1" smtClean="0"/>
              <a:t>Source</a:t>
            </a:r>
            <a:r>
              <a:rPr lang="hu-HU" dirty="0" smtClean="0"/>
              <a:t> </a:t>
            </a:r>
            <a:r>
              <a:rPr lang="en-US" dirty="0" smtClean="0"/>
              <a:t>standalone and framework-like applications has been started: P</a:t>
            </a:r>
            <a:r>
              <a:rPr lang="hu-HU" dirty="0" smtClean="0"/>
              <a:t>I</a:t>
            </a:r>
            <a:r>
              <a:rPr lang="en-US" dirty="0" err="1" smtClean="0"/>
              <a:t>cOnGPU</a:t>
            </a:r>
            <a:r>
              <a:rPr lang="en-US" dirty="0" smtClean="0"/>
              <a:t>, UFO-KIT</a:t>
            </a:r>
          </a:p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Achievements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866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495300" y="2303971"/>
            <a:ext cx="4297251" cy="2539285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Particle-in-Cell Code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The Laser hits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en-US" sz="2400" dirty="0" smtClean="0"/>
              <a:t>plasma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The process is simulated using GPU cluster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 smtClean="0"/>
              <a:t>PIcOnGPU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57" y="2031104"/>
            <a:ext cx="3029755" cy="302975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57" y="2031104"/>
            <a:ext cx="3029755" cy="302975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57" y="2031104"/>
            <a:ext cx="3029755" cy="302975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57" y="2031104"/>
            <a:ext cx="3029755" cy="303297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85" y="2031104"/>
            <a:ext cx="3029755" cy="302975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85" y="2031104"/>
            <a:ext cx="3029755" cy="302975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85" y="2031104"/>
            <a:ext cx="3011166" cy="3038702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85" y="2031104"/>
            <a:ext cx="2998183" cy="303941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85" y="2031104"/>
            <a:ext cx="2998183" cy="303941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85" y="2031104"/>
            <a:ext cx="2990235" cy="304836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85" y="2031104"/>
            <a:ext cx="2990235" cy="3031006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85" y="2031104"/>
            <a:ext cx="3019827" cy="3029755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85" y="2031104"/>
            <a:ext cx="3039683" cy="304836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57" y="2031104"/>
            <a:ext cx="3039683" cy="3060700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85" y="2031104"/>
            <a:ext cx="3049611" cy="306070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85" y="2019124"/>
            <a:ext cx="3059539" cy="306034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57" y="2043444"/>
            <a:ext cx="3059539" cy="306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3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41335" y="1739900"/>
            <a:ext cx="7935686" cy="364648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Test boxes: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dirty="0" smtClean="0"/>
              <a:t>2 x Intel Xeon CPU E5-1650 v3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dirty="0" smtClean="0"/>
              <a:t>16 GB RAM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dirty="0" smtClean="0"/>
              <a:t>2 x NVIDIA </a:t>
            </a:r>
            <a:r>
              <a:rPr lang="en-US" dirty="0" err="1" smtClean="0"/>
              <a:t>Quadro</a:t>
            </a:r>
            <a:r>
              <a:rPr lang="en-US" dirty="0" smtClean="0"/>
              <a:t> K4200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dirty="0" smtClean="0"/>
              <a:t>1 </a:t>
            </a:r>
            <a:r>
              <a:rPr lang="en-US" dirty="0" err="1" smtClean="0"/>
              <a:t>Gbit</a:t>
            </a:r>
            <a:r>
              <a:rPr lang="en-US" dirty="0" smtClean="0"/>
              <a:t> Ethernet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dirty="0" err="1" smtClean="0"/>
              <a:t>Debian</a:t>
            </a:r>
            <a:r>
              <a:rPr lang="en-US" dirty="0" smtClean="0"/>
              <a:t> 8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dirty="0" smtClean="0"/>
              <a:t>CUDA Toolkit 6.5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dirty="0" smtClean="0"/>
              <a:t>Torque 4.2.9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dirty="0" err="1" smtClean="0"/>
              <a:t>LaserWakeField</a:t>
            </a:r>
            <a:r>
              <a:rPr lang="en-US" dirty="0" smtClean="0"/>
              <a:t> example simulation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 smtClean="0"/>
              <a:t>PIConGPU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8327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It scaled well: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1 GPU: 172 sec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2 GPUs with double sized problem (same box): 293 sec</a:t>
            </a:r>
          </a:p>
          <a:p>
            <a:pPr marL="457200" indent="-457200">
              <a:buFontTx/>
              <a:buChar char="-"/>
            </a:pPr>
            <a:endParaRPr lang="en-US" dirty="0"/>
          </a:p>
          <a:p>
            <a:r>
              <a:rPr lang="en-US" dirty="0" smtClean="0"/>
              <a:t>2 nodes with 2 GPUs each of them: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2 GPU: 167 sec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4 GPU: 115 sec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 smtClean="0"/>
              <a:t>PIConGPU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3040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First tests using a VM instantiated by OpenStack 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OS: </a:t>
            </a:r>
            <a:r>
              <a:rPr lang="en-US" dirty="0" err="1" smtClean="0"/>
              <a:t>Debian</a:t>
            </a:r>
            <a:r>
              <a:rPr lang="en-US" dirty="0" smtClean="0"/>
              <a:t> 8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2 GPUs via </a:t>
            </a:r>
            <a:r>
              <a:rPr lang="en-US" dirty="0" err="1" smtClean="0"/>
              <a:t>PCIPassthrough</a:t>
            </a:r>
            <a:endParaRPr lang="en-US" dirty="0" smtClean="0"/>
          </a:p>
          <a:p>
            <a:pPr marL="457200" indent="-457200">
              <a:buFontTx/>
              <a:buChar char="-"/>
            </a:pPr>
            <a:r>
              <a:rPr lang="en-US" dirty="0" smtClean="0"/>
              <a:t>The same example which were used in native environment and resulted in 167 sec ran for 230 sec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Slower ~20-30%</a:t>
            </a:r>
          </a:p>
          <a:p>
            <a:pPr marL="457200" indent="-457200">
              <a:buFontTx/>
              <a:buChar char="-"/>
            </a:pPr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Note: this is not real benchmark!!!!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 smtClean="0"/>
              <a:t>PIConGPU</a:t>
            </a:r>
            <a:r>
              <a:rPr lang="en-US" dirty="0" smtClean="0"/>
              <a:t> in VM using </a:t>
            </a:r>
            <a:r>
              <a:rPr lang="en-US" dirty="0" err="1" smtClean="0"/>
              <a:t>PCIPassthrough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074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09601" y="2832100"/>
            <a:ext cx="7935686" cy="279558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“</a:t>
            </a:r>
            <a:r>
              <a:rPr lang="en-US" dirty="0" err="1" smtClean="0"/>
              <a:t>ufo</a:t>
            </a:r>
            <a:r>
              <a:rPr lang="en-US" dirty="0" smtClean="0"/>
              <a:t> </a:t>
            </a:r>
            <a:r>
              <a:rPr lang="en-US" dirty="0"/>
              <a:t>framework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Streamed </a:t>
            </a:r>
            <a:r>
              <a:rPr lang="en-US" dirty="0"/>
              <a:t>data processing using heterogeneous compute resources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Pipelined </a:t>
            </a:r>
            <a:r>
              <a:rPr lang="en-US" dirty="0"/>
              <a:t>and parallelized on multiple levels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Suited </a:t>
            </a:r>
            <a:r>
              <a:rPr lang="en-US" dirty="0"/>
              <a:t>for high-volume image processing (e.g. tomography</a:t>
            </a:r>
            <a:r>
              <a:rPr lang="en-US" dirty="0" smtClean="0"/>
              <a:t>)”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UFO-KIT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10267" y="5790497"/>
            <a:ext cx="51203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Reference: </a:t>
            </a:r>
            <a:r>
              <a:rPr lang="en-US" sz="1400" dirty="0"/>
              <a:t>GPU-based data analysis with the UFO framework</a:t>
            </a:r>
          </a:p>
          <a:p>
            <a:r>
              <a:rPr lang="hu-HU" sz="1400" dirty="0"/>
              <a:t>Matthias </a:t>
            </a:r>
            <a:r>
              <a:rPr lang="hu-HU" sz="1400" dirty="0" err="1"/>
              <a:t>Vogelgesang</a:t>
            </a:r>
            <a:endParaRPr lang="hu-HU" sz="1400" dirty="0"/>
          </a:p>
          <a:p>
            <a:r>
              <a:rPr lang="hu-HU" sz="1400" dirty="0" err="1"/>
              <a:t>matthias.vogelgesang</a:t>
            </a:r>
            <a:r>
              <a:rPr lang="hu-HU" sz="1400" dirty="0"/>
              <a:t>@</a:t>
            </a:r>
            <a:r>
              <a:rPr lang="hu-HU" sz="1400" dirty="0" err="1"/>
              <a:t>kit.edu</a:t>
            </a:r>
            <a:endParaRPr lang="hu-HU" sz="1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762000" y="2146300"/>
            <a:ext cx="6143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Ultrafast X-ray Imaging – Karlsruhe Institute of Technology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2472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ELI-ALPS HU - Szeged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397940" y="6227939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hu-HU" i="1" dirty="0" err="1" smtClean="0"/>
              <a:t>lan</a:t>
            </a:r>
            <a:r>
              <a:rPr lang="hu-HU" i="1" dirty="0" smtClean="0"/>
              <a:t> of </a:t>
            </a:r>
            <a:r>
              <a:rPr lang="hu-HU" i="1" dirty="0" err="1" smtClean="0"/>
              <a:t>the</a:t>
            </a:r>
            <a:r>
              <a:rPr lang="hu-HU" i="1" dirty="0" smtClean="0"/>
              <a:t> building</a:t>
            </a:r>
            <a:endParaRPr lang="hu-HU" i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88" y="1311784"/>
            <a:ext cx="7521623" cy="46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7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Core framework written in C and </a:t>
            </a:r>
            <a:r>
              <a:rPr lang="en-US" dirty="0" err="1"/>
              <a:t>OpenCL</a:t>
            </a:r>
            <a:endParaRPr lang="en-US" dirty="0"/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Large </a:t>
            </a:r>
            <a:r>
              <a:rPr lang="en-US" dirty="0"/>
              <a:t>suite of pre-defined filters for high-throughput image processing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User </a:t>
            </a:r>
            <a:r>
              <a:rPr lang="en-US" dirty="0"/>
              <a:t>specifies workflow, framework takes care of the rest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Open </a:t>
            </a:r>
            <a:r>
              <a:rPr lang="en-US" dirty="0"/>
              <a:t>source (LGPL) and hosted at GitHub github.com/</a:t>
            </a:r>
            <a:r>
              <a:rPr lang="en-US" dirty="0" err="1"/>
              <a:t>ufo</a:t>
            </a:r>
            <a:r>
              <a:rPr lang="en-US" dirty="0"/>
              <a:t>-k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UFO-KIT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13" y="5672031"/>
            <a:ext cx="5139373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9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09601" y="1511300"/>
            <a:ext cx="7935686" cy="4116388"/>
          </a:xfrm>
        </p:spPr>
        <p:txBody>
          <a:bodyPr/>
          <a:lstStyle/>
          <a:p>
            <a:r>
              <a:rPr lang="hu-HU" sz="1800" dirty="0">
                <a:latin typeface="Lucida Console" panose="020B0609040504020204" pitchFamily="49" charset="0"/>
              </a:rPr>
              <a:t>{</a:t>
            </a:r>
          </a:p>
          <a:p>
            <a:r>
              <a:rPr lang="en-US" sz="1800" dirty="0" smtClean="0">
                <a:latin typeface="Lucida Console" panose="020B0609040504020204" pitchFamily="49" charset="0"/>
              </a:rPr>
              <a:t>  </a:t>
            </a:r>
            <a:r>
              <a:rPr lang="hu-HU" sz="1800" dirty="0" smtClean="0">
                <a:latin typeface="Lucida Console" panose="020B0609040504020204" pitchFamily="49" charset="0"/>
              </a:rPr>
              <a:t>"</a:t>
            </a:r>
            <a:r>
              <a:rPr lang="hu-HU" sz="1800" b="1" dirty="0" err="1">
                <a:latin typeface="Lucida Console" panose="020B0609040504020204" pitchFamily="49" charset="0"/>
              </a:rPr>
              <a:t>nodes</a:t>
            </a:r>
            <a:r>
              <a:rPr lang="hu-HU" sz="1800" dirty="0">
                <a:latin typeface="Lucida Console" panose="020B0609040504020204" pitchFamily="49" charset="0"/>
              </a:rPr>
              <a:t>": [</a:t>
            </a:r>
          </a:p>
          <a:p>
            <a:r>
              <a:rPr lang="en-US" sz="1800" dirty="0" smtClean="0">
                <a:latin typeface="Lucida Console" panose="020B0609040504020204" pitchFamily="49" charset="0"/>
              </a:rPr>
              <a:t>    </a:t>
            </a:r>
            <a:r>
              <a:rPr lang="hu-HU" sz="1800" dirty="0" smtClean="0">
                <a:latin typeface="Lucida Console" panose="020B0609040504020204" pitchFamily="49" charset="0"/>
              </a:rPr>
              <a:t>{"</a:t>
            </a:r>
            <a:r>
              <a:rPr lang="hu-HU" sz="1800" b="1" dirty="0" err="1">
                <a:latin typeface="Lucida Console" panose="020B0609040504020204" pitchFamily="49" charset="0"/>
              </a:rPr>
              <a:t>plugin</a:t>
            </a:r>
            <a:r>
              <a:rPr lang="hu-HU" sz="1800" dirty="0">
                <a:latin typeface="Lucida Console" panose="020B0609040504020204" pitchFamily="49" charset="0"/>
              </a:rPr>
              <a:t>": "</a:t>
            </a:r>
            <a:r>
              <a:rPr lang="hu-HU" sz="1800" dirty="0" err="1">
                <a:solidFill>
                  <a:schemeClr val="accent6">
                    <a:lumMod val="75000"/>
                  </a:schemeClr>
                </a:solidFill>
                <a:latin typeface="Lucida Console" panose="020B0609040504020204" pitchFamily="49" charset="0"/>
              </a:rPr>
              <a:t>read</a:t>
            </a:r>
            <a:r>
              <a:rPr lang="hu-HU" sz="1800" dirty="0">
                <a:latin typeface="Lucida Console" panose="020B0609040504020204" pitchFamily="49" charset="0"/>
              </a:rPr>
              <a:t>", "</a:t>
            </a:r>
            <a:r>
              <a:rPr lang="hu-HU" sz="1800" dirty="0" err="1">
                <a:latin typeface="Lucida Console" panose="020B0609040504020204" pitchFamily="49" charset="0"/>
              </a:rPr>
              <a:t>name</a:t>
            </a:r>
            <a:r>
              <a:rPr lang="hu-HU" sz="1800" dirty="0">
                <a:latin typeface="Lucida Console" panose="020B0609040504020204" pitchFamily="49" charset="0"/>
              </a:rPr>
              <a:t>": "</a:t>
            </a:r>
            <a:r>
              <a:rPr lang="hu-HU" sz="1800" dirty="0" err="1">
                <a:latin typeface="Lucida Console" panose="020B0609040504020204" pitchFamily="49" charset="0"/>
              </a:rPr>
              <a:t>read</a:t>
            </a:r>
            <a:r>
              <a:rPr lang="hu-HU" sz="1800" dirty="0">
                <a:latin typeface="Lucida Console" panose="020B0609040504020204" pitchFamily="49" charset="0"/>
              </a:rPr>
              <a:t>",</a:t>
            </a:r>
          </a:p>
          <a:p>
            <a:r>
              <a:rPr lang="en-US" sz="1800" dirty="0" smtClean="0">
                <a:latin typeface="Lucida Console" panose="020B0609040504020204" pitchFamily="49" charset="0"/>
              </a:rPr>
              <a:t>          </a:t>
            </a:r>
            <a:r>
              <a:rPr lang="hu-HU" sz="1800" dirty="0" smtClean="0">
                <a:latin typeface="Lucida Console" panose="020B0609040504020204" pitchFamily="49" charset="0"/>
              </a:rPr>
              <a:t>"</a:t>
            </a:r>
            <a:r>
              <a:rPr lang="hu-HU" sz="1800" dirty="0" err="1">
                <a:latin typeface="Lucida Console" panose="020B0609040504020204" pitchFamily="49" charset="0"/>
              </a:rPr>
              <a:t>properties</a:t>
            </a:r>
            <a:r>
              <a:rPr lang="hu-HU" sz="1800" dirty="0">
                <a:latin typeface="Lucida Console" panose="020B0609040504020204" pitchFamily="49" charset="0"/>
              </a:rPr>
              <a:t>": {"</a:t>
            </a:r>
            <a:r>
              <a:rPr lang="hu-HU" sz="1800" dirty="0" err="1">
                <a:latin typeface="Lucida Console" panose="020B0609040504020204" pitchFamily="49" charset="0"/>
              </a:rPr>
              <a:t>path</a:t>
            </a:r>
            <a:r>
              <a:rPr lang="hu-HU" sz="1800" dirty="0">
                <a:latin typeface="Lucida Console" panose="020B0609040504020204" pitchFamily="49" charset="0"/>
              </a:rPr>
              <a:t>": "</a:t>
            </a:r>
            <a:r>
              <a:rPr lang="hu-HU" sz="1800" dirty="0" err="1">
                <a:latin typeface="Lucida Console" panose="020B0609040504020204" pitchFamily="49" charset="0"/>
              </a:rPr>
              <a:t>folder</a:t>
            </a:r>
            <a:r>
              <a:rPr lang="hu-HU" sz="1800" dirty="0">
                <a:latin typeface="Lucida Console" panose="020B0609040504020204" pitchFamily="49" charset="0"/>
              </a:rPr>
              <a:t>/</a:t>
            </a:r>
            <a:r>
              <a:rPr lang="hu-HU" sz="1800" dirty="0" err="1">
                <a:latin typeface="Lucida Console" panose="020B0609040504020204" pitchFamily="49" charset="0"/>
              </a:rPr>
              <a:t>sino</a:t>
            </a:r>
            <a:r>
              <a:rPr lang="hu-HU" sz="1800" dirty="0">
                <a:latin typeface="Lucida Console" panose="020B0609040504020204" pitchFamily="49" charset="0"/>
              </a:rPr>
              <a:t>*.</a:t>
            </a:r>
            <a:r>
              <a:rPr lang="hu-HU" sz="1800" dirty="0" err="1">
                <a:latin typeface="Lucida Console" panose="020B0609040504020204" pitchFamily="49" charset="0"/>
              </a:rPr>
              <a:t>tif</a:t>
            </a:r>
            <a:r>
              <a:rPr lang="hu-HU" sz="1800" dirty="0">
                <a:latin typeface="Lucida Console" panose="020B0609040504020204" pitchFamily="49" charset="0"/>
              </a:rPr>
              <a:t>"}},</a:t>
            </a:r>
          </a:p>
          <a:p>
            <a:r>
              <a:rPr lang="en-US" sz="1800" dirty="0" smtClean="0">
                <a:latin typeface="Lucida Console" panose="020B0609040504020204" pitchFamily="49" charset="0"/>
              </a:rPr>
              <a:t>    </a:t>
            </a:r>
            <a:r>
              <a:rPr lang="hu-HU" sz="1800" dirty="0" smtClean="0">
                <a:latin typeface="Lucida Console" panose="020B0609040504020204" pitchFamily="49" charset="0"/>
              </a:rPr>
              <a:t>{"</a:t>
            </a:r>
            <a:r>
              <a:rPr lang="hu-HU" sz="1800" b="1" dirty="0" err="1">
                <a:latin typeface="Lucida Console" panose="020B0609040504020204" pitchFamily="49" charset="0"/>
              </a:rPr>
              <a:t>plugin</a:t>
            </a:r>
            <a:r>
              <a:rPr lang="hu-HU" sz="1800" dirty="0">
                <a:latin typeface="Lucida Console" panose="020B0609040504020204" pitchFamily="49" charset="0"/>
              </a:rPr>
              <a:t>": "</a:t>
            </a:r>
            <a:r>
              <a:rPr lang="hu-HU" sz="1800" dirty="0" err="1">
                <a:solidFill>
                  <a:schemeClr val="accent6">
                    <a:lumMod val="75000"/>
                  </a:schemeClr>
                </a:solidFill>
                <a:latin typeface="Lucida Console" panose="020B0609040504020204" pitchFamily="49" charset="0"/>
              </a:rPr>
              <a:t>rescale</a:t>
            </a:r>
            <a:r>
              <a:rPr lang="hu-HU" sz="1800" dirty="0">
                <a:latin typeface="Lucida Console" panose="020B0609040504020204" pitchFamily="49" charset="0"/>
              </a:rPr>
              <a:t>", "</a:t>
            </a:r>
            <a:r>
              <a:rPr lang="hu-HU" sz="1800" dirty="0" err="1">
                <a:latin typeface="Lucida Console" panose="020B0609040504020204" pitchFamily="49" charset="0"/>
              </a:rPr>
              <a:t>name</a:t>
            </a:r>
            <a:r>
              <a:rPr lang="hu-HU" sz="1800" dirty="0">
                <a:latin typeface="Lucida Console" panose="020B0609040504020204" pitchFamily="49" charset="0"/>
              </a:rPr>
              <a:t>": "</a:t>
            </a:r>
            <a:r>
              <a:rPr lang="hu-HU" sz="1800" dirty="0" err="1">
                <a:latin typeface="Lucida Console" panose="020B0609040504020204" pitchFamily="49" charset="0"/>
              </a:rPr>
              <a:t>rescale</a:t>
            </a:r>
            <a:r>
              <a:rPr lang="hu-HU" sz="1800" dirty="0">
                <a:latin typeface="Lucida Console" panose="020B0609040504020204" pitchFamily="49" charset="0"/>
              </a:rPr>
              <a:t>",</a:t>
            </a:r>
          </a:p>
          <a:p>
            <a:r>
              <a:rPr lang="en-US" sz="1800" dirty="0" smtClean="0">
                <a:latin typeface="Lucida Console" panose="020B0609040504020204" pitchFamily="49" charset="0"/>
              </a:rPr>
              <a:t>          </a:t>
            </a:r>
            <a:r>
              <a:rPr lang="hu-HU" sz="1800" dirty="0" smtClean="0">
                <a:latin typeface="Lucida Console" panose="020B0609040504020204" pitchFamily="49" charset="0"/>
              </a:rPr>
              <a:t>"</a:t>
            </a:r>
            <a:r>
              <a:rPr lang="hu-HU" sz="1800" dirty="0" err="1">
                <a:latin typeface="Lucida Console" panose="020B0609040504020204" pitchFamily="49" charset="0"/>
              </a:rPr>
              <a:t>properties</a:t>
            </a:r>
            <a:r>
              <a:rPr lang="hu-HU" sz="1800" dirty="0">
                <a:latin typeface="Lucida Console" panose="020B0609040504020204" pitchFamily="49" charset="0"/>
              </a:rPr>
              <a:t>": {"</a:t>
            </a:r>
            <a:r>
              <a:rPr lang="hu-HU" sz="1800" dirty="0" err="1">
                <a:latin typeface="Lucida Console" panose="020B0609040504020204" pitchFamily="49" charset="0"/>
              </a:rPr>
              <a:t>factor</a:t>
            </a:r>
            <a:r>
              <a:rPr lang="hu-HU" sz="1800" dirty="0">
                <a:latin typeface="Lucida Console" panose="020B0609040504020204" pitchFamily="49" charset="0"/>
              </a:rPr>
              <a:t>": 0.5}},</a:t>
            </a:r>
          </a:p>
          <a:p>
            <a:r>
              <a:rPr lang="en-US" sz="1800" dirty="0" smtClean="0">
                <a:latin typeface="Lucida Console" panose="020B0609040504020204" pitchFamily="49" charset="0"/>
              </a:rPr>
              <a:t>    </a:t>
            </a:r>
            <a:r>
              <a:rPr lang="hu-HU" sz="1800" dirty="0" smtClean="0">
                <a:latin typeface="Lucida Console" panose="020B0609040504020204" pitchFamily="49" charset="0"/>
              </a:rPr>
              <a:t>{"</a:t>
            </a:r>
            <a:r>
              <a:rPr lang="hu-HU" sz="1800" b="1" dirty="0" err="1">
                <a:latin typeface="Lucida Console" panose="020B0609040504020204" pitchFamily="49" charset="0"/>
              </a:rPr>
              <a:t>plugin</a:t>
            </a:r>
            <a:r>
              <a:rPr lang="hu-HU" sz="1800" dirty="0">
                <a:latin typeface="Lucida Console" panose="020B0609040504020204" pitchFamily="49" charset="0"/>
              </a:rPr>
              <a:t>": "</a:t>
            </a:r>
            <a:r>
              <a:rPr lang="hu-HU" sz="1800" dirty="0" err="1">
                <a:solidFill>
                  <a:schemeClr val="accent6">
                    <a:lumMod val="75000"/>
                  </a:schemeClr>
                </a:solidFill>
                <a:latin typeface="Lucida Console" panose="020B0609040504020204" pitchFamily="49" charset="0"/>
              </a:rPr>
              <a:t>write</a:t>
            </a:r>
            <a:r>
              <a:rPr lang="hu-HU" sz="1800" dirty="0">
                <a:latin typeface="Lucida Console" panose="020B0609040504020204" pitchFamily="49" charset="0"/>
              </a:rPr>
              <a:t>", "</a:t>
            </a:r>
            <a:r>
              <a:rPr lang="hu-HU" sz="1800" dirty="0" err="1">
                <a:latin typeface="Lucida Console" panose="020B0609040504020204" pitchFamily="49" charset="0"/>
              </a:rPr>
              <a:t>name</a:t>
            </a:r>
            <a:r>
              <a:rPr lang="hu-HU" sz="1800" dirty="0">
                <a:latin typeface="Lucida Console" panose="020B0609040504020204" pitchFamily="49" charset="0"/>
              </a:rPr>
              <a:t>": "</a:t>
            </a:r>
            <a:r>
              <a:rPr lang="hu-HU" sz="1800" dirty="0" err="1">
                <a:latin typeface="Lucida Console" panose="020B0609040504020204" pitchFamily="49" charset="0"/>
              </a:rPr>
              <a:t>write</a:t>
            </a:r>
            <a:r>
              <a:rPr lang="hu-HU" sz="1800" dirty="0">
                <a:latin typeface="Lucida Console" panose="020B0609040504020204" pitchFamily="49" charset="0"/>
              </a:rPr>
              <a:t>",</a:t>
            </a:r>
          </a:p>
          <a:p>
            <a:r>
              <a:rPr lang="en-US" sz="1800" dirty="0" smtClean="0">
                <a:latin typeface="Lucida Console" panose="020B0609040504020204" pitchFamily="49" charset="0"/>
              </a:rPr>
              <a:t>          </a:t>
            </a:r>
            <a:r>
              <a:rPr lang="hu-HU" sz="1800" dirty="0" smtClean="0">
                <a:latin typeface="Lucida Console" panose="020B0609040504020204" pitchFamily="49" charset="0"/>
              </a:rPr>
              <a:t>"</a:t>
            </a:r>
            <a:r>
              <a:rPr lang="hu-HU" sz="1800" dirty="0" err="1">
                <a:latin typeface="Lucida Console" panose="020B0609040504020204" pitchFamily="49" charset="0"/>
              </a:rPr>
              <a:t>properties</a:t>
            </a:r>
            <a:r>
              <a:rPr lang="hu-HU" sz="1800" dirty="0">
                <a:latin typeface="Lucida Console" panose="020B0609040504020204" pitchFamily="49" charset="0"/>
              </a:rPr>
              <a:t>": {"</a:t>
            </a:r>
            <a:r>
              <a:rPr lang="hu-HU" sz="1800" dirty="0" err="1">
                <a:latin typeface="Lucida Console" panose="020B0609040504020204" pitchFamily="49" charset="0"/>
              </a:rPr>
              <a:t>filename</a:t>
            </a:r>
            <a:r>
              <a:rPr lang="hu-HU" sz="1800" dirty="0">
                <a:latin typeface="Lucida Console" panose="020B0609040504020204" pitchFamily="49" charset="0"/>
              </a:rPr>
              <a:t>": "output.h5:/</a:t>
            </a:r>
            <a:r>
              <a:rPr lang="hu-HU" sz="1800" dirty="0" err="1">
                <a:latin typeface="Lucida Console" panose="020B0609040504020204" pitchFamily="49" charset="0"/>
              </a:rPr>
              <a:t>raw</a:t>
            </a:r>
            <a:r>
              <a:rPr lang="hu-HU" sz="1800" dirty="0">
                <a:latin typeface="Lucida Console" panose="020B0609040504020204" pitchFamily="49" charset="0"/>
              </a:rPr>
              <a:t>"}}</a:t>
            </a:r>
          </a:p>
          <a:p>
            <a:r>
              <a:rPr lang="en-US" sz="1800" dirty="0" smtClean="0">
                <a:latin typeface="Lucida Console" panose="020B0609040504020204" pitchFamily="49" charset="0"/>
              </a:rPr>
              <a:t>            </a:t>
            </a:r>
            <a:r>
              <a:rPr lang="hu-HU" sz="1800" dirty="0" smtClean="0">
                <a:latin typeface="Lucida Console" panose="020B0609040504020204" pitchFamily="49" charset="0"/>
              </a:rPr>
              <a:t>],</a:t>
            </a:r>
            <a:endParaRPr lang="hu-HU" sz="1800" dirty="0">
              <a:latin typeface="Lucida Console" panose="020B0609040504020204" pitchFamily="49" charset="0"/>
            </a:endParaRPr>
          </a:p>
          <a:p>
            <a:r>
              <a:rPr lang="en-US" sz="1800" dirty="0" smtClean="0">
                <a:latin typeface="Lucida Console" panose="020B0609040504020204" pitchFamily="49" charset="0"/>
              </a:rPr>
              <a:t>  </a:t>
            </a:r>
            <a:r>
              <a:rPr lang="hu-HU" sz="1800" dirty="0" smtClean="0">
                <a:latin typeface="Lucida Console" panose="020B0609040504020204" pitchFamily="49" charset="0"/>
              </a:rPr>
              <a:t>"</a:t>
            </a:r>
            <a:r>
              <a:rPr lang="hu-HU" sz="1800" b="1" dirty="0" err="1">
                <a:latin typeface="Lucida Console" panose="020B0609040504020204" pitchFamily="49" charset="0"/>
              </a:rPr>
              <a:t>edges</a:t>
            </a:r>
            <a:r>
              <a:rPr lang="hu-HU" sz="1800" dirty="0">
                <a:latin typeface="Lucida Console" panose="020B0609040504020204" pitchFamily="49" charset="0"/>
              </a:rPr>
              <a:t>": [</a:t>
            </a:r>
          </a:p>
          <a:p>
            <a:r>
              <a:rPr lang="en-US" sz="1800" dirty="0" smtClean="0">
                <a:latin typeface="Lucida Console" panose="020B0609040504020204" pitchFamily="49" charset="0"/>
              </a:rPr>
              <a:t>    </a:t>
            </a:r>
            <a:r>
              <a:rPr lang="hu-HU" sz="1800" dirty="0" smtClean="0">
                <a:latin typeface="Lucida Console" panose="020B0609040504020204" pitchFamily="49" charset="0"/>
              </a:rPr>
              <a:t>{"</a:t>
            </a:r>
            <a:r>
              <a:rPr lang="hu-HU" sz="1800" dirty="0" err="1">
                <a:latin typeface="Lucida Console" panose="020B0609040504020204" pitchFamily="49" charset="0"/>
              </a:rPr>
              <a:t>from</a:t>
            </a:r>
            <a:r>
              <a:rPr lang="hu-HU" sz="1800" dirty="0">
                <a:latin typeface="Lucida Console" panose="020B0609040504020204" pitchFamily="49" charset="0"/>
              </a:rPr>
              <a:t>": "</a:t>
            </a:r>
            <a:r>
              <a:rPr lang="hu-HU" sz="1800" dirty="0" err="1">
                <a:latin typeface="Lucida Console" panose="020B0609040504020204" pitchFamily="49" charset="0"/>
              </a:rPr>
              <a:t>read</a:t>
            </a:r>
            <a:r>
              <a:rPr lang="hu-HU" sz="1800" dirty="0">
                <a:latin typeface="Lucida Console" panose="020B0609040504020204" pitchFamily="49" charset="0"/>
              </a:rPr>
              <a:t>", "</a:t>
            </a:r>
            <a:r>
              <a:rPr lang="hu-HU" sz="1800" dirty="0" err="1">
                <a:latin typeface="Lucida Console" panose="020B0609040504020204" pitchFamily="49" charset="0"/>
              </a:rPr>
              <a:t>to</a:t>
            </a:r>
            <a:r>
              <a:rPr lang="hu-HU" sz="1800" dirty="0">
                <a:latin typeface="Lucida Console" panose="020B0609040504020204" pitchFamily="49" charset="0"/>
              </a:rPr>
              <a:t>": "</a:t>
            </a:r>
            <a:r>
              <a:rPr lang="hu-HU" sz="1800" dirty="0" err="1">
                <a:latin typeface="Lucida Console" panose="020B0609040504020204" pitchFamily="49" charset="0"/>
              </a:rPr>
              <a:t>rescale</a:t>
            </a:r>
            <a:r>
              <a:rPr lang="hu-HU" sz="1800" dirty="0">
                <a:latin typeface="Lucida Console" panose="020B0609040504020204" pitchFamily="49" charset="0"/>
              </a:rPr>
              <a:t>", "input": 0},</a:t>
            </a:r>
          </a:p>
          <a:p>
            <a:r>
              <a:rPr lang="en-US" sz="1800" dirty="0" smtClean="0">
                <a:latin typeface="Lucida Console" panose="020B0609040504020204" pitchFamily="49" charset="0"/>
              </a:rPr>
              <a:t>    </a:t>
            </a:r>
            <a:r>
              <a:rPr lang="hu-HU" sz="1800" dirty="0" smtClean="0">
                <a:latin typeface="Lucida Console" panose="020B0609040504020204" pitchFamily="49" charset="0"/>
              </a:rPr>
              <a:t>{"</a:t>
            </a:r>
            <a:r>
              <a:rPr lang="hu-HU" sz="1800" dirty="0" err="1">
                <a:latin typeface="Lucida Console" panose="020B0609040504020204" pitchFamily="49" charset="0"/>
              </a:rPr>
              <a:t>from</a:t>
            </a:r>
            <a:r>
              <a:rPr lang="hu-HU" sz="1800" dirty="0">
                <a:latin typeface="Lucida Console" panose="020B0609040504020204" pitchFamily="49" charset="0"/>
              </a:rPr>
              <a:t>": "</a:t>
            </a:r>
            <a:r>
              <a:rPr lang="hu-HU" sz="1800" dirty="0" err="1">
                <a:latin typeface="Lucida Console" panose="020B0609040504020204" pitchFamily="49" charset="0"/>
              </a:rPr>
              <a:t>rescale</a:t>
            </a:r>
            <a:r>
              <a:rPr lang="hu-HU" sz="1800" dirty="0">
                <a:latin typeface="Lucida Console" panose="020B0609040504020204" pitchFamily="49" charset="0"/>
              </a:rPr>
              <a:t>", "</a:t>
            </a:r>
            <a:r>
              <a:rPr lang="hu-HU" sz="1800" dirty="0" err="1">
                <a:latin typeface="Lucida Console" panose="020B0609040504020204" pitchFamily="49" charset="0"/>
              </a:rPr>
              <a:t>to</a:t>
            </a:r>
            <a:r>
              <a:rPr lang="hu-HU" sz="1800" dirty="0">
                <a:latin typeface="Lucida Console" panose="020B0609040504020204" pitchFamily="49" charset="0"/>
              </a:rPr>
              <a:t>": "</a:t>
            </a:r>
            <a:r>
              <a:rPr lang="hu-HU" sz="1800" dirty="0" err="1">
                <a:latin typeface="Lucida Console" panose="020B0609040504020204" pitchFamily="49" charset="0"/>
              </a:rPr>
              <a:t>write</a:t>
            </a:r>
            <a:r>
              <a:rPr lang="hu-HU" sz="1800" dirty="0">
                <a:latin typeface="Lucida Console" panose="020B0609040504020204" pitchFamily="49" charset="0"/>
              </a:rPr>
              <a:t>", "input": 0}</a:t>
            </a:r>
          </a:p>
          <a:p>
            <a:r>
              <a:rPr lang="en-US" sz="1800" dirty="0" smtClean="0">
                <a:latin typeface="Lucida Console" panose="020B0609040504020204" pitchFamily="49" charset="0"/>
              </a:rPr>
              <a:t>  </a:t>
            </a:r>
            <a:r>
              <a:rPr lang="hu-HU" sz="1800" dirty="0" smtClean="0">
                <a:latin typeface="Lucida Console" panose="020B0609040504020204" pitchFamily="49" charset="0"/>
              </a:rPr>
              <a:t>]</a:t>
            </a:r>
            <a:endParaRPr lang="hu-HU" sz="1800" dirty="0">
              <a:latin typeface="Lucida Console" panose="020B0609040504020204" pitchFamily="49" charset="0"/>
            </a:endParaRPr>
          </a:p>
          <a:p>
            <a:r>
              <a:rPr lang="hu-HU" sz="1800" dirty="0">
                <a:latin typeface="Lucida Console" panose="020B0609040504020204" pitchFamily="49" charset="0"/>
              </a:rPr>
              <a:t>}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JSON workflow example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5871429"/>
            <a:ext cx="5139373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4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UFO – </a:t>
            </a:r>
            <a:r>
              <a:rPr lang="en-US" dirty="0" err="1" smtClean="0"/>
              <a:t>Qt</a:t>
            </a:r>
            <a:r>
              <a:rPr lang="en-US" dirty="0" smtClean="0"/>
              <a:t> GUI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895" y="1169725"/>
            <a:ext cx="4941106" cy="45901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13" y="5957900"/>
            <a:ext cx="5139373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1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41335" y="1601372"/>
            <a:ext cx="7935686" cy="4968239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smtClean="0"/>
              <a:t>Evaluation of different schedulers has been started: Torque, </a:t>
            </a:r>
            <a:r>
              <a:rPr lang="en-US" dirty="0" err="1" smtClean="0"/>
              <a:t>Slurm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smtClean="0"/>
              <a:t>Evaluation of cloud solution software has been started: OpenStack</a:t>
            </a:r>
          </a:p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Achievements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960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41335" y="1601372"/>
            <a:ext cx="7935686" cy="4968239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Evaluation of specific object storage/</a:t>
            </a:r>
            <a:r>
              <a:rPr lang="en-US" dirty="0" err="1" smtClean="0"/>
              <a:t>filesystem</a:t>
            </a:r>
            <a:r>
              <a:rPr lang="en-US" dirty="0" smtClean="0"/>
              <a:t> has been started: </a:t>
            </a:r>
            <a:r>
              <a:rPr lang="en-US" dirty="0" err="1" smtClean="0"/>
              <a:t>Ceph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Comparing different concepts: native hosts, containers, virtualization has been started: </a:t>
            </a:r>
            <a:r>
              <a:rPr lang="en-US" dirty="0" err="1" smtClean="0"/>
              <a:t>Docker</a:t>
            </a:r>
            <a:r>
              <a:rPr lang="en-US" dirty="0" smtClean="0"/>
              <a:t>, OpenStack with KVM</a:t>
            </a:r>
            <a:endParaRPr lang="hu-HU" dirty="0" smtClean="0"/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dirty="0" err="1" smtClean="0"/>
              <a:t>Additionall</a:t>
            </a:r>
            <a:r>
              <a:rPr lang="en-US" dirty="0" smtClean="0"/>
              <a:t>y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complexit</a:t>
            </a:r>
            <a:r>
              <a:rPr lang="en-US" dirty="0" smtClean="0"/>
              <a:t>y </a:t>
            </a:r>
            <a:r>
              <a:rPr lang="en-US" dirty="0" err="1" smtClean="0"/>
              <a:t>increasement</a:t>
            </a:r>
            <a:r>
              <a:rPr lang="en-US" dirty="0" smtClean="0"/>
              <a:t> there can be performance and/or security impact too at the non-native solutions</a:t>
            </a:r>
          </a:p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Achievements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8761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Regular communication, visits to the Szeged University (</a:t>
            </a:r>
            <a:r>
              <a:rPr lang="en-US" dirty="0" err="1" smtClean="0"/>
              <a:t>TeWaTi</a:t>
            </a:r>
            <a:r>
              <a:rPr lang="en-US" dirty="0" smtClean="0"/>
              <a:t> group)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Weekly meetings with the increasing number of scientists in ELI-ALPS HU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Achievements - Communication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3600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788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609601" y="1524000"/>
            <a:ext cx="3790949" cy="485775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>
              <a:spcAft>
                <a:spcPts val="1200"/>
              </a:spcAft>
            </a:pPr>
            <a:r>
              <a:rPr lang="hu-HU" sz="2000" dirty="0" err="1" smtClean="0">
                <a:latin typeface="Calibri" panose="020F0502020204030204" pitchFamily="34" charset="0"/>
              </a:rPr>
              <a:t>Challenges</a:t>
            </a:r>
            <a:endParaRPr lang="hu-HU" sz="2000" dirty="0" smtClean="0"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err="1" smtClean="0">
                <a:latin typeface="Calibri" panose="020F0502020204030204" pitchFamily="34" charset="0"/>
              </a:rPr>
              <a:t>Very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high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data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rates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from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detectors</a:t>
            </a:r>
            <a:endParaRPr lang="hu-HU" sz="1600" dirty="0" smtClean="0"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</a:rPr>
              <a:t>Online </a:t>
            </a:r>
            <a:r>
              <a:rPr lang="hu-HU" sz="1600" dirty="0" err="1" smtClean="0">
                <a:latin typeface="Calibri" panose="020F0502020204030204" pitchFamily="34" charset="0"/>
              </a:rPr>
              <a:t>near-real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time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data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analysis</a:t>
            </a:r>
            <a:r>
              <a:rPr lang="hu-HU" sz="1600" dirty="0" smtClean="0">
                <a:latin typeface="Calibri" panose="020F0502020204030204" pitchFamily="34" charset="0"/>
              </a:rPr>
              <a:t> and </a:t>
            </a:r>
            <a:r>
              <a:rPr lang="hu-HU" sz="1600" dirty="0" err="1" smtClean="0">
                <a:latin typeface="Calibri" panose="020F0502020204030204" pitchFamily="34" charset="0"/>
              </a:rPr>
              <a:t>reduction</a:t>
            </a:r>
            <a:endParaRPr lang="hu-HU" sz="1600" dirty="0" smtClean="0"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Calibri" panose="020F0502020204030204" pitchFamily="34" charset="0"/>
              </a:rPr>
              <a:t>Online </a:t>
            </a:r>
            <a:r>
              <a:rPr lang="hu-HU" sz="1600" dirty="0" err="1" smtClean="0">
                <a:latin typeface="Calibri" panose="020F0502020204030204" pitchFamily="34" charset="0"/>
              </a:rPr>
              <a:t>data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visualization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err="1" smtClean="0">
                <a:latin typeface="Calibri" panose="020F0502020204030204" pitchFamily="34" charset="0"/>
              </a:rPr>
              <a:t>aggregation</a:t>
            </a:r>
            <a:r>
              <a:rPr lang="hu-HU" sz="1400" dirty="0" smtClean="0">
                <a:latin typeface="Calibri" panose="020F0502020204030204" pitchFamily="34" charset="0"/>
              </a:rPr>
              <a:t> of </a:t>
            </a:r>
            <a:r>
              <a:rPr lang="hu-HU" sz="1400" dirty="0" err="1" smtClean="0">
                <a:latin typeface="Calibri" panose="020F0502020204030204" pitchFamily="34" charset="0"/>
              </a:rPr>
              <a:t>detectors</a:t>
            </a:r>
            <a:endParaRPr lang="hu-HU" sz="1400" dirty="0" smtClean="0"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err="1" smtClean="0">
                <a:latin typeface="Calibri" panose="020F0502020204030204" pitchFamily="34" charset="0"/>
              </a:rPr>
              <a:t>Dynamically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changing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needs</a:t>
            </a:r>
            <a:r>
              <a:rPr lang="hu-HU" sz="1600" dirty="0" smtClean="0">
                <a:latin typeface="Calibri" panose="020F0502020204030204" pitchFamily="34" charset="0"/>
              </a:rPr>
              <a:t> and </a:t>
            </a:r>
            <a:r>
              <a:rPr lang="hu-HU" sz="1600" dirty="0" err="1" smtClean="0">
                <a:latin typeface="Calibri" panose="020F0502020204030204" pitchFamily="34" charset="0"/>
              </a:rPr>
              <a:t>diversity</a:t>
            </a:r>
            <a:r>
              <a:rPr lang="hu-HU" sz="1600" dirty="0" smtClean="0">
                <a:latin typeface="Calibri" panose="020F0502020204030204" pitchFamily="34" charset="0"/>
              </a:rPr>
              <a:t> (</a:t>
            </a:r>
            <a:r>
              <a:rPr lang="hu-HU" sz="1600" dirty="0" err="1" smtClean="0">
                <a:latin typeface="Calibri" panose="020F0502020204030204" pitchFamily="34" charset="0"/>
              </a:rPr>
              <a:t>by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experiments</a:t>
            </a:r>
            <a:r>
              <a:rPr lang="hu-HU" sz="1600" dirty="0" smtClean="0">
                <a:latin typeface="Calibri" panose="020F0502020204030204" pitchFamily="34" charset="0"/>
              </a:rPr>
              <a:t>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>
                <a:latin typeface="Calibri" panose="020F0502020204030204" pitchFamily="34" charset="0"/>
              </a:rPr>
              <a:t>Data </a:t>
            </a:r>
            <a:r>
              <a:rPr lang="hu-HU" sz="1400" dirty="0" err="1" smtClean="0">
                <a:latin typeface="Calibri" panose="020F0502020204030204" pitchFamily="34" charset="0"/>
              </a:rPr>
              <a:t>rates</a:t>
            </a:r>
            <a:r>
              <a:rPr lang="hu-HU" sz="1400" dirty="0" smtClean="0">
                <a:latin typeface="Calibri" panose="020F0502020204030204" pitchFamily="34" charset="0"/>
              </a:rPr>
              <a:t>/</a:t>
            </a:r>
            <a:r>
              <a:rPr lang="hu-HU" sz="1400" dirty="0" err="1" smtClean="0">
                <a:latin typeface="Calibri" panose="020F0502020204030204" pitchFamily="34" charset="0"/>
              </a:rPr>
              <a:t>volumes</a:t>
            </a:r>
            <a:endParaRPr lang="hu-HU" sz="1400" dirty="0" smtClean="0">
              <a:latin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>
                <a:latin typeface="Calibri" panose="020F0502020204030204" pitchFamily="34" charset="0"/>
              </a:rPr>
              <a:t>Computing </a:t>
            </a:r>
            <a:r>
              <a:rPr lang="hu-HU" sz="1400" dirty="0" err="1" smtClean="0">
                <a:latin typeface="Calibri" panose="020F0502020204030204" pitchFamily="34" charset="0"/>
              </a:rPr>
              <a:t>capacity</a:t>
            </a:r>
            <a:endParaRPr lang="hu-HU" sz="1400" dirty="0" smtClean="0">
              <a:latin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>
                <a:latin typeface="Calibri" panose="020F0502020204030204" pitchFamily="34" charset="0"/>
              </a:rPr>
              <a:t>Data </a:t>
            </a:r>
            <a:r>
              <a:rPr lang="hu-HU" sz="1400" dirty="0" err="1" smtClean="0">
                <a:latin typeface="Calibri" panose="020F0502020204030204" pitchFamily="34" charset="0"/>
              </a:rPr>
              <a:t>analysis</a:t>
            </a:r>
            <a:r>
              <a:rPr lang="hu-HU" sz="1400" dirty="0" smtClean="0">
                <a:latin typeface="Calibri" panose="020F0502020204030204" pitchFamily="34" charset="0"/>
              </a:rPr>
              <a:t> software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err="1" smtClean="0">
                <a:latin typeface="Calibri" panose="020F0502020204030204" pitchFamily="34" charset="0"/>
              </a:rPr>
              <a:t>Growing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data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volumes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expected</a:t>
            </a:r>
            <a:r>
              <a:rPr lang="hu-HU" sz="1600" dirty="0" smtClean="0">
                <a:latin typeface="Calibri" panose="020F0502020204030204" pitchFamily="34" charset="0"/>
              </a:rPr>
              <a:t> -&gt; </a:t>
            </a:r>
            <a:r>
              <a:rPr lang="hu-HU" sz="1600" dirty="0" err="1" smtClean="0">
                <a:latin typeface="Calibri" panose="020F0502020204030204" pitchFamily="34" charset="0"/>
              </a:rPr>
              <a:t>continuously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growing</a:t>
            </a:r>
            <a:r>
              <a:rPr lang="hu-HU" sz="1600" dirty="0" smtClean="0">
                <a:latin typeface="Calibri" panose="020F0502020204030204" pitchFamily="34" charset="0"/>
              </a:rPr>
              <a:t> IT </a:t>
            </a:r>
            <a:r>
              <a:rPr lang="hu-HU" sz="1600" dirty="0" err="1" smtClean="0">
                <a:latin typeface="Calibri" panose="020F0502020204030204" pitchFamily="34" charset="0"/>
              </a:rPr>
              <a:t>infrastructure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hu-HU" sz="1600" dirty="0"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hu-HU" sz="1800" dirty="0" smtClean="0">
              <a:latin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283366" y="136476"/>
            <a:ext cx="7584409" cy="995639"/>
          </a:xfrm>
        </p:spPr>
        <p:txBody>
          <a:bodyPr/>
          <a:lstStyle/>
          <a:p>
            <a:pPr algn="ctr"/>
            <a:r>
              <a:rPr lang="en-US" sz="3200" dirty="0" smtClean="0"/>
              <a:t>Summary</a:t>
            </a:r>
          </a:p>
          <a:p>
            <a:pPr algn="ctr"/>
            <a:r>
              <a:rPr lang="hu-HU" sz="3200" dirty="0" smtClean="0"/>
              <a:t>Data </a:t>
            </a:r>
            <a:r>
              <a:rPr lang="hu-HU" sz="3200" dirty="0" err="1" smtClean="0"/>
              <a:t>storage</a:t>
            </a:r>
            <a:r>
              <a:rPr lang="hu-HU" sz="3200" dirty="0" smtClean="0"/>
              <a:t> and </a:t>
            </a:r>
            <a:r>
              <a:rPr lang="hu-HU" sz="3200" dirty="0" err="1" smtClean="0"/>
              <a:t>processing</a:t>
            </a:r>
            <a:endParaRPr lang="en-US" sz="32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705351" y="1524000"/>
            <a:ext cx="3790949" cy="3509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hu-HU" sz="2000" dirty="0" smtClean="0">
                <a:latin typeface="Calibri" panose="020F0502020204030204" pitchFamily="34" charset="0"/>
              </a:rPr>
              <a:t>Design </a:t>
            </a:r>
            <a:r>
              <a:rPr lang="hu-HU" sz="2000" dirty="0" err="1" smtClean="0">
                <a:latin typeface="Calibri" panose="020F0502020204030204" pitchFamily="34" charset="0"/>
              </a:rPr>
              <a:t>goals</a:t>
            </a:r>
            <a:endParaRPr lang="hu-HU" sz="2000" dirty="0" smtClean="0"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err="1" smtClean="0">
                <a:latin typeface="Calibri" panose="020F0502020204030204" pitchFamily="34" charset="0"/>
              </a:rPr>
              <a:t>Flexible</a:t>
            </a:r>
            <a:r>
              <a:rPr lang="hu-HU" sz="1600" dirty="0" smtClean="0">
                <a:latin typeface="Calibri" panose="020F0502020204030204" pitchFamily="34" charset="0"/>
              </a:rPr>
              <a:t>, </a:t>
            </a:r>
            <a:r>
              <a:rPr lang="hu-HU" sz="1600" dirty="0" err="1" smtClean="0">
                <a:latin typeface="Calibri" panose="020F0502020204030204" pitchFamily="34" charset="0"/>
              </a:rPr>
              <a:t>scalable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solutions</a:t>
            </a:r>
            <a:r>
              <a:rPr lang="hu-HU" sz="1600" dirty="0" smtClean="0">
                <a:latin typeface="Calibri" panose="020F0502020204030204" pitchFamily="34" charset="0"/>
              </a:rPr>
              <a:t> (no </a:t>
            </a:r>
            <a:r>
              <a:rPr lang="hu-HU" sz="1600" dirty="0" err="1" smtClean="0">
                <a:latin typeface="Calibri" panose="020F0502020204030204" pitchFamily="34" charset="0"/>
              </a:rPr>
              <a:t>hard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upper</a:t>
            </a:r>
            <a:r>
              <a:rPr lang="hu-HU" sz="1600" dirty="0" smtClean="0">
                <a:latin typeface="Calibri" panose="020F0502020204030204" pitchFamily="34" charset="0"/>
              </a:rPr>
              <a:t> limit)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err="1" smtClean="0">
                <a:latin typeface="Calibri" panose="020F0502020204030204" pitchFamily="34" charset="0"/>
              </a:rPr>
              <a:t>Scaling-out</a:t>
            </a:r>
            <a:r>
              <a:rPr lang="hu-HU" sz="1600" dirty="0" smtClean="0">
                <a:latin typeface="Calibri" panose="020F0502020204030204" pitchFamily="34" charset="0"/>
              </a:rPr>
              <a:t> -&gt; </a:t>
            </a:r>
            <a:r>
              <a:rPr lang="hu-HU" sz="1600" dirty="0" err="1" smtClean="0">
                <a:latin typeface="Calibri" panose="020F0502020204030204" pitchFamily="34" charset="0"/>
              </a:rPr>
              <a:t>cost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efficiency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err="1" smtClean="0">
                <a:latin typeface="Calibri" panose="020F0502020204030204" pitchFamily="34" charset="0"/>
              </a:rPr>
              <a:t>Avoid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vendor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lock-in</a:t>
            </a:r>
            <a:endParaRPr lang="hu-HU" sz="1600" dirty="0" smtClean="0"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err="1" smtClean="0">
                <a:latin typeface="Calibri" panose="020F0502020204030204" pitchFamily="34" charset="0"/>
              </a:rPr>
              <a:t>Follow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widely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accepted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standards</a:t>
            </a:r>
            <a:r>
              <a:rPr lang="hu-HU" sz="1600" dirty="0" smtClean="0">
                <a:latin typeface="Calibri" panose="020F0502020204030204" pitchFamily="34" charset="0"/>
              </a:rPr>
              <a:t>/</a:t>
            </a:r>
            <a:r>
              <a:rPr lang="hu-HU" sz="1600" dirty="0" err="1" smtClean="0">
                <a:latin typeface="Calibri" panose="020F0502020204030204" pitchFamily="34" charset="0"/>
              </a:rPr>
              <a:t>solutions</a:t>
            </a:r>
            <a:endParaRPr lang="hu-HU" sz="1600" dirty="0" smtClean="0"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err="1" smtClean="0">
                <a:latin typeface="Calibri" panose="020F0502020204030204" pitchFamily="34" charset="0"/>
              </a:rPr>
              <a:t>Prefer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well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supported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evolving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solutions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err="1" smtClean="0">
                <a:latin typeface="Calibri" panose="020F0502020204030204" pitchFamily="34" charset="0"/>
              </a:rPr>
              <a:t>Possibility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for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customization</a:t>
            </a:r>
            <a:endParaRPr lang="hu-HU" sz="1600" dirty="0" smtClean="0"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err="1" smtClean="0">
                <a:latin typeface="Calibri" panose="020F0502020204030204" pitchFamily="34" charset="0"/>
              </a:rPr>
              <a:t>Control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>
                <a:latin typeface="Calibri" panose="020F0502020204030204" pitchFamily="34" charset="0"/>
              </a:rPr>
              <a:t>Total-Cost-of-Ownership</a:t>
            </a:r>
            <a:endParaRPr lang="hu-HU" sz="16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1600" dirty="0" smtClean="0">
              <a:latin typeface="Calibri" panose="020F0502020204030204" pitchFamily="34" charset="0"/>
            </a:endParaRPr>
          </a:p>
          <a:p>
            <a:endParaRPr lang="hu-HU" sz="1800" dirty="0" smtClean="0">
              <a:latin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3920" y="5286103"/>
            <a:ext cx="3814354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600" dirty="0" smtClean="0">
                <a:latin typeface="Calibri" panose="020F0502020204030204" pitchFamily="34" charset="0"/>
              </a:rPr>
              <a:t>Open </a:t>
            </a:r>
            <a:r>
              <a:rPr lang="hu-HU" sz="1600" dirty="0" err="1" smtClean="0">
                <a:latin typeface="Calibri" panose="020F0502020204030204" pitchFamily="34" charset="0"/>
              </a:rPr>
              <a:t>source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state-of-the-art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b="1" dirty="0" err="1" smtClean="0">
                <a:latin typeface="Calibri" panose="020F0502020204030204" pitchFamily="34" charset="0"/>
              </a:rPr>
              <a:t>private</a:t>
            </a:r>
            <a:r>
              <a:rPr lang="hu-HU" sz="1600" b="1" dirty="0" smtClean="0">
                <a:latin typeface="Calibri" panose="020F0502020204030204" pitchFamily="34" charset="0"/>
              </a:rPr>
              <a:t> </a:t>
            </a:r>
            <a:r>
              <a:rPr lang="hu-HU" sz="1600" b="1" dirty="0" err="1">
                <a:latin typeface="Calibri" panose="020F0502020204030204" pitchFamily="34" charset="0"/>
              </a:rPr>
              <a:t>c</a:t>
            </a:r>
            <a:r>
              <a:rPr lang="hu-HU" sz="1600" b="1" dirty="0" err="1" smtClean="0">
                <a:latin typeface="Calibri" panose="020F0502020204030204" pitchFamily="34" charset="0"/>
              </a:rPr>
              <a:t>loud</a:t>
            </a:r>
            <a:r>
              <a:rPr lang="hu-HU" sz="1600" b="1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solution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on</a:t>
            </a:r>
            <a:r>
              <a:rPr lang="hu-HU" sz="1600" dirty="0" smtClean="0">
                <a:latin typeface="Calibri" panose="020F0502020204030204" pitchFamily="34" charset="0"/>
              </a:rPr>
              <a:t> a </a:t>
            </a:r>
            <a:r>
              <a:rPr lang="hu-HU" sz="1600" dirty="0" err="1" smtClean="0">
                <a:latin typeface="Calibri" panose="020F0502020204030204" pitchFamily="34" charset="0"/>
              </a:rPr>
              <a:t>reliable</a:t>
            </a:r>
            <a:r>
              <a:rPr lang="hu-HU" sz="1600" dirty="0" smtClean="0">
                <a:latin typeface="Calibri" panose="020F0502020204030204" pitchFamily="34" charset="0"/>
              </a:rPr>
              <a:t>, </a:t>
            </a:r>
            <a:r>
              <a:rPr lang="hu-HU" sz="1600" dirty="0" err="1" smtClean="0">
                <a:latin typeface="Calibri" panose="020F0502020204030204" pitchFamily="34" charset="0"/>
              </a:rPr>
              <a:t>high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dirty="0" err="1" smtClean="0">
                <a:latin typeface="Calibri" panose="020F0502020204030204" pitchFamily="34" charset="0"/>
              </a:rPr>
              <a:t>capacity</a:t>
            </a:r>
            <a:r>
              <a:rPr lang="hu-HU" sz="1600" dirty="0" smtClean="0">
                <a:latin typeface="Calibri" panose="020F0502020204030204" pitchFamily="34" charset="0"/>
              </a:rPr>
              <a:t>, </a:t>
            </a:r>
            <a:r>
              <a:rPr lang="hu-HU" sz="1600" dirty="0" err="1" smtClean="0">
                <a:latin typeface="Calibri" panose="020F0502020204030204" pitchFamily="34" charset="0"/>
              </a:rPr>
              <a:t>high</a:t>
            </a:r>
            <a:r>
              <a:rPr lang="hu-HU" sz="1600" dirty="0" smtClean="0">
                <a:latin typeface="Calibri" panose="020F0502020204030204" pitchFamily="34" charset="0"/>
              </a:rPr>
              <a:t> performance </a:t>
            </a:r>
            <a:r>
              <a:rPr lang="hu-HU" sz="1600" b="1" dirty="0" err="1" smtClean="0">
                <a:latin typeface="Calibri" panose="020F0502020204030204" pitchFamily="34" charset="0"/>
              </a:rPr>
              <a:t>scale-out</a:t>
            </a:r>
            <a:r>
              <a:rPr lang="hu-HU" sz="1600" b="1" dirty="0" smtClean="0">
                <a:latin typeface="Calibri" panose="020F0502020204030204" pitchFamily="34" charset="0"/>
              </a:rPr>
              <a:t> </a:t>
            </a:r>
            <a:r>
              <a:rPr lang="hu-HU" sz="1600" b="1" dirty="0" err="1" smtClean="0">
                <a:latin typeface="Calibri" panose="020F0502020204030204" pitchFamily="34" charset="0"/>
              </a:rPr>
              <a:t>software-defined</a:t>
            </a:r>
            <a:r>
              <a:rPr lang="hu-HU" sz="1600" b="1" dirty="0" smtClean="0">
                <a:latin typeface="Calibri" panose="020F0502020204030204" pitchFamily="34" charset="0"/>
              </a:rPr>
              <a:t> </a:t>
            </a:r>
            <a:r>
              <a:rPr lang="hu-HU" sz="1600" b="1" dirty="0" err="1" smtClean="0">
                <a:latin typeface="Calibri" panose="020F0502020204030204" pitchFamily="34" charset="0"/>
              </a:rPr>
              <a:t>storage</a:t>
            </a:r>
            <a:r>
              <a:rPr lang="hu-HU" sz="1600" b="1" dirty="0" smtClean="0">
                <a:latin typeface="Calibri" panose="020F0502020204030204" pitchFamily="34" charset="0"/>
              </a:rPr>
              <a:t> </a:t>
            </a:r>
            <a:r>
              <a:rPr lang="hu-HU" sz="1600" dirty="0" smtClean="0">
                <a:latin typeface="Calibri" panose="020F0502020204030204" pitchFamily="34" charset="0"/>
              </a:rPr>
              <a:t>platform. 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6470650" y="5033554"/>
            <a:ext cx="273050" cy="252549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400550" y="5708650"/>
            <a:ext cx="293370" cy="23812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1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283366" y="3126"/>
            <a:ext cx="6651625" cy="1266382"/>
          </a:xfrm>
        </p:spPr>
        <p:txBody>
          <a:bodyPr/>
          <a:lstStyle/>
          <a:p>
            <a:r>
              <a:rPr lang="hu-HU" dirty="0"/>
              <a:t>Data </a:t>
            </a:r>
            <a:r>
              <a:rPr lang="hu-HU" dirty="0" err="1"/>
              <a:t>Processing</a:t>
            </a:r>
            <a:r>
              <a:rPr lang="hu-HU" dirty="0"/>
              <a:t> </a:t>
            </a:r>
            <a:endParaRPr lang="hu-HU" dirty="0" smtClean="0"/>
          </a:p>
          <a:p>
            <a:pPr>
              <a:spcBef>
                <a:spcPts val="0"/>
              </a:spcBef>
            </a:pPr>
            <a:r>
              <a:rPr lang="hu-HU" dirty="0" smtClean="0"/>
              <a:t>HPC </a:t>
            </a:r>
            <a:r>
              <a:rPr lang="en-US" dirty="0" smtClean="0"/>
              <a:t>Vision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05" y="1269508"/>
            <a:ext cx="9034995" cy="51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6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41335" y="1994848"/>
            <a:ext cx="7935686" cy="3646488"/>
          </a:xfrm>
        </p:spPr>
        <p:txBody>
          <a:bodyPr/>
          <a:lstStyle/>
          <a:p>
            <a:r>
              <a:rPr lang="en-US" sz="1800" dirty="0" smtClean="0"/>
              <a:t>ELI-ALPS HU</a:t>
            </a:r>
          </a:p>
          <a:p>
            <a:r>
              <a:rPr lang="en-US" sz="1800" dirty="0">
                <a:hlinkClick r:id="rId2"/>
              </a:rPr>
              <a:t>http://www.eli-hu.hu</a:t>
            </a:r>
            <a:r>
              <a:rPr lang="en-US" sz="1800" dirty="0" smtClean="0">
                <a:hlinkClick r:id="rId2"/>
              </a:rPr>
              <a:t>/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err="1"/>
              <a:t>TeWaTi</a:t>
            </a:r>
            <a:r>
              <a:rPr lang="en-US" sz="1800" dirty="0"/>
              <a:t> Laser and </a:t>
            </a:r>
            <a:r>
              <a:rPr lang="en-US" sz="1800" dirty="0" smtClean="0"/>
              <a:t>Research Group</a:t>
            </a:r>
          </a:p>
          <a:p>
            <a:r>
              <a:rPr lang="en-US" sz="1800" dirty="0">
                <a:hlinkClick r:id="rId3"/>
              </a:rPr>
              <a:t>http://titan.physx.u-szeged.hu/~tewati</a:t>
            </a:r>
            <a:r>
              <a:rPr lang="en-US" sz="1800" dirty="0" smtClean="0">
                <a:hlinkClick r:id="rId3"/>
              </a:rPr>
              <a:t>/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The Laser</a:t>
            </a:r>
          </a:p>
          <a:p>
            <a:r>
              <a:rPr lang="en-US" sz="1800" dirty="0">
                <a:hlinkClick r:id="rId4"/>
              </a:rPr>
              <a:t>http://</a:t>
            </a:r>
            <a:r>
              <a:rPr lang="en-US" sz="1800" dirty="0" smtClean="0">
                <a:hlinkClick r:id="rId4"/>
              </a:rPr>
              <a:t>en.wikipedia.org/wiki/Laser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err="1" smtClean="0"/>
              <a:t>Heterogenous</a:t>
            </a:r>
            <a:r>
              <a:rPr lang="en-US" sz="1800" dirty="0" smtClean="0"/>
              <a:t> computing</a:t>
            </a:r>
          </a:p>
          <a:p>
            <a:r>
              <a:rPr lang="en-US" sz="1800" dirty="0">
                <a:hlinkClick r:id="rId5"/>
              </a:rPr>
              <a:t>http://</a:t>
            </a:r>
            <a:r>
              <a:rPr lang="en-US" sz="1800" dirty="0" smtClean="0">
                <a:hlinkClick r:id="rId5"/>
              </a:rPr>
              <a:t>en.wikipedia.org/wiki/Heterogeneous_computing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err="1" smtClean="0"/>
              <a:t>PCIExpress</a:t>
            </a:r>
            <a:endParaRPr lang="en-US" sz="1800" dirty="0" smtClean="0"/>
          </a:p>
          <a:p>
            <a:r>
              <a:rPr lang="hu-HU" sz="1800" dirty="0">
                <a:hlinkClick r:id="rId6"/>
              </a:rPr>
              <a:t>http://</a:t>
            </a:r>
            <a:r>
              <a:rPr lang="hu-HU" sz="1800" dirty="0" smtClean="0">
                <a:hlinkClick r:id="rId6"/>
              </a:rPr>
              <a:t>en.wikipedia.org/wiki/PCI_Express</a:t>
            </a:r>
            <a:endParaRPr lang="en-US" sz="1800" dirty="0" smtClean="0"/>
          </a:p>
          <a:p>
            <a:endParaRPr lang="hu-HU" sz="1800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References, links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761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227463" y="1981200"/>
            <a:ext cx="4221706" cy="2017594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Current phase: construction of the buildings are in </a:t>
            </a:r>
            <a:r>
              <a:rPr lang="en-US" dirty="0" smtClean="0"/>
              <a:t>progress, end of 2015</a:t>
            </a:r>
            <a:endParaRPr lang="en-US" dirty="0"/>
          </a:p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Phases of the implementation, operation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177" y="1981200"/>
            <a:ext cx="3907025" cy="2437984"/>
          </a:xfrm>
          <a:prstGeom prst="rect">
            <a:avLst/>
          </a:prstGeom>
        </p:spPr>
      </p:pic>
      <p:sp>
        <p:nvSpPr>
          <p:cNvPr id="5" name="Tartalom helye 1"/>
          <p:cNvSpPr txBox="1">
            <a:spLocks/>
          </p:cNvSpPr>
          <p:nvPr/>
        </p:nvSpPr>
        <p:spPr>
          <a:xfrm>
            <a:off x="227463" y="3839082"/>
            <a:ext cx="4221706" cy="114235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smtClean="0"/>
              <a:t>2016/Q3 commissioning and testing</a:t>
            </a:r>
            <a:endParaRPr lang="hu-HU" dirty="0"/>
          </a:p>
        </p:txBody>
      </p:sp>
      <p:sp>
        <p:nvSpPr>
          <p:cNvPr id="6" name="Tartalom helye 1"/>
          <p:cNvSpPr txBox="1">
            <a:spLocks/>
          </p:cNvSpPr>
          <p:nvPr/>
        </p:nvSpPr>
        <p:spPr>
          <a:xfrm>
            <a:off x="227463" y="5285500"/>
            <a:ext cx="3839569" cy="114235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 smtClean="0"/>
              <a:t>From 2018: User facility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3972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0"/>
          </p:nvPr>
        </p:nvSpPr>
        <p:spPr>
          <a:xfrm>
            <a:off x="641335" y="1926609"/>
            <a:ext cx="7935686" cy="3646488"/>
          </a:xfrm>
        </p:spPr>
        <p:txBody>
          <a:bodyPr/>
          <a:lstStyle/>
          <a:p>
            <a:r>
              <a:rPr lang="en-US" sz="1800" dirty="0" smtClean="0"/>
              <a:t>Interferometry:</a:t>
            </a:r>
          </a:p>
          <a:p>
            <a:r>
              <a:rPr lang="en-US" sz="1800" dirty="0" smtClean="0">
                <a:hlinkClick r:id="rId2"/>
              </a:rPr>
              <a:t>http://en.wikipedia.org/wiki/Interferometry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Mach-</a:t>
            </a:r>
            <a:r>
              <a:rPr lang="en-US" sz="1800" dirty="0" err="1" smtClean="0"/>
              <a:t>Zehnder</a:t>
            </a:r>
            <a:r>
              <a:rPr lang="en-US" sz="1800" dirty="0" smtClean="0"/>
              <a:t> interferometer:</a:t>
            </a:r>
          </a:p>
          <a:p>
            <a:r>
              <a:rPr lang="hu-HU" sz="1800" dirty="0" smtClean="0">
                <a:hlinkClick r:id="rId3"/>
              </a:rPr>
              <a:t>http://en.wikipedia.org/wiki/Mach%E2%80%93Zehnder_interferometer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UFO-KIT</a:t>
            </a:r>
          </a:p>
          <a:p>
            <a:r>
              <a:rPr lang="en-US" sz="1800" dirty="0">
                <a:hlinkClick r:id="rId4"/>
              </a:rPr>
              <a:t>http://</a:t>
            </a:r>
            <a:r>
              <a:rPr lang="en-US" sz="1800" dirty="0" smtClean="0">
                <a:hlinkClick r:id="rId4"/>
              </a:rPr>
              <a:t>ufo.kit.edu/software.html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err="1" smtClean="0"/>
              <a:t>PiConGPU</a:t>
            </a:r>
            <a:endParaRPr lang="en-US" sz="1800" dirty="0" smtClean="0"/>
          </a:p>
          <a:p>
            <a:r>
              <a:rPr lang="en-US" sz="1800" dirty="0">
                <a:hlinkClick r:id="rId5"/>
              </a:rPr>
              <a:t>https://</a:t>
            </a:r>
            <a:r>
              <a:rPr lang="en-US" sz="1800" dirty="0" smtClean="0">
                <a:hlinkClick r:id="rId5"/>
              </a:rPr>
              <a:t>www.hzdr.de/db/Cms?pNid=3227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Special thanks to Peter </a:t>
            </a:r>
            <a:r>
              <a:rPr lang="en-US" sz="1800" dirty="0" err="1" smtClean="0"/>
              <a:t>Jojart</a:t>
            </a:r>
            <a:r>
              <a:rPr lang="en-US" sz="1800" dirty="0" smtClean="0"/>
              <a:t>, Adam </a:t>
            </a:r>
            <a:r>
              <a:rPr lang="en-US" sz="1800" dirty="0" err="1" smtClean="0"/>
              <a:t>Borzsonyi</a:t>
            </a:r>
            <a:r>
              <a:rPr lang="en-US" sz="1800" dirty="0" smtClean="0"/>
              <a:t> for scientific consultations</a:t>
            </a:r>
          </a:p>
          <a:p>
            <a:endParaRPr lang="en-US" sz="1800" dirty="0"/>
          </a:p>
          <a:p>
            <a:r>
              <a:rPr lang="en-US" sz="1800" dirty="0" smtClean="0"/>
              <a:t>Special thanks to Sandor Bodo-Merle, Peter </a:t>
            </a:r>
            <a:r>
              <a:rPr lang="en-US" sz="1800" dirty="0" err="1" smtClean="0"/>
              <a:t>Szasz</a:t>
            </a:r>
            <a:r>
              <a:rPr lang="en-US" sz="1800" dirty="0" smtClean="0"/>
              <a:t> for reviewing the presentation</a:t>
            </a:r>
          </a:p>
          <a:p>
            <a:endParaRPr lang="en-US" sz="1800" dirty="0" smtClean="0"/>
          </a:p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References, links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9849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hu-HU" dirty="0" err="1" smtClean="0"/>
              <a:t>Questions</a:t>
            </a:r>
            <a:r>
              <a:rPr lang="hu-HU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7" y="277544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9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/>
          </p:nvPr>
        </p:nvSpPr>
        <p:spPr>
          <a:xfrm>
            <a:off x="1304528" y="1348228"/>
            <a:ext cx="4419600" cy="216024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 FOR YOUR ATTENTION!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543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Laser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3846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The LASER – theoretical background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856635" y="1417177"/>
            <a:ext cx="828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Acronym for: Light Amplification by Stimulated Emission of Radiation</a:t>
            </a:r>
          </a:p>
        </p:txBody>
      </p:sp>
      <p:cxnSp>
        <p:nvCxnSpPr>
          <p:cNvPr id="6" name="Egyenes összekötő 5"/>
          <p:cNvCxnSpPr/>
          <p:nvPr/>
        </p:nvCxnSpPr>
        <p:spPr>
          <a:xfrm>
            <a:off x="1132764" y="4612943"/>
            <a:ext cx="27841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1132764" y="2991134"/>
            <a:ext cx="27841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1032119" y="47630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 level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1032119" y="2534717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Excited level</a:t>
            </a:r>
            <a:endParaRPr lang="hu-HU" dirty="0"/>
          </a:p>
        </p:txBody>
      </p:sp>
      <p:sp>
        <p:nvSpPr>
          <p:cNvPr id="10" name="Ellipszis 9"/>
          <p:cNvSpPr/>
          <p:nvPr/>
        </p:nvSpPr>
        <p:spPr>
          <a:xfrm>
            <a:off x="3002507" y="4459424"/>
            <a:ext cx="218365" cy="2597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3111690" y="513240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Atom</a:t>
            </a:r>
            <a:endParaRPr lang="hu-HU" dirty="0"/>
          </a:p>
        </p:txBody>
      </p:sp>
      <p:cxnSp>
        <p:nvCxnSpPr>
          <p:cNvPr id="13" name="Egyenes összekötő nyíllal 12"/>
          <p:cNvCxnSpPr>
            <a:stCxn id="11" idx="0"/>
          </p:cNvCxnSpPr>
          <p:nvPr/>
        </p:nvCxnSpPr>
        <p:spPr>
          <a:xfrm flipH="1" flipV="1">
            <a:off x="3111690" y="4722546"/>
            <a:ext cx="361638" cy="409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>
            <a:off x="3292508" y="2983072"/>
            <a:ext cx="1" cy="16218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4206240" y="4763069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1</a:t>
            </a:r>
            <a:endParaRPr lang="hu-HU" baseline="-250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4168821" y="253471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2</a:t>
            </a:r>
            <a:endParaRPr lang="hu-HU" baseline="-250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1132764" y="6187440"/>
            <a:ext cx="730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energy levels are discrete, as we learnt from quantum mechanics</a:t>
            </a:r>
            <a:endParaRPr lang="hu-HU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5459104" y="2963248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External energy </a:t>
            </a:r>
            <a:r>
              <a:rPr lang="en-US" dirty="0" smtClean="0"/>
              <a:t>source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6283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L 2.22222E-6 -0.23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The LASER – theoretical background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856635" y="1417177"/>
            <a:ext cx="828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Acronym for: Light Amplification by Stimulated Emission of Radiation</a:t>
            </a:r>
          </a:p>
        </p:txBody>
      </p:sp>
      <p:cxnSp>
        <p:nvCxnSpPr>
          <p:cNvPr id="6" name="Egyenes összekötő 5"/>
          <p:cNvCxnSpPr/>
          <p:nvPr/>
        </p:nvCxnSpPr>
        <p:spPr>
          <a:xfrm>
            <a:off x="1132764" y="4612943"/>
            <a:ext cx="27841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1132764" y="2991134"/>
            <a:ext cx="27841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1032119" y="47630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 level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1032119" y="2534717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Excited level</a:t>
            </a:r>
            <a:endParaRPr lang="hu-HU" dirty="0"/>
          </a:p>
        </p:txBody>
      </p:sp>
      <p:sp>
        <p:nvSpPr>
          <p:cNvPr id="10" name="Ellipszis 9"/>
          <p:cNvSpPr/>
          <p:nvPr/>
        </p:nvSpPr>
        <p:spPr>
          <a:xfrm>
            <a:off x="3007625" y="2847629"/>
            <a:ext cx="218365" cy="2597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3111690" y="513240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Atom</a:t>
            </a:r>
            <a:endParaRPr lang="hu-HU" dirty="0"/>
          </a:p>
        </p:txBody>
      </p:sp>
      <p:cxnSp>
        <p:nvCxnSpPr>
          <p:cNvPr id="13" name="Egyenes összekötő nyíllal 12"/>
          <p:cNvCxnSpPr>
            <a:stCxn id="11" idx="0"/>
          </p:cNvCxnSpPr>
          <p:nvPr/>
        </p:nvCxnSpPr>
        <p:spPr>
          <a:xfrm flipH="1" flipV="1">
            <a:off x="3111690" y="4722546"/>
            <a:ext cx="361638" cy="409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>
            <a:off x="3294607" y="2991134"/>
            <a:ext cx="7393" cy="16218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4206240" y="4763069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1</a:t>
            </a:r>
            <a:endParaRPr lang="hu-HU" baseline="-250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4168821" y="253471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2</a:t>
            </a:r>
            <a:endParaRPr lang="hu-HU" baseline="-250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1132764" y="6187440"/>
            <a:ext cx="730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energy levels are discrete, as we learnt from quantum mechanics</a:t>
            </a:r>
            <a:endParaRPr lang="hu-HU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5459104" y="2963248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External energy </a:t>
            </a:r>
            <a:r>
              <a:rPr lang="en-US" dirty="0" smtClean="0"/>
              <a:t>source</a:t>
            </a:r>
            <a:endParaRPr lang="hu-HU" dirty="0"/>
          </a:p>
        </p:txBody>
      </p:sp>
      <p:sp>
        <p:nvSpPr>
          <p:cNvPr id="19" name="Szabadkézi sokszög 18"/>
          <p:cNvSpPr/>
          <p:nvPr/>
        </p:nvSpPr>
        <p:spPr>
          <a:xfrm>
            <a:off x="2404814" y="3740047"/>
            <a:ext cx="597693" cy="157183"/>
          </a:xfrm>
          <a:custGeom>
            <a:avLst/>
            <a:gdLst>
              <a:gd name="connsiteX0" fmla="*/ 0 w 597693"/>
              <a:gd name="connsiteY0" fmla="*/ 157183 h 157183"/>
              <a:gd name="connsiteX1" fmla="*/ 121443 w 597693"/>
              <a:gd name="connsiteY1" fmla="*/ 20 h 157183"/>
              <a:gd name="connsiteX2" fmla="*/ 245268 w 597693"/>
              <a:gd name="connsiteY2" fmla="*/ 152420 h 157183"/>
              <a:gd name="connsiteX3" fmla="*/ 357187 w 597693"/>
              <a:gd name="connsiteY3" fmla="*/ 20 h 157183"/>
              <a:gd name="connsiteX4" fmla="*/ 471487 w 597693"/>
              <a:gd name="connsiteY4" fmla="*/ 140514 h 157183"/>
              <a:gd name="connsiteX5" fmla="*/ 597693 w 597693"/>
              <a:gd name="connsiteY5" fmla="*/ 2401 h 15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693" h="157183">
                <a:moveTo>
                  <a:pt x="0" y="157183"/>
                </a:moveTo>
                <a:cubicBezTo>
                  <a:pt x="40282" y="78998"/>
                  <a:pt x="80565" y="814"/>
                  <a:pt x="121443" y="20"/>
                </a:cubicBezTo>
                <a:cubicBezTo>
                  <a:pt x="162321" y="-774"/>
                  <a:pt x="205977" y="152420"/>
                  <a:pt x="245268" y="152420"/>
                </a:cubicBezTo>
                <a:cubicBezTo>
                  <a:pt x="284559" y="152420"/>
                  <a:pt x="319484" y="2004"/>
                  <a:pt x="357187" y="20"/>
                </a:cubicBezTo>
                <a:cubicBezTo>
                  <a:pt x="394890" y="-1964"/>
                  <a:pt x="431403" y="140117"/>
                  <a:pt x="471487" y="140514"/>
                </a:cubicBezTo>
                <a:cubicBezTo>
                  <a:pt x="511571" y="140911"/>
                  <a:pt x="554632" y="71656"/>
                  <a:pt x="597693" y="24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doboz 20"/>
          <p:cNvSpPr txBox="1"/>
          <p:nvPr/>
        </p:nvSpPr>
        <p:spPr>
          <a:xfrm>
            <a:off x="5459103" y="3432976"/>
            <a:ext cx="209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A photon arrives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2457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theme/theme1.xml><?xml version="1.0" encoding="utf-8"?>
<a:theme xmlns:a="http://schemas.openxmlformats.org/drawingml/2006/main" name="Office-téma">
  <a:themeElements>
    <a:clrScheme name="2. egyéni séma">
      <a:dk1>
        <a:srgbClr val="171616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25390</TotalTime>
  <Words>2130</Words>
  <Application>Microsoft Office PowerPoint</Application>
  <PresentationFormat>Diavetítés a képernyőre (4:3 oldalarány)</PresentationFormat>
  <Paragraphs>350</Paragraphs>
  <Slides>62</Slides>
  <Notes>2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62</vt:i4>
      </vt:variant>
    </vt:vector>
  </HeadingPairs>
  <TitlesOfParts>
    <vt:vector size="68" baseType="lpstr">
      <vt:lpstr>Arial</vt:lpstr>
      <vt:lpstr>Calibri</vt:lpstr>
      <vt:lpstr>Lucida Console</vt:lpstr>
      <vt:lpstr>Wingdings</vt:lpstr>
      <vt:lpstr>Office-téma</vt:lpstr>
      <vt:lpstr>Visio</vt:lpstr>
      <vt:lpstr>PowerPoint bemutató</vt:lpstr>
      <vt:lpstr>PowerPoint bemutató</vt:lpstr>
      <vt:lpstr>ELI-ALPS HU</vt:lpstr>
      <vt:lpstr>PowerPoint bemutató</vt:lpstr>
      <vt:lpstr>PowerPoint bemutató</vt:lpstr>
      <vt:lpstr>PowerPoint bemutató</vt:lpstr>
      <vt:lpstr>The Laser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IT goals in ELI-ALPS HU</vt:lpstr>
      <vt:lpstr>PowerPoint bemutató</vt:lpstr>
      <vt:lpstr>PowerPoint bemutató</vt:lpstr>
      <vt:lpstr>PowerPoint bemutató</vt:lpstr>
      <vt:lpstr>Challenges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Strategy in ELI-ALPS HU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Summary</vt:lpstr>
      <vt:lpstr>PowerPoint bemutató</vt:lpstr>
      <vt:lpstr>PowerPoint bemutató</vt:lpstr>
      <vt:lpstr>PowerPoint bemutató</vt:lpstr>
      <vt:lpstr>PowerPoint bemutató</vt:lpstr>
      <vt:lpstr>PowerPoint bemutató</vt:lpstr>
      <vt:lpstr>THANK YOU FOR YOUR ATTENTION!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Jacob Péter</dc:creator>
  <cp:lastModifiedBy>Farkas Sándor</cp:lastModifiedBy>
  <cp:revision>282</cp:revision>
  <dcterms:created xsi:type="dcterms:W3CDTF">2014-09-04T11:48:15Z</dcterms:created>
  <dcterms:modified xsi:type="dcterms:W3CDTF">2015-05-20T04:26:26Z</dcterms:modified>
</cp:coreProperties>
</file>