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52" r:id="rId1"/>
  </p:sldMasterIdLst>
  <p:notesMasterIdLst>
    <p:notesMasterId r:id="rId37"/>
  </p:notesMasterIdLst>
  <p:sldIdLst>
    <p:sldId id="256" r:id="rId2"/>
    <p:sldId id="300" r:id="rId3"/>
    <p:sldId id="301" r:id="rId4"/>
    <p:sldId id="302" r:id="rId5"/>
    <p:sldId id="257" r:id="rId6"/>
    <p:sldId id="303" r:id="rId7"/>
    <p:sldId id="304" r:id="rId8"/>
    <p:sldId id="305" r:id="rId9"/>
    <p:sldId id="306" r:id="rId10"/>
    <p:sldId id="263" r:id="rId11"/>
    <p:sldId id="260" r:id="rId12"/>
    <p:sldId id="261" r:id="rId13"/>
    <p:sldId id="307" r:id="rId14"/>
    <p:sldId id="308" r:id="rId15"/>
    <p:sldId id="309" r:id="rId16"/>
    <p:sldId id="310" r:id="rId17"/>
    <p:sldId id="311" r:id="rId18"/>
    <p:sldId id="278" r:id="rId19"/>
    <p:sldId id="312" r:id="rId20"/>
    <p:sldId id="320" r:id="rId21"/>
    <p:sldId id="321" r:id="rId22"/>
    <p:sldId id="322" r:id="rId23"/>
    <p:sldId id="324" r:id="rId24"/>
    <p:sldId id="325" r:id="rId25"/>
    <p:sldId id="327" r:id="rId26"/>
    <p:sldId id="326" r:id="rId27"/>
    <p:sldId id="328" r:id="rId28"/>
    <p:sldId id="329" r:id="rId29"/>
    <p:sldId id="330" r:id="rId30"/>
    <p:sldId id="331" r:id="rId31"/>
    <p:sldId id="279" r:id="rId32"/>
    <p:sldId id="298" r:id="rId33"/>
    <p:sldId id="317" r:id="rId34"/>
    <p:sldId id="318" r:id="rId35"/>
    <p:sldId id="319" r:id="rId36"/>
  </p:sldIdLst>
  <p:sldSz cx="12192000" cy="6858000"/>
  <p:notesSz cx="6858000" cy="9144000"/>
  <p:embeddedFontLst>
    <p:embeddedFont>
      <p:font typeface="Calibri Light" panose="020F0302020204030204" pitchFamily="34" charset="0"/>
      <p:regular r:id="rId38"/>
      <p:italic r:id="rId39"/>
    </p:embeddedFont>
    <p:embeddedFont>
      <p:font typeface="Consolas" panose="020B0609020204030204" pitchFamily="49" charset="0"/>
      <p:regular r:id="rId40"/>
      <p:bold r:id="rId41"/>
      <p:italic r:id="rId42"/>
      <p:boldItalic r:id="rId43"/>
    </p:embeddedFont>
    <p:embeddedFont>
      <p:font typeface="Cambria Math" panose="02040503050406030204" pitchFamily="18"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 Ba" initials="BB" lastIdx="4" clrIdx="3">
    <p:extLst>
      <p:ext uri="{19B8F6BF-5375-455C-9EA6-DF929625EA0E}">
        <p15:presenceInfo xmlns:p15="http://schemas.microsoft.com/office/powerpoint/2012/main" userId="e8fcf1a4e035b06a" providerId="Windows Live"/>
      </p:ext>
    </p:extLst>
  </p:cmAuthor>
  <p:cmAuthor id="2" name="Cristina Galalae" initials="CG" lastIdx="9" clrIdx="1">
    <p:extLst>
      <p:ext uri="{19B8F6BF-5375-455C-9EA6-DF929625EA0E}">
        <p15:presenceInfo xmlns:p15="http://schemas.microsoft.com/office/powerpoint/2012/main" userId="Cristina Galalae" providerId="None"/>
      </p:ext>
    </p:extLst>
  </p:cmAuthor>
  <p:cmAuthor id="3" name="Alex Voicu" initials="AV" lastIdx="3" clrIdx="2">
    <p:extLst>
      <p:ext uri="{19B8F6BF-5375-455C-9EA6-DF929625EA0E}">
        <p15:presenceInfo xmlns:p15="http://schemas.microsoft.com/office/powerpoint/2012/main" userId="S-1-5-21-1721254763-462695806-1538882281-35387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4" autoAdjust="0"/>
    <p:restoredTop sz="94660"/>
  </p:normalViewPr>
  <p:slideViewPr>
    <p:cSldViewPr snapToGrid="0">
      <p:cViewPr varScale="1">
        <p:scale>
          <a:sx n="56" d="100"/>
          <a:sy n="56" d="100"/>
        </p:scale>
        <p:origin x="2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DFF6B-3B5E-4CFE-BF90-36E3204DC5E0}" type="datetimeFigureOut">
              <a:rPr lang="en-GB" smtClean="0"/>
              <a:t>31/05/2015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DC7AD-13B8-4941-83B8-F0734C175EFC}" type="slidenum">
              <a:rPr lang="en-GB" smtClean="0"/>
              <a:t>‹#›</a:t>
            </a:fld>
            <a:endParaRPr lang="en-GB"/>
          </a:p>
        </p:txBody>
      </p:sp>
    </p:spTree>
    <p:extLst>
      <p:ext uri="{BB962C8B-B14F-4D97-AF65-F5344CB8AC3E}">
        <p14:creationId xmlns:p14="http://schemas.microsoft.com/office/powerpoint/2010/main" val="138639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ADC7AD-13B8-4941-83B8-F0734C175EFC}" type="slidenum">
              <a:rPr lang="en-GB" smtClean="0"/>
              <a:t>2</a:t>
            </a:fld>
            <a:endParaRPr lang="en-GB"/>
          </a:p>
        </p:txBody>
      </p:sp>
    </p:spTree>
    <p:extLst>
      <p:ext uri="{BB962C8B-B14F-4D97-AF65-F5344CB8AC3E}">
        <p14:creationId xmlns:p14="http://schemas.microsoft.com/office/powerpoint/2010/main" val="66720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ADC7AD-13B8-4941-83B8-F0734C175EFC}" type="slidenum">
              <a:rPr lang="en-GB" smtClean="0"/>
              <a:t>3</a:t>
            </a:fld>
            <a:endParaRPr lang="en-GB"/>
          </a:p>
        </p:txBody>
      </p:sp>
    </p:spTree>
    <p:extLst>
      <p:ext uri="{BB962C8B-B14F-4D97-AF65-F5344CB8AC3E}">
        <p14:creationId xmlns:p14="http://schemas.microsoft.com/office/powerpoint/2010/main" val="1237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ADC7AD-13B8-4941-83B8-F0734C175EFC}" type="slidenum">
              <a:rPr lang="en-GB" smtClean="0"/>
              <a:t>4</a:t>
            </a:fld>
            <a:endParaRPr lang="en-GB"/>
          </a:p>
        </p:txBody>
      </p:sp>
    </p:spTree>
    <p:extLst>
      <p:ext uri="{BB962C8B-B14F-4D97-AF65-F5344CB8AC3E}">
        <p14:creationId xmlns:p14="http://schemas.microsoft.com/office/powerpoint/2010/main" val="422468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ADC7AD-13B8-4941-83B8-F0734C175EFC}" type="slidenum">
              <a:rPr lang="en-GB" smtClean="0"/>
              <a:t>5</a:t>
            </a:fld>
            <a:endParaRPr lang="en-GB"/>
          </a:p>
        </p:txBody>
      </p:sp>
    </p:spTree>
    <p:extLst>
      <p:ext uri="{BB962C8B-B14F-4D97-AF65-F5344CB8AC3E}">
        <p14:creationId xmlns:p14="http://schemas.microsoft.com/office/powerpoint/2010/main" val="54453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BAB66D-973A-4592-AF03-8510DAE69FFD}" type="slidenum">
              <a:rPr lang="en-GB" smtClean="0"/>
              <a:t>23</a:t>
            </a:fld>
            <a:endParaRPr lang="en-GB"/>
          </a:p>
        </p:txBody>
      </p:sp>
    </p:spTree>
    <p:extLst>
      <p:ext uri="{BB962C8B-B14F-4D97-AF65-F5344CB8AC3E}">
        <p14:creationId xmlns:p14="http://schemas.microsoft.com/office/powerpoint/2010/main" val="35444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DC7AD-13B8-4941-83B8-F0734C175E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37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DC7AD-13B8-4941-83B8-F0734C175E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DC7AD-13B8-4941-83B8-F0734C175E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22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DC7AD-13B8-4941-83B8-F0734C175E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28BCF71-CDC9-4D4C-A4DF-F9993628381B}" type="datetime1">
              <a:rPr lang="en-US" smtClean="0"/>
              <a:t>5/31/2015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63615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9B1CB-ADC3-4735-90E9-EC7855A5AE07}" type="datetime1">
              <a:rPr lang="en-US" smtClean="0"/>
              <a:t>5/31/2015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2862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A247DE-E316-48EC-9E52-DDB017AFDAF4}" type="datetime1">
              <a:rPr lang="en-US" smtClean="0"/>
              <a:t>5/31/2015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9055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A5C2E-47E5-4001-828F-DD96644D22D6}" type="datetime1">
              <a:rPr lang="en-US" smtClean="0"/>
              <a:t>5/31/2015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2598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C9C66-A6C6-4053-B681-6AC387CE5A2E}" type="datetime1">
              <a:rPr lang="en-US" smtClean="0"/>
              <a:t>5/31/2015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0429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C8170-1F6E-4CB1-B836-36C5D04D1D8E}" type="datetime1">
              <a:rPr lang="en-US" smtClean="0"/>
              <a:t>5/31/2015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355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2476C1-15FC-40A2-84EF-4D32813B1992}" type="datetime1">
              <a:rPr lang="en-US" smtClean="0"/>
              <a:t>5/31/2015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2756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233EC0-5273-41C8-B2DC-0F1D6E03D333}" type="datetime1">
              <a:rPr lang="en-US" smtClean="0"/>
              <a:t>5/31/2015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2176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07210-444E-42EC-A243-EA9A4711172B}" type="datetime1">
              <a:rPr lang="en-US" smtClean="0"/>
              <a:t>5/31/2015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377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01A393CE-EEC0-4311-A8F1-25D9B0005F3C}" type="datetime1">
              <a:rPr lang="en-US" smtClean="0"/>
              <a:t>5/31/2015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217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D2ABEE6-3A39-47EC-8C6B-088C6D6C0602}" type="datetime1">
              <a:rPr lang="en-US" smtClean="0"/>
              <a:t>5/31/2015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609972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C776153-0C26-4712-90E9-8D1F0BC99984}" type="datetime1">
              <a:rPr lang="en-US" smtClean="0"/>
              <a:t>5/31/2015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69247983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ampalgorithms.codeplex.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ONE CAN SIMPLY WALK INTO HETEROGENEOUS PARALLELISM</a:t>
            </a:r>
            <a:endParaRPr lang="en-US" dirty="0"/>
          </a:p>
        </p:txBody>
      </p:sp>
      <p:sp>
        <p:nvSpPr>
          <p:cNvPr id="3" name="Subtitle 2"/>
          <p:cNvSpPr>
            <a:spLocks noGrp="1"/>
          </p:cNvSpPr>
          <p:nvPr>
            <p:ph type="subTitle" idx="1"/>
          </p:nvPr>
        </p:nvSpPr>
        <p:spPr/>
        <p:txBody>
          <a:bodyPr>
            <a:normAutofit lnSpcReduction="10000"/>
          </a:bodyPr>
          <a:lstStyle/>
          <a:p>
            <a:r>
              <a:rPr lang="en-GB" dirty="0" smtClean="0"/>
              <a:t>Alexandru Voicu, Ph.D.</a:t>
            </a:r>
          </a:p>
          <a:p>
            <a:r>
              <a:rPr lang="en-GB" dirty="0" smtClean="0"/>
              <a:t>Software Engineer</a:t>
            </a:r>
            <a:endParaRPr lang="en-GB" b="1" dirty="0" smtClean="0">
              <a:solidFill>
                <a:srgbClr val="FF0000"/>
              </a:solidFill>
            </a:endParaRPr>
          </a:p>
          <a:p>
            <a:r>
              <a:rPr lang="en-GB" dirty="0" smtClean="0"/>
              <a:t>Visual C++ Libraries</a:t>
            </a:r>
            <a:endParaRPr lang="en-US" dirty="0"/>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244488" y="5669843"/>
            <a:ext cx="4947512" cy="118815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a:p>
        </p:txBody>
      </p:sp>
    </p:spTree>
    <p:extLst>
      <p:ext uri="{BB962C8B-B14F-4D97-AF65-F5344CB8AC3E}">
        <p14:creationId xmlns:p14="http://schemas.microsoft.com/office/powerpoint/2010/main" val="762636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common wisdom…</a:t>
            </a:r>
            <a:endParaRPr lang="en-GB" dirty="0"/>
          </a:p>
        </p:txBody>
      </p:sp>
      <p:sp>
        <p:nvSpPr>
          <p:cNvPr id="4" name="Text Placeholder 3"/>
          <p:cNvSpPr>
            <a:spLocks noGrp="1"/>
          </p:cNvSpPr>
          <p:nvPr>
            <p:ph type="body" idx="1"/>
          </p:nvPr>
        </p:nvSpPr>
        <p:spPr/>
        <p:txBody>
          <a:bodyPr/>
          <a:lstStyle/>
          <a:p>
            <a:r>
              <a:rPr lang="en-GB" b="1" dirty="0" smtClean="0"/>
              <a:t>CPU</a:t>
            </a:r>
            <a:endParaRPr lang="en-GB" b="1"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chor="ctr" anchorCtr="0">
                <a:normAutofit fontScale="92500" lnSpcReduction="10000"/>
              </a:bodyPr>
              <a:lstStyle/>
              <a:p>
                <a:pPr algn="just">
                  <a:buFont typeface="Arial" panose="020B0604020202020204" pitchFamily="34" charset="0"/>
                  <a:buChar char="•"/>
                </a:pPr>
                <a:r>
                  <a:rPr lang="en-GB" dirty="0" smtClean="0"/>
                  <a:t>Low to medium </a:t>
                </a:r>
                <a:r>
                  <a:rPr lang="en-GB" dirty="0"/>
                  <a:t>levels of </a:t>
                </a:r>
                <a:r>
                  <a:rPr lang="en-GB" dirty="0" smtClean="0"/>
                  <a:t>parallelism:</a:t>
                </a:r>
                <a:endParaRPr lang="en-GB" dirty="0"/>
              </a:p>
              <a:p>
                <a:pPr marL="0" indent="0" algn="jus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r>
                        <a:rPr lang="en-GB" i="1">
                          <a:latin typeface="Cambria Math" panose="02040503050406030204" pitchFamily="18" charset="0"/>
                        </a:rPr>
                        <m:t>𝑐𝑜𝑟</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𝑐𝑛𝑡</m:t>
                          </m:r>
                        </m:sub>
                      </m:sSub>
                      <m:r>
                        <a:rPr lang="en-GB" i="1">
                          <a:latin typeface="Cambria Math" panose="02040503050406030204" pitchFamily="18" charset="0"/>
                          <a:ea typeface="Cambria Math" panose="02040503050406030204" pitchFamily="18" charset="0"/>
                        </a:rPr>
                        <m:t>≤8</m:t>
                      </m:r>
                    </m:oMath>
                  </m:oMathPara>
                </a14:m>
                <a:endParaRPr lang="en-GB" dirty="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sSub>
                        <m:sSubPr>
                          <m:ctrlPr>
                            <a:rPr lang="en-GB" i="1">
                              <a:latin typeface="Cambria Math" panose="02040503050406030204" pitchFamily="18" charset="0"/>
                            </a:rPr>
                          </m:ctrlPr>
                        </m:sSubPr>
                        <m:e>
                          <m:r>
                            <a:rPr lang="en-GB" b="0" i="1" smtClean="0">
                              <a:latin typeface="Cambria Math" panose="02040503050406030204" pitchFamily="18" charset="0"/>
                            </a:rPr>
                            <m:t>𝑡h𝑟𝑒𝑎𝑑</m:t>
                          </m:r>
                        </m:e>
                        <m:sub>
                          <m:r>
                            <a:rPr lang="en-GB" i="1">
                              <a:latin typeface="Cambria Math" panose="02040503050406030204" pitchFamily="18" charset="0"/>
                            </a:rPr>
                            <m:t>𝑐𝑛𝑡</m:t>
                          </m:r>
                        </m:sub>
                      </m:sSub>
                      <m:r>
                        <a:rPr lang="en-GB" i="1">
                          <a:latin typeface="Cambria Math" panose="02040503050406030204" pitchFamily="18" charset="0"/>
                          <a:ea typeface="Cambria Math" panose="02040503050406030204" pitchFamily="18" charset="0"/>
                        </a:rPr>
                        <m:t>≤16</m:t>
                      </m:r>
                    </m:oMath>
                  </m:oMathPara>
                </a14:m>
                <a:endParaRPr lang="en-GB" dirty="0">
                  <a:ea typeface="Cambria Math" panose="02040503050406030204" pitchFamily="18" charset="0"/>
                </a:endParaRPr>
              </a:p>
              <a:p>
                <a:pPr algn="just">
                  <a:buFont typeface="Arial" panose="020B0604020202020204" pitchFamily="34" charset="0"/>
                  <a:buChar char="•"/>
                </a:pPr>
                <a:r>
                  <a:rPr lang="en-GB" dirty="0" smtClean="0"/>
                  <a:t>Complicated </a:t>
                </a:r>
                <a:r>
                  <a:rPr lang="en-GB" dirty="0"/>
                  <a:t>data-structures, abstraction, algorithms are all OK</a:t>
                </a:r>
              </a:p>
              <a:p>
                <a:pPr algn="just">
                  <a:buFont typeface="Arial" panose="020B0604020202020204" pitchFamily="34" charset="0"/>
                  <a:buChar char="•"/>
                </a:pPr>
                <a:r>
                  <a:rPr lang="en-GB" dirty="0"/>
                  <a:t>Mainstream programming </a:t>
                </a:r>
                <a:r>
                  <a:rPr lang="en-GB" dirty="0" smtClean="0"/>
                  <a:t>(C++, Java) – just write stuff and it works great!</a:t>
                </a:r>
                <a:endParaRPr lang="en-GB" dirty="0"/>
              </a:p>
              <a:p>
                <a:pPr algn="just">
                  <a:buFont typeface="Arial" panose="020B0604020202020204" pitchFamily="34" charset="0"/>
                  <a:buChar char="•"/>
                </a:pPr>
                <a:r>
                  <a:rPr lang="en-GB" dirty="0"/>
                  <a:t>Everybody understands everything</a:t>
                </a:r>
              </a:p>
              <a:p>
                <a:pPr algn="just">
                  <a:buFont typeface="Arial" panose="020B0604020202020204" pitchFamily="34" charset="0"/>
                  <a:buChar char="•"/>
                </a:pPr>
                <a:r>
                  <a:rPr lang="en-GB" dirty="0"/>
                  <a:t>Everybody </a:t>
                </a:r>
                <a:r>
                  <a:rPr lang="en-GB" dirty="0" smtClean="0"/>
                  <a:t>cares</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438" t="-1714" r="-1699" b="-2286"/>
                </a:stretch>
              </a:blipFill>
            </p:spPr>
            <p:txBody>
              <a:bodyPr/>
              <a:lstStyle/>
              <a:p>
                <a:r>
                  <a:rPr lang="en-GB">
                    <a:noFill/>
                  </a:rPr>
                  <a:t> </a:t>
                </a:r>
              </a:p>
            </p:txBody>
          </p:sp>
        </mc:Fallback>
      </mc:AlternateContent>
      <p:sp>
        <p:nvSpPr>
          <p:cNvPr id="6" name="Text Placeholder 5"/>
          <p:cNvSpPr>
            <a:spLocks noGrp="1"/>
          </p:cNvSpPr>
          <p:nvPr>
            <p:ph type="body" sz="quarter" idx="3"/>
          </p:nvPr>
        </p:nvSpPr>
        <p:spPr/>
        <p:txBody>
          <a:bodyPr/>
          <a:lstStyle/>
          <a:p>
            <a:r>
              <a:rPr lang="en-GB" b="1" dirty="0" err="1" smtClean="0"/>
              <a:t>gpu</a:t>
            </a:r>
            <a:endParaRPr lang="en-GB" b="1" dirty="0"/>
          </a:p>
        </p:txBody>
      </p:sp>
      <mc:AlternateContent xmlns:mc="http://schemas.openxmlformats.org/markup-compatibility/2006" xmlns:a14="http://schemas.microsoft.com/office/drawing/2010/main">
        <mc:Choice Requires="a14">
          <p:sp>
            <p:nvSpPr>
              <p:cNvPr id="8" name="Content Placeholder 3"/>
              <p:cNvSpPr>
                <a:spLocks noGrp="1"/>
              </p:cNvSpPr>
              <p:nvPr>
                <p:ph sz="quarter" idx="4"/>
              </p:nvPr>
            </p:nvSpPr>
            <p:spPr/>
            <p:txBody>
              <a:bodyPr anchor="ctr" anchorCtr="0">
                <a:normAutofit fontScale="92500" lnSpcReduction="20000"/>
              </a:bodyPr>
              <a:lstStyle/>
              <a:p>
                <a:pPr algn="just">
                  <a:buFont typeface="Arial" panose="020B0604020202020204" pitchFamily="34" charset="0"/>
                  <a:buChar char="•"/>
                </a:pPr>
                <a:r>
                  <a:rPr lang="en-GB" dirty="0" smtClean="0"/>
                  <a:t>COLLOSAL levels of parallelism:</a:t>
                </a:r>
              </a:p>
              <a:p>
                <a:pPr marL="0" indent="0" algn="just">
                  <a:buNone/>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i="1">
                              <a:latin typeface="Cambria Math" panose="02040503050406030204" pitchFamily="18" charset="0"/>
                            </a:rPr>
                            <m:t>1</m:t>
                          </m:r>
                          <m:r>
                            <a:rPr lang="en-GB" b="0" i="1" smtClean="0">
                              <a:latin typeface="Cambria Math" panose="02040503050406030204" pitchFamily="18" charset="0"/>
                            </a:rPr>
                            <m:t>0</m:t>
                          </m:r>
                        </m:e>
                        <m:sup>
                          <m:r>
                            <a:rPr lang="en-GB" b="0" i="1" smtClean="0">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𝑐𝑜𝑟</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𝑐𝑛𝑡</m:t>
                          </m:r>
                        </m:sub>
                      </m:sSub>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oMath>
                  </m:oMathPara>
                </a14:m>
                <a:endParaRPr lang="en-GB" b="0" i="1" dirty="0" smtClean="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𝑡h𝑟𝑒𝑎𝑑</m:t>
                      </m:r>
                      <m:r>
                        <a:rPr lang="en-GB" b="0" i="1" smtClean="0">
                          <a:latin typeface="Cambria Math" panose="02040503050406030204" pitchFamily="18" charset="0"/>
                          <a:ea typeface="Cambria Math" panose="02040503050406030204" pitchFamily="18" charset="0"/>
                        </a:rPr>
                        <m:t>_</m:t>
                      </m:r>
                      <m:r>
                        <a:rPr lang="en-GB" b="0" i="1" smtClean="0">
                          <a:latin typeface="Cambria Math" panose="02040503050406030204" pitchFamily="18" charset="0"/>
                          <a:ea typeface="Cambria Math" panose="02040503050406030204" pitchFamily="18" charset="0"/>
                        </a:rPr>
                        <m:t>𝑐𝑛𝑡</m:t>
                      </m:r>
                      <m:r>
                        <a:rPr lang="en-GB" b="0" i="1" smtClean="0">
                          <a:latin typeface="Cambria Math" panose="02040503050406030204" pitchFamily="18" charset="0"/>
                          <a:ea typeface="Cambria Math" panose="02040503050406030204" pitchFamily="18" charset="0"/>
                        </a:rPr>
                        <m:t>&lt;∞</m:t>
                      </m:r>
                    </m:oMath>
                  </m:oMathPara>
                </a14:m>
                <a:endParaRPr lang="en-GB" dirty="0" smtClean="0"/>
              </a:p>
              <a:p>
                <a:pPr algn="just">
                  <a:buFont typeface="Arial" panose="020B0604020202020204" pitchFamily="34" charset="0"/>
                  <a:buChar char="•"/>
                </a:pPr>
                <a:r>
                  <a:rPr lang="en-GB" dirty="0" smtClean="0"/>
                  <a:t>Only arrays and loops, no abstraction, extremely verbose and low-level</a:t>
                </a:r>
              </a:p>
              <a:p>
                <a:pPr algn="just">
                  <a:buFont typeface="Arial" panose="020B0604020202020204" pitchFamily="34" charset="0"/>
                  <a:buChar char="•"/>
                </a:pPr>
                <a:r>
                  <a:rPr lang="en-GB" dirty="0" smtClean="0"/>
                  <a:t>Only gurus can program (</a:t>
                </a:r>
                <a:r>
                  <a:rPr lang="en-GB" dirty="0" err="1" smtClean="0"/>
                  <a:t>OpenCL</a:t>
                </a:r>
                <a:r>
                  <a:rPr lang="en-GB" dirty="0" smtClean="0"/>
                  <a:t>, </a:t>
                </a:r>
                <a:r>
                  <a:rPr lang="en-GB" dirty="0" err="1" smtClean="0"/>
                  <a:t>DirectCompute</a:t>
                </a:r>
                <a:r>
                  <a:rPr lang="en-GB" dirty="0" smtClean="0"/>
                  <a:t>) – mysterious incantations!</a:t>
                </a:r>
              </a:p>
              <a:p>
                <a:pPr algn="just">
                  <a:buFont typeface="Arial" panose="020B0604020202020204" pitchFamily="34" charset="0"/>
                  <a:buChar char="•"/>
                </a:pPr>
                <a:r>
                  <a:rPr lang="en-GB" dirty="0" smtClean="0"/>
                  <a:t>Only a few gurus understand</a:t>
                </a:r>
              </a:p>
              <a:p>
                <a:pPr algn="just">
                  <a:buFont typeface="Arial" panose="020B0604020202020204" pitchFamily="34" charset="0"/>
                  <a:buChar char="•"/>
                </a:pPr>
                <a:r>
                  <a:rPr lang="en-GB" dirty="0" smtClean="0"/>
                  <a:t>Only a few (misguided) gurus care</a:t>
                </a:r>
                <a:endParaRPr lang="en-GB" dirty="0"/>
              </a:p>
            </p:txBody>
          </p:sp>
        </mc:Choice>
        <mc:Fallback xmlns="">
          <p:sp>
            <p:nvSpPr>
              <p:cNvPr id="8" name="Content Placeholder 3"/>
              <p:cNvSpPr>
                <a:spLocks noGrp="1" noRot="1" noChangeAspect="1" noMove="1" noResize="1" noEditPoints="1" noAdjustHandles="1" noChangeArrowheads="1" noChangeShapeType="1" noTextEdit="1"/>
              </p:cNvSpPr>
              <p:nvPr>
                <p:ph sz="quarter" idx="4"/>
              </p:nvPr>
            </p:nvSpPr>
            <p:spPr>
              <a:blipFill rotWithShape="0">
                <a:blip r:embed="rId3"/>
                <a:stretch>
                  <a:fillRect l="-1569" t="-2095" r="-1569" b="-2476"/>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289104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wrong (has been wrong for years)</a:t>
            </a:r>
            <a:endParaRPr lang="en-GB" dirty="0"/>
          </a:p>
        </p:txBody>
      </p:sp>
      <p:sp>
        <p:nvSpPr>
          <p:cNvPr id="4" name="Text Placeholder 3"/>
          <p:cNvSpPr>
            <a:spLocks noGrp="1"/>
          </p:cNvSpPr>
          <p:nvPr>
            <p:ph type="body" idx="1"/>
          </p:nvPr>
        </p:nvSpPr>
        <p:spPr/>
        <p:txBody>
          <a:bodyPr/>
          <a:lstStyle/>
          <a:p>
            <a:r>
              <a:rPr lang="en-GB" b="1" dirty="0" smtClean="0"/>
              <a:t>CPU</a:t>
            </a:r>
            <a:endParaRPr lang="en-GB" b="1"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chor="ctr" anchorCtr="0">
                <a:normAutofit fontScale="85000" lnSpcReduction="10000"/>
              </a:bodyPr>
              <a:lstStyle/>
              <a:p>
                <a:pPr algn="just">
                  <a:buFont typeface="Arial" panose="020B0604020202020204" pitchFamily="34" charset="0"/>
                  <a:buChar char="•"/>
                </a:pPr>
                <a:r>
                  <a:rPr lang="en-GB" dirty="0" smtClean="0"/>
                  <a:t>Medium </a:t>
                </a:r>
                <a:r>
                  <a:rPr lang="en-GB" dirty="0"/>
                  <a:t>levels of </a:t>
                </a:r>
                <a:r>
                  <a:rPr lang="en-GB" dirty="0" smtClean="0"/>
                  <a:t>parallelism (if one does not ignore AVX, Neon etc.):</a:t>
                </a:r>
                <a:endParaRPr lang="en-GB" dirty="0"/>
              </a:p>
              <a:p>
                <a:pPr marL="0" indent="0" algn="jus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r>
                        <a:rPr lang="en-GB" i="1">
                          <a:latin typeface="Cambria Math" panose="02040503050406030204" pitchFamily="18" charset="0"/>
                        </a:rPr>
                        <m:t>𝑐𝑜𝑟</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𝑐𝑛𝑡</m:t>
                          </m:r>
                        </m:sub>
                      </m:sSub>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8</m:t>
                      </m:r>
                    </m:oMath>
                  </m:oMathPara>
                </a14:m>
                <a:endParaRPr lang="en-GB" dirty="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sSub>
                        <m:sSubPr>
                          <m:ctrlPr>
                            <a:rPr lang="en-GB" i="1">
                              <a:latin typeface="Cambria Math" panose="02040503050406030204" pitchFamily="18" charset="0"/>
                            </a:rPr>
                          </m:ctrlPr>
                        </m:sSubPr>
                        <m:e>
                          <m:r>
                            <a:rPr lang="en-GB" b="0" i="1" smtClean="0">
                              <a:latin typeface="Cambria Math" panose="02040503050406030204" pitchFamily="18" charset="0"/>
                            </a:rPr>
                            <m:t>𝑆𝐼𝑀</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i="1">
                                  <a:latin typeface="Cambria Math" panose="02040503050406030204" pitchFamily="18" charset="0"/>
                                </a:rPr>
                                <m:t>𝑡h𝑟𝑒𝑎𝑑</m:t>
                              </m:r>
                            </m:sub>
                          </m:sSub>
                        </m:e>
                        <m:sub>
                          <m:r>
                            <a:rPr lang="en-GB" i="1">
                              <a:latin typeface="Cambria Math" panose="02040503050406030204" pitchFamily="18" charset="0"/>
                            </a:rPr>
                            <m:t>𝑐𝑛𝑡</m:t>
                          </m:r>
                        </m:sub>
                      </m:sSub>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m:t>
                      </m:r>
                      <m:r>
                        <a:rPr lang="en-GB" i="1" smtClean="0">
                          <a:latin typeface="Cambria Math" panose="02040503050406030204" pitchFamily="18" charset="0"/>
                          <a:ea typeface="Cambria Math" panose="02040503050406030204" pitchFamily="18" charset="0"/>
                        </a:rPr>
                        <m:t>6</m:t>
                      </m:r>
                    </m:oMath>
                  </m:oMathPara>
                </a14:m>
                <a:endParaRPr lang="en-GB" dirty="0" smtClean="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m:t>
                      </m:r>
                      <m:r>
                        <a:rPr lang="en-GB" b="0" i="1" smtClean="0">
                          <a:latin typeface="Cambria Math" panose="02040503050406030204" pitchFamily="18" charset="0"/>
                        </a:rPr>
                        <m:t>𝑆𝐼𝑀</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𝑤𝑖𝑑𝑡h</m:t>
                          </m:r>
                        </m:sub>
                      </m:sSub>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16</m:t>
                      </m:r>
                    </m:oMath>
                  </m:oMathPara>
                </a14:m>
                <a:endParaRPr lang="en-GB" dirty="0">
                  <a:ea typeface="Cambria Math" panose="02040503050406030204" pitchFamily="18" charset="0"/>
                </a:endParaRPr>
              </a:p>
              <a:p>
                <a:pPr algn="just">
                  <a:buFont typeface="Arial" panose="020B0604020202020204" pitchFamily="34" charset="0"/>
                  <a:buChar char="•"/>
                </a:pPr>
                <a:r>
                  <a:rPr lang="en-GB" dirty="0" smtClean="0"/>
                  <a:t>Complicated </a:t>
                </a:r>
                <a:r>
                  <a:rPr lang="en-GB" dirty="0"/>
                  <a:t>data-structures, abstraction, algorithms are all OK</a:t>
                </a:r>
              </a:p>
              <a:p>
                <a:pPr algn="just">
                  <a:buFont typeface="Arial" panose="020B0604020202020204" pitchFamily="34" charset="0"/>
                  <a:buChar char="•"/>
                </a:pPr>
                <a:r>
                  <a:rPr lang="en-GB" dirty="0"/>
                  <a:t>Mainstream programming </a:t>
                </a:r>
                <a:r>
                  <a:rPr lang="en-GB" dirty="0" smtClean="0"/>
                  <a:t>(C++, Java) – write great code and it works great!</a:t>
                </a:r>
                <a:endParaRPr lang="en-GB" dirty="0"/>
              </a:p>
              <a:p>
                <a:pPr algn="just">
                  <a:buFont typeface="Arial" panose="020B0604020202020204" pitchFamily="34" charset="0"/>
                  <a:buChar char="•"/>
                </a:pPr>
                <a:r>
                  <a:rPr lang="en-GB" dirty="0" smtClean="0"/>
                  <a:t>Those who understand write great code</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176" r="-1307" b="-381"/>
                </a:stretch>
              </a:blipFill>
            </p:spPr>
            <p:txBody>
              <a:bodyPr/>
              <a:lstStyle/>
              <a:p>
                <a:r>
                  <a:rPr lang="en-GB">
                    <a:noFill/>
                  </a:rPr>
                  <a:t> </a:t>
                </a:r>
              </a:p>
            </p:txBody>
          </p:sp>
        </mc:Fallback>
      </mc:AlternateContent>
      <p:sp>
        <p:nvSpPr>
          <p:cNvPr id="6" name="Text Placeholder 5"/>
          <p:cNvSpPr>
            <a:spLocks noGrp="1"/>
          </p:cNvSpPr>
          <p:nvPr>
            <p:ph type="body" sz="quarter" idx="3"/>
          </p:nvPr>
        </p:nvSpPr>
        <p:spPr/>
        <p:txBody>
          <a:bodyPr/>
          <a:lstStyle/>
          <a:p>
            <a:r>
              <a:rPr lang="en-GB" b="1" dirty="0" err="1" smtClean="0"/>
              <a:t>gpu</a:t>
            </a:r>
            <a:endParaRPr lang="en-GB" b="1" dirty="0"/>
          </a:p>
        </p:txBody>
      </p:sp>
      <mc:AlternateContent xmlns:mc="http://schemas.openxmlformats.org/markup-compatibility/2006" xmlns:a14="http://schemas.microsoft.com/office/drawing/2010/main">
        <mc:Choice Requires="a14">
          <p:sp>
            <p:nvSpPr>
              <p:cNvPr id="8" name="Content Placeholder 3"/>
              <p:cNvSpPr>
                <a:spLocks noGrp="1"/>
              </p:cNvSpPr>
              <p:nvPr>
                <p:ph sz="quarter" idx="4"/>
              </p:nvPr>
            </p:nvSpPr>
            <p:spPr/>
            <p:txBody>
              <a:bodyPr anchor="ctr" anchorCtr="0">
                <a:normAutofit fontScale="85000" lnSpcReduction="20000"/>
              </a:bodyPr>
              <a:lstStyle/>
              <a:p>
                <a:pPr algn="just">
                  <a:buFont typeface="Arial" panose="020B0604020202020204" pitchFamily="34" charset="0"/>
                  <a:buChar char="•"/>
                </a:pPr>
                <a:r>
                  <a:rPr lang="en-GB" dirty="0" smtClean="0"/>
                  <a:t>Medium to high levels of parallelism (if one ignores marketing nonsense):</a:t>
                </a:r>
              </a:p>
              <a:p>
                <a:pPr marL="0" indent="0" algn="just">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m:t>
                      </m:r>
                      <m:r>
                        <a:rPr lang="en-GB" i="1">
                          <a:latin typeface="Cambria Math" panose="02040503050406030204" pitchFamily="18" charset="0"/>
                        </a:rPr>
                        <m:t>𝑐𝑜𝑟</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i="1">
                              <a:latin typeface="Cambria Math" panose="02040503050406030204" pitchFamily="18" charset="0"/>
                            </a:rPr>
                            <m:t>𝑐𝑛𝑡</m:t>
                          </m:r>
                        </m:sub>
                      </m:sSub>
                      <m:r>
                        <a:rPr lang="en-GB" b="0" i="1" smtClean="0">
                          <a:latin typeface="Cambria Math" panose="02040503050406030204" pitchFamily="18" charset="0"/>
                          <a:ea typeface="Cambria Math" panose="02040503050406030204" pitchFamily="18" charset="0"/>
                        </a:rPr>
                        <m:t>≤~70</m:t>
                      </m:r>
                    </m:oMath>
                  </m:oMathPara>
                </a14:m>
                <a:endParaRPr lang="en-GB" b="0" i="1" dirty="0" smtClean="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8≤</m:t>
                      </m:r>
                      <m:r>
                        <a:rPr lang="en-GB" b="0" i="1" smtClean="0">
                          <a:latin typeface="Cambria Math" panose="02040503050406030204" pitchFamily="18" charset="0"/>
                          <a:ea typeface="Cambria Math" panose="02040503050406030204" pitchFamily="18" charset="0"/>
                        </a:rPr>
                        <m:t>𝑆𝐼𝑀</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𝐷</m:t>
                          </m:r>
                        </m:e>
                        <m:sub>
                          <m:r>
                            <a:rPr lang="en-GB" b="0" i="1" smtClean="0">
                              <a:latin typeface="Cambria Math" panose="02040503050406030204" pitchFamily="18" charset="0"/>
                              <a:ea typeface="Cambria Math" panose="02040503050406030204" pitchFamily="18" charset="0"/>
                            </a:rPr>
                            <m:t>𝑡</m:t>
                          </m:r>
                          <m:r>
                            <a:rPr lang="en-GB" i="1">
                              <a:latin typeface="Cambria Math" panose="02040503050406030204" pitchFamily="18" charset="0"/>
                              <a:ea typeface="Cambria Math" panose="02040503050406030204" pitchFamily="18" charset="0"/>
                            </a:rPr>
                            <m:t>h𝑟𝑒𝑎</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𝑑</m:t>
                              </m:r>
                            </m:e>
                            <m:sub>
                              <m:r>
                                <a:rPr lang="en-GB" i="1">
                                  <a:latin typeface="Cambria Math" panose="02040503050406030204" pitchFamily="18" charset="0"/>
                                  <a:ea typeface="Cambria Math" panose="02040503050406030204" pitchFamily="18" charset="0"/>
                                </a:rPr>
                                <m:t>𝑐𝑛𝑡</m:t>
                              </m:r>
                            </m:sub>
                          </m:sSub>
                        </m:sub>
                      </m:sSub>
                      <m:r>
                        <a:rPr lang="en-GB" b="0" i="1" smtClean="0">
                          <a:latin typeface="Cambria Math" panose="02040503050406030204" pitchFamily="18" charset="0"/>
                          <a:ea typeface="Cambria Math" panose="02040503050406030204" pitchFamily="18" charset="0"/>
                        </a:rPr>
                        <m:t>&lt;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oMath>
                  </m:oMathPara>
                </a14:m>
                <a:endParaRPr lang="en-GB" dirty="0" smtClean="0"/>
              </a:p>
              <a:p>
                <a:pPr marL="0" indent="0" algn="just">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m:t>
                      </m:r>
                      <m:r>
                        <a:rPr lang="en-GB" i="1">
                          <a:latin typeface="Cambria Math" panose="02040503050406030204" pitchFamily="18" charset="0"/>
                        </a:rPr>
                        <m:t>𝑆𝐼𝑀</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𝑤𝑖𝑑𝑡h</m:t>
                          </m:r>
                        </m:sub>
                      </m:sSub>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64</m:t>
                      </m:r>
                    </m:oMath>
                  </m:oMathPara>
                </a14:m>
                <a:endParaRPr lang="en-GB" dirty="0" smtClean="0"/>
              </a:p>
              <a:p>
                <a:pPr algn="just">
                  <a:buFont typeface="Arial" panose="020B0604020202020204" pitchFamily="34" charset="0"/>
                  <a:buChar char="•"/>
                </a:pPr>
                <a:r>
                  <a:rPr lang="en-GB" dirty="0" smtClean="0"/>
                  <a:t>Non-trivial data-structures, abstraction, algorithms are just as desirable</a:t>
                </a:r>
              </a:p>
              <a:p>
                <a:pPr algn="just">
                  <a:buFont typeface="Arial" panose="020B0604020202020204" pitchFamily="34" charset="0"/>
                  <a:buChar char="•"/>
                </a:pPr>
                <a:r>
                  <a:rPr lang="en-GB" dirty="0" smtClean="0"/>
                  <a:t>Mainstream programming (C++ AMP today, ISO C++2x, Java 9 tomorrow) – write great code and it works great!</a:t>
                </a:r>
              </a:p>
              <a:p>
                <a:pPr algn="just">
                  <a:buFont typeface="Arial" panose="020B0604020202020204" pitchFamily="34" charset="0"/>
                  <a:buChar char="•"/>
                </a:pPr>
                <a:r>
                  <a:rPr lang="en-GB" dirty="0" smtClean="0"/>
                  <a:t>Those who understand write great code</a:t>
                </a:r>
              </a:p>
            </p:txBody>
          </p:sp>
        </mc:Choice>
        <mc:Fallback xmlns="">
          <p:sp>
            <p:nvSpPr>
              <p:cNvPr id="8" name="Content Placeholder 3"/>
              <p:cNvSpPr>
                <a:spLocks noGrp="1" noRot="1" noChangeAspect="1" noMove="1" noResize="1" noEditPoints="1" noAdjustHandles="1" noChangeArrowheads="1" noChangeShapeType="1" noTextEdit="1"/>
              </p:cNvSpPr>
              <p:nvPr>
                <p:ph sz="quarter" idx="4"/>
              </p:nvPr>
            </p:nvSpPr>
            <p:spPr>
              <a:blipFill rotWithShape="0">
                <a:blip r:embed="rId3"/>
                <a:stretch>
                  <a:fillRect l="-1176" t="-381" r="-1307" b="-571"/>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1819838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correct abstract machine model</a:t>
            </a:r>
            <a:endParaRPr lang="en-GB"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GB" dirty="0" smtClean="0"/>
              <a:t>We program processors:</a:t>
            </a:r>
          </a:p>
          <a:p>
            <a:pPr marL="457200" indent="-457200" algn="just">
              <a:buFont typeface="+mj-lt"/>
              <a:buAutoNum type="arabicPeriod"/>
            </a:pPr>
            <a:r>
              <a:rPr lang="en-GB" b="1" u="sng" dirty="0" smtClean="0"/>
              <a:t>With a variable number of cores;</a:t>
            </a:r>
          </a:p>
          <a:p>
            <a:pPr marL="457200" indent="-457200" algn="just">
              <a:buFont typeface="+mj-lt"/>
              <a:buAutoNum type="arabicPeriod"/>
            </a:pPr>
            <a:r>
              <a:rPr lang="en-GB" b="1" u="sng" dirty="0"/>
              <a:t>C</a:t>
            </a:r>
            <a:r>
              <a:rPr lang="en-GB" b="1" u="sng" dirty="0" smtClean="0"/>
              <a:t>apable of executing SIMD threads;</a:t>
            </a:r>
          </a:p>
          <a:p>
            <a:pPr marL="457200" indent="-457200" algn="just">
              <a:buFont typeface="+mj-lt"/>
              <a:buAutoNum type="arabicPeriod"/>
            </a:pPr>
            <a:r>
              <a:rPr lang="en-GB" b="1" u="sng" dirty="0" smtClean="0"/>
              <a:t>Which follow the Von Neumann paradigm.</a:t>
            </a:r>
          </a:p>
          <a:p>
            <a:pPr marL="0" indent="0" algn="just">
              <a:buNone/>
            </a:pPr>
            <a:endParaRPr lang="en-GB" dirty="0" smtClean="0"/>
          </a:p>
          <a:p>
            <a:pPr marL="0" indent="0" algn="just">
              <a:buNone/>
            </a:pPr>
            <a:r>
              <a:rPr lang="en-GB" dirty="0" smtClean="0"/>
              <a:t>Everything else is business as usual:</a:t>
            </a:r>
          </a:p>
          <a:p>
            <a:pPr marL="457200" indent="-457200" algn="just">
              <a:buFont typeface="+mj-lt"/>
              <a:buAutoNum type="arabicPeriod"/>
            </a:pPr>
            <a:r>
              <a:rPr lang="en-GB" dirty="0" smtClean="0"/>
              <a:t>The interaction with memory matters for performance– locality, regularity etc.</a:t>
            </a:r>
          </a:p>
          <a:p>
            <a:pPr marL="457200" indent="-457200" algn="just">
              <a:buFont typeface="+mj-lt"/>
              <a:buAutoNum type="arabicPeriod"/>
            </a:pPr>
            <a:r>
              <a:rPr lang="en-GB" dirty="0" smtClean="0"/>
              <a:t>“It’s all about algorithms and data-structures!” </a:t>
            </a:r>
            <a:r>
              <a:rPr lang="en-GB" i="1" dirty="0" smtClean="0"/>
              <a:t>Alexander </a:t>
            </a:r>
            <a:r>
              <a:rPr lang="en-GB" i="1" dirty="0" err="1" smtClean="0"/>
              <a:t>Stepanov</a:t>
            </a:r>
            <a:endParaRPr lang="en-GB" i="1" dirty="0" smtClean="0"/>
          </a:p>
          <a:p>
            <a:pPr marL="0" indent="0" algn="ctr">
              <a:buNone/>
            </a:pPr>
            <a:r>
              <a:rPr lang="en-GB" i="1" u="sng" dirty="0" smtClean="0"/>
              <a:t>This is necessary and sufficient understanding for efficiently programming {C, G, A, *}PUs!</a:t>
            </a:r>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378948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ALL YOU NEED IS…</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846007" y="378667"/>
            <a:ext cx="6387210" cy="50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p:txBody>
          <a:bodyPr/>
          <a:lstStyle/>
          <a:p>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284920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IHV</a:t>
            </a:r>
            <a:endParaRPr lang="en-GB" dirty="0"/>
          </a:p>
        </p:txBody>
      </p:sp>
      <p:sp>
        <p:nvSpPr>
          <p:cNvPr id="3" name="Content Placeholder 2"/>
          <p:cNvSpPr>
            <a:spLocks noGrp="1"/>
          </p:cNvSpPr>
          <p:nvPr>
            <p:ph idx="1"/>
          </p:nvPr>
        </p:nvSpPr>
        <p:spPr/>
        <p:txBody>
          <a:bodyPr anchor="ctr" anchorCtr="0">
            <a:normAutofit fontScale="92500" lnSpcReduction="10000"/>
          </a:bodyPr>
          <a:lstStyle/>
          <a:p>
            <a:pPr algn="just">
              <a:buFont typeface="Arial" panose="020B0604020202020204" pitchFamily="34" charset="0"/>
              <a:buChar char="•"/>
            </a:pPr>
            <a:r>
              <a:rPr lang="en-GB" dirty="0" smtClean="0"/>
              <a:t>“do everything, we are unique from head to toe and nothing that came before applies” :</a:t>
            </a:r>
          </a:p>
          <a:p>
            <a:pPr marL="598932" lvl="1" algn="just">
              <a:buFont typeface="Courier New" panose="02070309020205020404" pitchFamily="49" charset="0"/>
              <a:buChar char="o"/>
            </a:pPr>
            <a:r>
              <a:rPr lang="en-GB" dirty="0" smtClean="0"/>
              <a:t>CUDA</a:t>
            </a:r>
          </a:p>
          <a:p>
            <a:pPr marL="598932" lvl="1" algn="just">
              <a:buFont typeface="Courier New" panose="02070309020205020404" pitchFamily="49" charset="0"/>
              <a:buChar char="o"/>
            </a:pPr>
            <a:r>
              <a:rPr lang="en-GB" dirty="0" smtClean="0"/>
              <a:t>OpenCL</a:t>
            </a:r>
          </a:p>
          <a:p>
            <a:pPr marL="598932" lvl="1" algn="just">
              <a:buFont typeface="Courier New" panose="02070309020205020404" pitchFamily="49" charset="0"/>
              <a:buChar char="o"/>
            </a:pPr>
            <a:r>
              <a:rPr lang="en-GB" dirty="0" smtClean="0"/>
              <a:t>DirectCompute</a:t>
            </a:r>
          </a:p>
          <a:p>
            <a:pPr algn="just">
              <a:buFont typeface="Arial" panose="020B0604020202020204" pitchFamily="34" charset="0"/>
              <a:buChar char="•"/>
            </a:pPr>
            <a:r>
              <a:rPr lang="en-GB" dirty="0" smtClean="0"/>
              <a:t>Verbose, GPU-centric, focused on exposing innards with impunity:</a:t>
            </a:r>
          </a:p>
          <a:p>
            <a:pPr marL="713232" lvl="1" indent="-457200" algn="just">
              <a:buFont typeface="Courier New" panose="02070309020205020404" pitchFamily="49" charset="0"/>
              <a:buChar char="o"/>
            </a:pPr>
            <a:r>
              <a:rPr lang="en-GB" dirty="0" smtClean="0"/>
              <a:t>SIMD execution width under programmer control</a:t>
            </a:r>
          </a:p>
          <a:p>
            <a:pPr marL="713232" lvl="1" indent="-457200" algn="just">
              <a:buFont typeface="Courier New" panose="02070309020205020404" pitchFamily="49" charset="0"/>
              <a:buChar char="o"/>
            </a:pPr>
            <a:r>
              <a:rPr lang="en-GB" dirty="0"/>
              <a:t>I</a:t>
            </a:r>
            <a:r>
              <a:rPr lang="en-GB" dirty="0" smtClean="0"/>
              <a:t>ntra-SIMD thread barrier constructs (needed to maintain the above illusion, they have a FUNDAMENTAL impact on the programming model)</a:t>
            </a:r>
          </a:p>
          <a:p>
            <a:pPr marL="713232" lvl="1" indent="-457200" algn="just">
              <a:buFont typeface="Courier New" panose="02070309020205020404" pitchFamily="49" charset="0"/>
              <a:buChar char="o"/>
            </a:pPr>
            <a:r>
              <a:rPr lang="en-GB" dirty="0" smtClean="0"/>
              <a:t>Liberal exposure of IHV-specific details</a:t>
            </a:r>
          </a:p>
          <a:p>
            <a:pPr marL="713232" lvl="1" indent="-457200" algn="just">
              <a:buFont typeface="Courier New" panose="02070309020205020404" pitchFamily="49" charset="0"/>
              <a:buChar char="o"/>
            </a:pPr>
            <a:r>
              <a:rPr lang="en-GB" dirty="0" smtClean="0"/>
              <a:t>Composability, mainstream appeal, portability – what’s that?</a:t>
            </a:r>
          </a:p>
          <a:p>
            <a:pPr algn="just">
              <a:buFont typeface="Arial" panose="020B0604020202020204" pitchFamily="34" charset="0"/>
              <a:buChar char="•"/>
            </a:pPr>
            <a:r>
              <a:rPr lang="en-GB" dirty="0" smtClean="0"/>
              <a:t>Pretty good for generating vendor lock-in and job security for the enlightened</a:t>
            </a:r>
          </a:p>
        </p:txBody>
      </p:sp>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a:p>
        </p:txBody>
      </p:sp>
    </p:spTree>
    <p:extLst>
      <p:ext uri="{BB962C8B-B14F-4D97-AF65-F5344CB8AC3E}">
        <p14:creationId xmlns:p14="http://schemas.microsoft.com/office/powerpoint/2010/main" val="2326734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“good-guy” librarian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ctr" anchorCtr="0">
                <a:normAutofit fontScale="92500" lnSpcReduction="10000"/>
              </a:bodyPr>
              <a:lstStyle/>
              <a:p>
                <a:pPr algn="just">
                  <a:buFont typeface="Arial" panose="020B0604020202020204" pitchFamily="34" charset="0"/>
                  <a:buChar char="•"/>
                </a:pPr>
                <a:r>
                  <a:rPr lang="en-GB" dirty="0" smtClean="0"/>
                  <a:t>“flip a magical switch in your code and leave it to the professionals, it’s what they do”</a:t>
                </a:r>
              </a:p>
              <a:p>
                <a:pPr algn="just">
                  <a:buFont typeface="Arial" panose="020B0604020202020204" pitchFamily="34" charset="0"/>
                  <a:buChar char="•"/>
                </a:pPr>
                <a:r>
                  <a:rPr lang="en-GB" dirty="0" smtClean="0"/>
                  <a:t>Most important representative, the Parallel STL proposal which is in TR nowadays</a:t>
                </a:r>
              </a:p>
              <a:p>
                <a:pPr algn="just">
                  <a:buFont typeface="Arial" panose="020B0604020202020204" pitchFamily="34" charset="0"/>
                  <a:buChar char="•"/>
                </a:pPr>
                <a:r>
                  <a:rPr lang="en-GB" dirty="0" smtClean="0"/>
                  <a:t>Can appear like the bee’s knees to a particular demographic but:</a:t>
                </a:r>
              </a:p>
              <a:p>
                <a:pPr marL="598932" lvl="1" algn="just">
                  <a:buFont typeface="Courier New" panose="02070309020205020404" pitchFamily="49" charset="0"/>
                  <a:buChar char="o"/>
                </a:pPr>
                <a:r>
                  <a:rPr lang="en-GB" dirty="0" smtClean="0"/>
                  <a:t>Remember std::max?</a:t>
                </a:r>
              </a:p>
              <a:p>
                <a:pPr marL="598932" lvl="1" algn="just">
                  <a:buFont typeface="Courier New" panose="02070309020205020404" pitchFamily="49" charset="0"/>
                  <a:buChar char="o"/>
                </a:pPr>
                <a:r>
                  <a:rPr lang="en-GB" dirty="0" smtClean="0"/>
                  <a:t>std::search is </a:t>
                </a:r>
                <a14:m>
                  <m:oMath xmlns:m="http://schemas.openxmlformats.org/officeDocument/2006/math">
                    <m:r>
                      <m:rPr>
                        <m:sty m:val="p"/>
                      </m:rPr>
                      <a:rPr lang="en-GB" b="0" i="0" smtClean="0">
                        <a:latin typeface="Cambria Math" panose="02040503050406030204" pitchFamily="18" charset="0"/>
                      </a:rPr>
                      <m:t>Ο</m:t>
                    </m:r>
                    <m:r>
                      <a:rPr lang="en-GB" b="0" i="1" smtClean="0">
                        <a:latin typeface="Cambria Math" panose="02040503050406030204" pitchFamily="18" charset="0"/>
                      </a:rPr>
                      <m:t>(…)</m:t>
                    </m:r>
                  </m:oMath>
                </a14:m>
                <a:r>
                  <a:rPr lang="en-GB" dirty="0" smtClean="0"/>
                  <a:t>?</a:t>
                </a:r>
              </a:p>
              <a:p>
                <a:pPr marL="598932" lvl="1">
                  <a:buFont typeface="Courier New" panose="02070309020205020404" pitchFamily="49" charset="0"/>
                  <a:buChar char="o"/>
                </a:pPr>
                <a:r>
                  <a:rPr lang="en-GB" dirty="0" err="1" smtClean="0">
                    <a:latin typeface="Consolas" panose="020B0609020204030204" pitchFamily="49" charset="0"/>
                    <a:cs typeface="Consolas" panose="020B0609020204030204" pitchFamily="49" charset="0"/>
                  </a:rPr>
                  <a:t>make_pair</a:t>
                </a:r>
                <a:r>
                  <a:rPr lang="en-GB" dirty="0" smtClean="0">
                    <a:latin typeface="Consolas" panose="020B0609020204030204" pitchFamily="49" charset="0"/>
                    <a:cs typeface="Consolas" panose="020B0609020204030204" pitchFamily="49" charset="0"/>
                  </a:rPr>
                  <a:t>(</a:t>
                </a:r>
                <a:r>
                  <a:rPr lang="en-GB" dirty="0" err="1" smtClean="0">
                    <a:latin typeface="Consolas" panose="020B0609020204030204" pitchFamily="49" charset="0"/>
                    <a:cs typeface="Consolas" panose="020B0609020204030204" pitchFamily="49" charset="0"/>
                  </a:rPr>
                  <a:t>min_element</a:t>
                </a:r>
                <a:r>
                  <a:rPr lang="en-GB" dirty="0" smtClean="0">
                    <a:latin typeface="Consolas" panose="020B0609020204030204" pitchFamily="49" charset="0"/>
                    <a:cs typeface="Consolas" panose="020B0609020204030204" pitchFamily="49" charset="0"/>
                  </a:rPr>
                  <a:t>(first, last), </a:t>
                </a:r>
                <a:r>
                  <a:rPr lang="en-GB" dirty="0" err="1" smtClean="0">
                    <a:latin typeface="Consolas" panose="020B0609020204030204" pitchFamily="49" charset="0"/>
                    <a:cs typeface="Consolas" panose="020B0609020204030204" pitchFamily="49" charset="0"/>
                  </a:rPr>
                  <a:t>max_element</a:t>
                </a:r>
                <a:r>
                  <a:rPr lang="en-GB" dirty="0" smtClean="0">
                    <a:latin typeface="Consolas" panose="020B0609020204030204" pitchFamily="49" charset="0"/>
                    <a:cs typeface="Consolas" panose="020B0609020204030204" pitchFamily="49" charset="0"/>
                  </a:rPr>
                  <a:t>(first, last)) == </a:t>
                </a:r>
                <a:r>
                  <a:rPr lang="en-GB" dirty="0" err="1" smtClean="0">
                    <a:latin typeface="Consolas" panose="020B0609020204030204" pitchFamily="49" charset="0"/>
                    <a:cs typeface="Consolas" panose="020B0609020204030204" pitchFamily="49" charset="0"/>
                  </a:rPr>
                  <a:t>minmax_element</a:t>
                </a:r>
                <a:r>
                  <a:rPr lang="en-GB" dirty="0" smtClean="0">
                    <a:latin typeface="Consolas" panose="020B0609020204030204" pitchFamily="49" charset="0"/>
                    <a:cs typeface="Consolas" panose="020B0609020204030204" pitchFamily="49" charset="0"/>
                  </a:rPr>
                  <a:t>(first, last)</a:t>
                </a:r>
                <a:r>
                  <a:rPr lang="en-GB" dirty="0" smtClean="0">
                    <a:cs typeface="Consolas" panose="020B0609020204030204" pitchFamily="49" charset="0"/>
                  </a:rPr>
                  <a:t>?</a:t>
                </a:r>
              </a:p>
              <a:p>
                <a:pPr algn="just">
                  <a:buFont typeface="Arial" panose="020B0604020202020204" pitchFamily="34" charset="0"/>
                  <a:buChar char="•"/>
                </a:pPr>
                <a:r>
                  <a:rPr lang="en-GB" dirty="0" smtClean="0">
                    <a:cs typeface="Consolas" panose="020B0609020204030204" pitchFamily="49" charset="0"/>
                  </a:rPr>
                  <a:t>Black box “magic” needed to extend to other classes of processors and topologies</a:t>
                </a:r>
              </a:p>
              <a:p>
                <a:pPr algn="just">
                  <a:buFont typeface="Arial" panose="020B0604020202020204" pitchFamily="34" charset="0"/>
                  <a:buChar char="•"/>
                </a:pPr>
                <a:r>
                  <a:rPr lang="en-GB" dirty="0" smtClean="0">
                    <a:cs typeface="Consolas" panose="020B0609020204030204" pitchFamily="49" charset="0"/>
                  </a:rPr>
                  <a:t>Would the STL have been possible if exploratory work was impossible for anyone but the enlightened?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4" r="-107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219051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“good-guy” compiler writer</a:t>
            </a:r>
            <a:endParaRPr lang="en-GB" dirty="0"/>
          </a:p>
        </p:txBody>
      </p:sp>
      <p:sp>
        <p:nvSpPr>
          <p:cNvPr id="3" name="Content Placeholder 2"/>
          <p:cNvSpPr>
            <a:spLocks noGrp="1"/>
          </p:cNvSpPr>
          <p:nvPr>
            <p:ph idx="1"/>
          </p:nvPr>
        </p:nvSpPr>
        <p:spPr/>
        <p:txBody>
          <a:bodyPr anchor="ctr" anchorCtr="0">
            <a:normAutofit fontScale="92500" lnSpcReduction="20000"/>
          </a:bodyPr>
          <a:lstStyle/>
          <a:p>
            <a:pPr algn="just">
              <a:buFont typeface="Arial" panose="020B0604020202020204" pitchFamily="34" charset="0"/>
              <a:buChar char="•"/>
            </a:pPr>
            <a:r>
              <a:rPr lang="en-GB" dirty="0" smtClean="0"/>
              <a:t>“flip a magical switch at compile-time and be amazed”</a:t>
            </a:r>
          </a:p>
          <a:p>
            <a:pPr algn="just">
              <a:buFont typeface="Arial" panose="020B0604020202020204" pitchFamily="34" charset="0"/>
              <a:buChar char="•"/>
            </a:pPr>
            <a:r>
              <a:rPr lang="en-GB" dirty="0" smtClean="0"/>
              <a:t>What we usually think it means is that foo(…), the 1000 LOC monster, will be parallelized across cores and vectorised across the SIMD lanes within those cores</a:t>
            </a:r>
          </a:p>
          <a:p>
            <a:pPr algn="just">
              <a:buFont typeface="Arial" panose="020B0604020202020204" pitchFamily="34" charset="0"/>
              <a:buChar char="•"/>
            </a:pPr>
            <a:r>
              <a:rPr lang="en-GB" dirty="0" smtClean="0"/>
              <a:t>What it actually means is that:</a:t>
            </a:r>
          </a:p>
          <a:p>
            <a:pPr marL="0" indent="0" algn="just">
              <a:buNone/>
            </a:pPr>
            <a:r>
              <a:rPr lang="en-GB" dirty="0" smtClean="0">
                <a:latin typeface="Consolas" panose="020B0609020204030204" pitchFamily="49" charset="0"/>
                <a:cs typeface="Consolas" panose="020B0609020204030204" pitchFamily="49" charset="0"/>
              </a:rPr>
              <a:t>void foo(</a:t>
            </a:r>
            <a:r>
              <a:rPr lang="en-GB" dirty="0" err="1" smtClean="0">
                <a:latin typeface="Consolas" panose="020B0609020204030204" pitchFamily="49" charset="0"/>
                <a:cs typeface="Consolas" panose="020B0609020204030204" pitchFamily="49" charset="0"/>
              </a:rPr>
              <a:t>const</a:t>
            </a:r>
            <a:r>
              <a:rPr lang="en-GB" dirty="0" smtClean="0">
                <a:latin typeface="Consolas" panose="020B0609020204030204" pitchFamily="49" charset="0"/>
                <a:cs typeface="Consolas" panose="020B0609020204030204" pitchFamily="49" charset="0"/>
              </a:rPr>
              <a:t> </a:t>
            </a:r>
            <a:r>
              <a:rPr lang="en-GB" dirty="0" err="1" smtClean="0">
                <a:latin typeface="Consolas" panose="020B0609020204030204" pitchFamily="49" charset="0"/>
                <a:cs typeface="Consolas" panose="020B0609020204030204" pitchFamily="49" charset="0"/>
              </a:rPr>
              <a:t>int</a:t>
            </a:r>
            <a:r>
              <a:rPr lang="en-GB" dirty="0" smtClean="0">
                <a:latin typeface="Consolas" panose="020B0609020204030204" pitchFamily="49" charset="0"/>
                <a:cs typeface="Consolas" panose="020B0609020204030204" pitchFamily="49" charset="0"/>
              </a:rPr>
              <a:t>* A, </a:t>
            </a:r>
            <a:r>
              <a:rPr lang="en-GB" dirty="0" err="1" smtClean="0">
                <a:latin typeface="Consolas" panose="020B0609020204030204" pitchFamily="49" charset="0"/>
                <a:cs typeface="Consolas" panose="020B0609020204030204" pitchFamily="49" charset="0"/>
              </a:rPr>
              <a:t>const</a:t>
            </a:r>
            <a:r>
              <a:rPr lang="en-GB" dirty="0" smtClean="0">
                <a:latin typeface="Consolas" panose="020B0609020204030204" pitchFamily="49" charset="0"/>
                <a:cs typeface="Consolas" panose="020B0609020204030204" pitchFamily="49" charset="0"/>
              </a:rPr>
              <a:t> </a:t>
            </a:r>
            <a:r>
              <a:rPr lang="en-GB" dirty="0" err="1" smtClean="0">
                <a:latin typeface="Consolas" panose="020B0609020204030204" pitchFamily="49" charset="0"/>
                <a:cs typeface="Consolas" panose="020B0609020204030204" pitchFamily="49" charset="0"/>
              </a:rPr>
              <a:t>int</a:t>
            </a:r>
            <a:r>
              <a:rPr lang="en-GB" dirty="0" smtClean="0">
                <a:latin typeface="Consolas" panose="020B0609020204030204" pitchFamily="49" charset="0"/>
                <a:cs typeface="Consolas" panose="020B0609020204030204" pitchFamily="49" charset="0"/>
              </a:rPr>
              <a:t>* B, </a:t>
            </a:r>
            <a:r>
              <a:rPr lang="en-GB" dirty="0" err="1" smtClean="0">
                <a:latin typeface="Consolas" panose="020B0609020204030204" pitchFamily="49" charset="0"/>
                <a:cs typeface="Consolas" panose="020B0609020204030204" pitchFamily="49" charset="0"/>
              </a:rPr>
              <a:t>int</a:t>
            </a:r>
            <a:r>
              <a:rPr lang="en-GB" dirty="0" smtClean="0">
                <a:latin typeface="Consolas" panose="020B0609020204030204" pitchFamily="49" charset="0"/>
                <a:cs typeface="Consolas" panose="020B0609020204030204" pitchFamily="49" charset="0"/>
              </a:rPr>
              <a:t>* C, std::</a:t>
            </a:r>
            <a:r>
              <a:rPr lang="en-GB" dirty="0" err="1" smtClean="0">
                <a:latin typeface="Consolas" panose="020B0609020204030204" pitchFamily="49" charset="0"/>
                <a:cs typeface="Consolas" panose="020B0609020204030204" pitchFamily="49" charset="0"/>
              </a:rPr>
              <a:t>size_t</a:t>
            </a:r>
            <a:r>
              <a:rPr lang="en-GB" dirty="0" smtClean="0">
                <a:latin typeface="Consolas" panose="020B0609020204030204" pitchFamily="49" charset="0"/>
                <a:cs typeface="Consolas" panose="020B0609020204030204" pitchFamily="49" charset="0"/>
              </a:rPr>
              <a:t> n) {</a:t>
            </a:r>
          </a:p>
          <a:p>
            <a:pPr marL="0" indent="0" algn="just">
              <a:buNone/>
            </a:pPr>
            <a:r>
              <a:rPr lang="en-GB" dirty="0">
                <a:latin typeface="Consolas" panose="020B0609020204030204" pitchFamily="49" charset="0"/>
                <a:cs typeface="Consolas" panose="020B0609020204030204" pitchFamily="49" charset="0"/>
              </a:rPr>
              <a:t> </a:t>
            </a:r>
            <a:r>
              <a:rPr lang="en-GB" dirty="0" smtClean="0">
                <a:latin typeface="Consolas" panose="020B0609020204030204" pitchFamily="49" charset="0"/>
                <a:cs typeface="Consolas" panose="020B0609020204030204" pitchFamily="49" charset="0"/>
              </a:rPr>
              <a:t>   for (std::</a:t>
            </a:r>
            <a:r>
              <a:rPr lang="en-GB" dirty="0" err="1" smtClean="0">
                <a:latin typeface="Consolas" panose="020B0609020204030204" pitchFamily="49" charset="0"/>
                <a:cs typeface="Consolas" panose="020B0609020204030204" pitchFamily="49" charset="0"/>
              </a:rPr>
              <a:t>size_t</a:t>
            </a:r>
            <a:r>
              <a:rPr lang="en-GB" dirty="0" smtClean="0">
                <a:latin typeface="Consolas" panose="020B0609020204030204" pitchFamily="49" charset="0"/>
                <a:cs typeface="Consolas" panose="020B0609020204030204" pitchFamily="49" charset="0"/>
              </a:rPr>
              <a:t> </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 = 0; </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 != n; ++</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 C[</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 = A[</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 + B[</a:t>
            </a:r>
            <a:r>
              <a:rPr lang="en-GB" dirty="0" err="1" smtClean="0">
                <a:latin typeface="Consolas" panose="020B0609020204030204" pitchFamily="49" charset="0"/>
                <a:cs typeface="Consolas" panose="020B0609020204030204" pitchFamily="49" charset="0"/>
              </a:rPr>
              <a:t>i</a:t>
            </a:r>
            <a:r>
              <a:rPr lang="en-GB" dirty="0" smtClean="0">
                <a:latin typeface="Consolas" panose="020B0609020204030204" pitchFamily="49" charset="0"/>
                <a:cs typeface="Consolas" panose="020B0609020204030204" pitchFamily="49" charset="0"/>
              </a:rPr>
              <a:t>];</a:t>
            </a:r>
          </a:p>
          <a:p>
            <a:pPr marL="0" indent="0" algn="just">
              <a:buNone/>
            </a:pPr>
            <a:r>
              <a:rPr lang="en-GB" dirty="0" smtClean="0">
                <a:latin typeface="Consolas" panose="020B0609020204030204" pitchFamily="49" charset="0"/>
                <a:cs typeface="Consolas" panose="020B0609020204030204" pitchFamily="49" charset="0"/>
              </a:rPr>
              <a:t>}</a:t>
            </a:r>
          </a:p>
          <a:p>
            <a:pPr marL="0" indent="0" algn="just">
              <a:buNone/>
            </a:pPr>
            <a:r>
              <a:rPr lang="en-GB" dirty="0" smtClean="0">
                <a:cs typeface="Consolas" panose="020B0609020204030204" pitchFamily="49" charset="0"/>
              </a:rPr>
              <a:t>might be parallelised and vectorised is it’s aliasing free, the stars align and Khal Drogo returns.</a:t>
            </a:r>
          </a:p>
          <a:p>
            <a:pPr algn="just">
              <a:buFont typeface="Arial" panose="020B0604020202020204" pitchFamily="34" charset="0"/>
              <a:buChar char="•"/>
            </a:pPr>
            <a:r>
              <a:rPr lang="en-GB" dirty="0" smtClean="0">
                <a:cs typeface="Consolas" panose="020B0609020204030204" pitchFamily="49" charset="0"/>
              </a:rPr>
              <a:t>The compiler is more </a:t>
            </a:r>
            <a:r>
              <a:rPr lang="en-GB" dirty="0" err="1" smtClean="0">
                <a:cs typeface="Consolas" panose="020B0609020204030204" pitchFamily="49" charset="0"/>
              </a:rPr>
              <a:t>Rincewind</a:t>
            </a:r>
            <a:r>
              <a:rPr lang="en-GB" dirty="0" smtClean="0">
                <a:cs typeface="Consolas" panose="020B0609020204030204" pitchFamily="49" charset="0"/>
              </a:rPr>
              <a:t> than it is Gandalf, don’t throw the guys writing it under a bus</a:t>
            </a:r>
          </a:p>
          <a:p>
            <a:pPr algn="just">
              <a:buFont typeface="Arial" panose="020B0604020202020204" pitchFamily="34" charset="0"/>
              <a:buChar char="•"/>
            </a:pPr>
            <a:r>
              <a:rPr lang="en-GB" dirty="0" smtClean="0">
                <a:cs typeface="Consolas" panose="020B0609020204030204" pitchFamily="49" charset="0"/>
              </a:rPr>
              <a:t>Hilariously (intractably) difficult issues once scope is expanded to account for heterogeneity</a:t>
            </a:r>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a:p>
        </p:txBody>
      </p:sp>
    </p:spTree>
    <p:extLst>
      <p:ext uri="{BB962C8B-B14F-4D97-AF65-F5344CB8AC3E}">
        <p14:creationId xmlns:p14="http://schemas.microsoft.com/office/powerpoint/2010/main" val="3329907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humble programmer’s perspective (no, not Dijkstra’s)</a:t>
            </a:r>
            <a:endParaRPr lang="en-GB" dirty="0"/>
          </a:p>
        </p:txBody>
      </p:sp>
      <p:sp>
        <p:nvSpPr>
          <p:cNvPr id="3" name="Content Placeholder 2"/>
          <p:cNvSpPr>
            <a:spLocks noGrp="1"/>
          </p:cNvSpPr>
          <p:nvPr>
            <p:ph idx="1"/>
          </p:nvPr>
        </p:nvSpPr>
        <p:spPr/>
        <p:txBody>
          <a:bodyPr anchor="ctr" anchorCtr="0">
            <a:normAutofit/>
          </a:bodyPr>
          <a:lstStyle/>
          <a:p>
            <a:pPr algn="just">
              <a:buFont typeface="Arial" panose="020B0604020202020204" pitchFamily="34" charset="0"/>
              <a:buChar char="•"/>
            </a:pPr>
            <a:r>
              <a:rPr lang="en-GB" dirty="0" smtClean="0"/>
              <a:t>The abstract C++ machine model needs to be extended (within reason):</a:t>
            </a:r>
          </a:p>
          <a:p>
            <a:pPr marL="713232" lvl="1" indent="-457200" algn="just">
              <a:buFont typeface="+mj-lt"/>
              <a:buAutoNum type="arabicPeriod"/>
            </a:pPr>
            <a:r>
              <a:rPr lang="en-GB" dirty="0" smtClean="0"/>
              <a:t>Express locus of execution (this CPU, the GPU attached to that NUMA node etc.)</a:t>
            </a:r>
          </a:p>
          <a:p>
            <a:pPr marL="713232" lvl="1" indent="-457200" algn="just">
              <a:buFont typeface="+mj-lt"/>
              <a:buAutoNum type="arabicPeriod"/>
            </a:pPr>
            <a:r>
              <a:rPr lang="en-GB" dirty="0" smtClean="0"/>
              <a:t>Express modus of execution (SISD thread, SIMD thread etc.)</a:t>
            </a:r>
          </a:p>
          <a:p>
            <a:pPr marL="713232" lvl="1" indent="-457200" algn="just">
              <a:buFont typeface="+mj-lt"/>
              <a:buAutoNum type="arabicPeriod"/>
            </a:pPr>
            <a:r>
              <a:rPr lang="en-GB" dirty="0" smtClean="0"/>
              <a:t>Account for potentially non-uniform memory between loci</a:t>
            </a:r>
          </a:p>
          <a:p>
            <a:pPr algn="just">
              <a:buFont typeface="Arial" panose="020B0604020202020204" pitchFamily="34" charset="0"/>
              <a:buChar char="•"/>
            </a:pPr>
            <a:r>
              <a:rPr lang="en-GB" dirty="0" smtClean="0"/>
              <a:t>Magical libraries should be implementable wholly within the confines of the language and the standard library i.e. it should be possible for an Ada programmer to show up and write, from scratch, the fastest parallelised and vectorised sort function that scales across NUMA nodes, abaci or what have you</a:t>
            </a:r>
          </a:p>
          <a:p>
            <a:pPr algn="just">
              <a:buFont typeface="Arial" panose="020B0604020202020204" pitchFamily="34" charset="0"/>
              <a:buChar char="•"/>
            </a:pPr>
            <a:r>
              <a:rPr lang="en-GB" dirty="0" smtClean="0"/>
              <a:t>The changes and cognitive overload they bring should be minimised</a:t>
            </a:r>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a:p>
        </p:txBody>
      </p:sp>
    </p:spTree>
    <p:extLst>
      <p:ext uri="{BB962C8B-B14F-4D97-AF65-F5344CB8AC3E}">
        <p14:creationId xmlns:p14="http://schemas.microsoft.com/office/powerpoint/2010/main" val="4084339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our code where our mouth is</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028825" y="90742"/>
            <a:ext cx="8134350" cy="5353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p:txBody>
          <a:bodyPr/>
          <a:lstStyle/>
          <a:p>
            <a:r>
              <a:rPr lang="en-GB" dirty="0" smtClean="0"/>
              <a:t>A </a:t>
            </a:r>
            <a:r>
              <a:rPr lang="en-GB" dirty="0" err="1" smtClean="0"/>
              <a:t>gedankenexperiment</a:t>
            </a:r>
            <a:r>
              <a:rPr lang="en-GB" dirty="0" smtClean="0"/>
              <a:t> based on what we have discussed up to now</a:t>
            </a:r>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a:p>
        </p:txBody>
      </p:sp>
    </p:spTree>
    <p:extLst>
      <p:ext uri="{BB962C8B-B14F-4D97-AF65-F5344CB8AC3E}">
        <p14:creationId xmlns:p14="http://schemas.microsoft.com/office/powerpoint/2010/main" val="671897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minimal but sufficient programming model (I)</a:t>
            </a:r>
            <a:endParaRPr lang="en-GB" dirty="0"/>
          </a:p>
        </p:txBody>
      </p:sp>
      <p:sp>
        <p:nvSpPr>
          <p:cNvPr id="3" name="Content Placeholder 2"/>
          <p:cNvSpPr>
            <a:spLocks noGrp="1"/>
          </p:cNvSpPr>
          <p:nvPr>
            <p:ph idx="1"/>
          </p:nvPr>
        </p:nvSpPr>
        <p:spPr/>
        <p:txBody>
          <a:bodyPr anchor="ctr" anchorCtr="0">
            <a:normAutofit/>
          </a:bodyPr>
          <a:lstStyle/>
          <a:p>
            <a:pPr lvl="0" algn="just">
              <a:buFont typeface="Arial" panose="020B0604020202020204" pitchFamily="34" charset="0"/>
              <a:buChar char="•"/>
            </a:pPr>
            <a:r>
              <a:rPr lang="en-GB" dirty="0">
                <a:solidFill>
                  <a:srgbClr val="000000">
                    <a:lumMod val="85000"/>
                    <a:lumOff val="15000"/>
                  </a:srgbClr>
                </a:solidFill>
              </a:rPr>
              <a:t>We cannot get the model that we want (yet)</a:t>
            </a:r>
          </a:p>
          <a:p>
            <a:pPr lvl="0" algn="just">
              <a:buFont typeface="Arial" panose="020B0604020202020204" pitchFamily="34" charset="0"/>
              <a:buChar char="•"/>
            </a:pPr>
            <a:r>
              <a:rPr lang="en-GB" dirty="0">
                <a:solidFill>
                  <a:srgbClr val="000000">
                    <a:lumMod val="85000"/>
                    <a:lumOff val="15000"/>
                  </a:srgbClr>
                </a:solidFill>
              </a:rPr>
              <a:t>So we’ll approximate it on top of C++ AMP:</a:t>
            </a:r>
          </a:p>
          <a:p>
            <a:pPr marL="598932" lvl="1" algn="just"/>
            <a:r>
              <a:rPr lang="en-GB" dirty="0">
                <a:solidFill>
                  <a:srgbClr val="000000">
                    <a:lumMod val="85000"/>
                    <a:lumOff val="15000"/>
                  </a:srgbClr>
                </a:solidFill>
              </a:rPr>
              <a:t>+ we can experiment with CPUs and GPUs</a:t>
            </a:r>
          </a:p>
          <a:p>
            <a:pPr marL="598932" lvl="1" algn="just"/>
            <a:r>
              <a:rPr lang="en-GB" dirty="0">
                <a:solidFill>
                  <a:srgbClr val="000000">
                    <a:lumMod val="85000"/>
                    <a:lumOff val="15000"/>
                  </a:srgbClr>
                </a:solidFill>
              </a:rPr>
              <a:t>+ on a number of operating systems (Windows, Linux, OS X)</a:t>
            </a:r>
          </a:p>
          <a:p>
            <a:pPr marL="598932" lvl="1" algn="just"/>
            <a:r>
              <a:rPr lang="en-GB" dirty="0">
                <a:solidFill>
                  <a:srgbClr val="000000">
                    <a:lumMod val="85000"/>
                    <a:lumOff val="15000"/>
                  </a:srgbClr>
                </a:solidFill>
              </a:rPr>
              <a:t>- we cannot experiment with more exotic hardware (DSPs, clusters)</a:t>
            </a:r>
          </a:p>
          <a:p>
            <a:pPr marL="598932" lvl="1" algn="just"/>
            <a:r>
              <a:rPr lang="en-GB" dirty="0">
                <a:solidFill>
                  <a:srgbClr val="000000">
                    <a:lumMod val="85000"/>
                    <a:lumOff val="15000"/>
                  </a:srgbClr>
                </a:solidFill>
              </a:rPr>
              <a:t>- we have to accept some rough </a:t>
            </a:r>
            <a:r>
              <a:rPr lang="en-GB" dirty="0" smtClean="0">
                <a:solidFill>
                  <a:srgbClr val="000000">
                    <a:lumMod val="85000"/>
                    <a:lumOff val="15000"/>
                  </a:srgbClr>
                </a:solidFill>
              </a:rPr>
              <a:t>edges</a:t>
            </a:r>
            <a:endParaRPr lang="en-GB"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a:p>
        </p:txBody>
      </p:sp>
    </p:spTree>
    <p:extLst>
      <p:ext uri="{BB962C8B-B14F-4D97-AF65-F5344CB8AC3E}">
        <p14:creationId xmlns:p14="http://schemas.microsoft.com/office/powerpoint/2010/main" val="307009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the meat?”</a:t>
            </a:r>
            <a:endParaRPr lang="la-Latn" dirty="0"/>
          </a:p>
        </p:txBody>
      </p:sp>
      <p:sp>
        <p:nvSpPr>
          <p:cNvPr id="3" name="Content Placeholder 2"/>
          <p:cNvSpPr>
            <a:spLocks noGrp="1"/>
          </p:cNvSpPr>
          <p:nvPr>
            <p:ph idx="1"/>
          </p:nvPr>
        </p:nvSpPr>
        <p:spPr/>
        <p:txBody>
          <a:bodyPr anchor="ctr">
            <a:normAutofit/>
          </a:bodyPr>
          <a:lstStyle/>
          <a:p>
            <a:pPr marL="0" indent="0" algn="just">
              <a:buNone/>
            </a:pPr>
            <a:r>
              <a:rPr lang="en-GB" sz="5400" b="1" dirty="0" smtClean="0"/>
              <a:t>Programming for heterogeneous parallelism is a convoluted, confusing affair – because we made it one!</a:t>
            </a:r>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287585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minimal but sufficient programming model (</a:t>
            </a:r>
            <a:r>
              <a:rPr lang="en-GB" dirty="0" smtClean="0"/>
              <a:t>II)</a:t>
            </a:r>
            <a:endParaRPr lang="en-GB" dirty="0"/>
          </a:p>
        </p:txBody>
      </p:sp>
      <p:sp>
        <p:nvSpPr>
          <p:cNvPr id="3" name="Content Placeholder 2"/>
          <p:cNvSpPr>
            <a:spLocks noGrp="1"/>
          </p:cNvSpPr>
          <p:nvPr>
            <p:ph idx="1"/>
          </p:nvPr>
        </p:nvSpPr>
        <p:spPr/>
        <p:txBody>
          <a:bodyPr anchor="ctr" anchorCtr="0">
            <a:normAutofit/>
          </a:bodyPr>
          <a:lstStyle/>
          <a:p>
            <a:pPr lvl="0" algn="just">
              <a:buFont typeface="Arial" panose="020B0604020202020204" pitchFamily="34" charset="0"/>
              <a:buChar char="•"/>
            </a:pPr>
            <a:r>
              <a:rPr lang="en-GB" dirty="0" smtClean="0">
                <a:solidFill>
                  <a:srgbClr val="000000">
                    <a:lumMod val="85000"/>
                    <a:lumOff val="15000"/>
                  </a:srgbClr>
                </a:solidFill>
              </a:rPr>
              <a:t>Key ideas:</a:t>
            </a:r>
          </a:p>
          <a:p>
            <a:pPr marL="713232" lvl="1" indent="-457200" algn="just">
              <a:buFont typeface="+mj-lt"/>
              <a:buAutoNum type="arabicPeriod"/>
            </a:pPr>
            <a:r>
              <a:rPr lang="en-GB" dirty="0" smtClean="0">
                <a:solidFill>
                  <a:srgbClr val="000000">
                    <a:lumMod val="85000"/>
                    <a:lumOff val="15000"/>
                  </a:srgbClr>
                </a:solidFill>
              </a:rPr>
              <a:t>Program against the hardware’s native SIMD width – no need for </a:t>
            </a:r>
            <a:r>
              <a:rPr lang="en-GB" dirty="0" smtClean="0">
                <a:solidFill>
                  <a:srgbClr val="000000">
                    <a:lumMod val="85000"/>
                    <a:lumOff val="15000"/>
                  </a:srgbClr>
                </a:solidFill>
                <a:latin typeface="Consolas" panose="020B0609020204030204" pitchFamily="49" charset="0"/>
                <a:cs typeface="Consolas" panose="020B0609020204030204" pitchFamily="49" charset="0"/>
              </a:rPr>
              <a:t>barrier</a:t>
            </a:r>
            <a:r>
              <a:rPr lang="en-GB" dirty="0" smtClean="0">
                <a:solidFill>
                  <a:srgbClr val="000000">
                    <a:lumMod val="85000"/>
                    <a:lumOff val="15000"/>
                  </a:srgbClr>
                </a:solidFill>
              </a:rPr>
              <a:t>s, fundamentally alters the programming model;</a:t>
            </a:r>
          </a:p>
          <a:p>
            <a:pPr marL="713232" lvl="1" indent="-457200" algn="just">
              <a:buFont typeface="+mj-lt"/>
              <a:buAutoNum type="arabicPeriod"/>
            </a:pPr>
            <a:r>
              <a:rPr lang="en-GB" dirty="0" smtClean="0">
                <a:solidFill>
                  <a:srgbClr val="000000">
                    <a:lumMod val="85000"/>
                    <a:lumOff val="15000"/>
                  </a:srgbClr>
                </a:solidFill>
              </a:rPr>
              <a:t>Expose a mechanism for specifying the locus of execution – dispatch work to accelerator of choice;</a:t>
            </a:r>
          </a:p>
          <a:p>
            <a:pPr marL="713232" lvl="1" indent="-457200" algn="just">
              <a:buFont typeface="+mj-lt"/>
              <a:buAutoNum type="arabicPeriod"/>
            </a:pPr>
            <a:r>
              <a:rPr lang="en-GB" dirty="0" smtClean="0">
                <a:solidFill>
                  <a:srgbClr val="000000">
                    <a:lumMod val="85000"/>
                    <a:lumOff val="15000"/>
                  </a:srgbClr>
                </a:solidFill>
              </a:rPr>
              <a:t>Hide data-movement concerns for the base case, retain ability to control it for advanced use cases - C++ AMP </a:t>
            </a:r>
            <a:r>
              <a:rPr lang="en-GB" dirty="0" err="1" smtClean="0">
                <a:solidFill>
                  <a:srgbClr val="000000">
                    <a:lumMod val="85000"/>
                    <a:lumOff val="15000"/>
                  </a:srgbClr>
                </a:solidFill>
                <a:latin typeface="Consolas" panose="020B0609020204030204" pitchFamily="49" charset="0"/>
                <a:cs typeface="Consolas" panose="020B0609020204030204" pitchFamily="49" charset="0"/>
              </a:rPr>
              <a:t>array_view</a:t>
            </a:r>
            <a:r>
              <a:rPr lang="en-GB" dirty="0" smtClean="0">
                <a:solidFill>
                  <a:srgbClr val="000000">
                    <a:lumMod val="85000"/>
                    <a:lumOff val="15000"/>
                  </a:srgbClr>
                </a:solidFill>
              </a:rPr>
              <a:t> is merely a good start here;</a:t>
            </a:r>
          </a:p>
          <a:p>
            <a:pPr marL="713232" lvl="1" indent="-457200" algn="just">
              <a:buFont typeface="+mj-lt"/>
              <a:buAutoNum type="arabicPeriod"/>
            </a:pPr>
            <a:r>
              <a:rPr lang="en-GB" dirty="0" smtClean="0">
                <a:solidFill>
                  <a:srgbClr val="000000">
                    <a:lumMod val="85000"/>
                    <a:lumOff val="15000"/>
                  </a:srgbClr>
                </a:solidFill>
              </a:rPr>
              <a:t>Minimise cognitive overload and friction with existing C++ Standard – seamlessly slot in alongside work such as the Parallel STL.</a:t>
            </a:r>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a:p>
        </p:txBody>
      </p:sp>
    </p:spTree>
    <p:extLst>
      <p:ext uri="{BB962C8B-B14F-4D97-AF65-F5344CB8AC3E}">
        <p14:creationId xmlns:p14="http://schemas.microsoft.com/office/powerpoint/2010/main" val="3865578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(naming is just for illustration)</a:t>
            </a:r>
            <a:endParaRPr lang="en-GB" dirty="0"/>
          </a:p>
        </p:txBody>
      </p:sp>
      <p:sp>
        <p:nvSpPr>
          <p:cNvPr id="3" name="Content Placeholder 2"/>
          <p:cNvSpPr>
            <a:spLocks noGrp="1"/>
          </p:cNvSpPr>
          <p:nvPr>
            <p:ph idx="1"/>
          </p:nvPr>
        </p:nvSpPr>
        <p:spPr>
          <a:xfrm>
            <a:off x="676656" y="2011680"/>
            <a:ext cx="10753725" cy="4320754"/>
          </a:xfrm>
        </p:spPr>
        <p:txBody>
          <a:bodyPr anchor="ctr">
            <a:normAutofit/>
          </a:bodyPr>
          <a:lstStyle/>
          <a:p>
            <a:pPr marL="0" indent="0" algn="ctr">
              <a:buNone/>
            </a:pPr>
            <a:r>
              <a:rPr lang="en-GB" sz="3600" b="1" dirty="0" smtClean="0">
                <a:solidFill>
                  <a:schemeClr val="accent1"/>
                </a:solidFill>
              </a:rPr>
              <a:t>3</a:t>
            </a:r>
            <a:r>
              <a:rPr lang="en-GB" sz="3600" b="1" dirty="0" smtClean="0"/>
              <a:t> </a:t>
            </a:r>
            <a:r>
              <a:rPr lang="en-GB" sz="3600" b="1" dirty="0" smtClean="0"/>
              <a:t>+ </a:t>
            </a:r>
            <a:r>
              <a:rPr lang="en-GB" sz="3600" b="1" dirty="0" smtClean="0">
                <a:solidFill>
                  <a:schemeClr val="accent2"/>
                </a:solidFill>
              </a:rPr>
              <a:t>2</a:t>
            </a:r>
          </a:p>
          <a:p>
            <a:pPr algn="just"/>
            <a:r>
              <a:rPr lang="en-GB" b="1" dirty="0" smtClean="0">
                <a:solidFill>
                  <a:schemeClr val="accent1"/>
                </a:solidFill>
              </a:rPr>
              <a:t>ADTs:</a:t>
            </a:r>
          </a:p>
          <a:p>
            <a:pPr lvl="1" algn="just"/>
            <a:r>
              <a:rPr lang="en-GB" b="1" dirty="0" smtClean="0">
                <a:solidFill>
                  <a:schemeClr val="accent1"/>
                </a:solidFill>
                <a:latin typeface="Consolas" panose="020B0609020204030204" pitchFamily="49" charset="0"/>
                <a:cs typeface="Consolas" panose="020B0609020204030204" pitchFamily="49" charset="0"/>
              </a:rPr>
              <a:t>accelerator</a:t>
            </a:r>
          </a:p>
          <a:p>
            <a:pPr lvl="1" algn="just"/>
            <a:r>
              <a:rPr lang="en-GB" b="1" dirty="0" err="1" smtClean="0">
                <a:solidFill>
                  <a:schemeClr val="accent1"/>
                </a:solidFill>
                <a:latin typeface="Consolas" panose="020B0609020204030204" pitchFamily="49" charset="0"/>
                <a:cs typeface="Consolas" panose="020B0609020204030204" pitchFamily="49" charset="0"/>
              </a:rPr>
              <a:t>tiled_index</a:t>
            </a:r>
            <a:endParaRPr lang="en-GB" b="1" dirty="0" smtClean="0">
              <a:solidFill>
                <a:schemeClr val="accent1"/>
              </a:solidFill>
              <a:latin typeface="Consolas" panose="020B0609020204030204" pitchFamily="49" charset="0"/>
              <a:cs typeface="Consolas" panose="020B0609020204030204" pitchFamily="49" charset="0"/>
            </a:endParaRPr>
          </a:p>
          <a:p>
            <a:pPr lvl="1" algn="just"/>
            <a:r>
              <a:rPr lang="en-GB" b="1" dirty="0" err="1" smtClean="0">
                <a:solidFill>
                  <a:schemeClr val="accent1"/>
                </a:solidFill>
                <a:latin typeface="Consolas" panose="020B0609020204030204" pitchFamily="49" charset="0"/>
                <a:cs typeface="Consolas" panose="020B0609020204030204" pitchFamily="49" charset="0"/>
              </a:rPr>
              <a:t>tile_exclusive_cache</a:t>
            </a:r>
            <a:endParaRPr lang="en-GB" b="1" dirty="0" smtClean="0">
              <a:solidFill>
                <a:schemeClr val="accent1"/>
              </a:solidFill>
              <a:latin typeface="Consolas" panose="020B0609020204030204" pitchFamily="49" charset="0"/>
              <a:cs typeface="Consolas" panose="020B0609020204030204" pitchFamily="49" charset="0"/>
            </a:endParaRPr>
          </a:p>
          <a:p>
            <a:pPr algn="just"/>
            <a:r>
              <a:rPr lang="en-GB" b="1" dirty="0" smtClean="0">
                <a:solidFill>
                  <a:schemeClr val="accent2"/>
                </a:solidFill>
              </a:rPr>
              <a:t>Functions:</a:t>
            </a:r>
          </a:p>
          <a:p>
            <a:pPr lvl="1" algn="just"/>
            <a:r>
              <a:rPr lang="en-GB" b="1" dirty="0" err="1" smtClean="0">
                <a:solidFill>
                  <a:schemeClr val="accent2"/>
                </a:solidFill>
                <a:latin typeface="Consolas" panose="020B0609020204030204" pitchFamily="49" charset="0"/>
                <a:cs typeface="Consolas" panose="020B0609020204030204" pitchFamily="49" charset="0"/>
              </a:rPr>
              <a:t>parallel_for_each</a:t>
            </a:r>
            <a:endParaRPr lang="en-GB" b="1" dirty="0" smtClean="0">
              <a:solidFill>
                <a:schemeClr val="accent2"/>
              </a:solidFill>
              <a:latin typeface="Consolas" panose="020B0609020204030204" pitchFamily="49" charset="0"/>
              <a:cs typeface="Consolas" panose="020B0609020204030204" pitchFamily="49" charset="0"/>
            </a:endParaRPr>
          </a:p>
          <a:p>
            <a:pPr lvl="1" algn="just"/>
            <a:r>
              <a:rPr lang="en-GB" b="1" dirty="0" err="1" smtClean="0">
                <a:solidFill>
                  <a:schemeClr val="accent2"/>
                </a:solidFill>
                <a:latin typeface="Consolas" panose="020B0609020204030204" pitchFamily="49" charset="0"/>
                <a:cs typeface="Consolas" panose="020B0609020204030204" pitchFamily="49" charset="0"/>
              </a:rPr>
              <a:t>uniform_invoke</a:t>
            </a:r>
            <a:endParaRPr lang="en-GB" b="1" dirty="0" smtClean="0">
              <a:solidFill>
                <a:schemeClr val="accent2"/>
              </a:solidFill>
              <a:latin typeface="Consolas" panose="020B0609020204030204" pitchFamily="49" charset="0"/>
              <a:cs typeface="Consolas" panose="020B0609020204030204" pitchFamily="49" charset="0"/>
            </a:endParaRPr>
          </a:p>
          <a:p>
            <a:pPr algn="just"/>
            <a:endParaRPr lang="en-GB" sz="3600" b="1" dirty="0">
              <a:solidFill>
                <a:schemeClr val="accent2"/>
              </a:solidFill>
            </a:endParaRPr>
          </a:p>
        </p:txBody>
      </p:sp>
      <p:sp>
        <p:nvSpPr>
          <p:cNvPr id="9" name="Smiley Face 8"/>
          <p:cNvSpPr/>
          <p:nvPr/>
        </p:nvSpPr>
        <p:spPr>
          <a:xfrm>
            <a:off x="7056120" y="2750820"/>
            <a:ext cx="3169920" cy="30099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GB"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LIBRARY ONLY SOLUTION</a:t>
            </a:r>
            <a:endParaRPr lang="en-GB" sz="2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59642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anim calcmode="lin" valueType="num">
                                      <p:cBhvr>
                                        <p:cTn id="3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anim calcmode="lin" valueType="num">
                                      <p:cBhvr>
                                        <p:cTn id="4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accelerator</a:t>
            </a:r>
            <a:endParaRPr lang="en-GB"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algn="just"/>
            <a:r>
              <a:rPr lang="en-GB" sz="2800" dirty="0" smtClean="0"/>
              <a:t>Abstracts a computation capable resource (e.g. CPU, GPU, FPGA, </a:t>
            </a:r>
            <a:r>
              <a:rPr lang="en-GB" sz="2800" dirty="0" err="1" smtClean="0"/>
              <a:t>NodeSomewhereOverTheRainbow</a:t>
            </a:r>
            <a:r>
              <a:rPr lang="en-GB" sz="2800" dirty="0"/>
              <a:t>)</a:t>
            </a:r>
            <a:endParaRPr lang="en-GB" sz="2800" dirty="0" smtClean="0"/>
          </a:p>
          <a:p>
            <a:pPr algn="just"/>
            <a:r>
              <a:rPr lang="en-GB" sz="2800" dirty="0" smtClean="0"/>
              <a:t>Addresses the issue of heterogeneity</a:t>
            </a:r>
            <a:endParaRPr lang="en-GB"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38176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onsolas" panose="020B0609020204030204" pitchFamily="49" charset="0"/>
                <a:cs typeface="Consolas" panose="020B0609020204030204" pitchFamily="49" charset="0"/>
              </a:rPr>
              <a:t>tiled_index</a:t>
            </a:r>
            <a:endParaRPr lang="en-GB" dirty="0">
              <a:latin typeface="Consolas" panose="020B0609020204030204" pitchFamily="49" charset="0"/>
              <a:cs typeface="Consolas" panose="020B0609020204030204" pitchFamily="49"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chor="ctr">
                <a:normAutofit/>
              </a:bodyPr>
              <a:lstStyle/>
              <a:p>
                <a:pPr algn="just"/>
                <a:r>
                  <a:rPr lang="en-GB" sz="2800" dirty="0" smtClean="0"/>
                  <a:t>Concretely (and simplistically), sub-grid within a grid</a:t>
                </a:r>
              </a:p>
              <a:p>
                <a:pPr algn="just"/>
                <a:r>
                  <a:rPr lang="en-GB" sz="2800" dirty="0" smtClean="0"/>
                  <a:t>Abstractly, (can be regarded as) a proxy for a SIMD Thread</a:t>
                </a:r>
              </a:p>
              <a:p>
                <a:pPr algn="just"/>
                <a:r>
                  <a:rPr lang="en-GB" sz="2800" dirty="0" smtClean="0"/>
                  <a:t>Before fuses are blown, repeat after me: SIMD Thread is a generalization of the old school (SISD) Thread</a:t>
                </a:r>
              </a:p>
              <a:p>
                <a:pPr algn="just"/>
                <a:r>
                  <a:rPr lang="en-GB" sz="2800" dirty="0" smtClean="0"/>
                  <a:t>Necessary due to the ubiquity of SIMD (or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smtClean="0"/>
                  <a:t> SIMD) computing (you need it on your PC, tablet, phone, DSP et 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83" r="-113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76415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onsolas" panose="020B0609020204030204" pitchFamily="49" charset="0"/>
                <a:cs typeface="Consolas" panose="020B0609020204030204" pitchFamily="49" charset="0"/>
              </a:rPr>
              <a:t>tile_exclusive_cache</a:t>
            </a:r>
            <a:endParaRPr lang="en-GB"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algn="just"/>
            <a:r>
              <a:rPr lang="en-GB" sz="2800" dirty="0" smtClean="0"/>
              <a:t>Abstracts </a:t>
            </a:r>
            <a:r>
              <a:rPr lang="en-GB" sz="2800" dirty="0" smtClean="0"/>
              <a:t>the idea of memory that is “close” to a (SIMD) Thread, and exclusive to it</a:t>
            </a:r>
          </a:p>
          <a:p>
            <a:pPr algn="just"/>
            <a:r>
              <a:rPr lang="en-GB" sz="2800" dirty="0" smtClean="0"/>
              <a:t>Can be backed by a hardware scratchpad, as is the case in Cell or GPUs, but that is not mandatory</a:t>
            </a:r>
          </a:p>
          <a:p>
            <a:pPr algn="just"/>
            <a:r>
              <a:rPr lang="en-GB" sz="2800" dirty="0" smtClean="0"/>
              <a:t>SIMD Thread visibility</a:t>
            </a:r>
          </a:p>
          <a:p>
            <a:pPr algn="just"/>
            <a:r>
              <a:rPr lang="en-GB" sz="2800" dirty="0" smtClean="0"/>
              <a:t>Wide applicability: think NUMA or even more loosely coupled</a:t>
            </a:r>
          </a:p>
          <a:p>
            <a:pPr algn="just"/>
            <a:r>
              <a:rPr lang="en-GB" sz="2800" dirty="0" smtClean="0"/>
              <a:t>Orthogonal to the nature of processing: useful for SISD and SIMD cases</a:t>
            </a:r>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61952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2"/>
                </a:solidFill>
                <a:latin typeface="Consolas" panose="020B0609020204030204" pitchFamily="49" charset="0"/>
                <a:cs typeface="Consolas" panose="020B0609020204030204" pitchFamily="49" charset="0"/>
              </a:rPr>
              <a:t>parallel_for_each</a:t>
            </a:r>
            <a:endParaRPr lang="en-GB" dirty="0">
              <a:solidFill>
                <a:schemeClr val="accent2"/>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algn="just"/>
            <a:r>
              <a:rPr lang="en-GB" sz="2800" dirty="0" smtClean="0"/>
              <a:t>Unique entry-point for accelerated execution, similar to the tiled </a:t>
            </a:r>
            <a:r>
              <a:rPr lang="en-GB" sz="2800" dirty="0" err="1" smtClean="0">
                <a:latin typeface="Consolas" panose="020B0609020204030204" pitchFamily="49" charset="0"/>
                <a:cs typeface="Consolas" panose="020B0609020204030204" pitchFamily="49" charset="0"/>
              </a:rPr>
              <a:t>parallel_for_each</a:t>
            </a:r>
            <a:r>
              <a:rPr lang="en-GB" sz="2800" dirty="0" smtClean="0"/>
              <a:t> present in C++ AMP.</a:t>
            </a:r>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748922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2"/>
                </a:solidFill>
                <a:latin typeface="Consolas" panose="020B0609020204030204" pitchFamily="49" charset="0"/>
                <a:cs typeface="Consolas" panose="020B0609020204030204" pitchFamily="49" charset="0"/>
              </a:rPr>
              <a:t>uniform_invoke</a:t>
            </a:r>
            <a:endParaRPr lang="en-GB" dirty="0">
              <a:solidFill>
                <a:schemeClr val="accent2"/>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algn="just"/>
            <a:r>
              <a:rPr lang="en-GB" sz="2800" dirty="0" smtClean="0"/>
              <a:t>Signals desire to execute at SIMD Thread frequency i.e. traditional SISD execution</a:t>
            </a:r>
          </a:p>
          <a:p>
            <a:pPr algn="just"/>
            <a:r>
              <a:rPr lang="en-GB" sz="2800" dirty="0" smtClean="0"/>
              <a:t>Set flags, grab </a:t>
            </a:r>
            <a:r>
              <a:rPr lang="en-GB" sz="2800" dirty="0" err="1" smtClean="0"/>
              <a:t>mutexes</a:t>
            </a:r>
            <a:r>
              <a:rPr lang="en-GB" sz="2800" dirty="0" smtClean="0"/>
              <a:t> or locks etc.</a:t>
            </a:r>
          </a:p>
          <a:p>
            <a:pPr algn="just"/>
            <a:r>
              <a:rPr lang="en-GB" sz="2800" dirty="0" smtClean="0"/>
              <a:t>Leaves room for auto-</a:t>
            </a:r>
            <a:r>
              <a:rPr lang="en-GB" sz="2800" dirty="0" err="1" smtClean="0"/>
              <a:t>vectorisation</a:t>
            </a:r>
            <a:r>
              <a:rPr lang="en-GB" sz="2800" dirty="0" smtClean="0"/>
              <a:t>, builds upon currently recommended idioms</a:t>
            </a:r>
          </a:p>
          <a:p>
            <a:pPr algn="just"/>
            <a:r>
              <a:rPr lang="en-GB" sz="2800" dirty="0"/>
              <a:t>All memory addresses that are visible across SIMD lanes are in a synchronized </a:t>
            </a:r>
            <a:r>
              <a:rPr lang="en-GB" sz="2800" dirty="0" smtClean="0"/>
              <a:t>state </a:t>
            </a:r>
            <a:r>
              <a:rPr lang="en-GB" sz="2800" dirty="0"/>
              <a:t>at </a:t>
            </a:r>
            <a:r>
              <a:rPr lang="en-GB" sz="2800" dirty="0" err="1" smtClean="0">
                <a:latin typeface="Consolas" panose="020B0609020204030204" pitchFamily="49" charset="0"/>
                <a:cs typeface="Consolas" panose="020B0609020204030204" pitchFamily="49" charset="0"/>
              </a:rPr>
              <a:t>uniform_invoke</a:t>
            </a:r>
            <a:r>
              <a:rPr lang="en-GB" sz="2800" dirty="0" smtClean="0"/>
              <a:t> </a:t>
            </a:r>
            <a:r>
              <a:rPr lang="en-GB" sz="2800" dirty="0" smtClean="0"/>
              <a:t>boundaries</a:t>
            </a:r>
            <a:endParaRPr lang="en-GB" sz="28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16928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reduce </a:t>
            </a:r>
            <a:r>
              <a:rPr lang="en-GB" dirty="0" smtClean="0">
                <a:cs typeface="Consolas" panose="020B0609020204030204" pitchFamily="49" charset="0"/>
              </a:rPr>
              <a:t>revisited (I)</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676656" y="1743342"/>
            <a:ext cx="10753725" cy="4948015"/>
          </a:xfrm>
        </p:spPr>
        <p:txBody>
          <a:bodyPr anchor="ctr">
            <a:normAutofit fontScale="32500" lnSpcReduction="20000"/>
          </a:bodyPr>
          <a:lstStyle/>
          <a:p>
            <a:pPr marL="0" indent="0">
              <a:buNone/>
            </a:pP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a:solidFill>
                  <a:srgbClr val="000000"/>
                </a:solidFill>
                <a:highlight>
                  <a:srgbClr val="FFFFFF"/>
                </a:highlight>
                <a:latin typeface="Consolas" panose="020B0609020204030204" pitchFamily="49" charset="0"/>
              </a:rPr>
              <a:t>auto d = </a:t>
            </a:r>
            <a:r>
              <a:rPr lang="en-GB" sz="5400" dirty="0" err="1">
                <a:solidFill>
                  <a:srgbClr val="000000"/>
                </a:solidFill>
                <a:highlight>
                  <a:srgbClr val="FFFFFF"/>
                </a:highlight>
                <a:latin typeface="Consolas" panose="020B0609020204030204" pitchFamily="49" charset="0"/>
              </a:rPr>
              <a:t>Execution_parameters</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tiled_domain</a:t>
            </a:r>
            <a:r>
              <a:rPr lang="en-GB" sz="5400" dirty="0">
                <a:solidFill>
                  <a:srgbClr val="000000"/>
                </a:solidFill>
                <a:highlight>
                  <a:srgbClr val="FFFFFF"/>
                </a:highlight>
                <a:latin typeface="Consolas" panose="020B0609020204030204" pitchFamily="49" charset="0"/>
              </a:rPr>
              <a:t>(last - first);</a:t>
            </a:r>
          </a:p>
          <a:p>
            <a:pPr marL="0" indent="0">
              <a:buNone/>
            </a:pP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err="1">
                <a:solidFill>
                  <a:srgbClr val="000000"/>
                </a:solidFill>
                <a:highlight>
                  <a:srgbClr val="FFFFFF"/>
                </a:highlight>
                <a:latin typeface="Consolas" panose="020B0609020204030204" pitchFamily="49" charset="0"/>
              </a:rPr>
              <a:t>Difference_type</a:t>
            </a:r>
            <a:r>
              <a:rPr lang="en-GB" sz="5400" dirty="0">
                <a:solidFill>
                  <a:srgbClr val="000000"/>
                </a:solidFill>
                <a:highlight>
                  <a:srgbClr val="FFFFFF"/>
                </a:highlight>
                <a:latin typeface="Consolas" panose="020B0609020204030204" pitchFamily="49" charset="0"/>
              </a:rPr>
              <a:t>&lt;I&gt; w = </a:t>
            </a:r>
            <a:r>
              <a:rPr lang="en-GB" sz="5400" dirty="0" err="1">
                <a:solidFill>
                  <a:srgbClr val="000000"/>
                </a:solidFill>
                <a:highlight>
                  <a:srgbClr val="FFFFFF"/>
                </a:highlight>
                <a:latin typeface="Consolas" panose="020B0609020204030204" pitchFamily="49" charset="0"/>
              </a:rPr>
              <a:t>Execution_parameters</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work_per_tile</a:t>
            </a:r>
            <a:r>
              <a:rPr lang="en-GB" sz="5400" dirty="0">
                <a:solidFill>
                  <a:srgbClr val="000000"/>
                </a:solidFill>
                <a:highlight>
                  <a:srgbClr val="FFFFFF"/>
                </a:highlight>
                <a:latin typeface="Consolas" panose="020B0609020204030204" pitchFamily="49" charset="0"/>
              </a:rPr>
              <a:t>(last - first</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pPr marL="0" indent="0">
              <a:buNone/>
            </a:pP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a:solidFill>
                  <a:srgbClr val="000000"/>
                </a:solidFill>
                <a:highlight>
                  <a:srgbClr val="FFFFFF"/>
                </a:highlight>
                <a:latin typeface="Consolas" panose="020B0609020204030204" pitchFamily="49" charset="0"/>
              </a:rPr>
              <a:t>auto </a:t>
            </a:r>
            <a:r>
              <a:rPr lang="en-GB" sz="5400" dirty="0" err="1">
                <a:solidFill>
                  <a:srgbClr val="000000"/>
                </a:solidFill>
                <a:highlight>
                  <a:srgbClr val="FFFFFF"/>
                </a:highlight>
                <a:latin typeface="Consolas" panose="020B0609020204030204" pitchFamily="49" charset="0"/>
              </a:rPr>
              <a:t>tmp</a:t>
            </a:r>
            <a:r>
              <a:rPr lang="en-GB" sz="5400" dirty="0">
                <a:solidFill>
                  <a:srgbClr val="000000"/>
                </a:solidFill>
                <a:highlight>
                  <a:srgbClr val="FFFFFF"/>
                </a:highlight>
                <a:latin typeface="Consolas" panose="020B0609020204030204" pitchFamily="49" charset="0"/>
              </a:rPr>
              <a:t> = </a:t>
            </a:r>
            <a:r>
              <a:rPr lang="en-GB" sz="5400" dirty="0" err="1">
                <a:solidFill>
                  <a:srgbClr val="000000"/>
                </a:solidFill>
                <a:highlight>
                  <a:srgbClr val="FFFFFF"/>
                </a:highlight>
                <a:latin typeface="Consolas" panose="020B0609020204030204" pitchFamily="49" charset="0"/>
              </a:rPr>
              <a:t>Execution_parameters</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temporary_buffer</a:t>
            </a:r>
            <a:r>
              <a:rPr lang="en-GB" sz="5400" dirty="0">
                <a:solidFill>
                  <a:srgbClr val="000000"/>
                </a:solidFill>
                <a:highlight>
                  <a:srgbClr val="FFFFFF"/>
                </a:highlight>
                <a:latin typeface="Consolas" panose="020B0609020204030204" pitchFamily="49" charset="0"/>
              </a:rPr>
              <a:t>&lt;</a:t>
            </a:r>
            <a:r>
              <a:rPr lang="en-GB" sz="5400" dirty="0" err="1">
                <a:solidFill>
                  <a:srgbClr val="000000"/>
                </a:solidFill>
                <a:highlight>
                  <a:srgbClr val="FFFFFF"/>
                </a:highlight>
                <a:latin typeface="Consolas" panose="020B0609020204030204" pitchFamily="49" charset="0"/>
              </a:rPr>
              <a:t>Value_type</a:t>
            </a:r>
            <a:r>
              <a:rPr lang="en-GB" sz="5400" dirty="0">
                <a:solidFill>
                  <a:srgbClr val="000000"/>
                </a:solidFill>
                <a:highlight>
                  <a:srgbClr val="FFFFFF"/>
                </a:highlight>
                <a:latin typeface="Consolas" panose="020B0609020204030204" pitchFamily="49" charset="0"/>
              </a:rPr>
              <a:t>&lt;I&gt;&gt;(</a:t>
            </a:r>
            <a:r>
              <a:rPr lang="en-GB" sz="5400" dirty="0" err="1">
                <a:solidFill>
                  <a:srgbClr val="000000"/>
                </a:solidFill>
                <a:highlight>
                  <a:srgbClr val="FFFFFF"/>
                </a:highlight>
                <a:latin typeface="Consolas" panose="020B0609020204030204" pitchFamily="49" charset="0"/>
              </a:rPr>
              <a:t>d.size</a:t>
            </a:r>
            <a:r>
              <a:rPr lang="en-GB" sz="5400" dirty="0">
                <a:solidFill>
                  <a:srgbClr val="000000"/>
                </a:solidFill>
                <a:highlight>
                  <a:srgbClr val="FFFFFF"/>
                </a:highlight>
                <a:latin typeface="Consolas" panose="020B0609020204030204" pitchFamily="49" charset="0"/>
              </a:rPr>
              <a:t>());</a:t>
            </a:r>
          </a:p>
          <a:p>
            <a:endParaRPr lang="en-GB" sz="5400" dirty="0">
              <a:solidFill>
                <a:srgbClr val="000000"/>
              </a:solidFill>
              <a:highlight>
                <a:srgbClr val="FFFFFF"/>
              </a:highlight>
              <a:latin typeface="Consolas" panose="020B0609020204030204" pitchFamily="49" charset="0"/>
            </a:endParaRPr>
          </a:p>
          <a:p>
            <a:pPr marL="0" indent="0">
              <a:buNone/>
            </a:pPr>
            <a:r>
              <a:rPr lang="en-GB" sz="5400" dirty="0" err="1" smtClean="0">
                <a:solidFill>
                  <a:schemeClr val="accent2"/>
                </a:solidFill>
                <a:highlight>
                  <a:srgbClr val="FFFFFF"/>
                </a:highlight>
                <a:latin typeface="Consolas" panose="020B0609020204030204" pitchFamily="49" charset="0"/>
              </a:rPr>
              <a:t>parallel_for_each</a:t>
            </a:r>
            <a:r>
              <a:rPr lang="en-GB" sz="5400" dirty="0" smtClean="0">
                <a:solidFill>
                  <a:srgbClr val="000000"/>
                </a:solidFill>
                <a:highlight>
                  <a:srgbClr val="FFFFFF"/>
                </a:highlight>
                <a:latin typeface="Consolas" panose="020B0609020204030204" pitchFamily="49" charset="0"/>
              </a:rPr>
              <a:t>(d</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r>
              <a:rPr lang="en-GB" sz="5400" dirty="0" err="1" smtClean="0">
                <a:solidFill>
                  <a:schemeClr val="accent1"/>
                </a:solidFill>
                <a:highlight>
                  <a:srgbClr val="FFFFFF"/>
                </a:highlight>
                <a:latin typeface="Consolas" panose="020B0609020204030204" pitchFamily="49" charset="0"/>
              </a:rPr>
              <a:t>tiled_index</a:t>
            </a:r>
            <a:r>
              <a:rPr lang="en-GB" sz="5400" dirty="0" smtClean="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tidx</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err="1">
                <a:solidFill>
                  <a:srgbClr val="000000"/>
                </a:solidFill>
                <a:highlight>
                  <a:srgbClr val="FFFFFF"/>
                </a:highlight>
                <a:latin typeface="Consolas" panose="020B0609020204030204" pitchFamily="49" charset="0"/>
              </a:rPr>
              <a:t>Difference_type</a:t>
            </a:r>
            <a:r>
              <a:rPr lang="en-GB" sz="5400" dirty="0">
                <a:solidFill>
                  <a:srgbClr val="000000"/>
                </a:solidFill>
                <a:highlight>
                  <a:srgbClr val="FFFFFF"/>
                </a:highlight>
                <a:latin typeface="Consolas" panose="020B0609020204030204" pitchFamily="49" charset="0"/>
              </a:rPr>
              <a:t>&lt;I&gt; t = </a:t>
            </a:r>
            <a:r>
              <a:rPr lang="en-GB" sz="5400" dirty="0" err="1">
                <a:solidFill>
                  <a:srgbClr val="000000"/>
                </a:solidFill>
                <a:highlight>
                  <a:srgbClr val="FFFFFF"/>
                </a:highlight>
                <a:latin typeface="Consolas" panose="020B0609020204030204" pitchFamily="49" charset="0"/>
              </a:rPr>
              <a:t>tidx.tile</a:t>
            </a:r>
            <a:r>
              <a:rPr lang="en-GB" sz="5400" dirty="0">
                <a:solidFill>
                  <a:srgbClr val="000000"/>
                </a:solidFill>
                <a:highlight>
                  <a:srgbClr val="FFFFFF"/>
                </a:highlight>
                <a:latin typeface="Consolas" panose="020B0609020204030204" pitchFamily="49" charset="0"/>
              </a:rPr>
              <a:t>[0] * w;</a:t>
            </a:r>
          </a:p>
          <a:p>
            <a:r>
              <a:rPr lang="en-GB" sz="5400" dirty="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err="1">
                <a:solidFill>
                  <a:srgbClr val="000000"/>
                </a:solidFill>
                <a:highlight>
                  <a:srgbClr val="FFFFFF"/>
                </a:highlight>
                <a:latin typeface="Consolas" panose="020B0609020204030204" pitchFamily="49" charset="0"/>
              </a:rPr>
              <a:t>Difference_type</a:t>
            </a:r>
            <a:r>
              <a:rPr lang="en-GB" sz="5400" dirty="0">
                <a:solidFill>
                  <a:srgbClr val="000000"/>
                </a:solidFill>
                <a:highlight>
                  <a:srgbClr val="FFFFFF"/>
                </a:highlight>
                <a:latin typeface="Consolas" panose="020B0609020204030204" pitchFamily="49" charset="0"/>
              </a:rPr>
              <a:t>&lt;I&gt; n = _min(w, last - first - t);</a:t>
            </a:r>
          </a:p>
          <a:p>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const</a:t>
            </a:r>
            <a:r>
              <a:rPr lang="en-GB" sz="5400" dirty="0" smtClean="0">
                <a:solidFill>
                  <a:srgbClr val="000000"/>
                </a:solidFill>
                <a:highlight>
                  <a:srgbClr val="FFFFFF"/>
                </a:highlight>
                <a:latin typeface="Consolas" panose="020B0609020204030204" pitchFamily="49" charset="0"/>
              </a:rPr>
              <a:t> </a:t>
            </a:r>
            <a:r>
              <a:rPr lang="en-GB" sz="5400" dirty="0">
                <a:solidFill>
                  <a:srgbClr val="000000"/>
                </a:solidFill>
                <a:highlight>
                  <a:srgbClr val="FFFFFF"/>
                </a:highlight>
                <a:latin typeface="Consolas" panose="020B0609020204030204" pitchFamily="49" charset="0"/>
              </a:rPr>
              <a:t>T r = _</a:t>
            </a:r>
            <a:r>
              <a:rPr lang="en-GB" sz="5400" dirty="0" err="1">
                <a:solidFill>
                  <a:srgbClr val="000000"/>
                </a:solidFill>
                <a:highlight>
                  <a:srgbClr val="FFFFFF"/>
                </a:highlight>
                <a:latin typeface="Consolas" panose="020B0609020204030204" pitchFamily="49" charset="0"/>
              </a:rPr>
              <a:t>reduce_in_tile_n</a:t>
            </a:r>
            <a:r>
              <a:rPr lang="en-GB" sz="5400" dirty="0">
                <a:solidFill>
                  <a:srgbClr val="000000"/>
                </a:solidFill>
                <a:highlight>
                  <a:srgbClr val="FFFFFF"/>
                </a:highlight>
                <a:latin typeface="Consolas" panose="020B0609020204030204" pitchFamily="49" charset="0"/>
              </a:rPr>
              <a:t>(first + </a:t>
            </a:r>
            <a:r>
              <a:rPr lang="en-GB" sz="5400" dirty="0" smtClean="0">
                <a:solidFill>
                  <a:srgbClr val="000000"/>
                </a:solidFill>
                <a:highlight>
                  <a:srgbClr val="FFFFFF"/>
                </a:highlight>
                <a:latin typeface="Consolas" panose="020B0609020204030204" pitchFamily="49" charset="0"/>
              </a:rPr>
              <a:t>t, n, </a:t>
            </a:r>
            <a:r>
              <a:rPr lang="en-GB" sz="5400" dirty="0" err="1" smtClean="0">
                <a:solidFill>
                  <a:srgbClr val="000000"/>
                </a:solidFill>
                <a:highlight>
                  <a:srgbClr val="FFFFFF"/>
                </a:highlight>
                <a:latin typeface="Consolas" panose="020B0609020204030204" pitchFamily="49" charset="0"/>
              </a:rPr>
              <a:t>identity_element</a:t>
            </a:r>
            <a:r>
              <a:rPr lang="en-GB" sz="5400" dirty="0" smtClean="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tidx</a:t>
            </a:r>
            <a:r>
              <a:rPr lang="en-GB" sz="5400" dirty="0" smtClean="0">
                <a:solidFill>
                  <a:srgbClr val="000000"/>
                </a:solidFill>
                <a:highlight>
                  <a:srgbClr val="FFFFFF"/>
                </a:highlight>
                <a:latin typeface="Consolas" panose="020B0609020204030204" pitchFamily="49" charset="0"/>
              </a:rPr>
              <a:t>, op);</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err="1" smtClean="0">
                <a:solidFill>
                  <a:schemeClr val="accent2"/>
                </a:solidFill>
                <a:highlight>
                  <a:srgbClr val="FFFFFF"/>
                </a:highlight>
                <a:latin typeface="Consolas" panose="020B0609020204030204" pitchFamily="49" charset="0"/>
              </a:rPr>
              <a:t>uniform_invoke</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tidx</a:t>
            </a:r>
            <a:r>
              <a:rPr lang="en-GB" sz="5400" dirty="0">
                <a:solidFill>
                  <a:srgbClr val="000000"/>
                </a:solidFill>
                <a:highlight>
                  <a:srgbClr val="FFFFFF"/>
                </a:highlight>
                <a:latin typeface="Consolas" panose="020B0609020204030204" pitchFamily="49" charset="0"/>
              </a:rPr>
              <a:t>, [=](auto&amp;&amp; tile) { </a:t>
            </a:r>
            <a:r>
              <a:rPr lang="en-GB" sz="5400" dirty="0" err="1">
                <a:solidFill>
                  <a:srgbClr val="000000"/>
                </a:solidFill>
                <a:highlight>
                  <a:srgbClr val="FFFFFF"/>
                </a:highlight>
                <a:latin typeface="Consolas" panose="020B0609020204030204" pitchFamily="49" charset="0"/>
              </a:rPr>
              <a:t>tmp</a:t>
            </a:r>
            <a:r>
              <a:rPr lang="en-GB" sz="5400" dirty="0">
                <a:solidFill>
                  <a:srgbClr val="000000"/>
                </a:solidFill>
                <a:highlight>
                  <a:srgbClr val="FFFFFF"/>
                </a:highlight>
                <a:latin typeface="Consolas" panose="020B0609020204030204" pitchFamily="49" charset="0"/>
              </a:rPr>
              <a:t>[tile] = r; });</a:t>
            </a:r>
          </a:p>
          <a:p>
            <a:pPr marL="0" indent="0">
              <a:buNone/>
            </a:pP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return </a:t>
            </a:r>
            <a:r>
              <a:rPr lang="en-GB" sz="5400" dirty="0">
                <a:solidFill>
                  <a:srgbClr val="000000"/>
                </a:solidFill>
                <a:highlight>
                  <a:srgbClr val="FFFFFF"/>
                </a:highlight>
                <a:latin typeface="Consolas" panose="020B0609020204030204" pitchFamily="49" charset="0"/>
              </a:rPr>
              <a:t>_</a:t>
            </a:r>
            <a:r>
              <a:rPr lang="en-GB" sz="5400" dirty="0" err="1" smtClean="0">
                <a:solidFill>
                  <a:srgbClr val="000000"/>
                </a:solidFill>
                <a:highlight>
                  <a:srgbClr val="FFFFFF"/>
                </a:highlight>
                <a:latin typeface="Consolas" panose="020B0609020204030204" pitchFamily="49" charset="0"/>
              </a:rPr>
              <a:t>inner_reduce_host</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cbegin</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tmp</a:t>
            </a:r>
            <a:r>
              <a:rPr lang="en-GB" sz="5400" dirty="0">
                <a:solidFill>
                  <a:srgbClr val="000000"/>
                </a:solidFill>
                <a:highlight>
                  <a:srgbClr val="FFFFFF"/>
                </a:highlight>
                <a:latin typeface="Consolas" panose="020B0609020204030204" pitchFamily="49" charset="0"/>
              </a:rPr>
              <a:t>), </a:t>
            </a:r>
            <a:r>
              <a:rPr lang="en-GB" sz="5400" dirty="0" err="1">
                <a:solidFill>
                  <a:srgbClr val="000000"/>
                </a:solidFill>
                <a:highlight>
                  <a:srgbClr val="FFFFFF"/>
                </a:highlight>
                <a:latin typeface="Consolas" panose="020B0609020204030204" pitchFamily="49" charset="0"/>
              </a:rPr>
              <a:t>cend</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tmp</a:t>
            </a:r>
            <a:r>
              <a:rPr lang="en-GB" sz="5400" dirty="0">
                <a:solidFill>
                  <a:srgbClr val="000000"/>
                </a:solidFill>
                <a:highlight>
                  <a:srgbClr val="FFFFFF"/>
                </a:highlight>
                <a:latin typeface="Consolas" panose="020B0609020204030204" pitchFamily="49" charset="0"/>
              </a:rPr>
              <a:t>), </a:t>
            </a:r>
            <a:r>
              <a:rPr lang="en-GB" sz="5400" dirty="0" err="1">
                <a:solidFill>
                  <a:srgbClr val="000000"/>
                </a:solidFill>
                <a:highlight>
                  <a:srgbClr val="FFFFFF"/>
                </a:highlight>
                <a:latin typeface="Consolas" panose="020B0609020204030204" pitchFamily="49" charset="0"/>
              </a:rPr>
              <a:t>identity_element</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op);</a:t>
            </a:r>
            <a:endParaRPr lang="en-GB" sz="5400" dirty="0">
              <a:solidFill>
                <a:srgbClr val="000000"/>
              </a:solidFill>
              <a:highlight>
                <a:srgbClr val="FFFFFF"/>
              </a:highlight>
              <a:latin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300" b="0" i="0" u="none" strike="noStrike" kern="1200" cap="none" spc="0" normalizeH="0" baseline="0" noProof="0" smtClean="0">
                <a:ln>
                  <a:noFill/>
                </a:ln>
                <a:solidFill>
                  <a:srgbClr val="219DFD">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300" b="0" i="0" u="none" strike="noStrike" kern="1200" cap="none" spc="0" normalizeH="0" baseline="0" noProof="0" dirty="0">
              <a:ln>
                <a:noFill/>
              </a:ln>
              <a:solidFill>
                <a:srgbClr val="219DFD">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97138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reduce </a:t>
            </a:r>
            <a:r>
              <a:rPr lang="en-GB" dirty="0" smtClean="0">
                <a:cs typeface="Consolas" panose="020B0609020204030204" pitchFamily="49" charset="0"/>
              </a:rPr>
              <a:t>revisited (II)</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676656" y="1743342"/>
            <a:ext cx="10753725" cy="4948015"/>
          </a:xfrm>
        </p:spPr>
        <p:txBody>
          <a:bodyPr anchor="ctr">
            <a:normAutofit fontScale="32500" lnSpcReduction="20000"/>
          </a:bodyPr>
          <a:lstStyle/>
          <a:p>
            <a:pPr marL="0" indent="0">
              <a:buNone/>
            </a:pPr>
            <a:r>
              <a:rPr lang="en-GB" sz="5400" dirty="0">
                <a:solidFill>
                  <a:srgbClr val="000000"/>
                </a:solidFill>
                <a:highlight>
                  <a:srgbClr val="FFFFFF"/>
                </a:highlight>
                <a:latin typeface="Consolas" panose="020B0609020204030204" pitchFamily="49" charset="0"/>
              </a:rPr>
              <a:t>template&lt;</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I, </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T, </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Op&gt;</a:t>
            </a:r>
            <a:endParaRPr lang="en-GB" sz="5400" dirty="0">
              <a:solidFill>
                <a:srgbClr val="000000"/>
              </a:solidFill>
              <a:highlight>
                <a:srgbClr val="FFFFFF"/>
              </a:highlight>
              <a:latin typeface="Consolas" panose="020B0609020204030204" pitchFamily="49" charset="0"/>
            </a:endParaRPr>
          </a:p>
          <a:p>
            <a:pPr marL="0" indent="0">
              <a:lnSpc>
                <a:spcPct val="120000"/>
              </a:lnSpc>
              <a:buNone/>
            </a:pPr>
            <a:r>
              <a:rPr lang="en-GB" sz="5500" dirty="0" smtClean="0">
                <a:solidFill>
                  <a:srgbClr val="000000"/>
                </a:solidFill>
                <a:highlight>
                  <a:srgbClr val="FFFFFF"/>
                </a:highlight>
                <a:latin typeface="Consolas" panose="020B0609020204030204" pitchFamily="49" charset="0"/>
              </a:rPr>
              <a:t>T </a:t>
            </a:r>
            <a:r>
              <a:rPr lang="en-GB" sz="5500" dirty="0">
                <a:solidFill>
                  <a:srgbClr val="000000"/>
                </a:solidFill>
                <a:highlight>
                  <a:srgbClr val="FFFFFF"/>
                </a:highlight>
                <a:latin typeface="Consolas" panose="020B0609020204030204" pitchFamily="49" charset="0"/>
              </a:rPr>
              <a:t>_</a:t>
            </a:r>
            <a:r>
              <a:rPr lang="en-GB" sz="5500" dirty="0" err="1">
                <a:solidFill>
                  <a:srgbClr val="000000"/>
                </a:solidFill>
                <a:highlight>
                  <a:srgbClr val="FFFFFF"/>
                </a:highlight>
                <a:latin typeface="Consolas" panose="020B0609020204030204" pitchFamily="49" charset="0"/>
              </a:rPr>
              <a:t>reduce_in_tile_n</a:t>
            </a:r>
            <a:r>
              <a:rPr lang="en-GB" sz="5500" dirty="0">
                <a:solidFill>
                  <a:srgbClr val="000000"/>
                </a:solidFill>
                <a:highlight>
                  <a:srgbClr val="FFFFFF"/>
                </a:highlight>
                <a:latin typeface="Consolas" panose="020B0609020204030204" pitchFamily="49" charset="0"/>
              </a:rPr>
              <a:t>(I </a:t>
            </a:r>
            <a:r>
              <a:rPr lang="en-GB" sz="5500" dirty="0" smtClean="0">
                <a:solidFill>
                  <a:srgbClr val="000000"/>
                </a:solidFill>
                <a:highlight>
                  <a:srgbClr val="FFFFFF"/>
                </a:highlight>
                <a:latin typeface="Consolas" panose="020B0609020204030204" pitchFamily="49" charset="0"/>
              </a:rPr>
              <a:t>f, </a:t>
            </a:r>
            <a:r>
              <a:rPr lang="en-GB" sz="5500" dirty="0" err="1" smtClean="0">
                <a:solidFill>
                  <a:srgbClr val="000000"/>
                </a:solidFill>
                <a:highlight>
                  <a:srgbClr val="FFFFFF"/>
                </a:highlight>
                <a:latin typeface="Consolas" panose="020B0609020204030204" pitchFamily="49" charset="0"/>
              </a:rPr>
              <a:t>Difference_type</a:t>
            </a:r>
            <a:r>
              <a:rPr lang="en-GB" sz="5500" dirty="0" smtClean="0">
                <a:solidFill>
                  <a:srgbClr val="000000"/>
                </a:solidFill>
                <a:highlight>
                  <a:srgbClr val="FFFFFF"/>
                </a:highlight>
                <a:latin typeface="Consolas" panose="020B0609020204030204" pitchFamily="49" charset="0"/>
              </a:rPr>
              <a:t>&lt;I</a:t>
            </a:r>
            <a:r>
              <a:rPr lang="en-GB" sz="5500" dirty="0">
                <a:solidFill>
                  <a:srgbClr val="000000"/>
                </a:solidFill>
                <a:highlight>
                  <a:srgbClr val="FFFFFF"/>
                </a:highlight>
                <a:latin typeface="Consolas" panose="020B0609020204030204" pitchFamily="49" charset="0"/>
              </a:rPr>
              <a:t>&gt; </a:t>
            </a:r>
            <a:r>
              <a:rPr lang="en-GB" sz="5500" dirty="0" smtClean="0">
                <a:solidFill>
                  <a:srgbClr val="000000"/>
                </a:solidFill>
                <a:highlight>
                  <a:srgbClr val="FFFFFF"/>
                </a:highlight>
                <a:latin typeface="Consolas" panose="020B0609020204030204" pitchFamily="49" charset="0"/>
              </a:rPr>
              <a:t>n, </a:t>
            </a:r>
            <a:r>
              <a:rPr lang="en-GB" sz="5500" dirty="0" err="1" smtClean="0">
                <a:solidFill>
                  <a:srgbClr val="000000"/>
                </a:solidFill>
                <a:highlight>
                  <a:srgbClr val="FFFFFF"/>
                </a:highlight>
                <a:latin typeface="Consolas" panose="020B0609020204030204" pitchFamily="49" charset="0"/>
              </a:rPr>
              <a:t>const</a:t>
            </a:r>
            <a:r>
              <a:rPr lang="en-GB" sz="5500" dirty="0" smtClean="0">
                <a:solidFill>
                  <a:srgbClr val="000000"/>
                </a:solidFill>
                <a:highlight>
                  <a:srgbClr val="FFFFFF"/>
                </a:highlight>
                <a:latin typeface="Consolas" panose="020B0609020204030204" pitchFamily="49" charset="0"/>
              </a:rPr>
              <a:t> </a:t>
            </a:r>
            <a:r>
              <a:rPr lang="en-GB" sz="5500" dirty="0">
                <a:solidFill>
                  <a:srgbClr val="000000"/>
                </a:solidFill>
                <a:highlight>
                  <a:srgbClr val="FFFFFF"/>
                </a:highlight>
                <a:latin typeface="Consolas" panose="020B0609020204030204" pitchFamily="49" charset="0"/>
              </a:rPr>
              <a:t>T&amp; </a:t>
            </a:r>
            <a:r>
              <a:rPr lang="en-GB" sz="5500" dirty="0" smtClean="0">
                <a:solidFill>
                  <a:srgbClr val="000000"/>
                </a:solidFill>
                <a:highlight>
                  <a:srgbClr val="FFFFFF"/>
                </a:highlight>
                <a:latin typeface="Consolas" panose="020B0609020204030204" pitchFamily="49" charset="0"/>
              </a:rPr>
              <a:t>identity,                            	             </a:t>
            </a:r>
            <a:r>
              <a:rPr lang="en-GB" sz="5500" dirty="0" err="1" smtClean="0">
                <a:solidFill>
                  <a:srgbClr val="000000"/>
                </a:solidFill>
                <a:highlight>
                  <a:srgbClr val="FFFFFF"/>
                </a:highlight>
                <a:latin typeface="Consolas" panose="020B0609020204030204" pitchFamily="49" charset="0"/>
              </a:rPr>
              <a:t>const</a:t>
            </a:r>
            <a:r>
              <a:rPr lang="en-GB" sz="5500" dirty="0" smtClean="0">
                <a:solidFill>
                  <a:srgbClr val="000000"/>
                </a:solidFill>
                <a:highlight>
                  <a:srgbClr val="FFFFFF"/>
                </a:highlight>
                <a:latin typeface="Consolas" panose="020B0609020204030204" pitchFamily="49" charset="0"/>
              </a:rPr>
              <a:t> </a:t>
            </a:r>
            <a:r>
              <a:rPr lang="en-GB" sz="5500" dirty="0" err="1" smtClean="0">
                <a:solidFill>
                  <a:schemeClr val="accent1"/>
                </a:solidFill>
                <a:highlight>
                  <a:srgbClr val="FFFFFF"/>
                </a:highlight>
                <a:latin typeface="Consolas" panose="020B0609020204030204" pitchFamily="49" charset="0"/>
              </a:rPr>
              <a:t>tiled_index</a:t>
            </a:r>
            <a:r>
              <a:rPr lang="en-GB" sz="5500" dirty="0" smtClean="0">
                <a:solidFill>
                  <a:srgbClr val="000000"/>
                </a:solidFill>
                <a:highlight>
                  <a:srgbClr val="FFFFFF"/>
                </a:highlight>
                <a:latin typeface="Consolas" panose="020B0609020204030204" pitchFamily="49" charset="0"/>
              </a:rPr>
              <a:t>&amp; </a:t>
            </a:r>
            <a:r>
              <a:rPr lang="en-GB" sz="5500" dirty="0" err="1" smtClean="0">
                <a:solidFill>
                  <a:srgbClr val="000000"/>
                </a:solidFill>
                <a:highlight>
                  <a:srgbClr val="FFFFFF"/>
                </a:highlight>
                <a:latin typeface="Consolas" panose="020B0609020204030204" pitchFamily="49" charset="0"/>
              </a:rPr>
              <a:t>tidx</a:t>
            </a:r>
            <a:r>
              <a:rPr lang="en-GB" sz="5500" dirty="0" smtClean="0">
                <a:solidFill>
                  <a:srgbClr val="000000"/>
                </a:solidFill>
                <a:highlight>
                  <a:srgbClr val="FFFFFF"/>
                </a:highlight>
                <a:latin typeface="Consolas" panose="020B0609020204030204" pitchFamily="49" charset="0"/>
              </a:rPr>
              <a:t>, Op op</a:t>
            </a:r>
            <a:r>
              <a:rPr lang="en-GB" sz="5500" dirty="0">
                <a:solidFill>
                  <a:srgbClr val="000000"/>
                </a:solidFill>
                <a:highlight>
                  <a:srgbClr val="FFFFFF"/>
                </a:highlight>
                <a:latin typeface="Consolas" panose="020B0609020204030204" pitchFamily="49" charset="0"/>
              </a:rPr>
              <a:t>)</a:t>
            </a:r>
          </a:p>
          <a:p>
            <a:pPr marL="0" indent="0">
              <a:buNone/>
            </a:pP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    T </a:t>
            </a:r>
            <a:r>
              <a:rPr lang="en-GB" sz="5400" dirty="0">
                <a:solidFill>
                  <a:srgbClr val="000000"/>
                </a:solidFill>
                <a:highlight>
                  <a:srgbClr val="FFFFFF"/>
                </a:highlight>
                <a:latin typeface="Consolas" panose="020B0609020204030204" pitchFamily="49" charset="0"/>
              </a:rPr>
              <a:t>r = </a:t>
            </a:r>
            <a:r>
              <a:rPr lang="en-GB" sz="5400" dirty="0" err="1">
                <a:solidFill>
                  <a:srgbClr val="000000"/>
                </a:solidFill>
                <a:highlight>
                  <a:srgbClr val="FFFFFF"/>
                </a:highlight>
                <a:latin typeface="Consolas" panose="020B0609020204030204" pitchFamily="49" charset="0"/>
              </a:rPr>
              <a:t>identity_element</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for </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Difference_type</a:t>
            </a:r>
            <a:r>
              <a:rPr lang="en-GB" sz="5400" dirty="0">
                <a:solidFill>
                  <a:srgbClr val="000000"/>
                </a:solidFill>
                <a:highlight>
                  <a:srgbClr val="FFFFFF"/>
                </a:highlight>
                <a:latin typeface="Consolas" panose="020B0609020204030204" pitchFamily="49" charset="0"/>
              </a:rPr>
              <a:t>&lt;I&gt;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 </a:t>
            </a:r>
            <a:r>
              <a:rPr lang="en-GB" sz="5400" dirty="0" err="1">
                <a:solidFill>
                  <a:srgbClr val="000000"/>
                </a:solidFill>
                <a:highlight>
                  <a:srgbClr val="FFFFFF"/>
                </a:highlight>
                <a:latin typeface="Consolas" panose="020B0609020204030204" pitchFamily="49" charset="0"/>
              </a:rPr>
              <a:t>tidx.local</a:t>
            </a:r>
            <a:r>
              <a:rPr lang="en-GB" sz="5400" dirty="0">
                <a:solidFill>
                  <a:srgbClr val="000000"/>
                </a:solidFill>
                <a:highlight>
                  <a:srgbClr val="FFFFFF"/>
                </a:highlight>
                <a:latin typeface="Consolas" panose="020B0609020204030204" pitchFamily="49" charset="0"/>
              </a:rPr>
              <a:t>[0];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&lt; n;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 </a:t>
            </a:r>
            <a:r>
              <a:rPr lang="en-GB" sz="5400" dirty="0" err="1" smtClean="0">
                <a:solidFill>
                  <a:srgbClr val="000000"/>
                </a:solidFill>
                <a:highlight>
                  <a:srgbClr val="FFFFFF"/>
                </a:highlight>
                <a:latin typeface="Consolas" panose="020B0609020204030204" pitchFamily="49" charset="0"/>
              </a:rPr>
              <a:t>tidx.width</a:t>
            </a:r>
            <a:r>
              <a:rPr lang="en-GB" sz="5400" dirty="0" smtClean="0">
                <a:solidFill>
                  <a:srgbClr val="000000"/>
                </a:solidFill>
                <a:highlight>
                  <a:srgbClr val="FFFFFF"/>
                </a:highlight>
                <a:latin typeface="Consolas" panose="020B0609020204030204" pitchFamily="49" charset="0"/>
              </a:rPr>
              <a:t>) </a:t>
            </a:r>
            <a:r>
              <a:rPr lang="en-GB" sz="5400" dirty="0">
                <a:solidFill>
                  <a:srgbClr val="000000"/>
                </a:solidFill>
                <a:highlight>
                  <a:srgbClr val="FFFFFF"/>
                </a:highlight>
                <a:latin typeface="Consolas" panose="020B0609020204030204" pitchFamily="49" charset="0"/>
              </a:rPr>
              <a:t>{</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    r </a:t>
            </a:r>
            <a:r>
              <a:rPr lang="en-GB" sz="5400" dirty="0">
                <a:solidFill>
                  <a:srgbClr val="000000"/>
                </a:solidFill>
                <a:highlight>
                  <a:srgbClr val="FFFFFF"/>
                </a:highlight>
                <a:latin typeface="Consolas" panose="020B0609020204030204" pitchFamily="49" charset="0"/>
              </a:rPr>
              <a:t>= op(r, first[</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err="1" smtClean="0">
                <a:solidFill>
                  <a:schemeClr val="accent1"/>
                </a:solidFill>
                <a:highlight>
                  <a:srgbClr val="FFFFFF"/>
                </a:highlight>
                <a:latin typeface="Consolas" panose="020B0609020204030204" pitchFamily="49" charset="0"/>
              </a:rPr>
              <a:t>tile_exclusive_cache</a:t>
            </a:r>
            <a:r>
              <a:rPr lang="en-GB" sz="5400" dirty="0" smtClean="0">
                <a:solidFill>
                  <a:srgbClr val="000000"/>
                </a:solidFill>
                <a:highlight>
                  <a:srgbClr val="FFFFFF"/>
                </a:highlight>
                <a:latin typeface="Consolas" panose="020B0609020204030204" pitchFamily="49" charset="0"/>
              </a:rPr>
              <a:t>&lt;T[</a:t>
            </a:r>
            <a:r>
              <a:rPr lang="en-GB" sz="5400" dirty="0" err="1" smtClean="0">
                <a:solidFill>
                  <a:srgbClr val="000000"/>
                </a:solidFill>
                <a:highlight>
                  <a:srgbClr val="FFFFFF"/>
                </a:highlight>
                <a:latin typeface="Consolas" panose="020B0609020204030204" pitchFamily="49" charset="0"/>
              </a:rPr>
              <a:t>tidx.width</a:t>
            </a:r>
            <a:r>
              <a:rPr lang="en-GB" sz="5400" dirty="0" smtClean="0">
                <a:solidFill>
                  <a:srgbClr val="000000"/>
                </a:solidFill>
                <a:highlight>
                  <a:srgbClr val="FFFFFF"/>
                </a:highlight>
                <a:latin typeface="Consolas" panose="020B0609020204030204" pitchFamily="49" charset="0"/>
              </a:rPr>
              <a:t>]&gt; </a:t>
            </a:r>
            <a:r>
              <a:rPr lang="en-GB" sz="5400" dirty="0" err="1" smtClean="0">
                <a:solidFill>
                  <a:srgbClr val="000000"/>
                </a:solidFill>
                <a:highlight>
                  <a:srgbClr val="FFFFFF"/>
                </a:highlight>
                <a:latin typeface="Consolas" panose="020B0609020204030204" pitchFamily="49" charset="0"/>
              </a:rPr>
              <a:t>tmp</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tidx</a:t>
            </a:r>
            <a:r>
              <a:rPr lang="en-GB" sz="5400" dirty="0" smtClean="0">
                <a:solidFill>
                  <a:srgbClr val="000000"/>
                </a:solidFill>
                <a:highlight>
                  <a:srgbClr val="FFFFFF"/>
                </a:highlight>
                <a:latin typeface="Consolas" panose="020B0609020204030204" pitchFamily="49" charset="0"/>
              </a:rPr>
              <a:t>, [=](auto&amp;&amp; out) {</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    out[</a:t>
            </a:r>
            <a:r>
              <a:rPr lang="en-GB" sz="5400" dirty="0" err="1" smtClean="0">
                <a:solidFill>
                  <a:srgbClr val="000000"/>
                </a:solidFill>
                <a:highlight>
                  <a:srgbClr val="FFFFFF"/>
                </a:highlight>
                <a:latin typeface="Consolas" panose="020B0609020204030204" pitchFamily="49" charset="0"/>
              </a:rPr>
              <a:t>tidx.local</a:t>
            </a:r>
            <a:r>
              <a:rPr lang="en-GB" sz="5400" dirty="0" smtClean="0">
                <a:solidFill>
                  <a:srgbClr val="000000"/>
                </a:solidFill>
                <a:highlight>
                  <a:srgbClr val="FFFFFF"/>
                </a:highlight>
                <a:latin typeface="Consolas" panose="020B0609020204030204" pitchFamily="49" charset="0"/>
              </a:rPr>
              <a:t>[0</a:t>
            </a:r>
            <a:r>
              <a:rPr lang="en-GB" sz="5400" dirty="0">
                <a:solidFill>
                  <a:srgbClr val="000000"/>
                </a:solidFill>
                <a:highlight>
                  <a:srgbClr val="FFFFFF"/>
                </a:highlight>
                <a:latin typeface="Consolas" panose="020B0609020204030204" pitchFamily="49" charset="0"/>
              </a:rPr>
              <a:t>]] = r;</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return </a:t>
            </a:r>
            <a:r>
              <a:rPr lang="en-GB" sz="5400" dirty="0">
                <a:solidFill>
                  <a:srgbClr val="000000"/>
                </a:solidFill>
                <a:highlight>
                  <a:srgbClr val="FFFFFF"/>
                </a:highlight>
                <a:latin typeface="Consolas" panose="020B0609020204030204" pitchFamily="49" charset="0"/>
              </a:rPr>
              <a:t>_</a:t>
            </a:r>
            <a:r>
              <a:rPr lang="en-GB" sz="5400" dirty="0" err="1" smtClean="0">
                <a:solidFill>
                  <a:srgbClr val="000000"/>
                </a:solidFill>
                <a:highlight>
                  <a:srgbClr val="FFFFFF"/>
                </a:highlight>
                <a:latin typeface="Consolas" panose="020B0609020204030204" pitchFamily="49" charset="0"/>
              </a:rPr>
              <a:t>inplace_reduce_single_tile_n</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tmp.get</a:t>
            </a:r>
            <a:r>
              <a:rPr lang="en-GB" sz="5400" dirty="0" smtClean="0">
                <a:solidFill>
                  <a:srgbClr val="000000"/>
                </a:solidFill>
                <a:highlight>
                  <a:srgbClr val="FFFFFF"/>
                </a:highlight>
                <a:latin typeface="Consolas" panose="020B0609020204030204" pitchFamily="49" charset="0"/>
              </a:rPr>
              <a:t>(), </a:t>
            </a:r>
            <a:r>
              <a:rPr lang="en-GB" sz="5400" dirty="0" err="1" smtClean="0">
                <a:solidFill>
                  <a:srgbClr val="000000"/>
                </a:solidFill>
                <a:highlight>
                  <a:srgbClr val="FFFFFF"/>
                </a:highlight>
                <a:latin typeface="Consolas" panose="020B0609020204030204" pitchFamily="49" charset="0"/>
              </a:rPr>
              <a:t>tidx.width</a:t>
            </a:r>
            <a:r>
              <a:rPr lang="en-GB" sz="5400" dirty="0" smtClean="0">
                <a:solidFill>
                  <a:srgbClr val="000000"/>
                </a:solidFill>
                <a:highlight>
                  <a:srgbClr val="FFFFFF"/>
                </a:highlight>
                <a:latin typeface="Consolas" panose="020B0609020204030204" pitchFamily="49" charset="0"/>
              </a:rPr>
              <a:t>, identity, </a:t>
            </a:r>
            <a:r>
              <a:rPr lang="en-GB" sz="5400" dirty="0" err="1">
                <a:solidFill>
                  <a:srgbClr val="000000"/>
                </a:solidFill>
                <a:highlight>
                  <a:srgbClr val="FFFFFF"/>
                </a:highlight>
                <a:latin typeface="Consolas" panose="020B0609020204030204" pitchFamily="49" charset="0"/>
              </a:rPr>
              <a:t>tidx</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op);</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300" b="0" i="0" u="none" strike="noStrike" kern="1200" cap="none" spc="0" normalizeH="0" baseline="0" noProof="0" smtClean="0">
                <a:ln>
                  <a:noFill/>
                </a:ln>
                <a:solidFill>
                  <a:srgbClr val="219DFD">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300" b="0" i="0" u="none" strike="noStrike" kern="1200" cap="none" spc="0" normalizeH="0" baseline="0" noProof="0" dirty="0">
              <a:ln>
                <a:noFill/>
              </a:ln>
              <a:solidFill>
                <a:srgbClr val="219DFD">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9410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reduce </a:t>
            </a:r>
            <a:r>
              <a:rPr lang="en-GB" dirty="0" smtClean="0">
                <a:cs typeface="Consolas" panose="020B0609020204030204" pitchFamily="49" charset="0"/>
              </a:rPr>
              <a:t>revisited (III)</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676656" y="1743342"/>
            <a:ext cx="10753725" cy="4948015"/>
          </a:xfrm>
        </p:spPr>
        <p:txBody>
          <a:bodyPr anchor="ctr">
            <a:normAutofit fontScale="32500" lnSpcReduction="20000"/>
          </a:bodyPr>
          <a:lstStyle/>
          <a:p>
            <a:pPr marL="0" indent="0">
              <a:buNone/>
            </a:pPr>
            <a:r>
              <a:rPr lang="en-GB" sz="5400" dirty="0">
                <a:solidFill>
                  <a:srgbClr val="000000"/>
                </a:solidFill>
                <a:highlight>
                  <a:srgbClr val="FFFFFF"/>
                </a:highlight>
                <a:latin typeface="Consolas" panose="020B0609020204030204" pitchFamily="49" charset="0"/>
              </a:rPr>
              <a:t>template&lt;</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I, </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T, </a:t>
            </a:r>
            <a:r>
              <a:rPr lang="en-GB" sz="5400" dirty="0" err="1">
                <a:solidFill>
                  <a:srgbClr val="000000"/>
                </a:solidFill>
                <a:highlight>
                  <a:srgbClr val="FFFFFF"/>
                </a:highlight>
                <a:latin typeface="Consolas" panose="020B0609020204030204" pitchFamily="49" charset="0"/>
              </a:rPr>
              <a:t>typename</a:t>
            </a:r>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Op&gt;</a:t>
            </a:r>
            <a:endParaRPr lang="en-GB" sz="5400" dirty="0">
              <a:solidFill>
                <a:srgbClr val="000000"/>
              </a:solidFill>
              <a:highlight>
                <a:srgbClr val="FFFFFF"/>
              </a:highlight>
              <a:latin typeface="Consolas" panose="020B0609020204030204" pitchFamily="49" charset="0"/>
            </a:endParaRPr>
          </a:p>
          <a:p>
            <a:pPr marL="0" indent="0">
              <a:lnSpc>
                <a:spcPct val="120000"/>
              </a:lnSpc>
              <a:buNone/>
            </a:pPr>
            <a:r>
              <a:rPr lang="en-GB" sz="5500" dirty="0" smtClean="0">
                <a:solidFill>
                  <a:srgbClr val="000000"/>
                </a:solidFill>
                <a:highlight>
                  <a:srgbClr val="FFFFFF"/>
                </a:highlight>
                <a:latin typeface="Consolas" panose="020B0609020204030204" pitchFamily="49" charset="0"/>
              </a:rPr>
              <a:t>T </a:t>
            </a:r>
            <a:r>
              <a:rPr lang="en-GB" sz="5500" dirty="0">
                <a:solidFill>
                  <a:srgbClr val="000000"/>
                </a:solidFill>
                <a:highlight>
                  <a:srgbClr val="FFFFFF"/>
                </a:highlight>
                <a:latin typeface="Consolas" panose="020B0609020204030204" pitchFamily="49" charset="0"/>
              </a:rPr>
              <a:t>_</a:t>
            </a:r>
            <a:r>
              <a:rPr lang="en-GB" sz="5500" dirty="0" err="1">
                <a:solidFill>
                  <a:srgbClr val="000000"/>
                </a:solidFill>
                <a:highlight>
                  <a:srgbClr val="FFFFFF"/>
                </a:highlight>
                <a:latin typeface="Consolas" panose="020B0609020204030204" pitchFamily="49" charset="0"/>
              </a:rPr>
              <a:t>reduce_in_tile_n</a:t>
            </a:r>
            <a:r>
              <a:rPr lang="en-GB" sz="5500" dirty="0">
                <a:solidFill>
                  <a:srgbClr val="000000"/>
                </a:solidFill>
                <a:highlight>
                  <a:srgbClr val="FFFFFF"/>
                </a:highlight>
                <a:latin typeface="Consolas" panose="020B0609020204030204" pitchFamily="49" charset="0"/>
              </a:rPr>
              <a:t>(I </a:t>
            </a:r>
            <a:r>
              <a:rPr lang="en-GB" sz="5500" dirty="0" smtClean="0">
                <a:solidFill>
                  <a:srgbClr val="000000"/>
                </a:solidFill>
                <a:highlight>
                  <a:srgbClr val="FFFFFF"/>
                </a:highlight>
                <a:latin typeface="Consolas" panose="020B0609020204030204" pitchFamily="49" charset="0"/>
              </a:rPr>
              <a:t>f, </a:t>
            </a:r>
            <a:r>
              <a:rPr lang="en-GB" sz="5500" dirty="0" err="1" smtClean="0">
                <a:solidFill>
                  <a:srgbClr val="000000"/>
                </a:solidFill>
                <a:highlight>
                  <a:srgbClr val="FFFFFF"/>
                </a:highlight>
                <a:latin typeface="Consolas" panose="020B0609020204030204" pitchFamily="49" charset="0"/>
              </a:rPr>
              <a:t>Difference_type</a:t>
            </a:r>
            <a:r>
              <a:rPr lang="en-GB" sz="5500" dirty="0" smtClean="0">
                <a:solidFill>
                  <a:srgbClr val="000000"/>
                </a:solidFill>
                <a:highlight>
                  <a:srgbClr val="FFFFFF"/>
                </a:highlight>
                <a:latin typeface="Consolas" panose="020B0609020204030204" pitchFamily="49" charset="0"/>
              </a:rPr>
              <a:t>&lt;I</a:t>
            </a:r>
            <a:r>
              <a:rPr lang="en-GB" sz="5500" dirty="0">
                <a:solidFill>
                  <a:srgbClr val="000000"/>
                </a:solidFill>
                <a:highlight>
                  <a:srgbClr val="FFFFFF"/>
                </a:highlight>
                <a:latin typeface="Consolas" panose="020B0609020204030204" pitchFamily="49" charset="0"/>
              </a:rPr>
              <a:t>&gt; </a:t>
            </a:r>
            <a:r>
              <a:rPr lang="en-GB" sz="5500" dirty="0" smtClean="0">
                <a:solidFill>
                  <a:srgbClr val="000000"/>
                </a:solidFill>
                <a:highlight>
                  <a:srgbClr val="FFFFFF"/>
                </a:highlight>
                <a:latin typeface="Consolas" panose="020B0609020204030204" pitchFamily="49" charset="0"/>
              </a:rPr>
              <a:t>n, </a:t>
            </a:r>
            <a:r>
              <a:rPr lang="en-GB" sz="5500" dirty="0" err="1" smtClean="0">
                <a:solidFill>
                  <a:srgbClr val="000000"/>
                </a:solidFill>
                <a:highlight>
                  <a:srgbClr val="FFFFFF"/>
                </a:highlight>
                <a:latin typeface="Consolas" panose="020B0609020204030204" pitchFamily="49" charset="0"/>
              </a:rPr>
              <a:t>const</a:t>
            </a:r>
            <a:r>
              <a:rPr lang="en-GB" sz="5500" dirty="0" smtClean="0">
                <a:solidFill>
                  <a:srgbClr val="000000"/>
                </a:solidFill>
                <a:highlight>
                  <a:srgbClr val="FFFFFF"/>
                </a:highlight>
                <a:latin typeface="Consolas" panose="020B0609020204030204" pitchFamily="49" charset="0"/>
              </a:rPr>
              <a:t> </a:t>
            </a:r>
            <a:r>
              <a:rPr lang="en-GB" sz="5500" dirty="0">
                <a:solidFill>
                  <a:srgbClr val="000000"/>
                </a:solidFill>
                <a:highlight>
                  <a:srgbClr val="FFFFFF"/>
                </a:highlight>
                <a:latin typeface="Consolas" panose="020B0609020204030204" pitchFamily="49" charset="0"/>
              </a:rPr>
              <a:t>T&amp; </a:t>
            </a:r>
            <a:r>
              <a:rPr lang="en-GB" sz="5500" dirty="0" err="1" smtClean="0">
                <a:solidFill>
                  <a:srgbClr val="000000"/>
                </a:solidFill>
                <a:highlight>
                  <a:srgbClr val="FFFFFF"/>
                </a:highlight>
                <a:latin typeface="Consolas" panose="020B0609020204030204" pitchFamily="49" charset="0"/>
              </a:rPr>
              <a:t>identity_element</a:t>
            </a:r>
            <a:r>
              <a:rPr lang="en-GB" sz="5500" dirty="0" smtClean="0">
                <a:solidFill>
                  <a:srgbClr val="000000"/>
                </a:solidFill>
                <a:highlight>
                  <a:srgbClr val="FFFFFF"/>
                </a:highlight>
                <a:latin typeface="Consolas" panose="020B0609020204030204" pitchFamily="49" charset="0"/>
              </a:rPr>
              <a:t>,                            	             </a:t>
            </a:r>
            <a:r>
              <a:rPr lang="en-GB" sz="5500" dirty="0" err="1" smtClean="0">
                <a:solidFill>
                  <a:srgbClr val="000000"/>
                </a:solidFill>
                <a:highlight>
                  <a:srgbClr val="FFFFFF"/>
                </a:highlight>
                <a:latin typeface="Consolas" panose="020B0609020204030204" pitchFamily="49" charset="0"/>
              </a:rPr>
              <a:t>const</a:t>
            </a:r>
            <a:r>
              <a:rPr lang="en-GB" sz="5500" dirty="0" smtClean="0">
                <a:solidFill>
                  <a:srgbClr val="000000"/>
                </a:solidFill>
                <a:highlight>
                  <a:srgbClr val="FFFFFF"/>
                </a:highlight>
                <a:latin typeface="Consolas" panose="020B0609020204030204" pitchFamily="49" charset="0"/>
              </a:rPr>
              <a:t> </a:t>
            </a:r>
            <a:r>
              <a:rPr lang="en-GB" sz="5500" dirty="0" err="1" smtClean="0">
                <a:solidFill>
                  <a:schemeClr val="accent1"/>
                </a:solidFill>
                <a:highlight>
                  <a:srgbClr val="FFFFFF"/>
                </a:highlight>
                <a:latin typeface="Consolas" panose="020B0609020204030204" pitchFamily="49" charset="0"/>
              </a:rPr>
              <a:t>tiled_index</a:t>
            </a:r>
            <a:r>
              <a:rPr lang="en-GB" sz="5500" dirty="0" smtClean="0">
                <a:solidFill>
                  <a:srgbClr val="000000"/>
                </a:solidFill>
                <a:highlight>
                  <a:srgbClr val="FFFFFF"/>
                </a:highlight>
                <a:latin typeface="Consolas" panose="020B0609020204030204" pitchFamily="49" charset="0"/>
              </a:rPr>
              <a:t>&amp; </a:t>
            </a:r>
            <a:r>
              <a:rPr lang="en-GB" sz="5500" dirty="0" err="1" smtClean="0">
                <a:solidFill>
                  <a:srgbClr val="000000"/>
                </a:solidFill>
                <a:highlight>
                  <a:srgbClr val="FFFFFF"/>
                </a:highlight>
                <a:latin typeface="Consolas" panose="020B0609020204030204" pitchFamily="49" charset="0"/>
              </a:rPr>
              <a:t>tidx</a:t>
            </a:r>
            <a:r>
              <a:rPr lang="en-GB" sz="5500" dirty="0" smtClean="0">
                <a:solidFill>
                  <a:srgbClr val="000000"/>
                </a:solidFill>
                <a:highlight>
                  <a:srgbClr val="FFFFFF"/>
                </a:highlight>
                <a:latin typeface="Consolas" panose="020B0609020204030204" pitchFamily="49" charset="0"/>
              </a:rPr>
              <a:t>, Op op</a:t>
            </a:r>
            <a:r>
              <a:rPr lang="en-GB" sz="5500" dirty="0">
                <a:solidFill>
                  <a:srgbClr val="000000"/>
                </a:solidFill>
                <a:highlight>
                  <a:srgbClr val="FFFFFF"/>
                </a:highlight>
                <a:latin typeface="Consolas" panose="020B0609020204030204" pitchFamily="49" charset="0"/>
              </a:rPr>
              <a:t>)</a:t>
            </a:r>
          </a:p>
          <a:p>
            <a:pPr marL="0" indent="0">
              <a:buNone/>
            </a:pP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    T </a:t>
            </a:r>
            <a:r>
              <a:rPr lang="en-GB" sz="5400" dirty="0">
                <a:solidFill>
                  <a:srgbClr val="000000"/>
                </a:solidFill>
                <a:highlight>
                  <a:srgbClr val="FFFFFF"/>
                </a:highlight>
                <a:latin typeface="Consolas" panose="020B0609020204030204" pitchFamily="49" charset="0"/>
              </a:rPr>
              <a:t>r = </a:t>
            </a:r>
            <a:r>
              <a:rPr lang="en-GB" sz="5400" dirty="0" err="1">
                <a:solidFill>
                  <a:srgbClr val="000000"/>
                </a:solidFill>
                <a:highlight>
                  <a:srgbClr val="FFFFFF"/>
                </a:highlight>
                <a:latin typeface="Consolas" panose="020B0609020204030204" pitchFamily="49" charset="0"/>
              </a:rPr>
              <a:t>identity_element</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for </a:t>
            </a:r>
            <a:r>
              <a:rPr lang="en-GB" sz="5400" dirty="0">
                <a:solidFill>
                  <a:srgbClr val="000000"/>
                </a:solidFill>
                <a:highlight>
                  <a:srgbClr val="FFFFFF"/>
                </a:highlight>
                <a:latin typeface="Consolas" panose="020B0609020204030204" pitchFamily="49" charset="0"/>
              </a:rPr>
              <a:t>(</a:t>
            </a:r>
            <a:r>
              <a:rPr lang="en-GB" sz="5400" dirty="0" err="1">
                <a:solidFill>
                  <a:srgbClr val="000000"/>
                </a:solidFill>
                <a:highlight>
                  <a:srgbClr val="FFFFFF"/>
                </a:highlight>
                <a:latin typeface="Consolas" panose="020B0609020204030204" pitchFamily="49" charset="0"/>
              </a:rPr>
              <a:t>Difference_type</a:t>
            </a:r>
            <a:r>
              <a:rPr lang="en-GB" sz="5400" dirty="0">
                <a:solidFill>
                  <a:srgbClr val="000000"/>
                </a:solidFill>
                <a:highlight>
                  <a:srgbClr val="FFFFFF"/>
                </a:highlight>
                <a:latin typeface="Consolas" panose="020B0609020204030204" pitchFamily="49" charset="0"/>
              </a:rPr>
              <a:t>&lt;I&gt;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 </a:t>
            </a:r>
            <a:r>
              <a:rPr lang="en-GB" sz="5400" dirty="0" err="1">
                <a:solidFill>
                  <a:srgbClr val="000000"/>
                </a:solidFill>
                <a:highlight>
                  <a:srgbClr val="FFFFFF"/>
                </a:highlight>
                <a:latin typeface="Consolas" panose="020B0609020204030204" pitchFamily="49" charset="0"/>
              </a:rPr>
              <a:t>tidx.local</a:t>
            </a:r>
            <a:r>
              <a:rPr lang="en-GB" sz="5400" dirty="0">
                <a:solidFill>
                  <a:srgbClr val="000000"/>
                </a:solidFill>
                <a:highlight>
                  <a:srgbClr val="FFFFFF"/>
                </a:highlight>
                <a:latin typeface="Consolas" panose="020B0609020204030204" pitchFamily="49" charset="0"/>
              </a:rPr>
              <a:t>[0];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&lt; n; </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 += </a:t>
            </a:r>
            <a:r>
              <a:rPr lang="en-GB" sz="5400" dirty="0" err="1" smtClean="0">
                <a:solidFill>
                  <a:srgbClr val="000000"/>
                </a:solidFill>
                <a:highlight>
                  <a:srgbClr val="FFFFFF"/>
                </a:highlight>
                <a:latin typeface="Consolas" panose="020B0609020204030204" pitchFamily="49" charset="0"/>
              </a:rPr>
              <a:t>tidx.width</a:t>
            </a:r>
            <a:r>
              <a:rPr lang="en-GB" sz="5400" dirty="0" smtClean="0">
                <a:solidFill>
                  <a:srgbClr val="000000"/>
                </a:solidFill>
                <a:highlight>
                  <a:srgbClr val="FFFFFF"/>
                </a:highlight>
                <a:latin typeface="Consolas" panose="020B0609020204030204" pitchFamily="49" charset="0"/>
              </a:rPr>
              <a:t>) </a:t>
            </a:r>
            <a:r>
              <a:rPr lang="en-GB" sz="5400" dirty="0">
                <a:solidFill>
                  <a:srgbClr val="000000"/>
                </a:solidFill>
                <a:highlight>
                  <a:srgbClr val="FFFFFF"/>
                </a:highlight>
                <a:latin typeface="Consolas" panose="020B0609020204030204" pitchFamily="49" charset="0"/>
              </a:rPr>
              <a:t>{</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    r </a:t>
            </a:r>
            <a:r>
              <a:rPr lang="en-GB" sz="5400" dirty="0">
                <a:solidFill>
                  <a:srgbClr val="000000"/>
                </a:solidFill>
                <a:highlight>
                  <a:srgbClr val="FFFFFF"/>
                </a:highlight>
                <a:latin typeface="Consolas" panose="020B0609020204030204" pitchFamily="49" charset="0"/>
              </a:rPr>
              <a:t>= op(r, first[</a:t>
            </a:r>
            <a:r>
              <a:rPr lang="en-GB" sz="5400" dirty="0" err="1">
                <a:solidFill>
                  <a:srgbClr val="000000"/>
                </a:solidFill>
                <a:highlight>
                  <a:srgbClr val="FFFFFF"/>
                </a:highlight>
                <a:latin typeface="Consolas" panose="020B0609020204030204" pitchFamily="49" charset="0"/>
              </a:rPr>
              <a:t>i</a:t>
            </a:r>
            <a:r>
              <a:rPr lang="en-GB" sz="5400" dirty="0">
                <a:solidFill>
                  <a:srgbClr val="000000"/>
                </a:solidFill>
                <a:highlight>
                  <a:srgbClr val="FFFFFF"/>
                </a:highlight>
                <a:latin typeface="Consolas" panose="020B0609020204030204" pitchFamily="49" charset="0"/>
              </a:rPr>
              <a:t>]);</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err="1" smtClean="0">
                <a:solidFill>
                  <a:schemeClr val="accent1"/>
                </a:solidFill>
                <a:highlight>
                  <a:srgbClr val="FFFFFF"/>
                </a:highlight>
                <a:latin typeface="Consolas" panose="020B0609020204030204" pitchFamily="49" charset="0"/>
              </a:rPr>
              <a:t>tile_exclusive_cache</a:t>
            </a:r>
            <a:r>
              <a:rPr lang="en-GB" sz="5400" dirty="0" smtClean="0">
                <a:solidFill>
                  <a:srgbClr val="000000"/>
                </a:solidFill>
                <a:highlight>
                  <a:srgbClr val="FFFFFF"/>
                </a:highlight>
                <a:latin typeface="Consolas" panose="020B0609020204030204" pitchFamily="49" charset="0"/>
              </a:rPr>
              <a:t>&lt;T[</a:t>
            </a:r>
            <a:r>
              <a:rPr lang="en-GB" sz="5400" dirty="0" err="1" smtClean="0">
                <a:solidFill>
                  <a:srgbClr val="000000"/>
                </a:solidFill>
                <a:highlight>
                  <a:srgbClr val="FFFFFF"/>
                </a:highlight>
                <a:latin typeface="Consolas" panose="020B0609020204030204" pitchFamily="49" charset="0"/>
              </a:rPr>
              <a:t>tidx.width</a:t>
            </a:r>
            <a:r>
              <a:rPr lang="en-GB" sz="5400" dirty="0" smtClean="0">
                <a:solidFill>
                  <a:srgbClr val="000000"/>
                </a:solidFill>
                <a:highlight>
                  <a:srgbClr val="FFFFFF"/>
                </a:highlight>
                <a:latin typeface="Consolas" panose="020B0609020204030204" pitchFamily="49" charset="0"/>
              </a:rPr>
              <a:t>]&gt; </a:t>
            </a:r>
            <a:r>
              <a:rPr lang="en-GB" sz="5400" dirty="0" err="1" smtClean="0">
                <a:solidFill>
                  <a:srgbClr val="000000"/>
                </a:solidFill>
                <a:highlight>
                  <a:srgbClr val="FFFFFF"/>
                </a:highlight>
                <a:latin typeface="Consolas" panose="020B0609020204030204" pitchFamily="49" charset="0"/>
              </a:rPr>
              <a:t>tmp</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tidx</a:t>
            </a:r>
            <a:r>
              <a:rPr lang="en-GB" sz="5400" dirty="0" smtClean="0">
                <a:solidFill>
                  <a:srgbClr val="000000"/>
                </a:solidFill>
                <a:highlight>
                  <a:srgbClr val="FFFFFF"/>
                </a:highlight>
                <a:latin typeface="Consolas" panose="020B0609020204030204" pitchFamily="49" charset="0"/>
              </a:rPr>
              <a:t>, [=](auto&amp;&amp; out) {</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    out[</a:t>
            </a:r>
            <a:r>
              <a:rPr lang="en-GB" sz="5400" dirty="0" err="1" smtClean="0">
                <a:solidFill>
                  <a:srgbClr val="000000"/>
                </a:solidFill>
                <a:highlight>
                  <a:srgbClr val="FFFFFF"/>
                </a:highlight>
                <a:latin typeface="Consolas" panose="020B0609020204030204" pitchFamily="49" charset="0"/>
              </a:rPr>
              <a:t>tidx.local</a:t>
            </a:r>
            <a:r>
              <a:rPr lang="en-GB" sz="5400" dirty="0" smtClean="0">
                <a:solidFill>
                  <a:srgbClr val="000000"/>
                </a:solidFill>
                <a:highlight>
                  <a:srgbClr val="FFFFFF"/>
                </a:highlight>
                <a:latin typeface="Consolas" panose="020B0609020204030204" pitchFamily="49" charset="0"/>
              </a:rPr>
              <a:t>[0</a:t>
            </a:r>
            <a:r>
              <a:rPr lang="en-GB" sz="5400" dirty="0">
                <a:solidFill>
                  <a:srgbClr val="000000"/>
                </a:solidFill>
                <a:highlight>
                  <a:srgbClr val="FFFFFF"/>
                </a:highlight>
                <a:latin typeface="Consolas" panose="020B0609020204030204" pitchFamily="49" charset="0"/>
              </a:rPr>
              <a:t>]] = r;</a:t>
            </a: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a:p>
            <a:r>
              <a:rPr lang="en-GB" sz="5400" dirty="0">
                <a:solidFill>
                  <a:srgbClr val="000000"/>
                </a:solidFill>
                <a:highlight>
                  <a:srgbClr val="FFFFFF"/>
                </a:highlight>
                <a:latin typeface="Consolas" panose="020B0609020204030204" pitchFamily="49" charset="0"/>
              </a:rPr>
              <a:t>   </a:t>
            </a:r>
            <a:r>
              <a:rPr lang="en-GB" sz="5400" dirty="0" smtClean="0">
                <a:solidFill>
                  <a:srgbClr val="000000"/>
                </a:solidFill>
                <a:highlight>
                  <a:srgbClr val="FFFFFF"/>
                </a:highlight>
                <a:latin typeface="Consolas" panose="020B0609020204030204" pitchFamily="49" charset="0"/>
              </a:rPr>
              <a:t>return </a:t>
            </a:r>
            <a:r>
              <a:rPr lang="en-GB" sz="5400" dirty="0" err="1" smtClean="0">
                <a:solidFill>
                  <a:srgbClr val="000000"/>
                </a:solidFill>
                <a:highlight>
                  <a:srgbClr val="FFFFFF"/>
                </a:highlight>
                <a:latin typeface="Consolas" panose="020B0609020204030204" pitchFamily="49" charset="0"/>
              </a:rPr>
              <a:t>tmp.reduce</a:t>
            </a:r>
            <a:r>
              <a:rPr lang="en-GB" sz="5400" dirty="0" smtClean="0">
                <a:solidFill>
                  <a:srgbClr val="000000"/>
                </a:solidFill>
                <a:highlight>
                  <a:srgbClr val="FFFFFF"/>
                </a:highlight>
                <a:latin typeface="Consolas" panose="020B0609020204030204" pitchFamily="49" charset="0"/>
              </a:rPr>
              <a:t>(</a:t>
            </a:r>
            <a:r>
              <a:rPr lang="en-GB" sz="5400" dirty="0" err="1" smtClean="0">
                <a:solidFill>
                  <a:srgbClr val="000000"/>
                </a:solidFill>
                <a:highlight>
                  <a:srgbClr val="FFFFFF"/>
                </a:highlight>
                <a:latin typeface="Consolas" panose="020B0609020204030204" pitchFamily="49" charset="0"/>
              </a:rPr>
              <a:t>identity_element</a:t>
            </a:r>
            <a:r>
              <a:rPr lang="en-GB" sz="5400" dirty="0" smtClean="0">
                <a:solidFill>
                  <a:srgbClr val="000000"/>
                </a:solidFill>
                <a:highlight>
                  <a:srgbClr val="FFFFFF"/>
                </a:highlight>
                <a:latin typeface="Consolas" panose="020B0609020204030204" pitchFamily="49" charset="0"/>
              </a:rPr>
              <a:t>, op);</a:t>
            </a:r>
            <a:endParaRPr lang="en-GB" sz="5400" dirty="0">
              <a:solidFill>
                <a:srgbClr val="000000"/>
              </a:solidFill>
              <a:highlight>
                <a:srgbClr val="FFFFFF"/>
              </a:highlight>
              <a:latin typeface="Consolas" panose="020B0609020204030204" pitchFamily="49" charset="0"/>
            </a:endParaRPr>
          </a:p>
          <a:p>
            <a:pPr marL="0" indent="0">
              <a:buNone/>
            </a:pPr>
            <a:r>
              <a:rPr lang="en-GB" sz="5400" dirty="0" smtClean="0">
                <a:solidFill>
                  <a:srgbClr val="000000"/>
                </a:solidFill>
                <a:highlight>
                  <a:srgbClr val="FFFFFF"/>
                </a:highlight>
                <a:latin typeface="Consolas" panose="020B0609020204030204" pitchFamily="49" charset="0"/>
              </a:rPr>
              <a:t>}</a:t>
            </a:r>
            <a:endParaRPr lang="en-GB" sz="5400" dirty="0">
              <a:solidFill>
                <a:srgbClr val="000000"/>
              </a:solidFill>
              <a:highlight>
                <a:srgbClr val="FFFFFF"/>
              </a:highlight>
              <a:latin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300" b="0" i="0" u="none" strike="noStrike" kern="1200" cap="none" spc="0" normalizeH="0" baseline="0" noProof="0" smtClean="0">
                <a:ln>
                  <a:noFill/>
                </a:ln>
                <a:solidFill>
                  <a:srgbClr val="219DFD">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300" b="0" i="0" u="none" strike="noStrike" kern="1200" cap="none" spc="0" normalizeH="0" baseline="0" noProof="0" dirty="0">
              <a:ln>
                <a:noFill/>
              </a:ln>
              <a:solidFill>
                <a:srgbClr val="219DFD">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7987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reduce</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marL="0" indent="0" algn="just">
              <a:buNone/>
            </a:pPr>
            <a:endParaRPr lang="en-GB" sz="5400" b="1"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a:p>
        </p:txBody>
      </p:sp>
    </p:spTree>
    <p:extLst>
      <p:ext uri="{BB962C8B-B14F-4D97-AF65-F5344CB8AC3E}">
        <p14:creationId xmlns:p14="http://schemas.microsoft.com/office/powerpoint/2010/main" val="2495870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nsolas" panose="020B0609020204030204" pitchFamily="49" charset="0"/>
                <a:cs typeface="Consolas" panose="020B0609020204030204" pitchFamily="49" charset="0"/>
              </a:rPr>
              <a:t>reduce </a:t>
            </a:r>
            <a:r>
              <a:rPr lang="en-GB" dirty="0" smtClean="0">
                <a:cs typeface="Consolas" panose="020B0609020204030204" pitchFamily="49" charset="0"/>
              </a:rPr>
              <a:t>revisited…</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676656" y="1743342"/>
            <a:ext cx="10753725" cy="4948015"/>
          </a:xfrm>
        </p:spPr>
        <p:txBody>
          <a:bodyPr anchor="ctr">
            <a:normAutofit/>
          </a:bodyPr>
          <a:lstStyle/>
          <a:p>
            <a:pPr marL="0" indent="0" algn="ctr">
              <a:lnSpc>
                <a:spcPct val="100000"/>
              </a:lnSpc>
              <a:buNone/>
            </a:pPr>
            <a:r>
              <a:rPr lang="en-GB" sz="5400" dirty="0" smtClean="0">
                <a:solidFill>
                  <a:srgbClr val="000000"/>
                </a:solidFill>
                <a:highlight>
                  <a:srgbClr val="FFFFFF"/>
                </a:highlight>
              </a:rPr>
              <a:t>Is but a rough example, intended to wet the appetite!</a:t>
            </a:r>
            <a:endParaRPr lang="en-GB" sz="5400" dirty="0">
              <a:solidFill>
                <a:srgbClr val="000000"/>
              </a:solidFill>
              <a:highlight>
                <a:srgbClr val="FFFFFF"/>
              </a:highlight>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300" b="0" i="0" u="none" strike="noStrike" kern="1200" cap="none" spc="0" normalizeH="0" baseline="0" noProof="0" smtClean="0">
                <a:ln>
                  <a:noFill/>
                </a:ln>
                <a:solidFill>
                  <a:srgbClr val="219DFD">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300" b="0" i="0" u="none" strike="noStrike" kern="1200" cap="none" spc="0" normalizeH="0" baseline="0" noProof="0" dirty="0">
              <a:ln>
                <a:noFill/>
              </a:ln>
              <a:solidFill>
                <a:srgbClr val="219DFD">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38356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Recommended reading I</a:t>
            </a:r>
            <a:endParaRPr lang="en-GB" dirty="0"/>
          </a:p>
        </p:txBody>
      </p:sp>
      <p:sp>
        <p:nvSpPr>
          <p:cNvPr id="3" name="Text Placeholder 2"/>
          <p:cNvSpPr>
            <a:spLocks noGrp="1"/>
          </p:cNvSpPr>
          <p:nvPr>
            <p:ph type="body" idx="1"/>
          </p:nvPr>
        </p:nvSpPr>
        <p:spPr/>
        <p:txBody>
          <a:bodyPr/>
          <a:lstStyle/>
          <a:p>
            <a:r>
              <a:rPr lang="en-GB" dirty="0" smtClean="0"/>
              <a:t>Excellent book on programming</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2376" y="2752725"/>
            <a:ext cx="2592000" cy="3778426"/>
          </a:xfrm>
        </p:spPr>
      </p:pic>
      <p:sp>
        <p:nvSpPr>
          <p:cNvPr id="5" name="Text Placeholder 4"/>
          <p:cNvSpPr>
            <a:spLocks noGrp="1"/>
          </p:cNvSpPr>
          <p:nvPr>
            <p:ph type="body" sz="quarter" idx="3"/>
          </p:nvPr>
        </p:nvSpPr>
        <p:spPr/>
        <p:txBody>
          <a:bodyPr/>
          <a:lstStyle/>
          <a:p>
            <a:r>
              <a:rPr lang="en-GB" dirty="0" smtClean="0"/>
              <a:t>EXCELLENT BOOK ON PROGRAMMING</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48628" y="2751151"/>
            <a:ext cx="2381400" cy="3780000"/>
          </a:xfrm>
        </p:spPr>
      </p:pic>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a:p>
        </p:txBody>
      </p:sp>
    </p:spTree>
    <p:extLst>
      <p:ext uri="{BB962C8B-B14F-4D97-AF65-F5344CB8AC3E}">
        <p14:creationId xmlns:p14="http://schemas.microsoft.com/office/powerpoint/2010/main" val="2359145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Recommended reading II</a:t>
            </a:r>
            <a:endParaRPr lang="en-GB" dirty="0"/>
          </a:p>
        </p:txBody>
      </p:sp>
      <p:sp>
        <p:nvSpPr>
          <p:cNvPr id="3" name="Text Placeholder 2"/>
          <p:cNvSpPr>
            <a:spLocks noGrp="1"/>
          </p:cNvSpPr>
          <p:nvPr>
            <p:ph type="body" idx="1"/>
          </p:nvPr>
        </p:nvSpPr>
        <p:spPr>
          <a:xfrm>
            <a:off x="0" y="2040467"/>
            <a:ext cx="5153412" cy="723400"/>
          </a:xfrm>
        </p:spPr>
        <p:txBody>
          <a:bodyPr/>
          <a:lstStyle/>
          <a:p>
            <a:pPr algn="ctr"/>
            <a:r>
              <a:rPr lang="en-GB" dirty="0" smtClean="0"/>
              <a:t>GOOD BOOK ON PROGRAMMING MODEL DESIGN</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27511" y="2752724"/>
            <a:ext cx="2498390" cy="3780000"/>
          </a:xfrm>
        </p:spPr>
      </p:pic>
      <p:sp>
        <p:nvSpPr>
          <p:cNvPr id="5" name="Text Placeholder 4"/>
          <p:cNvSpPr>
            <a:spLocks noGrp="1"/>
          </p:cNvSpPr>
          <p:nvPr>
            <p:ph type="body" sz="quarter" idx="3"/>
          </p:nvPr>
        </p:nvSpPr>
        <p:spPr>
          <a:xfrm>
            <a:off x="5318659" y="2038435"/>
            <a:ext cx="6873341" cy="722376"/>
          </a:xfrm>
        </p:spPr>
        <p:txBody>
          <a:bodyPr/>
          <a:lstStyle/>
          <a:p>
            <a:pPr algn="ctr"/>
            <a:r>
              <a:rPr lang="en-GB" dirty="0" smtClean="0"/>
              <a:t>EXCELLENT BOOK ON ALGORITHMS AND DATA STRUCTURES (Yes, even in a heterogeneous world)</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62759" y="2760811"/>
            <a:ext cx="4385141" cy="3780000"/>
          </a:xfrm>
        </p:spPr>
      </p:pic>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a:p>
        </p:txBody>
      </p:sp>
    </p:spTree>
    <p:extLst>
      <p:ext uri="{BB962C8B-B14F-4D97-AF65-F5344CB8AC3E}">
        <p14:creationId xmlns:p14="http://schemas.microsoft.com/office/powerpoint/2010/main" val="37010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Experimental instruments</a:t>
            </a:r>
            <a:endParaRPr lang="en-GB" dirty="0"/>
          </a:p>
        </p:txBody>
      </p:sp>
      <p:sp>
        <p:nvSpPr>
          <p:cNvPr id="3" name="Content Placeholder 2"/>
          <p:cNvSpPr>
            <a:spLocks noGrp="1"/>
          </p:cNvSpPr>
          <p:nvPr>
            <p:ph idx="1"/>
          </p:nvPr>
        </p:nvSpPr>
        <p:spPr>
          <a:xfrm>
            <a:off x="676656" y="2011680"/>
            <a:ext cx="10753725" cy="3103927"/>
          </a:xfrm>
        </p:spPr>
        <p:txBody>
          <a:bodyPr wrap="square" anchor="ctr">
            <a:normAutofit/>
          </a:bodyPr>
          <a:lstStyle/>
          <a:p>
            <a:pPr marL="0" indent="0" algn="just">
              <a:buNone/>
            </a:pPr>
            <a:r>
              <a:rPr lang="en-GB" dirty="0" smtClean="0"/>
              <a:t>You can see a further development of the ideas presented herein on (pick the alexv_pre_experimental_vs2015_dysfunctional branch):</a:t>
            </a:r>
          </a:p>
          <a:p>
            <a:pPr marL="0" indent="0" algn="ctr">
              <a:buNone/>
            </a:pPr>
            <a:r>
              <a:rPr lang="en-GB" dirty="0">
                <a:hlinkClick r:id="rId2"/>
              </a:rPr>
              <a:t>https://ampalgorithms.codeplex.com</a:t>
            </a:r>
            <a:r>
              <a:rPr lang="en-GB" dirty="0" smtClean="0">
                <a:hlinkClick r:id="rId2"/>
              </a:rPr>
              <a:t>/</a:t>
            </a:r>
            <a:endParaRPr lang="en-GB" dirty="0" smtClean="0"/>
          </a:p>
          <a:p>
            <a:pPr marL="0" indent="0" algn="just">
              <a:buNone/>
            </a:pPr>
            <a:r>
              <a:rPr lang="en-GB" dirty="0" smtClean="0"/>
              <a:t>Note that it is </a:t>
            </a:r>
            <a:r>
              <a:rPr lang="en-GB" dirty="0" smtClean="0"/>
              <a:t>very rough </a:t>
            </a:r>
            <a:r>
              <a:rPr lang="en-GB" dirty="0" smtClean="0"/>
              <a:t>– pick master (which is handled by Ade Miller) </a:t>
            </a:r>
            <a:r>
              <a:rPr lang="en-GB" dirty="0" smtClean="0"/>
              <a:t>for any non-exploratory work.</a:t>
            </a:r>
            <a:endParaRPr lang="en-GB"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a:p>
        </p:txBody>
      </p:sp>
    </p:spTree>
    <p:extLst>
      <p:ext uri="{BB962C8B-B14F-4D97-AF65-F5344CB8AC3E}">
        <p14:creationId xmlns:p14="http://schemas.microsoft.com/office/powerpoint/2010/main" val="3355757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529973" y="909000"/>
            <a:ext cx="7132054" cy="50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FAB73BC-B049-4115-A692-8D63A059BFB8}" type="slidenum">
              <a:rPr lang="en-US" smtClean="0"/>
              <a:pPr/>
              <a:t>34</a:t>
            </a:fld>
            <a:endParaRPr lang="en-US"/>
          </a:p>
        </p:txBody>
      </p:sp>
    </p:spTree>
    <p:extLst>
      <p:ext uri="{BB962C8B-B14F-4D97-AF65-F5344CB8AC3E}">
        <p14:creationId xmlns:p14="http://schemas.microsoft.com/office/powerpoint/2010/main" val="3208603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“Lasciate ogni speranza, voi ch’entrate!”</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77112" y="378667"/>
            <a:ext cx="4725000" cy="50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p:txBody>
          <a:bodyPr/>
          <a:lstStyle/>
          <a:p>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35</a:t>
            </a:fld>
            <a:endParaRPr lang="en-US"/>
          </a:p>
        </p:txBody>
      </p:sp>
    </p:spTree>
    <p:extLst>
      <p:ext uri="{BB962C8B-B14F-4D97-AF65-F5344CB8AC3E}">
        <p14:creationId xmlns:p14="http://schemas.microsoft.com/office/powerpoint/2010/main" val="427640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Consolas" panose="020B0609020204030204" pitchFamily="49" charset="0"/>
              </a:rPr>
              <a:t>But wait, there’s (literally</a:t>
            </a:r>
            <a:r>
              <a:rPr lang="en-GB" dirty="0" smtClean="0">
                <a:cs typeface="Consolas" panose="020B0609020204030204" pitchFamily="49" charset="0"/>
                <a:sym typeface="Wingdings" panose="05000000000000000000" pitchFamily="2" charset="2"/>
              </a:rPr>
              <a:t></a:t>
            </a:r>
            <a:r>
              <a:rPr lang="en-GB" dirty="0" smtClean="0">
                <a:cs typeface="Consolas" panose="020B0609020204030204" pitchFamily="49" charset="0"/>
              </a:rPr>
              <a:t>) more! </a:t>
            </a:r>
            <a:r>
              <a:rPr lang="en-GB" dirty="0" smtClean="0">
                <a:latin typeface="Consolas" panose="020B0609020204030204" pitchFamily="49" charset="0"/>
                <a:cs typeface="Consolas" panose="020B0609020204030204" pitchFamily="49" charset="0"/>
              </a:rPr>
              <a:t>scan</a:t>
            </a:r>
            <a:endParaRPr lang="la-Latn"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chor="ctr">
            <a:normAutofit/>
          </a:bodyPr>
          <a:lstStyle/>
          <a:p>
            <a:pPr marL="0" indent="0" algn="just">
              <a:buNone/>
            </a:pPr>
            <a:endParaRPr lang="en-GB" sz="5400" b="1"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1651863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a-Latn" dirty="0" smtClean="0"/>
              <a:t>Multum Im </a:t>
            </a:r>
            <a:r>
              <a:rPr lang="en-GB" dirty="0" smtClean="0"/>
              <a:t>P</a:t>
            </a:r>
            <a:r>
              <a:rPr lang="la-Latn" dirty="0" smtClean="0"/>
              <a:t>arvo</a:t>
            </a:r>
            <a:endParaRPr lang="la-Latn" dirty="0"/>
          </a:p>
        </p:txBody>
      </p:sp>
      <p:sp>
        <p:nvSpPr>
          <p:cNvPr id="3" name="Content Placeholder 2"/>
          <p:cNvSpPr>
            <a:spLocks noGrp="1"/>
          </p:cNvSpPr>
          <p:nvPr>
            <p:ph idx="1"/>
          </p:nvPr>
        </p:nvSpPr>
        <p:spPr/>
        <p:txBody>
          <a:bodyPr anchor="ctr"/>
          <a:lstStyle/>
          <a:p>
            <a:pPr marL="0" indent="0" algn="just">
              <a:buNone/>
            </a:pPr>
            <a:r>
              <a:rPr lang="en-GB" dirty="0" smtClean="0"/>
              <a:t>On today’s menu:</a:t>
            </a:r>
          </a:p>
          <a:p>
            <a:pPr marL="457200" indent="-457200" algn="just">
              <a:buFont typeface="+mj-lt"/>
              <a:buAutoNum type="arabicPeriod"/>
            </a:pPr>
            <a:r>
              <a:rPr lang="en-GB" dirty="0" smtClean="0"/>
              <a:t>A homogeneous perspective on the modern heterogeneous landscape;</a:t>
            </a:r>
          </a:p>
          <a:p>
            <a:pPr marL="457200" indent="-457200" algn="just">
              <a:buFont typeface="+mj-lt"/>
              <a:buAutoNum type="arabicPeriod"/>
            </a:pPr>
            <a:r>
              <a:rPr lang="en-GB" dirty="0" smtClean="0"/>
              <a:t>To be or not to be (a fundamental part of a complete heterogeneous programming model);</a:t>
            </a:r>
          </a:p>
          <a:p>
            <a:pPr marL="457200" indent="-457200" algn="just">
              <a:buFont typeface="+mj-lt"/>
              <a:buAutoNum type="arabicPeriod"/>
            </a:pPr>
            <a:r>
              <a:rPr lang="en-GB" dirty="0" smtClean="0"/>
              <a:t>What if C++ AMP were to go on a diet?</a:t>
            </a:r>
          </a:p>
          <a:p>
            <a:pPr marL="457200" indent="-457200" algn="just">
              <a:buFont typeface="+mj-lt"/>
              <a:buAutoNum type="arabicPeriod"/>
            </a:pPr>
            <a:r>
              <a:rPr lang="en-GB" dirty="0" smtClean="0"/>
              <a:t>The world is not made of nails – only Thor gets away with using only a hammer!</a:t>
            </a:r>
          </a:p>
        </p:txBody>
      </p:sp>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340758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BEWARE REALITY, FOR IT IS DARK AND FULL OF HARDWARE</a:t>
            </a:r>
            <a:endParaRPr lang="en-GB"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223814" y="378667"/>
            <a:ext cx="7631595" cy="50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p:txBody>
          <a:bodyPr/>
          <a:lstStyle/>
          <a:p>
            <a:r>
              <a:rPr lang="en-GB" dirty="0" smtClean="0"/>
              <a:t>Once upon a time in Bell Labs..</a:t>
            </a:r>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6</a:t>
            </a:fld>
            <a:endParaRPr lang="en-US"/>
          </a:p>
        </p:txBody>
      </p:sp>
    </p:spTree>
    <p:extLst>
      <p:ext uri="{BB962C8B-B14F-4D97-AF65-F5344CB8AC3E}">
        <p14:creationId xmlns:p14="http://schemas.microsoft.com/office/powerpoint/2010/main" val="58999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Once upon a time in Bell Labs…</a:t>
            </a:r>
            <a:endParaRPr lang="en-GB" dirty="0"/>
          </a:p>
        </p:txBody>
      </p:sp>
      <p:sp>
        <p:nvSpPr>
          <p:cNvPr id="5" name="Content Placeholder 4"/>
          <p:cNvSpPr>
            <a:spLocks noGrp="1"/>
          </p:cNvSpPr>
          <p:nvPr>
            <p:ph idx="1"/>
          </p:nvPr>
        </p:nvSpPr>
        <p:spPr/>
        <p:txBody>
          <a:bodyPr anchor="ctr" anchorCtr="0">
            <a:normAutofit/>
          </a:bodyPr>
          <a:lstStyle/>
          <a:p>
            <a:pPr algn="just">
              <a:buFont typeface="Arial" panose="020B0604020202020204" pitchFamily="34" charset="0"/>
              <a:buChar char="•"/>
            </a:pPr>
            <a:r>
              <a:rPr lang="en-GB" dirty="0" smtClean="0"/>
              <a:t>Dennis Ritchie (Von Neumann?) opted for a great abstract machine model for C:</a:t>
            </a:r>
          </a:p>
          <a:p>
            <a:pPr marL="598932" lvl="1" algn="just">
              <a:buFont typeface="Courier New" panose="02070309020205020404" pitchFamily="49" charset="0"/>
              <a:buChar char="o"/>
            </a:pPr>
            <a:r>
              <a:rPr lang="en-GB" dirty="0" smtClean="0"/>
              <a:t>1 processor</a:t>
            </a:r>
          </a:p>
          <a:p>
            <a:pPr marL="598932" lvl="1" algn="just">
              <a:buFont typeface="Courier New" panose="02070309020205020404" pitchFamily="49" charset="0"/>
              <a:buChar char="o"/>
            </a:pPr>
            <a:r>
              <a:rPr lang="en-GB" dirty="0" smtClean="0"/>
              <a:t>1 flat memory pool</a:t>
            </a:r>
          </a:p>
          <a:p>
            <a:pPr marL="598932" lvl="1" algn="just">
              <a:buFont typeface="Courier New" panose="02070309020205020404" pitchFamily="49" charset="0"/>
              <a:buChar char="o"/>
            </a:pPr>
            <a:r>
              <a:rPr lang="en-GB" dirty="0" smtClean="0"/>
              <a:t>SISD execution</a:t>
            </a:r>
          </a:p>
          <a:p>
            <a:pPr marL="598932" lvl="1" algn="just">
              <a:buFont typeface="Courier New" panose="02070309020205020404" pitchFamily="49" charset="0"/>
              <a:buChar char="o"/>
            </a:pPr>
            <a:r>
              <a:rPr lang="en-GB" dirty="0" smtClean="0"/>
              <a:t>details</a:t>
            </a:r>
          </a:p>
        </p:txBody>
      </p:sp>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3550787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Decades later…</a:t>
            </a:r>
            <a:endParaRPr lang="en-GB" dirty="0"/>
          </a:p>
        </p:txBody>
      </p:sp>
      <p:sp>
        <p:nvSpPr>
          <p:cNvPr id="5" name="Content Placeholder 4"/>
          <p:cNvSpPr>
            <a:spLocks noGrp="1"/>
          </p:cNvSpPr>
          <p:nvPr>
            <p:ph idx="1"/>
          </p:nvPr>
        </p:nvSpPr>
        <p:spPr/>
        <p:txBody>
          <a:bodyPr anchor="ctr" anchorCtr="0">
            <a:normAutofit/>
          </a:bodyPr>
          <a:lstStyle/>
          <a:p>
            <a:pPr algn="just">
              <a:buFont typeface="Arial" panose="020B0604020202020204" pitchFamily="34" charset="0"/>
              <a:buChar char="•"/>
            </a:pPr>
            <a:r>
              <a:rPr lang="en-GB" dirty="0" smtClean="0"/>
              <a:t>The C and C++ abstract machine models are augmented to:</a:t>
            </a:r>
          </a:p>
          <a:p>
            <a:pPr marL="598932" lvl="1" algn="just">
              <a:buFont typeface="Courier New" panose="02070309020205020404" pitchFamily="49" charset="0"/>
              <a:buChar char="o"/>
            </a:pPr>
            <a:r>
              <a:rPr lang="en-GB" dirty="0" smtClean="0"/>
              <a:t>1 processor (possibly with multiple homogeneous cores)</a:t>
            </a:r>
          </a:p>
          <a:p>
            <a:pPr marL="598932" lvl="1" algn="just">
              <a:buFont typeface="Courier New" panose="02070309020205020404" pitchFamily="49" charset="0"/>
              <a:buChar char="o"/>
            </a:pPr>
            <a:r>
              <a:rPr lang="en-GB" dirty="0" smtClean="0"/>
              <a:t>1 flat memory pool</a:t>
            </a:r>
          </a:p>
          <a:p>
            <a:pPr marL="598932" lvl="1" algn="just">
              <a:buFont typeface="Courier New" panose="02070309020205020404" pitchFamily="49" charset="0"/>
              <a:buChar char="o"/>
            </a:pPr>
            <a:r>
              <a:rPr lang="en-GB" dirty="0" smtClean="0"/>
              <a:t>SISD or MIMD execution</a:t>
            </a:r>
          </a:p>
          <a:p>
            <a:pPr marL="598932" lvl="1" algn="just">
              <a:buFont typeface="Courier New" panose="02070309020205020404" pitchFamily="49" charset="0"/>
              <a:buChar char="o"/>
            </a:pPr>
            <a:r>
              <a:rPr lang="en-GB" dirty="0" smtClean="0"/>
              <a:t>a formal memory model</a:t>
            </a:r>
          </a:p>
          <a:p>
            <a:pPr marL="598932" lvl="1" algn="just">
              <a:buFont typeface="Courier New" panose="02070309020205020404" pitchFamily="49" charset="0"/>
              <a:buChar char="o"/>
            </a:pPr>
            <a:r>
              <a:rPr lang="en-GB" dirty="0" smtClean="0"/>
              <a:t>details</a:t>
            </a:r>
          </a:p>
        </p:txBody>
      </p:sp>
      <p:sp>
        <p:nvSpPr>
          <p:cNvPr id="3" name="Slide Number Placeholder 2"/>
          <p:cNvSpPr>
            <a:spLocks noGrp="1"/>
          </p:cNvSpPr>
          <p:nvPr>
            <p:ph type="sldNum" sz="quarter" idx="12"/>
          </p:nvPr>
        </p:nvSpPr>
        <p:spPr/>
        <p:txBody>
          <a:bodyPr/>
          <a:lstStyle/>
          <a:p>
            <a:fld id="{4FAB73BC-B049-4115-A692-8D63A059BFB8}" type="slidenum">
              <a:rPr lang="en-US" smtClean="0"/>
              <a:t>8</a:t>
            </a:fld>
            <a:endParaRPr lang="en-US"/>
          </a:p>
        </p:txBody>
      </p:sp>
    </p:spTree>
    <p:extLst>
      <p:ext uri="{BB962C8B-B14F-4D97-AF65-F5344CB8AC3E}">
        <p14:creationId xmlns:p14="http://schemas.microsoft.com/office/powerpoint/2010/main" val="140438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Reality</a:t>
            </a:r>
            <a:endParaRPr lang="en-GB" dirty="0"/>
          </a:p>
        </p:txBody>
      </p:sp>
      <p:sp>
        <p:nvSpPr>
          <p:cNvPr id="5" name="Content Placeholder 4"/>
          <p:cNvSpPr>
            <a:spLocks noGrp="1"/>
          </p:cNvSpPr>
          <p:nvPr>
            <p:ph idx="1"/>
          </p:nvPr>
        </p:nvSpPr>
        <p:spPr/>
        <p:txBody>
          <a:bodyPr anchor="ctr" anchorCtr="0">
            <a:normAutofit/>
          </a:bodyPr>
          <a:lstStyle/>
          <a:p>
            <a:pPr marL="0" indent="0" algn="just">
              <a:buNone/>
            </a:pPr>
            <a:r>
              <a:rPr lang="en-GB" dirty="0" smtClean="0"/>
              <a:t>Is a harsh mistress:</a:t>
            </a:r>
          </a:p>
          <a:p>
            <a:pPr marL="598932" lvl="1" algn="just">
              <a:buFont typeface="Courier New" panose="02070309020205020404" pitchFamily="49" charset="0"/>
              <a:buChar char="o"/>
            </a:pPr>
            <a:r>
              <a:rPr lang="en-GB" dirty="0" smtClean="0"/>
              <a:t>Many, heterogeneous, processors, in the same machine (CPUs, GPUs, DSPs, etc.)</a:t>
            </a:r>
          </a:p>
          <a:p>
            <a:pPr marL="598932" lvl="1" algn="just">
              <a:buFont typeface="Courier New" panose="02070309020205020404" pitchFamily="49" charset="0"/>
              <a:buChar char="o"/>
            </a:pPr>
            <a:r>
              <a:rPr lang="en-GB" dirty="0" smtClean="0"/>
              <a:t>Processors and their memory pools are distributed (and frequently incoherent)</a:t>
            </a:r>
          </a:p>
          <a:p>
            <a:pPr marL="598932" lvl="1" algn="just">
              <a:buFont typeface="Courier New" panose="02070309020205020404" pitchFamily="49" charset="0"/>
              <a:buChar char="o"/>
            </a:pPr>
            <a:r>
              <a:rPr lang="en-GB" dirty="0" smtClean="0"/>
              <a:t>MIMD and SIMD (even better if SIMT nee SPMD) execution</a:t>
            </a:r>
          </a:p>
          <a:p>
            <a:pPr marL="598932" lvl="1" algn="just">
              <a:buFont typeface="Courier New" panose="02070309020205020404" pitchFamily="49" charset="0"/>
              <a:buChar char="o"/>
            </a:pPr>
            <a:r>
              <a:rPr lang="en-GB" dirty="0" smtClean="0"/>
              <a:t>Multi-layered, potentially odd, memory model(s)</a:t>
            </a:r>
          </a:p>
          <a:p>
            <a:pPr marL="598932" lvl="1" algn="just">
              <a:buFont typeface="Courier New" panose="02070309020205020404" pitchFamily="49" charset="0"/>
              <a:buChar char="o"/>
            </a:pPr>
            <a:r>
              <a:rPr lang="en-GB" dirty="0" smtClean="0"/>
              <a:t>Lots of </a:t>
            </a:r>
            <a:r>
              <a:rPr lang="en-GB" dirty="0" smtClean="0"/>
              <a:t>details</a:t>
            </a:r>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a:p>
        </p:txBody>
      </p:sp>
    </p:spTree>
    <p:extLst>
      <p:ext uri="{BB962C8B-B14F-4D97-AF65-F5344CB8AC3E}">
        <p14:creationId xmlns:p14="http://schemas.microsoft.com/office/powerpoint/2010/main" val="152156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icrosoft">
      <a:dk1>
        <a:srgbClr val="000000"/>
      </a:dk1>
      <a:lt1>
        <a:srgbClr val="FFFFFF"/>
      </a:lt1>
      <a:dk2>
        <a:srgbClr val="303034"/>
      </a:dk2>
      <a:lt2>
        <a:srgbClr val="DFDFE4"/>
      </a:lt2>
      <a:accent1>
        <a:srgbClr val="219DFD"/>
      </a:accent1>
      <a:accent2>
        <a:srgbClr val="77BC00"/>
      </a:accent2>
      <a:accent3>
        <a:srgbClr val="FFB700"/>
      </a:accent3>
      <a:accent4>
        <a:srgbClr val="F02401"/>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4914</TotalTime>
  <Words>1655</Words>
  <Application>Microsoft Office PowerPoint</Application>
  <PresentationFormat>Widescreen</PresentationFormat>
  <Paragraphs>261</Paragraphs>
  <Slides>35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 Light</vt:lpstr>
      <vt:lpstr>Wingdings</vt:lpstr>
      <vt:lpstr>Consolas</vt:lpstr>
      <vt:lpstr>Courier New</vt:lpstr>
      <vt:lpstr>Cambria Math</vt:lpstr>
      <vt:lpstr>Arial</vt:lpstr>
      <vt:lpstr>Calibri</vt:lpstr>
      <vt:lpstr>Metropolitan</vt:lpstr>
      <vt:lpstr>ONE CAN SIMPLY WALK INTO HETEROGENEOUS PARALLELISM</vt:lpstr>
      <vt:lpstr>“Where is the meat?”</vt:lpstr>
      <vt:lpstr>reduce</vt:lpstr>
      <vt:lpstr>But wait, there’s (literally) more! scan</vt:lpstr>
      <vt:lpstr>Multum Im Parvo</vt:lpstr>
      <vt:lpstr>BEWARE REALITY, FOR IT IS DARK AND FULL OF HARDWARE</vt:lpstr>
      <vt:lpstr>Once upon a time in Bell Labs…</vt:lpstr>
      <vt:lpstr>Decades later…</vt:lpstr>
      <vt:lpstr>Reality</vt:lpstr>
      <vt:lpstr>The common wisdom…</vt:lpstr>
      <vt:lpstr>…is wrong (has been wrong for years)</vt:lpstr>
      <vt:lpstr>The correct abstract machine model</vt:lpstr>
      <vt:lpstr>ALL YOU NEED IS…</vt:lpstr>
      <vt:lpstr>The IHV</vt:lpstr>
      <vt:lpstr>The “good-guy” librarian</vt:lpstr>
      <vt:lpstr>The “good-guy” compiler writer</vt:lpstr>
      <vt:lpstr>A humble programmer’s perspective (no, not Dijkstra’s)</vt:lpstr>
      <vt:lpstr>Putting our code where our mouth is</vt:lpstr>
      <vt:lpstr>A minimal but sufficient programming model (I)</vt:lpstr>
      <vt:lpstr>A minimal but sufficient programming model (II)</vt:lpstr>
      <vt:lpstr>How? (naming is just for illustration)</vt:lpstr>
      <vt:lpstr>accelerator</vt:lpstr>
      <vt:lpstr>tiled_index</vt:lpstr>
      <vt:lpstr>tile_exclusive_cache</vt:lpstr>
      <vt:lpstr>parallel_for_each</vt:lpstr>
      <vt:lpstr>uniform_invoke</vt:lpstr>
      <vt:lpstr>reduce revisited (I)</vt:lpstr>
      <vt:lpstr>reduce revisited (II)</vt:lpstr>
      <vt:lpstr>reduce revisited (III)</vt:lpstr>
      <vt:lpstr>reduce revisited…</vt:lpstr>
      <vt:lpstr>Recommended reading I</vt:lpstr>
      <vt:lpstr>Recommended reading II</vt:lpstr>
      <vt:lpstr>Experimental instruments</vt:lpstr>
      <vt:lpstr>PowerPoint Presentation</vt:lpstr>
      <vt:lpstr>“Lasciate ogni speranza, voi ch’entrate!”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can simply walk into heterogeneous parallelism</dc:title>
  <dc:creator>Alexandru Voicu</dc:creator>
  <cp:lastModifiedBy>Alex Voicu</cp:lastModifiedBy>
  <cp:revision>140</cp:revision>
  <dcterms:created xsi:type="dcterms:W3CDTF">2014-10-08T20:30:14Z</dcterms:created>
  <dcterms:modified xsi:type="dcterms:W3CDTF">2015-05-31T18:10:55Z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0x01010002CD1C0A8FB9324E8ECED3DFE7AC738D</vt:lpwstr>
  </property>
  <property fmtid="{D5CDD505-2E9C-101B-9397-08002B2CF9AE}" pid="3" name="IsMyDocuments">
    <vt:bool>true</vt:bool>
  </property>
  <property fmtid="{D5CDD505-2E9C-101B-9397-08002B2CF9AE}" pid="4" name="_MarkAsFinal">
    <vt:bool>true</vt:bool>
  </property>
</Properties>
</file>