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294" r:id="rId14"/>
    <p:sldId id="300" r:id="rId15"/>
    <p:sldId id="295" r:id="rId16"/>
    <p:sldId id="296" r:id="rId17"/>
    <p:sldId id="301" r:id="rId18"/>
    <p:sldId id="316" r:id="rId19"/>
    <p:sldId id="289" r:id="rId20"/>
    <p:sldId id="261" r:id="rId21"/>
    <p:sldId id="303" r:id="rId22"/>
    <p:sldId id="272" r:id="rId23"/>
    <p:sldId id="274" r:id="rId24"/>
    <p:sldId id="302" r:id="rId25"/>
  </p:sldIdLst>
  <p:sldSz cx="9144000" cy="6858000" type="screen4x3"/>
  <p:notesSz cx="7099300" cy="102346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581" y="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80520" cy="511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hu-HU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Dátum helye 2"/>
          <p:cNvSpPr txBox="1">
            <a:spLocks noGrp="1"/>
          </p:cNvSpPr>
          <p:nvPr>
            <p:ph type="dt" sz="quarter" idx="1"/>
          </p:nvPr>
        </p:nvSpPr>
        <p:spPr>
          <a:xfrm>
            <a:off x="4018320" y="0"/>
            <a:ext cx="3080520" cy="511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fld id="{389DC73A-65FC-4DC7-9880-A0BCA7F38A36}" type="datetimeFigureOut">
              <a:t>2014.04.08.</a:t>
            </a:fld>
            <a:endParaRPr lang="hu-HU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4" name="Élőláb helye 3"/>
          <p:cNvSpPr txBox="1">
            <a:spLocks noGrp="1"/>
          </p:cNvSpPr>
          <p:nvPr>
            <p:ph type="ftr" sz="quarter" idx="2"/>
          </p:nvPr>
        </p:nvSpPr>
        <p:spPr>
          <a:xfrm>
            <a:off x="0" y="9723240"/>
            <a:ext cx="3080520" cy="511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hu-HU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5" name="Dia számának helye 4"/>
          <p:cNvSpPr txBox="1">
            <a:spLocks noGrp="1"/>
          </p:cNvSpPr>
          <p:nvPr>
            <p:ph type="sldNum" sz="quarter" idx="3"/>
          </p:nvPr>
        </p:nvSpPr>
        <p:spPr>
          <a:xfrm>
            <a:off x="4018320" y="9723240"/>
            <a:ext cx="3080520" cy="511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fld id="{7066AFAC-24ED-4B1A-B4CB-B719CDDB8C6E}" type="slidenum">
              <a:t>‹#›</a:t>
            </a:fld>
            <a:endParaRPr lang="hu-HU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52986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>
            <a:spLocks noMove="1" noResize="1"/>
          </p:cNvSpPr>
          <p:nvPr/>
        </p:nvSpPr>
        <p:spPr>
          <a:xfrm>
            <a:off x="0" y="0"/>
            <a:ext cx="7099200" cy="10234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0" tIns="0" rIns="0" bIns="0" anchor="ctr" anchorCtr="1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zabadkézi sokszög 2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zabadkézi sokszög 3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zabadkézi sokszög 4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Szabadkézi sokszög 5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Szabadkézi sokszög 6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8" name="Szabadkézi sokszög 7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9" name="Szabadkézi sokszög 8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Szabadkézi sokszög 9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Szabadkézi sokszög 10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Szabadkézi sokszög 11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3" name="Szabadkézi sokszög 12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4" name="Szabadkézi sokszög 13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5" name="Szabadkézi sokszög 14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6" name="Szabadkézi sokszög 15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7" name="Szabadkézi sokszög 16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8" name="Szabadkézi sokszög 17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9" name="Szabadkézi sokszög 18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0" name="Szabadkézi sokszög 19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1" name="Szabadkézi sokszög 20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2" name="Szabadkézi sokszög 21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3" name="Szabadkézi sokszög 22"/>
          <p:cNvSpPr/>
          <p:nvPr/>
        </p:nvSpPr>
        <p:spPr>
          <a:xfrm>
            <a:off x="0" y="339840"/>
            <a:ext cx="33288120" cy="24966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4" name="Jegyzetek helye 23"/>
          <p:cNvSpPr txBox="1">
            <a:spLocks noGrp="1"/>
          </p:cNvSpPr>
          <p:nvPr>
            <p:ph type="body" sz="quarter" idx="3"/>
          </p:nvPr>
        </p:nvSpPr>
        <p:spPr>
          <a:xfrm>
            <a:off x="522000" y="4830480"/>
            <a:ext cx="6041879" cy="45230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  <p:sp>
        <p:nvSpPr>
          <p:cNvPr id="25" name="Diakép helye 24"/>
          <p:cNvSpPr>
            <a:spLocks noGrp="1" noRot="1" noChangeAspect="1"/>
          </p:cNvSpPr>
          <p:nvPr>
            <p:ph type="sldImg" idx="2"/>
          </p:nvPr>
        </p:nvSpPr>
        <p:spPr>
          <a:xfrm>
            <a:off x="990360" y="777600"/>
            <a:ext cx="5095800" cy="3816720"/>
          </a:xfrm>
          <a:prstGeom prst="rect">
            <a:avLst/>
          </a:prstGeom>
          <a:noFill/>
          <a:ln>
            <a:noFill/>
            <a:prstDash val="solid"/>
          </a:ln>
        </p:spPr>
      </p:sp>
    </p:spTree>
    <p:extLst>
      <p:ext uri="{BB962C8B-B14F-4D97-AF65-F5344CB8AC3E}">
        <p14:creationId xmlns:p14="http://schemas.microsoft.com/office/powerpoint/2010/main" val="330538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57200" algn="l"/>
        <a:tab pos="914400" algn="l"/>
        <a:tab pos="1371599" algn="l"/>
        <a:tab pos="1828800" algn="l"/>
        <a:tab pos="2286000" algn="l"/>
        <a:tab pos="2743199" algn="l"/>
        <a:tab pos="3200400" algn="l"/>
        <a:tab pos="3657600" algn="l"/>
        <a:tab pos="4114800" algn="l"/>
        <a:tab pos="4572000" algn="l"/>
        <a:tab pos="5029200" algn="l"/>
        <a:tab pos="5486399" algn="l"/>
        <a:tab pos="5943600" algn="l"/>
        <a:tab pos="6400799" algn="l"/>
        <a:tab pos="6858000" algn="l"/>
        <a:tab pos="7315200" algn="l"/>
        <a:tab pos="7772400" algn="l"/>
        <a:tab pos="8229600" algn="l"/>
        <a:tab pos="8686800" algn="l"/>
        <a:tab pos="9144000" algn="l"/>
      </a:tabLst>
      <a:defRPr lang="hu-HU" sz="1200" b="0" i="0" u="none" strike="noStrike" baseline="0">
        <a:ln>
          <a:noFill/>
        </a:ln>
        <a:solidFill>
          <a:srgbClr val="000000"/>
        </a:solidFill>
        <a:latin typeface="Times New Roman" pitchFamily="18"/>
        <a:ea typeface="MS Gothic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8240"/>
            <a:ext cx="5116320" cy="383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0" y="4862160"/>
            <a:ext cx="5680079" cy="271401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lnSpc>
                <a:spcPct val="95000"/>
              </a:lnSpc>
              <a:buNone/>
            </a:pPr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39680" y="762120"/>
            <a:ext cx="5078520" cy="38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22000" y="4830480"/>
            <a:ext cx="6041879" cy="45234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909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054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65938" y="-25400"/>
            <a:ext cx="2287587" cy="545941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-25400"/>
            <a:ext cx="6713538" cy="545941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736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49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7227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39750" y="908050"/>
            <a:ext cx="3679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371975" y="908050"/>
            <a:ext cx="3679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955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8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333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22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146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85081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50000">
              <a:srgbClr val="0000CC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gyenes összekötő 1"/>
          <p:cNvSpPr/>
          <p:nvPr/>
        </p:nvSpPr>
        <p:spPr>
          <a:xfrm>
            <a:off x="0" y="685799"/>
            <a:ext cx="9144000" cy="1440"/>
          </a:xfrm>
          <a:prstGeom prst="line">
            <a:avLst/>
          </a:prstGeom>
          <a:noFill/>
          <a:ln w="1836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zabadkézi sokszög 2"/>
          <p:cNvSpPr/>
          <p:nvPr/>
        </p:nvSpPr>
        <p:spPr>
          <a:xfrm>
            <a:off x="31680" y="3046320"/>
            <a:ext cx="9144000" cy="180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zabadkézi sokszög 3"/>
          <p:cNvSpPr/>
          <p:nvPr/>
        </p:nvSpPr>
        <p:spPr>
          <a:xfrm>
            <a:off x="0" y="3200400"/>
            <a:ext cx="9144000" cy="144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2139840" y="2987640"/>
            <a:ext cx="4854600" cy="885960"/>
            <a:chOff x="2139840" y="2987640"/>
            <a:chExt cx="4854600" cy="885960"/>
          </a:xfrm>
        </p:grpSpPr>
        <p:sp>
          <p:nvSpPr>
            <p:cNvPr id="6" name="Szabadkézi sokszög 5"/>
            <p:cNvSpPr/>
            <p:nvPr/>
          </p:nvSpPr>
          <p:spPr>
            <a:xfrm>
              <a:off x="2139840" y="2987640"/>
              <a:ext cx="3125880" cy="180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grpSp>
          <p:nvGrpSpPr>
            <p:cNvPr id="7" name="Csoportba foglalás 6"/>
            <p:cNvGrpSpPr/>
            <p:nvPr/>
          </p:nvGrpSpPr>
          <p:grpSpPr>
            <a:xfrm>
              <a:off x="2139840" y="2987640"/>
              <a:ext cx="4854600" cy="885960"/>
              <a:chOff x="2139840" y="2987640"/>
              <a:chExt cx="4854600" cy="885960"/>
            </a:xfrm>
          </p:grpSpPr>
          <p:sp>
            <p:nvSpPr>
              <p:cNvPr id="8" name="Szabadkézi sokszög 7"/>
              <p:cNvSpPr/>
              <p:nvPr/>
            </p:nvSpPr>
            <p:spPr>
              <a:xfrm>
                <a:off x="2139840" y="2987640"/>
                <a:ext cx="4854600" cy="857159"/>
              </a:xfrm>
              <a:custGeom>
                <a:avLst>
                  <a:gd name="f0" fmla="val 40"/>
                </a:avLst>
                <a:gdLst>
                  <a:gd name="f1" fmla="val 10800000"/>
                  <a:gd name="f2" fmla="val 5400000"/>
                  <a:gd name="f3" fmla="val 1620000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val 45"/>
                  <a:gd name="f10" fmla="val 10800"/>
                  <a:gd name="f11" fmla="val -2147483647"/>
                  <a:gd name="f12" fmla="val 2147483647"/>
                  <a:gd name="f13" fmla="abs f4"/>
                  <a:gd name="f14" fmla="abs f5"/>
                  <a:gd name="f15" fmla="abs f6"/>
                  <a:gd name="f16" fmla="*/ f8 1 180"/>
                  <a:gd name="f17" fmla="pin 0 f0 10800"/>
                  <a:gd name="f18" fmla="+- 0 0 f2"/>
                  <a:gd name="f19" fmla="?: f13 f4 1"/>
                  <a:gd name="f20" fmla="?: f14 f5 1"/>
                  <a:gd name="f21" fmla="?: f15 f6 1"/>
                  <a:gd name="f22" fmla="*/ f9 f16 1"/>
                  <a:gd name="f23" fmla="+- f7 f17 0"/>
                  <a:gd name="f24" fmla="*/ f19 1 21600"/>
                  <a:gd name="f25" fmla="*/ f20 1 21600"/>
                  <a:gd name="f26" fmla="*/ 21600 f19 1"/>
                  <a:gd name="f27" fmla="*/ 21600 f20 1"/>
                  <a:gd name="f28" fmla="+- 0 0 f22"/>
                  <a:gd name="f29" fmla="min f25 f24"/>
                  <a:gd name="f30" fmla="*/ f26 1 f21"/>
                  <a:gd name="f31" fmla="*/ f27 1 f21"/>
                  <a:gd name="f32" fmla="*/ f28 f1 1"/>
                  <a:gd name="f33" fmla="*/ f32 1 f8"/>
                  <a:gd name="f34" fmla="+- f31 0 f17"/>
                  <a:gd name="f35" fmla="+- f30 0 f17"/>
                  <a:gd name="f36" fmla="*/ f17 f29 1"/>
                  <a:gd name="f37" fmla="*/ f7 f29 1"/>
                  <a:gd name="f38" fmla="*/ f23 f29 1"/>
                  <a:gd name="f39" fmla="*/ f31 f29 1"/>
                  <a:gd name="f40" fmla="*/ f30 f29 1"/>
                  <a:gd name="f41" fmla="+- f33 0 f2"/>
                  <a:gd name="f42" fmla="+- f37 0 f38"/>
                  <a:gd name="f43" fmla="+- f38 0 f37"/>
                  <a:gd name="f44" fmla="*/ f34 f29 1"/>
                  <a:gd name="f45" fmla="*/ f35 f29 1"/>
                  <a:gd name="f46" fmla="cos 1 f41"/>
                  <a:gd name="f47" fmla="abs f42"/>
                  <a:gd name="f48" fmla="abs f43"/>
                  <a:gd name="f49" fmla="?: f42 f18 f2"/>
                  <a:gd name="f50" fmla="?: f42 f2 f18"/>
                  <a:gd name="f51" fmla="?: f42 f3 f2"/>
                  <a:gd name="f52" fmla="?: f42 f2 f3"/>
                  <a:gd name="f53" fmla="+- f39 0 f44"/>
                  <a:gd name="f54" fmla="?: f43 f18 f2"/>
                  <a:gd name="f55" fmla="?: f43 f2 f18"/>
                  <a:gd name="f56" fmla="+- f40 0 f45"/>
                  <a:gd name="f57" fmla="+- f44 0 f39"/>
                  <a:gd name="f58" fmla="+- f45 0 f40"/>
                  <a:gd name="f59" fmla="?: f42 0 f1"/>
                  <a:gd name="f60" fmla="?: f42 f1 0"/>
                  <a:gd name="f61" fmla="+- 0 0 f46"/>
                  <a:gd name="f62" fmla="?: f42 f52 f51"/>
                  <a:gd name="f63" fmla="?: f42 f51 f52"/>
                  <a:gd name="f64" fmla="?: f43 f50 f49"/>
                  <a:gd name="f65" fmla="abs f53"/>
                  <a:gd name="f66" fmla="?: f53 0 f1"/>
                  <a:gd name="f67" fmla="?: f53 f1 0"/>
                  <a:gd name="f68" fmla="?: f53 f54 f55"/>
                  <a:gd name="f69" fmla="abs f56"/>
                  <a:gd name="f70" fmla="abs f57"/>
                  <a:gd name="f71" fmla="?: f56 f18 f2"/>
                  <a:gd name="f72" fmla="?: f56 f2 f18"/>
                  <a:gd name="f73" fmla="?: f56 f3 f2"/>
                  <a:gd name="f74" fmla="?: f56 f2 f3"/>
                  <a:gd name="f75" fmla="abs f58"/>
                  <a:gd name="f76" fmla="?: f58 f18 f2"/>
                  <a:gd name="f77" fmla="?: f58 f2 f18"/>
                  <a:gd name="f78" fmla="?: f58 f60 f59"/>
                  <a:gd name="f79" fmla="?: f58 f59 f60"/>
                  <a:gd name="f80" fmla="*/ f17 f61 1"/>
                  <a:gd name="f81" fmla="?: f43 f63 f62"/>
                  <a:gd name="f82" fmla="?: f43 f67 f66"/>
                  <a:gd name="f83" fmla="?: f43 f66 f67"/>
                  <a:gd name="f84" fmla="?: f56 f74 f73"/>
                  <a:gd name="f85" fmla="?: f56 f73 f74"/>
                  <a:gd name="f86" fmla="?: f57 f72 f71"/>
                  <a:gd name="f87" fmla="?: f42 f78 f79"/>
                  <a:gd name="f88" fmla="?: f42 f76 f77"/>
                  <a:gd name="f89" fmla="*/ f80 3163 1"/>
                  <a:gd name="f90" fmla="?: f53 f82 f83"/>
                  <a:gd name="f91" fmla="?: f57 f85 f84"/>
                  <a:gd name="f92" fmla="*/ f89 1 7636"/>
                  <a:gd name="f93" fmla="+- f7 f92 0"/>
                  <a:gd name="f94" fmla="+- f30 0 f92"/>
                  <a:gd name="f95" fmla="+- f31 0 f92"/>
                  <a:gd name="f96" fmla="*/ f93 f29 1"/>
                  <a:gd name="f97" fmla="*/ f94 f29 1"/>
                  <a:gd name="f98" fmla="*/ f95 f29 1"/>
                </a:gdLst>
                <a:ahLst>
                  <a:ahXY gdRefX="f0" minX="f7" maxX="f10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6" t="f96" r="f97" b="f98"/>
                <a:pathLst>
                  <a:path>
                    <a:moveTo>
                      <a:pt x="f38" y="f37"/>
                    </a:moveTo>
                    <a:arcTo wR="f47" hR="f48" stAng="f81" swAng="f64"/>
                    <a:lnTo>
                      <a:pt x="f37" y="f44"/>
                    </a:lnTo>
                    <a:arcTo wR="f48" hR="f65" stAng="f90" swAng="f68"/>
                    <a:lnTo>
                      <a:pt x="f45" y="f39"/>
                    </a:lnTo>
                    <a:arcTo wR="f69" hR="f70" stAng="f91" swAng="f86"/>
                    <a:lnTo>
                      <a:pt x="f40" y="f38"/>
                    </a:lnTo>
                    <a:arcTo wR="f75" hR="f47" stAng="f87" swAng="f88"/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ctr" anchorCtr="0" compatLnSpc="0"/>
              <a:lstStyle/>
              <a:p>
                <a:pPr lvl="0" rtl="0" hangingPunct="0">
                  <a:buNone/>
                  <a:tabLst/>
                </a:pPr>
                <a:endParaRPr lang="hu-HU" sz="2400">
                  <a:latin typeface="Times New Roman" pitchFamily="18"/>
                  <a:ea typeface="Arial Unicode MS" pitchFamily="2"/>
                  <a:cs typeface="Tahoma" pitchFamily="2"/>
                </a:endParaRPr>
              </a:p>
            </p:txBody>
          </p:sp>
          <p:sp>
            <p:nvSpPr>
              <p:cNvPr id="9" name="Szabadkézi sokszög 8"/>
              <p:cNvSpPr/>
              <p:nvPr/>
            </p:nvSpPr>
            <p:spPr>
              <a:xfrm>
                <a:off x="2139840" y="2987640"/>
                <a:ext cx="4854600" cy="88596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>
                <a:spAutoFit/>
              </a:bodyPr>
              <a:lstStyle/>
              <a:p>
                <a:pPr marL="0" marR="0" lvl="0" indent="0" rtl="0" hangingPunct="1">
                  <a:buNone/>
                  <a:tabLst/>
                </a:pPr>
                <a:r>
                  <a:rPr lang="en-GB" sz="2400">
                    <a:latin typeface="Times New Roman" pitchFamily="18"/>
                    <a:ea typeface="Arial Unicode MS" pitchFamily="2"/>
                    <a:cs typeface="Tahoma" pitchFamily="2"/>
                  </a:rPr>
                  <a:t>  </a:t>
                </a:r>
                <a:r>
                  <a:rPr lang="en-GB" sz="5200">
                    <a:latin typeface="Times New Roman" pitchFamily="18"/>
                    <a:ea typeface="Arial Unicode MS" pitchFamily="2"/>
                    <a:cs typeface="Tahoma" pitchFamily="2"/>
                  </a:rPr>
                  <a:t> </a:t>
                </a:r>
                <a:r>
                  <a:rPr lang="en-GB" sz="2400">
                    <a:latin typeface="Times New Roman" pitchFamily="18"/>
                    <a:ea typeface="Arial Unicode MS" pitchFamily="2"/>
                    <a:cs typeface="Tahoma" pitchFamily="2"/>
                  </a:rPr>
                  <a:t>                      </a:t>
                </a:r>
              </a:p>
            </p:txBody>
          </p:sp>
        </p:grpSp>
      </p:grpSp>
      <p:sp>
        <p:nvSpPr>
          <p:cNvPr id="11" name="Szabadkézi sokszög 10"/>
          <p:cNvSpPr/>
          <p:nvPr/>
        </p:nvSpPr>
        <p:spPr>
          <a:xfrm>
            <a:off x="0" y="6580440"/>
            <a:ext cx="3275856" cy="277560"/>
          </a:xfrm>
          <a:custGeom>
            <a:avLst>
              <a:gd name="f0" fmla="val 12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8018999" y="6597352"/>
            <a:ext cx="1228353" cy="304927"/>
            <a:chOff x="8018999" y="6597352"/>
            <a:chExt cx="1228353" cy="304927"/>
          </a:xfrm>
        </p:grpSpPr>
        <p:sp>
          <p:nvSpPr>
            <p:cNvPr id="14" name="Szabadkézi sokszög 13"/>
            <p:cNvSpPr/>
            <p:nvPr/>
          </p:nvSpPr>
          <p:spPr>
            <a:xfrm>
              <a:off x="8018999" y="6624719"/>
              <a:ext cx="1148760" cy="277560"/>
            </a:xfrm>
            <a:custGeom>
              <a:avLst>
                <a:gd name="f0" fmla="val 124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5" name="Szabadkézi sokszög 14"/>
            <p:cNvSpPr/>
            <p:nvPr/>
          </p:nvSpPr>
          <p:spPr>
            <a:xfrm>
              <a:off x="8100392" y="6597352"/>
              <a:ext cx="1146960" cy="256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2160" tIns="46080" rIns="92160" bIns="46080" anchor="ctr" anchorCtr="0" compatLnSpc="0">
              <a:spAutoFit/>
            </a:bodyPr>
            <a:lstStyle/>
            <a:p>
              <a:pPr marL="0" marR="0" lvl="0" indent="0" rtl="0" hangingPunct="1">
                <a:lnSpc>
                  <a:spcPct val="90000"/>
                </a:lnSpc>
                <a:buNone/>
                <a:tabLst/>
              </a:pPr>
              <a:r>
                <a:rPr lang="en-GB" sz="1200">
                  <a:solidFill>
                    <a:srgbClr val="FFFFFF"/>
                  </a:solidFill>
                  <a:latin typeface="Verdana" pitchFamily="34"/>
                  <a:ea typeface="Arial Unicode MS" pitchFamily="2"/>
                  <a:cs typeface="Tahoma" pitchFamily="2"/>
                </a:rPr>
                <a:t>Csörgő, T.</a:t>
              </a:r>
            </a:p>
          </p:txBody>
        </p:sp>
      </p:grpSp>
      <p:sp>
        <p:nvSpPr>
          <p:cNvPr id="16" name="Cím helye 15"/>
          <p:cNvSpPr txBox="1">
            <a:spLocks noGrp="1"/>
          </p:cNvSpPr>
          <p:nvPr>
            <p:ph type="title"/>
          </p:nvPr>
        </p:nvSpPr>
        <p:spPr>
          <a:xfrm>
            <a:off x="0" y="-25560"/>
            <a:ext cx="9153360" cy="635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/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hu-HU" dirty="0" smtClean="0"/>
              <a:t> Címszöveg </a:t>
            </a:r>
            <a:r>
              <a:rPr lang="hu-HU" dirty="0"/>
              <a:t>formátumának szerkesztése</a:t>
            </a:r>
          </a:p>
        </p:txBody>
      </p:sp>
      <p:sp>
        <p:nvSpPr>
          <p:cNvPr id="17" name="Szöveg helye 16"/>
          <p:cNvSpPr txBox="1">
            <a:spLocks noGrp="1"/>
          </p:cNvSpPr>
          <p:nvPr>
            <p:ph type="body" idx="1"/>
          </p:nvPr>
        </p:nvSpPr>
        <p:spPr>
          <a:xfrm>
            <a:off x="539280" y="907919"/>
            <a:ext cx="7512120" cy="4526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marL="311040" marR="0" lvl="0" indent="-311040" algn="l" rtl="0" hangingPunct="1">
              <a:lnSpc>
                <a:spcPct val="97000"/>
              </a:lnSpc>
              <a:spcBef>
                <a:spcPts val="598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pitchFamily="2"/>
              <a:buNone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  <a:defRPr lang="hu-HU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Verdana" pitchFamily="34"/>
                <a:ea typeface="Arial" pitchFamily="34"/>
                <a:cs typeface="Arial" pitchFamily="34"/>
              </a:defRPr>
            </a:defPPr>
            <a:lvl1pPr marL="311040" marR="0" lvl="0" indent="-311040" algn="l" rtl="0" hangingPunct="1">
              <a:lnSpc>
                <a:spcPct val="97000"/>
              </a:lnSpc>
              <a:spcBef>
                <a:spcPts val="598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pitchFamily="2"/>
              <a:buChar char="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  <a:defRPr lang="hu-HU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marL="711000" marR="0" lvl="1" indent="-253800" algn="l" rtl="0" hangingPunct="1">
              <a:lnSpc>
                <a:spcPct val="97000"/>
              </a:lnSpc>
              <a:spcBef>
                <a:spcPts val="499"/>
              </a:spcBef>
              <a:spcAft>
                <a:spcPts val="0"/>
              </a:spcAft>
              <a:buClr>
                <a:srgbClr val="FFFF0D"/>
              </a:buClr>
              <a:buSzPct val="45000"/>
              <a:buFont typeface="Wingdings" pitchFamily="2"/>
              <a:buChar char=""/>
              <a:tabLst>
                <a:tab pos="711000" algn="l"/>
                <a:tab pos="914040" algn="l"/>
                <a:tab pos="1371240" algn="l"/>
                <a:tab pos="1828440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hu-HU" sz="2000" b="1" i="0" u="none" strike="noStrike" baseline="0">
                <a:ln>
                  <a:noFill/>
                </a:ln>
                <a:solidFill>
                  <a:srgbClr val="FFFF0D"/>
                </a:solidFill>
                <a:latin typeface="Verdana" pitchFamily="34"/>
                <a:ea typeface="Arial" pitchFamily="34"/>
                <a:cs typeface="Arial" pitchFamily="34"/>
              </a:defRPr>
            </a:lvl2pPr>
            <a:lvl3pPr marL="1143000" marR="0" lvl="2" indent="-228600" algn="l" rtl="0" hangingPunct="1">
              <a:lnSpc>
                <a:spcPct val="97000"/>
              </a:lnSpc>
              <a:spcBef>
                <a:spcPts val="448"/>
              </a:spcBef>
              <a:spcAft>
                <a:spcPts val="0"/>
              </a:spcAft>
              <a:buClr>
                <a:srgbClr val="FFCC66"/>
              </a:buClr>
              <a:buSzPct val="45000"/>
              <a:buFont typeface="Wingdings" pitchFamily="2"/>
              <a:buChar char="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hu-HU" sz="1800" b="1" i="0" u="none" strike="noStrike" baseline="0">
                <a:ln>
                  <a:noFill/>
                </a:ln>
                <a:solidFill>
                  <a:srgbClr val="FFCC66"/>
                </a:solidFill>
                <a:latin typeface="Verdana" pitchFamily="34"/>
                <a:ea typeface="Arial" pitchFamily="34"/>
                <a:cs typeface="Arial" pitchFamily="34"/>
              </a:defRPr>
            </a:lvl3pPr>
            <a:lvl4pPr marL="1600199" marR="0" lvl="3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00"/>
                </a:solidFill>
                <a:latin typeface="Verdana" pitchFamily="34"/>
                <a:ea typeface="Arial" pitchFamily="34"/>
                <a:cs typeface="Arial" pitchFamily="34"/>
              </a:defRPr>
            </a:lvl4pPr>
            <a:lvl5pPr marL="2057400" marR="0" lvl="4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5pPr>
            <a:lvl6pPr marL="2057400" marR="0" lvl="5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6pPr>
            <a:lvl7pPr marL="2057400" marR="0" lvl="6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7pPr>
            <a:lvl8pPr marL="2057400" marR="0" lvl="7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8pPr>
            <a:lvl9pPr marL="2057400" marR="0" lvl="8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18" name="Szabadkézi sokszög 17"/>
          <p:cNvSpPr/>
          <p:nvPr/>
        </p:nvSpPr>
        <p:spPr>
          <a:xfrm>
            <a:off x="4071960" y="6613560"/>
            <a:ext cx="979560" cy="4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buNone/>
              <a:tabLst/>
            </a:pPr>
            <a:fld id="{E91FBBA9-DBE9-49E9-8232-3FA516142299}" type="slidenum">
              <a:t>‹#›</a:t>
            </a:fld>
            <a:endParaRPr lang="hu-HU" sz="1200">
              <a:solidFill>
                <a:srgbClr val="FFFFFF"/>
              </a:solidFill>
              <a:latin typeface="Verdana" pitchFamily="34"/>
              <a:ea typeface="Arial Unicode MS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marL="0" marR="0" lvl="0" indent="0" algn="ctr" rtl="0" hangingPunct="1">
        <a:lnSpc>
          <a:spcPct val="97000"/>
        </a:lnSpc>
        <a:spcBef>
          <a:spcPts val="0"/>
        </a:spcBef>
        <a:spcAft>
          <a:spcPts val="0"/>
        </a:spcAft>
        <a:buFontTx/>
        <a:buNone/>
        <a:tabLst>
          <a:tab pos="0" algn="l"/>
          <a:tab pos="457200" algn="l"/>
          <a:tab pos="914400" algn="l"/>
          <a:tab pos="1371599" algn="l"/>
          <a:tab pos="1828800" algn="l"/>
          <a:tab pos="2286000" algn="l"/>
          <a:tab pos="2743199" algn="l"/>
          <a:tab pos="3200400" algn="l"/>
          <a:tab pos="3657600" algn="l"/>
          <a:tab pos="4114800" algn="l"/>
          <a:tab pos="4572000" algn="l"/>
          <a:tab pos="5029200" algn="l"/>
          <a:tab pos="5486399" algn="l"/>
          <a:tab pos="5943600" algn="l"/>
          <a:tab pos="6400799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lang="hu-HU" sz="3200" b="1" i="0" u="none" strike="noStrike" baseline="0">
          <a:ln>
            <a:noFill/>
          </a:ln>
          <a:solidFill>
            <a:srgbClr val="FFFF00"/>
          </a:solidFill>
          <a:latin typeface="Verdana" pitchFamily="34"/>
          <a:ea typeface="Arial" pitchFamily="34"/>
          <a:cs typeface="Arial" pitchFamily="34"/>
        </a:defRPr>
      </a:lvl1pPr>
    </p:titleStyle>
    <p:bodyStyle>
      <a:lvl1pPr marL="0" marR="0" indent="0" algn="l" rtl="0" hangingPunct="1">
        <a:lnSpc>
          <a:spcPct val="97000"/>
        </a:lnSpc>
        <a:spcBef>
          <a:spcPts val="598"/>
        </a:spcBef>
        <a:spcAft>
          <a:spcPts val="0"/>
        </a:spcAft>
        <a:buFontTx/>
        <a:buNone/>
        <a:tabLst>
          <a:tab pos="311040" algn="l"/>
          <a:tab pos="456840" algn="l"/>
          <a:tab pos="914040" algn="l"/>
          <a:tab pos="1371240" algn="l"/>
          <a:tab pos="1828440" algn="l"/>
          <a:tab pos="2285640" algn="l"/>
          <a:tab pos="2742840" algn="l"/>
          <a:tab pos="3200040" algn="l"/>
          <a:tab pos="3657240" algn="l"/>
          <a:tab pos="4114440" algn="l"/>
          <a:tab pos="4571640" algn="l"/>
          <a:tab pos="5028840" algn="l"/>
          <a:tab pos="5486040" algn="l"/>
          <a:tab pos="5943240" algn="l"/>
          <a:tab pos="6400440" algn="l"/>
          <a:tab pos="6857640" algn="l"/>
          <a:tab pos="7314839" algn="l"/>
          <a:tab pos="7772039" algn="l"/>
          <a:tab pos="8229239" algn="l"/>
          <a:tab pos="8686439" algn="l"/>
          <a:tab pos="9143640" algn="l"/>
        </a:tabLst>
        <a:defRPr lang="hu-HU" sz="2400" b="1" i="0" u="none" strike="noStrike" baseline="0">
          <a:ln>
            <a:noFill/>
          </a:ln>
          <a:solidFill>
            <a:srgbClr val="FFFFFF"/>
          </a:solidFill>
          <a:latin typeface="Verdana" pitchFamily="34"/>
          <a:cs typeface="Arial" pitchFamily="34"/>
        </a:defRPr>
      </a:lvl1pPr>
      <a:lvl2pPr marL="457200" indent="0">
        <a:buFontTx/>
        <a:buNone/>
        <a:defRPr/>
      </a:lvl2pPr>
      <a:lvl3pPr marL="914400" indent="0">
        <a:buFontTx/>
        <a:buNone/>
        <a:defRPr/>
      </a:lvl3pPr>
      <a:lvl4pPr marL="1371599" indent="0">
        <a:buFontTx/>
        <a:buNone/>
        <a:defRPr/>
      </a:lvl4pPr>
      <a:lvl5pPr marL="1828800" indent="0">
        <a:buFontTx/>
        <a:buNone/>
        <a:defRPr/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arXiv:1309.439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journals.aps.org/prc/abstract/10.1103/PhysRevC.89.04490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arXiv:1309.4390(v2)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arXiv:1309.439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arXiv:1309.439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rxiv.org/abs/hep-ph/0111139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hep-ph/0108067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231537"/>
            <a:ext cx="9144000" cy="870366"/>
          </a:xfrm>
        </p:spPr>
        <p:txBody>
          <a:bodyPr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101000"/>
              </a:lnSpc>
              <a:buNone/>
            </a:pPr>
            <a:r>
              <a:rPr lang="hu-HU" sz="2800" smtClean="0">
                <a:effectLst>
                  <a:outerShdw dist="17961" dir="2700000">
                    <a:scrgbClr r="0" g="0" b="0"/>
                  </a:outerShdw>
                </a:effectLst>
              </a:rPr>
              <a:t>Observables and initial conditions </a:t>
            </a:r>
            <a:r>
              <a:rPr lang="hu-HU" sz="2800">
                <a:effectLst>
                  <a:outerShdw dist="17961" dir="2700000">
                    <a:scrgbClr r="0" g="0" b="0"/>
                  </a:outerShdw>
                </a:effectLst>
              </a:rPr>
              <a:t/>
            </a:r>
            <a:br>
              <a:rPr lang="hu-HU" sz="2800"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hu-HU" sz="2800" smtClean="0">
                <a:effectLst>
                  <a:outerShdw dist="17961" dir="2700000">
                    <a:scrgbClr r="0" g="0" b="0"/>
                  </a:outerShdw>
                </a:effectLst>
              </a:rPr>
              <a:t>from exact rotational hydro solutions</a:t>
            </a:r>
            <a:endParaRPr lang="hu-HU" sz="280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4294967295"/>
          </p:nvPr>
        </p:nvSpPr>
        <p:spPr>
          <a:xfrm>
            <a:off x="23760" y="1353928"/>
            <a:ext cx="9144000" cy="5027400"/>
          </a:xfrm>
        </p:spPr>
        <p:txBody>
          <a:bodyPr wrap="square" lIns="92160" tIns="46080" rIns="92160" bIns="46080" anchor="t" anchorCtr="0"/>
          <a:lstStyle>
            <a:defPPr marL="311040" marR="0" lvl="0" indent="-311040" algn="l" rtl="0" hangingPunct="1">
              <a:lnSpc>
                <a:spcPct val="97000"/>
              </a:lnSpc>
              <a:spcBef>
                <a:spcPts val="598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pitchFamily="2"/>
              <a:buNone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  <a:defRPr lang="hu-HU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Verdana" pitchFamily="34"/>
                <a:ea typeface="Arial" pitchFamily="34"/>
                <a:cs typeface="Arial" pitchFamily="34"/>
              </a:defRPr>
            </a:defPPr>
            <a:lvl1pPr marL="311040" marR="0" lvl="0" indent="-311040" algn="l" rtl="0" hangingPunct="1">
              <a:lnSpc>
                <a:spcPct val="97000"/>
              </a:lnSpc>
              <a:spcBef>
                <a:spcPts val="598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pitchFamily="2"/>
              <a:buChar char="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  <a:defRPr lang="hu-HU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marL="711000" marR="0" lvl="1" indent="-253800" algn="l" rtl="0" hangingPunct="1">
              <a:lnSpc>
                <a:spcPct val="97000"/>
              </a:lnSpc>
              <a:spcBef>
                <a:spcPts val="499"/>
              </a:spcBef>
              <a:spcAft>
                <a:spcPts val="0"/>
              </a:spcAft>
              <a:buClr>
                <a:srgbClr val="FFFF0D"/>
              </a:buClr>
              <a:buSzPct val="45000"/>
              <a:buFont typeface="Wingdings" pitchFamily="2"/>
              <a:buChar char=""/>
              <a:tabLst>
                <a:tab pos="711000" algn="l"/>
                <a:tab pos="914040" algn="l"/>
                <a:tab pos="1371240" algn="l"/>
                <a:tab pos="1828440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hu-HU" sz="2000" b="1" i="0" u="none" strike="noStrike" baseline="0">
                <a:ln>
                  <a:noFill/>
                </a:ln>
                <a:solidFill>
                  <a:srgbClr val="FFFF0D"/>
                </a:solidFill>
                <a:latin typeface="Verdana" pitchFamily="34"/>
                <a:ea typeface="Arial" pitchFamily="34"/>
                <a:cs typeface="Arial" pitchFamily="34"/>
              </a:defRPr>
            </a:lvl2pPr>
            <a:lvl3pPr marL="1143000" marR="0" lvl="2" indent="-228600" algn="l" rtl="0" hangingPunct="1">
              <a:lnSpc>
                <a:spcPct val="97000"/>
              </a:lnSpc>
              <a:spcBef>
                <a:spcPts val="448"/>
              </a:spcBef>
              <a:spcAft>
                <a:spcPts val="0"/>
              </a:spcAft>
              <a:buClr>
                <a:srgbClr val="FFCC66"/>
              </a:buClr>
              <a:buSzPct val="45000"/>
              <a:buFont typeface="Wingdings" pitchFamily="2"/>
              <a:buChar char="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hu-HU" sz="1800" b="1" i="0" u="none" strike="noStrike" baseline="0">
                <a:ln>
                  <a:noFill/>
                </a:ln>
                <a:solidFill>
                  <a:srgbClr val="FFCC66"/>
                </a:solidFill>
                <a:latin typeface="Verdana" pitchFamily="34"/>
                <a:ea typeface="Arial" pitchFamily="34"/>
                <a:cs typeface="Arial" pitchFamily="34"/>
              </a:defRPr>
            </a:lvl3pPr>
            <a:lvl4pPr marL="1600199" marR="0" lvl="3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00"/>
                </a:solidFill>
                <a:latin typeface="Verdana" pitchFamily="34"/>
                <a:ea typeface="Arial" pitchFamily="34"/>
                <a:cs typeface="Arial" pitchFamily="34"/>
              </a:defRPr>
            </a:lvl4pPr>
            <a:lvl5pPr marL="2057400" marR="0" lvl="4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5pPr>
            <a:lvl6pPr marL="2057400" marR="0" lvl="5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6pPr>
            <a:lvl7pPr marL="2057400" marR="0" lvl="6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7pPr>
            <a:lvl8pPr marL="2057400" marR="0" lvl="7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8pPr>
            <a:lvl9pPr marL="2057400" marR="0" lvl="8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9pPr>
          </a:lstStyle>
          <a:p>
            <a:pPr lvl="0" algn="ctr">
              <a:lnSpc>
                <a:spcPct val="87000"/>
              </a:lnSpc>
              <a:spcBef>
                <a:spcPts val="799"/>
              </a:spcBef>
              <a:buNone/>
            </a:pPr>
            <a:r>
              <a:rPr lang="en-GB" sz="2200" dirty="0" smtClean="0">
                <a:effectLst>
                  <a:outerShdw dist="17961" dir="2700000">
                    <a:scrgbClr r="0" g="0" b="0"/>
                  </a:outerShdw>
                </a:effectLst>
              </a:rPr>
              <a:t>T</a:t>
            </a:r>
            <a:r>
              <a:rPr lang="en-GB" sz="2200" dirty="0">
                <a:effectLst>
                  <a:outerShdw dist="17961" dir="2700000">
                    <a:scrgbClr r="0" g="0" b="0"/>
                  </a:outerShdw>
                </a:effectLst>
              </a:rPr>
              <a:t>. </a:t>
            </a:r>
            <a:r>
              <a:rPr lang="en-GB" sz="2200" err="1" smtClean="0">
                <a:effectLst>
                  <a:outerShdw dist="17961" dir="2700000">
                    <a:scrgbClr r="0" g="0" b="0"/>
                  </a:outerShdw>
                </a:effectLst>
              </a:rPr>
              <a:t>Csörgő</a:t>
            </a:r>
            <a:r>
              <a:rPr lang="hu-HU" sz="220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en-GB" sz="2200" baseline="30000" smtClean="0">
                <a:effectLst>
                  <a:outerShdw dist="17961" dir="2700000">
                    <a:scrgbClr r="0" g="0" b="0"/>
                  </a:outerShdw>
                </a:effectLst>
              </a:rPr>
              <a:t>1</a:t>
            </a:r>
            <a:r>
              <a:rPr lang="hu-HU" sz="2200" smtClean="0">
                <a:effectLst>
                  <a:outerShdw dist="17961" dir="2700000">
                    <a:scrgbClr r="0" g="0" b="0"/>
                  </a:outerShdw>
                </a:effectLst>
              </a:rPr>
              <a:t> , I. Barna</a:t>
            </a:r>
            <a:r>
              <a:rPr lang="en-GB" sz="2200" baseline="30000">
                <a:effectLst>
                  <a:outerShdw dist="17961" dir="2700000">
                    <a:scrgbClr r="0" g="0" b="0"/>
                  </a:outerShdw>
                </a:effectLst>
              </a:rPr>
              <a:t> 1</a:t>
            </a:r>
            <a:r>
              <a:rPr lang="hu-HU" sz="2200" smtClean="0">
                <a:effectLst>
                  <a:outerShdw dist="17961" dir="2700000">
                    <a:scrgbClr r="0" g="0" b="0"/>
                  </a:outerShdw>
                </a:effectLst>
              </a:rPr>
              <a:t> and M.I</a:t>
            </a:r>
            <a:r>
              <a:rPr lang="en-GB" sz="2200" smtClean="0">
                <a:effectLst>
                  <a:outerShdw dist="17961" dir="2700000">
                    <a:scrgbClr r="0" g="0" b="0"/>
                  </a:outerShdw>
                </a:effectLst>
              </a:rPr>
              <a:t>. N</a:t>
            </a:r>
            <a:r>
              <a:rPr lang="hu-HU" sz="2200" smtClean="0">
                <a:effectLst>
                  <a:outerShdw dist="17961" dir="2700000">
                    <a:scrgbClr r="0" g="0" b="0"/>
                  </a:outerShdw>
                </a:effectLst>
              </a:rPr>
              <a:t>agy</a:t>
            </a:r>
            <a:r>
              <a:rPr lang="en-GB" sz="2200" smtClean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en-GB" sz="2200" baseline="30000" smtClean="0">
                <a:effectLst>
                  <a:outerShdw dist="17961" dir="2700000">
                    <a:scrgbClr r="0" g="0" b="0"/>
                  </a:outerShdw>
                </a:effectLst>
              </a:rPr>
              <a:t>1,</a:t>
            </a:r>
            <a:r>
              <a:rPr lang="hu-HU" sz="2200" baseline="30000" smtClean="0">
                <a:effectLst>
                  <a:outerShdw dist="17961" dir="2700000">
                    <a:scrgbClr r="0" g="0" b="0"/>
                  </a:outerShdw>
                </a:effectLst>
              </a:rPr>
              <a:t>3</a:t>
            </a:r>
            <a:endParaRPr lang="en-GB" sz="2200" baseline="30000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endParaRPr lang="en-GB" sz="2200" dirty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en-GB" sz="22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en-GB" sz="2000" baseline="30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1 </a:t>
            </a:r>
            <a:r>
              <a:rPr lang="en-GB" sz="2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MTA Wigner Research </a:t>
            </a:r>
            <a:r>
              <a:rPr lang="en-GB" sz="200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Center</a:t>
            </a:r>
            <a:r>
              <a:rPr lang="en-GB" sz="2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for Physics</a:t>
            </a:r>
            <a:r>
              <a:rPr lang="en-GB" sz="200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, </a:t>
            </a:r>
            <a:r>
              <a:rPr lang="en-GB" sz="200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RMKI</a:t>
            </a:r>
            <a:endParaRPr lang="en-GB" sz="2000" dirty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baseline="3000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3</a:t>
            </a:r>
            <a:r>
              <a:rPr lang="en-GB" sz="2000" baseline="30000" smtClean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 </a:t>
            </a:r>
            <a:r>
              <a:rPr lang="en-GB" sz="2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ELTE University, Budapest, Hungary</a:t>
            </a: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endParaRPr lang="en-GB" sz="2200" dirty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smtClean="0">
                <a:effectLst>
                  <a:outerShdw dist="17961" dir="2700000">
                    <a:scrgbClr r="0" g="0" b="0"/>
                  </a:outerShdw>
                </a:effectLst>
              </a:rPr>
              <a:t>New exact rotating hydro solutions</a:t>
            </a:r>
            <a:endParaRPr lang="hu-HU" sz="2000" dirty="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smtClean="0">
                <a:effectLst>
                  <a:outerShdw dist="17961" dir="2700000">
                    <a:scrgbClr r="0" g="0" b="0"/>
                  </a:outerShdw>
                </a:effectLst>
              </a:rPr>
              <a:t>Two different family of equations of state</a:t>
            </a: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smtClean="0">
                <a:effectLst>
                  <a:outerShdw dist="17961" dir="2700000">
                    <a:scrgbClr r="0" g="0" b="0"/>
                  </a:outerShdw>
                </a:effectLst>
              </a:rPr>
              <a:t>Summary: new rotating solutions</a:t>
            </a: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smtClean="0">
                <a:effectLst>
                  <a:outerShdw dist="17961" dir="2700000">
                    <a:scrgbClr r="0" g="0" b="0"/>
                  </a:outerShdw>
                </a:effectLst>
              </a:rPr>
              <a:t>Single particle spectra</a:t>
            </a: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smtClean="0">
                <a:effectLst>
                  <a:outerShdw dist="17961" dir="2700000">
                    <a:scrgbClr r="0" g="0" b="0"/>
                  </a:outerShdw>
                </a:effectLst>
              </a:rPr>
              <a:t>Elliptic and higher order flows</a:t>
            </a:r>
            <a:endParaRPr lang="en-GB" sz="2000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smtClean="0">
                <a:effectLst>
                  <a:outerShdw dist="17961" dir="2700000">
                    <a:scrgbClr r="0" g="0" b="0"/>
                  </a:outerShdw>
                </a:effectLst>
              </a:rPr>
              <a:t>Oscillations of HBT radii</a:t>
            </a: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smtClean="0">
                <a:effectLst>
                  <a:outerShdw dist="17961" dir="2700000">
                    <a:scrgbClr r="0" g="0" b="0"/>
                  </a:outerShdw>
                </a:effectLst>
              </a:rPr>
              <a:t>Summary: effects on observables</a:t>
            </a:r>
            <a:endParaRPr lang="hu-HU" sz="1800">
              <a:effectLst>
                <a:outerShdw dist="17961" dir="2700000">
                  <a:scrgbClr r="0" g="0" b="0"/>
                </a:outerShdw>
              </a:effectLst>
            </a:endParaRP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endParaRPr lang="hu-HU" sz="180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en-GB" sz="1800" smtClean="0">
                <a:effectLst>
                  <a:outerShdw dist="17961" dir="2700000">
                    <a:scrgbClr r="0" g="0" b="0"/>
                  </a:outerShdw>
                </a:effectLst>
                <a:hlinkClick r:id="rId3"/>
              </a:rPr>
              <a:t>arXiv:1309.4390v2</a:t>
            </a:r>
            <a:r>
              <a:rPr lang="hu-HU" sz="1800" smtClean="0">
                <a:effectLst>
                  <a:outerShdw dist="17961" dir="2700000">
                    <a:scrgbClr r="0" g="0" b="0"/>
                  </a:outerShdw>
                </a:effectLst>
              </a:rPr>
              <a:t>  </a:t>
            </a:r>
            <a:r>
              <a:rPr lang="hu-HU" sz="1800" smtClean="0">
                <a:effectLst>
                  <a:outerShdw dist="17961" dir="2700000">
                    <a:scrgbClr r="0" g="0" b="0"/>
                  </a:outerShdw>
                </a:effectLst>
                <a:hlinkClick r:id="rId4"/>
              </a:rPr>
              <a:t>PRC 89, 044901 (2014)</a:t>
            </a:r>
            <a:endParaRPr lang="hu-HU" sz="1800" smtClean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1800" smtClean="0">
                <a:effectLst>
                  <a:outerShdw dist="17961" dir="2700000">
                    <a:scrgbClr r="0" g="0" b="0"/>
                  </a:outerShdw>
                </a:effectLst>
              </a:rPr>
              <a:t>+ manuscript in preparation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7606440" y="2616120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</p:spTree>
  </p:cSld>
  <p:clrMapOvr>
    <a:masterClrMapping/>
  </p:clrMapOvr>
  <p:transition spd="med" advTm="2100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3200" b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Solutions for lattice QCD type EoS</a:t>
              </a:r>
              <a:endParaRPr lang="hu-HU" sz="3200" b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Szabadkézi sokszög 4"/>
          <p:cNvSpPr/>
          <p:nvPr/>
        </p:nvSpPr>
        <p:spPr>
          <a:xfrm>
            <a:off x="370920" y="5579508"/>
            <a:ext cx="8521560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en-US" sz="20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Two </a:t>
            </a: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different </a:t>
            </a: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class of solutions</a:t>
            </a:r>
            <a:r>
              <a:rPr lang="en-US" sz="20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p</a:t>
            </a:r>
            <a:r>
              <a:rPr lang="hu-HU" sz="20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/e</a:t>
            </a:r>
            <a:r>
              <a:rPr lang="hu-HU" sz="2000" b="0" i="0" u="none" strike="noStrike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= const(T)</a:t>
            </a:r>
            <a:r>
              <a:rPr lang="en-US" sz="20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or </a:t>
            </a:r>
            <a:r>
              <a:rPr lang="en-US" sz="20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</a:t>
            </a:r>
            <a:r>
              <a:rPr lang="hu-HU" sz="20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/e</a:t>
            </a:r>
            <a:r>
              <a:rPr lang="hu-HU" sz="2000" b="0" i="0" u="none" strike="noStrike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= f(T)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Notes: </a:t>
            </a:r>
            <a:r>
              <a:rPr lang="hu-HU" sz="200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increased acceleration (vs conserved </a:t>
            </a: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n)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Observables calculable if  </a:t>
            </a:r>
            <a:r>
              <a:rPr lang="hu-HU" sz="2000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 </a:t>
            </a: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~ n(final) (Landau)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651" y="2852936"/>
            <a:ext cx="586583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20269"/>
            <a:ext cx="4132126" cy="904875"/>
          </a:xfrm>
          <a:prstGeom prst="rect">
            <a:avLst/>
          </a:prstGeom>
          <a:noFill/>
          <a:ln w="15875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132126" cy="2664296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86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3200" b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First integrals: Hamiltonian motion</a:t>
              </a:r>
              <a:endParaRPr lang="hu-HU" sz="3200" b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Szabadkézi sokszög 4"/>
          <p:cNvSpPr/>
          <p:nvPr/>
        </p:nvSpPr>
        <p:spPr>
          <a:xfrm>
            <a:off x="723648" y="5743269"/>
            <a:ext cx="3416304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en-US" sz="20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1A: n is conserved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2A: n is not conseerved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6" name="Szabadkézi sokszög 5"/>
          <p:cNvSpPr/>
          <p:nvPr/>
        </p:nvSpPr>
        <p:spPr>
          <a:xfrm>
            <a:off x="4540072" y="5743269"/>
            <a:ext cx="4280400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Angular momentum conserved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Energy in rotation </a:t>
            </a:r>
            <a:r>
              <a:rPr lang="hu-HU" sz="2000" smtClean="0">
                <a:solidFill>
                  <a:srgbClr val="000000"/>
                </a:solidFill>
                <a:latin typeface="Times New Roman"/>
                <a:ea typeface="Lucida Sans Unicode" pitchFamily="2"/>
                <a:cs typeface="Times New Roman"/>
              </a:rPr>
              <a:t>→</a:t>
            </a: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0</a:t>
            </a:r>
            <a:endParaRPr lang="en-US" sz="2000" b="0" i="0" u="none" strike="noStrike" baseline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85225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811388"/>
            <a:ext cx="7869217" cy="169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3136"/>
            <a:ext cx="406125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653136"/>
            <a:ext cx="4848373" cy="86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39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3200" b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Summary so far: rotating solutions</a:t>
              </a:r>
              <a:endParaRPr lang="hu-HU" sz="3200" b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Szabadkézi sokszög 4"/>
          <p:cNvSpPr/>
          <p:nvPr/>
        </p:nvSpPr>
        <p:spPr>
          <a:xfrm>
            <a:off x="1639439" y="908720"/>
            <a:ext cx="5907960" cy="532671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New and rotating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exact solutions of fireball hydro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 b="0" i="0" u="none" strike="noStrike" baseline="0" smtClean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Also for lattice QCD family of EoS</a:t>
            </a:r>
            <a:endParaRPr lang="hu-HU" sz="2000" b="0" i="0" u="none" strike="noStrike" baseline="0" smtClean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Now a</a:t>
            </a:r>
            <a:r>
              <a:rPr lang="hu-HU" sz="20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nalyzed in detail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(after 53 years)</a:t>
            </a:r>
            <a:endParaRPr lang="hu-HU" sz="2000" b="0" i="0" u="none" strike="noStrike" baseline="0" smtClean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Important observation: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Rotation leads to stronger radial expansion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lQCD EoS leads to stronger radial expansion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Perhaps connected to large radial flows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</a:t>
            </a: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 RHIC and LHC data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Observables: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Next slides</a:t>
            </a:r>
          </a:p>
        </p:txBody>
      </p:sp>
      <p:sp>
        <p:nvSpPr>
          <p:cNvPr id="6" name="Téglalap 5"/>
          <p:cNvSpPr/>
          <p:nvPr/>
        </p:nvSpPr>
        <p:spPr>
          <a:xfrm>
            <a:off x="3491880" y="6309320"/>
            <a:ext cx="2810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smtClean="0">
                <a:hlinkClick r:id="rId3"/>
              </a:rPr>
              <a:t>arXiv:1309.4390</a:t>
            </a:r>
            <a:r>
              <a:rPr lang="hu-HU" sz="2400" b="1" smtClean="0"/>
              <a:t> (v2)</a:t>
            </a:r>
            <a:endParaRPr lang="hu-HU" sz="2400" b="1"/>
          </a:p>
        </p:txBody>
      </p:sp>
    </p:spTree>
    <p:extLst>
      <p:ext uri="{BB962C8B-B14F-4D97-AF65-F5344CB8AC3E}">
        <p14:creationId xmlns:p14="http://schemas.microsoft.com/office/powerpoint/2010/main" val="28204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3200" b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Observables from rotating solutions</a:t>
              </a:r>
              <a:endParaRPr lang="hu-HU" sz="3200" b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0" name="Szabadkézi sokszög 9"/>
          <p:cNvSpPr/>
          <p:nvPr/>
        </p:nvSpPr>
        <p:spPr>
          <a:xfrm>
            <a:off x="4184409" y="2574917"/>
            <a:ext cx="4780079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Note: (r’, k’) in fireball frame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        rotated wrt lab frame (r,k)</a:t>
            </a:r>
            <a:endParaRPr lang="en-US" sz="2000" b="0" i="0" u="none" strike="noStrike" baseline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58959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51" y="3429000"/>
            <a:ext cx="57626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zabadkézi sokszög 12"/>
          <p:cNvSpPr/>
          <p:nvPr/>
        </p:nvSpPr>
        <p:spPr>
          <a:xfrm>
            <a:off x="4211960" y="5877272"/>
            <a:ext cx="4780079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Note: in this talk, rotation in the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   (X,Z) impact parameter plane !</a:t>
            </a:r>
            <a:endParaRPr lang="en-US" sz="2000" b="0" i="0" u="none" strike="noStrike" baseline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0612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  <a:r>
                <a:rPr lang="hu-HU" sz="3200" b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Role of EoS on acceleration</a:t>
              </a:r>
              <a:endParaRPr lang="hu-HU" sz="3200" b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0" name="Szabadkézi sokszög 9"/>
          <p:cNvSpPr/>
          <p:nvPr/>
        </p:nvSpPr>
        <p:spPr>
          <a:xfrm>
            <a:off x="4234571" y="2492896"/>
            <a:ext cx="4780079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</a:t>
            </a: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attice QCD type Eos is explosive</a:t>
            </a:r>
          </a:p>
        </p:txBody>
      </p:sp>
      <p:sp>
        <p:nvSpPr>
          <p:cNvPr id="13" name="Szabadkézi sokszög 12"/>
          <p:cNvSpPr/>
          <p:nvPr/>
        </p:nvSpPr>
        <p:spPr>
          <a:xfrm>
            <a:off x="4211960" y="5877272"/>
            <a:ext cx="4780079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Tilt angle </a:t>
            </a:r>
            <a:r>
              <a:rPr lang="hu-HU" sz="2000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q</a:t>
            </a: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integrates rotation            in (X,Z) plane: sensitive to EoS!</a:t>
            </a:r>
            <a:endParaRPr lang="en-US" sz="2000" b="0" i="0" u="none" strike="noStrike" baseline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55626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46" y="1700808"/>
            <a:ext cx="5540574" cy="76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4464496" cy="285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22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3200" b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Single particle spectra</a:t>
              </a:r>
              <a:endParaRPr lang="hu-HU" sz="3200" b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0" name="Szabadkézi sokszög 9"/>
          <p:cNvSpPr/>
          <p:nvPr/>
        </p:nvSpPr>
        <p:spPr>
          <a:xfrm>
            <a:off x="4131720" y="3968617"/>
            <a:ext cx="4780079" cy="25567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lvl="0" hangingPunct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 the rest frame of the fireball:</a:t>
            </a:r>
          </a:p>
          <a:p>
            <a:pPr lvl="0" hangingPunct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00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lvl="0" algn="r" hangingPunct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Rotation increases effective temperatures both in the longitudinal and </a:t>
            </a:r>
          </a:p>
          <a:p>
            <a:pPr lvl="0" algn="r" hangingPunct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</a:t>
            </a: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mpact parameter direction</a:t>
            </a:r>
          </a:p>
          <a:p>
            <a:pPr lvl="0" hangingPunct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00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lvl="0" hangingPunct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 addition to Hubble flows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1" y="908298"/>
            <a:ext cx="74199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64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3200" b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Directed, elliptic and other flows</a:t>
              </a:r>
              <a:endParaRPr lang="hu-HU" sz="3200" b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0" name="Szabadkézi sokszög 9"/>
          <p:cNvSpPr/>
          <p:nvPr/>
        </p:nvSpPr>
        <p:spPr>
          <a:xfrm>
            <a:off x="3491880" y="3212976"/>
            <a:ext cx="4780079" cy="286450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lvl="0" hangingPunct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Note: </a:t>
            </a:r>
          </a:p>
          <a:p>
            <a:pPr lvl="0" hangingPunct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 is fully analytic</a:t>
            </a:r>
          </a:p>
          <a:p>
            <a:pPr lvl="0" hangingPunct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00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lvl="0" hangingPunct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As of now, only X = Z = R(t)</a:t>
            </a:r>
          </a:p>
          <a:p>
            <a:pPr lvl="0" hangingPunct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</a:t>
            </a: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pheroidal solutions are found</a:t>
            </a:r>
          </a:p>
          <a:p>
            <a:pPr lvl="0" hangingPunct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00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lvl="0" hangingPunct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→ vanishing odd order flows</a:t>
            </a:r>
          </a:p>
          <a:p>
            <a:pPr lvl="0" hangingPunct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00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lvl="0" hangingPunct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See next talk for fluctuations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40" y="3212976"/>
            <a:ext cx="273740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72816"/>
            <a:ext cx="6806089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zabadkézi sokszög 11"/>
          <p:cNvSpPr/>
          <p:nvPr/>
        </p:nvSpPr>
        <p:spPr>
          <a:xfrm>
            <a:off x="3491880" y="908720"/>
            <a:ext cx="4780079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lvl="0" hangingPunct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From the single particle spectra</a:t>
            </a:r>
          </a:p>
          <a:p>
            <a:pPr lvl="0" hangingPunct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→</a:t>
            </a: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 flow coefficents v</a:t>
            </a:r>
            <a:r>
              <a:rPr lang="hu-HU" sz="2000" baseline="-25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14385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3200" b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Reminder: Universal w scaling of v</a:t>
              </a:r>
              <a:r>
                <a:rPr lang="hu-HU" sz="3200" b="1" baseline="-2500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2</a:t>
              </a:r>
              <a:endParaRPr lang="hu-HU" sz="3200" b="1" baseline="-2500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9" y="898655"/>
            <a:ext cx="5445183" cy="562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08720"/>
            <a:ext cx="316835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zabadkézi sokszög 12"/>
          <p:cNvSpPr/>
          <p:nvPr/>
        </p:nvSpPr>
        <p:spPr>
          <a:xfrm>
            <a:off x="5724128" y="2121958"/>
            <a:ext cx="3168352" cy="440338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lvl="0" hangingPunct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Rotation </a:t>
            </a: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does not </a:t>
            </a: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change v2 scaling, but it modifies radial flow</a:t>
            </a:r>
            <a:endParaRPr lang="hu-HU" sz="200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lvl="0" hangingPunct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00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lvl="0" hangingPunct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Black line: Buda-Lund prediction from 2003</a:t>
            </a:r>
          </a:p>
          <a:p>
            <a:pPr lvl="0" hangingPunct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nucl-th/0310040</a:t>
            </a:r>
          </a:p>
          <a:p>
            <a:pPr lvl="0" hangingPunct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00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lvl="0" hangingPunct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Comparision with data:</a:t>
            </a:r>
          </a:p>
          <a:p>
            <a:pPr lvl="0" hangingPunct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nucl-th/0512078</a:t>
            </a:r>
          </a:p>
          <a:p>
            <a:pPr lvl="0" hangingPunct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Note: v2 data depend on particle type, centrality, colliding energy, rapidity, pt</a:t>
            </a:r>
            <a:endParaRPr lang="hu-HU" sz="200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6782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80728"/>
            <a:ext cx="461633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73" y="980728"/>
            <a:ext cx="4429131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Details of u</a:t>
              </a:r>
              <a:r>
                <a:rPr lang="hu-HU" sz="3200" b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niversal </a:t>
              </a:r>
              <a:r>
                <a:rPr lang="hu-HU" sz="3200" b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w scaling of </a:t>
              </a:r>
              <a:r>
                <a:rPr lang="hu-HU" sz="3200" b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v</a:t>
              </a:r>
              <a:r>
                <a:rPr lang="hu-HU" sz="3200" b="1" baseline="-25000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2 </a:t>
              </a:r>
              <a:endParaRPr lang="hu-HU" sz="3200" b="1" baseline="-2500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68960"/>
            <a:ext cx="3168352" cy="115212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3851920" y="6156012"/>
            <a:ext cx="17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/>
              <a:t>nucl-th/0512078</a:t>
            </a:r>
          </a:p>
        </p:txBody>
      </p:sp>
    </p:spTree>
    <p:extLst>
      <p:ext uri="{BB962C8B-B14F-4D97-AF65-F5344CB8AC3E}">
        <p14:creationId xmlns:p14="http://schemas.microsoft.com/office/powerpoint/2010/main" val="10567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3200" b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HBT radii for rotating spheroids</a:t>
              </a:r>
              <a:endParaRPr lang="hu-HU" sz="3200" b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Szabadkézi sokszög 4"/>
          <p:cNvSpPr/>
          <p:nvPr/>
        </p:nvSpPr>
        <p:spPr>
          <a:xfrm>
            <a:off x="349560" y="5517232"/>
            <a:ext cx="8521560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New terms with </a:t>
            </a:r>
            <a:r>
              <a:rPr lang="hu-HU" sz="200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blue</a:t>
            </a:r>
            <a:r>
              <a:rPr lang="en-US" sz="20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  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→ </a:t>
            </a: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Rotation decreases HBT radii similarly to Hubble flow</a:t>
            </a:r>
            <a:r>
              <a:rPr lang="en-US" sz="20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 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0" name="Szabadkézi sokszög 9"/>
          <p:cNvSpPr/>
          <p:nvPr/>
        </p:nvSpPr>
        <p:spPr>
          <a:xfrm>
            <a:off x="3923928" y="831599"/>
            <a:ext cx="4987871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Diagonal Gaussians in natural frame</a:t>
            </a:r>
            <a:endParaRPr lang="en-US" sz="2000" b="0" i="0" u="none" strike="noStrike" baseline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67818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14976"/>
            <a:ext cx="5616624" cy="297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98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3200" b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Motivation: initial angular momentum</a:t>
              </a:r>
              <a:endParaRPr lang="hu-HU" sz="32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Szabadkézi sokszög 4"/>
          <p:cNvSpPr/>
          <p:nvPr/>
        </p:nvSpPr>
        <p:spPr>
          <a:xfrm>
            <a:off x="488880" y="5517232"/>
            <a:ext cx="8382240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Observation of conserved quantities: important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Example from L. Cifarelli, L.P.</a:t>
            </a:r>
            <a:r>
              <a:rPr lang="hu-HU" sz="2000" b="0" i="0" u="none" strike="noStrike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Csernai, H. Stöcker,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0" i="0" u="none" strike="noStrike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EPN 43/22 (2012) p. 91</a:t>
            </a:r>
            <a:endParaRPr lang="en-US" sz="2000" b="0" i="0" u="none" strike="noStrike" baseline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836712"/>
            <a:ext cx="67437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62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36" y="4930874"/>
            <a:ext cx="35433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3200" b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HBT radii in the lab frame</a:t>
              </a:r>
              <a:endParaRPr lang="hu-HU" sz="3200" b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2" y="836712"/>
            <a:ext cx="57150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43" y="2924944"/>
            <a:ext cx="5943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zabadkézi sokszög 10"/>
          <p:cNvSpPr/>
          <p:nvPr/>
        </p:nvSpPr>
        <p:spPr>
          <a:xfrm>
            <a:off x="6012160" y="836712"/>
            <a:ext cx="3030219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lvl="0" hangingPunct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HBT radii without flow</a:t>
            </a:r>
          </a:p>
        </p:txBody>
      </p:sp>
      <p:sp>
        <p:nvSpPr>
          <p:cNvPr id="10" name="Szabadkézi sokszög 9"/>
          <p:cNvSpPr/>
          <p:nvPr/>
        </p:nvSpPr>
        <p:spPr>
          <a:xfrm>
            <a:off x="514936" y="5805264"/>
            <a:ext cx="8521560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But spheriodal symmetry of the solution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Makes several cross</a:t>
            </a:r>
            <a:r>
              <a:rPr lang="hu-HU" sz="2000" b="0" i="0" u="none" strike="noStrike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terms vanish </a:t>
            </a:r>
            <a:r>
              <a:rPr lang="en-US" sz="20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→ </a:t>
            </a:r>
            <a:r>
              <a:rPr lang="hu-HU" sz="20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need for ellipsoidal</a:t>
            </a:r>
            <a:r>
              <a:rPr lang="hu-HU" sz="2000" b="0" i="0" u="none" strike="noStrike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solutions</a:t>
            </a:r>
            <a:r>
              <a:rPr lang="en-US" sz="20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 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36" y="4930874"/>
            <a:ext cx="35433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3200" b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HBT radii in the lab frame</a:t>
              </a:r>
              <a:endParaRPr lang="hu-HU" sz="3200" b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2" y="836712"/>
            <a:ext cx="57150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43" y="2924944"/>
            <a:ext cx="5943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zabadkézi sokszög 10"/>
          <p:cNvSpPr/>
          <p:nvPr/>
        </p:nvSpPr>
        <p:spPr>
          <a:xfrm>
            <a:off x="6012160" y="836712"/>
            <a:ext cx="3030219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lvl="0" hangingPunct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HBT radii without flow</a:t>
            </a:r>
          </a:p>
        </p:txBody>
      </p:sp>
      <p:sp>
        <p:nvSpPr>
          <p:cNvPr id="13" name="Szabadkézi sokszög 12"/>
          <p:cNvSpPr/>
          <p:nvPr/>
        </p:nvSpPr>
        <p:spPr>
          <a:xfrm>
            <a:off x="514936" y="5805264"/>
            <a:ext cx="8521560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But spheriodal symmetry of the solution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Makes several cross</a:t>
            </a:r>
            <a:r>
              <a:rPr lang="hu-HU" sz="2000" b="0" i="0" u="none" strike="noStrike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terms vanish </a:t>
            </a:r>
            <a:r>
              <a:rPr lang="en-US" sz="20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→ </a:t>
            </a:r>
            <a:r>
              <a:rPr lang="hu-HU" sz="20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need for ellipsoidal</a:t>
            </a:r>
            <a:r>
              <a:rPr lang="hu-HU" sz="2000" b="0" i="0" u="none" strike="noStrike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solutions</a:t>
            </a:r>
            <a:r>
              <a:rPr lang="en-US" sz="20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 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744" y="2039087"/>
            <a:ext cx="6076752" cy="369416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44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3200" b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Qualitatively rotation and flow similar</a:t>
              </a:r>
              <a:endParaRPr lang="hu-HU" sz="3200" b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Szabadkézi sokszög 4"/>
          <p:cNvSpPr/>
          <p:nvPr/>
        </p:nvSpPr>
        <p:spPr>
          <a:xfrm>
            <a:off x="313560" y="5085184"/>
            <a:ext cx="4219920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 </a:t>
            </a: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But need more time dependent calculations</a:t>
            </a:r>
            <a:r>
              <a:rPr lang="en-US" sz="20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 </a:t>
            </a:r>
            <a:endParaRPr lang="en-US" sz="2000" b="0" i="0" u="none" strike="noStrike" baseline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6" name="Szabadkézi sokszög 5"/>
          <p:cNvSpPr/>
          <p:nvPr/>
        </p:nvSpPr>
        <p:spPr>
          <a:xfrm>
            <a:off x="4677840" y="5085184"/>
            <a:ext cx="4280400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 </a:t>
            </a: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and less academic studies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(relativistic</a:t>
            </a:r>
            <a:r>
              <a:rPr lang="hu-HU" sz="2000" b="0" i="0" u="none" strike="noStrike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solutions)</a:t>
            </a:r>
            <a:endParaRPr lang="en-US" sz="2000" b="0" i="0" u="none" strike="noStrike" baseline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628800"/>
            <a:ext cx="9162978" cy="31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3200" b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           Summary</a:t>
              </a:r>
              <a:endParaRPr lang="hu-HU" sz="3200" b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Szabadkézi sokszög 4"/>
          <p:cNvSpPr/>
          <p:nvPr/>
        </p:nvSpPr>
        <p:spPr>
          <a:xfrm>
            <a:off x="2624480" y="908720"/>
            <a:ext cx="5907960" cy="50189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Observables calculated</a:t>
            </a:r>
            <a:endParaRPr lang="hu-HU" sz="2000" b="0" i="0" u="none" strike="noStrike" baseline="0" smtClean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Effects</a:t>
            </a:r>
            <a:r>
              <a:rPr lang="hu-HU" sz="2000" b="0" i="0" u="none" strike="noStrike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rotation and flow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Combine and have same mass dependence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Spectra: slope increases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</a:t>
            </a:r>
            <a:r>
              <a:rPr lang="hu-HU" sz="2000" baseline="-25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</a:t>
            </a: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universal w scaling remains valid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HBT radii: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Decrease with mass intensifies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Even for spherical expansions: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</a:t>
            </a:r>
            <a:r>
              <a:rPr lang="hu-HU" sz="2000" baseline="-25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</a:t>
            </a: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from rotation.</a:t>
            </a:r>
            <a:endParaRPr lang="hu-HU" sz="200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Picture: vulcano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How to detect the rotation?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Next step: penetrating probes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3200" b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           Summary</a:t>
              </a:r>
              <a:endParaRPr lang="hu-HU" sz="3200" b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Szabadkézi sokszög 4"/>
          <p:cNvSpPr/>
          <p:nvPr/>
        </p:nvSpPr>
        <p:spPr>
          <a:xfrm>
            <a:off x="2624480" y="908720"/>
            <a:ext cx="5907960" cy="50189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Observables calculated</a:t>
            </a:r>
            <a:endParaRPr lang="hu-HU" sz="2000" b="0" i="0" u="none" strike="noStrike" baseline="0" smtClean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Effects</a:t>
            </a:r>
            <a:r>
              <a:rPr lang="hu-HU" sz="2000" b="0" i="0" u="none" strike="noStrike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rotation and flow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Combine and have same mass dependence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Spectra: slope increases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</a:t>
            </a:r>
            <a:r>
              <a:rPr lang="hu-HU" sz="2000" baseline="-25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</a:t>
            </a: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universal w scaling remains valid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HBT radii: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Decrease with mass intensifies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Even for spherical expansions: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</a:t>
            </a:r>
            <a:r>
              <a:rPr lang="hu-HU" sz="2000" baseline="-25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</a:t>
            </a: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from rotation.</a:t>
            </a:r>
            <a:endParaRPr lang="hu-HU" sz="200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Picture: vulcano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How to detect the rotation?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Next step: penetrating probes</a:t>
            </a:r>
          </a:p>
        </p:txBody>
      </p:sp>
      <p:pic>
        <p:nvPicPr>
          <p:cNvPr id="9218" name="Picture 2" descr="File:Lava for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2881508" cy="41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37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3200" b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Hydrodynamics: basic equations</a:t>
              </a:r>
              <a:endParaRPr lang="hu-HU" sz="3200" b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Szabadkézi sokszög 4"/>
          <p:cNvSpPr/>
          <p:nvPr/>
        </p:nvSpPr>
        <p:spPr>
          <a:xfrm>
            <a:off x="488880" y="3033186"/>
            <a:ext cx="8382240" cy="163339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R="0" lvl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Basic equations of non-rel hydrodynamics: </a:t>
            </a:r>
          </a:p>
          <a:p>
            <a:pPr marR="0" lvl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Euler equation needs to be modified for lattice QCD EoS</a:t>
            </a:r>
          </a:p>
          <a:p>
            <a:pPr marR="0" lvl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R="0" lvl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0" i="0" u="none" strike="noStrike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Use basic thermodynamical relations </a:t>
            </a:r>
          </a:p>
          <a:p>
            <a:pPr marR="0" lvl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0" i="0" u="none" strike="noStrike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 lack of conserved charge (baryon free region)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270" y="908720"/>
            <a:ext cx="584705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17" y="4797153"/>
            <a:ext cx="401254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97152"/>
            <a:ext cx="2520281" cy="92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65" y="5815325"/>
            <a:ext cx="4015716" cy="6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58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61178"/>
              <a:ext cx="9144000" cy="56560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3200" b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Rewrite for v, T and (n, or </a:t>
              </a:r>
              <a:r>
                <a:rPr lang="hu-HU" sz="3600" b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Symbol" panose="05050102010706020507" pitchFamily="18" charset="2"/>
                  <a:ea typeface="Tahoma" panose="020B0604030504040204" pitchFamily="34" charset="0"/>
                  <a:cs typeface="Tahoma" panose="020B0604030504040204" pitchFamily="34" charset="0"/>
                </a:rPr>
                <a:t>s</a:t>
              </a:r>
              <a:r>
                <a:rPr lang="hu-HU" sz="3200" b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)</a:t>
              </a:r>
              <a:endParaRPr lang="hu-HU" sz="3200" b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1" name="Szabadkézi sokszög 10"/>
          <p:cNvSpPr/>
          <p:nvPr/>
        </p:nvSpPr>
        <p:spPr>
          <a:xfrm>
            <a:off x="376519" y="3284984"/>
            <a:ext cx="8515962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en-US" sz="20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  </a:t>
            </a:r>
            <a:r>
              <a:rPr lang="hu-HU" sz="20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lattice QCD EoS:</a:t>
            </a:r>
            <a:r>
              <a:rPr lang="hu-HU" sz="2000" b="0" i="0" u="none" strike="noStrike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modification of the dynamical equations: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908720"/>
            <a:ext cx="555200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031" y="3861049"/>
            <a:ext cx="679044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4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3200" b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Ansatz for rotation and scaling</a:t>
              </a:r>
              <a:endParaRPr lang="hu-HU" sz="3200" b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0" name="Szabadkézi sokszög 9"/>
          <p:cNvSpPr/>
          <p:nvPr/>
        </p:nvSpPr>
        <p:spPr>
          <a:xfrm>
            <a:off x="5220072" y="1043004"/>
            <a:ext cx="3691727" cy="22489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 case without rotation: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k</a:t>
            </a:r>
            <a:r>
              <a:rPr lang="hu-HU" sz="20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nown</a:t>
            </a:r>
            <a:r>
              <a:rPr lang="hu-HU" sz="2000" b="0" i="0" u="none" strike="noStrike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self-similar solution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T. Cs, hep-ph/00111139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 b="0" i="0" u="none" strike="noStrike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S. V. Akkelin et al,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hep-ph/0012127, etc.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000" b="0" i="0" u="none" strike="noStrike" smtClean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Let’s try to add rotation!</a:t>
            </a:r>
            <a:endParaRPr lang="en-US" sz="2000" b="0" i="0" u="none" strike="noStrike" baseline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1" name="Szabadkézi sokszög 10"/>
          <p:cNvSpPr/>
          <p:nvPr/>
        </p:nvSpPr>
        <p:spPr>
          <a:xfrm>
            <a:off x="467545" y="5599253"/>
            <a:ext cx="8424936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First good news: scaling variable remains good</a:t>
            </a:r>
            <a:endParaRPr lang="hu-HU" sz="2000" b="0" i="0" u="none" strike="noStrike" baseline="0" smtClean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en-US" sz="20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→</a:t>
            </a:r>
            <a:r>
              <a:rPr lang="hu-HU" sz="20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 hope</a:t>
            </a:r>
            <a:r>
              <a:rPr lang="hu-HU" sz="2000" b="0" i="0" u="none" strike="noStrike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to find ellipsoidal rotating solutions!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455675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24091"/>
            <a:ext cx="3096344" cy="217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693" y="3501008"/>
            <a:ext cx="3470707" cy="85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alra-jobbra-felfelé nyíl 4"/>
          <p:cNvSpPr/>
          <p:nvPr/>
        </p:nvSpPr>
        <p:spPr>
          <a:xfrm>
            <a:off x="3707904" y="3573016"/>
            <a:ext cx="720080" cy="448925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4509120"/>
            <a:ext cx="204724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7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</a:t>
              </a:r>
            </a:p>
          </p:txBody>
        </p:sp>
      </p:grpSp>
      <p:sp>
        <p:nvSpPr>
          <p:cNvPr id="11" name="Szabadkézi sokszög 10"/>
          <p:cNvSpPr/>
          <p:nvPr/>
        </p:nvSpPr>
        <p:spPr>
          <a:xfrm>
            <a:off x="663241" y="6123053"/>
            <a:ext cx="8229239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 details, see </a:t>
            </a:r>
            <a:r>
              <a:rPr lang="hu-HU" sz="2000" smtClean="0">
                <a:hlinkClick r:id="rId3"/>
              </a:rPr>
              <a:t>arXiv:1309.4390</a:t>
            </a:r>
            <a:endParaRPr lang="hu-HU" sz="200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0" name="Szabadkézi sokszög 9"/>
          <p:cNvSpPr/>
          <p:nvPr/>
        </p:nvSpPr>
        <p:spPr>
          <a:xfrm>
            <a:off x="5508105" y="2132856"/>
            <a:ext cx="3384376" cy="25567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lvl="0" hangingPunct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From self-similarity</a:t>
            </a:r>
          </a:p>
          <a:p>
            <a:pPr lvl="0" hangingPunct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00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lvl="0" hangingPunct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Ellipsoidal -&gt;spheroidal</a:t>
            </a:r>
          </a:p>
          <a:p>
            <a:pPr lvl="0" hangingPunct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00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lvl="0" hangingPunct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</a:t>
            </a: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ime dependence of</a:t>
            </a:r>
          </a:p>
          <a:p>
            <a:pPr lvl="0" hangingPunct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 and </a:t>
            </a:r>
            <a:r>
              <a:rPr lang="hu-HU" sz="2000" smtClean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w</a:t>
            </a: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coupled</a:t>
            </a:r>
          </a:p>
          <a:p>
            <a:pPr lvl="0" hangingPunct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00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lvl="0" hangingPunct="0"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Conservation law!</a:t>
            </a:r>
          </a:p>
        </p:txBody>
      </p:sp>
      <p:grpSp>
        <p:nvGrpSpPr>
          <p:cNvPr id="8" name="Csoportba foglalás 7"/>
          <p:cNvGrpSpPr/>
          <p:nvPr/>
        </p:nvGrpSpPr>
        <p:grpSpPr>
          <a:xfrm>
            <a:off x="152400" y="152400"/>
            <a:ext cx="8991600" cy="513351"/>
            <a:chOff x="0" y="0"/>
            <a:chExt cx="9144000" cy="685799"/>
          </a:xfrm>
        </p:grpSpPr>
        <p:sp>
          <p:nvSpPr>
            <p:cNvPr id="9" name="Szabadkézi sokszög 8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2" name="Szabadkézi sokszög 11"/>
            <p:cNvSpPr/>
            <p:nvPr/>
          </p:nvSpPr>
          <p:spPr>
            <a:xfrm>
              <a:off x="0" y="10850"/>
              <a:ext cx="9144000" cy="66626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3200" b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Common properties of solutions</a:t>
              </a:r>
              <a:endParaRPr lang="hu-HU" sz="3200" b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24744"/>
            <a:ext cx="505638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47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3200" b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Solutions for conserved particle n</a:t>
              </a:r>
              <a:endParaRPr lang="hu-HU" sz="3200" b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8" name="Szabadkézi sokszög 7"/>
          <p:cNvSpPr/>
          <p:nvPr/>
        </p:nvSpPr>
        <p:spPr>
          <a:xfrm>
            <a:off x="663241" y="6123053"/>
            <a:ext cx="8229239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 details, see </a:t>
            </a:r>
            <a:r>
              <a:rPr lang="hu-HU" sz="2000" smtClean="0">
                <a:hlinkClick r:id="rId3"/>
              </a:rPr>
              <a:t>arXiv:1309.4390</a:t>
            </a:r>
            <a:endParaRPr lang="hu-HU" sz="200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12095"/>
            <a:ext cx="6574428" cy="356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zabadkézi sokszög 11"/>
          <p:cNvSpPr/>
          <p:nvPr/>
        </p:nvSpPr>
        <p:spPr>
          <a:xfrm>
            <a:off x="160193" y="980728"/>
            <a:ext cx="3691727" cy="286450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Similar to irrotational case: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00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 b="0" i="0" u="none" strike="noStrike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Family of self-similar solutions, T profile free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000" b="0" i="0" u="none" strike="noStrike" smtClean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T. Cs, </a:t>
            </a: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5"/>
              </a:rPr>
              <a:t>hep-ph/00111139</a:t>
            </a:r>
            <a:endParaRPr lang="hu-HU" sz="2000" smtClean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000" b="0" i="0" u="none" strike="noStrike" smtClean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Rotation leads to increased transverse acceleration!</a:t>
            </a:r>
            <a:endParaRPr lang="en-US" sz="2000" b="0" i="0" u="none" strike="noStrike" baseline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7182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00801"/>
            <a:ext cx="3540420" cy="277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3200" b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Role of temperature profiles</a:t>
              </a:r>
              <a:endParaRPr lang="hu-HU" sz="3200" b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88790"/>
            <a:ext cx="3888432" cy="278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19399"/>
            <a:ext cx="3960440" cy="27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77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0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94617"/>
              <a:ext cx="9144000" cy="49872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3200" b="1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  <a:r>
                <a:rPr lang="hu-HU" sz="3200" b="1" smtClean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1B: conserved n, T dependent e/p</a:t>
              </a:r>
              <a:endParaRPr lang="hu-HU" sz="3200" b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8" name="Szabadkézi sokszög 7"/>
          <p:cNvSpPr/>
          <p:nvPr/>
        </p:nvSpPr>
        <p:spPr>
          <a:xfrm>
            <a:off x="663241" y="6123053"/>
            <a:ext cx="8229239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Rotation: increases transverse acceleration</a:t>
            </a:r>
          </a:p>
        </p:txBody>
      </p:sp>
      <p:sp>
        <p:nvSpPr>
          <p:cNvPr id="12" name="Szabadkézi sokszög 11"/>
          <p:cNvSpPr/>
          <p:nvPr/>
        </p:nvSpPr>
        <p:spPr>
          <a:xfrm>
            <a:off x="160193" y="980728"/>
            <a:ext cx="3691727" cy="286450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Works only if T is T(t) only</a:t>
            </a:r>
            <a:r>
              <a:rPr lang="hu-HU" sz="2000" b="0" i="0" u="none" strike="noStrike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000" b="0" i="0" u="none" strike="noStrike" smtClean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But more general EoS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000" b="0" i="0" u="none" strike="noStrike" smtClean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Similar to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000" b="0" i="0" u="none" strike="noStrike" baseline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hu-HU" sz="2000" smtClean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T. Cs. et al,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000" b="0" i="0" u="none" strike="noStrike" baseline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0" i="0" u="none" strike="noStrike" baseline="0" smtClean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3"/>
              </a:rPr>
              <a:t>hep-ph/0108067</a:t>
            </a:r>
            <a:endParaRPr lang="en-US" sz="2000" b="0" i="0" u="none" strike="noStrike" baseline="0">
              <a:ln>
                <a:noFill/>
              </a:ln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2110013"/>
            <a:ext cx="6287392" cy="362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0" y="4073736"/>
            <a:ext cx="2317676" cy="165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84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">
  <a:themeElements>
    <a:clrScheme name="Egyéni 2. sém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100D2"/>
      </a:hlink>
      <a:folHlink>
        <a:srgbClr val="FE19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3559</TotalTime>
  <Words>886</Words>
  <Application>Microsoft Office PowerPoint</Application>
  <PresentationFormat>Diavetítés a képernyőre (4:3 oldalarány)</PresentationFormat>
  <Paragraphs>186</Paragraphs>
  <Slides>24</Slides>
  <Notes>24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Alapértelmezett</vt:lpstr>
      <vt:lpstr>Observables and initial conditions  from exact rotational hydro solutions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Imaging the internal structure of p</dc:title>
  <dc:subject>STAR Regional Meeting, Warsaw, November 5, 2012</dc:subject>
  <dc:creator>Csörgő.Tamás</dc:creator>
  <cp:lastModifiedBy>Csörgő Tamás</cp:lastModifiedBy>
  <cp:revision>111</cp:revision>
  <dcterms:modified xsi:type="dcterms:W3CDTF">2014-04-08T10:11:26Z</dcterms:modified>
</cp:coreProperties>
</file>