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9" r:id="rId2"/>
    <p:sldId id="343" r:id="rId3"/>
    <p:sldId id="344" r:id="rId4"/>
    <p:sldId id="342" r:id="rId5"/>
    <p:sldId id="345" r:id="rId6"/>
    <p:sldId id="310" r:id="rId7"/>
    <p:sldId id="346" r:id="rId8"/>
    <p:sldId id="347" r:id="rId9"/>
    <p:sldId id="322" r:id="rId10"/>
    <p:sldId id="349" r:id="rId11"/>
    <p:sldId id="348" r:id="rId12"/>
    <p:sldId id="323" r:id="rId13"/>
    <p:sldId id="341" r:id="rId14"/>
    <p:sldId id="325" r:id="rId15"/>
    <p:sldId id="321" r:id="rId16"/>
    <p:sldId id="366" r:id="rId17"/>
    <p:sldId id="354" r:id="rId18"/>
    <p:sldId id="339" r:id="rId19"/>
    <p:sldId id="353" r:id="rId20"/>
    <p:sldId id="361" r:id="rId21"/>
    <p:sldId id="362" r:id="rId22"/>
    <p:sldId id="363" r:id="rId23"/>
    <p:sldId id="356" r:id="rId24"/>
    <p:sldId id="358" r:id="rId25"/>
    <p:sldId id="357" r:id="rId26"/>
    <p:sldId id="364" r:id="rId27"/>
    <p:sldId id="365" r:id="rId28"/>
    <p:sldId id="367" r:id="rId29"/>
    <p:sldId id="359" r:id="rId30"/>
    <p:sldId id="369" r:id="rId31"/>
    <p:sldId id="368" r:id="rId32"/>
    <p:sldId id="360" r:id="rId33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egrady" initials="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0106"/>
    <a:srgbClr val="FF0000"/>
    <a:srgbClr val="FF9900"/>
    <a:srgbClr val="FFFF99"/>
    <a:srgbClr val="360000"/>
    <a:srgbClr val="E4E4B2"/>
    <a:srgbClr val="990000"/>
    <a:srgbClr val="003300"/>
    <a:srgbClr val="F8FCC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4" autoAdjust="0"/>
    <p:restoredTop sz="93979" autoAdjust="0"/>
  </p:normalViewPr>
  <p:slideViewPr>
    <p:cSldViewPr>
      <p:cViewPr>
        <p:scale>
          <a:sx n="66" d="100"/>
          <a:sy n="66" d="100"/>
        </p:scale>
        <p:origin x="1280" y="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99FA8-99CD-4C01-AD2D-8F6DEC8C6C62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78A15-18CC-4C72-954C-785C6E8D34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844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Sylfaen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Sylfaen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err="1" smtClean="0"/>
              <a:t>Mintaszöveg</a:t>
            </a:r>
            <a:r>
              <a:rPr lang="en-GB" noProof="0" dirty="0" smtClean="0"/>
              <a:t> </a:t>
            </a:r>
            <a:r>
              <a:rPr lang="en-GB" noProof="0" dirty="0" err="1" smtClean="0"/>
              <a:t>szerkesztése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Második</a:t>
            </a:r>
            <a:r>
              <a:rPr lang="en-GB" noProof="0" dirty="0" smtClean="0"/>
              <a:t> </a:t>
            </a:r>
            <a:r>
              <a:rPr lang="en-GB" noProof="0" dirty="0" err="1" smtClean="0"/>
              <a:t>szint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Harmadik</a:t>
            </a:r>
            <a:r>
              <a:rPr lang="en-GB" noProof="0" dirty="0" smtClean="0"/>
              <a:t> </a:t>
            </a:r>
            <a:r>
              <a:rPr lang="en-GB" noProof="0" dirty="0" err="1" smtClean="0"/>
              <a:t>szint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Negyedik</a:t>
            </a:r>
            <a:r>
              <a:rPr lang="en-GB" noProof="0" dirty="0" smtClean="0"/>
              <a:t> </a:t>
            </a:r>
            <a:r>
              <a:rPr lang="en-GB" noProof="0" dirty="0" err="1" smtClean="0"/>
              <a:t>szint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Ötödik</a:t>
            </a:r>
            <a:r>
              <a:rPr lang="en-GB" noProof="0" dirty="0" smtClean="0"/>
              <a:t> </a:t>
            </a:r>
            <a:r>
              <a:rPr lang="en-GB" noProof="0" dirty="0" err="1" smtClean="0"/>
              <a:t>szint</a:t>
            </a:r>
            <a:endParaRPr lang="en-GB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Sylfaen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Sylfaen" pitchFamily="18" charset="0"/>
              </a:defRPr>
            </a:lvl1pPr>
          </a:lstStyle>
          <a:p>
            <a:pPr>
              <a:defRPr/>
            </a:pPr>
            <a:fld id="{8479A21D-E7FD-4F37-AA16-BCDC90A620A2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64168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ylfaen" pitchFamily="18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ylfaen" pitchFamily="18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ylfaen" pitchFamily="18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ylfaen" pitchFamily="18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ylfae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Kutatási fázis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/>
              <a:t>realisztikus rendszerek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dirty="0" smtClean="0"/>
          </a:p>
          <a:p>
            <a:r>
              <a:rPr lang="hu-HU" dirty="0" smtClean="0"/>
              <a:t> </a:t>
            </a:r>
          </a:p>
          <a:p>
            <a:r>
              <a:rPr lang="hu-HU" dirty="0" smtClean="0"/>
              <a:t>célkitűzés</a:t>
            </a:r>
          </a:p>
          <a:p>
            <a:endParaRPr lang="hu-HU" dirty="0" smtClean="0"/>
          </a:p>
          <a:p>
            <a:r>
              <a:rPr lang="hu-HU" dirty="0" smtClean="0"/>
              <a:t>Teljes Szerkezet:</a:t>
            </a:r>
          </a:p>
          <a:p>
            <a:r>
              <a:rPr lang="hu-HU" dirty="0" smtClean="0"/>
              <a:t>mit</a:t>
            </a:r>
            <a:r>
              <a:rPr lang="hu-HU" baseline="0" dirty="0" smtClean="0"/>
              <a:t> akarunk</a:t>
            </a:r>
          </a:p>
          <a:p>
            <a:r>
              <a:rPr lang="hu-HU" baseline="0" dirty="0" smtClean="0"/>
              <a:t>ez mekkora </a:t>
            </a:r>
            <a:r>
              <a:rPr lang="hu-HU" baseline="0" dirty="0" err="1" smtClean="0"/>
              <a:t>truváj</a:t>
            </a:r>
            <a:endParaRPr lang="hu-HU" baseline="0" dirty="0" smtClean="0"/>
          </a:p>
          <a:p>
            <a:r>
              <a:rPr lang="hu-HU" baseline="0" dirty="0" smtClean="0"/>
              <a:t>GPU és minden hozadéka</a:t>
            </a:r>
          </a:p>
          <a:p>
            <a:r>
              <a:rPr lang="hu-HU" baseline="0" dirty="0" smtClean="0"/>
              <a:t>+ technikák:  </a:t>
            </a:r>
            <a:r>
              <a:rPr lang="hu-HU" baseline="0" dirty="0" err="1" smtClean="0"/>
              <a:t>Woodcock</a:t>
            </a:r>
            <a:r>
              <a:rPr lang="hu-HU" baseline="0" dirty="0" smtClean="0"/>
              <a:t>, adjungált fésülés, stb.</a:t>
            </a:r>
          </a:p>
          <a:p>
            <a:r>
              <a:rPr lang="hu-HU" baseline="0" dirty="0" smtClean="0"/>
              <a:t>verifikáció és </a:t>
            </a:r>
            <a:r>
              <a:rPr lang="hu-HU" baseline="0" dirty="0" err="1" smtClean="0"/>
              <a:t>bencsmárkok</a:t>
            </a:r>
            <a:endParaRPr lang="hu-HU" baseline="0" dirty="0" smtClean="0"/>
          </a:p>
          <a:p>
            <a:r>
              <a:rPr lang="hu-HU" baseline="0" dirty="0" smtClean="0"/>
              <a:t>Eredmények: TR + Cd</a:t>
            </a:r>
          </a:p>
          <a:p>
            <a:r>
              <a:rPr lang="hu-HU" baseline="0" dirty="0" smtClean="0"/>
              <a:t>Paks I</a:t>
            </a:r>
            <a:endParaRPr lang="hu-HU" dirty="0" smtClean="0"/>
          </a:p>
          <a:p>
            <a:endParaRPr lang="hu-H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79A21D-E7FD-4F37-AA16-BCDC90A620A2}" type="slidenum">
              <a:rPr lang="en-GB" smtClean="0"/>
              <a:pPr>
                <a:defRPr/>
              </a:pPr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3975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Elég jó-e?</a:t>
            </a:r>
          </a:p>
          <a:p>
            <a:pPr marL="228600" indent="-228600">
              <a:buAutoNum type="arabicParenR"/>
            </a:pPr>
            <a:r>
              <a:rPr lang="hu-HU" baseline="0" dirty="0" smtClean="0"/>
              <a:t>Szakmailag a </a:t>
            </a:r>
            <a:r>
              <a:rPr lang="hu-HU" baseline="0" dirty="0" err="1" smtClean="0"/>
              <a:t>konkurrenciához</a:t>
            </a:r>
            <a:r>
              <a:rPr lang="hu-HU" baseline="0" dirty="0" smtClean="0"/>
              <a:t> képest – erről beszélünk sokat</a:t>
            </a:r>
          </a:p>
          <a:p>
            <a:pPr marL="228600" indent="-228600">
              <a:buAutoNum type="arabicParenR"/>
            </a:pPr>
            <a:r>
              <a:rPr lang="hu-HU" baseline="0" dirty="0" smtClean="0"/>
              <a:t> ahhoz, hogy iparilag alkalmazható legyen – ezért jöttünk, ennek eldöntéséhez hangzanak el részletek </a:t>
            </a:r>
          </a:p>
          <a:p>
            <a:pPr marL="228600" indent="-228600">
              <a:buAutoNum type="arabicParenR"/>
            </a:pPr>
            <a:endParaRPr lang="hu-HU" baseline="0" dirty="0" smtClean="0"/>
          </a:p>
          <a:p>
            <a:pPr marL="228600" indent="-228600">
              <a:buNone/>
            </a:pPr>
            <a:r>
              <a:rPr lang="hu-HU" baseline="0" dirty="0" smtClean="0"/>
              <a:t> akadémiai környezet vagy céges környezet tud jól szolgáltatni? Cégest finoman felvetni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79A21D-E7FD-4F37-AA16-BCDC90A620A2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9346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Elég jó-e?</a:t>
            </a:r>
          </a:p>
          <a:p>
            <a:pPr marL="228600" indent="-228600">
              <a:buAutoNum type="arabicParenR"/>
            </a:pPr>
            <a:r>
              <a:rPr lang="hu-HU" baseline="0" dirty="0" smtClean="0"/>
              <a:t>Szakmailag a </a:t>
            </a:r>
            <a:r>
              <a:rPr lang="hu-HU" baseline="0" dirty="0" err="1" smtClean="0"/>
              <a:t>konkurrenciához</a:t>
            </a:r>
            <a:r>
              <a:rPr lang="hu-HU" baseline="0" dirty="0" smtClean="0"/>
              <a:t> képest – erről beszélünk sokat</a:t>
            </a:r>
          </a:p>
          <a:p>
            <a:pPr marL="228600" indent="-228600">
              <a:buAutoNum type="arabicParenR"/>
            </a:pPr>
            <a:r>
              <a:rPr lang="hu-HU" baseline="0" dirty="0" smtClean="0"/>
              <a:t> ahhoz, hogy iparilag alkalmazható legyen – ezért jöttünk, ennek eldöntéséhez hangzanak el részletek </a:t>
            </a:r>
          </a:p>
          <a:p>
            <a:pPr marL="228600" indent="-228600">
              <a:buAutoNum type="arabicParenR"/>
            </a:pPr>
            <a:endParaRPr lang="hu-HU" baseline="0" dirty="0" smtClean="0"/>
          </a:p>
          <a:p>
            <a:pPr marL="228600" indent="-228600">
              <a:buNone/>
            </a:pPr>
            <a:r>
              <a:rPr lang="hu-HU" baseline="0" dirty="0" smtClean="0"/>
              <a:t> akadémiai környezet vagy céges környezet tud jól szolgáltatni? Cégest finoman felvetni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79A21D-E7FD-4F37-AA16-BCDC90A620A2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6749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Elég jó-e?</a:t>
            </a:r>
          </a:p>
          <a:p>
            <a:pPr marL="228600" indent="-228600">
              <a:buAutoNum type="arabicParenR"/>
            </a:pPr>
            <a:r>
              <a:rPr lang="hu-HU" baseline="0" dirty="0" smtClean="0"/>
              <a:t>Szakmailag a </a:t>
            </a:r>
            <a:r>
              <a:rPr lang="hu-HU" baseline="0" dirty="0" err="1" smtClean="0"/>
              <a:t>konkurrenciához</a:t>
            </a:r>
            <a:r>
              <a:rPr lang="hu-HU" baseline="0" dirty="0" smtClean="0"/>
              <a:t> képest – erről beszélünk sokat</a:t>
            </a:r>
          </a:p>
          <a:p>
            <a:pPr marL="228600" indent="-228600">
              <a:buAutoNum type="arabicParenR"/>
            </a:pPr>
            <a:r>
              <a:rPr lang="hu-HU" baseline="0" dirty="0" smtClean="0"/>
              <a:t> ahhoz, hogy iparilag alkalmazható legyen – ezért jöttünk, ennek eldöntéséhez hangzanak el részletek </a:t>
            </a:r>
          </a:p>
          <a:p>
            <a:pPr marL="228600" indent="-228600">
              <a:buAutoNum type="arabicParenR"/>
            </a:pPr>
            <a:endParaRPr lang="hu-HU" baseline="0" dirty="0" smtClean="0"/>
          </a:p>
          <a:p>
            <a:pPr marL="228600" indent="-228600">
              <a:buNone/>
            </a:pPr>
            <a:r>
              <a:rPr lang="hu-HU" baseline="0" dirty="0" smtClean="0"/>
              <a:t> akadémiai környezet vagy céges környezet tud jól szolgáltatni? Cégest finoman felvetni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79A21D-E7FD-4F37-AA16-BCDC90A620A2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7293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Hasadási statisztika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79A21D-E7FD-4F37-AA16-BCDC90A620A2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9194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/>
              <a:t>Mit tud a GPU, ebből mi következik,</a:t>
            </a:r>
            <a:r>
              <a:rPr lang="hu-HU" baseline="0" dirty="0" smtClean="0"/>
              <a:t> ez mire ad lehetőséget</a:t>
            </a:r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nem analóg mintavételezés, fontos!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79A21D-E7FD-4F37-AA16-BCDC90A620A2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6687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0" y="1196752"/>
            <a:ext cx="9144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1800" dirty="0" err="1" smtClean="0">
                <a:latin typeface="Sylfaen" pitchFamily="18" charset="0"/>
              </a:rPr>
              <a:t>Légrády</a:t>
            </a:r>
            <a:r>
              <a:rPr lang="hu-HU" sz="1800" dirty="0" smtClean="0">
                <a:latin typeface="Sylfaen" pitchFamily="18" charset="0"/>
              </a:rPr>
              <a:t> D.: </a:t>
            </a:r>
            <a:r>
              <a:rPr lang="hu-HU" sz="1800" dirty="0" err="1" smtClean="0">
                <a:latin typeface="Sylfaen" pitchFamily="18" charset="0"/>
              </a:rPr>
              <a:t>NTI-Rekon</a:t>
            </a:r>
            <a:r>
              <a:rPr lang="hu-HU" sz="1800" baseline="0" dirty="0" smtClean="0">
                <a:latin typeface="Sylfaen" pitchFamily="18" charset="0"/>
              </a:rPr>
              <a:t>: C++ átállás, OSEM, </a:t>
            </a:r>
            <a:r>
              <a:rPr lang="hu-HU" sz="1800" baseline="0" dirty="0" err="1" smtClean="0">
                <a:latin typeface="Sylfaen" pitchFamily="18" charset="0"/>
              </a:rPr>
              <a:t>Scatter</a:t>
            </a:r>
            <a:r>
              <a:rPr lang="hu-HU" sz="1800" baseline="0" dirty="0" smtClean="0">
                <a:latin typeface="Sylfaen" pitchFamily="18" charset="0"/>
              </a:rPr>
              <a:t>, </a:t>
            </a:r>
            <a:r>
              <a:rPr lang="hu-HU" sz="1800" baseline="0" dirty="0" err="1" smtClean="0">
                <a:latin typeface="Sylfaen" pitchFamily="18" charset="0"/>
              </a:rPr>
              <a:t>Posmig</a:t>
            </a:r>
            <a:r>
              <a:rPr lang="hu-HU" sz="1800" baseline="0" dirty="0" smtClean="0">
                <a:latin typeface="Sylfaen" pitchFamily="18" charset="0"/>
              </a:rPr>
              <a:t> </a:t>
            </a:r>
            <a:r>
              <a:rPr lang="hu-HU" sz="1800" dirty="0" smtClean="0">
                <a:latin typeface="Sylfaen" pitchFamily="18" charset="0"/>
              </a:rPr>
              <a:t>- MEDISO 2012.10.09  /</a:t>
            </a:r>
            <a:fld id="{77456962-D15D-4210-921A-8B8B6A5E2858}" type="slidenum">
              <a:rPr lang="en-US" sz="1800" smtClean="0">
                <a:latin typeface="Sylfaen" pitchFamily="18" charset="0"/>
              </a:rPr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GB" sz="1800" dirty="0" smtClean="0"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>
                <a:alpha val="12000"/>
              </a:srgbClr>
            </a:gs>
            <a:gs pos="64999">
              <a:srgbClr val="F0EBD5"/>
            </a:gs>
            <a:gs pos="100000">
              <a:srgbClr val="D1C39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7772400" y="48552"/>
            <a:ext cx="1347324" cy="646331"/>
          </a:xfrm>
          <a:prstGeom prst="rect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1800" dirty="0" smtClean="0">
              <a:latin typeface="Sylfaen" pitchFamily="18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800" dirty="0" smtClean="0">
              <a:latin typeface="Sylfae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496" y="33486"/>
            <a:ext cx="2736304" cy="646331"/>
          </a:xfrm>
          <a:prstGeom prst="rect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1800" dirty="0" smtClean="0">
              <a:latin typeface="Sylfaen" pitchFamily="18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800" dirty="0" smtClean="0">
              <a:latin typeface="Sylfaen" pitchFamily="18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1331913" y="764704"/>
            <a:ext cx="7812087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Sylfaen" pitchFamily="18" charset="0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6237312"/>
            <a:ext cx="9145588" cy="0"/>
          </a:xfrm>
          <a:prstGeom prst="line">
            <a:avLst/>
          </a:prstGeom>
          <a:noFill/>
          <a:ln w="5715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Sylfae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6381328"/>
            <a:ext cx="8640960" cy="369332"/>
          </a:xfrm>
          <a:prstGeom prst="rect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1800" baseline="0" dirty="0" smtClean="0">
                <a:latin typeface="Sylfaen" pitchFamily="18" charset="0"/>
              </a:rPr>
              <a:t>20</a:t>
            </a:r>
            <a:r>
              <a:rPr lang="en-US" sz="1800" baseline="0" dirty="0" smtClean="0">
                <a:latin typeface="Sylfaen" pitchFamily="18" charset="0"/>
              </a:rPr>
              <a:t>2</a:t>
            </a:r>
            <a:r>
              <a:rPr lang="hu-HU" sz="1800" baseline="0" dirty="0" smtClean="0">
                <a:latin typeface="Sylfaen" pitchFamily="18" charset="0"/>
              </a:rPr>
              <a:t>2.06</a:t>
            </a:r>
            <a:r>
              <a:rPr lang="hu-HU" sz="1800" dirty="0" smtClean="0">
                <a:latin typeface="Sylfaen" pitchFamily="18" charset="0"/>
              </a:rPr>
              <a:t>. 21          A VVER-440</a:t>
            </a:r>
            <a:r>
              <a:rPr lang="hu-HU" sz="1800" baseline="0" dirty="0" smtClean="0">
                <a:latin typeface="Sylfaen" pitchFamily="18" charset="0"/>
              </a:rPr>
              <a:t> </a:t>
            </a:r>
            <a:r>
              <a:rPr lang="hu-HU" sz="1800" baseline="0" dirty="0" err="1" smtClean="0">
                <a:latin typeface="Sylfaen" pitchFamily="18" charset="0"/>
              </a:rPr>
              <a:t>simulation</a:t>
            </a:r>
            <a:r>
              <a:rPr lang="hu-HU" sz="1800" baseline="0" dirty="0" smtClean="0">
                <a:latin typeface="Sylfaen" pitchFamily="18" charset="0"/>
              </a:rPr>
              <a:t> </a:t>
            </a:r>
            <a:r>
              <a:rPr lang="hu-HU" sz="1800" baseline="0" dirty="0" err="1" smtClean="0">
                <a:latin typeface="Sylfaen" pitchFamily="18" charset="0"/>
              </a:rPr>
              <a:t>with</a:t>
            </a:r>
            <a:r>
              <a:rPr lang="hu-HU" sz="1800" baseline="0" dirty="0" smtClean="0">
                <a:latin typeface="Sylfaen" pitchFamily="18" charset="0"/>
              </a:rPr>
              <a:t> </a:t>
            </a:r>
            <a:r>
              <a:rPr lang="hu-HU" sz="1800" dirty="0" smtClean="0">
                <a:latin typeface="Sylfaen" pitchFamily="18" charset="0"/>
              </a:rPr>
              <a:t>GUARDYAN</a:t>
            </a:r>
            <a:r>
              <a:rPr lang="hu-HU" sz="1800" baseline="0" dirty="0" smtClean="0">
                <a:latin typeface="Sylfaen" pitchFamily="18" charset="0"/>
              </a:rPr>
              <a:t> </a:t>
            </a:r>
            <a:r>
              <a:rPr lang="en-US" sz="1800" baseline="0" dirty="0" smtClean="0">
                <a:latin typeface="Sylfaen" pitchFamily="18" charset="0"/>
              </a:rPr>
              <a:t>code</a:t>
            </a:r>
            <a:r>
              <a:rPr lang="hu-HU" sz="1800" dirty="0" smtClean="0">
                <a:latin typeface="Sylfaen" pitchFamily="18" charset="0"/>
              </a:rPr>
              <a:t>		32 /</a:t>
            </a:r>
            <a:fld id="{77456962-D15D-4210-921A-8B8B6A5E2858}" type="slidenum">
              <a:rPr lang="en-US" sz="1800" smtClean="0">
                <a:latin typeface="Sylfaen" pitchFamily="18" charset="0"/>
              </a:rPr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GB" sz="1800" dirty="0" smtClean="0">
              <a:latin typeface="Sylfaen" pitchFamily="18" charset="0"/>
            </a:endParaRPr>
          </a:p>
        </p:txBody>
      </p:sp>
      <p:pic>
        <p:nvPicPr>
          <p:cNvPr id="9" name="Picture 9" descr="bmelog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6424"/>
            <a:ext cx="2160935" cy="49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75"/>
          <a:stretch/>
        </p:blipFill>
        <p:spPr bwMode="auto">
          <a:xfrm>
            <a:off x="7869504" y="100587"/>
            <a:ext cx="1169217" cy="557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4098" y="990600"/>
            <a:ext cx="813690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b="1" dirty="0" smtClean="0"/>
              <a:t>The </a:t>
            </a:r>
            <a:r>
              <a:rPr lang="hu-HU" sz="1800" b="1" dirty="0" smtClean="0"/>
              <a:t> GUARDYAN  </a:t>
            </a:r>
            <a:r>
              <a:rPr lang="en-US" sz="1800" b="1" dirty="0" smtClean="0"/>
              <a:t>code</a:t>
            </a:r>
            <a:r>
              <a:rPr lang="hu-HU" sz="1800" b="1" dirty="0" smtClean="0"/>
              <a:t>: a </a:t>
            </a:r>
            <a:r>
              <a:rPr lang="hu-HU" sz="1800" b="1" dirty="0" err="1" smtClean="0"/>
              <a:t>full</a:t>
            </a:r>
            <a:r>
              <a:rPr lang="hu-HU" sz="1800" b="1" dirty="0" smtClean="0"/>
              <a:t> </a:t>
            </a:r>
            <a:r>
              <a:rPr lang="hu-HU" sz="1800" b="1" dirty="0" err="1" smtClean="0"/>
              <a:t>core</a:t>
            </a:r>
            <a:r>
              <a:rPr lang="hu-HU" sz="1800" b="1" dirty="0" smtClean="0"/>
              <a:t> </a:t>
            </a:r>
            <a:r>
              <a:rPr lang="hu-HU" sz="1800" b="1" dirty="0" err="1" smtClean="0"/>
              <a:t>realistic</a:t>
            </a:r>
            <a:r>
              <a:rPr lang="hu-HU" sz="1800" b="1" dirty="0" smtClean="0"/>
              <a:t> </a:t>
            </a:r>
            <a:r>
              <a:rPr lang="hu-HU" sz="1800" b="1" dirty="0" err="1" smtClean="0"/>
              <a:t>nuclear</a:t>
            </a:r>
            <a:r>
              <a:rPr lang="hu-HU" sz="1800" b="1" dirty="0" smtClean="0"/>
              <a:t> </a:t>
            </a:r>
            <a:r>
              <a:rPr lang="hu-HU" sz="1800" b="1" dirty="0" err="1" smtClean="0"/>
              <a:t>power</a:t>
            </a:r>
            <a:r>
              <a:rPr lang="hu-HU" sz="1800" b="1" dirty="0" smtClean="0"/>
              <a:t> </a:t>
            </a:r>
            <a:r>
              <a:rPr lang="hu-HU" sz="1800" b="1" dirty="0" err="1" smtClean="0"/>
              <a:t>plant</a:t>
            </a:r>
            <a:r>
              <a:rPr lang="hu-HU" sz="1800" b="1" dirty="0" smtClean="0"/>
              <a:t> </a:t>
            </a:r>
            <a:r>
              <a:rPr lang="hu-HU" sz="1800" b="1" dirty="0" err="1" smtClean="0"/>
              <a:t>simuation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444098" y="1676400"/>
            <a:ext cx="388843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Sylfaen" pitchFamily="18" charset="0"/>
              </a:rPr>
              <a:t>Dr. </a:t>
            </a:r>
            <a:r>
              <a:rPr lang="hu-HU" sz="1800" dirty="0" err="1" smtClean="0">
                <a:latin typeface="Sylfaen" pitchFamily="18" charset="0"/>
              </a:rPr>
              <a:t>Légrády</a:t>
            </a:r>
            <a:r>
              <a:rPr lang="hu-HU" sz="1800" dirty="0" smtClean="0">
                <a:latin typeface="Sylfaen" pitchFamily="18" charset="0"/>
              </a:rPr>
              <a:t> Dávid</a:t>
            </a:r>
            <a:endParaRPr lang="en-US" sz="1800" dirty="0" smtClean="0">
              <a:latin typeface="Sylfae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519" y="4876800"/>
            <a:ext cx="6022032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800" b="1" dirty="0" smtClean="0">
                <a:latin typeface="Sylfaen" pitchFamily="18" charset="0"/>
              </a:rPr>
              <a:t>GPU Monte Carlo reactor dynamics code: GUARDYAN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latin typeface="Sylfaen" pitchFamily="18" charset="0"/>
              </a:rPr>
              <a:t>Tomographic Image Reconstruction (PET, CT)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4968" y="2678668"/>
            <a:ext cx="7012632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Sylfaen" pitchFamily="18" charset="0"/>
              </a:rPr>
              <a:t>Budapest University of Technology and Economics</a:t>
            </a:r>
          </a:p>
          <a:p>
            <a:pPr>
              <a:defRPr/>
            </a:pPr>
            <a:r>
              <a:rPr lang="en-US" sz="1800" dirty="0" smtClean="0">
                <a:latin typeface="Sylfaen" pitchFamily="18" charset="0"/>
              </a:rPr>
              <a:t>Institute of Nuclear Techniques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rfac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9"/>
          <a:stretch>
            <a:fillRect/>
          </a:stretch>
        </p:blipFill>
        <p:spPr bwMode="auto">
          <a:xfrm>
            <a:off x="5181600" y="914400"/>
            <a:ext cx="4670882" cy="462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1158575"/>
            <a:ext cx="4800600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551"/>
              </a:lnSpc>
              <a:buClr>
                <a:srgbClr val="72B240"/>
              </a:buClr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lnSpc>
                <a:spcPts val="2551"/>
              </a:lnSpc>
              <a:buClr>
                <a:srgbClr val="72B240"/>
              </a:buClr>
              <a:buFont typeface="Arial" panose="020B0604020202020204" pitchFamily="34" charset="0"/>
              <a:buChar char="•"/>
            </a:pPr>
            <a:endParaRPr lang="hu-HU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990600"/>
            <a:ext cx="4963695" cy="342657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2551"/>
              </a:lnSpc>
              <a:buClr>
                <a:srgbClr val="72B240"/>
              </a:buClr>
            </a:pPr>
            <a:r>
              <a:rPr lang="hu-HU" sz="1600" b="1" dirty="0" err="1" smtClean="0"/>
              <a:t>Constrictive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Solid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Geometry</a:t>
            </a:r>
            <a:endParaRPr lang="hu-HU" sz="1600" b="1" dirty="0" smtClean="0"/>
          </a:p>
          <a:p>
            <a:pPr marL="285750" indent="-285750">
              <a:lnSpc>
                <a:spcPts val="2551"/>
              </a:lnSpc>
              <a:buClr>
                <a:srgbClr val="72B240"/>
              </a:buClr>
              <a:buFont typeface="Arial" panose="020B0604020202020204" pitchFamily="34" charset="0"/>
              <a:buChar char="•"/>
            </a:pPr>
            <a:r>
              <a:rPr lang="hu-HU" sz="1600" b="1" dirty="0" err="1" smtClean="0"/>
              <a:t>Cells</a:t>
            </a:r>
            <a:r>
              <a:rPr lang="hu-HU" sz="1600" b="1" dirty="0"/>
              <a:t>: </a:t>
            </a:r>
            <a:r>
              <a:rPr lang="hu-HU" sz="1600" dirty="0" err="1"/>
              <a:t>Homogeneous</a:t>
            </a:r>
            <a:r>
              <a:rPr lang="hu-HU" sz="1600" dirty="0"/>
              <a:t> </a:t>
            </a:r>
            <a:r>
              <a:rPr lang="hu-HU" sz="1600" dirty="0" err="1"/>
              <a:t>material</a:t>
            </a:r>
            <a:r>
              <a:rPr lang="hu-HU" sz="1600" dirty="0"/>
              <a:t>, </a:t>
            </a:r>
            <a:r>
              <a:rPr lang="hu-HU" sz="1600" dirty="0" err="1"/>
              <a:t>defined</a:t>
            </a:r>
            <a:r>
              <a:rPr lang="hu-HU" sz="1600" dirty="0"/>
              <a:t> </a:t>
            </a:r>
            <a:r>
              <a:rPr lang="hu-HU" sz="1600" dirty="0" err="1"/>
              <a:t>by</a:t>
            </a:r>
            <a:r>
              <a:rPr lang="hu-HU" sz="1600" dirty="0"/>
              <a:t> </a:t>
            </a:r>
            <a:r>
              <a:rPr lang="hu-HU" sz="1600" dirty="0" err="1"/>
              <a:t>bounding</a:t>
            </a:r>
            <a:r>
              <a:rPr lang="hu-HU" sz="1600" dirty="0"/>
              <a:t> </a:t>
            </a:r>
            <a:r>
              <a:rPr lang="hu-HU" sz="1600" dirty="0" err="1"/>
              <a:t>surfaces</a:t>
            </a:r>
            <a:r>
              <a:rPr lang="hu-HU" sz="1600" dirty="0"/>
              <a:t> and </a:t>
            </a:r>
            <a:r>
              <a:rPr lang="hu-HU" sz="1600" dirty="0" err="1"/>
              <a:t>boolean</a:t>
            </a:r>
            <a:r>
              <a:rPr lang="hu-HU" sz="1600" dirty="0"/>
              <a:t> operators</a:t>
            </a:r>
          </a:p>
          <a:p>
            <a:pPr marL="285750" indent="-285750">
              <a:lnSpc>
                <a:spcPts val="2551"/>
              </a:lnSpc>
              <a:buClr>
                <a:srgbClr val="72B240"/>
              </a:buClr>
              <a:buFont typeface="Arial" panose="020B0604020202020204" pitchFamily="34" charset="0"/>
              <a:buChar char="•"/>
            </a:pPr>
            <a:r>
              <a:rPr lang="hu-HU" sz="1600" b="1" dirty="0" err="1"/>
              <a:t>Surfaces</a:t>
            </a:r>
            <a:r>
              <a:rPr lang="hu-HU" sz="1600" dirty="0"/>
              <a:t>: </a:t>
            </a:r>
            <a:r>
              <a:rPr lang="hu-HU" sz="1600" dirty="0" err="1"/>
              <a:t>plane</a:t>
            </a:r>
            <a:r>
              <a:rPr lang="hu-HU" sz="1600" dirty="0"/>
              <a:t>, </a:t>
            </a:r>
            <a:r>
              <a:rPr lang="hu-HU" sz="1600" dirty="0" err="1"/>
              <a:t>cylinder</a:t>
            </a:r>
            <a:r>
              <a:rPr lang="hu-HU" sz="1600" dirty="0"/>
              <a:t>, </a:t>
            </a:r>
            <a:r>
              <a:rPr lang="hu-HU" sz="1600" dirty="0" err="1"/>
              <a:t>sphere</a:t>
            </a:r>
            <a:r>
              <a:rPr lang="hu-HU" sz="1600" dirty="0"/>
              <a:t>, ...</a:t>
            </a:r>
          </a:p>
          <a:p>
            <a:pPr marL="285750" indent="-285750">
              <a:lnSpc>
                <a:spcPts val="2551"/>
              </a:lnSpc>
              <a:buClr>
                <a:srgbClr val="72B240"/>
              </a:buClr>
              <a:buFont typeface="Arial" panose="020B0604020202020204" pitchFamily="34" charset="0"/>
              <a:buChar char="•"/>
            </a:pPr>
            <a:r>
              <a:rPr lang="hu-HU" sz="1600" b="1" dirty="0" err="1"/>
              <a:t>Lattices</a:t>
            </a:r>
            <a:r>
              <a:rPr lang="hu-HU" sz="1600" dirty="0"/>
              <a:t>: </a:t>
            </a:r>
            <a:r>
              <a:rPr lang="hu-HU" sz="1600" dirty="0" err="1"/>
              <a:t>rectangular</a:t>
            </a:r>
            <a:r>
              <a:rPr lang="hu-HU" sz="1600" dirty="0"/>
              <a:t> and </a:t>
            </a:r>
            <a:r>
              <a:rPr lang="hu-HU" sz="1600" dirty="0" err="1"/>
              <a:t>hexagonal</a:t>
            </a:r>
            <a:endParaRPr lang="hu-HU" sz="1600" dirty="0"/>
          </a:p>
          <a:p>
            <a:pPr marL="285750" indent="-285750">
              <a:lnSpc>
                <a:spcPts val="2551"/>
              </a:lnSpc>
              <a:buClr>
                <a:srgbClr val="72B240"/>
              </a:buClr>
              <a:buFont typeface="Arial" panose="020B0604020202020204" pitchFamily="34" charset="0"/>
              <a:buChar char="•"/>
            </a:pPr>
            <a:r>
              <a:rPr lang="hu-HU" sz="1600" b="1" dirty="0" err="1"/>
              <a:t>Transformation</a:t>
            </a:r>
            <a:r>
              <a:rPr lang="hu-HU" sz="1600" dirty="0"/>
              <a:t>: </a:t>
            </a:r>
            <a:r>
              <a:rPr lang="hu-HU" sz="1600" dirty="0" err="1"/>
              <a:t>rotation</a:t>
            </a:r>
            <a:r>
              <a:rPr lang="hu-HU" sz="1600" dirty="0"/>
              <a:t> </a:t>
            </a:r>
            <a:r>
              <a:rPr lang="hu-HU" sz="1600" dirty="0" err="1"/>
              <a:t>matrices</a:t>
            </a:r>
            <a:endParaRPr lang="hu-HU" sz="1600" dirty="0"/>
          </a:p>
          <a:p>
            <a:pPr marL="285750" indent="-285750">
              <a:lnSpc>
                <a:spcPts val="2551"/>
              </a:lnSpc>
              <a:buClr>
                <a:srgbClr val="72B240"/>
              </a:buClr>
              <a:buFont typeface="Arial" panose="020B0604020202020204" pitchFamily="34" charset="0"/>
              <a:buChar char="•"/>
            </a:pPr>
            <a:r>
              <a:rPr lang="hu-HU" sz="1600" b="1" dirty="0" err="1"/>
              <a:t>Materials</a:t>
            </a:r>
            <a:r>
              <a:rPr lang="hu-HU" sz="1600" dirty="0"/>
              <a:t>: </a:t>
            </a:r>
            <a:r>
              <a:rPr lang="hu-HU" sz="1600" dirty="0" err="1"/>
              <a:t>by</a:t>
            </a:r>
            <a:r>
              <a:rPr lang="hu-HU" sz="1600" dirty="0"/>
              <a:t> </a:t>
            </a:r>
            <a:r>
              <a:rPr lang="hu-HU" sz="1600" dirty="0" err="1"/>
              <a:t>isotope</a:t>
            </a:r>
            <a:r>
              <a:rPr lang="hu-HU" sz="1600" dirty="0"/>
              <a:t> </a:t>
            </a:r>
            <a:r>
              <a:rPr lang="hu-HU" sz="1600" dirty="0" err="1"/>
              <a:t>composition</a:t>
            </a:r>
            <a:endParaRPr lang="hu-HU" sz="1600" b="1" dirty="0"/>
          </a:p>
          <a:p>
            <a:pPr marL="285750" indent="-285750">
              <a:lnSpc>
                <a:spcPts val="2551"/>
              </a:lnSpc>
              <a:buClr>
                <a:srgbClr val="72B240"/>
              </a:buClr>
              <a:buFont typeface="Arial" panose="020B0604020202020204" pitchFamily="34" charset="0"/>
              <a:buChar char="•"/>
            </a:pPr>
            <a:r>
              <a:rPr lang="hu-HU" sz="1600" b="1" dirty="0" err="1"/>
              <a:t>Universes</a:t>
            </a:r>
            <a:endParaRPr lang="hu-HU" sz="1600" b="1" dirty="0"/>
          </a:p>
          <a:p>
            <a:pPr marL="285750" indent="-285750">
              <a:lnSpc>
                <a:spcPts val="2551"/>
              </a:lnSpc>
              <a:buClr>
                <a:srgbClr val="72B240"/>
              </a:buClr>
              <a:buFont typeface="Arial" panose="020B0604020202020204" pitchFamily="34" charset="0"/>
              <a:buChar char="•"/>
            </a:pPr>
            <a:r>
              <a:rPr lang="hu-HU" sz="1600" dirty="0"/>
              <a:t>Input </a:t>
            </a:r>
            <a:r>
              <a:rPr lang="hu-HU" sz="1600" dirty="0" err="1"/>
              <a:t>logic</a:t>
            </a:r>
            <a:r>
              <a:rPr lang="hu-HU" sz="1600" dirty="0"/>
              <a:t> </a:t>
            </a:r>
            <a:r>
              <a:rPr lang="hu-HU" sz="1600" dirty="0" err="1"/>
              <a:t>similar</a:t>
            </a:r>
            <a:r>
              <a:rPr lang="hu-HU" sz="1600" dirty="0"/>
              <a:t> </a:t>
            </a:r>
            <a:r>
              <a:rPr lang="hu-HU" sz="1600" dirty="0" err="1"/>
              <a:t>to</a:t>
            </a:r>
            <a:r>
              <a:rPr lang="hu-HU" sz="1600" dirty="0"/>
              <a:t> MCNP, </a:t>
            </a:r>
            <a:r>
              <a:rPr lang="hu-HU" sz="1600" dirty="0" err="1"/>
              <a:t>Serpent</a:t>
            </a:r>
            <a:r>
              <a:rPr lang="hu-HU" sz="1600" dirty="0"/>
              <a:t>, </a:t>
            </a:r>
            <a:r>
              <a:rPr lang="hu-HU" sz="1600" dirty="0" err="1"/>
              <a:t>OpenMC</a:t>
            </a:r>
            <a:endParaRPr lang="hu-HU" sz="1600" dirty="0"/>
          </a:p>
          <a:p>
            <a:pPr marL="285750" indent="-285750">
              <a:lnSpc>
                <a:spcPts val="2551"/>
              </a:lnSpc>
              <a:buClr>
                <a:srgbClr val="72B240"/>
              </a:buClr>
              <a:buFont typeface="Arial" panose="020B0604020202020204" pitchFamily="34" charset="0"/>
              <a:buChar char="•"/>
            </a:pPr>
            <a:endParaRPr lang="hu-HU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34000" y="1362949"/>
            <a:ext cx="3048000" cy="403187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u-HU" altLang="hu-HU" sz="800" dirty="0">
                <a:solidFill>
                  <a:srgbClr val="000000"/>
                </a:solidFill>
                <a:latin typeface="LMMono12-Regular"/>
              </a:rPr>
              <a:t>&lt;</a:t>
            </a:r>
            <a:r>
              <a:rPr lang="hu-HU" altLang="hu-HU" sz="800" dirty="0" err="1">
                <a:solidFill>
                  <a:srgbClr val="800000"/>
                </a:solidFill>
                <a:latin typeface="LMMono12-Regular"/>
              </a:rPr>
              <a:t>geometry</a:t>
            </a:r>
            <a:r>
              <a:rPr lang="hu-HU" altLang="hu-HU" sz="800" dirty="0">
                <a:solidFill>
                  <a:srgbClr val="000000"/>
                </a:solidFill>
                <a:latin typeface="LMMono12-Regular"/>
              </a:rPr>
              <a:t>&gt;</a:t>
            </a:r>
          </a:p>
          <a:p>
            <a:r>
              <a:rPr lang="fr-FR" altLang="hu-HU" sz="800" dirty="0">
                <a:solidFill>
                  <a:srgbClr val="000000"/>
                </a:solidFill>
                <a:latin typeface="LMMono12-Regular"/>
              </a:rPr>
              <a:t>&lt;</a:t>
            </a:r>
            <a:r>
              <a:rPr lang="fr-FR" altLang="hu-HU" sz="800" dirty="0">
                <a:solidFill>
                  <a:srgbClr val="800000"/>
                </a:solidFill>
                <a:latin typeface="LMMono12-Regular"/>
              </a:rPr>
              <a:t>surface </a:t>
            </a:r>
            <a:r>
              <a:rPr lang="fr-FR" altLang="hu-HU" sz="800" dirty="0">
                <a:solidFill>
                  <a:srgbClr val="FF0000"/>
                </a:solidFill>
                <a:latin typeface="LMMono12-Regular"/>
              </a:rPr>
              <a:t>id=</a:t>
            </a:r>
            <a:r>
              <a:rPr lang="fr-FR" altLang="hu-HU" sz="800" dirty="0">
                <a:solidFill>
                  <a:srgbClr val="0000FF"/>
                </a:solidFill>
                <a:latin typeface="LMMono12-Regular"/>
              </a:rPr>
              <a:t>"1" </a:t>
            </a:r>
            <a:r>
              <a:rPr lang="fr-FR" altLang="hu-HU" sz="800" dirty="0">
                <a:solidFill>
                  <a:srgbClr val="FF0000"/>
                </a:solidFill>
                <a:latin typeface="LMMono12-Regular"/>
              </a:rPr>
              <a:t>type=</a:t>
            </a:r>
            <a:r>
              <a:rPr lang="fr-FR" altLang="hu-HU" sz="800" dirty="0">
                <a:solidFill>
                  <a:srgbClr val="0000FF"/>
                </a:solidFill>
                <a:latin typeface="LMMono12-Regular"/>
              </a:rPr>
              <a:t>"cz" </a:t>
            </a:r>
            <a:r>
              <a:rPr lang="fr-FR" altLang="hu-HU" sz="800" dirty="0" err="1">
                <a:solidFill>
                  <a:srgbClr val="FF0000"/>
                </a:solidFill>
                <a:latin typeface="LMMono12-Regular"/>
              </a:rPr>
              <a:t>transform</a:t>
            </a:r>
            <a:r>
              <a:rPr lang="fr-FR" altLang="hu-HU" sz="800" dirty="0">
                <a:solidFill>
                  <a:srgbClr val="FF0000"/>
                </a:solidFill>
                <a:latin typeface="LMMono12-Regular"/>
              </a:rPr>
              <a:t>=</a:t>
            </a:r>
            <a:r>
              <a:rPr lang="fr-FR" altLang="hu-HU" sz="800" dirty="0">
                <a:solidFill>
                  <a:srgbClr val="0000FF"/>
                </a:solidFill>
                <a:latin typeface="LMMono12-Regular"/>
              </a:rPr>
              <a:t>"301" </a:t>
            </a:r>
            <a:r>
              <a:rPr lang="fr-FR" altLang="hu-HU" sz="800" dirty="0" err="1">
                <a:solidFill>
                  <a:srgbClr val="FF0000"/>
                </a:solidFill>
                <a:latin typeface="LMMono12-Regular"/>
              </a:rPr>
              <a:t>coeffs</a:t>
            </a:r>
            <a:r>
              <a:rPr lang="fr-FR" altLang="hu-HU" sz="800" dirty="0">
                <a:solidFill>
                  <a:srgbClr val="FF0000"/>
                </a:solidFill>
                <a:latin typeface="LMMono12-Regular"/>
              </a:rPr>
              <a:t>=</a:t>
            </a:r>
            <a:r>
              <a:rPr lang="fr-FR" altLang="hu-HU" sz="800" dirty="0">
                <a:solidFill>
                  <a:srgbClr val="0000FF"/>
                </a:solidFill>
                <a:latin typeface="LMMono12-Regular"/>
              </a:rPr>
              <a:t>"40.000"</a:t>
            </a:r>
            <a:r>
              <a:rPr lang="fr-FR" altLang="hu-HU" sz="800" dirty="0">
                <a:solidFill>
                  <a:srgbClr val="000000"/>
                </a:solidFill>
                <a:latin typeface="LMMono12-Regular"/>
              </a:rPr>
              <a:t>/&gt;</a:t>
            </a:r>
          </a:p>
          <a:p>
            <a:r>
              <a:rPr lang="hu-HU" altLang="hu-HU" sz="800" dirty="0">
                <a:solidFill>
                  <a:srgbClr val="000000"/>
                </a:solidFill>
                <a:latin typeface="LMMono12-Regular"/>
              </a:rPr>
              <a:t>&lt;</a:t>
            </a:r>
            <a:r>
              <a:rPr lang="hu-HU" altLang="hu-HU" sz="800" dirty="0" err="1">
                <a:solidFill>
                  <a:srgbClr val="800000"/>
                </a:solidFill>
                <a:latin typeface="LMMono12-Regular"/>
              </a:rPr>
              <a:t>surface</a:t>
            </a:r>
            <a:r>
              <a:rPr lang="hu-HU" altLang="hu-HU" sz="800" dirty="0">
                <a:solidFill>
                  <a:srgbClr val="800000"/>
                </a:solidFill>
                <a:latin typeface="LMMono12-Regular"/>
              </a:rPr>
              <a:t> </a:t>
            </a:r>
            <a:r>
              <a:rPr lang="hu-HU" altLang="hu-HU" sz="800" dirty="0" err="1">
                <a:solidFill>
                  <a:srgbClr val="FF0000"/>
                </a:solidFill>
                <a:latin typeface="LMMono12-Regular"/>
              </a:rPr>
              <a:t>id</a:t>
            </a:r>
            <a:r>
              <a:rPr lang="hu-HU" altLang="hu-HU" sz="800" dirty="0">
                <a:solidFill>
                  <a:srgbClr val="FF0000"/>
                </a:solidFill>
                <a:latin typeface="LMMono12-Regular"/>
              </a:rPr>
              <a:t>=</a:t>
            </a:r>
            <a:r>
              <a:rPr lang="hu-HU" altLang="hu-HU" sz="800" dirty="0">
                <a:solidFill>
                  <a:srgbClr val="0000FF"/>
                </a:solidFill>
                <a:latin typeface="LMMono12-Regular"/>
              </a:rPr>
              <a:t>"2" </a:t>
            </a:r>
            <a:r>
              <a:rPr lang="hu-HU" altLang="hu-HU" sz="800" dirty="0" err="1">
                <a:solidFill>
                  <a:srgbClr val="FF0000"/>
                </a:solidFill>
                <a:latin typeface="LMMono12-Regular"/>
              </a:rPr>
              <a:t>type</a:t>
            </a:r>
            <a:r>
              <a:rPr lang="hu-HU" altLang="hu-HU" sz="800" dirty="0">
                <a:solidFill>
                  <a:srgbClr val="FF0000"/>
                </a:solidFill>
                <a:latin typeface="LMMono12-Regular"/>
              </a:rPr>
              <a:t>=</a:t>
            </a:r>
            <a:r>
              <a:rPr lang="hu-HU" altLang="hu-HU" sz="800" dirty="0">
                <a:solidFill>
                  <a:srgbClr val="0000FF"/>
                </a:solidFill>
                <a:latin typeface="LMMono12-Regular"/>
              </a:rPr>
              <a:t>"c/z" </a:t>
            </a:r>
            <a:r>
              <a:rPr lang="hu-HU" altLang="hu-HU" sz="800" dirty="0" err="1">
                <a:solidFill>
                  <a:srgbClr val="FF0000"/>
                </a:solidFill>
                <a:latin typeface="LMMono12-Regular"/>
              </a:rPr>
              <a:t>coeffs</a:t>
            </a:r>
            <a:r>
              <a:rPr lang="hu-HU" altLang="hu-HU" sz="800" dirty="0">
                <a:solidFill>
                  <a:srgbClr val="FF0000"/>
                </a:solidFill>
                <a:latin typeface="LMMono12-Regular"/>
              </a:rPr>
              <a:t>=</a:t>
            </a:r>
            <a:r>
              <a:rPr lang="hu-HU" altLang="hu-HU" sz="800" dirty="0">
                <a:solidFill>
                  <a:srgbClr val="0000FF"/>
                </a:solidFill>
                <a:latin typeface="LMMono12-Regular"/>
              </a:rPr>
              <a:t>"5.000 17.32 10.0"</a:t>
            </a:r>
            <a:r>
              <a:rPr lang="hu-HU" altLang="hu-HU" sz="800" dirty="0">
                <a:solidFill>
                  <a:srgbClr val="000000"/>
                </a:solidFill>
                <a:latin typeface="LMMono12-Regular"/>
              </a:rPr>
              <a:t>/&gt;</a:t>
            </a:r>
          </a:p>
          <a:p>
            <a:r>
              <a:rPr lang="hu-HU" altLang="hu-HU" sz="800" dirty="0">
                <a:solidFill>
                  <a:srgbClr val="000000"/>
                </a:solidFill>
                <a:latin typeface="LMMono12-Regular"/>
              </a:rPr>
              <a:t>&lt;</a:t>
            </a:r>
            <a:r>
              <a:rPr lang="hu-HU" altLang="hu-HU" sz="800" dirty="0" err="1">
                <a:solidFill>
                  <a:srgbClr val="800000"/>
                </a:solidFill>
                <a:latin typeface="LMMono12-Regular"/>
              </a:rPr>
              <a:t>cell</a:t>
            </a:r>
            <a:r>
              <a:rPr lang="hu-HU" altLang="hu-HU" sz="800" dirty="0">
                <a:solidFill>
                  <a:srgbClr val="800000"/>
                </a:solidFill>
                <a:latin typeface="LMMono12-Regular"/>
              </a:rPr>
              <a:t> </a:t>
            </a:r>
            <a:r>
              <a:rPr lang="hu-HU" altLang="hu-HU" sz="800" dirty="0" err="1">
                <a:solidFill>
                  <a:srgbClr val="FF0000"/>
                </a:solidFill>
                <a:latin typeface="LMMono12-Regular"/>
              </a:rPr>
              <a:t>id</a:t>
            </a:r>
            <a:r>
              <a:rPr lang="hu-HU" altLang="hu-HU" sz="800" dirty="0">
                <a:solidFill>
                  <a:srgbClr val="FF0000"/>
                </a:solidFill>
                <a:latin typeface="LMMono12-Regular"/>
              </a:rPr>
              <a:t>=</a:t>
            </a:r>
            <a:r>
              <a:rPr lang="hu-HU" altLang="hu-HU" sz="800" dirty="0">
                <a:solidFill>
                  <a:srgbClr val="0000FF"/>
                </a:solidFill>
                <a:latin typeface="LMMono12-Regular"/>
              </a:rPr>
              <a:t>"2" </a:t>
            </a:r>
            <a:r>
              <a:rPr lang="hu-HU" altLang="hu-HU" sz="800" dirty="0" err="1">
                <a:solidFill>
                  <a:srgbClr val="FF0000"/>
                </a:solidFill>
                <a:latin typeface="LMMono12-Regular"/>
              </a:rPr>
              <a:t>material</a:t>
            </a:r>
            <a:r>
              <a:rPr lang="hu-HU" altLang="hu-HU" sz="800" dirty="0">
                <a:solidFill>
                  <a:srgbClr val="FF0000"/>
                </a:solidFill>
                <a:latin typeface="LMMono12-Regular"/>
              </a:rPr>
              <a:t>=</a:t>
            </a:r>
            <a:r>
              <a:rPr lang="hu-HU" altLang="hu-HU" sz="800" dirty="0">
                <a:solidFill>
                  <a:srgbClr val="0000FF"/>
                </a:solidFill>
                <a:latin typeface="LMMono12-Regular"/>
              </a:rPr>
              <a:t>"13" </a:t>
            </a:r>
            <a:r>
              <a:rPr lang="hu-HU" altLang="hu-HU" sz="800" dirty="0" err="1">
                <a:solidFill>
                  <a:srgbClr val="FF0000"/>
                </a:solidFill>
                <a:latin typeface="LMMono12-Regular"/>
              </a:rPr>
              <a:t>surfaces</a:t>
            </a:r>
            <a:r>
              <a:rPr lang="hu-HU" altLang="hu-HU" sz="800" dirty="0">
                <a:solidFill>
                  <a:srgbClr val="FF0000"/>
                </a:solidFill>
                <a:latin typeface="LMMono12-Regular"/>
              </a:rPr>
              <a:t>=</a:t>
            </a:r>
            <a:r>
              <a:rPr lang="hu-HU" altLang="hu-HU" sz="800" dirty="0">
                <a:solidFill>
                  <a:srgbClr val="0000FF"/>
                </a:solidFill>
                <a:latin typeface="LMMono12-Regular"/>
              </a:rPr>
              <a:t>"1" </a:t>
            </a:r>
            <a:r>
              <a:rPr lang="hu-HU" altLang="hu-HU" sz="800" dirty="0" err="1">
                <a:solidFill>
                  <a:srgbClr val="FF0000"/>
                </a:solidFill>
                <a:latin typeface="LMMono12-Regular"/>
              </a:rPr>
              <a:t>universe</a:t>
            </a:r>
            <a:r>
              <a:rPr lang="hu-HU" altLang="hu-HU" sz="800" dirty="0">
                <a:solidFill>
                  <a:srgbClr val="FF0000"/>
                </a:solidFill>
                <a:latin typeface="LMMono12-Regular"/>
              </a:rPr>
              <a:t>=</a:t>
            </a:r>
            <a:r>
              <a:rPr lang="hu-HU" altLang="hu-HU" sz="800" dirty="0">
                <a:solidFill>
                  <a:srgbClr val="0000FF"/>
                </a:solidFill>
                <a:latin typeface="LMMono12-Regular"/>
              </a:rPr>
              <a:t>"53"</a:t>
            </a:r>
            <a:r>
              <a:rPr lang="hu-HU" altLang="hu-HU" sz="800" dirty="0">
                <a:solidFill>
                  <a:srgbClr val="000000"/>
                </a:solidFill>
                <a:latin typeface="LMMono12-Regular"/>
              </a:rPr>
              <a:t>/&gt;</a:t>
            </a:r>
          </a:p>
          <a:p>
            <a:r>
              <a:rPr lang="en-US" altLang="hu-HU" sz="800" dirty="0">
                <a:solidFill>
                  <a:srgbClr val="000000"/>
                </a:solidFill>
                <a:latin typeface="LMMono12-Regular"/>
              </a:rPr>
              <a:t>&lt;</a:t>
            </a:r>
            <a:r>
              <a:rPr lang="en-US" altLang="hu-HU" sz="800" dirty="0">
                <a:solidFill>
                  <a:srgbClr val="800000"/>
                </a:solidFill>
                <a:latin typeface="LMMono12-Regular"/>
              </a:rPr>
              <a:t>cell </a:t>
            </a:r>
            <a:r>
              <a:rPr lang="en-US" altLang="hu-HU" sz="800" dirty="0">
                <a:solidFill>
                  <a:srgbClr val="FF0000"/>
                </a:solidFill>
                <a:latin typeface="LMMono12-Regular"/>
              </a:rPr>
              <a:t>id=</a:t>
            </a:r>
            <a:r>
              <a:rPr lang="en-US" altLang="hu-HU" sz="800" dirty="0">
                <a:solidFill>
                  <a:srgbClr val="0000FF"/>
                </a:solidFill>
                <a:latin typeface="LMMono12-Regular"/>
              </a:rPr>
              <a:t>"3" </a:t>
            </a:r>
            <a:r>
              <a:rPr lang="en-US" altLang="hu-HU" sz="800" dirty="0">
                <a:solidFill>
                  <a:srgbClr val="FF0000"/>
                </a:solidFill>
                <a:latin typeface="LMMono12-Regular"/>
              </a:rPr>
              <a:t>material=</a:t>
            </a:r>
            <a:r>
              <a:rPr lang="en-US" altLang="hu-HU" sz="800" dirty="0">
                <a:solidFill>
                  <a:srgbClr val="0000FF"/>
                </a:solidFill>
                <a:latin typeface="LMMono12-Regular"/>
              </a:rPr>
              <a:t>"dead" </a:t>
            </a:r>
            <a:r>
              <a:rPr lang="en-US" altLang="hu-HU" sz="800" dirty="0">
                <a:solidFill>
                  <a:srgbClr val="FF0000"/>
                </a:solidFill>
                <a:latin typeface="LMMono12-Regular"/>
              </a:rPr>
              <a:t>surfaces=</a:t>
            </a:r>
            <a:r>
              <a:rPr lang="en-US" altLang="hu-HU" sz="800" dirty="0">
                <a:solidFill>
                  <a:srgbClr val="0000FF"/>
                </a:solidFill>
                <a:latin typeface="LMMono12-Regular"/>
              </a:rPr>
              <a:t>"-2 -1" </a:t>
            </a:r>
            <a:r>
              <a:rPr lang="en-US" altLang="hu-HU" sz="800" dirty="0">
                <a:solidFill>
                  <a:srgbClr val="FF0000"/>
                </a:solidFill>
                <a:latin typeface="LMMono12-Regular"/>
              </a:rPr>
              <a:t>universe=</a:t>
            </a:r>
            <a:r>
              <a:rPr lang="en-US" altLang="hu-HU" sz="800" dirty="0">
                <a:solidFill>
                  <a:srgbClr val="0000FF"/>
                </a:solidFill>
                <a:latin typeface="LMMono12-Regular"/>
              </a:rPr>
              <a:t>"58"</a:t>
            </a:r>
            <a:r>
              <a:rPr lang="en-US" altLang="hu-HU" sz="800" dirty="0">
                <a:solidFill>
                  <a:srgbClr val="000000"/>
                </a:solidFill>
                <a:latin typeface="LMMono12-Regular"/>
              </a:rPr>
              <a:t>/&gt;</a:t>
            </a:r>
          </a:p>
          <a:p>
            <a:r>
              <a:rPr lang="hu-HU" altLang="hu-HU" sz="800" dirty="0">
                <a:solidFill>
                  <a:srgbClr val="000000"/>
                </a:solidFill>
                <a:latin typeface="LMMono12-Regular"/>
              </a:rPr>
              <a:t>&lt;</a:t>
            </a:r>
            <a:r>
              <a:rPr lang="hu-HU" altLang="hu-HU" sz="800" dirty="0" err="1">
                <a:solidFill>
                  <a:srgbClr val="800000"/>
                </a:solidFill>
                <a:latin typeface="LMMono12-Regular"/>
              </a:rPr>
              <a:t>cell</a:t>
            </a:r>
            <a:r>
              <a:rPr lang="hu-HU" altLang="hu-HU" sz="800" dirty="0">
                <a:solidFill>
                  <a:srgbClr val="800000"/>
                </a:solidFill>
                <a:latin typeface="LMMono12-Regular"/>
              </a:rPr>
              <a:t> </a:t>
            </a:r>
            <a:r>
              <a:rPr lang="hu-HU" altLang="hu-HU" sz="800" dirty="0" err="1">
                <a:solidFill>
                  <a:srgbClr val="FF0000"/>
                </a:solidFill>
                <a:latin typeface="LMMono12-Regular"/>
              </a:rPr>
              <a:t>id</a:t>
            </a:r>
            <a:r>
              <a:rPr lang="hu-HU" altLang="hu-HU" sz="800" dirty="0">
                <a:solidFill>
                  <a:srgbClr val="FF0000"/>
                </a:solidFill>
                <a:latin typeface="LMMono12-Regular"/>
              </a:rPr>
              <a:t>=</a:t>
            </a:r>
            <a:r>
              <a:rPr lang="hu-HU" altLang="hu-HU" sz="800" dirty="0">
                <a:solidFill>
                  <a:srgbClr val="0000FF"/>
                </a:solidFill>
                <a:latin typeface="LMMono12-Regular"/>
              </a:rPr>
              <a:t>"4" </a:t>
            </a:r>
            <a:r>
              <a:rPr lang="hu-HU" altLang="hu-HU" sz="800" dirty="0" err="1">
                <a:solidFill>
                  <a:srgbClr val="FF0000"/>
                </a:solidFill>
                <a:latin typeface="LMMono12-Regular"/>
              </a:rPr>
              <a:t>surfaces</a:t>
            </a:r>
            <a:r>
              <a:rPr lang="hu-HU" altLang="hu-HU" sz="800" dirty="0">
                <a:solidFill>
                  <a:srgbClr val="FF0000"/>
                </a:solidFill>
                <a:latin typeface="LMMono12-Regular"/>
              </a:rPr>
              <a:t>=</a:t>
            </a:r>
            <a:r>
              <a:rPr lang="hu-HU" altLang="hu-HU" sz="800" dirty="0">
                <a:solidFill>
                  <a:srgbClr val="0000FF"/>
                </a:solidFill>
                <a:latin typeface="LMMono12-Regular"/>
              </a:rPr>
              <a:t>"-1" </a:t>
            </a:r>
            <a:r>
              <a:rPr lang="hu-HU" altLang="hu-HU" sz="800" dirty="0" err="1">
                <a:solidFill>
                  <a:srgbClr val="FF0000"/>
                </a:solidFill>
                <a:latin typeface="LMMono12-Regular"/>
              </a:rPr>
              <a:t>fill</a:t>
            </a:r>
            <a:r>
              <a:rPr lang="hu-HU" altLang="hu-HU" sz="800" dirty="0">
                <a:solidFill>
                  <a:srgbClr val="FF0000"/>
                </a:solidFill>
                <a:latin typeface="LMMono12-Regular"/>
              </a:rPr>
              <a:t>=</a:t>
            </a:r>
            <a:r>
              <a:rPr lang="hu-HU" altLang="hu-HU" sz="800" dirty="0">
                <a:solidFill>
                  <a:srgbClr val="0000FF"/>
                </a:solidFill>
                <a:latin typeface="LMMono12-Regular"/>
              </a:rPr>
              <a:t>"58" </a:t>
            </a:r>
            <a:r>
              <a:rPr lang="hu-HU" altLang="hu-HU" sz="800" dirty="0" err="1">
                <a:solidFill>
                  <a:srgbClr val="FF0000"/>
                </a:solidFill>
                <a:latin typeface="LMMono12-Regular"/>
              </a:rPr>
              <a:t>transform</a:t>
            </a:r>
            <a:r>
              <a:rPr lang="hu-HU" altLang="hu-HU" sz="800" dirty="0">
                <a:solidFill>
                  <a:srgbClr val="FF0000"/>
                </a:solidFill>
                <a:latin typeface="LMMono12-Regular"/>
              </a:rPr>
              <a:t>=</a:t>
            </a:r>
            <a:r>
              <a:rPr lang="hu-HU" altLang="hu-HU" sz="800" dirty="0">
                <a:solidFill>
                  <a:srgbClr val="0000FF"/>
                </a:solidFill>
                <a:latin typeface="LMMono12-Regular"/>
              </a:rPr>
              <a:t>"4"</a:t>
            </a:r>
            <a:r>
              <a:rPr lang="hu-HU" altLang="hu-HU" sz="800" dirty="0">
                <a:solidFill>
                  <a:srgbClr val="000000"/>
                </a:solidFill>
                <a:latin typeface="LMMono12-Regular"/>
              </a:rPr>
              <a:t>/&gt;</a:t>
            </a:r>
          </a:p>
          <a:p>
            <a:r>
              <a:rPr lang="fr-FR" altLang="hu-HU" sz="800" dirty="0">
                <a:solidFill>
                  <a:srgbClr val="000000"/>
                </a:solidFill>
                <a:latin typeface="LMMono12-Regular"/>
              </a:rPr>
              <a:t>&lt;</a:t>
            </a:r>
            <a:r>
              <a:rPr lang="fr-FR" altLang="hu-HU" sz="800" dirty="0">
                <a:solidFill>
                  <a:srgbClr val="800000"/>
                </a:solidFill>
                <a:latin typeface="LMMono12-Regular"/>
              </a:rPr>
              <a:t>transformation </a:t>
            </a:r>
            <a:r>
              <a:rPr lang="fr-FR" altLang="hu-HU" sz="800" dirty="0">
                <a:solidFill>
                  <a:srgbClr val="FF0000"/>
                </a:solidFill>
                <a:latin typeface="LMMono12-Regular"/>
              </a:rPr>
              <a:t>id=</a:t>
            </a:r>
            <a:r>
              <a:rPr lang="fr-FR" altLang="hu-HU" sz="800" dirty="0">
                <a:solidFill>
                  <a:srgbClr val="0000FF"/>
                </a:solidFill>
                <a:latin typeface="LMMono12-Regular"/>
              </a:rPr>
              <a:t>"4" </a:t>
            </a:r>
            <a:r>
              <a:rPr lang="fr-FR" altLang="hu-HU" sz="800" dirty="0" err="1">
                <a:solidFill>
                  <a:srgbClr val="FF0000"/>
                </a:solidFill>
                <a:latin typeface="LMMono12-Regular"/>
              </a:rPr>
              <a:t>displacement</a:t>
            </a:r>
            <a:r>
              <a:rPr lang="fr-FR" altLang="hu-HU" sz="800" dirty="0">
                <a:solidFill>
                  <a:srgbClr val="FF0000"/>
                </a:solidFill>
                <a:latin typeface="LMMono12-Regular"/>
              </a:rPr>
              <a:t>=</a:t>
            </a:r>
            <a:r>
              <a:rPr lang="fr-FR" altLang="hu-HU" sz="800" dirty="0">
                <a:solidFill>
                  <a:srgbClr val="0000FF"/>
                </a:solidFill>
                <a:latin typeface="LMMono12-Regular"/>
              </a:rPr>
              <a:t>"0.2 0.2 0.2"</a:t>
            </a:r>
          </a:p>
          <a:p>
            <a:r>
              <a:rPr lang="en-US" altLang="hu-HU" sz="800" dirty="0">
                <a:solidFill>
                  <a:srgbClr val="800000"/>
                </a:solidFill>
                <a:latin typeface="LMMono12-Regular"/>
              </a:rPr>
              <a:t>rotation</a:t>
            </a:r>
            <a:r>
              <a:rPr lang="en-US" altLang="hu-HU" sz="800" dirty="0">
                <a:solidFill>
                  <a:srgbClr val="000000"/>
                </a:solidFill>
                <a:latin typeface="LMMono12-Regular"/>
              </a:rPr>
              <a:t>=</a:t>
            </a:r>
            <a:r>
              <a:rPr lang="en-US" altLang="hu-HU" sz="800" dirty="0">
                <a:solidFill>
                  <a:srgbClr val="0000FF"/>
                </a:solidFill>
                <a:latin typeface="LMMono12-Regular"/>
              </a:rPr>
              <a:t>"300 210 -90 390 300 -90 90 90 0"</a:t>
            </a:r>
            <a:r>
              <a:rPr lang="en-US" altLang="hu-HU" sz="800" dirty="0">
                <a:solidFill>
                  <a:srgbClr val="000000"/>
                </a:solidFill>
                <a:latin typeface="LMMono12-Regular"/>
              </a:rPr>
              <a:t>/&gt;</a:t>
            </a:r>
          </a:p>
          <a:p>
            <a:r>
              <a:rPr lang="fr-FR" altLang="hu-HU" sz="800" dirty="0">
                <a:solidFill>
                  <a:srgbClr val="000000"/>
                </a:solidFill>
                <a:latin typeface="LMMono12-Regular"/>
              </a:rPr>
              <a:t>&lt;</a:t>
            </a:r>
            <a:r>
              <a:rPr lang="fr-FR" altLang="hu-HU" sz="800" dirty="0">
                <a:solidFill>
                  <a:srgbClr val="800000"/>
                </a:solidFill>
                <a:latin typeface="LMMono12-Regular"/>
              </a:rPr>
              <a:t>transformation </a:t>
            </a:r>
            <a:r>
              <a:rPr lang="fr-FR" altLang="hu-HU" sz="800" dirty="0">
                <a:solidFill>
                  <a:srgbClr val="FF0000"/>
                </a:solidFill>
                <a:latin typeface="LMMono12-Regular"/>
              </a:rPr>
              <a:t>id=</a:t>
            </a:r>
            <a:r>
              <a:rPr lang="fr-FR" altLang="hu-HU" sz="800" dirty="0">
                <a:solidFill>
                  <a:srgbClr val="0000FF"/>
                </a:solidFill>
                <a:latin typeface="LMMono12-Regular"/>
              </a:rPr>
              <a:t>"0" </a:t>
            </a:r>
            <a:r>
              <a:rPr lang="fr-FR" altLang="hu-HU" sz="800" dirty="0" err="1">
                <a:solidFill>
                  <a:srgbClr val="FF0000"/>
                </a:solidFill>
                <a:latin typeface="LMMono12-Regular"/>
              </a:rPr>
              <a:t>displacement</a:t>
            </a:r>
            <a:r>
              <a:rPr lang="fr-FR" altLang="hu-HU" sz="800" dirty="0">
                <a:solidFill>
                  <a:srgbClr val="FF0000"/>
                </a:solidFill>
                <a:latin typeface="LMMono12-Regular"/>
              </a:rPr>
              <a:t>=</a:t>
            </a:r>
            <a:r>
              <a:rPr lang="fr-FR" altLang="hu-HU" sz="800" dirty="0">
                <a:solidFill>
                  <a:srgbClr val="0000FF"/>
                </a:solidFill>
                <a:latin typeface="LMMono12-Regular"/>
              </a:rPr>
              <a:t>"0 0 0"</a:t>
            </a:r>
            <a:r>
              <a:rPr lang="fr-FR" altLang="hu-HU" sz="800" dirty="0">
                <a:solidFill>
                  <a:srgbClr val="000000"/>
                </a:solidFill>
                <a:latin typeface="LMMono12-Regular"/>
              </a:rPr>
              <a:t>/&gt;</a:t>
            </a:r>
          </a:p>
          <a:p>
            <a:r>
              <a:rPr lang="hu-HU" altLang="hu-HU" sz="800" dirty="0">
                <a:solidFill>
                  <a:srgbClr val="000000"/>
                </a:solidFill>
                <a:latin typeface="LMMono12-Regular"/>
              </a:rPr>
              <a:t>&lt;</a:t>
            </a:r>
            <a:r>
              <a:rPr lang="hu-HU" altLang="hu-HU" sz="800" dirty="0" err="1">
                <a:solidFill>
                  <a:srgbClr val="800000"/>
                </a:solidFill>
                <a:latin typeface="LMMono12-Regular"/>
              </a:rPr>
              <a:t>lattice</a:t>
            </a:r>
            <a:r>
              <a:rPr lang="hu-HU" altLang="hu-HU" sz="800" dirty="0">
                <a:solidFill>
                  <a:srgbClr val="800000"/>
                </a:solidFill>
                <a:latin typeface="LMMono12-Regular"/>
              </a:rPr>
              <a:t> </a:t>
            </a:r>
            <a:r>
              <a:rPr lang="hu-HU" altLang="hu-HU" sz="800" dirty="0" err="1">
                <a:solidFill>
                  <a:srgbClr val="FF0000"/>
                </a:solidFill>
                <a:latin typeface="LMMono12-Regular"/>
              </a:rPr>
              <a:t>id</a:t>
            </a:r>
            <a:r>
              <a:rPr lang="hu-HU" altLang="hu-HU" sz="800" dirty="0">
                <a:solidFill>
                  <a:srgbClr val="FF0000"/>
                </a:solidFill>
                <a:latin typeface="LMMono12-Regular"/>
              </a:rPr>
              <a:t>=</a:t>
            </a:r>
            <a:r>
              <a:rPr lang="hu-HU" altLang="hu-HU" sz="800" dirty="0">
                <a:solidFill>
                  <a:srgbClr val="0000FF"/>
                </a:solidFill>
                <a:latin typeface="LMMono12-Regular"/>
              </a:rPr>
              <a:t>"58" </a:t>
            </a:r>
            <a:r>
              <a:rPr lang="hu-HU" altLang="hu-HU" sz="800" dirty="0" err="1">
                <a:solidFill>
                  <a:srgbClr val="FF0000"/>
                </a:solidFill>
                <a:latin typeface="LMMono12-Regular"/>
              </a:rPr>
              <a:t>type</a:t>
            </a:r>
            <a:r>
              <a:rPr lang="hu-HU" altLang="hu-HU" sz="800" dirty="0">
                <a:solidFill>
                  <a:srgbClr val="FF0000"/>
                </a:solidFill>
                <a:latin typeface="LMMono12-Regular"/>
              </a:rPr>
              <a:t>=</a:t>
            </a:r>
            <a:r>
              <a:rPr lang="hu-HU" altLang="hu-HU" sz="800" dirty="0">
                <a:solidFill>
                  <a:srgbClr val="0000FF"/>
                </a:solidFill>
                <a:latin typeface="LMMono12-Regular"/>
              </a:rPr>
              <a:t>"</a:t>
            </a:r>
            <a:r>
              <a:rPr lang="hu-HU" altLang="hu-HU" sz="800" dirty="0" err="1">
                <a:solidFill>
                  <a:srgbClr val="0000FF"/>
                </a:solidFill>
                <a:latin typeface="LMMono12-Regular"/>
              </a:rPr>
              <a:t>hexx</a:t>
            </a:r>
            <a:r>
              <a:rPr lang="hu-HU" altLang="hu-HU" sz="800" dirty="0">
                <a:solidFill>
                  <a:srgbClr val="0000FF"/>
                </a:solidFill>
                <a:latin typeface="LMMono12-Regular"/>
              </a:rPr>
              <a:t>" </a:t>
            </a:r>
            <a:r>
              <a:rPr lang="hu-HU" altLang="hu-HU" sz="800" dirty="0" err="1">
                <a:solidFill>
                  <a:srgbClr val="FF0000"/>
                </a:solidFill>
                <a:latin typeface="LMMono12-Regular"/>
              </a:rPr>
              <a:t>dimension</a:t>
            </a:r>
            <a:r>
              <a:rPr lang="hu-HU" altLang="hu-HU" sz="800" dirty="0">
                <a:solidFill>
                  <a:srgbClr val="FF0000"/>
                </a:solidFill>
                <a:latin typeface="LMMono12-Regular"/>
              </a:rPr>
              <a:t>=</a:t>
            </a:r>
            <a:r>
              <a:rPr lang="hu-HU" altLang="hu-HU" sz="800" dirty="0">
                <a:solidFill>
                  <a:srgbClr val="0000FF"/>
                </a:solidFill>
                <a:latin typeface="LMMono12-Regular"/>
              </a:rPr>
              <a:t>"9 9" </a:t>
            </a:r>
            <a:r>
              <a:rPr lang="hu-HU" altLang="hu-HU" sz="800" dirty="0" err="1">
                <a:solidFill>
                  <a:srgbClr val="FF0000"/>
                </a:solidFill>
                <a:latin typeface="LMMono12-Regular"/>
              </a:rPr>
              <a:t>pitch</a:t>
            </a:r>
            <a:r>
              <a:rPr lang="hu-HU" altLang="hu-HU" sz="800" dirty="0">
                <a:solidFill>
                  <a:srgbClr val="FF0000"/>
                </a:solidFill>
                <a:latin typeface="LMMono12-Regular"/>
              </a:rPr>
              <a:t>=</a:t>
            </a:r>
            <a:r>
              <a:rPr lang="hu-HU" altLang="hu-HU" sz="800" dirty="0">
                <a:solidFill>
                  <a:srgbClr val="0000FF"/>
                </a:solidFill>
                <a:latin typeface="LMMono12-Regular"/>
              </a:rPr>
              <a:t>"0.1 0.1"</a:t>
            </a:r>
          </a:p>
          <a:p>
            <a:r>
              <a:rPr lang="hu-HU" altLang="hu-HU" sz="800" dirty="0" err="1">
                <a:solidFill>
                  <a:srgbClr val="800000"/>
                </a:solidFill>
                <a:latin typeface="LMMono12-Regular"/>
              </a:rPr>
              <a:t>universes</a:t>
            </a:r>
            <a:r>
              <a:rPr lang="hu-HU" altLang="hu-HU" sz="800" dirty="0">
                <a:solidFill>
                  <a:srgbClr val="800000"/>
                </a:solidFill>
                <a:latin typeface="LMMono12-Regular"/>
              </a:rPr>
              <a:t> </a:t>
            </a:r>
            <a:r>
              <a:rPr lang="hu-HU" altLang="hu-HU" sz="800" dirty="0">
                <a:solidFill>
                  <a:srgbClr val="FF0000"/>
                </a:solidFill>
                <a:latin typeface="LMMono12-Regular"/>
              </a:rPr>
              <a:t>=</a:t>
            </a:r>
            <a:r>
              <a:rPr lang="hu-HU" altLang="hu-HU" sz="800" dirty="0">
                <a:solidFill>
                  <a:srgbClr val="0000FF"/>
                </a:solidFill>
                <a:latin typeface="LMMono12-Regular"/>
              </a:rPr>
              <a:t>"</a:t>
            </a:r>
          </a:p>
          <a:p>
            <a:r>
              <a:rPr lang="hu-HU" altLang="hu-HU" sz="800" dirty="0">
                <a:solidFill>
                  <a:srgbClr val="0000FF"/>
                </a:solidFill>
                <a:latin typeface="LMMono12-Regular"/>
              </a:rPr>
              <a:t>58 58 58 58 58 58 58 58 58</a:t>
            </a:r>
          </a:p>
          <a:p>
            <a:r>
              <a:rPr lang="hu-HU" altLang="hu-HU" sz="800" dirty="0">
                <a:solidFill>
                  <a:srgbClr val="0000FF"/>
                </a:solidFill>
                <a:latin typeface="LMMono12-Regular"/>
              </a:rPr>
              <a:t>58 58 58 58 53 53 53 53 58</a:t>
            </a:r>
          </a:p>
          <a:p>
            <a:r>
              <a:rPr lang="hu-HU" altLang="hu-HU" sz="800" dirty="0">
                <a:solidFill>
                  <a:srgbClr val="0000FF"/>
                </a:solidFill>
                <a:latin typeface="LMMono12-Regular"/>
              </a:rPr>
              <a:t>58 58 58 53 53 53 53 53 58</a:t>
            </a:r>
          </a:p>
          <a:p>
            <a:r>
              <a:rPr lang="hu-HU" altLang="hu-HU" sz="800" dirty="0">
                <a:solidFill>
                  <a:srgbClr val="0000FF"/>
                </a:solidFill>
                <a:latin typeface="LMMono12-Regular"/>
              </a:rPr>
              <a:t>58 58 53 53 53 53 53 53 58</a:t>
            </a:r>
          </a:p>
          <a:p>
            <a:r>
              <a:rPr lang="hu-HU" altLang="hu-HU" sz="800" dirty="0">
                <a:solidFill>
                  <a:srgbClr val="0000FF"/>
                </a:solidFill>
                <a:latin typeface="LMMono12-Regular"/>
              </a:rPr>
              <a:t>58 53 53 53 53 53 53 53 58</a:t>
            </a:r>
          </a:p>
          <a:p>
            <a:r>
              <a:rPr lang="hu-HU" altLang="hu-HU" sz="800" dirty="0">
                <a:solidFill>
                  <a:srgbClr val="0000FF"/>
                </a:solidFill>
                <a:latin typeface="LMMono12-Regular"/>
              </a:rPr>
              <a:t>58 53 53 53 53 53 53 58 58</a:t>
            </a:r>
          </a:p>
          <a:p>
            <a:r>
              <a:rPr lang="hu-HU" altLang="hu-HU" sz="800" dirty="0">
                <a:solidFill>
                  <a:srgbClr val="0000FF"/>
                </a:solidFill>
                <a:latin typeface="LMMono12-Regular"/>
              </a:rPr>
              <a:t>58 53 53 53 53 53 58 58 58</a:t>
            </a:r>
          </a:p>
          <a:p>
            <a:r>
              <a:rPr lang="hu-HU" altLang="hu-HU" sz="800" dirty="0">
                <a:solidFill>
                  <a:srgbClr val="0000FF"/>
                </a:solidFill>
                <a:latin typeface="LMMono12-Regular"/>
              </a:rPr>
              <a:t>58 53 53 53 53 58 58 58 58</a:t>
            </a:r>
          </a:p>
          <a:p>
            <a:r>
              <a:rPr lang="hu-HU" altLang="hu-HU" sz="800" dirty="0">
                <a:solidFill>
                  <a:srgbClr val="0000FF"/>
                </a:solidFill>
                <a:latin typeface="LMMono12-Regular"/>
              </a:rPr>
              <a:t>58 58 58 58 58 58 58 58 58"</a:t>
            </a:r>
          </a:p>
          <a:p>
            <a:r>
              <a:rPr lang="hu-HU" altLang="hu-HU" sz="800" dirty="0" err="1">
                <a:solidFill>
                  <a:srgbClr val="800000"/>
                </a:solidFill>
                <a:latin typeface="LMMono12-Regular"/>
              </a:rPr>
              <a:t>transform</a:t>
            </a:r>
            <a:r>
              <a:rPr lang="hu-HU" altLang="hu-HU" sz="800" dirty="0">
                <a:solidFill>
                  <a:srgbClr val="800000"/>
                </a:solidFill>
                <a:latin typeface="LMMono12-Regular"/>
              </a:rPr>
              <a:t> </a:t>
            </a:r>
            <a:r>
              <a:rPr lang="hu-HU" altLang="hu-HU" sz="800" dirty="0">
                <a:solidFill>
                  <a:srgbClr val="FF0000"/>
                </a:solidFill>
                <a:latin typeface="LMMono12-Regular"/>
              </a:rPr>
              <a:t>=</a:t>
            </a:r>
            <a:r>
              <a:rPr lang="hu-HU" altLang="hu-HU" sz="800" dirty="0">
                <a:solidFill>
                  <a:srgbClr val="0000FF"/>
                </a:solidFill>
                <a:latin typeface="LMMono12-Regular"/>
              </a:rPr>
              <a:t>"</a:t>
            </a:r>
          </a:p>
          <a:p>
            <a:r>
              <a:rPr lang="hu-HU" altLang="hu-HU" sz="800" dirty="0">
                <a:solidFill>
                  <a:srgbClr val="0000FF"/>
                </a:solidFill>
                <a:latin typeface="LMMono12-Regular"/>
              </a:rPr>
              <a:t>0 0 0 0 0 0 0 0 0</a:t>
            </a:r>
          </a:p>
          <a:p>
            <a:r>
              <a:rPr lang="hu-HU" altLang="hu-HU" sz="800" dirty="0">
                <a:solidFill>
                  <a:srgbClr val="0000FF"/>
                </a:solidFill>
                <a:latin typeface="LMMono12-Regular"/>
              </a:rPr>
              <a:t>0 0 0 0 4 4 0 0 0</a:t>
            </a:r>
          </a:p>
          <a:p>
            <a:r>
              <a:rPr lang="hu-HU" altLang="hu-HU" sz="800" dirty="0">
                <a:solidFill>
                  <a:srgbClr val="0000FF"/>
                </a:solidFill>
                <a:latin typeface="LMMono12-Regular"/>
              </a:rPr>
              <a:t>0 0 0 4 4 0 0 0 0</a:t>
            </a:r>
          </a:p>
          <a:p>
            <a:r>
              <a:rPr lang="hu-HU" altLang="hu-HU" sz="800" dirty="0">
                <a:solidFill>
                  <a:srgbClr val="0000FF"/>
                </a:solidFill>
                <a:latin typeface="LMMono12-Regular"/>
              </a:rPr>
              <a:t>0 0 4 4 0 0 0 4 0</a:t>
            </a:r>
          </a:p>
          <a:p>
            <a:r>
              <a:rPr lang="hu-HU" altLang="hu-HU" sz="800" dirty="0">
                <a:solidFill>
                  <a:srgbClr val="0000FF"/>
                </a:solidFill>
                <a:latin typeface="LMMono12-Regular"/>
              </a:rPr>
              <a:t>0 4 4 0 0 0 4 4 0</a:t>
            </a:r>
          </a:p>
          <a:p>
            <a:r>
              <a:rPr lang="hu-HU" altLang="hu-HU" sz="800" dirty="0">
                <a:solidFill>
                  <a:srgbClr val="0000FF"/>
                </a:solidFill>
                <a:latin typeface="LMMono12-Regular"/>
              </a:rPr>
              <a:t>0 4 0 0 0 4 4 0 0</a:t>
            </a:r>
          </a:p>
          <a:p>
            <a:r>
              <a:rPr lang="hu-HU" altLang="hu-HU" sz="800" dirty="0">
                <a:solidFill>
                  <a:srgbClr val="0000FF"/>
                </a:solidFill>
                <a:latin typeface="LMMono12-Regular"/>
              </a:rPr>
              <a:t>0 0 0 0 4 4 0 0 0</a:t>
            </a:r>
          </a:p>
          <a:p>
            <a:r>
              <a:rPr lang="hu-HU" altLang="hu-HU" sz="800" dirty="0">
                <a:solidFill>
                  <a:srgbClr val="0000FF"/>
                </a:solidFill>
                <a:latin typeface="LMMono12-Regular"/>
              </a:rPr>
              <a:t>0 0 0 4 4 0 0 0 0</a:t>
            </a:r>
          </a:p>
          <a:p>
            <a:r>
              <a:rPr lang="hu-HU" altLang="hu-HU" sz="800" dirty="0">
                <a:solidFill>
                  <a:srgbClr val="0000FF"/>
                </a:solidFill>
                <a:latin typeface="LMMono12-Regular"/>
              </a:rPr>
              <a:t>0 0 0 0 0 0 0 0 0"</a:t>
            </a:r>
          </a:p>
          <a:p>
            <a:r>
              <a:rPr lang="hu-HU" altLang="hu-HU" sz="800" dirty="0">
                <a:solidFill>
                  <a:srgbClr val="000000"/>
                </a:solidFill>
                <a:latin typeface="LMMono12-Regular"/>
              </a:rPr>
              <a:t>/&gt;</a:t>
            </a:r>
          </a:p>
          <a:p>
            <a:r>
              <a:rPr lang="hu-HU" altLang="hu-HU" sz="800" dirty="0">
                <a:solidFill>
                  <a:srgbClr val="000000"/>
                </a:solidFill>
                <a:latin typeface="LMMono12-Regular"/>
              </a:rPr>
              <a:t>&lt;/</a:t>
            </a:r>
            <a:r>
              <a:rPr lang="hu-HU" altLang="hu-HU" sz="800" dirty="0" err="1">
                <a:solidFill>
                  <a:srgbClr val="800000"/>
                </a:solidFill>
                <a:latin typeface="LMMono12-Regular"/>
              </a:rPr>
              <a:t>geometry</a:t>
            </a:r>
            <a:r>
              <a:rPr lang="hu-HU" altLang="hu-HU" sz="800" dirty="0">
                <a:solidFill>
                  <a:srgbClr val="000000"/>
                </a:solidFill>
                <a:latin typeface="LMMono12-Regular"/>
              </a:rPr>
              <a:t>&gt;</a:t>
            </a:r>
            <a:endParaRPr lang="hu-HU" altLang="hu-HU" sz="800" dirty="0"/>
          </a:p>
        </p:txBody>
      </p:sp>
    </p:spTree>
    <p:extLst>
      <p:ext uri="{BB962C8B-B14F-4D97-AF65-F5344CB8AC3E}">
        <p14:creationId xmlns:p14="http://schemas.microsoft.com/office/powerpoint/2010/main" val="405506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152400"/>
            <a:ext cx="4495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 smtClean="0"/>
              <a:t>Path Sampling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38200"/>
            <a:ext cx="8686800" cy="538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1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152400"/>
            <a:ext cx="4495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 smtClean="0"/>
              <a:t>GUARDYAN Population Control</a:t>
            </a:r>
            <a:endParaRPr lang="en-US" sz="1800" dirty="0"/>
          </a:p>
        </p:txBody>
      </p:sp>
      <p:sp>
        <p:nvSpPr>
          <p:cNvPr id="43" name="TextBox 42"/>
          <p:cNvSpPr txBox="1"/>
          <p:nvPr/>
        </p:nvSpPr>
        <p:spPr>
          <a:xfrm>
            <a:off x="228600" y="914400"/>
            <a:ext cx="8686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hu-HU" sz="1800" b="1" dirty="0" smtClean="0"/>
              <a:t>Population in near critical systems</a:t>
            </a:r>
            <a:endParaRPr lang="hu-HU" altLang="hu-HU" sz="18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228600" y="1522274"/>
            <a:ext cx="8686800" cy="147732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dirty="0" smtClean="0"/>
              <a:t>After the </a:t>
            </a:r>
            <a:r>
              <a:rPr lang="hu-HU" sz="1800" dirty="0" smtClean="0"/>
              <a:t> 1</a:t>
            </a:r>
            <a:r>
              <a:rPr lang="en-US" sz="1800" baseline="30000" dirty="0" err="1" smtClean="0"/>
              <a:t>st</a:t>
            </a:r>
            <a:r>
              <a:rPr lang="en-US" sz="1800" dirty="0" smtClean="0"/>
              <a:t> generation</a:t>
            </a:r>
            <a:r>
              <a:rPr lang="hu-HU" sz="1800" dirty="0" smtClean="0"/>
              <a:t> 60% </a:t>
            </a:r>
            <a:r>
              <a:rPr lang="en-US" sz="1800" dirty="0" smtClean="0"/>
              <a:t>dies</a:t>
            </a:r>
            <a:r>
              <a:rPr lang="hu-HU" sz="1800" dirty="0" smtClean="0"/>
              <a:t>, </a:t>
            </a:r>
            <a:r>
              <a:rPr lang="en-US" sz="1800" dirty="0" smtClean="0"/>
              <a:t> off-springs of the </a:t>
            </a:r>
            <a:r>
              <a:rPr lang="hu-HU" sz="1800" dirty="0" smtClean="0"/>
              <a:t>40% </a:t>
            </a:r>
            <a:r>
              <a:rPr lang="en-US" sz="1800" dirty="0" smtClean="0"/>
              <a:t>stays</a:t>
            </a:r>
            <a:r>
              <a:rPr lang="hu-HU" sz="1800" dirty="0" smtClean="0"/>
              <a:t> (</a:t>
            </a:r>
            <a:r>
              <a:rPr lang="en-US" sz="1800" dirty="0" smtClean="0"/>
              <a:t>no escape</a:t>
            </a:r>
            <a:r>
              <a:rPr lang="hu-HU" sz="1800" dirty="0" smtClean="0"/>
              <a:t>, </a:t>
            </a:r>
            <a:r>
              <a:rPr lang="hu-HU" sz="1800" dirty="0" smtClean="0">
                <a:latin typeface="Symbol" pitchFamily="18" charset="2"/>
              </a:rPr>
              <a:t>n</a:t>
            </a:r>
            <a:r>
              <a:rPr lang="hu-HU" sz="1800" dirty="0" smtClean="0"/>
              <a:t>=2.5</a:t>
            </a:r>
            <a:r>
              <a:rPr lang="en-US" sz="18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dirty="0" smtClean="0"/>
              <a:t>After the 2</a:t>
            </a:r>
            <a:r>
              <a:rPr lang="en-US" sz="1800" baseline="30000" dirty="0" smtClean="0"/>
              <a:t>nd</a:t>
            </a:r>
            <a:r>
              <a:rPr lang="en-US" sz="1800" dirty="0" smtClean="0"/>
              <a:t> generation 88% dies, 12% of original </a:t>
            </a:r>
            <a:r>
              <a:rPr lang="en-US" sz="1800" dirty="0" err="1" smtClean="0"/>
              <a:t>samples’s</a:t>
            </a:r>
            <a:r>
              <a:rPr lang="en-US" sz="1800" dirty="0" smtClean="0"/>
              <a:t> </a:t>
            </a:r>
            <a:r>
              <a:rPr lang="en-US" sz="1800" dirty="0" err="1" smtClean="0"/>
              <a:t>offsprings</a:t>
            </a:r>
            <a:r>
              <a:rPr lang="en-US" sz="1800" dirty="0" smtClean="0"/>
              <a:t> stay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After the </a:t>
            </a:r>
            <a:r>
              <a:rPr lang="en-US" sz="1800" dirty="0" smtClean="0"/>
              <a:t>3</a:t>
            </a:r>
            <a:r>
              <a:rPr lang="en-US" sz="1800" baseline="30000" dirty="0" smtClean="0"/>
              <a:t>rd</a:t>
            </a:r>
            <a:r>
              <a:rPr lang="en-US" sz="1800" dirty="0" smtClean="0"/>
              <a:t> </a:t>
            </a:r>
            <a:r>
              <a:rPr lang="en-US" sz="1800" dirty="0"/>
              <a:t>generation </a:t>
            </a:r>
            <a:r>
              <a:rPr lang="en-US" sz="1800" dirty="0" smtClean="0"/>
              <a:t>90% </a:t>
            </a:r>
            <a:r>
              <a:rPr lang="en-US" sz="1800" dirty="0"/>
              <a:t>dies, </a:t>
            </a:r>
            <a:r>
              <a:rPr lang="en-US" sz="1800" dirty="0" smtClean="0"/>
              <a:t>10% </a:t>
            </a:r>
            <a:r>
              <a:rPr lang="en-US" sz="1800" dirty="0"/>
              <a:t>of original </a:t>
            </a:r>
            <a:r>
              <a:rPr lang="en-US" sz="1800" dirty="0" err="1"/>
              <a:t>samples’s</a:t>
            </a:r>
            <a:r>
              <a:rPr lang="en-US" sz="1800" dirty="0"/>
              <a:t> </a:t>
            </a:r>
            <a:r>
              <a:rPr lang="en-US" sz="1800" dirty="0" err="1" smtClean="0"/>
              <a:t>offsprings</a:t>
            </a:r>
            <a:r>
              <a:rPr lang="en-US" sz="1800" dirty="0" smtClean="0"/>
              <a:t> stay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dirty="0" smtClean="0"/>
              <a:t>…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 </a:t>
            </a:r>
            <a:r>
              <a:rPr lang="en-US" sz="1800" dirty="0" smtClean="0"/>
              <a:t>100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generation: 95% dies, 5% of original </a:t>
            </a:r>
            <a:r>
              <a:rPr lang="en-US" sz="1800" dirty="0" err="1" smtClean="0"/>
              <a:t>samples’s</a:t>
            </a:r>
            <a:r>
              <a:rPr lang="en-US" sz="1800" dirty="0" smtClean="0"/>
              <a:t> </a:t>
            </a:r>
            <a:r>
              <a:rPr lang="en-US" sz="1800" dirty="0" err="1" smtClean="0"/>
              <a:t>offsprings</a:t>
            </a:r>
            <a:r>
              <a:rPr lang="en-US" sz="1800" dirty="0" smtClean="0"/>
              <a:t> stay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91168" y="3124200"/>
            <a:ext cx="8686800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n-US" sz="1800" dirty="0" smtClean="0"/>
              <a:t>Analog calculation would result in</a:t>
            </a:r>
            <a:r>
              <a:rPr lang="hu-HU" sz="1800" dirty="0" smtClean="0"/>
              <a:t>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800" dirty="0" smtClean="0"/>
              <a:t>Few samples would produce large amount of samples: one GPU thread would launch huge amount calculations</a:t>
            </a:r>
            <a:endParaRPr lang="hu-HU" sz="1800" dirty="0" smtClean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800" dirty="0" smtClean="0"/>
              <a:t>Rest of the threads would be idle</a:t>
            </a:r>
            <a:endParaRPr lang="hu-HU" sz="1800" dirty="0" smtClean="0"/>
          </a:p>
        </p:txBody>
      </p:sp>
      <p:sp>
        <p:nvSpPr>
          <p:cNvPr id="47" name="TextBox 46"/>
          <p:cNvSpPr txBox="1"/>
          <p:nvPr/>
        </p:nvSpPr>
        <p:spPr>
          <a:xfrm>
            <a:off x="191168" y="4449127"/>
            <a:ext cx="8686800" cy="147732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n-US" sz="1800" dirty="0" smtClean="0"/>
              <a:t>Non-analog calculation devised:</a:t>
            </a:r>
            <a:endParaRPr lang="hu-HU" sz="1800" dirty="0" smtClean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800" dirty="0" smtClean="0"/>
              <a:t>Fission does not split trajectories, only weight change occurs</a:t>
            </a:r>
            <a:endParaRPr lang="hu-HU" sz="1800" dirty="0" smtClean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800" dirty="0" smtClean="0"/>
              <a:t>In time steps the population is “combed” to </a:t>
            </a:r>
            <a:r>
              <a:rPr lang="en-US" sz="1800" dirty="0" err="1" smtClean="0"/>
              <a:t>maintan</a:t>
            </a:r>
            <a:r>
              <a:rPr lang="en-US" sz="1800" dirty="0" smtClean="0"/>
              <a:t> equal number of parallel running threads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800" dirty="0" smtClean="0"/>
              <a:t>“Forced fission” to avoid large weight fluctuations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152400"/>
            <a:ext cx="4495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 smtClean="0"/>
              <a:t>Combing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805934"/>
            <a:ext cx="32004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u-HU" sz="1800" b="1" dirty="0" err="1" smtClean="0"/>
              <a:t>Anal</a:t>
            </a:r>
            <a:r>
              <a:rPr lang="en-US" sz="1800" b="1" dirty="0" smtClean="0"/>
              <a:t>o</a:t>
            </a:r>
            <a:r>
              <a:rPr lang="hu-HU" sz="1800" b="1" dirty="0" smtClean="0"/>
              <a:t>g </a:t>
            </a:r>
            <a:r>
              <a:rPr lang="en-US" sz="1800" b="1" dirty="0" smtClean="0"/>
              <a:t>combing</a:t>
            </a:r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609600" y="1981200"/>
            <a:ext cx="7620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w</a:t>
            </a:r>
            <a:r>
              <a:rPr lang="hu-HU" baseline="-25000" dirty="0" smtClean="0"/>
              <a:t>1</a:t>
            </a:r>
            <a:endParaRPr lang="hu-HU" baseline="-25000" dirty="0"/>
          </a:p>
        </p:txBody>
      </p:sp>
      <p:sp>
        <p:nvSpPr>
          <p:cNvPr id="8" name="Rectangle 7"/>
          <p:cNvSpPr/>
          <p:nvPr/>
        </p:nvSpPr>
        <p:spPr>
          <a:xfrm>
            <a:off x="1371600" y="1981200"/>
            <a:ext cx="7620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w</a:t>
            </a:r>
            <a:r>
              <a:rPr lang="hu-HU" baseline="-25000" dirty="0" smtClean="0"/>
              <a:t>2</a:t>
            </a:r>
            <a:endParaRPr lang="hu-HU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2133600" y="1981200"/>
            <a:ext cx="7620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w</a:t>
            </a:r>
            <a:r>
              <a:rPr lang="hu-HU" baseline="-25000" dirty="0"/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95600" y="1981200"/>
            <a:ext cx="7620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w</a:t>
            </a:r>
            <a:r>
              <a:rPr lang="hu-HU" baseline="-25000" dirty="0"/>
              <a:t>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57600" y="1981200"/>
            <a:ext cx="7620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...</a:t>
            </a:r>
            <a:endParaRPr lang="hu-HU" baseline="-25000" dirty="0"/>
          </a:p>
        </p:txBody>
      </p:sp>
      <p:sp>
        <p:nvSpPr>
          <p:cNvPr id="12" name="Rectangle 11"/>
          <p:cNvSpPr/>
          <p:nvPr/>
        </p:nvSpPr>
        <p:spPr>
          <a:xfrm>
            <a:off x="4419600" y="1981200"/>
            <a:ext cx="7620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w</a:t>
            </a:r>
            <a:r>
              <a:rPr lang="hu-HU" baseline="-25000" dirty="0" smtClean="0"/>
              <a:t>N-2</a:t>
            </a:r>
            <a:endParaRPr lang="hu-HU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5181600" y="1981200"/>
            <a:ext cx="7620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w</a:t>
            </a:r>
            <a:r>
              <a:rPr lang="hu-HU" baseline="-25000" dirty="0" smtClean="0"/>
              <a:t>N-1</a:t>
            </a:r>
            <a:endParaRPr lang="hu-HU" baseline="-25000" dirty="0"/>
          </a:p>
        </p:txBody>
      </p:sp>
      <p:sp>
        <p:nvSpPr>
          <p:cNvPr id="14" name="Rectangle 13"/>
          <p:cNvSpPr/>
          <p:nvPr/>
        </p:nvSpPr>
        <p:spPr>
          <a:xfrm>
            <a:off x="5943600" y="1981200"/>
            <a:ext cx="7620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err="1" smtClean="0"/>
              <a:t>w</a:t>
            </a:r>
            <a:r>
              <a:rPr lang="hu-HU" baseline="-25000" dirty="0" err="1" smtClean="0"/>
              <a:t>N</a:t>
            </a:r>
            <a:endParaRPr lang="hu-HU" baseline="-2500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990600" y="1600200"/>
            <a:ext cx="5715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676400" y="1600200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124200" y="1600200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572000" y="1600200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008370" y="1600200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56210" y="2590800"/>
            <a:ext cx="32004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 smtClean="0"/>
              <a:t>New weight</a:t>
            </a:r>
            <a:r>
              <a:rPr lang="hu-HU" sz="1800" dirty="0" smtClean="0"/>
              <a:t>: </a:t>
            </a:r>
            <a:r>
              <a:rPr lang="hu-HU" sz="1800" dirty="0" smtClean="0">
                <a:latin typeface="Symbol" panose="05050102010706020507" pitchFamily="18" charset="2"/>
              </a:rPr>
              <a:t>S</a:t>
            </a:r>
            <a:r>
              <a:rPr lang="hu-HU" sz="1800" dirty="0" smtClean="0"/>
              <a:t> (</a:t>
            </a:r>
            <a:r>
              <a:rPr lang="hu-HU" sz="1800" dirty="0" err="1" smtClean="0"/>
              <a:t>w</a:t>
            </a:r>
            <a:r>
              <a:rPr lang="hu-HU" sz="1800" baseline="-25000" dirty="0" err="1" smtClean="0"/>
              <a:t>i</a:t>
            </a:r>
            <a:r>
              <a:rPr lang="hu-HU" sz="1800" dirty="0" smtClean="0"/>
              <a:t>)/M </a:t>
            </a:r>
            <a:endParaRPr lang="en-US" sz="1800" dirty="0"/>
          </a:p>
        </p:txBody>
      </p:sp>
      <p:sp>
        <p:nvSpPr>
          <p:cNvPr id="23" name="TextBox 22"/>
          <p:cNvSpPr txBox="1"/>
          <p:nvPr/>
        </p:nvSpPr>
        <p:spPr>
          <a:xfrm>
            <a:off x="5855970" y="1129099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M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43400" y="11430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M-1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08760" y="1167199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1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71800" y="11385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2</a:t>
            </a:r>
            <a:endParaRPr lang="hu-HU" dirty="0">
              <a:solidFill>
                <a:schemeClr val="bg1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609600" y="1604665"/>
            <a:ext cx="3810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52400" y="3429000"/>
            <a:ext cx="32004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 smtClean="0"/>
              <a:t>Non-analog combing</a:t>
            </a:r>
            <a:endParaRPr lang="en-US" sz="1800" dirty="0"/>
          </a:p>
        </p:txBody>
      </p:sp>
      <p:sp>
        <p:nvSpPr>
          <p:cNvPr id="36" name="Rectangle 35"/>
          <p:cNvSpPr/>
          <p:nvPr/>
        </p:nvSpPr>
        <p:spPr>
          <a:xfrm>
            <a:off x="609600" y="4604266"/>
            <a:ext cx="7620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600" dirty="0" smtClean="0">
                <a:latin typeface="Symbol" panose="05050102010706020507" pitchFamily="18" charset="2"/>
              </a:rPr>
              <a:t>f</a:t>
            </a:r>
            <a:r>
              <a:rPr lang="hu-HU" sz="1600" baseline="30000" dirty="0" smtClean="0"/>
              <a:t>+</a:t>
            </a:r>
            <a:r>
              <a:rPr lang="hu-HU" sz="1600" baseline="-25000" dirty="0" smtClean="0"/>
              <a:t>1</a:t>
            </a:r>
            <a:r>
              <a:rPr lang="hu-HU" sz="1600" dirty="0" smtClean="0"/>
              <a:t> w</a:t>
            </a:r>
            <a:r>
              <a:rPr lang="hu-HU" sz="1600" baseline="-25000" dirty="0" smtClean="0"/>
              <a:t>1</a:t>
            </a:r>
            <a:endParaRPr lang="hu-HU" sz="1600" baseline="-25000" dirty="0"/>
          </a:p>
        </p:txBody>
      </p:sp>
      <p:sp>
        <p:nvSpPr>
          <p:cNvPr id="37" name="Rectangle 36"/>
          <p:cNvSpPr/>
          <p:nvPr/>
        </p:nvSpPr>
        <p:spPr>
          <a:xfrm>
            <a:off x="1371600" y="4604266"/>
            <a:ext cx="7620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600" dirty="0" smtClean="0">
                <a:latin typeface="Symbol" panose="05050102010706020507" pitchFamily="18" charset="2"/>
              </a:rPr>
              <a:t>f</a:t>
            </a:r>
            <a:r>
              <a:rPr lang="hu-HU" sz="1600" baseline="30000" dirty="0" smtClean="0"/>
              <a:t>+</a:t>
            </a:r>
            <a:r>
              <a:rPr lang="hu-HU" sz="1600" baseline="-25000" dirty="0" smtClean="0"/>
              <a:t>2</a:t>
            </a:r>
            <a:r>
              <a:rPr lang="hu-HU" sz="1600" dirty="0" smtClean="0"/>
              <a:t> w</a:t>
            </a:r>
            <a:r>
              <a:rPr lang="hu-HU" sz="1600" baseline="-25000" dirty="0" smtClean="0"/>
              <a:t>2</a:t>
            </a:r>
            <a:endParaRPr lang="hu-HU" sz="1600" baseline="-25000" dirty="0"/>
          </a:p>
        </p:txBody>
      </p:sp>
      <p:sp>
        <p:nvSpPr>
          <p:cNvPr id="38" name="Rectangle 37"/>
          <p:cNvSpPr/>
          <p:nvPr/>
        </p:nvSpPr>
        <p:spPr>
          <a:xfrm>
            <a:off x="2133600" y="4604266"/>
            <a:ext cx="7620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600" dirty="0" smtClean="0">
                <a:latin typeface="Symbol" panose="05050102010706020507" pitchFamily="18" charset="2"/>
              </a:rPr>
              <a:t>f</a:t>
            </a:r>
            <a:r>
              <a:rPr lang="hu-HU" sz="1600" baseline="30000" dirty="0" smtClean="0"/>
              <a:t>+</a:t>
            </a:r>
            <a:r>
              <a:rPr lang="hu-HU" sz="1600" baseline="-25000" dirty="0" smtClean="0"/>
              <a:t>3</a:t>
            </a:r>
            <a:r>
              <a:rPr lang="hu-HU" sz="1600" dirty="0" smtClean="0"/>
              <a:t> w</a:t>
            </a:r>
            <a:r>
              <a:rPr lang="hu-HU" sz="1600" baseline="-25000" dirty="0"/>
              <a:t>3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895600" y="4604266"/>
            <a:ext cx="7620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600" dirty="0" smtClean="0">
                <a:latin typeface="Symbol" panose="05050102010706020507" pitchFamily="18" charset="2"/>
              </a:rPr>
              <a:t>f</a:t>
            </a:r>
            <a:r>
              <a:rPr lang="hu-HU" sz="1600" baseline="30000" dirty="0" smtClean="0"/>
              <a:t>+</a:t>
            </a:r>
            <a:r>
              <a:rPr lang="hu-HU" sz="1600" baseline="-25000" dirty="0" smtClean="0"/>
              <a:t>4</a:t>
            </a:r>
            <a:r>
              <a:rPr lang="hu-HU" sz="1600" dirty="0" smtClean="0"/>
              <a:t> w</a:t>
            </a:r>
            <a:r>
              <a:rPr lang="hu-HU" sz="1600" baseline="-25000" dirty="0" smtClean="0"/>
              <a:t>4</a:t>
            </a:r>
            <a:endParaRPr lang="hu-HU" sz="1600" baseline="-25000" dirty="0"/>
          </a:p>
        </p:txBody>
      </p:sp>
      <p:sp>
        <p:nvSpPr>
          <p:cNvPr id="40" name="Rectangle 39"/>
          <p:cNvSpPr/>
          <p:nvPr/>
        </p:nvSpPr>
        <p:spPr>
          <a:xfrm>
            <a:off x="3657600" y="4604266"/>
            <a:ext cx="7620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...</a:t>
            </a:r>
            <a:endParaRPr lang="hu-HU" baseline="-25000" dirty="0"/>
          </a:p>
        </p:txBody>
      </p:sp>
      <p:sp>
        <p:nvSpPr>
          <p:cNvPr id="41" name="Rectangle 40"/>
          <p:cNvSpPr/>
          <p:nvPr/>
        </p:nvSpPr>
        <p:spPr>
          <a:xfrm>
            <a:off x="4419600" y="4604266"/>
            <a:ext cx="7620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100" dirty="0" smtClean="0">
                <a:latin typeface="Symbol" panose="05050102010706020507" pitchFamily="18" charset="2"/>
              </a:rPr>
              <a:t>f</a:t>
            </a:r>
            <a:r>
              <a:rPr lang="hu-HU" sz="1100" baseline="30000" dirty="0" smtClean="0"/>
              <a:t>+</a:t>
            </a:r>
            <a:r>
              <a:rPr lang="hu-HU" sz="1100" baseline="-25000" dirty="0" smtClean="0"/>
              <a:t>N-2</a:t>
            </a:r>
            <a:r>
              <a:rPr lang="hu-HU" sz="1100" dirty="0" smtClean="0"/>
              <a:t>w</a:t>
            </a:r>
            <a:r>
              <a:rPr lang="hu-HU" sz="1100" baseline="-25000" dirty="0" smtClean="0"/>
              <a:t>N-2</a:t>
            </a:r>
            <a:endParaRPr lang="hu-HU" sz="1100" baseline="-25000" dirty="0"/>
          </a:p>
        </p:txBody>
      </p:sp>
      <p:sp>
        <p:nvSpPr>
          <p:cNvPr id="42" name="Rectangle 41"/>
          <p:cNvSpPr/>
          <p:nvPr/>
        </p:nvSpPr>
        <p:spPr>
          <a:xfrm>
            <a:off x="5181600" y="4604266"/>
            <a:ext cx="7620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200" dirty="0" smtClean="0">
                <a:latin typeface="Symbol" panose="05050102010706020507" pitchFamily="18" charset="2"/>
              </a:rPr>
              <a:t>f</a:t>
            </a:r>
            <a:r>
              <a:rPr lang="hu-HU" sz="1200" baseline="30000" dirty="0" smtClean="0"/>
              <a:t>+</a:t>
            </a:r>
            <a:r>
              <a:rPr lang="hu-HU" sz="1200" baseline="-25000" dirty="0" smtClean="0"/>
              <a:t>N-1</a:t>
            </a:r>
            <a:r>
              <a:rPr lang="hu-HU" sz="1200" dirty="0" smtClean="0"/>
              <a:t>w</a:t>
            </a:r>
            <a:r>
              <a:rPr lang="hu-HU" sz="1200" baseline="-25000" dirty="0" smtClean="0"/>
              <a:t>N-1</a:t>
            </a:r>
            <a:endParaRPr lang="hu-HU" sz="1200" baseline="-25000" dirty="0"/>
          </a:p>
        </p:txBody>
      </p:sp>
      <p:sp>
        <p:nvSpPr>
          <p:cNvPr id="43" name="Rectangle 42"/>
          <p:cNvSpPr/>
          <p:nvPr/>
        </p:nvSpPr>
        <p:spPr>
          <a:xfrm>
            <a:off x="5943600" y="4604266"/>
            <a:ext cx="7620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600" dirty="0" smtClean="0">
                <a:latin typeface="Symbol" panose="05050102010706020507" pitchFamily="18" charset="2"/>
              </a:rPr>
              <a:t>f</a:t>
            </a:r>
            <a:r>
              <a:rPr lang="hu-HU" sz="1600" baseline="30000" dirty="0" smtClean="0"/>
              <a:t>+</a:t>
            </a:r>
            <a:r>
              <a:rPr lang="hu-HU" sz="1600" baseline="-25000" dirty="0" err="1" smtClean="0"/>
              <a:t>N</a:t>
            </a:r>
            <a:r>
              <a:rPr lang="hu-HU" sz="1600" dirty="0" err="1" smtClean="0"/>
              <a:t>w</a:t>
            </a:r>
            <a:r>
              <a:rPr lang="hu-HU" sz="1600" baseline="-25000" dirty="0" err="1" smtClean="0"/>
              <a:t>N</a:t>
            </a:r>
            <a:endParaRPr lang="hu-HU" sz="1600" baseline="-25000" dirty="0"/>
          </a:p>
        </p:txBody>
      </p:sp>
      <p:cxnSp>
        <p:nvCxnSpPr>
          <p:cNvPr id="44" name="Straight Connector 43"/>
          <p:cNvCxnSpPr/>
          <p:nvPr/>
        </p:nvCxnSpPr>
        <p:spPr>
          <a:xfrm>
            <a:off x="990600" y="4223266"/>
            <a:ext cx="5715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1676400" y="4223266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3124200" y="4223266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4572000" y="4223266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6008370" y="4223266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56210" y="5213866"/>
            <a:ext cx="32004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 smtClean="0"/>
              <a:t>New weight</a:t>
            </a:r>
            <a:r>
              <a:rPr lang="hu-HU" sz="1800" dirty="0" smtClean="0"/>
              <a:t>: </a:t>
            </a:r>
            <a:r>
              <a:rPr lang="hu-HU" sz="1800" dirty="0" smtClean="0">
                <a:latin typeface="Symbol" panose="05050102010706020507" pitchFamily="18" charset="2"/>
              </a:rPr>
              <a:t>S</a:t>
            </a:r>
            <a:r>
              <a:rPr lang="hu-HU" sz="1800" dirty="0" smtClean="0"/>
              <a:t> (</a:t>
            </a:r>
            <a:r>
              <a:rPr lang="hu-HU" sz="1800" dirty="0" err="1" smtClean="0"/>
              <a:t>w</a:t>
            </a:r>
            <a:r>
              <a:rPr lang="hu-HU" sz="1800" baseline="-25000" dirty="0" err="1" smtClean="0"/>
              <a:t>i</a:t>
            </a:r>
            <a:r>
              <a:rPr lang="hu-HU" sz="1800" dirty="0" smtClean="0"/>
              <a:t>)/M/</a:t>
            </a:r>
            <a:r>
              <a:rPr lang="hu-HU" sz="1800" dirty="0" smtClean="0">
                <a:latin typeface="Symbol" panose="05050102010706020507" pitchFamily="18" charset="2"/>
              </a:rPr>
              <a:t>f</a:t>
            </a:r>
            <a:r>
              <a:rPr lang="hu-HU" sz="1800" baseline="30000" dirty="0" smtClean="0"/>
              <a:t>+</a:t>
            </a:r>
            <a:r>
              <a:rPr lang="hu-HU" sz="1800" baseline="-25000" dirty="0" smtClean="0"/>
              <a:t>i</a:t>
            </a:r>
            <a:endParaRPr lang="en-US" sz="1800" dirty="0"/>
          </a:p>
        </p:txBody>
      </p:sp>
      <p:sp>
        <p:nvSpPr>
          <p:cNvPr id="50" name="TextBox 49"/>
          <p:cNvSpPr txBox="1"/>
          <p:nvPr/>
        </p:nvSpPr>
        <p:spPr>
          <a:xfrm>
            <a:off x="5855970" y="375216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M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343400" y="3766066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M-1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508760" y="379026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1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971800" y="3761601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2</a:t>
            </a:r>
            <a:endParaRPr lang="hu-HU" dirty="0">
              <a:solidFill>
                <a:schemeClr val="bg1"/>
              </a:solidFill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609600" y="4227731"/>
            <a:ext cx="3810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7239000" y="5791200"/>
            <a:ext cx="180594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u-HU" sz="1800" dirty="0" smtClean="0">
                <a:hlinkClick r:id="rId2" action="ppaction://hlinksldjump"/>
              </a:rPr>
              <a:t>Vissza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9896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152400"/>
            <a:ext cx="4495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 smtClean="0"/>
              <a:t>Analog population collapsing</a:t>
            </a:r>
            <a:endParaRPr lang="en-US" sz="1800" dirty="0"/>
          </a:p>
        </p:txBody>
      </p:sp>
      <p:pic>
        <p:nvPicPr>
          <p:cNvPr id="7" name="Picture 6" descr="TDMCC_varP_analog_vs_nonanalo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914399"/>
            <a:ext cx="6934200" cy="520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8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152400"/>
            <a:ext cx="4495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 smtClean="0"/>
              <a:t>Population Control with delayed neutrons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914400"/>
            <a:ext cx="8686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hu-HU" sz="1800" b="1" dirty="0" smtClean="0"/>
              <a:t>Delayed neutrons </a:t>
            </a:r>
            <a:r>
              <a:rPr lang="en-US" altLang="hu-HU" sz="1800" b="1" dirty="0" err="1" smtClean="0"/>
              <a:t>hangling</a:t>
            </a:r>
            <a:endParaRPr lang="hu-HU" altLang="hu-HU" sz="1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1522274"/>
            <a:ext cx="8686800" cy="175432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hu-HU" sz="1800" dirty="0" smtClean="0"/>
              <a:t> </a:t>
            </a:r>
            <a:r>
              <a:rPr lang="en-US" sz="1800" dirty="0" smtClean="0"/>
              <a:t>largely differing time scales of prompt and delayed neutrons</a:t>
            </a:r>
            <a:endParaRPr lang="hu-HU" sz="18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hu-HU" sz="1800" dirty="0" smtClean="0"/>
              <a:t>  </a:t>
            </a:r>
            <a:r>
              <a:rPr lang="en-US" sz="1800" dirty="0" smtClean="0"/>
              <a:t>in </a:t>
            </a:r>
            <a:r>
              <a:rPr lang="en-US" sz="1800" dirty="0" err="1" smtClean="0"/>
              <a:t>reali</a:t>
            </a:r>
            <a:r>
              <a:rPr lang="hu-HU" sz="1800" dirty="0" smtClean="0"/>
              <a:t>t</a:t>
            </a:r>
            <a:r>
              <a:rPr lang="en-US" sz="1800" dirty="0" smtClean="0"/>
              <a:t>y </a:t>
            </a:r>
            <a:r>
              <a:rPr lang="hu-HU" sz="1800" dirty="0" smtClean="0"/>
              <a:t>10 000 x </a:t>
            </a:r>
            <a:r>
              <a:rPr lang="en-US" sz="1800" dirty="0" smtClean="0"/>
              <a:t>so many precursors as prompt neutrons</a:t>
            </a:r>
            <a:endParaRPr lang="hu-HU" sz="18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hu-HU" sz="1800" dirty="0" smtClean="0"/>
              <a:t> </a:t>
            </a:r>
            <a:r>
              <a:rPr lang="en-US" sz="1800" dirty="0" smtClean="0"/>
              <a:t>after </a:t>
            </a:r>
            <a:r>
              <a:rPr lang="hu-HU" sz="1800" dirty="0" smtClean="0"/>
              <a:t>1000 </a:t>
            </a:r>
            <a:r>
              <a:rPr lang="hu-HU" sz="1800" dirty="0" err="1" smtClean="0"/>
              <a:t>gener</a:t>
            </a:r>
            <a:r>
              <a:rPr lang="en-US" sz="1800" dirty="0" err="1" smtClean="0"/>
              <a:t>ations</a:t>
            </a:r>
            <a:r>
              <a:rPr lang="en-US" sz="1800" dirty="0" smtClean="0"/>
              <a:t> the population </a:t>
            </a:r>
            <a:r>
              <a:rPr lang="en-US" sz="1800" dirty="0" err="1" smtClean="0"/>
              <a:t>becames</a:t>
            </a:r>
            <a:r>
              <a:rPr lang="en-US" sz="1800" dirty="0" smtClean="0"/>
              <a:t> 99.9% precursors, they </a:t>
            </a:r>
            <a:r>
              <a:rPr lang="en-US" sz="1800" dirty="0" err="1" smtClean="0"/>
              <a:t>maintatin</a:t>
            </a:r>
            <a:r>
              <a:rPr lang="en-US" sz="1800" dirty="0" smtClean="0"/>
              <a:t> the power</a:t>
            </a:r>
            <a:endParaRPr lang="en-US" sz="1800" dirty="0"/>
          </a:p>
          <a:p>
            <a:pPr>
              <a:buFont typeface="Arial" pitchFamily="34" charset="0"/>
              <a:buChar char="•"/>
              <a:defRPr/>
            </a:pPr>
            <a:r>
              <a:rPr lang="en-US" sz="1800" dirty="0" smtClean="0"/>
              <a:t> Complicated precursor handling</a:t>
            </a:r>
            <a:r>
              <a:rPr lang="hu-HU" sz="1800" dirty="0" smtClean="0"/>
              <a:t>: non-</a:t>
            </a:r>
            <a:r>
              <a:rPr lang="hu-HU" sz="1800" dirty="0" err="1" smtClean="0"/>
              <a:t>analog</a:t>
            </a:r>
            <a:r>
              <a:rPr lang="hu-HU" sz="1800" dirty="0" smtClean="0"/>
              <a:t> </a:t>
            </a:r>
            <a:r>
              <a:rPr lang="hu-HU" sz="1800" dirty="0" err="1" smtClean="0"/>
              <a:t>treatment</a:t>
            </a:r>
            <a:r>
              <a:rPr lang="hu-HU" sz="1800" dirty="0" smtClean="0"/>
              <a:t> is </a:t>
            </a:r>
            <a:r>
              <a:rPr lang="hu-HU" sz="1800" dirty="0" err="1" smtClean="0"/>
              <a:t>neaded</a:t>
            </a:r>
            <a:endParaRPr lang="en-US" sz="1800" dirty="0" smtClean="0"/>
          </a:p>
          <a:p>
            <a:pPr>
              <a:defRPr/>
            </a:pPr>
            <a:endParaRPr lang="hu-HU" sz="1800" dirty="0" smtClean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7772400" cy="504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81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152400"/>
            <a:ext cx="4495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 smtClean="0"/>
              <a:t>Verification with Power </a:t>
            </a:r>
            <a:r>
              <a:rPr lang="en-US" sz="1800" b="1" dirty="0" smtClean="0"/>
              <a:t>P</a:t>
            </a:r>
            <a:r>
              <a:rPr lang="hu-HU" sz="1800" b="1" dirty="0" err="1" smtClean="0"/>
              <a:t>lan</a:t>
            </a:r>
            <a:r>
              <a:rPr lang="en-US" sz="1800" b="1" dirty="0" smtClean="0"/>
              <a:t>t </a:t>
            </a:r>
            <a:r>
              <a:rPr lang="en-US" sz="1800" b="1" dirty="0" smtClean="0"/>
              <a:t>data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990600"/>
            <a:ext cx="8305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u-HU" sz="1800" b="1" dirty="0" smtClean="0"/>
              <a:t>Paks </a:t>
            </a:r>
            <a:r>
              <a:rPr lang="hu-HU" sz="1800" b="1" dirty="0" err="1" smtClean="0"/>
              <a:t>Nuclear</a:t>
            </a:r>
            <a:r>
              <a:rPr lang="hu-HU" sz="1800" b="1" dirty="0" smtClean="0"/>
              <a:t> </a:t>
            </a:r>
            <a:r>
              <a:rPr lang="hu-HU" sz="1800" b="1" dirty="0" err="1" smtClean="0"/>
              <a:t>Power</a:t>
            </a:r>
            <a:r>
              <a:rPr lang="hu-HU" sz="1800" b="1" dirty="0" smtClean="0"/>
              <a:t> </a:t>
            </a:r>
            <a:r>
              <a:rPr lang="hu-HU" sz="1800" b="1" dirty="0" err="1" smtClean="0"/>
              <a:t>Plant</a:t>
            </a:r>
            <a:r>
              <a:rPr lang="hu-HU" sz="1800" b="1" dirty="0" smtClean="0"/>
              <a:t> Unit 4, </a:t>
            </a:r>
            <a:r>
              <a:rPr lang="hu-HU" sz="1800" b="1" dirty="0" err="1" smtClean="0"/>
              <a:t>Campaign</a:t>
            </a:r>
            <a:r>
              <a:rPr lang="hu-HU" sz="1800" b="1" dirty="0" smtClean="0"/>
              <a:t> 32, BOC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1597967"/>
            <a:ext cx="8305800" cy="230832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err="1" smtClean="0"/>
              <a:t>vodo-vodyanoi</a:t>
            </a:r>
            <a:r>
              <a:rPr lang="en-GB" sz="1800" dirty="0" smtClean="0"/>
              <a:t> </a:t>
            </a:r>
            <a:r>
              <a:rPr lang="en-GB" sz="1800" dirty="0" err="1" smtClean="0"/>
              <a:t>enyergeticheskiy</a:t>
            </a:r>
            <a:r>
              <a:rPr lang="en-GB" sz="1800" dirty="0" smtClean="0"/>
              <a:t> reactor (</a:t>
            </a:r>
            <a:r>
              <a:rPr lang="en-GB" sz="1800" dirty="0" err="1" smtClean="0"/>
              <a:t>Sowiet</a:t>
            </a:r>
            <a:r>
              <a:rPr lang="en-GB" sz="1800" dirty="0" smtClean="0"/>
              <a:t>/ Russian type)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/>
              <a:t>Water</a:t>
            </a:r>
            <a:r>
              <a:rPr lang="en-GB" sz="1800" dirty="0" smtClean="0"/>
              <a:t>-</a:t>
            </a:r>
            <a:r>
              <a:rPr lang="en-GB" sz="1800" dirty="0" smtClean="0"/>
              <a:t>cooled water moderated reactor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/>
              <a:t>440/v213</a:t>
            </a:r>
            <a:endParaRPr lang="en-GB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/>
              <a:t>Nominal power 440 MWe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/>
              <a:t>Power uprating to 500 MWe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/>
              <a:t>Rod Drop Experiment (RDE), routinely performed at each campaign start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/>
              <a:t>Asymmetric rod </a:t>
            </a:r>
            <a:r>
              <a:rPr lang="hu-HU" sz="1800" dirty="0" err="1" smtClean="0"/>
              <a:t>gets</a:t>
            </a:r>
            <a:r>
              <a:rPr lang="hu-HU" sz="1800" dirty="0" smtClean="0"/>
              <a:t> </a:t>
            </a:r>
            <a:r>
              <a:rPr lang="hu-HU" sz="1800" dirty="0" err="1" smtClean="0"/>
              <a:t>stuck</a:t>
            </a:r>
            <a:r>
              <a:rPr lang="hu-HU" sz="1800" dirty="0" smtClean="0"/>
              <a:t> (</a:t>
            </a:r>
            <a:r>
              <a:rPr lang="hu-HU" sz="1800" dirty="0" err="1" smtClean="0"/>
              <a:t>the</a:t>
            </a:r>
            <a:r>
              <a:rPr lang="hu-HU" sz="1800" dirty="0" smtClean="0"/>
              <a:t> most important </a:t>
            </a:r>
            <a:r>
              <a:rPr lang="hu-HU" sz="1800" dirty="0" err="1" smtClean="0"/>
              <a:t>one</a:t>
            </a:r>
            <a:r>
              <a:rPr lang="hu-HU" sz="18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800" dirty="0" smtClean="0"/>
              <a:t>Time </a:t>
            </a:r>
            <a:r>
              <a:rPr lang="hu-HU" sz="1800" dirty="0" err="1" smtClean="0"/>
              <a:t>dependent</a:t>
            </a:r>
            <a:r>
              <a:rPr lang="hu-HU" sz="1800" dirty="0" smtClean="0"/>
              <a:t> ex-</a:t>
            </a:r>
            <a:r>
              <a:rPr lang="hu-HU" sz="1800" dirty="0" err="1" smtClean="0"/>
              <a:t>core</a:t>
            </a:r>
            <a:r>
              <a:rPr lang="hu-HU" sz="1800" dirty="0" smtClean="0"/>
              <a:t> </a:t>
            </a:r>
            <a:r>
              <a:rPr lang="hu-HU" sz="1800" dirty="0" err="1" smtClean="0"/>
              <a:t>detector</a:t>
            </a:r>
            <a:r>
              <a:rPr lang="hu-HU" sz="1800" dirty="0" smtClean="0"/>
              <a:t> </a:t>
            </a:r>
            <a:r>
              <a:rPr lang="hu-HU" sz="1800" dirty="0" err="1" smtClean="0"/>
              <a:t>reading</a:t>
            </a:r>
            <a:r>
              <a:rPr lang="hu-HU" sz="1800" dirty="0" err="1" smtClean="0"/>
              <a:t>s</a:t>
            </a:r>
            <a:r>
              <a:rPr lang="hu-HU" sz="1800" dirty="0" smtClean="0"/>
              <a:t> </a:t>
            </a:r>
            <a:r>
              <a:rPr lang="hu-HU" sz="1800" dirty="0" err="1" smtClean="0"/>
              <a:t>recorded</a:t>
            </a:r>
            <a:endParaRPr lang="en-GB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145983" y="4203061"/>
            <a:ext cx="8305800" cy="190821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u-HU" sz="1800" dirty="0" err="1" smtClean="0"/>
              <a:t>Before</a:t>
            </a:r>
            <a:r>
              <a:rPr lang="hu-HU" sz="1800" dirty="0" smtClean="0"/>
              <a:t> Wigner 8xA100: 4 </a:t>
            </a:r>
            <a:r>
              <a:rPr lang="hu-HU" sz="1800" dirty="0" err="1" smtClean="0"/>
              <a:t>weeks</a:t>
            </a:r>
            <a:r>
              <a:rPr lang="hu-HU" sz="1800" dirty="0" smtClean="0"/>
              <a:t> – 4 </a:t>
            </a:r>
            <a:r>
              <a:rPr lang="hu-HU" sz="1800" dirty="0" err="1" smtClean="0"/>
              <a:t>seconds</a:t>
            </a:r>
            <a:r>
              <a:rPr lang="hu-HU" sz="1800" dirty="0" smtClean="0"/>
              <a:t>, </a:t>
            </a:r>
            <a:r>
              <a:rPr lang="hu-HU" sz="1800" dirty="0" err="1" smtClean="0"/>
              <a:t>repeated</a:t>
            </a:r>
            <a:r>
              <a:rPr lang="hu-HU" sz="1800" dirty="0" smtClean="0"/>
              <a:t> ?4 </a:t>
            </a:r>
            <a:r>
              <a:rPr lang="hu-HU" sz="1800" dirty="0" err="1" smtClean="0"/>
              <a:t>times</a:t>
            </a:r>
            <a:r>
              <a:rPr lang="hu-HU" sz="1800" dirty="0" smtClean="0"/>
              <a:t>?</a:t>
            </a:r>
          </a:p>
          <a:p>
            <a:r>
              <a:rPr lang="hu-HU" sz="1800" dirty="0" err="1" smtClean="0"/>
              <a:t>After</a:t>
            </a:r>
            <a:r>
              <a:rPr lang="hu-HU" sz="1800" dirty="0" smtClean="0"/>
              <a:t> Wigner 8xA100: 2 </a:t>
            </a:r>
            <a:r>
              <a:rPr lang="hu-HU" sz="1800" dirty="0" err="1" smtClean="0"/>
              <a:t>weeks</a:t>
            </a:r>
            <a:r>
              <a:rPr lang="hu-HU" sz="1800" dirty="0" smtClean="0"/>
              <a:t>, 12 </a:t>
            </a:r>
            <a:r>
              <a:rPr lang="hu-HU" sz="1800" dirty="0" err="1" smtClean="0"/>
              <a:t>seconds</a:t>
            </a:r>
            <a:r>
              <a:rPr lang="hu-HU" sz="1800" dirty="0" smtClean="0"/>
              <a:t>, 8 </a:t>
            </a:r>
            <a:r>
              <a:rPr lang="hu-HU" sz="1800" dirty="0" err="1" smtClean="0"/>
              <a:t>independent</a:t>
            </a:r>
            <a:r>
              <a:rPr lang="hu-HU" sz="1800" dirty="0" smtClean="0"/>
              <a:t> </a:t>
            </a:r>
            <a:r>
              <a:rPr lang="hu-HU" sz="1800" dirty="0" err="1" smtClean="0"/>
              <a:t>replica</a:t>
            </a:r>
            <a:r>
              <a:rPr lang="hu-HU" sz="1800" dirty="0" smtClean="0"/>
              <a:t> </a:t>
            </a:r>
            <a:r>
              <a:rPr lang="hu-HU" sz="1800" dirty="0" err="1" smtClean="0"/>
              <a:t>runs</a:t>
            </a:r>
            <a:endParaRPr lang="hu-HU" sz="1800" dirty="0" smtClean="0"/>
          </a:p>
          <a:p>
            <a:r>
              <a:rPr lang="hu-HU" sz="1800" dirty="0" smtClean="0"/>
              <a:t>-&gt; </a:t>
            </a:r>
            <a:r>
              <a:rPr lang="hu-HU" sz="1800" dirty="0" err="1" smtClean="0"/>
              <a:t>Publication</a:t>
            </a:r>
            <a:endParaRPr lang="hu-HU" sz="1800" dirty="0" smtClean="0"/>
          </a:p>
          <a:p>
            <a:pPr algn="r"/>
            <a:r>
              <a:rPr lang="en-US" sz="1600" dirty="0" err="1"/>
              <a:t>Legrady</a:t>
            </a:r>
            <a:r>
              <a:rPr lang="en-US" sz="1600" dirty="0"/>
              <a:t>, D. ; </a:t>
            </a:r>
            <a:r>
              <a:rPr lang="en-US" sz="1600" dirty="0" err="1"/>
              <a:t>Tolnai</a:t>
            </a:r>
            <a:r>
              <a:rPr lang="en-US" sz="1600" dirty="0"/>
              <a:t>, G. ; </a:t>
            </a:r>
            <a:r>
              <a:rPr lang="en-US" sz="1600" dirty="0" err="1"/>
              <a:t>Hajas</a:t>
            </a:r>
            <a:r>
              <a:rPr lang="en-US" sz="1600" dirty="0"/>
              <a:t>, T. ; </a:t>
            </a:r>
            <a:r>
              <a:rPr lang="en-US" sz="1600" dirty="0" err="1"/>
              <a:t>Pazman</a:t>
            </a:r>
            <a:r>
              <a:rPr lang="en-US" sz="1600" dirty="0"/>
              <a:t>, E. ; </a:t>
            </a:r>
            <a:r>
              <a:rPr lang="en-US" sz="1600" dirty="0" err="1"/>
              <a:t>Parko</a:t>
            </a:r>
            <a:r>
              <a:rPr lang="en-US" sz="1600" dirty="0"/>
              <a:t>, T. ; </a:t>
            </a:r>
            <a:r>
              <a:rPr lang="en-US" sz="1600" dirty="0" err="1"/>
              <a:t>Pos</a:t>
            </a:r>
            <a:r>
              <a:rPr lang="en-US" sz="1600" dirty="0"/>
              <a:t>, I.</a:t>
            </a:r>
          </a:p>
          <a:p>
            <a:pPr algn="r"/>
            <a:r>
              <a:rPr lang="en-US" sz="1600" dirty="0"/>
              <a:t>Full Core Pin-Level VVER-440 Simulation of a Rod Drop Experiment with the GPU-Based Monte Carlo Code GUARDYAN</a:t>
            </a:r>
          </a:p>
          <a:p>
            <a:pPr algn="r"/>
            <a:r>
              <a:rPr lang="en-US" sz="1600" dirty="0"/>
              <a:t>ENERGIES 15 : 8 Paper: 2712 , 17 p. (2022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7471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127760"/>
            <a:ext cx="4724400" cy="472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990600"/>
            <a:ext cx="3200400" cy="5029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47774" y="1127760"/>
            <a:ext cx="1981200" cy="15696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193 surfaces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107869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 </a:t>
            </a:r>
            <a:r>
              <a:rPr lang="en-US" sz="1600" dirty="0"/>
              <a:t>119 </a:t>
            </a:r>
            <a:r>
              <a:rPr lang="en-US" sz="1600" dirty="0" smtClean="0"/>
              <a:t>lattices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4516 universes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1657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187 isotopes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999874" y="152400"/>
            <a:ext cx="4495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 smtClean="0"/>
              <a:t>Verification with Power </a:t>
            </a:r>
            <a:r>
              <a:rPr lang="en-US" sz="1800" b="1" dirty="0" smtClean="0"/>
              <a:t>P</a:t>
            </a:r>
            <a:r>
              <a:rPr lang="hu-HU" sz="1800" b="1" dirty="0" err="1" smtClean="0"/>
              <a:t>lan</a:t>
            </a:r>
            <a:r>
              <a:rPr lang="en-US" sz="1800" b="1" dirty="0" smtClean="0"/>
              <a:t>t </a:t>
            </a:r>
            <a:r>
              <a:rPr lang="en-US" sz="1800" b="1" dirty="0" smtClean="0"/>
              <a:t>data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315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76400"/>
            <a:ext cx="3657600" cy="39525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65705"/>
            <a:ext cx="3667497" cy="39632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985253"/>
            <a:ext cx="8077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 err="1" smtClean="0"/>
              <a:t>Paks</a:t>
            </a:r>
            <a:r>
              <a:rPr lang="en-US" sz="1800" b="1" dirty="0" smtClean="0"/>
              <a:t> NPP, block 4, campaign 32, fully detailed </a:t>
            </a:r>
            <a:r>
              <a:rPr lang="en-US" sz="1800" b="1" dirty="0" err="1" smtClean="0"/>
              <a:t>caltulation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2971800" y="152400"/>
            <a:ext cx="4495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 smtClean="0"/>
              <a:t>Verification with Power </a:t>
            </a:r>
            <a:r>
              <a:rPr lang="en-US" sz="1800" b="1" dirty="0" smtClean="0"/>
              <a:t>P</a:t>
            </a:r>
            <a:r>
              <a:rPr lang="hu-HU" sz="1800" b="1" dirty="0" err="1" smtClean="0"/>
              <a:t>lan</a:t>
            </a:r>
            <a:r>
              <a:rPr lang="en-US" sz="1800" b="1" dirty="0" smtClean="0"/>
              <a:t>t </a:t>
            </a:r>
            <a:r>
              <a:rPr lang="en-US" sz="1800" b="1" dirty="0" smtClean="0"/>
              <a:t>data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8088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3666699" cy="3962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0200"/>
            <a:ext cx="3684256" cy="39813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52400"/>
            <a:ext cx="4495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 smtClean="0"/>
              <a:t>Verification with Power </a:t>
            </a:r>
            <a:r>
              <a:rPr lang="en-US" sz="1800" b="1" dirty="0" smtClean="0"/>
              <a:t>P</a:t>
            </a:r>
            <a:r>
              <a:rPr lang="hu-HU" sz="1800" b="1" dirty="0" err="1" smtClean="0"/>
              <a:t>lan</a:t>
            </a:r>
            <a:r>
              <a:rPr lang="en-US" sz="1800" b="1" dirty="0" smtClean="0"/>
              <a:t>t </a:t>
            </a:r>
            <a:r>
              <a:rPr lang="en-US" sz="1800" b="1" dirty="0" smtClean="0"/>
              <a:t>data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3281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71800" y="152400"/>
            <a:ext cx="4495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 smtClean="0"/>
              <a:t>The Team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152401" y="1489717"/>
            <a:ext cx="594359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Sylfaen" pitchFamily="18" charset="0"/>
              </a:rPr>
              <a:t>Team Members: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1" y="1981200"/>
            <a:ext cx="5943600" cy="344709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hu-HU" sz="1800" dirty="0" smtClean="0">
                <a:latin typeface="Sylfaen" pitchFamily="18" charset="0"/>
              </a:rPr>
              <a:t>Dr. </a:t>
            </a:r>
            <a:r>
              <a:rPr lang="en-US" sz="1800" dirty="0" err="1" smtClean="0">
                <a:latin typeface="Sylfaen" pitchFamily="18" charset="0"/>
              </a:rPr>
              <a:t>Dávid</a:t>
            </a:r>
            <a:r>
              <a:rPr lang="en-US" sz="1800" dirty="0" smtClean="0">
                <a:latin typeface="Sylfaen" pitchFamily="18" charset="0"/>
              </a:rPr>
              <a:t> Légrády </a:t>
            </a:r>
            <a:r>
              <a:rPr lang="en-US" sz="1400" dirty="0" smtClean="0">
                <a:latin typeface="Sylfaen" pitchFamily="18" charset="0"/>
              </a:rPr>
              <a:t>(associate professor, scientific coordinator, Monte Carlo variance reduction,  </a:t>
            </a:r>
            <a:r>
              <a:rPr lang="en-US" sz="1400" dirty="0" err="1" smtClean="0">
                <a:latin typeface="Sylfaen" pitchFamily="18" charset="0"/>
              </a:rPr>
              <a:t>reactorphysics</a:t>
            </a:r>
            <a:r>
              <a:rPr lang="en-US" sz="1400" dirty="0" smtClean="0">
                <a:latin typeface="Sylfaen" pitchFamily="18" charset="0"/>
              </a:rPr>
              <a:t>)</a:t>
            </a:r>
          </a:p>
          <a:p>
            <a:pPr>
              <a:defRPr/>
            </a:pPr>
            <a:r>
              <a:rPr lang="en-US" sz="1800" dirty="0" err="1" smtClean="0">
                <a:latin typeface="Sylfaen" pitchFamily="18" charset="0"/>
              </a:rPr>
              <a:t>Gábor</a:t>
            </a:r>
            <a:r>
              <a:rPr lang="en-US" sz="1800" dirty="0" smtClean="0">
                <a:latin typeface="Sylfaen" pitchFamily="18" charset="0"/>
              </a:rPr>
              <a:t> </a:t>
            </a:r>
            <a:r>
              <a:rPr lang="en-US" sz="1800" dirty="0" err="1" smtClean="0">
                <a:latin typeface="Sylfaen" pitchFamily="18" charset="0"/>
              </a:rPr>
              <a:t>Tolnai</a:t>
            </a:r>
            <a:r>
              <a:rPr lang="en-US" sz="1800" dirty="0" smtClean="0">
                <a:latin typeface="Sylfaen" pitchFamily="18" charset="0"/>
              </a:rPr>
              <a:t> (</a:t>
            </a:r>
            <a:r>
              <a:rPr lang="en-US" sz="1400" dirty="0" smtClean="0">
                <a:latin typeface="Sylfaen" pitchFamily="18" charset="0"/>
              </a:rPr>
              <a:t>physicist, algorithm and code development, testing</a:t>
            </a:r>
            <a:r>
              <a:rPr lang="en-US" sz="1800" dirty="0" smtClean="0">
                <a:latin typeface="Sylfaen" pitchFamily="18" charset="0"/>
              </a:rPr>
              <a:t>,..)</a:t>
            </a:r>
          </a:p>
          <a:p>
            <a:pPr>
              <a:defRPr/>
            </a:pPr>
            <a:r>
              <a:rPr lang="en-US" sz="1800" dirty="0" err="1" smtClean="0">
                <a:latin typeface="Sylfaen" pitchFamily="18" charset="0"/>
              </a:rPr>
              <a:t>Tamás</a:t>
            </a:r>
            <a:r>
              <a:rPr lang="en-US" sz="1800" dirty="0" smtClean="0">
                <a:latin typeface="Sylfaen" pitchFamily="18" charset="0"/>
              </a:rPr>
              <a:t> </a:t>
            </a:r>
            <a:r>
              <a:rPr lang="en-US" sz="1800" dirty="0" err="1" smtClean="0">
                <a:latin typeface="Sylfaen" pitchFamily="18" charset="0"/>
              </a:rPr>
              <a:t>Hajas</a:t>
            </a:r>
            <a:r>
              <a:rPr lang="en-US" sz="1800" dirty="0" smtClean="0">
                <a:latin typeface="Sylfaen" pitchFamily="18" charset="0"/>
              </a:rPr>
              <a:t> </a:t>
            </a:r>
            <a:r>
              <a:rPr lang="en-US" sz="1400" dirty="0" smtClean="0">
                <a:latin typeface="Sylfaen" pitchFamily="18" charset="0"/>
              </a:rPr>
              <a:t>(PhD Student, </a:t>
            </a:r>
            <a:r>
              <a:rPr lang="hu-HU" sz="1400" dirty="0" err="1" smtClean="0">
                <a:latin typeface="Sylfaen" pitchFamily="18" charset="0"/>
              </a:rPr>
              <a:t>noise</a:t>
            </a:r>
            <a:r>
              <a:rPr lang="hu-HU" sz="1400" dirty="0" smtClean="0">
                <a:latin typeface="Sylfaen" pitchFamily="18" charset="0"/>
              </a:rPr>
              <a:t> </a:t>
            </a:r>
            <a:r>
              <a:rPr lang="en-US" sz="1400" dirty="0" smtClean="0">
                <a:latin typeface="Sylfaen" pitchFamily="18" charset="0"/>
              </a:rPr>
              <a:t>analysis of TH coupling)</a:t>
            </a:r>
          </a:p>
          <a:p>
            <a:pPr>
              <a:defRPr/>
            </a:pPr>
            <a:r>
              <a:rPr lang="en-US" sz="1800" dirty="0" err="1" smtClean="0">
                <a:latin typeface="Sylfaen" pitchFamily="18" charset="0"/>
              </a:rPr>
              <a:t>József</a:t>
            </a:r>
            <a:r>
              <a:rPr lang="en-US" sz="1800" dirty="0" smtClean="0">
                <a:latin typeface="Sylfaen" pitchFamily="18" charset="0"/>
              </a:rPr>
              <a:t> </a:t>
            </a:r>
            <a:r>
              <a:rPr lang="en-US" sz="1800" dirty="0" err="1" smtClean="0">
                <a:latin typeface="Sylfaen" pitchFamily="18" charset="0"/>
              </a:rPr>
              <a:t>Kópházi</a:t>
            </a:r>
            <a:r>
              <a:rPr lang="en-US" sz="1800" dirty="0" smtClean="0">
                <a:latin typeface="Sylfaen" pitchFamily="18" charset="0"/>
              </a:rPr>
              <a:t> </a:t>
            </a:r>
            <a:r>
              <a:rPr lang="en-US" sz="1400" dirty="0" smtClean="0">
                <a:latin typeface="Sylfaen" pitchFamily="18" charset="0"/>
              </a:rPr>
              <a:t>(associate professor, </a:t>
            </a:r>
            <a:r>
              <a:rPr lang="en-US" sz="1400" dirty="0" err="1" smtClean="0">
                <a:latin typeface="Sylfaen" pitchFamily="18" charset="0"/>
              </a:rPr>
              <a:t>reactorphysics</a:t>
            </a:r>
            <a:r>
              <a:rPr lang="en-US" sz="1400" dirty="0" smtClean="0">
                <a:latin typeface="Sylfaen" pitchFamily="18" charset="0"/>
              </a:rPr>
              <a:t>, deterministic and MC transport methods )</a:t>
            </a:r>
          </a:p>
          <a:p>
            <a:pPr>
              <a:defRPr/>
            </a:pPr>
            <a:r>
              <a:rPr lang="en-US" sz="1800" dirty="0" err="1" smtClean="0">
                <a:latin typeface="Sylfaen" pitchFamily="18" charset="0"/>
              </a:rPr>
              <a:t>Márton</a:t>
            </a:r>
            <a:r>
              <a:rPr lang="en-US" sz="1800" dirty="0" smtClean="0">
                <a:latin typeface="Sylfaen" pitchFamily="18" charset="0"/>
              </a:rPr>
              <a:t> </a:t>
            </a:r>
            <a:r>
              <a:rPr lang="en-US" sz="1800" dirty="0" err="1" smtClean="0">
                <a:latin typeface="Sylfaen" pitchFamily="18" charset="0"/>
              </a:rPr>
              <a:t>Pukler</a:t>
            </a:r>
            <a:r>
              <a:rPr lang="en-US" sz="1800" dirty="0" smtClean="0">
                <a:latin typeface="Sylfaen" pitchFamily="18" charset="0"/>
              </a:rPr>
              <a:t>  </a:t>
            </a:r>
            <a:r>
              <a:rPr lang="en-US" sz="1400" dirty="0" smtClean="0">
                <a:latin typeface="Sylfaen" pitchFamily="18" charset="0"/>
              </a:rPr>
              <a:t>(MSc student, Monte Carlo variance reduction, sampling)</a:t>
            </a:r>
          </a:p>
          <a:p>
            <a:pPr>
              <a:defRPr/>
            </a:pPr>
            <a:r>
              <a:rPr lang="en-US" sz="1800" dirty="0" err="1" smtClean="0">
                <a:latin typeface="Sylfaen" pitchFamily="18" charset="0"/>
              </a:rPr>
              <a:t>Gergely</a:t>
            </a:r>
            <a:r>
              <a:rPr lang="en-US" sz="1800" dirty="0" smtClean="0">
                <a:latin typeface="Sylfaen" pitchFamily="18" charset="0"/>
              </a:rPr>
              <a:t> </a:t>
            </a:r>
            <a:r>
              <a:rPr lang="en-US" sz="1800" dirty="0" err="1" smtClean="0">
                <a:latin typeface="Sylfaen" pitchFamily="18" charset="0"/>
              </a:rPr>
              <a:t>Ferenczy</a:t>
            </a:r>
            <a:r>
              <a:rPr lang="en-US" sz="1800" dirty="0" smtClean="0">
                <a:latin typeface="Sylfaen" pitchFamily="18" charset="0"/>
              </a:rPr>
              <a:t> </a:t>
            </a:r>
            <a:r>
              <a:rPr lang="en-US" sz="1400" dirty="0" smtClean="0">
                <a:latin typeface="Sylfaen" pitchFamily="18" charset="0"/>
              </a:rPr>
              <a:t>(MSc student, variance estimation)</a:t>
            </a:r>
            <a:endParaRPr lang="hu-HU" sz="1400" dirty="0" smtClean="0">
              <a:latin typeface="Sylfaen" pitchFamily="18" charset="0"/>
            </a:endParaRPr>
          </a:p>
          <a:p>
            <a:pPr>
              <a:defRPr/>
            </a:pPr>
            <a:r>
              <a:rPr lang="hu-HU" sz="1800" dirty="0" err="1" smtClean="0">
                <a:latin typeface="Sylfaen" pitchFamily="18" charset="0"/>
              </a:rPr>
              <a:t>Elod</a:t>
            </a:r>
            <a:r>
              <a:rPr lang="hu-HU" sz="1800" dirty="0" smtClean="0">
                <a:latin typeface="Sylfaen" pitchFamily="18" charset="0"/>
              </a:rPr>
              <a:t> Pazman</a:t>
            </a:r>
            <a:r>
              <a:rPr lang="en-US" sz="1800" dirty="0" smtClean="0">
                <a:latin typeface="Sylfaen" pitchFamily="18" charset="0"/>
              </a:rPr>
              <a:t> </a:t>
            </a:r>
            <a:r>
              <a:rPr lang="en-US" sz="1400" dirty="0">
                <a:latin typeface="Sylfaen" pitchFamily="18" charset="0"/>
              </a:rPr>
              <a:t>(MSc student, </a:t>
            </a:r>
            <a:r>
              <a:rPr lang="hu-HU" sz="1400" dirty="0" smtClean="0">
                <a:latin typeface="Sylfaen" pitchFamily="18" charset="0"/>
              </a:rPr>
              <a:t>TH </a:t>
            </a:r>
            <a:r>
              <a:rPr lang="hu-HU" sz="1400" dirty="0" err="1" smtClean="0">
                <a:latin typeface="Sylfaen" pitchFamily="18" charset="0"/>
              </a:rPr>
              <a:t>coupling</a:t>
            </a:r>
            <a:r>
              <a:rPr lang="hu-HU" sz="1400" dirty="0" smtClean="0">
                <a:latin typeface="Sylfaen" pitchFamily="18" charset="0"/>
              </a:rPr>
              <a:t>, </a:t>
            </a:r>
            <a:r>
              <a:rPr lang="hu-HU" sz="1400" dirty="0" err="1" smtClean="0">
                <a:latin typeface="Sylfaen" pitchFamily="18" charset="0"/>
              </a:rPr>
              <a:t>cross</a:t>
            </a:r>
            <a:r>
              <a:rPr lang="hu-HU" sz="1400" dirty="0" smtClean="0">
                <a:latin typeface="Sylfaen" pitchFamily="18" charset="0"/>
              </a:rPr>
              <a:t> </a:t>
            </a:r>
            <a:r>
              <a:rPr lang="hu-HU" sz="1400" dirty="0" err="1" smtClean="0">
                <a:latin typeface="Sylfaen" pitchFamily="18" charset="0"/>
              </a:rPr>
              <a:t>section</a:t>
            </a:r>
            <a:r>
              <a:rPr lang="hu-HU" sz="1400" dirty="0" smtClean="0">
                <a:latin typeface="Sylfaen" pitchFamily="18" charset="0"/>
              </a:rPr>
              <a:t> </a:t>
            </a:r>
            <a:r>
              <a:rPr lang="hu-HU" sz="1400" dirty="0" err="1" smtClean="0">
                <a:latin typeface="Sylfaen" pitchFamily="18" charset="0"/>
              </a:rPr>
              <a:t>homogenization</a:t>
            </a:r>
            <a:r>
              <a:rPr lang="en-US" sz="1400" dirty="0" smtClean="0">
                <a:latin typeface="Sylfaen" pitchFamily="18" charset="0"/>
              </a:rPr>
              <a:t>)</a:t>
            </a:r>
            <a:endParaRPr lang="hu-HU" sz="1400" dirty="0" smtClean="0">
              <a:latin typeface="Sylfaen" pitchFamily="18" charset="0"/>
            </a:endParaRPr>
          </a:p>
          <a:p>
            <a:pPr>
              <a:defRPr/>
            </a:pPr>
            <a:r>
              <a:rPr lang="hu-HU" sz="1800" dirty="0" smtClean="0">
                <a:latin typeface="Sylfaen" pitchFamily="18" charset="0"/>
              </a:rPr>
              <a:t>Mark </a:t>
            </a:r>
            <a:r>
              <a:rPr lang="hu-HU" sz="1800" dirty="0" err="1" smtClean="0">
                <a:latin typeface="Sylfaen" pitchFamily="18" charset="0"/>
              </a:rPr>
              <a:t>Margoczi</a:t>
            </a:r>
            <a:r>
              <a:rPr lang="en-US" sz="1800" dirty="0" smtClean="0">
                <a:latin typeface="Sylfaen" pitchFamily="18" charset="0"/>
              </a:rPr>
              <a:t> </a:t>
            </a:r>
            <a:r>
              <a:rPr lang="en-US" sz="1400" dirty="0">
                <a:latin typeface="Sylfaen" pitchFamily="18" charset="0"/>
              </a:rPr>
              <a:t>(MSc student, </a:t>
            </a:r>
            <a:r>
              <a:rPr lang="hu-HU" sz="1400" dirty="0">
                <a:latin typeface="Sylfaen" pitchFamily="18" charset="0"/>
              </a:rPr>
              <a:t>TH </a:t>
            </a:r>
            <a:r>
              <a:rPr lang="hu-HU" sz="1400" dirty="0" err="1" smtClean="0">
                <a:latin typeface="Sylfaen" pitchFamily="18" charset="0"/>
              </a:rPr>
              <a:t>coupling</a:t>
            </a:r>
            <a:r>
              <a:rPr lang="hu-HU" sz="1400" dirty="0" smtClean="0">
                <a:latin typeface="Sylfaen" pitchFamily="18" charset="0"/>
              </a:rPr>
              <a:t>, </a:t>
            </a:r>
            <a:r>
              <a:rPr lang="hu-HU" sz="1400" dirty="0" err="1" smtClean="0">
                <a:latin typeface="Sylfaen" pitchFamily="18" charset="0"/>
              </a:rPr>
              <a:t>noise</a:t>
            </a:r>
            <a:r>
              <a:rPr lang="hu-HU" sz="1400" dirty="0" smtClean="0">
                <a:latin typeface="Sylfaen" pitchFamily="18" charset="0"/>
              </a:rPr>
              <a:t> </a:t>
            </a:r>
            <a:r>
              <a:rPr lang="hu-HU" sz="1400" dirty="0" err="1" smtClean="0">
                <a:latin typeface="Sylfaen" pitchFamily="18" charset="0"/>
              </a:rPr>
              <a:t>propagation</a:t>
            </a:r>
            <a:r>
              <a:rPr lang="en-US" sz="1400" dirty="0" smtClean="0">
                <a:latin typeface="Sylfaen" pitchFamily="18" charset="0"/>
              </a:rPr>
              <a:t>)</a:t>
            </a:r>
            <a:endParaRPr lang="hu-HU" sz="1400" dirty="0">
              <a:latin typeface="Sylfaen" pitchFamily="18" charset="0"/>
            </a:endParaRPr>
          </a:p>
          <a:p>
            <a:pPr>
              <a:defRPr/>
            </a:pPr>
            <a:r>
              <a:rPr lang="hu-HU" sz="1800" dirty="0" err="1" smtClean="0">
                <a:latin typeface="Sylfaen" pitchFamily="18" charset="0"/>
              </a:rPr>
              <a:t>Boglarka</a:t>
            </a:r>
            <a:r>
              <a:rPr lang="hu-HU" sz="1800" dirty="0" smtClean="0">
                <a:latin typeface="Sylfaen" pitchFamily="18" charset="0"/>
              </a:rPr>
              <a:t> </a:t>
            </a:r>
            <a:r>
              <a:rPr lang="hu-HU" sz="1800" dirty="0" err="1" smtClean="0">
                <a:latin typeface="Sylfaen" pitchFamily="18" charset="0"/>
              </a:rPr>
              <a:t>Babcsany</a:t>
            </a:r>
            <a:r>
              <a:rPr lang="hu-HU" sz="1800" dirty="0" smtClean="0">
                <a:latin typeface="Sylfaen" pitchFamily="18" charset="0"/>
              </a:rPr>
              <a:t> </a:t>
            </a:r>
            <a:r>
              <a:rPr lang="en-US" sz="1400" dirty="0" smtClean="0">
                <a:latin typeface="Sylfaen" pitchFamily="18" charset="0"/>
              </a:rPr>
              <a:t>(</a:t>
            </a:r>
            <a:r>
              <a:rPr lang="hu-HU" sz="1400" dirty="0" err="1" smtClean="0">
                <a:latin typeface="Sylfaen" pitchFamily="18" charset="0"/>
              </a:rPr>
              <a:t>applications</a:t>
            </a:r>
            <a:r>
              <a:rPr lang="hu-HU" sz="1400" dirty="0" smtClean="0">
                <a:latin typeface="Sylfaen" pitchFamily="18" charset="0"/>
              </a:rPr>
              <a:t>, benchmark </a:t>
            </a:r>
            <a:r>
              <a:rPr lang="hu-HU" sz="1400" dirty="0" err="1" smtClean="0">
                <a:latin typeface="Sylfaen" pitchFamily="18" charset="0"/>
              </a:rPr>
              <a:t>comparison</a:t>
            </a:r>
            <a:r>
              <a:rPr lang="en-US" sz="1400" dirty="0" smtClean="0">
                <a:latin typeface="Sylfaen" pitchFamily="18" charset="0"/>
              </a:rPr>
              <a:t>)</a:t>
            </a:r>
            <a:endParaRPr lang="hu-HU" sz="1400" dirty="0">
              <a:latin typeface="Sylfaen" pitchFamily="18" charset="0"/>
            </a:endParaRPr>
          </a:p>
          <a:p>
            <a:pPr>
              <a:defRPr/>
            </a:pPr>
            <a:endParaRPr lang="en-US" sz="1400" dirty="0" smtClean="0">
              <a:latin typeface="Sylfae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8818" y="874644"/>
            <a:ext cx="773666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 smtClean="0">
                <a:latin typeface="Sylfaen" pitchFamily="18" charset="0"/>
              </a:rPr>
              <a:t>Budapest University of Technology and Economics (BME)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48400" y="1496784"/>
            <a:ext cx="25146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Sylfaen" pitchFamily="18" charset="0"/>
              </a:rPr>
              <a:t>Former Team Members: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48400" y="2111434"/>
            <a:ext cx="2514600" cy="233910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hu-HU" sz="1800" dirty="0" smtClean="0">
                <a:latin typeface="Sylfaen" pitchFamily="18" charset="0"/>
              </a:rPr>
              <a:t>Dr. </a:t>
            </a:r>
            <a:r>
              <a:rPr lang="en-US" sz="1800" dirty="0" err="1" smtClean="0">
                <a:latin typeface="Sylfaen" pitchFamily="18" charset="0"/>
              </a:rPr>
              <a:t>Balázs</a:t>
            </a:r>
            <a:r>
              <a:rPr lang="en-US" sz="1800" dirty="0" smtClean="0">
                <a:latin typeface="Sylfaen" pitchFamily="18" charset="0"/>
              </a:rPr>
              <a:t> </a:t>
            </a:r>
            <a:r>
              <a:rPr lang="en-US" sz="1800" dirty="0" err="1" smtClean="0">
                <a:latin typeface="Sylfaen" pitchFamily="18" charset="0"/>
              </a:rPr>
              <a:t>Molnár</a:t>
            </a:r>
            <a:r>
              <a:rPr lang="en-US" sz="1800" dirty="0" smtClean="0">
                <a:latin typeface="Sylfaen" pitchFamily="18" charset="0"/>
              </a:rPr>
              <a:t> </a:t>
            </a:r>
            <a:r>
              <a:rPr lang="en-US" sz="1400" dirty="0" smtClean="0">
                <a:latin typeface="Sylfaen" pitchFamily="18" charset="0"/>
              </a:rPr>
              <a:t>(</a:t>
            </a:r>
            <a:r>
              <a:rPr lang="hu-HU" sz="1400" dirty="0" err="1" smtClean="0">
                <a:latin typeface="Sylfaen" pitchFamily="18" charset="0"/>
              </a:rPr>
              <a:t>former</a:t>
            </a:r>
            <a:r>
              <a:rPr lang="hu-HU" sz="1400" dirty="0" smtClean="0">
                <a:latin typeface="Sylfaen" pitchFamily="18" charset="0"/>
              </a:rPr>
              <a:t> </a:t>
            </a:r>
            <a:r>
              <a:rPr lang="en-US" sz="1400" dirty="0" smtClean="0">
                <a:latin typeface="Sylfaen" pitchFamily="18" charset="0"/>
              </a:rPr>
              <a:t>PhD student, MC </a:t>
            </a:r>
            <a:r>
              <a:rPr lang="hu-HU" sz="1400" dirty="0" smtClean="0">
                <a:latin typeface="Sylfaen" pitchFamily="18" charset="0"/>
              </a:rPr>
              <a:t>v</a:t>
            </a:r>
            <a:r>
              <a:rPr lang="en-US" sz="1400" dirty="0" err="1" smtClean="0">
                <a:latin typeface="Sylfaen" pitchFamily="18" charset="0"/>
              </a:rPr>
              <a:t>ariance</a:t>
            </a:r>
            <a:r>
              <a:rPr lang="en-US" sz="1400" dirty="0" smtClean="0">
                <a:latin typeface="Sylfaen" pitchFamily="18" charset="0"/>
              </a:rPr>
              <a:t> reduction) </a:t>
            </a:r>
          </a:p>
          <a:p>
            <a:pPr>
              <a:defRPr/>
            </a:pPr>
            <a:r>
              <a:rPr lang="en-US" sz="1800" dirty="0" err="1" smtClean="0">
                <a:latin typeface="Sylfaen" pitchFamily="18" charset="0"/>
              </a:rPr>
              <a:t>Máté</a:t>
            </a:r>
            <a:r>
              <a:rPr lang="en-US" sz="1800" dirty="0" smtClean="0">
                <a:latin typeface="Sylfaen" pitchFamily="18" charset="0"/>
              </a:rPr>
              <a:t> </a:t>
            </a:r>
            <a:r>
              <a:rPr lang="en-US" sz="1800" dirty="0" err="1" smtClean="0">
                <a:latin typeface="Sylfaen" pitchFamily="18" charset="0"/>
              </a:rPr>
              <a:t>Halász</a:t>
            </a:r>
            <a:r>
              <a:rPr lang="en-US" sz="1800" dirty="0" smtClean="0">
                <a:latin typeface="Sylfaen" pitchFamily="18" charset="0"/>
              </a:rPr>
              <a:t> </a:t>
            </a:r>
            <a:r>
              <a:rPr lang="en-US" sz="1400" dirty="0" smtClean="0">
                <a:latin typeface="Sylfaen" pitchFamily="18" charset="0"/>
              </a:rPr>
              <a:t>(adjoint professor, stochastic processes)</a:t>
            </a:r>
          </a:p>
          <a:p>
            <a:pPr>
              <a:defRPr/>
            </a:pPr>
            <a:r>
              <a:rPr lang="en-US" sz="1800" dirty="0" err="1" smtClean="0">
                <a:latin typeface="Sylfaen" pitchFamily="18" charset="0"/>
              </a:rPr>
              <a:t>Hajna</a:t>
            </a:r>
            <a:r>
              <a:rPr lang="en-US" sz="1800" dirty="0" smtClean="0">
                <a:latin typeface="Sylfaen" pitchFamily="18" charset="0"/>
              </a:rPr>
              <a:t> </a:t>
            </a:r>
            <a:r>
              <a:rPr lang="en-US" sz="1800" dirty="0" err="1" smtClean="0">
                <a:latin typeface="Sylfaen" pitchFamily="18" charset="0"/>
              </a:rPr>
              <a:t>Takács</a:t>
            </a:r>
            <a:r>
              <a:rPr lang="en-US" sz="1800" dirty="0" smtClean="0">
                <a:latin typeface="Sylfaen" pitchFamily="18" charset="0"/>
              </a:rPr>
              <a:t> </a:t>
            </a:r>
            <a:r>
              <a:rPr lang="en-US" sz="1400" dirty="0" smtClean="0">
                <a:latin typeface="Sylfaen" pitchFamily="18" charset="0"/>
              </a:rPr>
              <a:t>(MSc student, first code version</a:t>
            </a:r>
            <a:r>
              <a:rPr lang="en-US" sz="1800" dirty="0" smtClean="0">
                <a:latin typeface="Sylfaen" pitchFamily="18" charset="0"/>
              </a:rPr>
              <a:t>)</a:t>
            </a:r>
            <a:endParaRPr lang="hu-HU" sz="1800" dirty="0" smtClean="0">
              <a:latin typeface="Sylfaen" pitchFamily="18" charset="0"/>
            </a:endParaRPr>
          </a:p>
          <a:p>
            <a:pPr>
              <a:defRPr/>
            </a:pPr>
            <a:r>
              <a:rPr lang="hu-HU" sz="1800" dirty="0" smtClean="0">
                <a:latin typeface="Sylfaen" pitchFamily="18" charset="0"/>
              </a:rPr>
              <a:t>Ábel </a:t>
            </a:r>
            <a:r>
              <a:rPr lang="hu-HU" sz="1800" dirty="0" err="1" smtClean="0">
                <a:latin typeface="Sylfaen" pitchFamily="18" charset="0"/>
              </a:rPr>
              <a:t>Bartik</a:t>
            </a:r>
            <a:r>
              <a:rPr lang="hu-HU" sz="1800" dirty="0" smtClean="0">
                <a:latin typeface="Sylfaen" pitchFamily="18" charset="0"/>
              </a:rPr>
              <a:t> </a:t>
            </a:r>
            <a:r>
              <a:rPr lang="hu-HU" sz="1400" dirty="0" smtClean="0">
                <a:latin typeface="Sylfaen" pitchFamily="18" charset="0"/>
              </a:rPr>
              <a:t>(</a:t>
            </a:r>
            <a:r>
              <a:rPr lang="hu-HU" sz="1400" dirty="0" err="1" smtClean="0">
                <a:latin typeface="Sylfaen" pitchFamily="18" charset="0"/>
              </a:rPr>
              <a:t>BSc</a:t>
            </a:r>
            <a:r>
              <a:rPr lang="hu-HU" sz="1400" dirty="0" smtClean="0">
                <a:latin typeface="Sylfaen" pitchFamily="18" charset="0"/>
              </a:rPr>
              <a:t> </a:t>
            </a:r>
            <a:r>
              <a:rPr lang="hu-HU" sz="1400" dirty="0" err="1" smtClean="0">
                <a:latin typeface="Sylfaen" pitchFamily="18" charset="0"/>
              </a:rPr>
              <a:t>student</a:t>
            </a:r>
            <a:r>
              <a:rPr lang="hu-HU" sz="1400" dirty="0" smtClean="0">
                <a:latin typeface="Sylfaen" pitchFamily="18" charset="0"/>
              </a:rPr>
              <a:t>, </a:t>
            </a:r>
            <a:r>
              <a:rPr lang="hu-HU" sz="1400" dirty="0" err="1" smtClean="0">
                <a:latin typeface="Sylfaen" pitchFamily="18" charset="0"/>
              </a:rPr>
              <a:t>tallying</a:t>
            </a:r>
            <a:r>
              <a:rPr lang="hu-HU" sz="1400" dirty="0" smtClean="0">
                <a:latin typeface="Sylfaen" pitchFamily="18" charset="0"/>
              </a:rPr>
              <a:t> </a:t>
            </a:r>
            <a:r>
              <a:rPr lang="hu-HU" sz="1400" dirty="0" err="1" smtClean="0">
                <a:latin typeface="Sylfaen" pitchFamily="18" charset="0"/>
              </a:rPr>
              <a:t>on</a:t>
            </a:r>
            <a:r>
              <a:rPr lang="hu-HU" sz="1400" dirty="0" smtClean="0">
                <a:latin typeface="Sylfaen" pitchFamily="18" charset="0"/>
              </a:rPr>
              <a:t> GPU’s)</a:t>
            </a:r>
            <a:endParaRPr lang="en-US" sz="1400" dirty="0" smtClean="0">
              <a:latin typeface="Sylfae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11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762000"/>
            <a:ext cx="5162550" cy="54707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1800" y="152400"/>
            <a:ext cx="4495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 smtClean="0"/>
              <a:t>Verification with Power </a:t>
            </a:r>
            <a:r>
              <a:rPr lang="en-US" sz="1800" b="1" dirty="0" smtClean="0"/>
              <a:t>P</a:t>
            </a:r>
            <a:r>
              <a:rPr lang="hu-HU" sz="1800" b="1" dirty="0" err="1" smtClean="0"/>
              <a:t>lan</a:t>
            </a:r>
            <a:r>
              <a:rPr lang="en-US" sz="1800" b="1" dirty="0" smtClean="0"/>
              <a:t>t </a:t>
            </a:r>
            <a:r>
              <a:rPr lang="en-US" sz="1800" b="1" dirty="0" smtClean="0"/>
              <a:t>data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5642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14400"/>
            <a:ext cx="5937596" cy="523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7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1" t="74362" r="37511" b="7606"/>
          <a:stretch/>
        </p:blipFill>
        <p:spPr>
          <a:xfrm>
            <a:off x="-1752600" y="1066800"/>
            <a:ext cx="11277603" cy="426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8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4991"/>
            <a:ext cx="9144000" cy="38480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52400"/>
            <a:ext cx="4495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 smtClean="0"/>
              <a:t>Verification with Power </a:t>
            </a:r>
            <a:r>
              <a:rPr lang="en-US" sz="1800" b="1" dirty="0" smtClean="0"/>
              <a:t>P</a:t>
            </a:r>
            <a:r>
              <a:rPr lang="hu-HU" sz="1800" b="1" dirty="0" err="1" smtClean="0"/>
              <a:t>lan</a:t>
            </a:r>
            <a:r>
              <a:rPr lang="en-US" sz="1800" b="1" dirty="0" smtClean="0"/>
              <a:t>t </a:t>
            </a:r>
            <a:r>
              <a:rPr lang="en-US" sz="1800" b="1" dirty="0" smtClean="0"/>
              <a:t>data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5357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1143000"/>
            <a:ext cx="4495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u-HU" sz="1800" b="1" dirty="0" smtClean="0"/>
              <a:t>Videos </a:t>
            </a:r>
            <a:r>
              <a:rPr lang="hu-HU" sz="1800" b="1" dirty="0" err="1" smtClean="0"/>
              <a:t>come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2971800" y="152400"/>
            <a:ext cx="4495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 smtClean="0"/>
              <a:t>Verification with Power </a:t>
            </a:r>
            <a:r>
              <a:rPr lang="en-US" sz="1800" b="1" dirty="0" smtClean="0"/>
              <a:t>P</a:t>
            </a:r>
            <a:r>
              <a:rPr lang="hu-HU" sz="1800" b="1" dirty="0" err="1" smtClean="0"/>
              <a:t>lan</a:t>
            </a:r>
            <a:r>
              <a:rPr lang="en-US" sz="1800" b="1" dirty="0" smtClean="0"/>
              <a:t>t </a:t>
            </a:r>
            <a:r>
              <a:rPr lang="en-US" sz="1800" b="1" dirty="0" smtClean="0"/>
              <a:t>data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1532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71600"/>
            <a:ext cx="9144000" cy="45765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1800" y="152400"/>
            <a:ext cx="4495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 smtClean="0"/>
              <a:t>Verification with Power </a:t>
            </a:r>
            <a:r>
              <a:rPr lang="en-US" sz="1800" b="1" dirty="0" smtClean="0"/>
              <a:t>P</a:t>
            </a:r>
            <a:r>
              <a:rPr lang="hu-HU" sz="1800" b="1" dirty="0" err="1" smtClean="0"/>
              <a:t>lan</a:t>
            </a:r>
            <a:r>
              <a:rPr lang="en-US" sz="1800" b="1" dirty="0" smtClean="0"/>
              <a:t>t </a:t>
            </a:r>
            <a:r>
              <a:rPr lang="en-US" sz="1800" b="1" dirty="0" smtClean="0"/>
              <a:t>data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838200"/>
            <a:ext cx="4495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u-HU" sz="1800" b="1" dirty="0" smtClean="0"/>
              <a:t>BEFORE Wigner 8xA100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3912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8834937" cy="44218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52400"/>
            <a:ext cx="4495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 smtClean="0"/>
              <a:t>Verification with Power </a:t>
            </a:r>
            <a:r>
              <a:rPr lang="en-US" sz="1800" b="1" dirty="0" smtClean="0"/>
              <a:t>P</a:t>
            </a:r>
            <a:r>
              <a:rPr lang="hu-HU" sz="1800" b="1" dirty="0" err="1" smtClean="0"/>
              <a:t>lan</a:t>
            </a:r>
            <a:r>
              <a:rPr lang="en-US" sz="1800" b="1" dirty="0" smtClean="0"/>
              <a:t>t </a:t>
            </a:r>
            <a:r>
              <a:rPr lang="en-US" sz="1800" b="1" dirty="0" smtClean="0"/>
              <a:t>data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838200"/>
            <a:ext cx="4495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u-HU" sz="1800" b="1" dirty="0" smtClean="0"/>
              <a:t>AFTER Wigner 8xA100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3148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6" y="990600"/>
            <a:ext cx="9144000" cy="45765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52400"/>
            <a:ext cx="4495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 smtClean="0"/>
              <a:t>Verification with Power </a:t>
            </a:r>
            <a:r>
              <a:rPr lang="en-US" sz="1800" b="1" dirty="0" smtClean="0"/>
              <a:t>P</a:t>
            </a:r>
            <a:r>
              <a:rPr lang="hu-HU" sz="1800" b="1" dirty="0" err="1" smtClean="0"/>
              <a:t>lan</a:t>
            </a:r>
            <a:r>
              <a:rPr lang="en-US" sz="1800" b="1" dirty="0" smtClean="0"/>
              <a:t>t </a:t>
            </a:r>
            <a:r>
              <a:rPr lang="en-US" sz="1800" b="1" dirty="0" smtClean="0"/>
              <a:t>data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7092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71800" y="152400"/>
            <a:ext cx="4495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u-HU" sz="1800" b="1" dirty="0" err="1" smtClean="0"/>
              <a:t>Variance</a:t>
            </a:r>
            <a:r>
              <a:rPr lang="hu-HU" sz="1800" b="1" dirty="0" smtClean="0"/>
              <a:t> </a:t>
            </a:r>
            <a:r>
              <a:rPr lang="hu-HU" sz="1800" b="1" dirty="0" err="1" smtClean="0"/>
              <a:t>distribution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838200"/>
            <a:ext cx="7736077" cy="521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1800" y="152400"/>
            <a:ext cx="4495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u-HU" sz="1800" b="1" dirty="0" err="1" smtClean="0"/>
              <a:t>Variance</a:t>
            </a:r>
            <a:r>
              <a:rPr lang="hu-HU" sz="1800" b="1" dirty="0" smtClean="0"/>
              <a:t> </a:t>
            </a:r>
            <a:r>
              <a:rPr lang="hu-HU" sz="1800" b="1" dirty="0" err="1" smtClean="0"/>
              <a:t>distribution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90600"/>
            <a:ext cx="7239000" cy="488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1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152400"/>
            <a:ext cx="4495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 smtClean="0"/>
              <a:t>BME NTI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245454" y="836108"/>
            <a:ext cx="7736668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Sylfaen" pitchFamily="18" charset="0"/>
              </a:rPr>
              <a:t>Budapest University of Technology and Economics (BME, since 1782), Hungary; Institute of Nuclear Techniques; www.reak.bme.hu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5454" y="1607403"/>
            <a:ext cx="8382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Sylfaen" pitchFamily="18" charset="0"/>
              </a:rPr>
              <a:t>Nuclear education </a:t>
            </a:r>
            <a:r>
              <a:rPr lang="hu-HU" sz="1800" dirty="0" smtClean="0">
                <a:latin typeface="Sylfaen" pitchFamily="18" charset="0"/>
              </a:rPr>
              <a:t>and</a:t>
            </a:r>
            <a:r>
              <a:rPr lang="en-US" sz="1800" dirty="0" smtClean="0">
                <a:latin typeface="Sylfaen" pitchFamily="18" charset="0"/>
              </a:rPr>
              <a:t>a 100kW training reactor since 1971 – 50 year anniversary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94058"/>
            <a:ext cx="3076160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tortenet vagot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940629"/>
            <a:ext cx="3369654" cy="224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felepites vagot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76406"/>
            <a:ext cx="2952750" cy="197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kiserleti berendezesek vagot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760232"/>
            <a:ext cx="3640003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92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1800" y="152400"/>
            <a:ext cx="4495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u-HU" sz="1800" b="1" dirty="0" smtClean="0"/>
              <a:t>EURTOM </a:t>
            </a:r>
            <a:r>
              <a:rPr lang="hu-HU" sz="1800" b="1" dirty="0" err="1" smtClean="0"/>
              <a:t>Nuclear</a:t>
            </a:r>
            <a:r>
              <a:rPr lang="hu-HU" sz="1800" b="1" dirty="0" smtClean="0"/>
              <a:t> </a:t>
            </a:r>
            <a:r>
              <a:rPr lang="hu-HU" sz="1800" b="1" dirty="0" err="1" smtClean="0"/>
              <a:t>Innovation</a:t>
            </a:r>
            <a:r>
              <a:rPr lang="hu-HU" sz="1800" b="1" dirty="0" smtClean="0"/>
              <a:t> </a:t>
            </a:r>
            <a:r>
              <a:rPr lang="hu-HU" sz="1800" b="1" dirty="0" err="1" smtClean="0"/>
              <a:t>Prize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14400"/>
            <a:ext cx="5790812" cy="4343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667000"/>
            <a:ext cx="46990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0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1800" y="152400"/>
            <a:ext cx="4495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u-HU" sz="1800" b="1" dirty="0" err="1" smtClean="0"/>
              <a:t>Variance</a:t>
            </a:r>
            <a:r>
              <a:rPr lang="hu-HU" sz="1800" b="1" dirty="0" smtClean="0"/>
              <a:t> </a:t>
            </a:r>
            <a:r>
              <a:rPr lang="hu-HU" sz="1800" b="1" dirty="0" err="1" smtClean="0"/>
              <a:t>distribution</a:t>
            </a:r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90600"/>
            <a:ext cx="8534400" cy="22206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3495417"/>
            <a:ext cx="8305800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u-HU" sz="1800" b="1" dirty="0" err="1" smtClean="0"/>
              <a:t>Efficiency</a:t>
            </a:r>
            <a:r>
              <a:rPr lang="hu-HU" sz="1800" b="1" dirty="0" smtClean="0"/>
              <a:t> </a:t>
            </a:r>
            <a:r>
              <a:rPr lang="hu-HU" sz="1800" b="1" dirty="0" err="1" smtClean="0"/>
              <a:t>losses</a:t>
            </a:r>
            <a:r>
              <a:rPr lang="hu-HU" sz="1800" b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b="1" dirty="0" smtClean="0"/>
              <a:t>50% of </a:t>
            </a:r>
            <a:r>
              <a:rPr lang="hu-HU" sz="1800" b="1" dirty="0" err="1" smtClean="0"/>
              <a:t>thread</a:t>
            </a:r>
            <a:r>
              <a:rPr lang="hu-HU" sz="1800" b="1" dirty="0" smtClean="0"/>
              <a:t> </a:t>
            </a:r>
            <a:r>
              <a:rPr lang="hu-HU" sz="1800" b="1" dirty="0" err="1" smtClean="0"/>
              <a:t>use</a:t>
            </a:r>
            <a:endParaRPr lang="hu-HU" sz="1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b="1" dirty="0" smtClean="0"/>
              <a:t>Almost NONE of </a:t>
            </a:r>
            <a:r>
              <a:rPr lang="hu-HU" sz="1800" b="1" dirty="0" err="1" smtClean="0"/>
              <a:t>the</a:t>
            </a:r>
            <a:r>
              <a:rPr lang="hu-HU" sz="1800" b="1" dirty="0" smtClean="0"/>
              <a:t> extra </a:t>
            </a:r>
            <a:r>
              <a:rPr lang="hu-HU" sz="1800" b="1" dirty="0" err="1" smtClean="0"/>
              <a:t>double</a:t>
            </a:r>
            <a:r>
              <a:rPr lang="hu-HU" sz="1800" b="1" dirty="0" smtClean="0"/>
              <a:t> </a:t>
            </a:r>
            <a:r>
              <a:rPr lang="hu-HU" sz="1800" b="1" dirty="0" err="1" smtClean="0"/>
              <a:t>precision</a:t>
            </a:r>
            <a:r>
              <a:rPr lang="hu-HU" sz="1800" b="1" dirty="0" smtClean="0"/>
              <a:t> </a:t>
            </a:r>
            <a:r>
              <a:rPr lang="hu-HU" sz="1800" b="1" dirty="0" err="1" smtClean="0"/>
              <a:t>arithmetic</a:t>
            </a:r>
            <a:r>
              <a:rPr lang="hu-HU" sz="1800" b="1" dirty="0" smtClean="0"/>
              <a:t> </a:t>
            </a:r>
            <a:r>
              <a:rPr lang="hu-HU" sz="1800" b="1" dirty="0" err="1" smtClean="0"/>
              <a:t>capacity</a:t>
            </a:r>
            <a:r>
              <a:rPr lang="hu-HU" sz="1800" b="1" dirty="0" smtClean="0"/>
              <a:t> </a:t>
            </a:r>
            <a:r>
              <a:rPr lang="hu-HU" sz="1800" b="1" dirty="0" err="1" smtClean="0"/>
              <a:t>utilized</a:t>
            </a:r>
            <a:r>
              <a:rPr lang="hu-HU" sz="1800" b="1" dirty="0" smtClean="0"/>
              <a:t> 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20145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1447800"/>
            <a:ext cx="4495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 smtClean="0"/>
              <a:t>Thank you for listening!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7984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30071" y="4287044"/>
            <a:ext cx="5776877" cy="147732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b="1" dirty="0" smtClean="0"/>
              <a:t>Current competitive disadvantages</a:t>
            </a:r>
            <a:r>
              <a:rPr lang="hu-HU" sz="1800" b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 4 NVIDA 1080 ( 5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birthday</a:t>
            </a:r>
            <a:r>
              <a:rPr lang="en-US" sz="1800" dirty="0" smtClean="0"/>
              <a:t>)</a:t>
            </a:r>
            <a:endParaRPr lang="hu-HU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1  </a:t>
            </a:r>
            <a:r>
              <a:rPr lang="en-US" sz="1800" dirty="0" smtClean="0"/>
              <a:t>NVIDIA RTX </a:t>
            </a:r>
            <a:r>
              <a:rPr lang="en-US" sz="1800" dirty="0" smtClean="0"/>
              <a:t>3090</a:t>
            </a:r>
            <a:r>
              <a:rPr lang="hu-HU" sz="1800" dirty="0" smtClean="0"/>
              <a:t>, A4000, A6000</a:t>
            </a:r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Wigner GPU cluster (Tesla’s)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 err="1" smtClean="0"/>
              <a:t>Waiting</a:t>
            </a:r>
            <a:r>
              <a:rPr lang="hu-HU" sz="1800" dirty="0" smtClean="0"/>
              <a:t> </a:t>
            </a:r>
            <a:r>
              <a:rPr lang="hu-HU" sz="1800" dirty="0" err="1" smtClean="0"/>
              <a:t>for</a:t>
            </a:r>
            <a:r>
              <a:rPr lang="hu-HU" sz="1800" dirty="0" smtClean="0"/>
              <a:t> </a:t>
            </a:r>
            <a:r>
              <a:rPr lang="hu-HU" sz="1800" dirty="0" err="1" smtClean="0"/>
              <a:t>Komndor</a:t>
            </a:r>
            <a:r>
              <a:rPr lang="hu-HU" sz="1800" dirty="0" smtClean="0"/>
              <a:t> HPC </a:t>
            </a:r>
            <a:r>
              <a:rPr lang="hu-HU" sz="1800" dirty="0" err="1" smtClean="0"/>
              <a:t>access</a:t>
            </a:r>
            <a:endParaRPr lang="hu-HU" sz="1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328736" y="1761890"/>
            <a:ext cx="5766180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b="1" dirty="0" smtClean="0"/>
              <a:t>Similar Codes</a:t>
            </a:r>
            <a:r>
              <a:rPr lang="hu-HU" sz="1800" b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 smtClean="0"/>
              <a:t>dynTRIPOLI</a:t>
            </a:r>
            <a:r>
              <a:rPr lang="en-US" sz="1800" dirty="0" smtClean="0"/>
              <a:t> – CEA, France (CPU)</a:t>
            </a:r>
            <a:endParaRPr lang="hu-HU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 smtClean="0"/>
              <a:t>dynSERPENT</a:t>
            </a:r>
            <a:r>
              <a:rPr lang="en-US" sz="1800" dirty="0" smtClean="0"/>
              <a:t> – VTT, </a:t>
            </a:r>
            <a:r>
              <a:rPr lang="en-US" sz="1800" dirty="0" err="1" smtClean="0"/>
              <a:t>Finnland</a:t>
            </a:r>
            <a:r>
              <a:rPr lang="en-US" sz="1800" dirty="0" smtClean="0"/>
              <a:t> (CPU</a:t>
            </a:r>
            <a:r>
              <a:rPr lang="en-US" sz="1800" dirty="0"/>
              <a:t>)</a:t>
            </a:r>
            <a:endParaRPr lang="hu-HU" sz="1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6200" y="1344976"/>
            <a:ext cx="807552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 smtClean="0"/>
              <a:t>“Ultimate Fidelity”  Monte Carlo nuclear reactor code for backing safety analysis</a:t>
            </a:r>
            <a:endParaRPr lang="hu-HU" sz="18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6200" y="852733"/>
            <a:ext cx="904278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hu-HU" sz="1800" b="1" dirty="0" smtClean="0">
                <a:latin typeface="Sylfaen" pitchFamily="18" charset="0"/>
              </a:rPr>
              <a:t>G</a:t>
            </a:r>
            <a:r>
              <a:rPr lang="hu-HU" sz="1800" dirty="0" smtClean="0">
                <a:latin typeface="Sylfaen" pitchFamily="18" charset="0"/>
              </a:rPr>
              <a:t>PU </a:t>
            </a:r>
            <a:r>
              <a:rPr lang="hu-HU" sz="1800" b="1" dirty="0" err="1" smtClean="0">
                <a:latin typeface="Sylfaen" pitchFamily="18" charset="0"/>
              </a:rPr>
              <a:t>A</a:t>
            </a:r>
            <a:r>
              <a:rPr lang="hu-HU" sz="1800" dirty="0" err="1" smtClean="0">
                <a:latin typeface="Sylfaen" pitchFamily="18" charset="0"/>
              </a:rPr>
              <a:t>ssisted</a:t>
            </a:r>
            <a:r>
              <a:rPr lang="hu-HU" sz="1800" dirty="0" smtClean="0">
                <a:latin typeface="Sylfaen" pitchFamily="18" charset="0"/>
              </a:rPr>
              <a:t> </a:t>
            </a:r>
            <a:r>
              <a:rPr lang="hu-HU" sz="1800" b="1" dirty="0" err="1" smtClean="0">
                <a:latin typeface="Sylfaen" pitchFamily="18" charset="0"/>
              </a:rPr>
              <a:t>R</a:t>
            </a:r>
            <a:r>
              <a:rPr lang="hu-HU" sz="1800" dirty="0" err="1" smtClean="0">
                <a:latin typeface="Sylfaen" pitchFamily="18" charset="0"/>
              </a:rPr>
              <a:t>eactor</a:t>
            </a:r>
            <a:r>
              <a:rPr lang="hu-HU" sz="1800" dirty="0" smtClean="0">
                <a:latin typeface="Sylfaen" pitchFamily="18" charset="0"/>
              </a:rPr>
              <a:t> </a:t>
            </a:r>
            <a:r>
              <a:rPr lang="hu-HU" sz="1800" b="1" dirty="0" err="1" smtClean="0">
                <a:latin typeface="Sylfaen" pitchFamily="18" charset="0"/>
              </a:rPr>
              <a:t>Dy</a:t>
            </a:r>
            <a:r>
              <a:rPr lang="hu-HU" sz="1800" dirty="0" err="1" smtClean="0">
                <a:latin typeface="Sylfaen" pitchFamily="18" charset="0"/>
              </a:rPr>
              <a:t>namic</a:t>
            </a:r>
            <a:r>
              <a:rPr lang="hu-HU" sz="1800" dirty="0" smtClean="0">
                <a:latin typeface="Sylfaen" pitchFamily="18" charset="0"/>
              </a:rPr>
              <a:t> </a:t>
            </a:r>
            <a:r>
              <a:rPr lang="hu-HU" sz="1800" b="1" dirty="0" err="1" smtClean="0">
                <a:latin typeface="Sylfaen" pitchFamily="18" charset="0"/>
              </a:rPr>
              <a:t>An</a:t>
            </a:r>
            <a:r>
              <a:rPr lang="hu-HU" sz="1800" dirty="0" err="1" smtClean="0">
                <a:latin typeface="Sylfaen" pitchFamily="18" charset="0"/>
              </a:rPr>
              <a:t>alysis</a:t>
            </a:r>
            <a:r>
              <a:rPr lang="hu-HU" sz="1800" dirty="0" smtClean="0">
                <a:latin typeface="Sylfaen" pitchFamily="18" charset="0"/>
              </a:rPr>
              <a:t>,  </a:t>
            </a:r>
            <a:r>
              <a:rPr lang="hu-HU" sz="1800" dirty="0">
                <a:latin typeface="Sylfaen" pitchFamily="18" charset="0"/>
              </a:rPr>
              <a:t>http://</a:t>
            </a:r>
            <a:r>
              <a:rPr lang="hu-HU" sz="1800" dirty="0" smtClean="0">
                <a:latin typeface="Sylfaen" pitchFamily="18" charset="0"/>
              </a:rPr>
              <a:t>awing.reak.bme.hu/GUARDYAN</a:t>
            </a:r>
            <a:endParaRPr lang="en-US" sz="1800" dirty="0" smtClean="0">
              <a:latin typeface="Sylfaen" pitchFamily="18" charset="0"/>
            </a:endParaRPr>
          </a:p>
        </p:txBody>
      </p:sp>
      <p:pic>
        <p:nvPicPr>
          <p:cNvPr id="7" name="Picture 4" descr="tortenet vagot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01" y="2050339"/>
            <a:ext cx="2963333" cy="197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01" y="2050339"/>
            <a:ext cx="2963333" cy="197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felepites vagot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4" y="2057400"/>
            <a:ext cx="2952750" cy="197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kiserleti berendezesek vagot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02" y="2057401"/>
            <a:ext cx="2952750" cy="197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1" b="14146"/>
          <a:stretch/>
        </p:blipFill>
        <p:spPr bwMode="auto">
          <a:xfrm>
            <a:off x="130629" y="2057400"/>
            <a:ext cx="298373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0628" y="4191000"/>
            <a:ext cx="2998805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b="1" dirty="0" smtClean="0"/>
              <a:t>BME Training Reactor</a:t>
            </a:r>
            <a:r>
              <a:rPr lang="en-US" sz="1800" dirty="0" smtClean="0"/>
              <a:t> </a:t>
            </a:r>
          </a:p>
          <a:p>
            <a:r>
              <a:rPr lang="en-US" sz="1800" dirty="0" smtClean="0"/>
              <a:t>(50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birthday)</a:t>
            </a:r>
            <a:endParaRPr lang="hu-HU" sz="18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3328736" y="2732802"/>
            <a:ext cx="5766181" cy="147732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b="1" dirty="0" smtClean="0"/>
              <a:t>Current competitive advantages</a:t>
            </a:r>
            <a:r>
              <a:rPr lang="hu-HU" sz="1800" b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GPU</a:t>
            </a:r>
            <a:endParaRPr lang="hu-HU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Works on Power Plant scale (only us so far!)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Has been verified with Power Plant measurement data (only </a:t>
            </a:r>
            <a:r>
              <a:rPr lang="en-US" sz="1800" dirty="0"/>
              <a:t>us so far!)</a:t>
            </a:r>
            <a:endParaRPr lang="hu-HU" sz="18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2971800" y="152400"/>
            <a:ext cx="4495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u-HU" sz="1800" b="1" dirty="0" smtClean="0"/>
              <a:t>GUARDYAN</a:t>
            </a:r>
            <a:r>
              <a:rPr lang="en-US" sz="1800" b="1" dirty="0" smtClean="0"/>
              <a:t> Overview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4088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71800" y="152400"/>
            <a:ext cx="4495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 smtClean="0"/>
              <a:t>GUARDYAN - Overview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1371600"/>
            <a:ext cx="4114800" cy="181588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/>
              <a:t>Physics</a:t>
            </a:r>
            <a:r>
              <a:rPr lang="hu-HU" sz="1600" b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Independent particles (photons)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Free path along a straight line</a:t>
            </a:r>
            <a:endParaRPr lang="hu-H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Direction change at boundary crossing</a:t>
            </a:r>
            <a:endParaRPr lang="hu-H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Simple scatter law(s)</a:t>
            </a:r>
            <a:endParaRPr lang="hu-H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Rarely diffusion-type transport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 few material parameters</a:t>
            </a:r>
            <a:endParaRPr lang="hu-HU" sz="16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895600" y="152400"/>
            <a:ext cx="48006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 smtClean="0"/>
              <a:t>Neutron transport MC – GPU vs visual rendering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873205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 smtClean="0"/>
              <a:t>Visual Monte</a:t>
            </a:r>
            <a:r>
              <a:rPr lang="hu-HU" sz="1800" dirty="0" smtClean="0"/>
              <a:t> </a:t>
            </a:r>
            <a:r>
              <a:rPr lang="en-US" sz="1800" dirty="0" smtClean="0"/>
              <a:t>Carlo GPU Rendering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95799" y="873205"/>
            <a:ext cx="4572001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 smtClean="0"/>
              <a:t>Neutron Transport Monte Carlo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3297411"/>
            <a:ext cx="4114800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/>
              <a:t>Accuracy requirement</a:t>
            </a:r>
            <a:r>
              <a:rPr lang="hu-HU" sz="1600" b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Shold</a:t>
            </a:r>
            <a:r>
              <a:rPr lang="en-US" sz="1600" dirty="0" smtClean="0"/>
              <a:t> look realistic</a:t>
            </a:r>
            <a:endParaRPr lang="hu-H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Surfaces represented as triangles</a:t>
            </a:r>
            <a:endParaRPr lang="hu-HU" sz="16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54912" y="4770721"/>
            <a:ext cx="4114800" cy="107721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/>
              <a:t>Hardware</a:t>
            </a:r>
            <a:r>
              <a:rPr lang="hu-HU" sz="1600" b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 few registers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Simple precision </a:t>
            </a:r>
            <a:r>
              <a:rPr lang="en-US" sz="1600" dirty="0" err="1" smtClean="0"/>
              <a:t>arithmetics</a:t>
            </a:r>
            <a:endParaRPr lang="hu-H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RTX</a:t>
            </a:r>
            <a:endParaRPr lang="hu-HU" sz="16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4495799" y="1371600"/>
            <a:ext cx="4536831" cy="181588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/>
              <a:t>Physics</a:t>
            </a:r>
            <a:r>
              <a:rPr lang="hu-HU" sz="1600" b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Independent particles </a:t>
            </a:r>
            <a:r>
              <a:rPr lang="en-US" sz="1600" dirty="0" smtClean="0"/>
              <a:t>(neutrons)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Free path along a straight line</a:t>
            </a:r>
            <a:endParaRPr lang="hu-H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Free flight follows exponential pdf</a:t>
            </a:r>
            <a:endParaRPr lang="hu-H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Difficult scatter laws (approx. 70 types)</a:t>
            </a:r>
            <a:endParaRPr lang="hu-H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Always interaction within the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Few </a:t>
            </a:r>
            <a:r>
              <a:rPr lang="en-US" sz="1600" dirty="0" err="1" smtClean="0"/>
              <a:t>Gbyites</a:t>
            </a:r>
            <a:r>
              <a:rPr lang="en-US" sz="1600" dirty="0" smtClean="0"/>
              <a:t> of nuclear data</a:t>
            </a:r>
            <a:endParaRPr lang="hu-HU" sz="16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4495800" y="3316545"/>
            <a:ext cx="4536830" cy="132343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/>
              <a:t>Accuracy requirement</a:t>
            </a:r>
            <a:r>
              <a:rPr lang="hu-HU" sz="16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10pcm (10x10</a:t>
            </a:r>
            <a:r>
              <a:rPr lang="en-US" sz="1600" baseline="30000" dirty="0" smtClean="0"/>
              <a:t>-5</a:t>
            </a:r>
            <a:r>
              <a:rPr lang="en-US" sz="1600" dirty="0" smtClean="0"/>
              <a:t>) error is already </a:t>
            </a:r>
            <a:r>
              <a:rPr lang="en-US" sz="1600" dirty="0" err="1" smtClean="0"/>
              <a:t>unac</a:t>
            </a:r>
            <a:r>
              <a:rPr lang="hu-HU" sz="1600" dirty="0" smtClean="0"/>
              <a:t>c</a:t>
            </a:r>
            <a:r>
              <a:rPr lang="en-US" sz="1600" dirty="0" err="1" smtClean="0"/>
              <a:t>eptable</a:t>
            </a:r>
            <a:endParaRPr lang="hu-H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to 3</a:t>
            </a:r>
            <a:r>
              <a:rPr lang="en-US" sz="1600" baseline="30000" dirty="0" smtClean="0"/>
              <a:t>rd</a:t>
            </a:r>
            <a:r>
              <a:rPr lang="en-US" sz="1600" dirty="0" smtClean="0"/>
              <a:t> order bounding surfaces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0.0015cm (15um) difference may cause 20% power drop</a:t>
            </a:r>
            <a:endParaRPr lang="hu-HU" sz="16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4495798" y="4800600"/>
            <a:ext cx="4536831" cy="107721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/>
              <a:t>Hardware</a:t>
            </a:r>
            <a:r>
              <a:rPr lang="hu-HU" sz="1600" b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Large amount of registers needed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Double precision </a:t>
            </a:r>
            <a:r>
              <a:rPr lang="en-US" sz="1600" dirty="0" err="1" smtClean="0"/>
              <a:t>arithmetics</a:t>
            </a:r>
            <a:endParaRPr lang="hu-H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RTX?</a:t>
            </a:r>
            <a:endParaRPr lang="hu-HU" sz="1600" dirty="0" smtClean="0"/>
          </a:p>
        </p:txBody>
      </p:sp>
    </p:spTree>
    <p:extLst>
      <p:ext uri="{BB962C8B-B14F-4D97-AF65-F5344CB8AC3E}">
        <p14:creationId xmlns:p14="http://schemas.microsoft.com/office/powerpoint/2010/main" val="260333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5-Point Star 25"/>
          <p:cNvSpPr/>
          <p:nvPr/>
        </p:nvSpPr>
        <p:spPr>
          <a:xfrm>
            <a:off x="7848600" y="1605216"/>
            <a:ext cx="914400" cy="8382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3429000" y="1676400"/>
            <a:ext cx="914400" cy="8382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8600" y="914400"/>
            <a:ext cx="388843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err="1" smtClean="0">
                <a:latin typeface="Sylfaen" pitchFamily="18" charset="0"/>
              </a:rPr>
              <a:t>Maintaing</a:t>
            </a:r>
            <a:r>
              <a:rPr lang="en-US" sz="1800" dirty="0" smtClean="0">
                <a:latin typeface="Sylfaen" pitchFamily="18" charset="0"/>
              </a:rPr>
              <a:t> a chain reaction: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71800" y="152400"/>
            <a:ext cx="4495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 smtClean="0"/>
              <a:t> A bit of </a:t>
            </a:r>
            <a:r>
              <a:rPr lang="en-US" sz="1800" b="1" dirty="0" err="1" smtClean="0"/>
              <a:t>reactorphysics</a:t>
            </a:r>
            <a:r>
              <a:rPr lang="en-US" sz="1800" b="1" dirty="0" smtClean="0"/>
              <a:t> in laymen’s terms</a:t>
            </a:r>
            <a:endParaRPr lang="en-US" sz="1800" dirty="0"/>
          </a:p>
        </p:txBody>
      </p:sp>
      <p:sp>
        <p:nvSpPr>
          <p:cNvPr id="9" name="Oval 8"/>
          <p:cNvSpPr/>
          <p:nvPr/>
        </p:nvSpPr>
        <p:spPr>
          <a:xfrm>
            <a:off x="1524000" y="1905000"/>
            <a:ext cx="4572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752600" y="2101518"/>
            <a:ext cx="21336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Chord 17"/>
          <p:cNvSpPr/>
          <p:nvPr/>
        </p:nvSpPr>
        <p:spPr>
          <a:xfrm>
            <a:off x="4582026" y="2590800"/>
            <a:ext cx="495300" cy="457200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886200" y="2103523"/>
            <a:ext cx="838200" cy="7158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5112084" y="1087524"/>
            <a:ext cx="1600200" cy="3535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3886200" y="914400"/>
            <a:ext cx="3821136" cy="1189123"/>
            <a:chOff x="3886200" y="914400"/>
            <a:chExt cx="3821136" cy="1189123"/>
          </a:xfrm>
        </p:grpSpPr>
        <p:sp>
          <p:nvSpPr>
            <p:cNvPr id="15" name="Oval 14"/>
            <p:cNvSpPr/>
            <p:nvPr/>
          </p:nvSpPr>
          <p:spPr>
            <a:xfrm>
              <a:off x="4876800" y="1270000"/>
              <a:ext cx="457200" cy="381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3886200" y="1447800"/>
              <a:ext cx="1219200" cy="65572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7021536" y="914400"/>
              <a:ext cx="685800" cy="307777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400" dirty="0" smtClean="0">
                  <a:latin typeface="Sylfaen" pitchFamily="18" charset="0"/>
                </a:rPr>
                <a:t>Escape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86200" y="1905000"/>
            <a:ext cx="4343400" cy="381000"/>
            <a:chOff x="3886200" y="1905000"/>
            <a:chExt cx="4343400" cy="381000"/>
          </a:xfrm>
        </p:grpSpPr>
        <p:sp>
          <p:nvSpPr>
            <p:cNvPr id="17" name="Oval 16"/>
            <p:cNvSpPr/>
            <p:nvPr/>
          </p:nvSpPr>
          <p:spPr>
            <a:xfrm>
              <a:off x="5791200" y="1905000"/>
              <a:ext cx="457200" cy="381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3886200" y="2103523"/>
              <a:ext cx="21336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6096000" y="2095500"/>
              <a:ext cx="21336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27" name="Straight Arrow Connector 26"/>
          <p:cNvCxnSpPr/>
          <p:nvPr/>
        </p:nvCxnSpPr>
        <p:spPr>
          <a:xfrm flipV="1">
            <a:off x="4800600" y="2819400"/>
            <a:ext cx="1600200" cy="180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553200" y="2674538"/>
            <a:ext cx="106680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latin typeface="Sylfaen" pitchFamily="18" charset="0"/>
              </a:rPr>
              <a:t>Absorption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324726" y="2640273"/>
            <a:ext cx="904374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latin typeface="Sylfaen" pitchFamily="18" charset="0"/>
              </a:rPr>
              <a:t>Fission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2400" y="3276600"/>
            <a:ext cx="88392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Sylfaen" pitchFamily="18" charset="0"/>
              </a:rPr>
              <a:t>1 neutron to 1.001 neutron / generation, 1000 generations /second = 2.7 x power increase / second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2400" y="4081046"/>
            <a:ext cx="88392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Sylfaen" pitchFamily="18" charset="0"/>
              </a:rPr>
              <a:t>700pcm of the population is “delayed neutron precursor”, neutrons emerge later: reactor control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52400" y="4718306"/>
            <a:ext cx="8839200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b="1" dirty="0" smtClean="0">
                <a:latin typeface="Sylfaen" pitchFamily="18" charset="0"/>
              </a:rPr>
              <a:t>Time dependent system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b="1" dirty="0" smtClean="0">
                <a:latin typeface="Sylfaen" pitchFamily="18" charset="0"/>
              </a:rPr>
              <a:t>Immense precision is needed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52400" y="3657600"/>
            <a:ext cx="88392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Sylfaen" pitchFamily="18" charset="0"/>
              </a:rPr>
              <a:t>0.001 = 100pcm  (percent mille)</a:t>
            </a:r>
          </a:p>
        </p:txBody>
      </p:sp>
    </p:spTree>
    <p:extLst>
      <p:ext uri="{BB962C8B-B14F-4D97-AF65-F5344CB8AC3E}">
        <p14:creationId xmlns:p14="http://schemas.microsoft.com/office/powerpoint/2010/main" val="272168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71800" y="152400"/>
            <a:ext cx="4495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/>
              <a:t> conventional </a:t>
            </a:r>
            <a:r>
              <a:rPr lang="en-US" sz="1800" b="1" dirty="0" smtClean="0"/>
              <a:t>reactor physics solvers</a:t>
            </a:r>
            <a:endParaRPr lang="en-US" sz="1800" dirty="0"/>
          </a:p>
        </p:txBody>
      </p:sp>
      <p:sp>
        <p:nvSpPr>
          <p:cNvPr id="31" name="TextBox 30"/>
          <p:cNvSpPr txBox="1"/>
          <p:nvPr/>
        </p:nvSpPr>
        <p:spPr>
          <a:xfrm>
            <a:off x="30746" y="4898361"/>
            <a:ext cx="9037053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Sylfaen" pitchFamily="18" charset="0"/>
              </a:rPr>
              <a:t>Boltzmann </a:t>
            </a:r>
            <a:r>
              <a:rPr lang="en-US" sz="1600" dirty="0" err="1" smtClean="0">
                <a:latin typeface="Sylfaen" pitchFamily="18" charset="0"/>
              </a:rPr>
              <a:t>Equatons</a:t>
            </a:r>
            <a:r>
              <a:rPr lang="en-US" sz="1600" dirty="0" smtClean="0">
                <a:latin typeface="Sylfaen" pitchFamily="18" charset="0"/>
              </a:rPr>
              <a:t>: </a:t>
            </a:r>
            <a:r>
              <a:rPr lang="en-US" sz="1600" dirty="0" err="1" smtClean="0">
                <a:latin typeface="Sylfaen" pitchFamily="18" charset="0"/>
              </a:rPr>
              <a:t>integrodifferntial</a:t>
            </a:r>
            <a:r>
              <a:rPr lang="en-US" sz="1600" dirty="0" smtClean="0">
                <a:latin typeface="Sylfaen" pitchFamily="18" charset="0"/>
              </a:rPr>
              <a:t> equation with 6 independent phase space and 1 time dimension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71" y="820438"/>
            <a:ext cx="8012057" cy="14822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072" y="2356787"/>
            <a:ext cx="8132400" cy="237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2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71800" y="152400"/>
            <a:ext cx="4495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 smtClean="0"/>
              <a:t> conventional reactor physics solvers</a:t>
            </a:r>
            <a:endParaRPr lang="en-US" sz="1800" dirty="0"/>
          </a:p>
        </p:txBody>
      </p:sp>
      <p:sp>
        <p:nvSpPr>
          <p:cNvPr id="31" name="TextBox 30"/>
          <p:cNvSpPr txBox="1"/>
          <p:nvPr/>
        </p:nvSpPr>
        <p:spPr>
          <a:xfrm>
            <a:off x="30746" y="914400"/>
            <a:ext cx="9037053" cy="181588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Sylfaen" pitchFamily="18" charset="0"/>
              </a:rPr>
              <a:t>Solvers for time dependent reactor dynamics: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Sylfaen" pitchFamily="18" charset="0"/>
              </a:rPr>
              <a:t>2 energy group diffusion (! Most used! ) – requires heavy data preprocessing by MC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Sylfaen" pitchFamily="18" charset="0"/>
              </a:rPr>
              <a:t>Nodal </a:t>
            </a:r>
            <a:r>
              <a:rPr lang="en-US" sz="1600" dirty="0">
                <a:latin typeface="Sylfaen" pitchFamily="18" charset="0"/>
              </a:rPr>
              <a:t>finite </a:t>
            </a:r>
            <a:r>
              <a:rPr lang="en-US" sz="1600" dirty="0" smtClean="0">
                <a:latin typeface="Sylfaen" pitchFamily="18" charset="0"/>
              </a:rPr>
              <a:t>differences /finite elements </a:t>
            </a:r>
            <a:r>
              <a:rPr lang="en-US" sz="1600" dirty="0">
                <a:latin typeface="Sylfaen" pitchFamily="18" charset="0"/>
              </a:rPr>
              <a:t>– requires heavy data preprocessing by </a:t>
            </a:r>
            <a:r>
              <a:rPr lang="en-US" sz="1600" dirty="0" smtClean="0">
                <a:latin typeface="Sylfaen" pitchFamily="18" charset="0"/>
              </a:rPr>
              <a:t>MC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Sylfaen" pitchFamily="18" charset="0"/>
              </a:rPr>
              <a:t>Modal </a:t>
            </a:r>
            <a:r>
              <a:rPr lang="en-US" sz="1600" dirty="0">
                <a:latin typeface="Sylfaen" pitchFamily="18" charset="0"/>
              </a:rPr>
              <a:t>finite differences /finite </a:t>
            </a:r>
            <a:r>
              <a:rPr lang="en-US" sz="1600" dirty="0" smtClean="0">
                <a:latin typeface="Sylfaen" pitchFamily="18" charset="0"/>
              </a:rPr>
              <a:t>elements (rare)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Sylfaen" pitchFamily="18" charset="0"/>
              </a:rPr>
              <a:t>Stepwise Static Monte Carlo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Sylfaen" pitchFamily="18" charset="0"/>
              </a:rPr>
              <a:t>Dynamic Monte Carlo (new, past few years)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600" dirty="0" smtClean="0">
              <a:latin typeface="Sylfae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72200" y="1981200"/>
            <a:ext cx="2322096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Sylfaen" pitchFamily="18" charset="0"/>
              </a:rPr>
              <a:t>GPU use: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Sylfaen" pitchFamily="18" charset="0"/>
              </a:rPr>
              <a:t>For MC mostly, rare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7157" t="30647" r="43416" b="33937"/>
          <a:stretch/>
        </p:blipFill>
        <p:spPr>
          <a:xfrm>
            <a:off x="4130683" y="2610410"/>
            <a:ext cx="4840737" cy="34952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610410"/>
            <a:ext cx="403442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8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152400"/>
            <a:ext cx="4495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 smtClean="0"/>
              <a:t>Path Sampling</a:t>
            </a:r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6963611" y="1295400"/>
            <a:ext cx="1143000" cy="381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111233" y="1295400"/>
            <a:ext cx="838200" cy="3810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477000" y="1371600"/>
            <a:ext cx="228600" cy="2286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591634" y="1485900"/>
            <a:ext cx="1952067" cy="27385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8536478" y="4191000"/>
            <a:ext cx="41563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10" y="899400"/>
            <a:ext cx="3600000" cy="1173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0" y="2072400"/>
            <a:ext cx="3982500" cy="13486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52" y="3430425"/>
            <a:ext cx="4837501" cy="142233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41705" y="5047327"/>
            <a:ext cx="2296695" cy="107721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Symbol" panose="05050102010706020507" pitchFamily="18" charset="2"/>
              </a:rPr>
              <a:t>S</a:t>
            </a:r>
            <a:r>
              <a:rPr lang="en-US" sz="1600" dirty="0" smtClean="0">
                <a:latin typeface="Sylfaen" pitchFamily="18" charset="0"/>
              </a:rPr>
              <a:t> varies with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Sylfaen" pitchFamily="18" charset="0"/>
              </a:rPr>
              <a:t>Temperature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Sylfaen" pitchFamily="18" charset="0"/>
              </a:rPr>
              <a:t>Density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Sylfaen" pitchFamily="18" charset="0"/>
              </a:rPr>
              <a:t>Energy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36310" y="5410200"/>
            <a:ext cx="2296695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+mj-lt"/>
              </a:rPr>
              <a:t>GUARDYAN uses the Woodcock-method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48000" y="5416659"/>
            <a:ext cx="2296695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Sylfaen" pitchFamily="18" charset="0"/>
              </a:rPr>
              <a:t>Mean free path = 1/</a:t>
            </a:r>
            <a:r>
              <a:rPr lang="en-US" sz="1600" dirty="0">
                <a:latin typeface="Symbol" panose="05050102010706020507" pitchFamily="18" charset="2"/>
              </a:rPr>
              <a:t> </a:t>
            </a:r>
            <a:r>
              <a:rPr lang="en-US" sz="1600" dirty="0" smtClean="0">
                <a:latin typeface="Symbol" panose="05050102010706020507" pitchFamily="18" charset="2"/>
              </a:rPr>
              <a:t>S</a:t>
            </a:r>
            <a:endParaRPr lang="en-US" sz="1600" dirty="0" smtClean="0"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6" grpId="0" animBg="1"/>
    </p:bldLst>
  </p:timing>
</p:sld>
</file>

<file path=ppt/theme/theme1.xml><?xml version="1.0" encoding="utf-8"?>
<a:theme xmlns:a="http://schemas.openxmlformats.org/drawingml/2006/main" name="Legrady_Adaptive_tallying_MC2017">
  <a:themeElements>
    <a:clrScheme name="Custom 1">
      <a:dk1>
        <a:srgbClr val="004200"/>
      </a:dk1>
      <a:lt1>
        <a:srgbClr val="92D050"/>
      </a:lt1>
      <a:dk2>
        <a:srgbClr val="000000"/>
      </a:dk2>
      <a:lt2>
        <a:srgbClr val="0033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Custom 1">
      <a:majorFont>
        <a:latin typeface="Sylfaen"/>
        <a:ea typeface=""/>
        <a:cs typeface=""/>
      </a:majorFont>
      <a:minorFont>
        <a:latin typeface="Sylfaen"/>
        <a:ea typeface=""/>
        <a:cs typeface="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Legrady_Adaptive_tallying_MC2017</Template>
  <TotalTime>12844</TotalTime>
  <Words>1785</Words>
  <Application>Microsoft Office PowerPoint</Application>
  <PresentationFormat>On-screen Show (4:3)</PresentationFormat>
  <Paragraphs>279</Paragraphs>
  <Slides>32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LMMono12-Regular</vt:lpstr>
      <vt:lpstr>Sylfaen</vt:lpstr>
      <vt:lpstr>Symbol</vt:lpstr>
      <vt:lpstr>Times New Roman</vt:lpstr>
      <vt:lpstr>Legrady_Adaptive_tallying_MC2017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Dieda</dc:creator>
  <cp:lastModifiedBy>Dieda</cp:lastModifiedBy>
  <cp:revision>333</cp:revision>
  <dcterms:created xsi:type="dcterms:W3CDTF">2017-04-17T00:45:33Z</dcterms:created>
  <dcterms:modified xsi:type="dcterms:W3CDTF">2022-06-21T08:36:34Z</dcterms:modified>
</cp:coreProperties>
</file>