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71" r:id="rId4"/>
    <p:sldId id="269" r:id="rId5"/>
    <p:sldId id="272" r:id="rId6"/>
    <p:sldId id="268" r:id="rId7"/>
    <p:sldId id="265" r:id="rId8"/>
    <p:sldId id="266" r:id="rId9"/>
    <p:sldId id="267" r:id="rId10"/>
    <p:sldId id="259" r:id="rId11"/>
    <p:sldId id="260" r:id="rId12"/>
    <p:sldId id="264" r:id="rId13"/>
    <p:sldId id="262" r:id="rId14"/>
    <p:sldId id="261" r:id="rId15"/>
    <p:sldId id="273" r:id="rId16"/>
    <p:sldId id="274" r:id="rId17"/>
    <p:sldId id="275" r:id="rId18"/>
    <p:sldId id="279" r:id="rId19"/>
    <p:sldId id="276" r:id="rId20"/>
    <p:sldId id="277" r:id="rId21"/>
    <p:sldId id="280" r:id="rId22"/>
    <p:sldId id="263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3" autoAdjust="0"/>
    <p:restoredTop sz="86439" autoAdjust="0"/>
  </p:normalViewPr>
  <p:slideViewPr>
    <p:cSldViewPr snapToGrid="0">
      <p:cViewPr>
        <p:scale>
          <a:sx n="50" d="100"/>
          <a:sy n="50" d="100"/>
        </p:scale>
        <p:origin x="893" y="3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716C-3EBB-4FC9-A31E-06FA3E6B9207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C5C7-0A4E-4439-A096-AED7A5661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C5C7-0A4E-4439-A096-AED7A5661DD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1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C5C7-0A4E-4439-A096-AED7A5661DD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4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2D8-9ED2-49D8-A4EA-D0F2A84FA8D5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4DB2-50E7-4D76-A912-D16576BE93D3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7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097B-387D-446B-99DA-3FC4DCE49DE0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9735-F307-45B8-823E-5E02620490D4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4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C098-C191-4B03-9063-D2C369C14594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2E8D-209C-450E-9E3C-3090782135AE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1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A5B5-8C3F-4877-A6A0-F1547933A897}" type="datetime1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4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0CA-0163-489C-90B3-6DE57B0A5ACC}" type="datetime1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5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B413-E484-43A4-8F37-E758E5D7DE15}" type="datetime1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2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9675-0B62-4CC3-AFD4-832B81CB1026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0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E03-2475-4166-B857-D281392A4D2C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5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F253-52C6-4ED9-942E-D2371B26C99C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9D1E-D252-4FBB-86C7-77274805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7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juhasz\Documents\Projects\Conferences\GPU%20Day%20KFKI%202017\ar-sh-movie.mov" TargetMode="External"/><Relationship Id="rId1" Type="http://schemas.microsoft.com/office/2007/relationships/media" Target="file:///C:\Users\juhasz\Documents\Projects\Conferences\GPU%20Day%20KFKI%202017\ar-sh-movie.mo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7803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Implementation strategies for Multi-GPU PIC/MCC plasma simulation on pre-</a:t>
            </a:r>
            <a:r>
              <a:rPr lang="en-GB" sz="4800" dirty="0" err="1" smtClean="0"/>
              <a:t>exascale</a:t>
            </a:r>
            <a:r>
              <a:rPr lang="en-GB" sz="4800" dirty="0" smtClean="0"/>
              <a:t> systems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74962"/>
          </a:xfrm>
        </p:spPr>
        <p:txBody>
          <a:bodyPr>
            <a:normAutofit/>
          </a:bodyPr>
          <a:lstStyle/>
          <a:p>
            <a:r>
              <a:rPr lang="en-GB" b="1" dirty="0"/>
              <a:t>Zoltan Juhasz</a:t>
            </a:r>
            <a:r>
              <a:rPr lang="en-GB" b="1" baseline="30000" dirty="0"/>
              <a:t>1</a:t>
            </a:r>
            <a:r>
              <a:rPr lang="en-GB" b="1" dirty="0" smtClean="0"/>
              <a:t>, </a:t>
            </a:r>
            <a:r>
              <a:rPr lang="en-GB" b="1" dirty="0"/>
              <a:t>Zoltan </a:t>
            </a:r>
            <a:r>
              <a:rPr lang="en-GB" b="1" dirty="0" smtClean="0"/>
              <a:t>Donko</a:t>
            </a:r>
            <a:r>
              <a:rPr lang="en-GB" b="1" baseline="30000" dirty="0" smtClean="0"/>
              <a:t>2</a:t>
            </a:r>
            <a:r>
              <a:rPr lang="en-GB" b="1" dirty="0"/>
              <a:t> </a:t>
            </a:r>
            <a:r>
              <a:rPr lang="en-GB" b="1" dirty="0" smtClean="0"/>
              <a:t>and Peter </a:t>
            </a:r>
            <a:r>
              <a:rPr lang="en-GB" b="1" dirty="0"/>
              <a:t>Hartmann</a:t>
            </a:r>
            <a:r>
              <a:rPr lang="en-GB" b="1" baseline="30000" dirty="0"/>
              <a:t>2</a:t>
            </a:r>
            <a:r>
              <a:rPr lang="en-GB" b="1" dirty="0"/>
              <a:t> </a:t>
            </a:r>
            <a:r>
              <a:rPr lang="en-GB" b="1" dirty="0" smtClean="0"/>
              <a:t>  </a:t>
            </a:r>
            <a:endParaRPr lang="en-GB" b="1" dirty="0"/>
          </a:p>
          <a:p>
            <a:endParaRPr lang="en-GB" baseline="30000" dirty="0"/>
          </a:p>
          <a:p>
            <a:endParaRPr lang="en-GB" baseline="30000" dirty="0"/>
          </a:p>
          <a:p>
            <a:r>
              <a:rPr lang="en-GB" baseline="30000" dirty="0"/>
              <a:t>1</a:t>
            </a:r>
            <a:r>
              <a:rPr lang="en-GB" dirty="0"/>
              <a:t>Dept. of Electrical Engineering and Information Systems, </a:t>
            </a:r>
            <a:br>
              <a:rPr lang="en-GB" dirty="0"/>
            </a:br>
            <a:r>
              <a:rPr lang="en-GB" dirty="0"/>
              <a:t> University of Pannonia, Veszprem, Hungary</a:t>
            </a:r>
          </a:p>
          <a:p>
            <a:r>
              <a:rPr lang="en-GB" baseline="30000" dirty="0"/>
              <a:t>2</a:t>
            </a:r>
            <a:r>
              <a:rPr lang="en-GB" dirty="0"/>
              <a:t>Dept. of Complex Fluids, Institute for Solid State Physics and Optics,</a:t>
            </a:r>
            <a:br>
              <a:rPr lang="en-GB" dirty="0"/>
            </a:br>
            <a:r>
              <a:rPr lang="en-GB" dirty="0"/>
              <a:t> Wigner Research Centre for Physics, Budapest, Hungary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</a:t>
            </a:r>
            <a:r>
              <a:rPr lang="en-GB" dirty="0" err="1" smtClean="0"/>
              <a:t>exascale</a:t>
            </a:r>
            <a:r>
              <a:rPr lang="en-GB" dirty="0" smtClean="0"/>
              <a:t> multi-GPU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" y="1690688"/>
            <a:ext cx="10515600" cy="4351338"/>
          </a:xfrm>
        </p:spPr>
        <p:txBody>
          <a:bodyPr/>
          <a:lstStyle/>
          <a:p>
            <a:r>
              <a:rPr lang="en-GB" dirty="0" smtClean="0"/>
              <a:t>At least three different </a:t>
            </a:r>
            <a:br>
              <a:rPr lang="en-GB" dirty="0" smtClean="0"/>
            </a:br>
            <a:r>
              <a:rPr lang="en-GB" dirty="0" smtClean="0"/>
              <a:t>communication fabrics</a:t>
            </a:r>
          </a:p>
          <a:p>
            <a:pPr lvl="1"/>
            <a:r>
              <a:rPr lang="en-GB" dirty="0" smtClean="0"/>
              <a:t>PCI-e (CPU-GPU)</a:t>
            </a:r>
          </a:p>
          <a:p>
            <a:pPr lvl="1"/>
            <a:r>
              <a:rPr lang="en-GB" dirty="0" err="1" smtClean="0"/>
              <a:t>Nvlink</a:t>
            </a:r>
            <a:r>
              <a:rPr lang="en-GB" dirty="0" smtClean="0"/>
              <a:t> (GPU-GPU)</a:t>
            </a:r>
          </a:p>
          <a:p>
            <a:pPr lvl="1"/>
            <a:r>
              <a:rPr lang="en-GB" dirty="0" smtClean="0"/>
              <a:t>Slingshot or </a:t>
            </a:r>
            <a:br>
              <a:rPr lang="en-GB" dirty="0" smtClean="0"/>
            </a:br>
            <a:r>
              <a:rPr lang="en-GB" dirty="0" err="1" smtClean="0"/>
              <a:t>Infiniband</a:t>
            </a:r>
            <a:r>
              <a:rPr lang="en-GB" dirty="0" smtClean="0"/>
              <a:t> (node-</a:t>
            </a:r>
            <a:br>
              <a:rPr lang="en-GB" dirty="0" smtClean="0"/>
            </a:br>
            <a:r>
              <a:rPr lang="en-GB" dirty="0" smtClean="0"/>
              <a:t>node)</a:t>
            </a:r>
            <a:endParaRPr lang="en-GB" dirty="0" smtClean="0"/>
          </a:p>
          <a:p>
            <a:r>
              <a:rPr lang="en-GB" dirty="0" smtClean="0"/>
              <a:t>HPE Cray </a:t>
            </a:r>
            <a:r>
              <a:rPr lang="en-GB" dirty="0" smtClean="0"/>
              <a:t>EX</a:t>
            </a:r>
          </a:p>
          <a:p>
            <a:r>
              <a:rPr lang="en-GB" dirty="0" smtClean="0"/>
              <a:t>MARCONI 100</a:t>
            </a:r>
          </a:p>
          <a:p>
            <a:r>
              <a:rPr lang="en-GB" dirty="0" smtClean="0"/>
              <a:t>LEONARDO 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387" y="1690689"/>
            <a:ext cx="8512691" cy="49564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Multi-GPU </a:t>
            </a:r>
            <a:r>
              <a:rPr lang="en-GB" dirty="0" smtClean="0"/>
              <a:t>plasma simulation program strategies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Simulation strategies</a:t>
            </a:r>
          </a:p>
          <a:p>
            <a:pPr lvl="1"/>
            <a:r>
              <a:rPr lang="en-GB" b="1" dirty="0" smtClean="0"/>
              <a:t>domain decomposition</a:t>
            </a:r>
            <a:r>
              <a:rPr lang="en-GB" dirty="0" smtClean="0"/>
              <a:t>: each cell of the grid on one GPU</a:t>
            </a:r>
          </a:p>
          <a:p>
            <a:pPr lvl="1"/>
            <a:endParaRPr lang="en-GB" dirty="0" smtClean="0"/>
          </a:p>
          <a:p>
            <a:pPr lvl="1"/>
            <a:r>
              <a:rPr lang="en-GB" b="1" dirty="0" smtClean="0"/>
              <a:t>particle decomposition</a:t>
            </a:r>
            <a:r>
              <a:rPr lang="en-GB" dirty="0" smtClean="0"/>
              <a:t>: </a:t>
            </a:r>
            <a:r>
              <a:rPr lang="en-GB" dirty="0" smtClean="0"/>
              <a:t>particles are distributed over the GPUs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Implementation strategies</a:t>
            </a:r>
          </a:p>
          <a:p>
            <a:r>
              <a:rPr lang="en-GB" dirty="0" smtClean="0"/>
              <a:t>single node, single thread</a:t>
            </a:r>
            <a:endParaRPr lang="en-GB" dirty="0"/>
          </a:p>
          <a:p>
            <a:r>
              <a:rPr lang="en-GB" dirty="0"/>
              <a:t>single </a:t>
            </a:r>
            <a:r>
              <a:rPr lang="en-GB" dirty="0" smtClean="0"/>
              <a:t>node, multithread (</a:t>
            </a:r>
            <a:r>
              <a:rPr lang="en-GB" dirty="0" err="1" smtClean="0"/>
              <a:t>OpenMP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multi-node case</a:t>
            </a:r>
            <a:endParaRPr lang="en-GB" dirty="0"/>
          </a:p>
          <a:p>
            <a:pPr lvl="1"/>
            <a:r>
              <a:rPr lang="en-GB" dirty="0"/>
              <a:t>MPI</a:t>
            </a:r>
          </a:p>
          <a:p>
            <a:pPr lvl="1"/>
            <a:r>
              <a:rPr lang="en-GB" dirty="0" err="1"/>
              <a:t>OpenMP</a:t>
            </a:r>
            <a:r>
              <a:rPr lang="en-GB" dirty="0"/>
              <a:t>/MPI </a:t>
            </a:r>
            <a:r>
              <a:rPr lang="en-GB" dirty="0" smtClean="0"/>
              <a:t>hybrid</a:t>
            </a:r>
          </a:p>
          <a:p>
            <a:pPr lvl="1"/>
            <a:r>
              <a:rPr lang="en-GB" dirty="0" err="1" smtClean="0"/>
              <a:t>OpenMP</a:t>
            </a:r>
            <a:r>
              <a:rPr lang="en-GB" dirty="0" smtClean="0"/>
              <a:t>/CUDA-aware MPI hybrid</a:t>
            </a:r>
            <a:endParaRPr lang="en-GB" dirty="0"/>
          </a:p>
          <a:p>
            <a:pPr lvl="1"/>
            <a:r>
              <a:rPr lang="en-GB" dirty="0" smtClean="0"/>
              <a:t>NCCL</a:t>
            </a:r>
          </a:p>
          <a:p>
            <a:pPr lvl="1"/>
            <a:r>
              <a:rPr lang="en-GB" dirty="0" smtClean="0"/>
              <a:t>NVSHMEM</a:t>
            </a: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3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6954" cy="1325563"/>
          </a:xfrm>
        </p:spPr>
        <p:txBody>
          <a:bodyPr/>
          <a:lstStyle/>
          <a:p>
            <a:r>
              <a:rPr lang="en-GB" dirty="0" smtClean="0"/>
              <a:t>Single node, single thread multi-GPU program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808"/>
            <a:ext cx="11402568" cy="4689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>
                <a:latin typeface="Consolas" panose="020B0609020204030204" pitchFamily="49" charset="0"/>
                <a:cs typeface="Consolas" panose="020B0609020204030204" pitchFamily="49" charset="0"/>
              </a:rPr>
              <a:t>// distributing the workload across multiple devices</a:t>
            </a:r>
          </a:p>
          <a:p>
            <a:pPr marL="0" indent="0">
              <a:buNone/>
            </a:pPr>
            <a:r>
              <a:rPr lang="nn-NO" sz="21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(int i = 0; i &lt; ngpus; i++) {</a:t>
            </a:r>
          </a:p>
          <a:p>
            <a:pPr marL="0" indent="0">
              <a:buNone/>
            </a:pP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cudaSetDevice</a:t>
            </a:r>
            <a:r>
              <a:rPr lang="en-GB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cudaMemcpyAsync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d_A</a:t>
            </a:r>
            <a:r>
              <a:rPr lang="en-GB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h_A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iBytes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en-GB" sz="21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cudaMemcpyHostToDevice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stream[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pPr marL="0" indent="0">
              <a:buNone/>
            </a:pP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cudaMemcpyAsync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d_B</a:t>
            </a:r>
            <a:r>
              <a:rPr lang="en-GB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h_B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iBytes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en-GB" sz="21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cudaMemcpyHostToDevice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stream[</a:t>
            </a:r>
            <a:r>
              <a:rPr lang="en-GB" sz="2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sv-SE" sz="21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v-SE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v-SE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kernel</a:t>
            </a:r>
            <a:r>
              <a:rPr lang="sv-SE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&lt;&lt;&lt;grid, block, 0, stream[i]&gt;&gt;&gt; (</a:t>
            </a:r>
            <a:r>
              <a:rPr lang="sv-SE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d_A[i]</a:t>
            </a:r>
            <a:r>
              <a:rPr lang="sv-SE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sv-SE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d_B[i</a:t>
            </a:r>
            <a:r>
              <a:rPr lang="sv-SE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sv-SE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sv-SE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v-SE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d_C[i</a:t>
            </a:r>
            <a:r>
              <a:rPr lang="sv-SE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sv-SE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iSize</a:t>
            </a:r>
            <a:r>
              <a:rPr lang="sv-SE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GB" sz="2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cudaMemcpyAsync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h_C</a:t>
            </a:r>
            <a:r>
              <a:rPr lang="en-GB" sz="21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d_C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1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iBytes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en-GB" sz="21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cudaMemcpyDeviceToHost</a:t>
            </a:r>
            <a:r>
              <a:rPr lang="en-GB" sz="2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stream[</a:t>
            </a:r>
            <a:r>
              <a:rPr lang="en-GB" sz="2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pPr marL="0" indent="0">
              <a:buNone/>
            </a:pPr>
            <a:r>
              <a:rPr lang="en-GB" sz="21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2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cudaDeviceSynchronize</a:t>
            </a:r>
            <a:r>
              <a:rPr lang="en-GB" sz="21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distribution 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54" y="1967050"/>
            <a:ext cx="11601691" cy="4314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5999" y="290581"/>
            <a:ext cx="55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each GPU moves particles locally and computes new charge densities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Poisson solver on CPU or on each GPU (requires collective communication)</a:t>
            </a:r>
            <a:endParaRPr lang="en-GB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8448" cy="1325563"/>
          </a:xfrm>
        </p:spPr>
        <p:txBody>
          <a:bodyPr/>
          <a:lstStyle/>
          <a:p>
            <a:r>
              <a:rPr lang="en-GB" dirty="0" smtClean="0"/>
              <a:t>Multi-GPU </a:t>
            </a:r>
            <a:r>
              <a:rPr lang="en-GB" dirty="0" smtClean="0"/>
              <a:t>1D </a:t>
            </a:r>
            <a:r>
              <a:rPr lang="en-GB" dirty="0" smtClean="0"/>
              <a:t>execution, single node, </a:t>
            </a:r>
            <a:r>
              <a:rPr lang="en-GB" dirty="0" err="1" smtClean="0"/>
              <a:t>OpenMP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858"/>
            <a:ext cx="10515600" cy="4649105"/>
          </a:xfrm>
        </p:spPr>
        <p:txBody>
          <a:bodyPr/>
          <a:lstStyle/>
          <a:p>
            <a:r>
              <a:rPr lang="en-GB" dirty="0" smtClean="0"/>
              <a:t>execution timeline of a single iteration step</a:t>
            </a:r>
            <a:endParaRPr lang="en-GB" dirty="0"/>
          </a:p>
        </p:txBody>
      </p:sp>
      <p:pic>
        <p:nvPicPr>
          <p:cNvPr id="4" name="Picture 3" descr="H:\Plasma simulation\Screenshot 2022-05-31 091414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75"/>
          <a:stretch/>
        </p:blipFill>
        <p:spPr bwMode="auto">
          <a:xfrm>
            <a:off x="712075" y="2317531"/>
            <a:ext cx="11095432" cy="43670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86740" y="4008120"/>
            <a:ext cx="206502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86740" y="3226184"/>
            <a:ext cx="206502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86740" y="4797793"/>
            <a:ext cx="206502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86740" y="5587466"/>
            <a:ext cx="206502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8275319" y="3089024"/>
            <a:ext cx="3203815" cy="35327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3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Multi-node case, MPI strategy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03" y="1048512"/>
            <a:ext cx="10690393" cy="5649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792" y="234086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Node 1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1792" y="451954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Node 2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59381" y="231279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Node 4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59381" y="4505515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Node 3</a:t>
            </a:r>
            <a:endParaRPr lang="en-GB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collective communication operations involving CPU and GPU memory</a:t>
            </a:r>
          </a:p>
          <a:p>
            <a:pPr lvl="1"/>
            <a:r>
              <a:rPr lang="en-GB" dirty="0" smtClean="0"/>
              <a:t>traditional MPI is not suitable – requires extra copy operations from GPU to CPU</a:t>
            </a:r>
          </a:p>
          <a:p>
            <a:pPr lvl="1"/>
            <a:r>
              <a:rPr lang="en-GB" dirty="0" smtClean="0"/>
              <a:t>CUDA-aware MPI is OK, can use GPU pointers</a:t>
            </a:r>
          </a:p>
          <a:p>
            <a:r>
              <a:rPr lang="en-GB" dirty="0" smtClean="0"/>
              <a:t>Communication initiation is on CPU</a:t>
            </a:r>
          </a:p>
          <a:p>
            <a:pPr lvl="1"/>
            <a:r>
              <a:rPr lang="en-GB" dirty="0" smtClean="0"/>
              <a:t>difficult to overlap </a:t>
            </a:r>
            <a:r>
              <a:rPr lang="en-GB" dirty="0" err="1" smtClean="0"/>
              <a:t>comms</a:t>
            </a:r>
            <a:r>
              <a:rPr lang="en-GB" dirty="0" smtClean="0"/>
              <a:t>. with GPU kernel execution</a:t>
            </a:r>
          </a:p>
          <a:p>
            <a:pPr lvl="1"/>
            <a:r>
              <a:rPr lang="en-GB" dirty="0" smtClean="0"/>
              <a:t>communication can </a:t>
            </a:r>
            <a:r>
              <a:rPr lang="en-GB" dirty="0"/>
              <a:t>eventually </a:t>
            </a:r>
            <a:r>
              <a:rPr lang="en-GB" dirty="0" smtClean="0"/>
              <a:t>become a performance bottleneck</a:t>
            </a:r>
          </a:p>
          <a:p>
            <a:pPr lvl="1"/>
            <a:r>
              <a:rPr lang="en-GB" dirty="0" smtClean="0"/>
              <a:t>scalability limit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No 1 – NCCL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NVIDIA </a:t>
            </a:r>
            <a:r>
              <a:rPr lang="en-GB" dirty="0"/>
              <a:t>Collective Communication Library</a:t>
            </a:r>
            <a:endParaRPr lang="en-GB" dirty="0" smtClean="0"/>
          </a:p>
          <a:p>
            <a:r>
              <a:rPr lang="en-GB" dirty="0" smtClean="0"/>
              <a:t>Provides uniform API for all-gather</a:t>
            </a:r>
            <a:r>
              <a:rPr lang="en-GB" dirty="0"/>
              <a:t>, all-reduce, broadcast, reduce, </a:t>
            </a:r>
            <a:r>
              <a:rPr lang="en-GB" dirty="0" smtClean="0"/>
              <a:t>reduce-scatter, point-to-point </a:t>
            </a:r>
            <a:r>
              <a:rPr lang="en-GB" dirty="0"/>
              <a:t>send and receive </a:t>
            </a:r>
            <a:r>
              <a:rPr lang="en-GB" dirty="0" smtClean="0"/>
              <a:t>comm. routines</a:t>
            </a:r>
          </a:p>
          <a:p>
            <a:r>
              <a:rPr lang="en-GB" dirty="0" smtClean="0"/>
              <a:t>Optimized </a:t>
            </a:r>
            <a:r>
              <a:rPr lang="en-GB" dirty="0"/>
              <a:t>to achieve high bandwidth and low latency </a:t>
            </a:r>
            <a:r>
              <a:rPr lang="en-GB" dirty="0" smtClean="0"/>
              <a:t>over </a:t>
            </a:r>
            <a:r>
              <a:rPr lang="en-GB" dirty="0" err="1" smtClean="0"/>
              <a:t>PCIe</a:t>
            </a:r>
            <a:r>
              <a:rPr lang="en-GB" dirty="0" smtClean="0"/>
              <a:t>, </a:t>
            </a:r>
            <a:r>
              <a:rPr lang="en-GB" dirty="0" err="1" smtClean="0"/>
              <a:t>NVLink</a:t>
            </a:r>
            <a:r>
              <a:rPr lang="en-GB" dirty="0" smtClean="0"/>
              <a:t> and other high-speed interconnects</a:t>
            </a:r>
          </a:p>
          <a:p>
            <a:r>
              <a:rPr lang="en-GB" dirty="0"/>
              <a:t>Automatic topology detection for high bandwidth paths on AMD, ARM, PCI Gen4 and </a:t>
            </a:r>
            <a:r>
              <a:rPr lang="en-GB" dirty="0" smtClean="0"/>
              <a:t>InfiniBand</a:t>
            </a:r>
            <a:endParaRPr lang="en-GB" dirty="0"/>
          </a:p>
          <a:p>
            <a:r>
              <a:rPr lang="en-GB" dirty="0" smtClean="0"/>
              <a:t>Supports </a:t>
            </a:r>
            <a:r>
              <a:rPr lang="en-GB" dirty="0"/>
              <a:t>multi-threaded and multi-process applications</a:t>
            </a:r>
          </a:p>
          <a:p>
            <a:r>
              <a:rPr lang="en-GB" dirty="0" smtClean="0"/>
              <a:t>InfiniBand, </a:t>
            </a:r>
            <a:r>
              <a:rPr lang="en-GB" dirty="0" err="1" smtClean="0"/>
              <a:t>RoCE</a:t>
            </a:r>
            <a:r>
              <a:rPr lang="en-GB" dirty="0" smtClean="0"/>
              <a:t> </a:t>
            </a:r>
            <a:r>
              <a:rPr lang="en-GB" dirty="0"/>
              <a:t>and IP Socket internode </a:t>
            </a:r>
            <a:r>
              <a:rPr lang="en-GB" dirty="0" smtClean="0"/>
              <a:t>communication</a:t>
            </a:r>
          </a:p>
          <a:p>
            <a:r>
              <a:rPr lang="en-GB" dirty="0" smtClean="0"/>
              <a:t>NCCL 2.4 introduced tree-based all-reduce instead of rings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Mismatch of communication libraries and the CUDA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 and NCCL provide CPU-initiated communication routines</a:t>
            </a:r>
          </a:p>
          <a:p>
            <a:r>
              <a:rPr lang="en-GB" dirty="0" smtClean="0"/>
              <a:t>Assumes separate computation and communication steps</a:t>
            </a:r>
          </a:p>
          <a:p>
            <a:r>
              <a:rPr lang="en-GB" dirty="0" smtClean="0"/>
              <a:t>Fine for synchronous execution where all processes execute in parallel</a:t>
            </a:r>
          </a:p>
          <a:p>
            <a:r>
              <a:rPr lang="en-GB" dirty="0" smtClean="0"/>
              <a:t>CUDA model relies on large number of threads to hide memory and instruction latency:  	threads &gt;&gt; cores</a:t>
            </a:r>
          </a:p>
          <a:p>
            <a:r>
              <a:rPr lang="en-GB" dirty="0" smtClean="0"/>
              <a:t>Internal scheduling of kernels (thread blocks) makes it difficult to hide communication</a:t>
            </a:r>
          </a:p>
          <a:p>
            <a:r>
              <a:rPr lang="en-GB" dirty="0" smtClean="0"/>
              <a:t>Need a distributed model more aligned with the CUDA programming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No 2 – </a:t>
            </a:r>
            <a:r>
              <a:rPr lang="en-GB" dirty="0"/>
              <a:t>NVSHMEM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NVIDIA </a:t>
            </a:r>
            <a:r>
              <a:rPr lang="en-GB" dirty="0" err="1"/>
              <a:t>OpenSHMEM</a:t>
            </a:r>
            <a:r>
              <a:rPr lang="en-GB" dirty="0"/>
              <a:t> </a:t>
            </a:r>
            <a:r>
              <a:rPr lang="en-GB" dirty="0" smtClean="0"/>
              <a:t>Library implementation – development started for and with the SUMMIT supercomputer system </a:t>
            </a:r>
          </a:p>
          <a:p>
            <a:r>
              <a:rPr lang="en-GB" dirty="0" smtClean="0"/>
              <a:t>Virtual shared memory system</a:t>
            </a:r>
          </a:p>
          <a:p>
            <a:r>
              <a:rPr lang="en-GB" dirty="0" smtClean="0"/>
              <a:t>Collective and point-to-point communication routines called from CPU or from GPU kernel</a:t>
            </a:r>
          </a:p>
          <a:p>
            <a:r>
              <a:rPr lang="en-GB" dirty="0" smtClean="0"/>
              <a:t>GPU-initiated communication: much simpler overlap of communication with computation</a:t>
            </a:r>
          </a:p>
          <a:p>
            <a:r>
              <a:rPr lang="en-GB" dirty="0" smtClean="0"/>
              <a:t>Provides:</a:t>
            </a:r>
          </a:p>
          <a:p>
            <a:pPr lvl="1"/>
            <a:r>
              <a:rPr lang="en-GB" dirty="0" smtClean="0"/>
              <a:t>Remote </a:t>
            </a:r>
            <a:r>
              <a:rPr lang="en-GB" dirty="0"/>
              <a:t>memory access (RMA: PUT/GET)</a:t>
            </a:r>
          </a:p>
          <a:p>
            <a:pPr lvl="1"/>
            <a:r>
              <a:rPr lang="en-GB" dirty="0" smtClean="0"/>
              <a:t>Atomic </a:t>
            </a:r>
            <a:r>
              <a:rPr lang="en-GB" dirty="0"/>
              <a:t>memory operations (AMO)</a:t>
            </a:r>
          </a:p>
          <a:p>
            <a:pPr lvl="1"/>
            <a:r>
              <a:rPr lang="en-GB" dirty="0" smtClean="0"/>
              <a:t>Signal </a:t>
            </a:r>
            <a:r>
              <a:rPr lang="en-GB" dirty="0"/>
              <a:t>operations</a:t>
            </a:r>
          </a:p>
          <a:p>
            <a:pPr lvl="1"/>
            <a:r>
              <a:rPr lang="en-GB" dirty="0" smtClean="0"/>
              <a:t>Direct </a:t>
            </a:r>
            <a:r>
              <a:rPr lang="en-GB" dirty="0"/>
              <a:t>load and store </a:t>
            </a:r>
            <a:r>
              <a:rPr lang="en-GB" dirty="0" smtClean="0"/>
              <a:t>operations</a:t>
            </a:r>
            <a:endParaRPr lang="en-GB" dirty="0"/>
          </a:p>
          <a:p>
            <a:pPr lvl="1"/>
            <a:r>
              <a:rPr lang="en-GB" dirty="0" smtClean="0"/>
              <a:t>Collective </a:t>
            </a:r>
            <a:r>
              <a:rPr lang="en-GB" dirty="0"/>
              <a:t>functions (broadcast, reductions, and others)</a:t>
            </a:r>
          </a:p>
          <a:p>
            <a:pPr lvl="1"/>
            <a:r>
              <a:rPr lang="en-GB" dirty="0" smtClean="0"/>
              <a:t>Wait </a:t>
            </a:r>
            <a:r>
              <a:rPr lang="en-GB" dirty="0"/>
              <a:t>and test functions (local symmetric memory only)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r-sh-movi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89450" y="2143269"/>
            <a:ext cx="5751010" cy="403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Plasma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96445" cy="4351338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Understanding </a:t>
            </a:r>
            <a:r>
              <a:rPr lang="en-GB" sz="2400" dirty="0" err="1"/>
              <a:t>capacitively</a:t>
            </a:r>
            <a:r>
              <a:rPr lang="en-GB" sz="2400" dirty="0"/>
              <a:t> </a:t>
            </a:r>
            <a:r>
              <a:rPr lang="en-GB" sz="2400" dirty="0"/>
              <a:t>coupled radiofrequency </a:t>
            </a:r>
            <a:r>
              <a:rPr lang="en-GB" sz="2400" dirty="0" smtClean="0"/>
              <a:t>discharges </a:t>
            </a:r>
            <a:r>
              <a:rPr lang="en-GB" sz="2400" dirty="0"/>
              <a:t>in plasma</a:t>
            </a:r>
          </a:p>
          <a:p>
            <a:r>
              <a:rPr lang="en-GB" sz="2400" dirty="0"/>
              <a:t>Spatiotemporal changes in electric field</a:t>
            </a:r>
          </a:p>
          <a:p>
            <a:r>
              <a:rPr lang="en-GB" sz="2400" dirty="0"/>
              <a:t>Non-equilibrium transport of particles</a:t>
            </a:r>
          </a:p>
          <a:p>
            <a:r>
              <a:rPr lang="en-GB" sz="2400" dirty="0"/>
              <a:t>Numerical simulation helps to understand</a:t>
            </a:r>
            <a:br>
              <a:rPr lang="en-GB" sz="2400" dirty="0"/>
            </a:br>
            <a:r>
              <a:rPr lang="en-GB" sz="2400" dirty="0"/>
              <a:t>the behaviour</a:t>
            </a:r>
            <a:r>
              <a:rPr lang="en-GB" sz="2400" dirty="0"/>
              <a:t> </a:t>
            </a:r>
            <a:r>
              <a:rPr lang="en-GB" sz="2400" dirty="0"/>
              <a:t>of particles</a:t>
            </a:r>
          </a:p>
          <a:p>
            <a:r>
              <a:rPr lang="en-GB" sz="2400" dirty="0"/>
              <a:t>Uses kinetic theory for describing particle </a:t>
            </a:r>
            <a:br>
              <a:rPr lang="en-GB" sz="2400" dirty="0"/>
            </a:br>
            <a:r>
              <a:rPr lang="en-GB" sz="2400" dirty="0"/>
              <a:t>movement</a:t>
            </a:r>
          </a:p>
          <a:p>
            <a:r>
              <a:rPr lang="en-GB" sz="2400" dirty="0"/>
              <a:t>1D and 2D geometries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0610" y="185738"/>
            <a:ext cx="5919850" cy="177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0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352"/>
          </a:xfrm>
        </p:spPr>
        <p:txBody>
          <a:bodyPr/>
          <a:lstStyle/>
          <a:p>
            <a:r>
              <a:rPr lang="en-GB" dirty="0" smtClean="0"/>
              <a:t>Partitioned Global Address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385"/>
            <a:ext cx="10515600" cy="4711578"/>
          </a:xfrm>
        </p:spPr>
        <p:txBody>
          <a:bodyPr>
            <a:normAutofit/>
          </a:bodyPr>
          <a:lstStyle/>
          <a:p>
            <a:r>
              <a:rPr lang="en-GB" dirty="0" smtClean="0"/>
              <a:t>Private vs global memory space</a:t>
            </a:r>
          </a:p>
          <a:p>
            <a:r>
              <a:rPr lang="en-GB" dirty="0" smtClean="0"/>
              <a:t>private: normal device memory</a:t>
            </a:r>
          </a:p>
          <a:p>
            <a:r>
              <a:rPr lang="en-GB" dirty="0" smtClean="0"/>
              <a:t>global: {symmetric address, PE index} pair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778" y="2975187"/>
            <a:ext cx="9954443" cy="38754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NVSHMEM-based plasma code 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kernels move/collide particles locally on each GPU</a:t>
            </a:r>
          </a:p>
          <a:p>
            <a:r>
              <a:rPr lang="en-GB" dirty="0" smtClean="0"/>
              <a:t>update density vectors</a:t>
            </a:r>
          </a:p>
          <a:p>
            <a:r>
              <a:rPr lang="en-GB" dirty="0" smtClean="0"/>
              <a:t>solve for local fields on each GPU</a:t>
            </a:r>
          </a:p>
          <a:p>
            <a:r>
              <a:rPr lang="en-GB" dirty="0" smtClean="0"/>
              <a:t>perform </a:t>
            </a:r>
            <a:r>
              <a:rPr lang="en-GB" b="1" dirty="0" smtClean="0"/>
              <a:t>all-reduce </a:t>
            </a:r>
            <a:r>
              <a:rPr lang="en-GB" dirty="0" smtClean="0"/>
              <a:t>to update global </a:t>
            </a:r>
            <a:r>
              <a:rPr lang="en-GB" dirty="0" err="1" smtClean="0"/>
              <a:t>e_field</a:t>
            </a:r>
            <a:r>
              <a:rPr lang="en-GB" dirty="0" smtClean="0"/>
              <a:t> OR update global </a:t>
            </a:r>
            <a:r>
              <a:rPr lang="en-GB" dirty="0" err="1" smtClean="0"/>
              <a:t>e_field</a:t>
            </a:r>
            <a:r>
              <a:rPr lang="en-GB" dirty="0" smtClean="0"/>
              <a:t> with NVSHMEM </a:t>
            </a:r>
            <a:r>
              <a:rPr lang="en-GB" b="1" dirty="0" err="1" smtClean="0"/>
              <a:t>atomicAdd</a:t>
            </a:r>
            <a:r>
              <a:rPr lang="en-GB" b="1" dirty="0" smtClean="0"/>
              <a:t> </a:t>
            </a:r>
            <a:r>
              <a:rPr lang="en-GB" dirty="0" err="1" smtClean="0"/>
              <a:t>intructions</a:t>
            </a:r>
            <a:r>
              <a:rPr lang="en-GB" dirty="0" smtClean="0"/>
              <a:t> in overlapped fashion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2D geometry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1D case</a:t>
            </a:r>
          </a:p>
          <a:p>
            <a:pPr lvl="1"/>
            <a:r>
              <a:rPr lang="en-GB" dirty="0" smtClean="0"/>
              <a:t>particle count up to 1-10 millions: 1k cells, 1-10k particles per cell</a:t>
            </a:r>
          </a:p>
          <a:p>
            <a:r>
              <a:rPr lang="en-GB" dirty="0" smtClean="0"/>
              <a:t>2D case </a:t>
            </a:r>
          </a:p>
          <a:p>
            <a:pPr lvl="1"/>
            <a:r>
              <a:rPr lang="en-GB" dirty="0" smtClean="0"/>
              <a:t>500 x 500 or 1k x 1k grid</a:t>
            </a:r>
          </a:p>
          <a:p>
            <a:pPr lvl="1"/>
            <a:r>
              <a:rPr lang="en-GB" dirty="0" smtClean="0"/>
              <a:t>100 to 1k particles per cell</a:t>
            </a:r>
          </a:p>
          <a:p>
            <a:pPr lvl="1"/>
            <a:r>
              <a:rPr lang="en-GB" dirty="0" smtClean="0"/>
              <a:t>25 M – 1 B particles</a:t>
            </a:r>
          </a:p>
          <a:p>
            <a:r>
              <a:rPr lang="en-GB" dirty="0" err="1" smtClean="0"/>
              <a:t>e_field</a:t>
            </a:r>
            <a:r>
              <a:rPr lang="en-GB" dirty="0" smtClean="0"/>
              <a:t> should be in shared memory on each GPU</a:t>
            </a:r>
          </a:p>
          <a:p>
            <a:pPr lvl="1"/>
            <a:r>
              <a:rPr lang="en-GB" dirty="0" smtClean="0"/>
              <a:t>1M instead of 1K elements</a:t>
            </a:r>
          </a:p>
          <a:p>
            <a:pPr lvl="1"/>
            <a:r>
              <a:rPr lang="en-GB" dirty="0" smtClean="0"/>
              <a:t>Ampere persisten</a:t>
            </a:r>
            <a:r>
              <a:rPr lang="en-GB" dirty="0" smtClean="0"/>
              <a:t>t shared memory could help, otherwise must be moved into global memory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5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Still in progress, single node and rudimentary MPI versions are complete, NVSHMEM version coming soon</a:t>
            </a:r>
          </a:p>
          <a:p>
            <a:r>
              <a:rPr lang="en-GB" dirty="0" smtClean="0"/>
              <a:t>There are many alternatives for structuring and implementing pre-</a:t>
            </a:r>
            <a:r>
              <a:rPr lang="en-GB" dirty="0" err="1" smtClean="0"/>
              <a:t>exascale</a:t>
            </a:r>
            <a:r>
              <a:rPr lang="en-GB" dirty="0" smtClean="0"/>
              <a:t> multi-GPU programs</a:t>
            </a:r>
          </a:p>
          <a:p>
            <a:r>
              <a:rPr lang="en-GB" dirty="0" smtClean="0"/>
              <a:t>Selecting the best strategy and creating efficient code might not be easy</a:t>
            </a:r>
          </a:p>
          <a:p>
            <a:r>
              <a:rPr lang="en-GB" dirty="0" smtClean="0"/>
              <a:t>Following implementation patterns developed for much smaller CPU-based systems might not be a good long-term choice</a:t>
            </a:r>
          </a:p>
          <a:p>
            <a:r>
              <a:rPr lang="en-GB" dirty="0" smtClean="0"/>
              <a:t>Do not be afraid to re-design, re-structure your program</a:t>
            </a:r>
          </a:p>
          <a:p>
            <a:r>
              <a:rPr lang="en-GB" dirty="0" smtClean="0"/>
              <a:t>Programs with hundreds of millions or billions of threads can be executed efficiently on state-of-the-art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Approach: Particle-in-Cell (PIC)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N-body problem</a:t>
            </a:r>
          </a:p>
          <a:p>
            <a:pPr lvl="1"/>
            <a:r>
              <a:rPr lang="en-GB" dirty="0" smtClean="0"/>
              <a:t>no </a:t>
            </a:r>
            <a:r>
              <a:rPr lang="en-GB" dirty="0" smtClean="0"/>
              <a:t>direct particle </a:t>
            </a:r>
            <a:r>
              <a:rPr lang="en-GB" dirty="0" smtClean="0"/>
              <a:t>interaction, particles </a:t>
            </a:r>
            <a:r>
              <a:rPr lang="en-GB" dirty="0" smtClean="0"/>
              <a:t>interact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 smtClean="0"/>
              <a:t>the </a:t>
            </a:r>
            <a:r>
              <a:rPr lang="en-GB" dirty="0" smtClean="0"/>
              <a:t>field</a:t>
            </a:r>
          </a:p>
          <a:p>
            <a:pPr lvl="1"/>
            <a:r>
              <a:rPr lang="en-GB" dirty="0" smtClean="0"/>
              <a:t>place </a:t>
            </a:r>
            <a:r>
              <a:rPr lang="en-GB" dirty="0" smtClean="0"/>
              <a:t>particle charges to </a:t>
            </a:r>
            <a:r>
              <a:rPr lang="en-GB" dirty="0" smtClean="0"/>
              <a:t>grid</a:t>
            </a:r>
          </a:p>
          <a:p>
            <a:pPr lvl="1"/>
            <a:r>
              <a:rPr lang="en-GB" dirty="0" smtClean="0"/>
              <a:t>solve </a:t>
            </a:r>
            <a:r>
              <a:rPr lang="en-GB" dirty="0" smtClean="0"/>
              <a:t>grid for field – Poisson </a:t>
            </a:r>
            <a:r>
              <a:rPr lang="en-GB" dirty="0" smtClean="0"/>
              <a:t>equation</a:t>
            </a:r>
          </a:p>
          <a:p>
            <a:pPr lvl="1"/>
            <a:r>
              <a:rPr lang="en-GB" dirty="0" smtClean="0"/>
              <a:t>move </a:t>
            </a:r>
            <a:r>
              <a:rPr lang="en-GB" dirty="0" smtClean="0"/>
              <a:t>particles based on field forces </a:t>
            </a:r>
          </a:p>
          <a:p>
            <a:r>
              <a:rPr lang="en-GB" dirty="0" smtClean="0"/>
              <a:t>Particle </a:t>
            </a:r>
            <a:r>
              <a:rPr lang="en-GB" dirty="0"/>
              <a:t>count:  from 100k to </a:t>
            </a:r>
            <a:r>
              <a:rPr lang="en-GB" dirty="0" smtClean="0"/>
              <a:t>10m </a:t>
            </a:r>
            <a:r>
              <a:rPr lang="en-GB" dirty="0"/>
              <a:t>particles </a:t>
            </a:r>
          </a:p>
          <a:p>
            <a:r>
              <a:rPr lang="en-GB" dirty="0"/>
              <a:t>Complication: collision</a:t>
            </a:r>
            <a:r>
              <a:rPr lang="en-GB" dirty="0" smtClean="0"/>
              <a:t>!</a:t>
            </a:r>
          </a:p>
          <a:p>
            <a:r>
              <a:rPr lang="en-GB" dirty="0" smtClean="0"/>
              <a:t>CPU execution is long: ranging from days to months</a:t>
            </a:r>
          </a:p>
          <a:p>
            <a:pPr marL="473202" lvl="1" indent="-342900"/>
            <a:r>
              <a:rPr lang="en-GB" dirty="0" smtClean="0"/>
              <a:t>parallel solutions: </a:t>
            </a:r>
            <a:r>
              <a:rPr lang="en-GB" dirty="0" err="1" smtClean="0"/>
              <a:t>OpenMP</a:t>
            </a:r>
            <a:r>
              <a:rPr lang="en-GB" dirty="0" smtClean="0"/>
              <a:t> and/or MPI code</a:t>
            </a:r>
          </a:p>
          <a:p>
            <a:pPr marL="473202" lvl="1" indent="-342900"/>
            <a:r>
              <a:rPr lang="en-GB" dirty="0" smtClean="0"/>
              <a:t>irregular memory accesses make code difficult to parallelise </a:t>
            </a:r>
            <a:r>
              <a:rPr lang="en-GB" dirty="0" smtClean="0"/>
              <a:t>efficiently</a:t>
            </a:r>
            <a:endParaRPr lang="en-GB" dirty="0" smtClean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83D0-03EB-443F-93A2-7BD572C5AC1D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7807578" y="1825625"/>
            <a:ext cx="4013368" cy="2715746"/>
            <a:chOff x="7277908" y="2105636"/>
            <a:chExt cx="1709828" cy="1156998"/>
          </a:xfrm>
        </p:grpSpPr>
        <p:sp>
          <p:nvSpPr>
            <p:cNvPr id="7" name="Rectangle 6"/>
            <p:cNvSpPr/>
            <p:nvPr/>
          </p:nvSpPr>
          <p:spPr>
            <a:xfrm>
              <a:off x="7304016" y="2130805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57689" y="2130805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411362" y="2130804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4016" y="2684477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57689" y="2684477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411362" y="2684476"/>
              <a:ext cx="553673" cy="55367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7455018" y="2231473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8215621" y="2246854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759818" y="2536273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7670336" y="2961312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8075802" y="2810313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8217018" y="2993473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8609903" y="2357306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8500846" y="2795487"/>
              <a:ext cx="117445" cy="100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277908" y="2105636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7831581" y="2105636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8385254" y="2110459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7283322" y="2659308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7831581" y="2654488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8385254" y="2655713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7277908" y="3212300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7826167" y="3212300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8384817" y="3212300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8933513" y="3212300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8933513" y="2657265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8935522" y="2110459"/>
              <a:ext cx="52214" cy="503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436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16" y="365125"/>
            <a:ext cx="11879484" cy="1325563"/>
          </a:xfrm>
        </p:spPr>
        <p:txBody>
          <a:bodyPr/>
          <a:lstStyle/>
          <a:p>
            <a:r>
              <a:rPr lang="en-GB" dirty="0" smtClean="0"/>
              <a:t>Baseline: single-GPU implementation </a:t>
            </a:r>
            <a:r>
              <a:rPr lang="en-GB" dirty="0"/>
              <a:t>(</a:t>
            </a:r>
            <a:r>
              <a:rPr lang="en-GB" dirty="0" smtClean="0"/>
              <a:t>1D geometry)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9183489" y="4407012"/>
            <a:ext cx="730250" cy="274320"/>
          </a:xfrm>
        </p:spPr>
        <p:txBody>
          <a:bodyPr/>
          <a:lstStyle/>
          <a:p>
            <a:fld id="{4FAB73BC-B049-4115-A692-8D63A059BFB8}" type="slidenum">
              <a:rPr lang="en-US" sz="1000"/>
              <a:t>4</a:t>
            </a:fld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74190" y="1626797"/>
            <a:ext cx="0" cy="312137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10492" y="1928799"/>
            <a:ext cx="0" cy="26012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74190" y="1466375"/>
            <a:ext cx="6015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Loop for simulation cycles (1000-3000)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30854" y="1766457"/>
            <a:ext cx="3682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Loop for input samples (800)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45693" y="2098689"/>
            <a:ext cx="5500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5838"/>
            <a:r>
              <a:rPr lang="en-GB" dirty="0"/>
              <a:t>1. move electrons		-- </a:t>
            </a:r>
            <a:r>
              <a:rPr lang="en-GB" dirty="0" err="1"/>
              <a:t>e_move</a:t>
            </a:r>
            <a:r>
              <a:rPr lang="en-GB" dirty="0"/>
              <a:t> kernel</a:t>
            </a:r>
          </a:p>
          <a:p>
            <a:pPr defTabSz="985838"/>
            <a:r>
              <a:rPr lang="en-GB" dirty="0"/>
              <a:t>2. check boundaries		-- </a:t>
            </a:r>
            <a:r>
              <a:rPr lang="en-GB" dirty="0" err="1"/>
              <a:t>e_boundary</a:t>
            </a:r>
            <a:r>
              <a:rPr lang="en-GB" dirty="0"/>
              <a:t> kernel</a:t>
            </a:r>
          </a:p>
          <a:p>
            <a:pPr defTabSz="985838"/>
            <a:r>
              <a:rPr lang="en-GB" dirty="0"/>
              <a:t>3. electron collision 		-- </a:t>
            </a:r>
            <a:r>
              <a:rPr lang="en-GB" dirty="0" err="1"/>
              <a:t>e_collisions</a:t>
            </a:r>
            <a:r>
              <a:rPr lang="en-GB" dirty="0"/>
              <a:t> kernel</a:t>
            </a:r>
          </a:p>
          <a:p>
            <a:pPr defTabSz="985838"/>
            <a:r>
              <a:rPr lang="en-GB" dirty="0"/>
              <a:t>4. electron density calculation	-- </a:t>
            </a:r>
            <a:r>
              <a:rPr lang="en-GB" dirty="0" err="1"/>
              <a:t>e_density</a:t>
            </a:r>
            <a:r>
              <a:rPr lang="en-GB" dirty="0"/>
              <a:t> kernel</a:t>
            </a:r>
          </a:p>
          <a:p>
            <a:pPr defTabSz="985838"/>
            <a:r>
              <a:rPr lang="en-GB" dirty="0"/>
              <a:t>5. move ions		-- </a:t>
            </a:r>
            <a:r>
              <a:rPr lang="en-GB" dirty="0" err="1"/>
              <a:t>ion_move</a:t>
            </a:r>
            <a:r>
              <a:rPr lang="en-GB" dirty="0"/>
              <a:t> </a:t>
            </a:r>
            <a:r>
              <a:rPr lang="en-GB" dirty="0"/>
              <a:t>kernel</a:t>
            </a:r>
            <a:endParaRPr lang="en-GB" dirty="0"/>
          </a:p>
          <a:p>
            <a:pPr defTabSz="985838"/>
            <a:r>
              <a:rPr lang="en-GB" dirty="0"/>
              <a:t>6. check boundaries		-- </a:t>
            </a:r>
            <a:r>
              <a:rPr lang="en-GB" dirty="0" err="1"/>
              <a:t>ion_boundary</a:t>
            </a:r>
            <a:r>
              <a:rPr lang="en-GB" dirty="0"/>
              <a:t> </a:t>
            </a:r>
            <a:r>
              <a:rPr lang="en-GB" dirty="0"/>
              <a:t>kernel</a:t>
            </a:r>
            <a:endParaRPr lang="en-GB" dirty="0"/>
          </a:p>
          <a:p>
            <a:pPr defTabSz="985838"/>
            <a:r>
              <a:rPr lang="en-GB" dirty="0"/>
              <a:t>7. ion collision		-- </a:t>
            </a:r>
            <a:r>
              <a:rPr lang="en-GB" dirty="0" err="1"/>
              <a:t>ion_collisions</a:t>
            </a:r>
            <a:r>
              <a:rPr lang="en-GB" dirty="0"/>
              <a:t> </a:t>
            </a:r>
            <a:r>
              <a:rPr lang="en-GB" dirty="0"/>
              <a:t>kernel</a:t>
            </a:r>
            <a:endParaRPr lang="en-GB" dirty="0"/>
          </a:p>
          <a:p>
            <a:pPr defTabSz="985838"/>
            <a:r>
              <a:rPr lang="en-GB" dirty="0"/>
              <a:t>8. ion density calculation	</a:t>
            </a:r>
            <a:r>
              <a:rPr lang="en-GB" dirty="0"/>
              <a:t>-- </a:t>
            </a:r>
            <a:r>
              <a:rPr lang="en-GB" dirty="0" err="1"/>
              <a:t>ion_density</a:t>
            </a:r>
            <a:r>
              <a:rPr lang="en-GB" dirty="0"/>
              <a:t> kernel</a:t>
            </a:r>
          </a:p>
          <a:p>
            <a:pPr defTabSz="985838"/>
            <a:r>
              <a:rPr lang="en-GB" dirty="0"/>
              <a:t>9. Poisson solver 		-- CPU seq. </a:t>
            </a:r>
            <a:r>
              <a:rPr lang="en-GB" dirty="0"/>
              <a:t>solver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                             (</a:t>
            </a:r>
            <a:r>
              <a:rPr lang="en-GB" dirty="0"/>
              <a:t>Thomas algorithm)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74190" y="4908590"/>
            <a:ext cx="48006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Problems:</a:t>
            </a:r>
          </a:p>
          <a:p>
            <a:pPr marL="285750" indent="-285750">
              <a:buFontTx/>
              <a:buChar char="-"/>
            </a:pPr>
            <a:r>
              <a:rPr lang="en-GB" dirty="0"/>
              <a:t>too many small kernels with low op. intensity, </a:t>
            </a:r>
          </a:p>
          <a:p>
            <a:pPr marL="285750" indent="-285750">
              <a:buFontTx/>
              <a:buChar char="-"/>
            </a:pPr>
            <a:r>
              <a:rPr lang="en-GB" dirty="0"/>
              <a:t>memory bound kernels,</a:t>
            </a:r>
          </a:p>
          <a:p>
            <a:pPr marL="285750" indent="-285750">
              <a:buFontTx/>
              <a:buChar char="-"/>
            </a:pPr>
            <a:r>
              <a:rPr lang="en-GB" dirty="0"/>
              <a:t>kernel launch overhead,</a:t>
            </a:r>
          </a:p>
          <a:p>
            <a:pPr marL="285750" indent="-285750">
              <a:buFontTx/>
              <a:buChar char="-"/>
            </a:pPr>
            <a:r>
              <a:rPr lang="en-GB" dirty="0"/>
              <a:t>CPU Poisson solver, host-device data transfer</a:t>
            </a:r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5" y="1626797"/>
            <a:ext cx="5493181" cy="43559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9468091" y="2135789"/>
            <a:ext cx="2349661" cy="111669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9468090" y="3258533"/>
            <a:ext cx="2349661" cy="111669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9468090" y="4402663"/>
            <a:ext cx="2349661" cy="50592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30" y="2656610"/>
            <a:ext cx="5373143" cy="3699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14" y="365125"/>
            <a:ext cx="10948686" cy="1325563"/>
          </a:xfrm>
        </p:spPr>
        <p:txBody>
          <a:bodyPr/>
          <a:lstStyle/>
          <a:p>
            <a:r>
              <a:rPr lang="en-GB" dirty="0" smtClean="0"/>
              <a:t>GPU PIC/MCC </a:t>
            </a:r>
            <a:r>
              <a:rPr lang="en-GB" dirty="0" smtClean="0"/>
              <a:t>behaviour</a:t>
            </a:r>
            <a:endParaRPr lang="en-GB" dirty="0"/>
          </a:p>
        </p:txBody>
      </p:sp>
      <p:pic>
        <p:nvPicPr>
          <p:cNvPr id="4" name="image20.jpg" descr="https://ars.els-cdn.com/content/image/1-s2.0-S0010465521000503-gr9_lrg.jpg"/>
          <p:cNvPicPr/>
          <p:nvPr/>
        </p:nvPicPr>
        <p:blipFill rotWithShape="1">
          <a:blip r:embed="rId3"/>
          <a:srcRect t="47619"/>
          <a:stretch/>
        </p:blipFill>
        <p:spPr>
          <a:xfrm>
            <a:off x="5690886" y="2656609"/>
            <a:ext cx="6161590" cy="3739649"/>
          </a:xfrm>
          <a:prstGeom prst="rect">
            <a:avLst/>
          </a:prstGeom>
          <a:ln/>
        </p:spPr>
      </p:pic>
      <p:sp>
        <p:nvSpPr>
          <p:cNvPr id="7" name="TextBox 6"/>
          <p:cNvSpPr txBox="1"/>
          <p:nvPr/>
        </p:nvSpPr>
        <p:spPr>
          <a:xfrm>
            <a:off x="2639028" y="2199190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Speedup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15155" y="2199190"/>
            <a:ext cx="3072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per-particle execution time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28120" y="145016"/>
            <a:ext cx="5459393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Multi-GPU 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introduce </a:t>
            </a:r>
            <a:r>
              <a:rPr lang="en-GB" sz="2400" b="1" dirty="0" smtClean="0"/>
              <a:t>further speedup</a:t>
            </a:r>
            <a:r>
              <a:rPr lang="en-GB" sz="2400" dirty="0" smtClean="0"/>
              <a:t> for a system of given size (strong scaling)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increase particle count</a:t>
            </a:r>
            <a:r>
              <a:rPr lang="en-GB" sz="2400" dirty="0" smtClean="0"/>
              <a:t> without increasing execution time (weak scaling)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07534" y="4282633"/>
            <a:ext cx="11575" cy="135423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85357" y="3562941"/>
            <a:ext cx="0" cy="207393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78822"/>
              </p:ext>
            </p:extLst>
          </p:nvPr>
        </p:nvGraphicFramePr>
        <p:xfrm>
          <a:off x="2060360" y="3689346"/>
          <a:ext cx="900000" cy="9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00"/>
              </a:tblGrid>
              <a:tr h="900000">
                <a:tc>
                  <a:txBody>
                    <a:bodyPr/>
                    <a:lstStyle/>
                    <a:p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64756"/>
              </p:ext>
            </p:extLst>
          </p:nvPr>
        </p:nvGraphicFramePr>
        <p:xfrm>
          <a:off x="5376000" y="3419346"/>
          <a:ext cx="144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GPU </a:t>
            </a:r>
            <a:r>
              <a:rPr lang="en-GB" dirty="0" smtClean="0"/>
              <a:t>systems (desktops, small clusters)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45192" y="1782075"/>
            <a:ext cx="19303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</a:t>
            </a:r>
            <a:r>
              <a:rPr lang="en-GB" sz="2800" dirty="0" smtClean="0"/>
              <a:t>node</a:t>
            </a:r>
          </a:p>
          <a:p>
            <a:pPr algn="ctr"/>
            <a:r>
              <a:rPr lang="en-GB" sz="2800" dirty="0" smtClean="0"/>
              <a:t>1 A100 GPU</a:t>
            </a:r>
          </a:p>
          <a:p>
            <a:pPr algn="ctr"/>
            <a:r>
              <a:rPr lang="en-GB" sz="2800" dirty="0" smtClean="0"/>
              <a:t>6,912 </a:t>
            </a:r>
            <a:r>
              <a:rPr lang="en-GB" sz="2800" dirty="0" smtClean="0"/>
              <a:t>cores</a:t>
            </a:r>
            <a:endParaRPr lang="en-GB" sz="2800" dirty="0"/>
          </a:p>
          <a:p>
            <a:pPr algn="ctr"/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60299" y="1782075"/>
            <a:ext cx="20714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1 node</a:t>
            </a:r>
          </a:p>
          <a:p>
            <a:pPr algn="ctr"/>
            <a:r>
              <a:rPr lang="en-GB" sz="2800" dirty="0" smtClean="0"/>
              <a:t>4 A100 GPUs</a:t>
            </a:r>
          </a:p>
          <a:p>
            <a:pPr algn="ctr"/>
            <a:r>
              <a:rPr lang="en-GB" sz="2800" dirty="0" smtClean="0"/>
              <a:t>27,648 </a:t>
            </a:r>
            <a:r>
              <a:rPr lang="en-GB" sz="2800" dirty="0" smtClean="0"/>
              <a:t>cores</a:t>
            </a:r>
            <a:endParaRPr lang="en-GB" sz="2800" dirty="0"/>
          </a:p>
          <a:p>
            <a:pPr algn="ctr"/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968569" y="1690688"/>
            <a:ext cx="22541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4</a:t>
            </a:r>
            <a:r>
              <a:rPr lang="en-GB" sz="2800" dirty="0" smtClean="0"/>
              <a:t> nodes</a:t>
            </a:r>
          </a:p>
          <a:p>
            <a:pPr algn="ctr"/>
            <a:r>
              <a:rPr lang="en-GB" sz="2800" dirty="0" smtClean="0"/>
              <a:t>16 A100 GPUs</a:t>
            </a:r>
          </a:p>
          <a:p>
            <a:pPr algn="ctr"/>
            <a:r>
              <a:rPr lang="en-GB" sz="2800" dirty="0" smtClean="0"/>
              <a:t>110,592 </a:t>
            </a:r>
            <a:r>
              <a:rPr lang="en-GB" sz="2800" dirty="0" smtClean="0"/>
              <a:t>cores</a:t>
            </a:r>
            <a:endParaRPr lang="en-GB" sz="2800" dirty="0"/>
          </a:p>
          <a:p>
            <a:pPr algn="ctr"/>
            <a:endParaRPr lang="en-GB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48253"/>
              </p:ext>
            </p:extLst>
          </p:nvPr>
        </p:nvGraphicFramePr>
        <p:xfrm>
          <a:off x="9231640" y="3275346"/>
          <a:ext cx="1728000" cy="172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2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55620"/>
              </p:ext>
            </p:extLst>
          </p:nvPr>
        </p:nvGraphicFramePr>
        <p:xfrm>
          <a:off x="1963420" y="2476886"/>
          <a:ext cx="81280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4390" y="640080"/>
            <a:ext cx="61822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Komondor</a:t>
            </a:r>
            <a:r>
              <a:rPr lang="en-GB" sz="3200" dirty="0" smtClean="0"/>
              <a:t> (Hungary, coming soon): </a:t>
            </a:r>
          </a:p>
          <a:p>
            <a:r>
              <a:rPr lang="en-GB" sz="3200" dirty="0" smtClean="0"/>
              <a:t>200 </a:t>
            </a:r>
            <a:r>
              <a:rPr lang="en-GB" sz="3200" dirty="0" smtClean="0"/>
              <a:t>GPUs, 4.5 </a:t>
            </a:r>
            <a:r>
              <a:rPr lang="en-GB" sz="3200" dirty="0" err="1" smtClean="0"/>
              <a:t>Pflop</a:t>
            </a:r>
            <a:r>
              <a:rPr lang="en-GB" sz="3200" dirty="0" smtClean="0"/>
              <a:t>/s</a:t>
            </a: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50" y="774550"/>
            <a:ext cx="5275729" cy="5275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4389" y="640080"/>
            <a:ext cx="4536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Marconi </a:t>
            </a:r>
            <a:r>
              <a:rPr lang="en-GB" sz="3200" dirty="0" smtClean="0"/>
              <a:t>100 (Italy): </a:t>
            </a:r>
          </a:p>
          <a:p>
            <a:r>
              <a:rPr lang="en-GB" sz="3200" dirty="0" smtClean="0"/>
              <a:t>256 </a:t>
            </a:r>
            <a:r>
              <a:rPr lang="en-GB" sz="3200" dirty="0" smtClean="0"/>
              <a:t>out of 3920 GPUs</a:t>
            </a:r>
          </a:p>
          <a:p>
            <a:r>
              <a:rPr lang="en-GB" sz="3200" dirty="0" smtClean="0"/>
              <a:t>32 </a:t>
            </a:r>
            <a:r>
              <a:rPr lang="en-GB" sz="3200" dirty="0" err="1" smtClean="0"/>
              <a:t>Pflop</a:t>
            </a:r>
            <a:r>
              <a:rPr lang="en-GB" sz="3200" dirty="0" smtClean="0"/>
              <a:t>/s</a:t>
            </a: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39" y="197268"/>
            <a:ext cx="4465321" cy="3193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470" y="579120"/>
            <a:ext cx="26555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Leonardo (Italy):</a:t>
            </a:r>
          </a:p>
          <a:p>
            <a:r>
              <a:rPr lang="en-GB" sz="3200" dirty="0" smtClean="0"/>
              <a:t> </a:t>
            </a:r>
            <a:endParaRPr lang="en-GB" sz="3200" dirty="0" smtClean="0"/>
          </a:p>
          <a:p>
            <a:r>
              <a:rPr lang="en-GB" sz="3200" dirty="0" smtClean="0"/>
              <a:t>14000 GPUs</a:t>
            </a:r>
          </a:p>
          <a:p>
            <a:r>
              <a:rPr lang="en-GB" sz="3200" dirty="0" smtClean="0"/>
              <a:t>200+ </a:t>
            </a:r>
            <a:r>
              <a:rPr lang="en-GB" sz="3200" dirty="0" err="1" smtClean="0"/>
              <a:t>Pflop</a:t>
            </a:r>
            <a:r>
              <a:rPr lang="en-GB" sz="3200" dirty="0" smtClean="0"/>
              <a:t>/s</a:t>
            </a:r>
          </a:p>
          <a:p>
            <a:endParaRPr lang="en-GB" sz="3200" dirty="0"/>
          </a:p>
          <a:p>
            <a:r>
              <a:rPr lang="en-GB" sz="3200" dirty="0" smtClean="0"/>
              <a:t>by end of 2022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546" y="197268"/>
            <a:ext cx="4465321" cy="3193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39" y="3378504"/>
            <a:ext cx="4465321" cy="3193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567" y="3378745"/>
            <a:ext cx="4465321" cy="3193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21124" y="2901209"/>
            <a:ext cx="430540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can we create efficient </a:t>
            </a:r>
            <a:br>
              <a:rPr lang="en-GB" sz="2800" dirty="0" smtClean="0"/>
            </a:br>
            <a:r>
              <a:rPr lang="en-GB" sz="2800" dirty="0" smtClean="0"/>
              <a:t>programs for such systems?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D1E-D252-4FBB-86C7-77274805A5F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19871</TotalTime>
  <Words>886</Words>
  <Application>Microsoft Office PowerPoint</Application>
  <PresentationFormat>Widescreen</PresentationFormat>
  <Paragraphs>202</Paragraphs>
  <Slides>23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Office Theme</vt:lpstr>
      <vt:lpstr>Implementation strategies for Multi-GPU PIC/MCC plasma simulation on pre-exascale systems</vt:lpstr>
      <vt:lpstr>Plasma simulation</vt:lpstr>
      <vt:lpstr>Approach: Particle-in-Cell (PIC) simulation</vt:lpstr>
      <vt:lpstr>Baseline: single-GPU implementation (1D geometry)</vt:lpstr>
      <vt:lpstr>GPU PIC/MCC behaviour</vt:lpstr>
      <vt:lpstr>Typical GPU systems (desktops, small clusters)</vt:lpstr>
      <vt:lpstr>PowerPoint Presentation</vt:lpstr>
      <vt:lpstr>PowerPoint Presentation</vt:lpstr>
      <vt:lpstr>PowerPoint Presentation</vt:lpstr>
      <vt:lpstr>Pre-exascale multi-GPU architecture</vt:lpstr>
      <vt:lpstr>Multi-GPU plasma simulation program strategies </vt:lpstr>
      <vt:lpstr>Single node, single thread multi-GPU program </vt:lpstr>
      <vt:lpstr>Data distribution  </vt:lpstr>
      <vt:lpstr>Multi-GPU 1D execution, single node, OpenMP</vt:lpstr>
      <vt:lpstr>Multi-node case, MPI strategy </vt:lpstr>
      <vt:lpstr>Problems</vt:lpstr>
      <vt:lpstr>Alternative No 1 – NCCL</vt:lpstr>
      <vt:lpstr>Mismatch of communication libraries and the CUDA model</vt:lpstr>
      <vt:lpstr>Alternative No 2 – NVSHMEM </vt:lpstr>
      <vt:lpstr>Partitioned Global Address Space</vt:lpstr>
      <vt:lpstr>NVSHMEM-based plasma code version</vt:lpstr>
      <vt:lpstr>2D geometry 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Day 2022 talk</dc:title>
  <dc:creator>juhasz</dc:creator>
  <cp:lastModifiedBy>juhasz</cp:lastModifiedBy>
  <cp:revision>64</cp:revision>
  <dcterms:created xsi:type="dcterms:W3CDTF">2022-05-25T11:18:45Z</dcterms:created>
  <dcterms:modified xsi:type="dcterms:W3CDTF">2022-06-20T06:05:18Z</dcterms:modified>
</cp:coreProperties>
</file>