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8"/>
  </p:notesMasterIdLst>
  <p:sldIdLst>
    <p:sldId id="261" r:id="rId2"/>
    <p:sldId id="262" r:id="rId3"/>
    <p:sldId id="263" r:id="rId4"/>
    <p:sldId id="264" r:id="rId5"/>
    <p:sldId id="265" r:id="rId6"/>
    <p:sldId id="267" r:id="rId7"/>
    <p:sldId id="268" r:id="rId8"/>
    <p:sldId id="269" r:id="rId9"/>
    <p:sldId id="270" r:id="rId10"/>
    <p:sldId id="271" r:id="rId11"/>
    <p:sldId id="272" r:id="rId12"/>
    <p:sldId id="273" r:id="rId13"/>
    <p:sldId id="274" r:id="rId14"/>
    <p:sldId id="275" r:id="rId15"/>
    <p:sldId id="276"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90C3"/>
    <a:srgbClr val="39A7E7"/>
    <a:srgbClr val="1873B4"/>
    <a:srgbClr val="00A6E7"/>
    <a:srgbClr val="39A7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52" autoAdjust="0"/>
    <p:restoredTop sz="94655"/>
  </p:normalViewPr>
  <p:slideViewPr>
    <p:cSldViewPr snapToGrid="0" snapToObjects="1">
      <p:cViewPr varScale="1">
        <p:scale>
          <a:sx n="111" d="100"/>
          <a:sy n="111" d="100"/>
        </p:scale>
        <p:origin x="248" y="37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3" d="100"/>
          <a:sy n="93" d="100"/>
        </p:scale>
        <p:origin x="3552"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6199E-51E8-EC45-9B62-4FE3672BBBA7}" type="datetimeFigureOut">
              <a:rPr lang="en-HU" smtClean="0"/>
              <a:t>2021. 11. 10.</a:t>
            </a:fld>
            <a:endParaRPr lang="en-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E986C-6C1D-1A42-9DF9-0273379E45B5}" type="slidenum">
              <a:rPr lang="en-HU" smtClean="0"/>
              <a:t>‹#›</a:t>
            </a:fld>
            <a:endParaRPr lang="en-HU"/>
          </a:p>
        </p:txBody>
      </p:sp>
    </p:spTree>
    <p:extLst>
      <p:ext uri="{BB962C8B-B14F-4D97-AF65-F5344CB8AC3E}">
        <p14:creationId xmlns:p14="http://schemas.microsoft.com/office/powerpoint/2010/main" val="982327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a:p>
        </p:txBody>
      </p:sp>
      <p:sp>
        <p:nvSpPr>
          <p:cNvPr id="4" name="Slide Number Placeholder 3"/>
          <p:cNvSpPr>
            <a:spLocks noGrp="1"/>
          </p:cNvSpPr>
          <p:nvPr>
            <p:ph type="sldNum" sz="quarter" idx="5"/>
          </p:nvPr>
        </p:nvSpPr>
        <p:spPr/>
        <p:txBody>
          <a:bodyPr/>
          <a:lstStyle/>
          <a:p>
            <a:fld id="{F28E986C-6C1D-1A42-9DF9-0273379E45B5}" type="slidenum">
              <a:rPr lang="en-HU" smtClean="0"/>
              <a:t>4</a:t>
            </a:fld>
            <a:endParaRPr lang="en-HU"/>
          </a:p>
        </p:txBody>
      </p:sp>
    </p:spTree>
    <p:extLst>
      <p:ext uri="{BB962C8B-B14F-4D97-AF65-F5344CB8AC3E}">
        <p14:creationId xmlns:p14="http://schemas.microsoft.com/office/powerpoint/2010/main" val="2045275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301900" y="1122363"/>
            <a:ext cx="11692707" cy="2387600"/>
          </a:xfrm>
        </p:spPr>
        <p:txBody>
          <a:bodyPr anchor="b"/>
          <a:lstStyle>
            <a:lvl1pPr algn="ctr">
              <a:defRPr sz="6000" b="1">
                <a:solidFill>
                  <a:schemeClr val="tx1"/>
                </a:solidFill>
              </a:defRPr>
            </a:lvl1pPr>
          </a:lstStyle>
          <a:p>
            <a:r>
              <a:rPr lang="en-GB"/>
              <a:t>Click to edit Master title style</a:t>
            </a:r>
            <a:endParaRPr lang="hu-HU" dirty="0"/>
          </a:p>
        </p:txBody>
      </p:sp>
      <p:sp>
        <p:nvSpPr>
          <p:cNvPr id="3" name="Alcím 2"/>
          <p:cNvSpPr>
            <a:spLocks noGrp="1"/>
          </p:cNvSpPr>
          <p:nvPr>
            <p:ph type="subTitle" idx="1"/>
          </p:nvPr>
        </p:nvSpPr>
        <p:spPr>
          <a:xfrm>
            <a:off x="301900" y="3602038"/>
            <a:ext cx="1169270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hu-HU" dirty="0"/>
          </a:p>
        </p:txBody>
      </p:sp>
      <p:sp>
        <p:nvSpPr>
          <p:cNvPr id="4" name="Szövegdoboz 13"/>
          <p:cNvSpPr txBox="1"/>
          <p:nvPr userDrawn="1"/>
        </p:nvSpPr>
        <p:spPr>
          <a:xfrm>
            <a:off x="930208" y="180871"/>
            <a:ext cx="5689729" cy="423193"/>
          </a:xfrm>
          <a:prstGeom prst="rect">
            <a:avLst/>
          </a:prstGeom>
          <a:ln>
            <a:noFill/>
          </a:ln>
        </p:spPr>
        <p:txBody>
          <a:bodyPr wrap="square" rtlCol="0">
            <a:spAutoFit/>
          </a:bodyPr>
          <a:lstStyle/>
          <a:p>
            <a:pPr algn="just"/>
            <a:r>
              <a:rPr lang="hu-HU" sz="2150" b="0" kern="1200" spc="0" baseline="0" dirty="0">
                <a:ln w="3175">
                  <a:solidFill>
                    <a:srgbClr val="1873B4">
                      <a:alpha val="50000"/>
                    </a:srgbClr>
                  </a:solidFill>
                </a:ln>
                <a:solidFill>
                  <a:schemeClr val="bg1"/>
                </a:solidFill>
                <a:latin typeface="Hypatia Sans Pro" panose="020B0502020204020303" pitchFamily="34" charset="0"/>
              </a:rPr>
              <a:t>Pázmány Péter </a:t>
            </a:r>
            <a:r>
              <a:rPr lang="hu-HU" sz="2150" b="0" kern="1200" spc="0" baseline="0" dirty="0" err="1">
                <a:ln w="3175">
                  <a:solidFill>
                    <a:srgbClr val="1873B4">
                      <a:alpha val="50000"/>
                    </a:srgbClr>
                  </a:solidFill>
                </a:ln>
                <a:solidFill>
                  <a:schemeClr val="bg1"/>
                </a:solidFill>
                <a:latin typeface="Hypatia Sans Pro" panose="020B0502020204020303" pitchFamily="34" charset="0"/>
              </a:rPr>
              <a:t>Catholic</a:t>
            </a:r>
            <a:r>
              <a:rPr lang="hu-HU" sz="2150" b="0" kern="1200" spc="0" baseline="0" dirty="0">
                <a:ln w="3175">
                  <a:solidFill>
                    <a:srgbClr val="1873B4">
                      <a:alpha val="50000"/>
                    </a:srgbClr>
                  </a:solidFill>
                </a:ln>
                <a:solidFill>
                  <a:schemeClr val="bg1"/>
                </a:solidFill>
                <a:latin typeface="Hypatia Sans Pro" panose="020B0502020204020303" pitchFamily="34" charset="0"/>
              </a:rPr>
              <a:t> University</a:t>
            </a:r>
          </a:p>
        </p:txBody>
      </p:sp>
      <p:sp>
        <p:nvSpPr>
          <p:cNvPr id="5" name="Szövegdoboz 14"/>
          <p:cNvSpPr txBox="1"/>
          <p:nvPr userDrawn="1"/>
        </p:nvSpPr>
        <p:spPr>
          <a:xfrm>
            <a:off x="953434" y="476958"/>
            <a:ext cx="5004653" cy="338554"/>
          </a:xfrm>
          <a:prstGeom prst="rect">
            <a:avLst/>
          </a:prstGeom>
        </p:spPr>
        <p:txBody>
          <a:bodyPr wrap="square" rtlCol="0">
            <a:spAutoFit/>
          </a:bodyPr>
          <a:lstStyle/>
          <a:p>
            <a:pPr algn="just"/>
            <a:r>
              <a:rPr lang="hu-HU" sz="1600" b="1" kern="1200" spc="0" baseline="0" dirty="0" err="1">
                <a:ln w="3175">
                  <a:solidFill>
                    <a:srgbClr val="1873B4">
                      <a:alpha val="50000"/>
                    </a:srgbClr>
                  </a:solidFill>
                </a:ln>
                <a:solidFill>
                  <a:schemeClr val="bg1"/>
                </a:solidFill>
                <a:latin typeface="Hypatia Sans Pro" panose="020B0502020204020303" pitchFamily="34" charset="0"/>
              </a:rPr>
              <a:t>Faculty</a:t>
            </a:r>
            <a:r>
              <a:rPr lang="hu-HU" sz="1600" b="1" kern="1200" spc="0" baseline="0" dirty="0">
                <a:ln w="3175">
                  <a:solidFill>
                    <a:srgbClr val="1873B4">
                      <a:alpha val="50000"/>
                    </a:srgbClr>
                  </a:solidFill>
                </a:ln>
                <a:solidFill>
                  <a:schemeClr val="bg1"/>
                </a:solidFill>
                <a:latin typeface="Hypatia Sans Pro" panose="020B0502020204020303" pitchFamily="34" charset="0"/>
              </a:rPr>
              <a:t> of </a:t>
            </a:r>
            <a:r>
              <a:rPr lang="hu-HU" sz="1600" b="1" kern="1200" spc="0" baseline="0" dirty="0" err="1">
                <a:ln w="3175">
                  <a:solidFill>
                    <a:srgbClr val="1873B4">
                      <a:alpha val="50000"/>
                    </a:srgbClr>
                  </a:solidFill>
                </a:ln>
                <a:solidFill>
                  <a:schemeClr val="bg1"/>
                </a:solidFill>
                <a:latin typeface="Hypatia Sans Pro" panose="020B0502020204020303" pitchFamily="34" charset="0"/>
              </a:rPr>
              <a:t>Information</a:t>
            </a:r>
            <a:r>
              <a:rPr lang="hu-HU" sz="1600" b="1" kern="1200" spc="0" baseline="0" dirty="0">
                <a:ln w="3175">
                  <a:solidFill>
                    <a:srgbClr val="1873B4">
                      <a:alpha val="50000"/>
                    </a:srgbClr>
                  </a:solidFill>
                </a:ln>
                <a:solidFill>
                  <a:schemeClr val="bg1"/>
                </a:solidFill>
                <a:latin typeface="Hypatia Sans Pro" panose="020B0502020204020303" pitchFamily="34" charset="0"/>
              </a:rPr>
              <a:t> </a:t>
            </a:r>
            <a:r>
              <a:rPr lang="hu-HU" sz="1600" b="1" kern="1200" spc="0" baseline="0" dirty="0" err="1">
                <a:ln w="3175">
                  <a:solidFill>
                    <a:srgbClr val="1873B4">
                      <a:alpha val="50000"/>
                    </a:srgbClr>
                  </a:solidFill>
                </a:ln>
                <a:solidFill>
                  <a:schemeClr val="bg1"/>
                </a:solidFill>
                <a:latin typeface="Hypatia Sans Pro" panose="020B0502020204020303" pitchFamily="34" charset="0"/>
              </a:rPr>
              <a:t>Technology</a:t>
            </a:r>
            <a:r>
              <a:rPr lang="hu-HU" sz="1600" b="1" kern="1200" spc="0" baseline="0" dirty="0">
                <a:ln w="3175">
                  <a:solidFill>
                    <a:srgbClr val="1873B4">
                      <a:alpha val="50000"/>
                    </a:srgbClr>
                  </a:solidFill>
                </a:ln>
                <a:solidFill>
                  <a:schemeClr val="bg1"/>
                </a:solidFill>
                <a:latin typeface="Hypatia Sans Pro" panose="020B0502020204020303" pitchFamily="34" charset="0"/>
              </a:rPr>
              <a:t> and </a:t>
            </a:r>
            <a:r>
              <a:rPr lang="hu-HU" sz="1600" b="1" kern="1200" spc="0" baseline="0" dirty="0" err="1">
                <a:ln w="3175">
                  <a:solidFill>
                    <a:srgbClr val="1873B4">
                      <a:alpha val="50000"/>
                    </a:srgbClr>
                  </a:solidFill>
                </a:ln>
                <a:solidFill>
                  <a:schemeClr val="bg1"/>
                </a:solidFill>
                <a:latin typeface="Hypatia Sans Pro" panose="020B0502020204020303" pitchFamily="34" charset="0"/>
              </a:rPr>
              <a:t>Bionics</a:t>
            </a:r>
            <a:endParaRPr lang="hu-HU" sz="1600" b="1" kern="1200" spc="0" baseline="0" dirty="0">
              <a:ln w="3175">
                <a:solidFill>
                  <a:srgbClr val="1873B4">
                    <a:alpha val="50000"/>
                  </a:srgbClr>
                </a:solidFill>
              </a:ln>
              <a:solidFill>
                <a:schemeClr val="bg1"/>
              </a:solidFill>
              <a:latin typeface="Hypatia Sans Pro" panose="020B0502020204020303" pitchFamily="34" charset="0"/>
            </a:endParaRPr>
          </a:p>
        </p:txBody>
      </p:sp>
    </p:spTree>
    <p:extLst>
      <p:ext uri="{BB962C8B-B14F-4D97-AF65-F5344CB8AC3E}">
        <p14:creationId xmlns:p14="http://schemas.microsoft.com/office/powerpoint/2010/main" val="271281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ép képaláírással">
    <p:spTree>
      <p:nvGrpSpPr>
        <p:cNvPr id="1" name=""/>
        <p:cNvGrpSpPr/>
        <p:nvPr/>
      </p:nvGrpSpPr>
      <p:grpSpPr>
        <a:xfrm>
          <a:off x="0" y="0"/>
          <a:ext cx="0" cy="0"/>
          <a:chOff x="0" y="0"/>
          <a:chExt cx="0" cy="0"/>
        </a:xfrm>
      </p:grpSpPr>
      <p:sp>
        <p:nvSpPr>
          <p:cNvPr id="3" name="Kép helye 2"/>
          <p:cNvSpPr>
            <a:spLocks noGrp="1"/>
          </p:cNvSpPr>
          <p:nvPr>
            <p:ph type="pic" idx="1"/>
          </p:nvPr>
        </p:nvSpPr>
        <p:spPr>
          <a:xfrm>
            <a:off x="3594102" y="1133477"/>
            <a:ext cx="8400505" cy="52115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hu-HU"/>
          </a:p>
        </p:txBody>
      </p:sp>
      <p:sp>
        <p:nvSpPr>
          <p:cNvPr id="5" name="Dátum helye 4"/>
          <p:cNvSpPr>
            <a:spLocks noGrp="1"/>
          </p:cNvSpPr>
          <p:nvPr>
            <p:ph type="dt" sz="half" idx="10"/>
          </p:nvPr>
        </p:nvSpPr>
        <p:spPr/>
        <p:txBody>
          <a:bodyPr/>
          <a:lstStyle/>
          <a:p>
            <a:fld id="{817665BA-9D12-44F2-9706-F0BF5B0CCA26}" type="datetimeFigureOut">
              <a:rPr lang="hu-HU" smtClean="0"/>
              <a:t>2021. 11. 10.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8FE08BE-4C54-4F38-AB04-0146ECEEC121}" type="slidenum">
              <a:rPr lang="hu-HU" smtClean="0"/>
              <a:t>‹#›</a:t>
            </a:fld>
            <a:endParaRPr lang="hu-HU"/>
          </a:p>
        </p:txBody>
      </p:sp>
      <p:sp>
        <p:nvSpPr>
          <p:cNvPr id="8" name="Cím 1"/>
          <p:cNvSpPr>
            <a:spLocks noGrp="1"/>
          </p:cNvSpPr>
          <p:nvPr>
            <p:ph type="title"/>
          </p:nvPr>
        </p:nvSpPr>
        <p:spPr>
          <a:xfrm>
            <a:off x="301901" y="1133477"/>
            <a:ext cx="3139801" cy="923925"/>
          </a:xfrm>
        </p:spPr>
        <p:txBody>
          <a:bodyPr anchor="b"/>
          <a:lstStyle>
            <a:lvl1pPr>
              <a:defRPr sz="3200"/>
            </a:lvl1pPr>
          </a:lstStyle>
          <a:p>
            <a:r>
              <a:rPr lang="en-GB"/>
              <a:t>Click to edit Master title style</a:t>
            </a:r>
            <a:endParaRPr lang="hu-HU" dirty="0"/>
          </a:p>
        </p:txBody>
      </p:sp>
      <p:sp>
        <p:nvSpPr>
          <p:cNvPr id="9" name="Szöveg helye 3"/>
          <p:cNvSpPr>
            <a:spLocks noGrp="1"/>
          </p:cNvSpPr>
          <p:nvPr>
            <p:ph type="body" sz="half" idx="2"/>
          </p:nvPr>
        </p:nvSpPr>
        <p:spPr>
          <a:xfrm>
            <a:off x="301901" y="2057401"/>
            <a:ext cx="3139801" cy="42876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99248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ímdia csak címmel">
    <p:spTree>
      <p:nvGrpSpPr>
        <p:cNvPr id="1" name=""/>
        <p:cNvGrpSpPr/>
        <p:nvPr/>
      </p:nvGrpSpPr>
      <p:grpSpPr>
        <a:xfrm>
          <a:off x="0" y="0"/>
          <a:ext cx="0" cy="0"/>
          <a:chOff x="0" y="0"/>
          <a:chExt cx="0" cy="0"/>
        </a:xfrm>
      </p:grpSpPr>
      <p:sp>
        <p:nvSpPr>
          <p:cNvPr id="2" name="Cím 1"/>
          <p:cNvSpPr>
            <a:spLocks noGrp="1"/>
          </p:cNvSpPr>
          <p:nvPr>
            <p:ph type="ctrTitle"/>
          </p:nvPr>
        </p:nvSpPr>
        <p:spPr>
          <a:xfrm>
            <a:off x="301900" y="1122363"/>
            <a:ext cx="11692707" cy="2387600"/>
          </a:xfrm>
        </p:spPr>
        <p:txBody>
          <a:bodyPr anchor="b"/>
          <a:lstStyle>
            <a:lvl1pPr algn="ctr">
              <a:defRPr sz="6000" b="1">
                <a:solidFill>
                  <a:schemeClr val="tx1"/>
                </a:solidFill>
              </a:defRPr>
            </a:lvl1pPr>
          </a:lstStyle>
          <a:p>
            <a:r>
              <a:rPr lang="en-GB"/>
              <a:t>Click to edit Master title style</a:t>
            </a:r>
            <a:endParaRPr lang="hu-HU" dirty="0"/>
          </a:p>
        </p:txBody>
      </p:sp>
      <p:sp>
        <p:nvSpPr>
          <p:cNvPr id="5" name="Szövegdoboz 13"/>
          <p:cNvSpPr txBox="1"/>
          <p:nvPr userDrawn="1"/>
        </p:nvSpPr>
        <p:spPr>
          <a:xfrm>
            <a:off x="930208" y="180871"/>
            <a:ext cx="5689729" cy="423193"/>
          </a:xfrm>
          <a:prstGeom prst="rect">
            <a:avLst/>
          </a:prstGeom>
          <a:ln>
            <a:noFill/>
          </a:ln>
        </p:spPr>
        <p:txBody>
          <a:bodyPr wrap="square" rtlCol="0">
            <a:spAutoFit/>
          </a:bodyPr>
          <a:lstStyle/>
          <a:p>
            <a:pPr algn="just"/>
            <a:r>
              <a:rPr lang="hu-HU" sz="2150" b="0" kern="1200" spc="0" baseline="0" dirty="0">
                <a:ln w="3175">
                  <a:solidFill>
                    <a:srgbClr val="1873B4">
                      <a:alpha val="50000"/>
                    </a:srgbClr>
                  </a:solidFill>
                </a:ln>
                <a:solidFill>
                  <a:schemeClr val="bg1"/>
                </a:solidFill>
                <a:latin typeface="Hypatia Sans Pro" panose="020B0502020204020303" pitchFamily="34" charset="0"/>
              </a:rPr>
              <a:t>Pázmány Péter </a:t>
            </a:r>
            <a:r>
              <a:rPr lang="hu-HU" sz="2150" b="0" kern="1200" spc="0" baseline="0" dirty="0" err="1">
                <a:ln w="3175">
                  <a:solidFill>
                    <a:srgbClr val="1873B4">
                      <a:alpha val="50000"/>
                    </a:srgbClr>
                  </a:solidFill>
                </a:ln>
                <a:solidFill>
                  <a:schemeClr val="bg1"/>
                </a:solidFill>
                <a:latin typeface="Hypatia Sans Pro" panose="020B0502020204020303" pitchFamily="34" charset="0"/>
              </a:rPr>
              <a:t>Catholic</a:t>
            </a:r>
            <a:r>
              <a:rPr lang="hu-HU" sz="2150" b="0" kern="1200" spc="0" baseline="0" dirty="0">
                <a:ln w="3175">
                  <a:solidFill>
                    <a:srgbClr val="1873B4">
                      <a:alpha val="50000"/>
                    </a:srgbClr>
                  </a:solidFill>
                </a:ln>
                <a:solidFill>
                  <a:schemeClr val="bg1"/>
                </a:solidFill>
                <a:latin typeface="Hypatia Sans Pro" panose="020B0502020204020303" pitchFamily="34" charset="0"/>
              </a:rPr>
              <a:t> University</a:t>
            </a:r>
          </a:p>
        </p:txBody>
      </p:sp>
      <p:sp>
        <p:nvSpPr>
          <p:cNvPr id="6" name="Szövegdoboz 14"/>
          <p:cNvSpPr txBox="1"/>
          <p:nvPr userDrawn="1"/>
        </p:nvSpPr>
        <p:spPr>
          <a:xfrm>
            <a:off x="953434" y="476958"/>
            <a:ext cx="5004653" cy="338554"/>
          </a:xfrm>
          <a:prstGeom prst="rect">
            <a:avLst/>
          </a:prstGeom>
        </p:spPr>
        <p:txBody>
          <a:bodyPr wrap="square" rtlCol="0">
            <a:spAutoFit/>
          </a:bodyPr>
          <a:lstStyle/>
          <a:p>
            <a:pPr algn="just"/>
            <a:r>
              <a:rPr lang="hu-HU" sz="1600" b="1" kern="1200" spc="0" baseline="0" dirty="0" err="1">
                <a:ln w="3175">
                  <a:solidFill>
                    <a:srgbClr val="1873B4">
                      <a:alpha val="50000"/>
                    </a:srgbClr>
                  </a:solidFill>
                </a:ln>
                <a:solidFill>
                  <a:schemeClr val="bg1"/>
                </a:solidFill>
                <a:latin typeface="Hypatia Sans Pro" panose="020B0502020204020303" pitchFamily="34" charset="0"/>
              </a:rPr>
              <a:t>Faculty</a:t>
            </a:r>
            <a:r>
              <a:rPr lang="hu-HU" sz="1600" b="1" kern="1200" spc="0" baseline="0" dirty="0">
                <a:ln w="3175">
                  <a:solidFill>
                    <a:srgbClr val="1873B4">
                      <a:alpha val="50000"/>
                    </a:srgbClr>
                  </a:solidFill>
                </a:ln>
                <a:solidFill>
                  <a:schemeClr val="bg1"/>
                </a:solidFill>
                <a:latin typeface="Hypatia Sans Pro" panose="020B0502020204020303" pitchFamily="34" charset="0"/>
              </a:rPr>
              <a:t> of </a:t>
            </a:r>
            <a:r>
              <a:rPr lang="hu-HU" sz="1600" b="1" kern="1200" spc="0" baseline="0" dirty="0" err="1">
                <a:ln w="3175">
                  <a:solidFill>
                    <a:srgbClr val="1873B4">
                      <a:alpha val="50000"/>
                    </a:srgbClr>
                  </a:solidFill>
                </a:ln>
                <a:solidFill>
                  <a:schemeClr val="bg1"/>
                </a:solidFill>
                <a:latin typeface="Hypatia Sans Pro" panose="020B0502020204020303" pitchFamily="34" charset="0"/>
              </a:rPr>
              <a:t>Information</a:t>
            </a:r>
            <a:r>
              <a:rPr lang="hu-HU" sz="1600" b="1" kern="1200" spc="0" baseline="0" dirty="0">
                <a:ln w="3175">
                  <a:solidFill>
                    <a:srgbClr val="1873B4">
                      <a:alpha val="50000"/>
                    </a:srgbClr>
                  </a:solidFill>
                </a:ln>
                <a:solidFill>
                  <a:schemeClr val="bg1"/>
                </a:solidFill>
                <a:latin typeface="Hypatia Sans Pro" panose="020B0502020204020303" pitchFamily="34" charset="0"/>
              </a:rPr>
              <a:t> </a:t>
            </a:r>
            <a:r>
              <a:rPr lang="hu-HU" sz="1600" b="1" kern="1200" spc="0" baseline="0" dirty="0" err="1">
                <a:ln w="3175">
                  <a:solidFill>
                    <a:srgbClr val="1873B4">
                      <a:alpha val="50000"/>
                    </a:srgbClr>
                  </a:solidFill>
                </a:ln>
                <a:solidFill>
                  <a:schemeClr val="bg1"/>
                </a:solidFill>
                <a:latin typeface="Hypatia Sans Pro" panose="020B0502020204020303" pitchFamily="34" charset="0"/>
              </a:rPr>
              <a:t>Technology</a:t>
            </a:r>
            <a:r>
              <a:rPr lang="hu-HU" sz="1600" b="1" kern="1200" spc="0" baseline="0" dirty="0">
                <a:ln w="3175">
                  <a:solidFill>
                    <a:srgbClr val="1873B4">
                      <a:alpha val="50000"/>
                    </a:srgbClr>
                  </a:solidFill>
                </a:ln>
                <a:solidFill>
                  <a:schemeClr val="bg1"/>
                </a:solidFill>
                <a:latin typeface="Hypatia Sans Pro" panose="020B0502020204020303" pitchFamily="34" charset="0"/>
              </a:rPr>
              <a:t> and </a:t>
            </a:r>
            <a:r>
              <a:rPr lang="hu-HU" sz="1600" b="1" kern="1200" spc="0" baseline="0" dirty="0" err="1">
                <a:ln w="3175">
                  <a:solidFill>
                    <a:srgbClr val="1873B4">
                      <a:alpha val="50000"/>
                    </a:srgbClr>
                  </a:solidFill>
                </a:ln>
                <a:solidFill>
                  <a:schemeClr val="bg1"/>
                </a:solidFill>
                <a:latin typeface="Hypatia Sans Pro" panose="020B0502020204020303" pitchFamily="34" charset="0"/>
              </a:rPr>
              <a:t>Bionics</a:t>
            </a:r>
            <a:endParaRPr lang="hu-HU" sz="1600" b="1" kern="1200" spc="0" baseline="0" dirty="0">
              <a:ln w="3175">
                <a:solidFill>
                  <a:srgbClr val="1873B4">
                    <a:alpha val="50000"/>
                  </a:srgbClr>
                </a:solidFill>
              </a:ln>
              <a:solidFill>
                <a:schemeClr val="bg1"/>
              </a:solidFill>
              <a:latin typeface="Hypatia Sans Pro" panose="020B0502020204020303" pitchFamily="34" charset="0"/>
            </a:endParaRPr>
          </a:p>
        </p:txBody>
      </p:sp>
    </p:spTree>
    <p:extLst>
      <p:ext uri="{BB962C8B-B14F-4D97-AF65-F5344CB8AC3E}">
        <p14:creationId xmlns:p14="http://schemas.microsoft.com/office/powerpoint/2010/main" val="2822847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GB"/>
              <a:t>Click to edit Master title style</a:t>
            </a:r>
            <a:endParaRPr lang="hu-HU"/>
          </a:p>
        </p:txBody>
      </p:sp>
      <p:sp>
        <p:nvSpPr>
          <p:cNvPr id="3" name="Tartalom helye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hu-HU"/>
          </a:p>
        </p:txBody>
      </p:sp>
      <p:sp>
        <p:nvSpPr>
          <p:cNvPr id="4" name="Dátum helye 3"/>
          <p:cNvSpPr>
            <a:spLocks noGrp="1"/>
          </p:cNvSpPr>
          <p:nvPr>
            <p:ph type="dt" sz="half" idx="10"/>
          </p:nvPr>
        </p:nvSpPr>
        <p:spPr/>
        <p:txBody>
          <a:bodyPr/>
          <a:lstStyle/>
          <a:p>
            <a:fld id="{817665BA-9D12-44F2-9706-F0BF5B0CCA26}" type="datetimeFigureOut">
              <a:rPr lang="hu-HU" smtClean="0"/>
              <a:t>2021. 11. 10.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A8FE08BE-4C54-4F38-AB04-0146ECEEC121}" type="slidenum">
              <a:rPr lang="hu-HU" smtClean="0"/>
              <a:t>‹#›</a:t>
            </a:fld>
            <a:endParaRPr lang="hu-HU"/>
          </a:p>
        </p:txBody>
      </p:sp>
    </p:spTree>
    <p:extLst>
      <p:ext uri="{BB962C8B-B14F-4D97-AF65-F5344CB8AC3E}">
        <p14:creationId xmlns:p14="http://schemas.microsoft.com/office/powerpoint/2010/main" val="1703708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301900" y="1709739"/>
            <a:ext cx="11692707" cy="2386012"/>
          </a:xfrm>
        </p:spPr>
        <p:txBody>
          <a:bodyPr anchor="b"/>
          <a:lstStyle>
            <a:lvl1pPr>
              <a:defRPr sz="6000"/>
            </a:lvl1pPr>
          </a:lstStyle>
          <a:p>
            <a:r>
              <a:rPr lang="en-GB"/>
              <a:t>Click to edit Master title style</a:t>
            </a:r>
            <a:endParaRPr lang="hu-HU" dirty="0"/>
          </a:p>
        </p:txBody>
      </p:sp>
      <p:sp>
        <p:nvSpPr>
          <p:cNvPr id="3" name="Szöveg helye 2"/>
          <p:cNvSpPr>
            <a:spLocks noGrp="1"/>
          </p:cNvSpPr>
          <p:nvPr>
            <p:ph type="body" idx="1"/>
          </p:nvPr>
        </p:nvSpPr>
        <p:spPr>
          <a:xfrm>
            <a:off x="301900" y="4181478"/>
            <a:ext cx="11692707" cy="15335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524521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GB"/>
              <a:t>Click to edit Master title style</a:t>
            </a:r>
            <a:endParaRPr lang="hu-HU"/>
          </a:p>
        </p:txBody>
      </p:sp>
      <p:sp>
        <p:nvSpPr>
          <p:cNvPr id="3" name="Tartalom helye 2"/>
          <p:cNvSpPr>
            <a:spLocks noGrp="1"/>
          </p:cNvSpPr>
          <p:nvPr>
            <p:ph sz="half" idx="1"/>
          </p:nvPr>
        </p:nvSpPr>
        <p:spPr>
          <a:xfrm>
            <a:off x="301900" y="1304693"/>
            <a:ext cx="5692501" cy="50403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hu-HU"/>
          </a:p>
        </p:txBody>
      </p:sp>
      <p:sp>
        <p:nvSpPr>
          <p:cNvPr id="4" name="Tartalom helye 3"/>
          <p:cNvSpPr>
            <a:spLocks noGrp="1"/>
          </p:cNvSpPr>
          <p:nvPr>
            <p:ph sz="half" idx="2"/>
          </p:nvPr>
        </p:nvSpPr>
        <p:spPr>
          <a:xfrm>
            <a:off x="6197600" y="1304693"/>
            <a:ext cx="5797005" cy="50403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hu-HU"/>
          </a:p>
        </p:txBody>
      </p:sp>
      <p:sp>
        <p:nvSpPr>
          <p:cNvPr id="5" name="Dátum helye 4"/>
          <p:cNvSpPr>
            <a:spLocks noGrp="1"/>
          </p:cNvSpPr>
          <p:nvPr>
            <p:ph type="dt" sz="half" idx="10"/>
          </p:nvPr>
        </p:nvSpPr>
        <p:spPr/>
        <p:txBody>
          <a:bodyPr/>
          <a:lstStyle/>
          <a:p>
            <a:fld id="{817665BA-9D12-44F2-9706-F0BF5B0CCA26}" type="datetimeFigureOut">
              <a:rPr lang="hu-HU" smtClean="0"/>
              <a:t>2021. 11. 10.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8FE08BE-4C54-4F38-AB04-0146ECEEC121}" type="slidenum">
              <a:rPr lang="hu-HU" smtClean="0"/>
              <a:t>‹#›</a:t>
            </a:fld>
            <a:endParaRPr lang="hu-HU"/>
          </a:p>
        </p:txBody>
      </p:sp>
    </p:spTree>
    <p:extLst>
      <p:ext uri="{BB962C8B-B14F-4D97-AF65-F5344CB8AC3E}">
        <p14:creationId xmlns:p14="http://schemas.microsoft.com/office/powerpoint/2010/main" val="345353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1215482" y="255784"/>
            <a:ext cx="10745670" cy="576263"/>
          </a:xfrm>
        </p:spPr>
        <p:txBody>
          <a:bodyPr/>
          <a:lstStyle/>
          <a:p>
            <a:r>
              <a:rPr lang="en-GB"/>
              <a:t>Click to edit Master title style</a:t>
            </a:r>
            <a:endParaRPr lang="hu-HU" dirty="0"/>
          </a:p>
        </p:txBody>
      </p:sp>
      <p:sp>
        <p:nvSpPr>
          <p:cNvPr id="3" name="Szöveg helye 2"/>
          <p:cNvSpPr>
            <a:spLocks noGrp="1"/>
          </p:cNvSpPr>
          <p:nvPr>
            <p:ph type="body" idx="1"/>
          </p:nvPr>
        </p:nvSpPr>
        <p:spPr>
          <a:xfrm>
            <a:off x="301901" y="1327229"/>
            <a:ext cx="5696735" cy="381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Tartalom helye 3"/>
          <p:cNvSpPr>
            <a:spLocks noGrp="1"/>
          </p:cNvSpPr>
          <p:nvPr>
            <p:ph sz="half" idx="2"/>
          </p:nvPr>
        </p:nvSpPr>
        <p:spPr>
          <a:xfrm>
            <a:off x="301901" y="1842043"/>
            <a:ext cx="5696735" cy="4491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hu-HU"/>
          </a:p>
        </p:txBody>
      </p:sp>
      <p:sp>
        <p:nvSpPr>
          <p:cNvPr id="5" name="Szöveg helye 4"/>
          <p:cNvSpPr>
            <a:spLocks noGrp="1"/>
          </p:cNvSpPr>
          <p:nvPr>
            <p:ph type="body" sz="quarter" idx="3"/>
          </p:nvPr>
        </p:nvSpPr>
        <p:spPr>
          <a:xfrm>
            <a:off x="6172200" y="1327229"/>
            <a:ext cx="5822405" cy="381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Tartalom helye 5"/>
          <p:cNvSpPr>
            <a:spLocks noGrp="1"/>
          </p:cNvSpPr>
          <p:nvPr>
            <p:ph sz="quarter" idx="4"/>
          </p:nvPr>
        </p:nvSpPr>
        <p:spPr>
          <a:xfrm>
            <a:off x="6172200" y="1842043"/>
            <a:ext cx="5822405" cy="4491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hu-HU"/>
          </a:p>
        </p:txBody>
      </p:sp>
      <p:sp>
        <p:nvSpPr>
          <p:cNvPr id="7" name="Dátum helye 6"/>
          <p:cNvSpPr>
            <a:spLocks noGrp="1"/>
          </p:cNvSpPr>
          <p:nvPr>
            <p:ph type="dt" sz="half" idx="10"/>
          </p:nvPr>
        </p:nvSpPr>
        <p:spPr/>
        <p:txBody>
          <a:bodyPr/>
          <a:lstStyle/>
          <a:p>
            <a:fld id="{817665BA-9D12-44F2-9706-F0BF5B0CCA26}" type="datetimeFigureOut">
              <a:rPr lang="hu-HU" smtClean="0"/>
              <a:t>2021. 11. 10.</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A8FE08BE-4C54-4F38-AB04-0146ECEEC121}" type="slidenum">
              <a:rPr lang="hu-HU" smtClean="0"/>
              <a:t>‹#›</a:t>
            </a:fld>
            <a:endParaRPr lang="hu-HU"/>
          </a:p>
        </p:txBody>
      </p:sp>
    </p:spTree>
    <p:extLst>
      <p:ext uri="{BB962C8B-B14F-4D97-AF65-F5344CB8AC3E}">
        <p14:creationId xmlns:p14="http://schemas.microsoft.com/office/powerpoint/2010/main" val="2498807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GB"/>
              <a:t>Click to edit Master title style</a:t>
            </a:r>
            <a:endParaRPr lang="hu-HU"/>
          </a:p>
        </p:txBody>
      </p:sp>
      <p:sp>
        <p:nvSpPr>
          <p:cNvPr id="3" name="Dátum helye 2"/>
          <p:cNvSpPr>
            <a:spLocks noGrp="1"/>
          </p:cNvSpPr>
          <p:nvPr>
            <p:ph type="dt" sz="half" idx="10"/>
          </p:nvPr>
        </p:nvSpPr>
        <p:spPr/>
        <p:txBody>
          <a:bodyPr/>
          <a:lstStyle/>
          <a:p>
            <a:fld id="{817665BA-9D12-44F2-9706-F0BF5B0CCA26}" type="datetimeFigureOut">
              <a:rPr lang="hu-HU" smtClean="0"/>
              <a:t>2021. 11. 10.</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A8FE08BE-4C54-4F38-AB04-0146ECEEC121}" type="slidenum">
              <a:rPr lang="hu-HU" smtClean="0"/>
              <a:t>‹#›</a:t>
            </a:fld>
            <a:endParaRPr lang="hu-HU"/>
          </a:p>
        </p:txBody>
      </p:sp>
    </p:spTree>
    <p:extLst>
      <p:ext uri="{BB962C8B-B14F-4D97-AF65-F5344CB8AC3E}">
        <p14:creationId xmlns:p14="http://schemas.microsoft.com/office/powerpoint/2010/main" val="162179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892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301901" y="1133477"/>
            <a:ext cx="3139801" cy="923925"/>
          </a:xfrm>
        </p:spPr>
        <p:txBody>
          <a:bodyPr anchor="b"/>
          <a:lstStyle>
            <a:lvl1pPr>
              <a:defRPr sz="3200"/>
            </a:lvl1pPr>
          </a:lstStyle>
          <a:p>
            <a:r>
              <a:rPr lang="en-GB"/>
              <a:t>Click to edit Master title style</a:t>
            </a:r>
            <a:endParaRPr lang="hu-HU" dirty="0"/>
          </a:p>
        </p:txBody>
      </p:sp>
      <p:sp>
        <p:nvSpPr>
          <p:cNvPr id="3" name="Tartalom helye 2"/>
          <p:cNvSpPr>
            <a:spLocks noGrp="1"/>
          </p:cNvSpPr>
          <p:nvPr>
            <p:ph idx="1"/>
          </p:nvPr>
        </p:nvSpPr>
        <p:spPr>
          <a:xfrm>
            <a:off x="3592648" y="1133477"/>
            <a:ext cx="8401957" cy="52004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hu-HU"/>
          </a:p>
        </p:txBody>
      </p:sp>
      <p:sp>
        <p:nvSpPr>
          <p:cNvPr id="4" name="Szöveg helye 3"/>
          <p:cNvSpPr>
            <a:spLocks noGrp="1"/>
          </p:cNvSpPr>
          <p:nvPr>
            <p:ph type="body" sz="half" idx="2"/>
          </p:nvPr>
        </p:nvSpPr>
        <p:spPr>
          <a:xfrm>
            <a:off x="301901" y="2057401"/>
            <a:ext cx="3139801" cy="427649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átum helye 4"/>
          <p:cNvSpPr>
            <a:spLocks noGrp="1"/>
          </p:cNvSpPr>
          <p:nvPr>
            <p:ph type="dt" sz="half" idx="10"/>
          </p:nvPr>
        </p:nvSpPr>
        <p:spPr/>
        <p:txBody>
          <a:bodyPr/>
          <a:lstStyle/>
          <a:p>
            <a:fld id="{817665BA-9D12-44F2-9706-F0BF5B0CCA26}" type="datetimeFigureOut">
              <a:rPr lang="hu-HU" smtClean="0"/>
              <a:t>2021. 11. 10.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A8FE08BE-4C54-4F38-AB04-0146ECEEC121}" type="slidenum">
              <a:rPr lang="hu-HU" smtClean="0"/>
              <a:t>‹#›</a:t>
            </a:fld>
            <a:endParaRPr lang="hu-HU"/>
          </a:p>
        </p:txBody>
      </p:sp>
    </p:spTree>
    <p:extLst>
      <p:ext uri="{BB962C8B-B14F-4D97-AF65-F5344CB8AC3E}">
        <p14:creationId xmlns:p14="http://schemas.microsoft.com/office/powerpoint/2010/main" val="2721117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églalap 7"/>
          <p:cNvSpPr/>
          <p:nvPr userDrawn="1"/>
        </p:nvSpPr>
        <p:spPr>
          <a:xfrm>
            <a:off x="-1088" y="1"/>
            <a:ext cx="12192000" cy="1066800"/>
          </a:xfrm>
          <a:prstGeom prst="rect">
            <a:avLst/>
          </a:prstGeom>
          <a:solidFill>
            <a:srgbClr val="187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800" dirty="0"/>
          </a:p>
        </p:txBody>
      </p:sp>
      <p:sp>
        <p:nvSpPr>
          <p:cNvPr id="7" name="Téglalap 6"/>
          <p:cNvSpPr/>
          <p:nvPr userDrawn="1"/>
        </p:nvSpPr>
        <p:spPr>
          <a:xfrm>
            <a:off x="0" y="6467707"/>
            <a:ext cx="12192000" cy="390296"/>
          </a:xfrm>
          <a:prstGeom prst="rect">
            <a:avLst/>
          </a:prstGeom>
          <a:solidFill>
            <a:srgbClr val="187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800" dirty="0"/>
          </a:p>
        </p:txBody>
      </p:sp>
      <p:sp>
        <p:nvSpPr>
          <p:cNvPr id="2" name="Cím helye 1"/>
          <p:cNvSpPr>
            <a:spLocks noGrp="1"/>
          </p:cNvSpPr>
          <p:nvPr>
            <p:ph type="title"/>
          </p:nvPr>
        </p:nvSpPr>
        <p:spPr>
          <a:xfrm>
            <a:off x="1215483" y="259688"/>
            <a:ext cx="10779124" cy="563951"/>
          </a:xfrm>
          <a:prstGeom prst="rect">
            <a:avLst/>
          </a:prstGeom>
        </p:spPr>
        <p:txBody>
          <a:bodyPr vert="horz" lIns="91440" tIns="45720" rIns="91440" bIns="45720" rtlCol="0" anchor="ctr">
            <a:normAutofit/>
          </a:bodyPr>
          <a:lstStyle/>
          <a:p>
            <a:r>
              <a:rPr lang="hu-HU" dirty="0"/>
              <a:t>Mintacím szerkesztése </a:t>
            </a:r>
          </a:p>
        </p:txBody>
      </p:sp>
      <p:sp>
        <p:nvSpPr>
          <p:cNvPr id="3" name="Szöveg helye 2"/>
          <p:cNvSpPr>
            <a:spLocks noGrp="1"/>
          </p:cNvSpPr>
          <p:nvPr>
            <p:ph type="body" idx="1"/>
          </p:nvPr>
        </p:nvSpPr>
        <p:spPr>
          <a:xfrm>
            <a:off x="301899" y="1281884"/>
            <a:ext cx="11692708" cy="5063901"/>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Dátum helye 3"/>
          <p:cNvSpPr>
            <a:spLocks noGrp="1"/>
          </p:cNvSpPr>
          <p:nvPr>
            <p:ph type="dt" sz="half" idx="2"/>
          </p:nvPr>
        </p:nvSpPr>
        <p:spPr>
          <a:xfrm>
            <a:off x="301902" y="6467707"/>
            <a:ext cx="1590765" cy="365125"/>
          </a:xfrm>
          <a:prstGeom prst="rect">
            <a:avLst/>
          </a:prstGeom>
        </p:spPr>
        <p:txBody>
          <a:bodyPr vert="horz" lIns="91440" tIns="45720" rIns="91440" bIns="45720" rtlCol="0" anchor="ctr"/>
          <a:lstStyle>
            <a:lvl1pPr algn="l">
              <a:defRPr sz="1200" b="0">
                <a:solidFill>
                  <a:schemeClr val="bg1"/>
                </a:solidFill>
                <a:latin typeface="Hypatia Sans Pro" panose="020B0502020204020303" pitchFamily="34" charset="0"/>
              </a:defRPr>
            </a:lvl1pPr>
          </a:lstStyle>
          <a:p>
            <a:fld id="{817665BA-9D12-44F2-9706-F0BF5B0CCA26}" type="datetimeFigureOut">
              <a:rPr lang="hu-HU" smtClean="0"/>
              <a:pPr/>
              <a:t>2021. 11. 10.</a:t>
            </a:fld>
            <a:endParaRPr lang="hu-HU" dirty="0"/>
          </a:p>
        </p:txBody>
      </p:sp>
      <p:sp>
        <p:nvSpPr>
          <p:cNvPr id="5" name="Élőláb helye 4"/>
          <p:cNvSpPr>
            <a:spLocks noGrp="1"/>
          </p:cNvSpPr>
          <p:nvPr>
            <p:ph type="ftr" sz="quarter" idx="3"/>
          </p:nvPr>
        </p:nvSpPr>
        <p:spPr>
          <a:xfrm>
            <a:off x="2043614" y="6467707"/>
            <a:ext cx="8267336" cy="365125"/>
          </a:xfrm>
          <a:prstGeom prst="rect">
            <a:avLst/>
          </a:prstGeom>
        </p:spPr>
        <p:txBody>
          <a:bodyPr vert="horz" lIns="91440" tIns="45720" rIns="91440" bIns="45720" rtlCol="0" anchor="ctr"/>
          <a:lstStyle>
            <a:lvl1pPr algn="ctr">
              <a:defRPr sz="1200" b="0">
                <a:solidFill>
                  <a:schemeClr val="bg1"/>
                </a:solidFill>
                <a:latin typeface="Hypatia Sans Pro" panose="020B0502020204020303" pitchFamily="34" charset="0"/>
              </a:defRPr>
            </a:lvl1pPr>
          </a:lstStyle>
          <a:p>
            <a:endParaRPr lang="hu-HU"/>
          </a:p>
        </p:txBody>
      </p:sp>
      <p:sp>
        <p:nvSpPr>
          <p:cNvPr id="6" name="Dia számának helye 5"/>
          <p:cNvSpPr>
            <a:spLocks noGrp="1"/>
          </p:cNvSpPr>
          <p:nvPr>
            <p:ph type="sldNum" sz="quarter" idx="4"/>
          </p:nvPr>
        </p:nvSpPr>
        <p:spPr>
          <a:xfrm>
            <a:off x="10403842" y="6467707"/>
            <a:ext cx="1590765" cy="365125"/>
          </a:xfrm>
          <a:prstGeom prst="rect">
            <a:avLst/>
          </a:prstGeom>
        </p:spPr>
        <p:txBody>
          <a:bodyPr vert="horz" lIns="91440" tIns="45720" rIns="91440" bIns="45720" rtlCol="0" anchor="ctr"/>
          <a:lstStyle>
            <a:lvl1pPr algn="r">
              <a:defRPr sz="1200" b="0">
                <a:solidFill>
                  <a:schemeClr val="bg1"/>
                </a:solidFill>
                <a:latin typeface="Hypatia Sans Pro" panose="020B0502020204020303" pitchFamily="34" charset="0"/>
              </a:defRPr>
            </a:lvl1pPr>
          </a:lstStyle>
          <a:p>
            <a:fld id="{A8FE08BE-4C54-4F38-AB04-0146ECEEC121}" type="slidenum">
              <a:rPr lang="hu-HU" smtClean="0"/>
              <a:pPr/>
              <a:t>‹#›</a:t>
            </a:fld>
            <a:endParaRPr lang="hu-HU"/>
          </a:p>
        </p:txBody>
      </p:sp>
      <p:pic>
        <p:nvPicPr>
          <p:cNvPr id="16" name="Picture 3">
            <a:extLst>
              <a:ext uri="{FF2B5EF4-FFF2-40B4-BE49-F238E27FC236}">
                <a16:creationId xmlns:a16="http://schemas.microsoft.com/office/drawing/2014/main" id="{22B3D855-CB9E-41A2-9556-554DAC9026C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07287" y="49240"/>
            <a:ext cx="483484" cy="895640"/>
          </a:xfrm>
          <a:prstGeom prst="rect">
            <a:avLst/>
          </a:prstGeom>
        </p:spPr>
      </p:pic>
    </p:spTree>
    <p:extLst>
      <p:ext uri="{BB962C8B-B14F-4D97-AF65-F5344CB8AC3E}">
        <p14:creationId xmlns:p14="http://schemas.microsoft.com/office/powerpoint/2010/main" val="1297557510"/>
      </p:ext>
    </p:extLst>
  </p:cSld>
  <p:clrMap bg1="lt1" tx1="dk1" bg2="lt2" tx2="dk2" accent1="accent1" accent2="accent2" accent3="accent3" accent4="accent4" accent5="accent5" accent6="accent6" hlink="hlink" folHlink="folHlink"/>
  <p:sldLayoutIdLst>
    <p:sldLayoutId id="2147483668" r:id="rId1"/>
    <p:sldLayoutId id="2147483680"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l" defTabSz="914400" rtl="0" eaLnBrk="1" latinLnBrk="0" hangingPunct="1">
        <a:lnSpc>
          <a:spcPct val="90000"/>
        </a:lnSpc>
        <a:spcBef>
          <a:spcPct val="0"/>
        </a:spcBef>
        <a:buNone/>
        <a:defRPr sz="4400" b="0" kern="1200">
          <a:solidFill>
            <a:schemeClr val="bg1"/>
          </a:solidFill>
          <a:latin typeface="Hypatia Sans Pro" panose="020B05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Hypatia Sans Pro" panose="020B05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Hypatia Sans Pro" panose="020B05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Hypatia Sans Pro" panose="020B05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Hypatia Sans Pro" panose="020B05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Hypatia Sans Pro"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Accelerating</a:t>
            </a:r>
            <a:r>
              <a:rPr lang="hu-HU" dirty="0"/>
              <a:t> </a:t>
            </a:r>
            <a:r>
              <a:rPr lang="hu-HU" dirty="0" err="1"/>
              <a:t>Tridiagonal</a:t>
            </a:r>
            <a:r>
              <a:rPr lang="hu-HU" dirty="0"/>
              <a:t> </a:t>
            </a:r>
            <a:r>
              <a:rPr lang="hu-HU" dirty="0" err="1"/>
              <a:t>Solvers</a:t>
            </a:r>
            <a:endParaRPr lang="hu-HU" dirty="0"/>
          </a:p>
        </p:txBody>
      </p:sp>
      <p:sp>
        <p:nvSpPr>
          <p:cNvPr id="3" name="Alcím 2"/>
          <p:cNvSpPr>
            <a:spLocks noGrp="1"/>
          </p:cNvSpPr>
          <p:nvPr>
            <p:ph type="subTitle" idx="1"/>
          </p:nvPr>
        </p:nvSpPr>
        <p:spPr>
          <a:xfrm>
            <a:off x="301900" y="3602037"/>
            <a:ext cx="11692707" cy="2644383"/>
          </a:xfrm>
        </p:spPr>
        <p:txBody>
          <a:bodyPr>
            <a:normAutofit lnSpcReduction="10000"/>
          </a:bodyPr>
          <a:lstStyle/>
          <a:p>
            <a:r>
              <a:rPr lang="hu-HU" dirty="0"/>
              <a:t>István Reguly, Dániel Balogh, PPCU ITK</a:t>
            </a:r>
          </a:p>
          <a:p>
            <a:r>
              <a:rPr lang="hu-HU" dirty="0" err="1"/>
              <a:t>Toby</a:t>
            </a:r>
            <a:r>
              <a:rPr lang="hu-HU" dirty="0"/>
              <a:t> </a:t>
            </a:r>
            <a:r>
              <a:rPr lang="hu-HU" dirty="0" err="1"/>
              <a:t>Flynn</a:t>
            </a:r>
            <a:r>
              <a:rPr lang="hu-HU" dirty="0"/>
              <a:t>,</a:t>
            </a:r>
            <a:r>
              <a:rPr lang="en-GB" dirty="0"/>
              <a:t> </a:t>
            </a:r>
            <a:r>
              <a:rPr lang="en-GB" dirty="0" err="1"/>
              <a:t>Kamalavasan</a:t>
            </a:r>
            <a:r>
              <a:rPr lang="en-GB" dirty="0"/>
              <a:t> </a:t>
            </a:r>
            <a:r>
              <a:rPr lang="en-GB" dirty="0" err="1"/>
              <a:t>Kamalakkannan</a:t>
            </a:r>
            <a:r>
              <a:rPr lang="en-GB" dirty="0"/>
              <a:t>, Gihan </a:t>
            </a:r>
            <a:r>
              <a:rPr lang="en-GB" dirty="0" err="1"/>
              <a:t>Mudalige</a:t>
            </a:r>
            <a:r>
              <a:rPr lang="en-GB" dirty="0"/>
              <a:t>, University of Warwick</a:t>
            </a:r>
          </a:p>
          <a:p>
            <a:endParaRPr lang="en-GB" dirty="0"/>
          </a:p>
          <a:p>
            <a:endParaRPr lang="hu-HU" dirty="0"/>
          </a:p>
          <a:p>
            <a:endParaRPr lang="hu-HU" dirty="0"/>
          </a:p>
          <a:p>
            <a:r>
              <a:rPr lang="hu-HU" dirty="0"/>
              <a:t>GPU Day 2021.11.10.</a:t>
            </a:r>
          </a:p>
        </p:txBody>
      </p:sp>
    </p:spTree>
    <p:extLst>
      <p:ext uri="{BB962C8B-B14F-4D97-AF65-F5344CB8AC3E}">
        <p14:creationId xmlns:p14="http://schemas.microsoft.com/office/powerpoint/2010/main" val="153838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09F51-94C0-C04A-AC75-9C89598DE70F}"/>
              </a:ext>
            </a:extLst>
          </p:cNvPr>
          <p:cNvSpPr>
            <a:spLocks noGrp="1"/>
          </p:cNvSpPr>
          <p:nvPr>
            <p:ph type="title"/>
          </p:nvPr>
        </p:nvSpPr>
        <p:spPr/>
        <p:txBody>
          <a:bodyPr>
            <a:normAutofit fontScale="90000"/>
          </a:bodyPr>
          <a:lstStyle/>
          <a:p>
            <a:r>
              <a:rPr lang="en-HU" dirty="0"/>
              <a:t>Tridiagonal solvers on FPGAs</a:t>
            </a:r>
          </a:p>
        </p:txBody>
      </p:sp>
      <p:sp>
        <p:nvSpPr>
          <p:cNvPr id="3" name="Content Placeholder 2">
            <a:extLst>
              <a:ext uri="{FF2B5EF4-FFF2-40B4-BE49-F238E27FC236}">
                <a16:creationId xmlns:a16="http://schemas.microsoft.com/office/drawing/2014/main" id="{8E6567E4-57DD-2341-AD6D-5192C76FC5D6}"/>
              </a:ext>
            </a:extLst>
          </p:cNvPr>
          <p:cNvSpPr>
            <a:spLocks noGrp="1"/>
          </p:cNvSpPr>
          <p:nvPr>
            <p:ph sz="half" idx="1"/>
          </p:nvPr>
        </p:nvSpPr>
        <p:spPr/>
        <p:txBody>
          <a:bodyPr/>
          <a:lstStyle/>
          <a:p>
            <a:r>
              <a:rPr lang="en-HU" dirty="0"/>
              <a:t>If we interleave g number of systems, and there are B systems</a:t>
            </a:r>
          </a:p>
        </p:txBody>
      </p:sp>
      <p:sp>
        <p:nvSpPr>
          <p:cNvPr id="4" name="Content Placeholder 3">
            <a:extLst>
              <a:ext uri="{FF2B5EF4-FFF2-40B4-BE49-F238E27FC236}">
                <a16:creationId xmlns:a16="http://schemas.microsoft.com/office/drawing/2014/main" id="{F2055DBA-37F7-B149-8F25-89ADD6AA374B}"/>
              </a:ext>
            </a:extLst>
          </p:cNvPr>
          <p:cNvSpPr>
            <a:spLocks noGrp="1"/>
          </p:cNvSpPr>
          <p:nvPr>
            <p:ph sz="half" idx="2"/>
          </p:nvPr>
        </p:nvSpPr>
        <p:spPr/>
        <p:txBody>
          <a:bodyPr/>
          <a:lstStyle/>
          <a:p>
            <a:r>
              <a:rPr lang="en-HU" dirty="0"/>
              <a:t>Vectorized solvers – 8 Thomas </a:t>
            </a:r>
          </a:p>
          <a:p>
            <a:r>
              <a:rPr lang="en-HU" dirty="0"/>
              <a:t>Feeding the solvers – depends on data layout</a:t>
            </a:r>
          </a:p>
        </p:txBody>
      </p:sp>
      <p:pic>
        <p:nvPicPr>
          <p:cNvPr id="5" name="Picture 4">
            <a:extLst>
              <a:ext uri="{FF2B5EF4-FFF2-40B4-BE49-F238E27FC236}">
                <a16:creationId xmlns:a16="http://schemas.microsoft.com/office/drawing/2014/main" id="{BF114C3D-1FD1-9049-92A4-8D06556FBC4C}"/>
              </a:ext>
            </a:extLst>
          </p:cNvPr>
          <p:cNvPicPr>
            <a:picLocks noChangeAspect="1"/>
          </p:cNvPicPr>
          <p:nvPr/>
        </p:nvPicPr>
        <p:blipFill>
          <a:blip r:embed="rId2"/>
          <a:stretch>
            <a:fillRect/>
          </a:stretch>
        </p:blipFill>
        <p:spPr>
          <a:xfrm>
            <a:off x="1758542" y="2257920"/>
            <a:ext cx="2049361" cy="367834"/>
          </a:xfrm>
          <a:prstGeom prst="rect">
            <a:avLst/>
          </a:prstGeom>
        </p:spPr>
      </p:pic>
      <p:pic>
        <p:nvPicPr>
          <p:cNvPr id="6" name="Picture 5">
            <a:extLst>
              <a:ext uri="{FF2B5EF4-FFF2-40B4-BE49-F238E27FC236}">
                <a16:creationId xmlns:a16="http://schemas.microsoft.com/office/drawing/2014/main" id="{6C1AAC6A-9781-E44F-81C4-57DE91AE08C1}"/>
              </a:ext>
            </a:extLst>
          </p:cNvPr>
          <p:cNvPicPr>
            <a:picLocks noChangeAspect="1"/>
          </p:cNvPicPr>
          <p:nvPr/>
        </p:nvPicPr>
        <p:blipFill>
          <a:blip r:embed="rId3"/>
          <a:stretch>
            <a:fillRect/>
          </a:stretch>
        </p:blipFill>
        <p:spPr>
          <a:xfrm>
            <a:off x="1674213" y="3019342"/>
            <a:ext cx="2218015" cy="422479"/>
          </a:xfrm>
          <a:prstGeom prst="rect">
            <a:avLst/>
          </a:prstGeom>
        </p:spPr>
      </p:pic>
      <p:sp>
        <p:nvSpPr>
          <p:cNvPr id="7" name="TextBox 6">
            <a:extLst>
              <a:ext uri="{FF2B5EF4-FFF2-40B4-BE49-F238E27FC236}">
                <a16:creationId xmlns:a16="http://schemas.microsoft.com/office/drawing/2014/main" id="{0F00549D-F8B4-F340-823B-AE6DF00DED8B}"/>
              </a:ext>
            </a:extLst>
          </p:cNvPr>
          <p:cNvSpPr txBox="1"/>
          <p:nvPr/>
        </p:nvSpPr>
        <p:spPr>
          <a:xfrm>
            <a:off x="1164317" y="2552406"/>
            <a:ext cx="3237809" cy="461665"/>
          </a:xfrm>
          <a:prstGeom prst="rect">
            <a:avLst/>
          </a:prstGeom>
          <a:noFill/>
        </p:spPr>
        <p:txBody>
          <a:bodyPr wrap="none" rtlCol="0">
            <a:spAutoFit/>
          </a:bodyPr>
          <a:lstStyle/>
          <a:p>
            <a:r>
              <a:rPr lang="en-HU" sz="2400" dirty="0"/>
              <a:t>Total lantecy for Thomas</a:t>
            </a:r>
          </a:p>
        </p:txBody>
      </p:sp>
      <p:pic>
        <p:nvPicPr>
          <p:cNvPr id="8" name="Picture 7">
            <a:extLst>
              <a:ext uri="{FF2B5EF4-FFF2-40B4-BE49-F238E27FC236}">
                <a16:creationId xmlns:a16="http://schemas.microsoft.com/office/drawing/2014/main" id="{2532ACE4-644C-B840-8B76-F1F8137B3593}"/>
              </a:ext>
            </a:extLst>
          </p:cNvPr>
          <p:cNvPicPr>
            <a:picLocks noChangeAspect="1"/>
          </p:cNvPicPr>
          <p:nvPr/>
        </p:nvPicPr>
        <p:blipFill>
          <a:blip r:embed="rId4"/>
          <a:stretch>
            <a:fillRect/>
          </a:stretch>
        </p:blipFill>
        <p:spPr>
          <a:xfrm>
            <a:off x="1470560" y="3775520"/>
            <a:ext cx="2625320" cy="460108"/>
          </a:xfrm>
          <a:prstGeom prst="rect">
            <a:avLst/>
          </a:prstGeom>
        </p:spPr>
      </p:pic>
      <p:sp>
        <p:nvSpPr>
          <p:cNvPr id="9" name="TextBox 8">
            <a:extLst>
              <a:ext uri="{FF2B5EF4-FFF2-40B4-BE49-F238E27FC236}">
                <a16:creationId xmlns:a16="http://schemas.microsoft.com/office/drawing/2014/main" id="{8AEA7916-784C-854E-8DF1-C76D2F2D1C3C}"/>
              </a:ext>
            </a:extLst>
          </p:cNvPr>
          <p:cNvSpPr txBox="1"/>
          <p:nvPr/>
        </p:nvSpPr>
        <p:spPr>
          <a:xfrm>
            <a:off x="1164317" y="3357695"/>
            <a:ext cx="2739276" cy="461665"/>
          </a:xfrm>
          <a:prstGeom prst="rect">
            <a:avLst/>
          </a:prstGeom>
          <a:noFill/>
        </p:spPr>
        <p:txBody>
          <a:bodyPr wrap="none" rtlCol="0">
            <a:spAutoFit/>
          </a:bodyPr>
          <a:lstStyle/>
          <a:p>
            <a:r>
              <a:rPr lang="en-HU" sz="2400" dirty="0"/>
              <a:t>Total lantecy for PCR</a:t>
            </a:r>
          </a:p>
        </p:txBody>
      </p:sp>
      <p:pic>
        <p:nvPicPr>
          <p:cNvPr id="10" name="Picture 9">
            <a:extLst>
              <a:ext uri="{FF2B5EF4-FFF2-40B4-BE49-F238E27FC236}">
                <a16:creationId xmlns:a16="http://schemas.microsoft.com/office/drawing/2014/main" id="{27D9AA25-B546-5547-AFAF-DEEA987C8D26}"/>
              </a:ext>
            </a:extLst>
          </p:cNvPr>
          <p:cNvPicPr>
            <a:picLocks noChangeAspect="1"/>
          </p:cNvPicPr>
          <p:nvPr/>
        </p:nvPicPr>
        <p:blipFill>
          <a:blip r:embed="rId5"/>
          <a:stretch>
            <a:fillRect/>
          </a:stretch>
        </p:blipFill>
        <p:spPr>
          <a:xfrm>
            <a:off x="1338426" y="4330135"/>
            <a:ext cx="1071927" cy="321578"/>
          </a:xfrm>
          <a:prstGeom prst="rect">
            <a:avLst/>
          </a:prstGeom>
        </p:spPr>
      </p:pic>
      <p:sp>
        <p:nvSpPr>
          <p:cNvPr id="11" name="TextBox 10">
            <a:extLst>
              <a:ext uri="{FF2B5EF4-FFF2-40B4-BE49-F238E27FC236}">
                <a16:creationId xmlns:a16="http://schemas.microsoft.com/office/drawing/2014/main" id="{16E6600A-F406-1A4D-86DA-3E693DE7D84C}"/>
              </a:ext>
            </a:extLst>
          </p:cNvPr>
          <p:cNvSpPr txBox="1"/>
          <p:nvPr/>
        </p:nvSpPr>
        <p:spPr>
          <a:xfrm>
            <a:off x="412207" y="4210461"/>
            <a:ext cx="4909806" cy="461665"/>
          </a:xfrm>
          <a:prstGeom prst="rect">
            <a:avLst/>
          </a:prstGeom>
          <a:noFill/>
        </p:spPr>
        <p:txBody>
          <a:bodyPr wrap="none" rtlCol="0">
            <a:spAutoFit/>
          </a:bodyPr>
          <a:lstStyle/>
          <a:p>
            <a:r>
              <a:rPr lang="en-HU" sz="2400" dirty="0"/>
              <a:t>PCR is                  times more expensive</a:t>
            </a:r>
          </a:p>
        </p:txBody>
      </p:sp>
      <p:pic>
        <p:nvPicPr>
          <p:cNvPr id="13" name="Picture 12">
            <a:extLst>
              <a:ext uri="{FF2B5EF4-FFF2-40B4-BE49-F238E27FC236}">
                <a16:creationId xmlns:a16="http://schemas.microsoft.com/office/drawing/2014/main" id="{9B21AA28-C20C-4F4F-8186-881754A6F9BA}"/>
              </a:ext>
            </a:extLst>
          </p:cNvPr>
          <p:cNvPicPr>
            <a:picLocks noChangeAspect="1"/>
          </p:cNvPicPr>
          <p:nvPr/>
        </p:nvPicPr>
        <p:blipFill>
          <a:blip r:embed="rId6"/>
          <a:stretch>
            <a:fillRect/>
          </a:stretch>
        </p:blipFill>
        <p:spPr>
          <a:xfrm>
            <a:off x="8070656" y="2552405"/>
            <a:ext cx="2625320" cy="3738897"/>
          </a:xfrm>
          <a:prstGeom prst="rect">
            <a:avLst/>
          </a:prstGeom>
        </p:spPr>
      </p:pic>
    </p:spTree>
    <p:extLst>
      <p:ext uri="{BB962C8B-B14F-4D97-AF65-F5344CB8AC3E}">
        <p14:creationId xmlns:p14="http://schemas.microsoft.com/office/powerpoint/2010/main" val="148407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E0C0-FC40-9742-B6B2-04E9236AD430}"/>
              </a:ext>
            </a:extLst>
          </p:cNvPr>
          <p:cNvSpPr>
            <a:spLocks noGrp="1"/>
          </p:cNvSpPr>
          <p:nvPr>
            <p:ph type="title"/>
          </p:nvPr>
        </p:nvSpPr>
        <p:spPr/>
        <p:txBody>
          <a:bodyPr>
            <a:normAutofit fontScale="90000"/>
          </a:bodyPr>
          <a:lstStyle/>
          <a:p>
            <a:r>
              <a:rPr lang="en-HU" dirty="0"/>
              <a:t>Tridiagonal solvers on FPGAs</a:t>
            </a:r>
          </a:p>
        </p:txBody>
      </p:sp>
      <p:sp>
        <p:nvSpPr>
          <p:cNvPr id="3" name="Content Placeholder 2">
            <a:extLst>
              <a:ext uri="{FF2B5EF4-FFF2-40B4-BE49-F238E27FC236}">
                <a16:creationId xmlns:a16="http://schemas.microsoft.com/office/drawing/2014/main" id="{6834CDF8-17A7-1E4D-AEF4-6D1FADDA3994}"/>
              </a:ext>
            </a:extLst>
          </p:cNvPr>
          <p:cNvSpPr>
            <a:spLocks noGrp="1"/>
          </p:cNvSpPr>
          <p:nvPr>
            <p:ph sz="half" idx="1"/>
          </p:nvPr>
        </p:nvSpPr>
        <p:spPr>
          <a:xfrm>
            <a:off x="301900" y="3204594"/>
            <a:ext cx="5692501" cy="3140450"/>
          </a:xfrm>
        </p:spPr>
        <p:txBody>
          <a:bodyPr/>
          <a:lstStyle/>
          <a:p>
            <a:r>
              <a:rPr lang="en-HU" dirty="0"/>
              <a:t>When doing X solve, transpose is needed</a:t>
            </a:r>
          </a:p>
        </p:txBody>
      </p:sp>
      <p:pic>
        <p:nvPicPr>
          <p:cNvPr id="5" name="Picture 4">
            <a:extLst>
              <a:ext uri="{FF2B5EF4-FFF2-40B4-BE49-F238E27FC236}">
                <a16:creationId xmlns:a16="http://schemas.microsoft.com/office/drawing/2014/main" id="{25C3ED13-9D9B-FA49-82E5-73D7B7769E37}"/>
              </a:ext>
            </a:extLst>
          </p:cNvPr>
          <p:cNvPicPr>
            <a:picLocks noChangeAspect="1"/>
          </p:cNvPicPr>
          <p:nvPr/>
        </p:nvPicPr>
        <p:blipFill>
          <a:blip r:embed="rId2"/>
          <a:stretch>
            <a:fillRect/>
          </a:stretch>
        </p:blipFill>
        <p:spPr>
          <a:xfrm>
            <a:off x="6312968" y="1395093"/>
            <a:ext cx="4970223" cy="4345943"/>
          </a:xfrm>
          <a:prstGeom prst="rect">
            <a:avLst/>
          </a:prstGeom>
        </p:spPr>
      </p:pic>
    </p:spTree>
    <p:extLst>
      <p:ext uri="{BB962C8B-B14F-4D97-AF65-F5344CB8AC3E}">
        <p14:creationId xmlns:p14="http://schemas.microsoft.com/office/powerpoint/2010/main" val="2762214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DFC8-7DCD-534B-BAAA-46F4225E5E9D}"/>
              </a:ext>
            </a:extLst>
          </p:cNvPr>
          <p:cNvSpPr>
            <a:spLocks noGrp="1"/>
          </p:cNvSpPr>
          <p:nvPr>
            <p:ph type="title"/>
          </p:nvPr>
        </p:nvSpPr>
        <p:spPr/>
        <p:txBody>
          <a:bodyPr>
            <a:normAutofit fontScale="90000"/>
          </a:bodyPr>
          <a:lstStyle/>
          <a:p>
            <a:r>
              <a:rPr lang="en-HU" dirty="0"/>
              <a:t>Performance</a:t>
            </a:r>
          </a:p>
        </p:txBody>
      </p:sp>
      <p:pic>
        <p:nvPicPr>
          <p:cNvPr id="11" name="Content Placeholder 10">
            <a:extLst>
              <a:ext uri="{FF2B5EF4-FFF2-40B4-BE49-F238E27FC236}">
                <a16:creationId xmlns:a16="http://schemas.microsoft.com/office/drawing/2014/main" id="{99C408A9-7B49-C046-A621-DC27EE42F767}"/>
              </a:ext>
            </a:extLst>
          </p:cNvPr>
          <p:cNvPicPr>
            <a:picLocks noGrp="1" noChangeAspect="1"/>
          </p:cNvPicPr>
          <p:nvPr>
            <p:ph sz="half" idx="2"/>
          </p:nvPr>
        </p:nvPicPr>
        <p:blipFill>
          <a:blip r:embed="rId2"/>
          <a:stretch>
            <a:fillRect/>
          </a:stretch>
        </p:blipFill>
        <p:spPr>
          <a:xfrm>
            <a:off x="6310935" y="1260909"/>
            <a:ext cx="5230124" cy="2749859"/>
          </a:xfrm>
          <a:prstGeom prst="rect">
            <a:avLst/>
          </a:prstGeom>
        </p:spPr>
      </p:pic>
      <p:pic>
        <p:nvPicPr>
          <p:cNvPr id="9" name="Content Placeholder 8">
            <a:extLst>
              <a:ext uri="{FF2B5EF4-FFF2-40B4-BE49-F238E27FC236}">
                <a16:creationId xmlns:a16="http://schemas.microsoft.com/office/drawing/2014/main" id="{66594F85-7C4D-614A-8994-58019A2E2EED}"/>
              </a:ext>
            </a:extLst>
          </p:cNvPr>
          <p:cNvPicPr>
            <a:picLocks noGrp="1" noChangeAspect="1"/>
          </p:cNvPicPr>
          <p:nvPr>
            <p:ph sz="half" idx="1"/>
          </p:nvPr>
        </p:nvPicPr>
        <p:blipFill>
          <a:blip r:embed="rId3"/>
          <a:stretch>
            <a:fillRect/>
          </a:stretch>
        </p:blipFill>
        <p:spPr>
          <a:xfrm>
            <a:off x="396268" y="2127184"/>
            <a:ext cx="5337431" cy="2939757"/>
          </a:xfrm>
          <a:prstGeom prst="rect">
            <a:avLst/>
          </a:prstGeom>
        </p:spPr>
      </p:pic>
      <p:pic>
        <p:nvPicPr>
          <p:cNvPr id="12" name="Picture 11">
            <a:extLst>
              <a:ext uri="{FF2B5EF4-FFF2-40B4-BE49-F238E27FC236}">
                <a16:creationId xmlns:a16="http://schemas.microsoft.com/office/drawing/2014/main" id="{C9F191E9-BB83-AD41-9B14-0AD0E4202DD7}"/>
              </a:ext>
            </a:extLst>
          </p:cNvPr>
          <p:cNvPicPr>
            <a:picLocks noChangeAspect="1"/>
          </p:cNvPicPr>
          <p:nvPr/>
        </p:nvPicPr>
        <p:blipFill>
          <a:blip r:embed="rId4"/>
          <a:stretch>
            <a:fillRect/>
          </a:stretch>
        </p:blipFill>
        <p:spPr>
          <a:xfrm>
            <a:off x="6688951" y="4726004"/>
            <a:ext cx="5106781" cy="1067401"/>
          </a:xfrm>
          <a:prstGeom prst="rect">
            <a:avLst/>
          </a:prstGeom>
        </p:spPr>
      </p:pic>
      <p:sp>
        <p:nvSpPr>
          <p:cNvPr id="13" name="TextBox 12">
            <a:extLst>
              <a:ext uri="{FF2B5EF4-FFF2-40B4-BE49-F238E27FC236}">
                <a16:creationId xmlns:a16="http://schemas.microsoft.com/office/drawing/2014/main" id="{B04439FC-453A-8B4F-9B73-FBB0ADDE8D20}"/>
              </a:ext>
            </a:extLst>
          </p:cNvPr>
          <p:cNvSpPr txBox="1"/>
          <p:nvPr/>
        </p:nvSpPr>
        <p:spPr>
          <a:xfrm>
            <a:off x="6882063" y="4417996"/>
            <a:ext cx="1630062" cy="369332"/>
          </a:xfrm>
          <a:prstGeom prst="rect">
            <a:avLst/>
          </a:prstGeom>
          <a:noFill/>
        </p:spPr>
        <p:txBody>
          <a:bodyPr wrap="none" rtlCol="0">
            <a:spAutoFit/>
          </a:bodyPr>
          <a:lstStyle/>
          <a:p>
            <a:r>
              <a:rPr lang="en-HU" dirty="0"/>
              <a:t>8000 Batch size</a:t>
            </a:r>
          </a:p>
        </p:txBody>
      </p:sp>
    </p:spTree>
    <p:extLst>
      <p:ext uri="{BB962C8B-B14F-4D97-AF65-F5344CB8AC3E}">
        <p14:creationId xmlns:p14="http://schemas.microsoft.com/office/powerpoint/2010/main" val="3077937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E7E5-CD79-F549-8121-154FC37B4AE1}"/>
              </a:ext>
            </a:extLst>
          </p:cNvPr>
          <p:cNvSpPr>
            <a:spLocks noGrp="1"/>
          </p:cNvSpPr>
          <p:nvPr>
            <p:ph type="title"/>
          </p:nvPr>
        </p:nvSpPr>
        <p:spPr/>
        <p:txBody>
          <a:bodyPr>
            <a:normAutofit fontScale="90000"/>
          </a:bodyPr>
          <a:lstStyle/>
          <a:p>
            <a:r>
              <a:rPr lang="en-HU" dirty="0"/>
              <a:t>2D &amp; 3D ADI – Heat diffusion</a:t>
            </a:r>
          </a:p>
        </p:txBody>
      </p:sp>
      <p:sp>
        <p:nvSpPr>
          <p:cNvPr id="3" name="Content Placeholder 2">
            <a:extLst>
              <a:ext uri="{FF2B5EF4-FFF2-40B4-BE49-F238E27FC236}">
                <a16:creationId xmlns:a16="http://schemas.microsoft.com/office/drawing/2014/main" id="{5E0A4405-63CC-9B4B-8864-977FAAC62C3A}"/>
              </a:ext>
            </a:extLst>
          </p:cNvPr>
          <p:cNvSpPr>
            <a:spLocks noGrp="1"/>
          </p:cNvSpPr>
          <p:nvPr>
            <p:ph sz="half" idx="1"/>
          </p:nvPr>
        </p:nvSpPr>
        <p:spPr/>
        <p:txBody>
          <a:bodyPr/>
          <a:lstStyle/>
          <a:p>
            <a:r>
              <a:rPr lang="en-HU" dirty="0"/>
              <a:t>6 C</a:t>
            </a:r>
            <a:r>
              <a:rPr lang="en-GB" dirty="0"/>
              <a:t>U</a:t>
            </a:r>
            <a:r>
              <a:rPr lang="en-HU" dirty="0"/>
              <a:t>s</a:t>
            </a:r>
          </a:p>
          <a:p>
            <a:r>
              <a:rPr lang="en-HU" dirty="0"/>
              <a:t>8 wide vectorization</a:t>
            </a:r>
          </a:p>
          <a:p>
            <a:r>
              <a:rPr lang="en-HU" dirty="0"/>
              <a:t>292 MHz @ FP32</a:t>
            </a:r>
          </a:p>
          <a:p>
            <a:r>
              <a:rPr lang="en-HU" dirty="0"/>
              <a:t>288 MHz @ FP64</a:t>
            </a:r>
          </a:p>
          <a:p>
            <a:r>
              <a:rPr lang="en-HU" dirty="0"/>
              <a:t>85-90% prediciton </a:t>
            </a:r>
          </a:p>
        </p:txBody>
      </p:sp>
      <p:sp>
        <p:nvSpPr>
          <p:cNvPr id="4" name="Content Placeholder 3">
            <a:extLst>
              <a:ext uri="{FF2B5EF4-FFF2-40B4-BE49-F238E27FC236}">
                <a16:creationId xmlns:a16="http://schemas.microsoft.com/office/drawing/2014/main" id="{3E8FEDE5-4EED-144B-8364-DB5D01295E32}"/>
              </a:ext>
            </a:extLst>
          </p:cNvPr>
          <p:cNvSpPr>
            <a:spLocks noGrp="1"/>
          </p:cNvSpPr>
          <p:nvPr>
            <p:ph sz="half" idx="2"/>
          </p:nvPr>
        </p:nvSpPr>
        <p:spPr/>
        <p:txBody>
          <a:bodyPr/>
          <a:lstStyle/>
          <a:p>
            <a:endParaRPr lang="en-HU"/>
          </a:p>
        </p:txBody>
      </p:sp>
      <p:pic>
        <p:nvPicPr>
          <p:cNvPr id="5" name="Picture 4">
            <a:extLst>
              <a:ext uri="{FF2B5EF4-FFF2-40B4-BE49-F238E27FC236}">
                <a16:creationId xmlns:a16="http://schemas.microsoft.com/office/drawing/2014/main" id="{3C1AF672-6509-154D-A6E8-4BA905B64582}"/>
              </a:ext>
            </a:extLst>
          </p:cNvPr>
          <p:cNvPicPr>
            <a:picLocks noChangeAspect="1"/>
          </p:cNvPicPr>
          <p:nvPr/>
        </p:nvPicPr>
        <p:blipFill>
          <a:blip r:embed="rId2"/>
          <a:stretch>
            <a:fillRect/>
          </a:stretch>
        </p:blipFill>
        <p:spPr>
          <a:xfrm>
            <a:off x="4297803" y="1110104"/>
            <a:ext cx="7696802" cy="5429527"/>
          </a:xfrm>
          <a:prstGeom prst="rect">
            <a:avLst/>
          </a:prstGeom>
        </p:spPr>
      </p:pic>
      <p:pic>
        <p:nvPicPr>
          <p:cNvPr id="6" name="Picture 5">
            <a:extLst>
              <a:ext uri="{FF2B5EF4-FFF2-40B4-BE49-F238E27FC236}">
                <a16:creationId xmlns:a16="http://schemas.microsoft.com/office/drawing/2014/main" id="{D0E38C5B-3106-904B-8EC2-2089A9518269}"/>
              </a:ext>
            </a:extLst>
          </p:cNvPr>
          <p:cNvPicPr>
            <a:picLocks noChangeAspect="1"/>
          </p:cNvPicPr>
          <p:nvPr/>
        </p:nvPicPr>
        <p:blipFill>
          <a:blip r:embed="rId3"/>
          <a:srcRect/>
          <a:stretch/>
        </p:blipFill>
        <p:spPr>
          <a:xfrm>
            <a:off x="98701" y="4054407"/>
            <a:ext cx="4209791" cy="1922581"/>
          </a:xfrm>
          <a:prstGeom prst="rect">
            <a:avLst/>
          </a:prstGeom>
        </p:spPr>
      </p:pic>
    </p:spTree>
    <p:extLst>
      <p:ext uri="{BB962C8B-B14F-4D97-AF65-F5344CB8AC3E}">
        <p14:creationId xmlns:p14="http://schemas.microsoft.com/office/powerpoint/2010/main" val="3616250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6A09-8D5C-AB4E-8326-3604AF60CFC5}"/>
              </a:ext>
            </a:extLst>
          </p:cNvPr>
          <p:cNvSpPr>
            <a:spLocks noGrp="1"/>
          </p:cNvSpPr>
          <p:nvPr>
            <p:ph type="title"/>
          </p:nvPr>
        </p:nvSpPr>
        <p:spPr/>
        <p:txBody>
          <a:bodyPr>
            <a:normAutofit fontScale="90000"/>
          </a:bodyPr>
          <a:lstStyle/>
          <a:p>
            <a:r>
              <a:rPr lang="en-HU" dirty="0"/>
              <a:t>2D Stochastic Local Volatility</a:t>
            </a:r>
          </a:p>
        </p:txBody>
      </p:sp>
      <p:sp>
        <p:nvSpPr>
          <p:cNvPr id="3" name="Content Placeholder 2">
            <a:extLst>
              <a:ext uri="{FF2B5EF4-FFF2-40B4-BE49-F238E27FC236}">
                <a16:creationId xmlns:a16="http://schemas.microsoft.com/office/drawing/2014/main" id="{95958F1F-0C1E-1844-B0F0-41528543FDDA}"/>
              </a:ext>
            </a:extLst>
          </p:cNvPr>
          <p:cNvSpPr>
            <a:spLocks noGrp="1"/>
          </p:cNvSpPr>
          <p:nvPr>
            <p:ph sz="half" idx="1"/>
          </p:nvPr>
        </p:nvSpPr>
        <p:spPr/>
        <p:txBody>
          <a:bodyPr/>
          <a:lstStyle/>
          <a:p>
            <a:r>
              <a:rPr lang="en-HU" dirty="0"/>
              <a:t>2nd order FD, FP64</a:t>
            </a:r>
          </a:p>
          <a:p>
            <a:r>
              <a:rPr lang="en-HU" dirty="0"/>
              <a:t>Hundsdorfer-Verwer time integration</a:t>
            </a:r>
          </a:p>
          <a:p>
            <a:r>
              <a:rPr lang="en-HU" dirty="0"/>
              <a:t>Coefficients for tridiagonal solver fused &amp; recalculated</a:t>
            </a:r>
          </a:p>
        </p:txBody>
      </p:sp>
      <p:pic>
        <p:nvPicPr>
          <p:cNvPr id="5" name="Picture 4">
            <a:extLst>
              <a:ext uri="{FF2B5EF4-FFF2-40B4-BE49-F238E27FC236}">
                <a16:creationId xmlns:a16="http://schemas.microsoft.com/office/drawing/2014/main" id="{5A046E73-439D-B04B-AB89-B5791EE2391A}"/>
              </a:ext>
            </a:extLst>
          </p:cNvPr>
          <p:cNvPicPr>
            <a:picLocks noChangeAspect="1"/>
          </p:cNvPicPr>
          <p:nvPr/>
        </p:nvPicPr>
        <p:blipFill>
          <a:blip r:embed="rId2"/>
          <a:stretch>
            <a:fillRect/>
          </a:stretch>
        </p:blipFill>
        <p:spPr>
          <a:xfrm>
            <a:off x="0" y="3493291"/>
            <a:ext cx="7916368" cy="2871003"/>
          </a:xfrm>
          <a:prstGeom prst="rect">
            <a:avLst/>
          </a:prstGeom>
        </p:spPr>
      </p:pic>
      <p:pic>
        <p:nvPicPr>
          <p:cNvPr id="6" name="Picture 5">
            <a:extLst>
              <a:ext uri="{FF2B5EF4-FFF2-40B4-BE49-F238E27FC236}">
                <a16:creationId xmlns:a16="http://schemas.microsoft.com/office/drawing/2014/main" id="{E1AB7795-C0B0-E04C-B889-9BE2942EC1F9}"/>
              </a:ext>
            </a:extLst>
          </p:cNvPr>
          <p:cNvPicPr>
            <a:picLocks noChangeAspect="1"/>
          </p:cNvPicPr>
          <p:nvPr/>
        </p:nvPicPr>
        <p:blipFill>
          <a:blip r:embed="rId3"/>
          <a:stretch>
            <a:fillRect/>
          </a:stretch>
        </p:blipFill>
        <p:spPr>
          <a:xfrm>
            <a:off x="7379957" y="1161515"/>
            <a:ext cx="4614650" cy="3006224"/>
          </a:xfrm>
          <a:prstGeom prst="rect">
            <a:avLst/>
          </a:prstGeom>
        </p:spPr>
      </p:pic>
      <p:sp>
        <p:nvSpPr>
          <p:cNvPr id="7" name="Rectangle 6">
            <a:extLst>
              <a:ext uri="{FF2B5EF4-FFF2-40B4-BE49-F238E27FC236}">
                <a16:creationId xmlns:a16="http://schemas.microsoft.com/office/drawing/2014/main" id="{DC311DB5-730B-DF48-BB95-D2ABF2425C47}"/>
              </a:ext>
            </a:extLst>
          </p:cNvPr>
          <p:cNvSpPr/>
          <p:nvPr/>
        </p:nvSpPr>
        <p:spPr>
          <a:xfrm>
            <a:off x="7379957" y="1161515"/>
            <a:ext cx="830392" cy="224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extBox 7">
            <a:extLst>
              <a:ext uri="{FF2B5EF4-FFF2-40B4-BE49-F238E27FC236}">
                <a16:creationId xmlns:a16="http://schemas.microsoft.com/office/drawing/2014/main" id="{819CA47D-9FF4-264F-9775-9022B3F34463}"/>
              </a:ext>
            </a:extLst>
          </p:cNvPr>
          <p:cNvSpPr txBox="1"/>
          <p:nvPr/>
        </p:nvSpPr>
        <p:spPr>
          <a:xfrm>
            <a:off x="8489659" y="4907560"/>
            <a:ext cx="2015295" cy="461665"/>
          </a:xfrm>
          <a:prstGeom prst="rect">
            <a:avLst/>
          </a:prstGeom>
          <a:noFill/>
        </p:spPr>
        <p:txBody>
          <a:bodyPr wrap="none" rtlCol="0">
            <a:spAutoFit/>
          </a:bodyPr>
          <a:lstStyle/>
          <a:p>
            <a:r>
              <a:rPr lang="en-HU" sz="2400" dirty="0"/>
              <a:t>3 C</a:t>
            </a:r>
            <a:r>
              <a:rPr lang="en-GB" sz="2400" dirty="0"/>
              <a:t>U</a:t>
            </a:r>
            <a:r>
              <a:rPr lang="en-HU" sz="2400" dirty="0"/>
              <a:t>s on U280</a:t>
            </a:r>
          </a:p>
        </p:txBody>
      </p:sp>
    </p:spTree>
    <p:extLst>
      <p:ext uri="{BB962C8B-B14F-4D97-AF65-F5344CB8AC3E}">
        <p14:creationId xmlns:p14="http://schemas.microsoft.com/office/powerpoint/2010/main" val="2162655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EC904-3C02-BC45-86DE-5EDA946F4F64}"/>
              </a:ext>
            </a:extLst>
          </p:cNvPr>
          <p:cNvSpPr>
            <a:spLocks noGrp="1"/>
          </p:cNvSpPr>
          <p:nvPr>
            <p:ph type="title"/>
          </p:nvPr>
        </p:nvSpPr>
        <p:spPr/>
        <p:txBody>
          <a:bodyPr>
            <a:normAutofit fontScale="90000"/>
          </a:bodyPr>
          <a:lstStyle/>
          <a:p>
            <a:r>
              <a:rPr lang="en-HU" dirty="0"/>
              <a:t>Conclusions</a:t>
            </a:r>
          </a:p>
        </p:txBody>
      </p:sp>
      <p:sp>
        <p:nvSpPr>
          <p:cNvPr id="5" name="Content Placeholder 4">
            <a:extLst>
              <a:ext uri="{FF2B5EF4-FFF2-40B4-BE49-F238E27FC236}">
                <a16:creationId xmlns:a16="http://schemas.microsoft.com/office/drawing/2014/main" id="{1E0C7F37-3927-8E43-A5A3-131D1FCA77DB}"/>
              </a:ext>
            </a:extLst>
          </p:cNvPr>
          <p:cNvSpPr>
            <a:spLocks noGrp="1"/>
          </p:cNvSpPr>
          <p:nvPr>
            <p:ph idx="1"/>
          </p:nvPr>
        </p:nvSpPr>
        <p:spPr/>
        <p:txBody>
          <a:bodyPr/>
          <a:lstStyle/>
          <a:p>
            <a:r>
              <a:rPr lang="en-HU" dirty="0"/>
              <a:t>Parallelization of tridiagonal system solves: within and across sytems</a:t>
            </a:r>
          </a:p>
          <a:p>
            <a:pPr lvl="1"/>
            <a:r>
              <a:rPr lang="en-HU" dirty="0"/>
              <a:t>Parallelism vs. complexity</a:t>
            </a:r>
          </a:p>
          <a:p>
            <a:r>
              <a:rPr lang="en-HU" dirty="0"/>
              <a:t>Decomposition possible, resulting in a reduced system solve</a:t>
            </a:r>
          </a:p>
          <a:p>
            <a:pPr lvl="1"/>
            <a:r>
              <a:rPr lang="en-HU" dirty="0"/>
              <a:t>Can be used in distributed memory systems &amp; FPGAs</a:t>
            </a:r>
          </a:p>
          <a:p>
            <a:pPr lvl="1"/>
            <a:r>
              <a:rPr lang="en-HU" dirty="0"/>
              <a:t>Considerable differences in reduced system solve strategies</a:t>
            </a:r>
          </a:p>
          <a:p>
            <a:r>
              <a:rPr lang="en-HU" dirty="0"/>
              <a:t>Excellent scalability for an exact solve – almost as good as iterative solvers</a:t>
            </a:r>
          </a:p>
          <a:p>
            <a:r>
              <a:rPr lang="en-HU" dirty="0"/>
              <a:t>FPGA implementaiton more sensitive to algorithm formulation</a:t>
            </a:r>
          </a:p>
          <a:p>
            <a:pPr lvl="1"/>
            <a:r>
              <a:rPr lang="en-HU" dirty="0"/>
              <a:t>On par with FPGAs on small and medium sized problems</a:t>
            </a:r>
          </a:p>
        </p:txBody>
      </p:sp>
    </p:spTree>
    <p:extLst>
      <p:ext uri="{BB962C8B-B14F-4D97-AF65-F5344CB8AC3E}">
        <p14:creationId xmlns:p14="http://schemas.microsoft.com/office/powerpoint/2010/main" val="820150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3CA913-9DD2-664D-8FF9-A4C78759F847}"/>
              </a:ext>
            </a:extLst>
          </p:cNvPr>
          <p:cNvSpPr>
            <a:spLocks noGrp="1"/>
          </p:cNvSpPr>
          <p:nvPr>
            <p:ph type="title"/>
          </p:nvPr>
        </p:nvSpPr>
        <p:spPr/>
        <p:txBody>
          <a:bodyPr>
            <a:normAutofit fontScale="90000"/>
          </a:bodyPr>
          <a:lstStyle/>
          <a:p>
            <a:endParaRPr lang="en-HU"/>
          </a:p>
        </p:txBody>
      </p:sp>
      <p:sp>
        <p:nvSpPr>
          <p:cNvPr id="6" name="Content Placeholder 5">
            <a:extLst>
              <a:ext uri="{FF2B5EF4-FFF2-40B4-BE49-F238E27FC236}">
                <a16:creationId xmlns:a16="http://schemas.microsoft.com/office/drawing/2014/main" id="{E727E8AE-54BC-E747-BF60-7137CE3939BA}"/>
              </a:ext>
            </a:extLst>
          </p:cNvPr>
          <p:cNvSpPr>
            <a:spLocks noGrp="1"/>
          </p:cNvSpPr>
          <p:nvPr>
            <p:ph idx="1"/>
          </p:nvPr>
        </p:nvSpPr>
        <p:spPr/>
        <p:txBody>
          <a:bodyPr>
            <a:normAutofit fontScale="25000" lnSpcReduction="20000"/>
          </a:bodyPr>
          <a:lstStyle/>
          <a:p>
            <a:r>
              <a:rPr lang="en-GB" dirty="0" err="1"/>
              <a:t>Allgather</a:t>
            </a:r>
            <a:r>
              <a:rPr lang="en-GB" dirty="0"/>
              <a:t> (all processes gather all boundary values, solve the reduced system the substitute back):</a:t>
            </a:r>
          </a:p>
          <a:p>
            <a:r>
              <a:rPr lang="en-GB" dirty="0"/>
              <a:t>- Data volume: 6n * p * p</a:t>
            </a:r>
          </a:p>
          <a:p>
            <a:r>
              <a:rPr lang="en-GB" dirty="0"/>
              <a:t>- #of messages: p * p (worst case, if no aggregation happens)</a:t>
            </a:r>
          </a:p>
          <a:p>
            <a:r>
              <a:rPr lang="en-GB" dirty="0"/>
              <a:t>- complexity of reduced solve: n x 2p</a:t>
            </a:r>
          </a:p>
          <a:p>
            <a:br>
              <a:rPr lang="en-GB" dirty="0"/>
            </a:br>
            <a:endParaRPr lang="en-GB" dirty="0"/>
          </a:p>
          <a:p>
            <a:r>
              <a:rPr lang="en-GB" dirty="0"/>
              <a:t>Gather-Scatter (a single process gathers all the boundary values, does the reduced solve, scatters the solution back, then everyone substitutes back):</a:t>
            </a:r>
          </a:p>
          <a:p>
            <a:r>
              <a:rPr lang="en-GB" dirty="0"/>
              <a:t>- Data volume: 6n * p * 2</a:t>
            </a:r>
          </a:p>
          <a:p>
            <a:r>
              <a:rPr lang="en-GB" dirty="0"/>
              <a:t>- #of messages: p * 2</a:t>
            </a:r>
          </a:p>
          <a:p>
            <a:r>
              <a:rPr lang="en-GB" dirty="0"/>
              <a:t>- complexity of reduced solve: n x 2p</a:t>
            </a:r>
          </a:p>
          <a:p>
            <a:br>
              <a:rPr lang="en-GB" dirty="0"/>
            </a:br>
            <a:endParaRPr lang="en-GB" dirty="0"/>
          </a:p>
          <a:p>
            <a:r>
              <a:rPr lang="en-GB" dirty="0"/>
              <a:t>Gather-Scatter v2 (implemented by </a:t>
            </a:r>
            <a:r>
              <a:rPr lang="en-GB" dirty="0" err="1"/>
              <a:t>tridiagLU</a:t>
            </a:r>
            <a:r>
              <a:rPr lang="en-GB" dirty="0"/>
              <a:t> - n/p reduced solves are done on each process, so each process sends some of its values to every other process). Here, before reduced system solve, each process sends its last row to the next process to eliminate an extra row, thereby halving reduced system size.</a:t>
            </a:r>
          </a:p>
          <a:p>
            <a:r>
              <a:rPr lang="en-GB" dirty="0"/>
              <a:t>- Data volume: 3n * p + 3n * p * 2</a:t>
            </a:r>
          </a:p>
          <a:p>
            <a:r>
              <a:rPr lang="en-GB" dirty="0"/>
              <a:t>- #of messages: p + p * p * 2</a:t>
            </a:r>
          </a:p>
          <a:p>
            <a:r>
              <a:rPr lang="en-GB" dirty="0"/>
              <a:t>- complexity of reduced solve: (n/p) x p</a:t>
            </a:r>
          </a:p>
          <a:p>
            <a:br>
              <a:rPr lang="en-GB" dirty="0"/>
            </a:br>
            <a:endParaRPr lang="en-GB" dirty="0"/>
          </a:p>
          <a:p>
            <a:r>
              <a:rPr lang="en-GB" dirty="0"/>
              <a:t>PCR (with the extra elimination step from above)</a:t>
            </a:r>
          </a:p>
          <a:p>
            <a:r>
              <a:rPr lang="en-GB" dirty="0"/>
              <a:t>- Data volume: 3n * p + 3n * p * log2 p</a:t>
            </a:r>
          </a:p>
          <a:p>
            <a:r>
              <a:rPr lang="en-GB" dirty="0"/>
              <a:t>- #of messages: p + p * log2 p</a:t>
            </a:r>
          </a:p>
          <a:p>
            <a:r>
              <a:rPr lang="en-GB" dirty="0"/>
              <a:t>- complexity of reduced solve: n * log2 p</a:t>
            </a:r>
          </a:p>
          <a:p>
            <a:br>
              <a:rPr lang="en-GB" dirty="0"/>
            </a:br>
            <a:endParaRPr lang="en-GB" dirty="0"/>
          </a:p>
          <a:p>
            <a:r>
              <a:rPr lang="en-GB" dirty="0"/>
              <a:t>Jacobi (with the extra elimination step from above)</a:t>
            </a:r>
          </a:p>
          <a:p>
            <a:r>
              <a:rPr lang="en-GB" dirty="0"/>
              <a:t>- Data volume: 3n * p + 3n * p * #</a:t>
            </a:r>
            <a:r>
              <a:rPr lang="en-GB" dirty="0" err="1"/>
              <a:t>ofIts</a:t>
            </a:r>
            <a:endParaRPr lang="en-GB" dirty="0"/>
          </a:p>
          <a:p>
            <a:r>
              <a:rPr lang="en-GB" dirty="0"/>
              <a:t>- #of messages: p + p * #</a:t>
            </a:r>
            <a:r>
              <a:rPr lang="en-GB" dirty="0" err="1"/>
              <a:t>ofIts</a:t>
            </a:r>
            <a:endParaRPr lang="en-GB" dirty="0"/>
          </a:p>
          <a:p>
            <a:r>
              <a:rPr lang="en-GB" dirty="0"/>
              <a:t>- complexity of reduced solve: n * #</a:t>
            </a:r>
            <a:r>
              <a:rPr lang="en-GB" dirty="0" err="1"/>
              <a:t>ofIts</a:t>
            </a:r>
            <a:endParaRPr lang="en-GB" dirty="0"/>
          </a:p>
          <a:p>
            <a:endParaRPr lang="en-HU" dirty="0"/>
          </a:p>
        </p:txBody>
      </p:sp>
    </p:spTree>
    <p:extLst>
      <p:ext uri="{BB962C8B-B14F-4D97-AF65-F5344CB8AC3E}">
        <p14:creationId xmlns:p14="http://schemas.microsoft.com/office/powerpoint/2010/main" val="1323462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normAutofit fontScale="90000"/>
          </a:bodyPr>
          <a:lstStyle/>
          <a:p>
            <a:r>
              <a:rPr lang="hu-HU" dirty="0" err="1"/>
              <a:t>Tridiagonal</a:t>
            </a:r>
            <a:r>
              <a:rPr lang="hu-HU" dirty="0"/>
              <a:t> </a:t>
            </a:r>
            <a:r>
              <a:rPr lang="hu-HU" dirty="0" err="1"/>
              <a:t>equations</a:t>
            </a:r>
            <a:endParaRPr lang="hu-HU" dirty="0"/>
          </a:p>
        </p:txBody>
      </p:sp>
      <p:sp>
        <p:nvSpPr>
          <p:cNvPr id="2" name="Content Placeholder 1">
            <a:extLst>
              <a:ext uri="{FF2B5EF4-FFF2-40B4-BE49-F238E27FC236}">
                <a16:creationId xmlns:a16="http://schemas.microsoft.com/office/drawing/2014/main" id="{7E45D6F8-40C5-1345-ABC0-AC7A0E7528A5}"/>
              </a:ext>
            </a:extLst>
          </p:cNvPr>
          <p:cNvSpPr>
            <a:spLocks noGrp="1"/>
          </p:cNvSpPr>
          <p:nvPr>
            <p:ph sz="half" idx="1"/>
          </p:nvPr>
        </p:nvSpPr>
        <p:spPr/>
        <p:txBody>
          <a:bodyPr/>
          <a:lstStyle/>
          <a:p>
            <a:r>
              <a:rPr lang="en-HU" dirty="0"/>
              <a:t>A traditional system of linear equations, with non-zeros on/above/below the diagonal</a:t>
            </a:r>
          </a:p>
          <a:p>
            <a:r>
              <a:rPr lang="en-HU" dirty="0"/>
              <a:t>Gauss-Jordan elimination special case – Thomas algorithm</a:t>
            </a:r>
          </a:p>
          <a:p>
            <a:r>
              <a:rPr lang="en-HU" dirty="0"/>
              <a:t>Most common in implicit formulation of finite difference discretization of PDEs</a:t>
            </a:r>
          </a:p>
          <a:p>
            <a:pPr lvl="1"/>
            <a:r>
              <a:rPr lang="en-HU" dirty="0"/>
              <a:t>Exact inverse</a:t>
            </a:r>
          </a:p>
          <a:p>
            <a:r>
              <a:rPr lang="en-HU" dirty="0"/>
              <a:t>Inherently sequential algorithm…</a:t>
            </a:r>
          </a:p>
          <a:p>
            <a:pPr lvl="1"/>
            <a:r>
              <a:rPr lang="en-HU" dirty="0"/>
              <a:t>O(N) complexity</a:t>
            </a:r>
          </a:p>
        </p:txBody>
      </p:sp>
      <p:pic>
        <p:nvPicPr>
          <p:cNvPr id="6" name="Content Placeholder 5">
            <a:extLst>
              <a:ext uri="{FF2B5EF4-FFF2-40B4-BE49-F238E27FC236}">
                <a16:creationId xmlns:a16="http://schemas.microsoft.com/office/drawing/2014/main" id="{A927D755-2E88-234E-89C9-BC09FFB870E5}"/>
              </a:ext>
            </a:extLst>
          </p:cNvPr>
          <p:cNvPicPr>
            <a:picLocks noGrp="1" noChangeAspect="1"/>
          </p:cNvPicPr>
          <p:nvPr>
            <p:ph sz="half" idx="2"/>
          </p:nvPr>
        </p:nvPicPr>
        <p:blipFill>
          <a:blip r:embed="rId2"/>
          <a:stretch>
            <a:fillRect/>
          </a:stretch>
        </p:blipFill>
        <p:spPr>
          <a:xfrm>
            <a:off x="6197601" y="1304693"/>
            <a:ext cx="5878889" cy="1929938"/>
          </a:xfrm>
          <a:prstGeom prst="rect">
            <a:avLst/>
          </a:prstGeom>
        </p:spPr>
      </p:pic>
      <p:pic>
        <p:nvPicPr>
          <p:cNvPr id="7" name="Picture 6">
            <a:extLst>
              <a:ext uri="{FF2B5EF4-FFF2-40B4-BE49-F238E27FC236}">
                <a16:creationId xmlns:a16="http://schemas.microsoft.com/office/drawing/2014/main" id="{F81013BB-DE8C-2748-B40D-0A1C7C2686CF}"/>
              </a:ext>
            </a:extLst>
          </p:cNvPr>
          <p:cNvPicPr>
            <a:picLocks noChangeAspect="1"/>
          </p:cNvPicPr>
          <p:nvPr/>
        </p:nvPicPr>
        <p:blipFill>
          <a:blip r:embed="rId3"/>
          <a:stretch>
            <a:fillRect/>
          </a:stretch>
        </p:blipFill>
        <p:spPr>
          <a:xfrm>
            <a:off x="6320365" y="3283365"/>
            <a:ext cx="5431367" cy="3220927"/>
          </a:xfrm>
          <a:prstGeom prst="rect">
            <a:avLst/>
          </a:prstGeom>
        </p:spPr>
      </p:pic>
    </p:spTree>
    <p:extLst>
      <p:ext uri="{BB962C8B-B14F-4D97-AF65-F5344CB8AC3E}">
        <p14:creationId xmlns:p14="http://schemas.microsoft.com/office/powerpoint/2010/main" val="3331802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200FC-CDF2-6544-9477-8615F37FE210}"/>
              </a:ext>
            </a:extLst>
          </p:cNvPr>
          <p:cNvSpPr>
            <a:spLocks noGrp="1"/>
          </p:cNvSpPr>
          <p:nvPr>
            <p:ph type="title"/>
          </p:nvPr>
        </p:nvSpPr>
        <p:spPr/>
        <p:txBody>
          <a:bodyPr>
            <a:normAutofit fontScale="90000"/>
          </a:bodyPr>
          <a:lstStyle/>
          <a:p>
            <a:r>
              <a:rPr lang="en-HU" dirty="0"/>
              <a:t>Solving tridiagonal equations in parallel</a:t>
            </a:r>
          </a:p>
        </p:txBody>
      </p:sp>
      <p:pic>
        <p:nvPicPr>
          <p:cNvPr id="5" name="Content Placeholder 4">
            <a:extLst>
              <a:ext uri="{FF2B5EF4-FFF2-40B4-BE49-F238E27FC236}">
                <a16:creationId xmlns:a16="http://schemas.microsoft.com/office/drawing/2014/main" id="{FD18549B-5B5A-E744-BC92-95BEA6DA9D35}"/>
              </a:ext>
            </a:extLst>
          </p:cNvPr>
          <p:cNvPicPr>
            <a:picLocks noGrp="1" noChangeAspect="1"/>
          </p:cNvPicPr>
          <p:nvPr>
            <p:ph sz="half" idx="1"/>
          </p:nvPr>
        </p:nvPicPr>
        <p:blipFill>
          <a:blip r:embed="rId2"/>
          <a:stretch>
            <a:fillRect/>
          </a:stretch>
        </p:blipFill>
        <p:spPr>
          <a:xfrm>
            <a:off x="238299" y="3261190"/>
            <a:ext cx="5685643" cy="2292118"/>
          </a:xfrm>
          <a:prstGeom prst="rect">
            <a:avLst/>
          </a:prstGeom>
        </p:spPr>
      </p:pic>
      <p:sp>
        <p:nvSpPr>
          <p:cNvPr id="4" name="Content Placeholder 3">
            <a:extLst>
              <a:ext uri="{FF2B5EF4-FFF2-40B4-BE49-F238E27FC236}">
                <a16:creationId xmlns:a16="http://schemas.microsoft.com/office/drawing/2014/main" id="{23F2A0C1-563C-F94C-AD68-359EE81AA0FA}"/>
              </a:ext>
            </a:extLst>
          </p:cNvPr>
          <p:cNvSpPr>
            <a:spLocks noGrp="1"/>
          </p:cNvSpPr>
          <p:nvPr>
            <p:ph sz="half" idx="2"/>
          </p:nvPr>
        </p:nvSpPr>
        <p:spPr/>
        <p:txBody>
          <a:bodyPr/>
          <a:lstStyle/>
          <a:p>
            <a:r>
              <a:rPr lang="en-HU" dirty="0"/>
              <a:t>Hybrid</a:t>
            </a:r>
          </a:p>
          <a:p>
            <a:pPr lvl="1"/>
            <a:r>
              <a:rPr lang="en-HU" dirty="0"/>
              <a:t>Doing Forward on blocks in parallel</a:t>
            </a:r>
          </a:p>
          <a:p>
            <a:pPr lvl="1"/>
            <a:r>
              <a:rPr lang="en-HU" dirty="0"/>
              <a:t>Solving “reduced” system</a:t>
            </a:r>
          </a:p>
          <a:p>
            <a:pPr lvl="1"/>
            <a:r>
              <a:rPr lang="en-HU" dirty="0"/>
              <a:t>Backsubstitution in parallel</a:t>
            </a:r>
          </a:p>
          <a:p>
            <a:pPr lvl="1"/>
            <a:r>
              <a:rPr lang="en-HU" dirty="0"/>
              <a:t>O(N)</a:t>
            </a:r>
          </a:p>
        </p:txBody>
      </p:sp>
      <p:sp>
        <p:nvSpPr>
          <p:cNvPr id="6" name="Content Placeholder 3">
            <a:extLst>
              <a:ext uri="{FF2B5EF4-FFF2-40B4-BE49-F238E27FC236}">
                <a16:creationId xmlns:a16="http://schemas.microsoft.com/office/drawing/2014/main" id="{D4E0B9C7-084F-8240-97EA-40D70A537EFE}"/>
              </a:ext>
            </a:extLst>
          </p:cNvPr>
          <p:cNvSpPr txBox="1">
            <a:spLocks/>
          </p:cNvSpPr>
          <p:nvPr/>
        </p:nvSpPr>
        <p:spPr>
          <a:xfrm>
            <a:off x="319447" y="1304692"/>
            <a:ext cx="5797005" cy="5040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Hypatia Sans Pro" panose="020B05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Hypatia Sans Pro" panose="020B05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Hypatia Sans Pro" panose="020B05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Hypatia Sans Pro" panose="020B05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Hypatia Sans Pro"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U" dirty="0"/>
              <a:t>Parallel Cyclic Reduction</a:t>
            </a:r>
          </a:p>
          <a:p>
            <a:pPr lvl="1"/>
            <a:r>
              <a:rPr lang="en-HU" dirty="0"/>
              <a:t>Subtract row +/- 1, +/-2, +/-4, +/-8…</a:t>
            </a:r>
          </a:p>
          <a:p>
            <a:pPr lvl="1"/>
            <a:r>
              <a:rPr lang="en-HU" dirty="0"/>
              <a:t>O(N logN) steps, but only logN sequential steps</a:t>
            </a:r>
          </a:p>
        </p:txBody>
      </p:sp>
      <p:pic>
        <p:nvPicPr>
          <p:cNvPr id="7" name="Picture 6">
            <a:extLst>
              <a:ext uri="{FF2B5EF4-FFF2-40B4-BE49-F238E27FC236}">
                <a16:creationId xmlns:a16="http://schemas.microsoft.com/office/drawing/2014/main" id="{D8C0FC41-742E-4D4D-BEE2-1D369C662BDA}"/>
              </a:ext>
            </a:extLst>
          </p:cNvPr>
          <p:cNvPicPr>
            <a:picLocks noChangeAspect="1"/>
          </p:cNvPicPr>
          <p:nvPr/>
        </p:nvPicPr>
        <p:blipFill>
          <a:blip r:embed="rId3"/>
          <a:stretch>
            <a:fillRect/>
          </a:stretch>
        </p:blipFill>
        <p:spPr>
          <a:xfrm>
            <a:off x="6197599" y="3261189"/>
            <a:ext cx="4962315" cy="2292117"/>
          </a:xfrm>
          <a:prstGeom prst="rect">
            <a:avLst/>
          </a:prstGeom>
        </p:spPr>
      </p:pic>
    </p:spTree>
    <p:extLst>
      <p:ext uri="{BB962C8B-B14F-4D97-AF65-F5344CB8AC3E}">
        <p14:creationId xmlns:p14="http://schemas.microsoft.com/office/powerpoint/2010/main" val="26517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A971A586-5FFA-5246-9E59-9F46EC375A5F}"/>
              </a:ext>
            </a:extLst>
          </p:cNvPr>
          <p:cNvPicPr>
            <a:picLocks noGrp="1" noChangeAspect="1"/>
          </p:cNvPicPr>
          <p:nvPr>
            <p:ph sz="half" idx="2"/>
          </p:nvPr>
        </p:nvPicPr>
        <p:blipFill>
          <a:blip r:embed="rId3"/>
          <a:stretch>
            <a:fillRect/>
          </a:stretch>
        </p:blipFill>
        <p:spPr>
          <a:xfrm>
            <a:off x="4491647" y="1524000"/>
            <a:ext cx="9012924" cy="4029307"/>
          </a:xfrm>
        </p:spPr>
      </p:pic>
      <p:sp>
        <p:nvSpPr>
          <p:cNvPr id="2" name="Title 1">
            <a:extLst>
              <a:ext uri="{FF2B5EF4-FFF2-40B4-BE49-F238E27FC236}">
                <a16:creationId xmlns:a16="http://schemas.microsoft.com/office/drawing/2014/main" id="{582A533A-DE13-3C40-A5BF-BB5FA43B12E2}"/>
              </a:ext>
            </a:extLst>
          </p:cNvPr>
          <p:cNvSpPr>
            <a:spLocks noGrp="1"/>
          </p:cNvSpPr>
          <p:nvPr>
            <p:ph type="title"/>
          </p:nvPr>
        </p:nvSpPr>
        <p:spPr>
          <a:xfrm>
            <a:off x="1215483" y="259688"/>
            <a:ext cx="10779124" cy="563951"/>
          </a:xfrm>
        </p:spPr>
        <p:txBody>
          <a:bodyPr anchor="ctr">
            <a:normAutofit/>
          </a:bodyPr>
          <a:lstStyle/>
          <a:p>
            <a:r>
              <a:rPr lang="en-HU" sz="3400"/>
              <a:t>Batching &amp; Higher dimensions</a:t>
            </a:r>
          </a:p>
        </p:txBody>
      </p:sp>
      <p:sp>
        <p:nvSpPr>
          <p:cNvPr id="3" name="Content Placeholder 2">
            <a:extLst>
              <a:ext uri="{FF2B5EF4-FFF2-40B4-BE49-F238E27FC236}">
                <a16:creationId xmlns:a16="http://schemas.microsoft.com/office/drawing/2014/main" id="{D2C3967E-A596-D841-A29D-4AC6E08F4728}"/>
              </a:ext>
            </a:extLst>
          </p:cNvPr>
          <p:cNvSpPr>
            <a:spLocks noGrp="1"/>
          </p:cNvSpPr>
          <p:nvPr>
            <p:ph sz="half" idx="1"/>
          </p:nvPr>
        </p:nvSpPr>
        <p:spPr>
          <a:xfrm>
            <a:off x="301900" y="1304693"/>
            <a:ext cx="5692501" cy="5040351"/>
          </a:xfrm>
        </p:spPr>
        <p:txBody>
          <a:bodyPr>
            <a:normAutofit/>
          </a:bodyPr>
          <a:lstStyle/>
          <a:p>
            <a:r>
              <a:rPr lang="en-HU" dirty="0"/>
              <a:t>1D PDEs rarely come alone…</a:t>
            </a:r>
          </a:p>
          <a:p>
            <a:pPr lvl="1"/>
            <a:r>
              <a:rPr lang="en-HU" sz="2800" dirty="0"/>
              <a:t>In finance, large number of solves with slighly different initial conditions</a:t>
            </a:r>
          </a:p>
          <a:p>
            <a:r>
              <a:rPr lang="en-HU" dirty="0"/>
              <a:t>Higher dimensional problem: Alternating Direction Implicit method</a:t>
            </a:r>
          </a:p>
          <a:p>
            <a:pPr lvl="1"/>
            <a:r>
              <a:rPr lang="en-HU" sz="2800" dirty="0"/>
              <a:t>Solve along x direction, then y direction, then z</a:t>
            </a:r>
          </a:p>
          <a:p>
            <a:pPr lvl="1"/>
            <a:r>
              <a:rPr lang="en-HU" sz="2800" dirty="0"/>
              <a:t>Coefficients &amp; unknowns laid out on 3D mesh</a:t>
            </a:r>
          </a:p>
        </p:txBody>
      </p:sp>
      <p:sp>
        <p:nvSpPr>
          <p:cNvPr id="9" name="TextBox 8">
            <a:extLst>
              <a:ext uri="{FF2B5EF4-FFF2-40B4-BE49-F238E27FC236}">
                <a16:creationId xmlns:a16="http://schemas.microsoft.com/office/drawing/2014/main" id="{1E6B36FA-3124-F74B-A0A6-9EF95BE23ACF}"/>
              </a:ext>
            </a:extLst>
          </p:cNvPr>
          <p:cNvSpPr txBox="1"/>
          <p:nvPr/>
        </p:nvSpPr>
        <p:spPr>
          <a:xfrm>
            <a:off x="7558610" y="5930815"/>
            <a:ext cx="4050083" cy="369332"/>
          </a:xfrm>
          <a:prstGeom prst="rect">
            <a:avLst/>
          </a:prstGeom>
          <a:noFill/>
        </p:spPr>
        <p:txBody>
          <a:bodyPr wrap="none" rtlCol="0">
            <a:spAutoFit/>
          </a:bodyPr>
          <a:lstStyle/>
          <a:p>
            <a:r>
              <a:rPr lang="en-HU" dirty="0"/>
              <a:t>X solve: #Y*#Z systems, each of length #X</a:t>
            </a:r>
          </a:p>
        </p:txBody>
      </p:sp>
    </p:spTree>
    <p:extLst>
      <p:ext uri="{BB962C8B-B14F-4D97-AF65-F5344CB8AC3E}">
        <p14:creationId xmlns:p14="http://schemas.microsoft.com/office/powerpoint/2010/main" val="2194295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C69F-34CD-5D49-9413-058531B9C949}"/>
              </a:ext>
            </a:extLst>
          </p:cNvPr>
          <p:cNvSpPr>
            <a:spLocks noGrp="1"/>
          </p:cNvSpPr>
          <p:nvPr>
            <p:ph type="title"/>
          </p:nvPr>
        </p:nvSpPr>
        <p:spPr/>
        <p:txBody>
          <a:bodyPr>
            <a:normAutofit fontScale="90000"/>
          </a:bodyPr>
          <a:lstStyle/>
          <a:p>
            <a:r>
              <a:rPr lang="en-HU" dirty="0"/>
              <a:t>Shared &amp; Distributed Memory Parallelization</a:t>
            </a:r>
          </a:p>
        </p:txBody>
      </p:sp>
      <p:sp>
        <p:nvSpPr>
          <p:cNvPr id="3" name="Content Placeholder 2">
            <a:extLst>
              <a:ext uri="{FF2B5EF4-FFF2-40B4-BE49-F238E27FC236}">
                <a16:creationId xmlns:a16="http://schemas.microsoft.com/office/drawing/2014/main" id="{29A98750-7D53-C146-A6BD-BA772B6EF936}"/>
              </a:ext>
            </a:extLst>
          </p:cNvPr>
          <p:cNvSpPr>
            <a:spLocks noGrp="1"/>
          </p:cNvSpPr>
          <p:nvPr>
            <p:ph sz="half" idx="1"/>
          </p:nvPr>
        </p:nvSpPr>
        <p:spPr/>
        <p:txBody>
          <a:bodyPr>
            <a:normAutofit lnSpcReduction="10000"/>
          </a:bodyPr>
          <a:lstStyle/>
          <a:p>
            <a:r>
              <a:rPr lang="en-HU" dirty="0"/>
              <a:t>Grid is decomposed along all the axes, processes only hold a block of any given tridiagonal system</a:t>
            </a:r>
          </a:p>
          <a:p>
            <a:r>
              <a:rPr lang="en-HU" dirty="0"/>
              <a:t>Within each partition:  Thomas/PCR/Hybrid</a:t>
            </a:r>
          </a:p>
          <a:p>
            <a:r>
              <a:rPr lang="en-HU" dirty="0"/>
              <a:t>Reduced system solve:</a:t>
            </a:r>
          </a:p>
          <a:p>
            <a:pPr lvl="1"/>
            <a:r>
              <a:rPr lang="en-HU" dirty="0"/>
              <a:t>Allgather, solve, backsubstitute</a:t>
            </a:r>
          </a:p>
          <a:p>
            <a:pPr lvl="2"/>
            <a:r>
              <a:rPr lang="en-HU" dirty="0"/>
              <a:t>One large comm step</a:t>
            </a:r>
          </a:p>
          <a:p>
            <a:pPr lvl="1"/>
            <a:r>
              <a:rPr lang="en-HU" dirty="0"/>
              <a:t>PCR</a:t>
            </a:r>
          </a:p>
          <a:p>
            <a:pPr lvl="2"/>
            <a:r>
              <a:rPr lang="en-HU" dirty="0"/>
              <a:t>Multiple smaller messages to increasingly distant processes </a:t>
            </a:r>
          </a:p>
          <a:p>
            <a:pPr lvl="1"/>
            <a:r>
              <a:rPr lang="en-HU" dirty="0"/>
              <a:t>Approximate solution with Jacobi iteration</a:t>
            </a:r>
          </a:p>
          <a:p>
            <a:pPr lvl="2"/>
            <a:r>
              <a:rPr lang="en-HU" dirty="0"/>
              <a:t>Multiple smaller messages to neighbors</a:t>
            </a:r>
          </a:p>
        </p:txBody>
      </p:sp>
      <p:grpSp>
        <p:nvGrpSpPr>
          <p:cNvPr id="25" name="Group 24">
            <a:extLst>
              <a:ext uri="{FF2B5EF4-FFF2-40B4-BE49-F238E27FC236}">
                <a16:creationId xmlns:a16="http://schemas.microsoft.com/office/drawing/2014/main" id="{6B36CBEE-AA8D-7C43-A49C-77B6CF6942B2}"/>
              </a:ext>
            </a:extLst>
          </p:cNvPr>
          <p:cNvGrpSpPr/>
          <p:nvPr/>
        </p:nvGrpSpPr>
        <p:grpSpPr>
          <a:xfrm>
            <a:off x="7040855" y="1080655"/>
            <a:ext cx="4145700" cy="3308874"/>
            <a:chOff x="6197599" y="1167744"/>
            <a:chExt cx="5048333" cy="4029307"/>
          </a:xfrm>
        </p:grpSpPr>
        <p:pic>
          <p:nvPicPr>
            <p:cNvPr id="5" name="Content Placeholder 11">
              <a:extLst>
                <a:ext uri="{FF2B5EF4-FFF2-40B4-BE49-F238E27FC236}">
                  <a16:creationId xmlns:a16="http://schemas.microsoft.com/office/drawing/2014/main" id="{B150BC74-1887-6D46-B96E-2552F352A165}"/>
                </a:ext>
              </a:extLst>
            </p:cNvPr>
            <p:cNvPicPr>
              <a:picLocks noChangeAspect="1"/>
            </p:cNvPicPr>
            <p:nvPr/>
          </p:nvPicPr>
          <p:blipFill rotWithShape="1">
            <a:blip r:embed="rId2"/>
            <a:srcRect l="18928" r="25060"/>
            <a:stretch/>
          </p:blipFill>
          <p:spPr>
            <a:xfrm>
              <a:off x="6197599" y="1167744"/>
              <a:ext cx="5048333" cy="4029307"/>
            </a:xfrm>
            <a:prstGeom prst="rect">
              <a:avLst/>
            </a:prstGeom>
          </p:spPr>
        </p:pic>
        <p:cxnSp>
          <p:nvCxnSpPr>
            <p:cNvPr id="7" name="Straight Connector 6">
              <a:extLst>
                <a:ext uri="{FF2B5EF4-FFF2-40B4-BE49-F238E27FC236}">
                  <a16:creationId xmlns:a16="http://schemas.microsoft.com/office/drawing/2014/main" id="{0F297CB0-8A7E-8B48-9883-235629BDBC25}"/>
                </a:ext>
              </a:extLst>
            </p:cNvPr>
            <p:cNvCxnSpPr/>
            <p:nvPr/>
          </p:nvCxnSpPr>
          <p:spPr>
            <a:xfrm>
              <a:off x="8432800" y="2229486"/>
              <a:ext cx="0" cy="2472266"/>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9CC9DC97-782D-8242-ADEC-4B04A5F44A3E}"/>
                </a:ext>
              </a:extLst>
            </p:cNvPr>
            <p:cNvCxnSpPr/>
            <p:nvPr/>
          </p:nvCxnSpPr>
          <p:spPr>
            <a:xfrm>
              <a:off x="9345221" y="2217611"/>
              <a:ext cx="0" cy="2472266"/>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B5170B4C-7797-E947-8BEF-45241D5B6E1A}"/>
                </a:ext>
              </a:extLst>
            </p:cNvPr>
            <p:cNvCxnSpPr>
              <a:cxnSpLocks/>
            </p:cNvCxnSpPr>
            <p:nvPr/>
          </p:nvCxnSpPr>
          <p:spPr>
            <a:xfrm>
              <a:off x="10293268" y="1895986"/>
              <a:ext cx="0" cy="2412891"/>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280FADB-38A2-CF42-A405-358C3F7C7229}"/>
                </a:ext>
              </a:extLst>
            </p:cNvPr>
            <p:cNvCxnSpPr/>
            <p:nvPr/>
          </p:nvCxnSpPr>
          <p:spPr>
            <a:xfrm>
              <a:off x="10661403" y="1562489"/>
              <a:ext cx="0" cy="2472266"/>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F6C73308-7B3B-C34C-8D12-81AF4F4CEE89}"/>
                </a:ext>
              </a:extLst>
            </p:cNvPr>
            <p:cNvCxnSpPr>
              <a:cxnSpLocks/>
            </p:cNvCxnSpPr>
            <p:nvPr/>
          </p:nvCxnSpPr>
          <p:spPr>
            <a:xfrm flipH="1">
              <a:off x="7837716" y="1919736"/>
              <a:ext cx="2408053"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534DDB68-6883-B54A-AECD-4CB94B8B6760}"/>
                </a:ext>
              </a:extLst>
            </p:cNvPr>
            <p:cNvCxnSpPr>
              <a:cxnSpLocks/>
            </p:cNvCxnSpPr>
            <p:nvPr/>
          </p:nvCxnSpPr>
          <p:spPr>
            <a:xfrm flipH="1">
              <a:off x="8191993" y="1561498"/>
              <a:ext cx="2408053"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8AB59174-C241-6E43-AA5A-5C97C3404D64}"/>
                </a:ext>
              </a:extLst>
            </p:cNvPr>
            <p:cNvCxnSpPr>
              <a:cxnSpLocks/>
            </p:cNvCxnSpPr>
            <p:nvPr/>
          </p:nvCxnSpPr>
          <p:spPr>
            <a:xfrm flipV="1">
              <a:off x="8432800" y="1167744"/>
              <a:ext cx="1067460" cy="1061742"/>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55B380A5-75AE-6C44-816E-6969051BE6DC}"/>
                </a:ext>
              </a:extLst>
            </p:cNvPr>
            <p:cNvCxnSpPr>
              <a:cxnSpLocks/>
            </p:cNvCxnSpPr>
            <p:nvPr/>
          </p:nvCxnSpPr>
          <p:spPr>
            <a:xfrm flipV="1">
              <a:off x="9334664" y="1197872"/>
              <a:ext cx="1067460" cy="1061742"/>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A7C42E4B-AC46-9844-95B8-61147552A37C}"/>
                </a:ext>
              </a:extLst>
            </p:cNvPr>
            <p:cNvCxnSpPr>
              <a:cxnSpLocks/>
            </p:cNvCxnSpPr>
            <p:nvPr/>
          </p:nvCxnSpPr>
          <p:spPr>
            <a:xfrm flipH="1">
              <a:off x="7507841" y="2840073"/>
              <a:ext cx="2408053"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CDEC15DD-B8FF-F846-949F-D4B375180FF2}"/>
                </a:ext>
              </a:extLst>
            </p:cNvPr>
            <p:cNvCxnSpPr>
              <a:cxnSpLocks/>
            </p:cNvCxnSpPr>
            <p:nvPr/>
          </p:nvCxnSpPr>
          <p:spPr>
            <a:xfrm flipH="1">
              <a:off x="7519715" y="3752493"/>
              <a:ext cx="2408053"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D3F59F9D-943C-9149-9135-05239F3CF86E}"/>
                </a:ext>
              </a:extLst>
            </p:cNvPr>
            <p:cNvCxnSpPr>
              <a:cxnSpLocks/>
            </p:cNvCxnSpPr>
            <p:nvPr/>
          </p:nvCxnSpPr>
          <p:spPr>
            <a:xfrm flipV="1">
              <a:off x="9963661" y="1795459"/>
              <a:ext cx="1067460" cy="1061742"/>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0C90F053-D809-1441-9F8F-1285A9B300D7}"/>
                </a:ext>
              </a:extLst>
            </p:cNvPr>
            <p:cNvCxnSpPr>
              <a:cxnSpLocks/>
            </p:cNvCxnSpPr>
            <p:nvPr/>
          </p:nvCxnSpPr>
          <p:spPr>
            <a:xfrm flipV="1">
              <a:off x="9963661" y="2684567"/>
              <a:ext cx="1067460" cy="1061742"/>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grpSp>
      <p:pic>
        <p:nvPicPr>
          <p:cNvPr id="24" name="Picture 23">
            <a:extLst>
              <a:ext uri="{FF2B5EF4-FFF2-40B4-BE49-F238E27FC236}">
                <a16:creationId xmlns:a16="http://schemas.microsoft.com/office/drawing/2014/main" id="{D55C4549-791A-1E42-9F08-F6427DAD05AD}"/>
              </a:ext>
            </a:extLst>
          </p:cNvPr>
          <p:cNvPicPr>
            <a:picLocks noChangeAspect="1"/>
          </p:cNvPicPr>
          <p:nvPr/>
        </p:nvPicPr>
        <p:blipFill>
          <a:blip r:embed="rId3"/>
          <a:stretch>
            <a:fillRect/>
          </a:stretch>
        </p:blipFill>
        <p:spPr>
          <a:xfrm>
            <a:off x="6787420" y="4331761"/>
            <a:ext cx="4663022" cy="2153872"/>
          </a:xfrm>
          <a:prstGeom prst="rect">
            <a:avLst/>
          </a:prstGeom>
        </p:spPr>
      </p:pic>
    </p:spTree>
    <p:extLst>
      <p:ext uri="{BB962C8B-B14F-4D97-AF65-F5344CB8AC3E}">
        <p14:creationId xmlns:p14="http://schemas.microsoft.com/office/powerpoint/2010/main" val="288740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13535-2700-2844-BAA0-9A159A2A2D67}"/>
              </a:ext>
            </a:extLst>
          </p:cNvPr>
          <p:cNvSpPr>
            <a:spLocks noGrp="1"/>
          </p:cNvSpPr>
          <p:nvPr>
            <p:ph type="title"/>
          </p:nvPr>
        </p:nvSpPr>
        <p:spPr/>
        <p:txBody>
          <a:bodyPr>
            <a:normAutofit fontScale="90000"/>
          </a:bodyPr>
          <a:lstStyle/>
          <a:p>
            <a:r>
              <a:rPr lang="en-HU" dirty="0"/>
              <a:t>Test setup &amp; Single-node performance</a:t>
            </a:r>
          </a:p>
        </p:txBody>
      </p:sp>
      <p:sp>
        <p:nvSpPr>
          <p:cNvPr id="3" name="Content Placeholder 2">
            <a:extLst>
              <a:ext uri="{FF2B5EF4-FFF2-40B4-BE49-F238E27FC236}">
                <a16:creationId xmlns:a16="http://schemas.microsoft.com/office/drawing/2014/main" id="{48BBF0FB-FA4D-F34E-85DC-EFA988420C89}"/>
              </a:ext>
            </a:extLst>
          </p:cNvPr>
          <p:cNvSpPr>
            <a:spLocks noGrp="1"/>
          </p:cNvSpPr>
          <p:nvPr>
            <p:ph sz="half" idx="1"/>
          </p:nvPr>
        </p:nvSpPr>
        <p:spPr/>
        <p:txBody>
          <a:bodyPr/>
          <a:lstStyle/>
          <a:p>
            <a:r>
              <a:rPr lang="en-HU" dirty="0"/>
              <a:t>Archer 2 – Cray EX: 2x64c AMD Rome, 256 GB</a:t>
            </a:r>
          </a:p>
          <a:p>
            <a:r>
              <a:rPr lang="en-HU" dirty="0"/>
              <a:t>Cirrus – 4x V100 NVLink nodes</a:t>
            </a:r>
          </a:p>
          <a:p>
            <a:r>
              <a:rPr lang="en-HU" dirty="0"/>
              <a:t>Comparison vs. TridiagLU library (MPI only)</a:t>
            </a:r>
          </a:p>
          <a:p>
            <a:r>
              <a:rPr lang="en-HU" dirty="0"/>
              <a:t>512^3 problem per node</a:t>
            </a:r>
          </a:p>
          <a:p>
            <a:r>
              <a:rPr lang="en-HU" dirty="0"/>
              <a:t>10 iterations for Jacobi solver</a:t>
            </a:r>
          </a:p>
        </p:txBody>
      </p:sp>
      <p:sp>
        <p:nvSpPr>
          <p:cNvPr id="4" name="Content Placeholder 3">
            <a:extLst>
              <a:ext uri="{FF2B5EF4-FFF2-40B4-BE49-F238E27FC236}">
                <a16:creationId xmlns:a16="http://schemas.microsoft.com/office/drawing/2014/main" id="{EEB24F10-3D30-3F41-9210-2EF6210E2728}"/>
              </a:ext>
            </a:extLst>
          </p:cNvPr>
          <p:cNvSpPr>
            <a:spLocks noGrp="1"/>
          </p:cNvSpPr>
          <p:nvPr>
            <p:ph sz="half" idx="2"/>
          </p:nvPr>
        </p:nvSpPr>
        <p:spPr>
          <a:xfrm>
            <a:off x="6197600" y="2575420"/>
            <a:ext cx="5797005" cy="3769624"/>
          </a:xfrm>
        </p:spPr>
        <p:txBody>
          <a:bodyPr/>
          <a:lstStyle/>
          <a:p>
            <a:r>
              <a:rPr lang="en-HU" dirty="0"/>
              <a:t>Archer2: 225-307 GB/s throughput</a:t>
            </a:r>
          </a:p>
          <a:p>
            <a:r>
              <a:rPr lang="en-HU" dirty="0"/>
              <a:t>Cirrus: 458-739 GB/s on a single V100</a:t>
            </a:r>
          </a:p>
        </p:txBody>
      </p:sp>
    </p:spTree>
    <p:extLst>
      <p:ext uri="{BB962C8B-B14F-4D97-AF65-F5344CB8AC3E}">
        <p14:creationId xmlns:p14="http://schemas.microsoft.com/office/powerpoint/2010/main" val="1160269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48B5-601B-FA49-894F-8EDC533A1B0B}"/>
              </a:ext>
            </a:extLst>
          </p:cNvPr>
          <p:cNvSpPr>
            <a:spLocks noGrp="1"/>
          </p:cNvSpPr>
          <p:nvPr>
            <p:ph type="title"/>
          </p:nvPr>
        </p:nvSpPr>
        <p:spPr/>
        <p:txBody>
          <a:bodyPr>
            <a:normAutofit fontScale="90000"/>
          </a:bodyPr>
          <a:lstStyle/>
          <a:p>
            <a:r>
              <a:rPr lang="en-HU" dirty="0"/>
              <a:t>CPU Scaling</a:t>
            </a:r>
          </a:p>
        </p:txBody>
      </p:sp>
      <p:sp>
        <p:nvSpPr>
          <p:cNvPr id="3" name="Content Placeholder 2">
            <a:extLst>
              <a:ext uri="{FF2B5EF4-FFF2-40B4-BE49-F238E27FC236}">
                <a16:creationId xmlns:a16="http://schemas.microsoft.com/office/drawing/2014/main" id="{91F24948-9E03-C541-8F6C-0DB7CA23E64A}"/>
              </a:ext>
            </a:extLst>
          </p:cNvPr>
          <p:cNvSpPr>
            <a:spLocks noGrp="1"/>
          </p:cNvSpPr>
          <p:nvPr>
            <p:ph sz="half" idx="1"/>
          </p:nvPr>
        </p:nvSpPr>
        <p:spPr/>
        <p:txBody>
          <a:bodyPr/>
          <a:lstStyle/>
          <a:p>
            <a:endParaRPr lang="en-HU"/>
          </a:p>
        </p:txBody>
      </p:sp>
      <p:sp>
        <p:nvSpPr>
          <p:cNvPr id="4" name="Content Placeholder 3">
            <a:extLst>
              <a:ext uri="{FF2B5EF4-FFF2-40B4-BE49-F238E27FC236}">
                <a16:creationId xmlns:a16="http://schemas.microsoft.com/office/drawing/2014/main" id="{4F76BC07-4ECC-7C43-8F05-8D383417898D}"/>
              </a:ext>
            </a:extLst>
          </p:cNvPr>
          <p:cNvSpPr>
            <a:spLocks noGrp="1"/>
          </p:cNvSpPr>
          <p:nvPr>
            <p:ph sz="half" idx="2"/>
          </p:nvPr>
        </p:nvSpPr>
        <p:spPr/>
        <p:txBody>
          <a:bodyPr/>
          <a:lstStyle/>
          <a:p>
            <a:endParaRPr lang="en-HU"/>
          </a:p>
        </p:txBody>
      </p:sp>
      <p:pic>
        <p:nvPicPr>
          <p:cNvPr id="5" name="Picture 4">
            <a:extLst>
              <a:ext uri="{FF2B5EF4-FFF2-40B4-BE49-F238E27FC236}">
                <a16:creationId xmlns:a16="http://schemas.microsoft.com/office/drawing/2014/main" id="{9CCCA4D3-4A5B-9947-AD9B-6CC6D95B964C}"/>
              </a:ext>
            </a:extLst>
          </p:cNvPr>
          <p:cNvPicPr>
            <a:picLocks noChangeAspect="1"/>
          </p:cNvPicPr>
          <p:nvPr/>
        </p:nvPicPr>
        <p:blipFill>
          <a:blip r:embed="rId2"/>
          <a:stretch>
            <a:fillRect/>
          </a:stretch>
        </p:blipFill>
        <p:spPr>
          <a:xfrm>
            <a:off x="1617043" y="1033412"/>
            <a:ext cx="9115125" cy="5355894"/>
          </a:xfrm>
          <a:prstGeom prst="rect">
            <a:avLst/>
          </a:prstGeom>
        </p:spPr>
      </p:pic>
    </p:spTree>
    <p:extLst>
      <p:ext uri="{BB962C8B-B14F-4D97-AF65-F5344CB8AC3E}">
        <p14:creationId xmlns:p14="http://schemas.microsoft.com/office/powerpoint/2010/main" val="1653863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C907-44C7-C148-8497-573DADB1AFC4}"/>
              </a:ext>
            </a:extLst>
          </p:cNvPr>
          <p:cNvSpPr>
            <a:spLocks noGrp="1"/>
          </p:cNvSpPr>
          <p:nvPr>
            <p:ph type="title"/>
          </p:nvPr>
        </p:nvSpPr>
        <p:spPr/>
        <p:txBody>
          <a:bodyPr>
            <a:normAutofit fontScale="90000"/>
          </a:bodyPr>
          <a:lstStyle/>
          <a:p>
            <a:r>
              <a:rPr lang="en-HU" dirty="0"/>
              <a:t>GPU Scaling</a:t>
            </a:r>
          </a:p>
        </p:txBody>
      </p:sp>
      <p:sp>
        <p:nvSpPr>
          <p:cNvPr id="3" name="Content Placeholder 2">
            <a:extLst>
              <a:ext uri="{FF2B5EF4-FFF2-40B4-BE49-F238E27FC236}">
                <a16:creationId xmlns:a16="http://schemas.microsoft.com/office/drawing/2014/main" id="{70148F6F-BC7E-274E-87F5-946464EBE45C}"/>
              </a:ext>
            </a:extLst>
          </p:cNvPr>
          <p:cNvSpPr>
            <a:spLocks noGrp="1"/>
          </p:cNvSpPr>
          <p:nvPr>
            <p:ph sz="half" idx="1"/>
          </p:nvPr>
        </p:nvSpPr>
        <p:spPr/>
        <p:txBody>
          <a:bodyPr/>
          <a:lstStyle/>
          <a:p>
            <a:r>
              <a:rPr lang="en-HU" dirty="0"/>
              <a:t>No other </a:t>
            </a:r>
            <a:br>
              <a:rPr lang="en-HU" dirty="0"/>
            </a:br>
            <a:r>
              <a:rPr lang="en-HU" dirty="0"/>
              <a:t>implementation </a:t>
            </a:r>
            <a:br>
              <a:rPr lang="en-HU" dirty="0"/>
            </a:br>
            <a:r>
              <a:rPr lang="en-HU" dirty="0"/>
              <a:t>available</a:t>
            </a:r>
          </a:p>
          <a:p>
            <a:r>
              <a:rPr lang="en-HU" dirty="0"/>
              <a:t>MPI Comms:</a:t>
            </a:r>
          </a:p>
          <a:p>
            <a:pPr lvl="1"/>
            <a:r>
              <a:rPr lang="en-HU" dirty="0"/>
              <a:t>Host-copy</a:t>
            </a:r>
          </a:p>
          <a:p>
            <a:pPr lvl="1"/>
            <a:r>
              <a:rPr lang="en-HU" dirty="0"/>
              <a:t>GPU Direct</a:t>
            </a:r>
          </a:p>
        </p:txBody>
      </p:sp>
      <p:sp>
        <p:nvSpPr>
          <p:cNvPr id="4" name="Content Placeholder 3">
            <a:extLst>
              <a:ext uri="{FF2B5EF4-FFF2-40B4-BE49-F238E27FC236}">
                <a16:creationId xmlns:a16="http://schemas.microsoft.com/office/drawing/2014/main" id="{81EFF0CF-A322-674C-8A06-3533E5024502}"/>
              </a:ext>
            </a:extLst>
          </p:cNvPr>
          <p:cNvSpPr>
            <a:spLocks noGrp="1"/>
          </p:cNvSpPr>
          <p:nvPr>
            <p:ph sz="half" idx="2"/>
          </p:nvPr>
        </p:nvSpPr>
        <p:spPr/>
        <p:txBody>
          <a:bodyPr/>
          <a:lstStyle/>
          <a:p>
            <a:endParaRPr lang="en-HU"/>
          </a:p>
        </p:txBody>
      </p:sp>
      <p:pic>
        <p:nvPicPr>
          <p:cNvPr id="5" name="Picture 4">
            <a:extLst>
              <a:ext uri="{FF2B5EF4-FFF2-40B4-BE49-F238E27FC236}">
                <a16:creationId xmlns:a16="http://schemas.microsoft.com/office/drawing/2014/main" id="{1E3F7861-3BD2-DD44-8766-612CF6C3D22A}"/>
              </a:ext>
            </a:extLst>
          </p:cNvPr>
          <p:cNvPicPr>
            <a:picLocks noChangeAspect="1"/>
          </p:cNvPicPr>
          <p:nvPr/>
        </p:nvPicPr>
        <p:blipFill>
          <a:blip r:embed="rId2"/>
          <a:stretch>
            <a:fillRect/>
          </a:stretch>
        </p:blipFill>
        <p:spPr>
          <a:xfrm>
            <a:off x="3359371" y="1059483"/>
            <a:ext cx="8454386" cy="5408464"/>
          </a:xfrm>
          <a:prstGeom prst="rect">
            <a:avLst/>
          </a:prstGeom>
        </p:spPr>
      </p:pic>
    </p:spTree>
    <p:extLst>
      <p:ext uri="{BB962C8B-B14F-4D97-AF65-F5344CB8AC3E}">
        <p14:creationId xmlns:p14="http://schemas.microsoft.com/office/powerpoint/2010/main" val="1885166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A04D-DF0D-8648-90DF-760E66EA4B82}"/>
              </a:ext>
            </a:extLst>
          </p:cNvPr>
          <p:cNvSpPr>
            <a:spLocks noGrp="1"/>
          </p:cNvSpPr>
          <p:nvPr>
            <p:ph type="title"/>
          </p:nvPr>
        </p:nvSpPr>
        <p:spPr/>
        <p:txBody>
          <a:bodyPr>
            <a:normAutofit fontScale="90000"/>
          </a:bodyPr>
          <a:lstStyle/>
          <a:p>
            <a:r>
              <a:rPr lang="en-HU" dirty="0"/>
              <a:t>Tridiagonal solvers on FPGAs</a:t>
            </a:r>
          </a:p>
        </p:txBody>
      </p:sp>
      <p:sp>
        <p:nvSpPr>
          <p:cNvPr id="3" name="Content Placeholder 2">
            <a:extLst>
              <a:ext uri="{FF2B5EF4-FFF2-40B4-BE49-F238E27FC236}">
                <a16:creationId xmlns:a16="http://schemas.microsoft.com/office/drawing/2014/main" id="{84D296A5-D4C4-F441-92F9-86CD8FA497B9}"/>
              </a:ext>
            </a:extLst>
          </p:cNvPr>
          <p:cNvSpPr>
            <a:spLocks noGrp="1"/>
          </p:cNvSpPr>
          <p:nvPr>
            <p:ph sz="half" idx="1"/>
          </p:nvPr>
        </p:nvSpPr>
        <p:spPr/>
        <p:txBody>
          <a:bodyPr>
            <a:normAutofit/>
          </a:bodyPr>
          <a:lstStyle/>
          <a:p>
            <a:r>
              <a:rPr lang="en-HU" dirty="0"/>
              <a:t>Key factors</a:t>
            </a:r>
          </a:p>
          <a:p>
            <a:pPr lvl="1"/>
            <a:r>
              <a:rPr lang="en-HU" dirty="0"/>
              <a:t>Resource usage (#DSP slices)</a:t>
            </a:r>
          </a:p>
          <a:p>
            <a:pPr lvl="1"/>
            <a:r>
              <a:rPr lang="en-HU" dirty="0"/>
              <a:t>Complexity/pipeline depth</a:t>
            </a:r>
          </a:p>
          <a:p>
            <a:pPr lvl="1"/>
            <a:r>
              <a:rPr lang="en-HU" dirty="0"/>
              <a:t>Fusion with coefficient calculation</a:t>
            </a:r>
          </a:p>
          <a:p>
            <a:r>
              <a:rPr lang="en-HU" dirty="0"/>
              <a:t>Smaller systems</a:t>
            </a:r>
          </a:p>
          <a:p>
            <a:pPr lvl="1"/>
            <a:r>
              <a:rPr lang="en-HU" dirty="0"/>
              <a:t>32^2– 128^2, 32^3 – 96^3</a:t>
            </a:r>
          </a:p>
          <a:p>
            <a:r>
              <a:rPr lang="en-HU" dirty="0"/>
              <a:t>Batches</a:t>
            </a:r>
          </a:p>
          <a:p>
            <a:pPr lvl="1"/>
            <a:r>
              <a:rPr lang="en-HU" dirty="0"/>
              <a:t>1500-3000 in 2D, 24-72 in 3D</a:t>
            </a:r>
          </a:p>
          <a:p>
            <a:r>
              <a:rPr lang="en-HU" dirty="0"/>
              <a:t>Oversize systems</a:t>
            </a:r>
          </a:p>
          <a:p>
            <a:pPr lvl="1"/>
            <a:r>
              <a:rPr lang="en-HU" dirty="0"/>
              <a:t>Do not fit inside the FPGA, uses block approach</a:t>
            </a:r>
          </a:p>
        </p:txBody>
      </p:sp>
      <p:sp>
        <p:nvSpPr>
          <p:cNvPr id="4" name="Content Placeholder 3">
            <a:extLst>
              <a:ext uri="{FF2B5EF4-FFF2-40B4-BE49-F238E27FC236}">
                <a16:creationId xmlns:a16="http://schemas.microsoft.com/office/drawing/2014/main" id="{73D89022-8AF2-E14A-9B70-BB10B26D5A4F}"/>
              </a:ext>
            </a:extLst>
          </p:cNvPr>
          <p:cNvSpPr>
            <a:spLocks noGrp="1"/>
          </p:cNvSpPr>
          <p:nvPr>
            <p:ph sz="half" idx="2"/>
          </p:nvPr>
        </p:nvSpPr>
        <p:spPr>
          <a:xfrm>
            <a:off x="6197600" y="1304693"/>
            <a:ext cx="5797005" cy="5431667"/>
          </a:xfrm>
        </p:spPr>
        <p:txBody>
          <a:bodyPr>
            <a:normAutofit/>
          </a:bodyPr>
          <a:lstStyle/>
          <a:p>
            <a:r>
              <a:rPr lang="en-HU" sz="2400" dirty="0"/>
              <a:t>Performance modeling of various algorithms</a:t>
            </a:r>
          </a:p>
          <a:p>
            <a:r>
              <a:rPr lang="en-HU" sz="2400" dirty="0"/>
              <a:t>Thomas: FW: 4* 1/ 2-. BW: 1* 1-</a:t>
            </a:r>
          </a:p>
          <a:p>
            <a:endParaRPr lang="en-HU" sz="2400" dirty="0"/>
          </a:p>
          <a:p>
            <a:endParaRPr lang="en-HU" sz="2400" dirty="0"/>
          </a:p>
          <a:p>
            <a:endParaRPr lang="en-HU" sz="2400" dirty="0"/>
          </a:p>
          <a:p>
            <a:r>
              <a:rPr lang="en-HU" sz="2400" dirty="0"/>
              <a:t>PCR: 9* 1/ 4-</a:t>
            </a:r>
          </a:p>
          <a:p>
            <a:endParaRPr lang="en-HU" sz="2400" dirty="0"/>
          </a:p>
          <a:p>
            <a:endParaRPr lang="en-HU" sz="2400" dirty="0"/>
          </a:p>
          <a:p>
            <a:endParaRPr lang="en-HU" sz="2400" dirty="0"/>
          </a:p>
          <a:p>
            <a:r>
              <a:rPr lang="en-HU" sz="2400" dirty="0"/>
              <a:t>Pipeline latency “l” – need l independent sytems to fill up</a:t>
            </a:r>
          </a:p>
        </p:txBody>
      </p:sp>
      <p:pic>
        <p:nvPicPr>
          <p:cNvPr id="5" name="Picture 4">
            <a:extLst>
              <a:ext uri="{FF2B5EF4-FFF2-40B4-BE49-F238E27FC236}">
                <a16:creationId xmlns:a16="http://schemas.microsoft.com/office/drawing/2014/main" id="{9284718E-2678-D34C-937D-A96BBD0A15C4}"/>
              </a:ext>
            </a:extLst>
          </p:cNvPr>
          <p:cNvPicPr>
            <a:picLocks noChangeAspect="1"/>
          </p:cNvPicPr>
          <p:nvPr/>
        </p:nvPicPr>
        <p:blipFill rotWithShape="1">
          <a:blip r:embed="rId2"/>
          <a:srcRect t="11795"/>
          <a:stretch/>
        </p:blipFill>
        <p:spPr>
          <a:xfrm>
            <a:off x="7638074" y="2617365"/>
            <a:ext cx="2916055" cy="439141"/>
          </a:xfrm>
          <a:prstGeom prst="rect">
            <a:avLst/>
          </a:prstGeom>
        </p:spPr>
      </p:pic>
      <p:sp>
        <p:nvSpPr>
          <p:cNvPr id="6" name="TextBox 5">
            <a:extLst>
              <a:ext uri="{FF2B5EF4-FFF2-40B4-BE49-F238E27FC236}">
                <a16:creationId xmlns:a16="http://schemas.microsoft.com/office/drawing/2014/main" id="{C585F721-99BA-C54A-BEA2-77BFC7ECDAF3}"/>
              </a:ext>
            </a:extLst>
          </p:cNvPr>
          <p:cNvSpPr txBox="1"/>
          <p:nvPr/>
        </p:nvSpPr>
        <p:spPr>
          <a:xfrm>
            <a:off x="6197598" y="3056506"/>
            <a:ext cx="1919628" cy="923330"/>
          </a:xfrm>
          <a:prstGeom prst="rect">
            <a:avLst/>
          </a:prstGeom>
          <a:noFill/>
        </p:spPr>
        <p:txBody>
          <a:bodyPr wrap="none" rtlCol="0">
            <a:spAutoFit/>
          </a:bodyPr>
          <a:lstStyle/>
          <a:p>
            <a:r>
              <a:rPr lang="en-HU" dirty="0"/>
              <a:t>Latency of 1</a:t>
            </a:r>
            <a:br>
              <a:rPr lang="en-HU" dirty="0"/>
            </a:br>
            <a:r>
              <a:rPr lang="en-HU" dirty="0"/>
              <a:t>iteration (forward)</a:t>
            </a:r>
          </a:p>
          <a:p>
            <a:r>
              <a:rPr lang="en-HU" dirty="0"/>
              <a:t>~30 on Xilinx U280</a:t>
            </a:r>
          </a:p>
        </p:txBody>
      </p:sp>
      <p:sp>
        <p:nvSpPr>
          <p:cNvPr id="7" name="TextBox 6">
            <a:extLst>
              <a:ext uri="{FF2B5EF4-FFF2-40B4-BE49-F238E27FC236}">
                <a16:creationId xmlns:a16="http://schemas.microsoft.com/office/drawing/2014/main" id="{E8D218E1-0AC2-8344-B50A-5EE0BF1A0FA0}"/>
              </a:ext>
            </a:extLst>
          </p:cNvPr>
          <p:cNvSpPr txBox="1"/>
          <p:nvPr/>
        </p:nvSpPr>
        <p:spPr>
          <a:xfrm>
            <a:off x="10051255" y="3056505"/>
            <a:ext cx="2085186" cy="646331"/>
          </a:xfrm>
          <a:prstGeom prst="rect">
            <a:avLst/>
          </a:prstGeom>
          <a:noFill/>
        </p:spPr>
        <p:txBody>
          <a:bodyPr wrap="none" rtlCol="0">
            <a:spAutoFit/>
          </a:bodyPr>
          <a:lstStyle/>
          <a:p>
            <a:r>
              <a:rPr lang="en-HU" dirty="0"/>
              <a:t>Latency of 1</a:t>
            </a:r>
            <a:br>
              <a:rPr lang="en-HU" dirty="0"/>
            </a:br>
            <a:r>
              <a:rPr lang="en-HU" dirty="0"/>
              <a:t>iteration (backward)</a:t>
            </a:r>
          </a:p>
        </p:txBody>
      </p:sp>
      <p:sp>
        <p:nvSpPr>
          <p:cNvPr id="8" name="TextBox 7">
            <a:extLst>
              <a:ext uri="{FF2B5EF4-FFF2-40B4-BE49-F238E27FC236}">
                <a16:creationId xmlns:a16="http://schemas.microsoft.com/office/drawing/2014/main" id="{71DC2E43-678D-5A4C-9599-A2716F56B421}"/>
              </a:ext>
            </a:extLst>
          </p:cNvPr>
          <p:cNvSpPr txBox="1"/>
          <p:nvPr/>
        </p:nvSpPr>
        <p:spPr>
          <a:xfrm>
            <a:off x="8479888" y="3056504"/>
            <a:ext cx="851130" cy="646331"/>
          </a:xfrm>
          <a:prstGeom prst="rect">
            <a:avLst/>
          </a:prstGeom>
          <a:noFill/>
        </p:spPr>
        <p:txBody>
          <a:bodyPr wrap="none" rtlCol="0">
            <a:spAutoFit/>
          </a:bodyPr>
          <a:lstStyle/>
          <a:p>
            <a:r>
              <a:rPr lang="en-HU" dirty="0"/>
              <a:t>System</a:t>
            </a:r>
            <a:br>
              <a:rPr lang="en-HU" dirty="0"/>
            </a:br>
            <a:r>
              <a:rPr lang="en-HU" dirty="0"/>
              <a:t>length</a:t>
            </a:r>
          </a:p>
        </p:txBody>
      </p:sp>
      <p:cxnSp>
        <p:nvCxnSpPr>
          <p:cNvPr id="10" name="Straight Arrow Connector 9">
            <a:extLst>
              <a:ext uri="{FF2B5EF4-FFF2-40B4-BE49-F238E27FC236}">
                <a16:creationId xmlns:a16="http://schemas.microsoft.com/office/drawing/2014/main" id="{FC8A9F20-570D-3F4F-BD5C-8C7C7C1747D7}"/>
              </a:ext>
            </a:extLst>
          </p:cNvPr>
          <p:cNvCxnSpPr/>
          <p:nvPr/>
        </p:nvCxnSpPr>
        <p:spPr>
          <a:xfrm flipV="1">
            <a:off x="7638074" y="2978092"/>
            <a:ext cx="188854" cy="3103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F29246AE-CD6C-B74E-9DE7-DC76D16A9863}"/>
              </a:ext>
            </a:extLst>
          </p:cNvPr>
          <p:cNvCxnSpPr>
            <a:cxnSpLocks/>
          </p:cNvCxnSpPr>
          <p:nvPr/>
        </p:nvCxnSpPr>
        <p:spPr>
          <a:xfrm flipH="1" flipV="1">
            <a:off x="8699515" y="2992220"/>
            <a:ext cx="70671" cy="1631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B9B59F96-3810-814D-8CB2-21AB02781C05}"/>
              </a:ext>
            </a:extLst>
          </p:cNvPr>
          <p:cNvCxnSpPr>
            <a:cxnSpLocks/>
          </p:cNvCxnSpPr>
          <p:nvPr/>
        </p:nvCxnSpPr>
        <p:spPr>
          <a:xfrm flipH="1" flipV="1">
            <a:off x="9534217" y="2992220"/>
            <a:ext cx="517038" cy="1631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7" name="Picture 16">
            <a:extLst>
              <a:ext uri="{FF2B5EF4-FFF2-40B4-BE49-F238E27FC236}">
                <a16:creationId xmlns:a16="http://schemas.microsoft.com/office/drawing/2014/main" id="{1E15AC9A-EDAB-654C-A74C-4F5993B588D8}"/>
              </a:ext>
            </a:extLst>
          </p:cNvPr>
          <p:cNvPicPr>
            <a:picLocks noChangeAspect="1"/>
          </p:cNvPicPr>
          <p:nvPr/>
        </p:nvPicPr>
        <p:blipFill>
          <a:blip r:embed="rId3"/>
          <a:stretch>
            <a:fillRect/>
          </a:stretch>
        </p:blipFill>
        <p:spPr>
          <a:xfrm>
            <a:off x="7649042" y="4601156"/>
            <a:ext cx="2905087" cy="439141"/>
          </a:xfrm>
          <a:prstGeom prst="rect">
            <a:avLst/>
          </a:prstGeom>
        </p:spPr>
      </p:pic>
      <p:sp>
        <p:nvSpPr>
          <p:cNvPr id="18" name="TextBox 17">
            <a:extLst>
              <a:ext uri="{FF2B5EF4-FFF2-40B4-BE49-F238E27FC236}">
                <a16:creationId xmlns:a16="http://schemas.microsoft.com/office/drawing/2014/main" id="{B7A12D4E-BA20-4044-86E7-C5D7B72BC6D9}"/>
              </a:ext>
            </a:extLst>
          </p:cNvPr>
          <p:cNvSpPr txBox="1"/>
          <p:nvPr/>
        </p:nvSpPr>
        <p:spPr>
          <a:xfrm>
            <a:off x="9054977" y="5101711"/>
            <a:ext cx="1739772" cy="646331"/>
          </a:xfrm>
          <a:prstGeom prst="rect">
            <a:avLst/>
          </a:prstGeom>
          <a:noFill/>
        </p:spPr>
        <p:txBody>
          <a:bodyPr wrap="none" rtlCol="0">
            <a:spAutoFit/>
          </a:bodyPr>
          <a:lstStyle/>
          <a:p>
            <a:r>
              <a:rPr lang="en-HU" dirty="0"/>
              <a:t>Latency of 1 PCR</a:t>
            </a:r>
            <a:br>
              <a:rPr lang="en-HU" dirty="0"/>
            </a:br>
            <a:r>
              <a:rPr lang="en-HU" dirty="0"/>
              <a:t>iteration</a:t>
            </a:r>
          </a:p>
        </p:txBody>
      </p:sp>
      <p:cxnSp>
        <p:nvCxnSpPr>
          <p:cNvPr id="19" name="Straight Arrow Connector 18">
            <a:extLst>
              <a:ext uri="{FF2B5EF4-FFF2-40B4-BE49-F238E27FC236}">
                <a16:creationId xmlns:a16="http://schemas.microsoft.com/office/drawing/2014/main" id="{9A79F680-B37B-F748-A402-FCCDFC34C26B}"/>
              </a:ext>
            </a:extLst>
          </p:cNvPr>
          <p:cNvCxnSpPr>
            <a:cxnSpLocks/>
          </p:cNvCxnSpPr>
          <p:nvPr/>
        </p:nvCxnSpPr>
        <p:spPr>
          <a:xfrm flipH="1" flipV="1">
            <a:off x="9149404" y="5013229"/>
            <a:ext cx="304989" cy="1703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E7B820F2-933F-AF41-BB31-C4DC8FD5491C}"/>
              </a:ext>
            </a:extLst>
          </p:cNvPr>
          <p:cNvSpPr txBox="1"/>
          <p:nvPr/>
        </p:nvSpPr>
        <p:spPr>
          <a:xfrm>
            <a:off x="7020507" y="5277772"/>
            <a:ext cx="1362040" cy="369332"/>
          </a:xfrm>
          <a:prstGeom prst="rect">
            <a:avLst/>
          </a:prstGeom>
          <a:noFill/>
        </p:spPr>
        <p:txBody>
          <a:bodyPr wrap="none" rtlCol="0">
            <a:spAutoFit/>
          </a:bodyPr>
          <a:lstStyle/>
          <a:p>
            <a:r>
              <a:rPr lang="en-HU" dirty="0"/>
              <a:t>Unroll factor</a:t>
            </a:r>
          </a:p>
        </p:txBody>
      </p:sp>
      <p:cxnSp>
        <p:nvCxnSpPr>
          <p:cNvPr id="22" name="Straight Arrow Connector 21">
            <a:extLst>
              <a:ext uri="{FF2B5EF4-FFF2-40B4-BE49-F238E27FC236}">
                <a16:creationId xmlns:a16="http://schemas.microsoft.com/office/drawing/2014/main" id="{660C900D-DA93-F64F-9ABB-D4B95570AB2D}"/>
              </a:ext>
            </a:extLst>
          </p:cNvPr>
          <p:cNvCxnSpPr/>
          <p:nvPr/>
        </p:nvCxnSpPr>
        <p:spPr>
          <a:xfrm flipV="1">
            <a:off x="8220363" y="5023297"/>
            <a:ext cx="188854" cy="31039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97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P spid="7" grpId="0"/>
      <p:bldP spid="8" grpId="0"/>
      <p:bldP spid="18" grpId="0"/>
      <p:bldP spid="21" grpId="0"/>
    </p:bldLst>
  </p:timing>
</p:sld>
</file>

<file path=ppt/theme/theme1.xml><?xml version="1.0" encoding="utf-8"?>
<a:theme xmlns:a="http://schemas.openxmlformats.org/drawingml/2006/main" name="Egyéni tervezé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K_sablon_EN" id="{E4B54C3E-8880-C74F-B8FC-C4D0594DF210}" vid="{1A608972-1F10-DE44-B32A-83953FD592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Egyéni tervezés</Template>
  <TotalTime>1463</TotalTime>
  <Words>924</Words>
  <Application>Microsoft Macintosh PowerPoint</Application>
  <PresentationFormat>Widescreen</PresentationFormat>
  <Paragraphs>137</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Hypatia Sans Pro</vt:lpstr>
      <vt:lpstr>Egyéni tervezés</vt:lpstr>
      <vt:lpstr>Accelerating Tridiagonal Solvers</vt:lpstr>
      <vt:lpstr>Tridiagonal equations</vt:lpstr>
      <vt:lpstr>Solving tridiagonal equations in parallel</vt:lpstr>
      <vt:lpstr>Batching &amp; Higher dimensions</vt:lpstr>
      <vt:lpstr>Shared &amp; Distributed Memory Parallelization</vt:lpstr>
      <vt:lpstr>Test setup &amp; Single-node performance</vt:lpstr>
      <vt:lpstr>CPU Scaling</vt:lpstr>
      <vt:lpstr>GPU Scaling</vt:lpstr>
      <vt:lpstr>Tridiagonal solvers on FPGAs</vt:lpstr>
      <vt:lpstr>Tridiagonal solvers on FPGAs</vt:lpstr>
      <vt:lpstr>Tridiagonal solvers on FPGAs</vt:lpstr>
      <vt:lpstr>Performance</vt:lpstr>
      <vt:lpstr>2D &amp; 3D ADI – Heat diffusion</vt:lpstr>
      <vt:lpstr>2D Stochastic Local Volatility</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Accelerating Tridiagonal Solvers</dc:title>
  <dc:creator>Istvan Reguly</dc:creator>
  <cp:lastModifiedBy>Istvan Reguly</cp:lastModifiedBy>
  <cp:revision>6</cp:revision>
  <dcterms:created xsi:type="dcterms:W3CDTF">2021-11-08T13:20:06Z</dcterms:created>
  <dcterms:modified xsi:type="dcterms:W3CDTF">2021-11-10T09:45:20Z</dcterms:modified>
</cp:coreProperties>
</file>