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8" r:id="rId8"/>
    <p:sldId id="284" r:id="rId9"/>
    <p:sldId id="277" r:id="rId10"/>
    <p:sldId id="279" r:id="rId11"/>
    <p:sldId id="259" r:id="rId12"/>
    <p:sldId id="280" r:id="rId13"/>
    <p:sldId id="281" r:id="rId14"/>
    <p:sldId id="282" r:id="rId15"/>
    <p:sldId id="272" r:id="rId16"/>
    <p:sldId id="258" r:id="rId17"/>
    <p:sldId id="283" r:id="rId18"/>
    <p:sldId id="285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DE45-5ED9-486F-A2EE-11CC76385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59E52-C1DF-4B32-9BAE-34C63AA53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BAB0F-563D-43A6-B646-3AD14BE4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E803-2BEA-417F-8342-9DE0EBF4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159F-1EBD-4234-A648-408A1BDA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70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72F5-FB3A-4469-A0B4-569B72C1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5A814-AEC3-4FE9-BE6F-C8934FD5A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1AC18-6727-42BE-A6D5-76FDC070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5F92-BA20-4DCE-A9C8-BC86F38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03C7E-9416-4128-A724-983ECB1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5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137F9-10DA-4A2A-9A27-B9EF0A834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7F60-D5CF-483D-94BF-B5BC9B437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86AF-04F7-42B2-BDF5-D4DACA4C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F8641-709E-41F2-8982-9C57FA3D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D20D7-5718-48F4-B414-16AD06FD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58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16E4-D2DF-498E-89FD-24722D47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2911-F1F9-4269-A710-D4EBD965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B8CD-B81E-4527-9522-5DE2896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AA825-8236-4DEA-BA5A-549BA7EE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E9E0-2F76-4778-BC8F-3100FAF0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10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E37E-3E0B-49EF-A3CC-5AF279EB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5623F-4D8D-457D-9B7C-6BD36E3F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F01C-2053-42F8-9B8B-05BC703D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6C09-B468-4083-AE6A-6C018BC7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1810-7E78-4179-A699-4CA2A315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0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6908-E85B-459A-9749-3177497A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1B0B-43F7-461D-99AC-764B3DCB8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BE1BE-D47C-489F-8EAA-6301941AC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5E330-0166-4836-9869-F61398F1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479DD-0C7A-4C85-8D94-257B4B0F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A8344-F0F4-4504-89B1-1F6246DD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93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4601-F802-4B15-A4E5-FC5638B8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30FE5-940F-42D5-9978-839F9D531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F6F2E-EFB1-4B63-8D53-7AD4495AD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29D49-C4FD-42C7-8B7A-3CDB518AB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8C657-2DAB-494F-A36A-7DE367869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C6F6ED-EEBC-4C6D-B714-F342F799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598DC-C5E7-4264-8843-4A6E0BEE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46BF7-98BA-4662-93BD-8B837782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8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B356-6423-4451-A9D6-DD624F7B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19A33-C8CD-4FBF-BCE2-F4E5F75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C22C9-5184-4D64-BEF4-078A3583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CFEA1-B513-4C07-904B-9AD05C2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52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51B99-3E4E-4899-A6E2-AB5A99A6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6E26-050D-49CC-942A-FCC7798A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E0F3B-C308-41B2-AFCD-E40AD5BE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1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4740-A5FB-46DF-84BD-AA555BF6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283E-D0DF-4D3E-99C1-AE2CBC38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2BE84-BB51-49DB-BD20-4A1EA24B6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DE239-17C6-4EE8-9C2E-E6EC231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3DE4A-F8B8-4748-B64F-151582A4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E853C-F297-4001-8A07-323C1BA0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5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8541-D48E-4E78-AF88-4FDD8C1F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A4215-CBE9-40CF-B198-084156876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C4A2D-9837-406C-A7D4-E537912FA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4483F-916E-482B-AE23-0730D7EA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B215-81E8-44F9-BFE5-A509EF5B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44063-DD49-4450-8093-426AEDC0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25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7794A-0FBE-4A77-B2B9-799C91F1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85406-F102-4DF7-8329-5FBFC0A5B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EA342-E61F-45C4-8DE3-A2C16FA25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D971-0F05-4545-9B8F-0976C3D19F42}" type="datetimeFigureOut">
              <a:rPr lang="hu-HU" smtClean="0"/>
              <a:t>2021. 11. 09.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30CD-FC5A-4243-BC88-C029C0911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0BEC-3BDC-4DCC-8DF4-2F5BAA97A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8F13-FF0E-48D9-A740-C9C976CF51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72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AE8C-78F8-45AC-B344-9089F8273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8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Hierarchical Bayesian Networks on the GPU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58B7A-5A1B-42FD-A76E-569870187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824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László Dobos, Tamás Budavári, Carrie Filion,</a:t>
            </a:r>
          </a:p>
          <a:p>
            <a:r>
              <a:rPr lang="hu-HU" dirty="0" err="1"/>
              <a:t>Rosie</a:t>
            </a:r>
            <a:r>
              <a:rPr lang="hu-HU" dirty="0"/>
              <a:t> Wyse, Alex Szalay</a:t>
            </a:r>
          </a:p>
          <a:p>
            <a:endParaRPr lang="hu-HU" dirty="0"/>
          </a:p>
          <a:p>
            <a:r>
              <a:rPr lang="hu-HU" dirty="0" err="1"/>
              <a:t>Dept</a:t>
            </a:r>
            <a:r>
              <a:rPr lang="hu-HU" dirty="0"/>
              <a:t>. of </a:t>
            </a:r>
            <a:r>
              <a:rPr lang="hu-HU" dirty="0" err="1"/>
              <a:t>Physics</a:t>
            </a:r>
            <a:r>
              <a:rPr lang="hu-HU" dirty="0"/>
              <a:t> &amp; </a:t>
            </a:r>
            <a:r>
              <a:rPr lang="hu-HU" dirty="0" err="1"/>
              <a:t>Astronomy</a:t>
            </a:r>
            <a:r>
              <a:rPr lang="hu-HU" dirty="0"/>
              <a:t>, The </a:t>
            </a:r>
            <a:r>
              <a:rPr lang="hu-HU" dirty="0" err="1"/>
              <a:t>Johns</a:t>
            </a:r>
            <a:r>
              <a:rPr lang="hu-HU" dirty="0"/>
              <a:t> Hopkins University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DEFAF160-B055-460E-9067-04E5FA7E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02" y="5728396"/>
            <a:ext cx="2367395" cy="4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4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F8F43A3-1C11-4B42-ACA4-2074F365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88CFB-2342-4471-A657-94D44B58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Dwarf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spheroidal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galaxy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438F-F953-4DAE-954F-2068DC7D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Appears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as</a:t>
            </a:r>
            <a:r>
              <a:rPr lang="hu-HU" dirty="0">
                <a:solidFill>
                  <a:schemeClr val="bg1"/>
                </a:solidFill>
              </a:rPr>
              <a:t> an </a:t>
            </a:r>
            <a:r>
              <a:rPr lang="hu-HU" dirty="0" err="1">
                <a:solidFill>
                  <a:schemeClr val="bg1"/>
                </a:solidFill>
              </a:rPr>
              <a:t>overdensity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At</a:t>
            </a:r>
            <a:r>
              <a:rPr lang="hu-HU" dirty="0">
                <a:solidFill>
                  <a:schemeClr val="bg1"/>
                </a:solidFill>
              </a:rPr>
              <a:t> a </a:t>
            </a:r>
            <a:r>
              <a:rPr lang="hu-HU" dirty="0" err="1">
                <a:solidFill>
                  <a:schemeClr val="bg1"/>
                </a:solidFill>
              </a:rPr>
              <a:t>very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large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distance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Very</a:t>
            </a:r>
            <a:r>
              <a:rPr lang="hu-HU" dirty="0">
                <a:solidFill>
                  <a:schemeClr val="bg1"/>
                </a:solidFill>
              </a:rPr>
              <a:t> old,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Some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them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are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giants</a:t>
            </a: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Milky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Way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foreground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Nearby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Many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dwarf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We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want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to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distant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giants</a:t>
            </a:r>
            <a:r>
              <a:rPr lang="hu-HU" dirty="0">
                <a:solidFill>
                  <a:schemeClr val="bg1"/>
                </a:solidFill>
              </a:rPr>
              <a:t>. </a:t>
            </a:r>
            <a:r>
              <a:rPr lang="hu-HU" dirty="0" err="1">
                <a:solidFill>
                  <a:schemeClr val="bg1"/>
                </a:solidFill>
              </a:rPr>
              <a:t>How</a:t>
            </a:r>
            <a:r>
              <a:rPr lang="hu-HU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At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least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calculate</a:t>
            </a:r>
            <a:r>
              <a:rPr lang="hu-HU" dirty="0">
                <a:solidFill>
                  <a:schemeClr val="bg1"/>
                </a:solidFill>
              </a:rPr>
              <a:t> a </a:t>
            </a:r>
            <a:r>
              <a:rPr lang="hu-HU" dirty="0" err="1">
                <a:solidFill>
                  <a:schemeClr val="bg1"/>
                </a:solidFill>
              </a:rPr>
              <a:t>membership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probability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B86F-C2B1-4808-993D-AEB325E0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Photometric</a:t>
            </a:r>
            <a:r>
              <a:rPr lang="hu-HU" dirty="0"/>
              <a:t> </a:t>
            </a:r>
            <a:r>
              <a:rPr lang="hu-HU" dirty="0" err="1"/>
              <a:t>observations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8B2A-A213-4E97-97B3-C01E540E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5073" cy="4351338"/>
          </a:xfrm>
        </p:spPr>
        <p:txBody>
          <a:bodyPr/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filters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photograph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(</a:t>
            </a:r>
            <a:r>
              <a:rPr lang="hu-HU" dirty="0" err="1"/>
              <a:t>colors</a:t>
            </a:r>
            <a:r>
              <a:rPr lang="hu-HU" dirty="0"/>
              <a:t>)</a:t>
            </a:r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measure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magnitude</a:t>
            </a:r>
            <a:r>
              <a:rPr lang="hu-HU" dirty="0"/>
              <a:t> (</a:t>
            </a:r>
            <a:r>
              <a:rPr lang="hu-HU" dirty="0" err="1"/>
              <a:t>brightness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83A6FA2-ED30-4683-9AF3-064932886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83"/>
          <a:stretch/>
        </p:blipFill>
        <p:spPr bwMode="auto">
          <a:xfrm>
            <a:off x="5063390" y="1264746"/>
            <a:ext cx="4502727" cy="54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0E34C8-083E-4D2F-A1CB-BFCBF5AE2A2D}"/>
              </a:ext>
            </a:extLst>
          </p:cNvPr>
          <p:cNvSpPr txBox="1"/>
          <p:nvPr/>
        </p:nvSpPr>
        <p:spPr>
          <a:xfrm>
            <a:off x="6636009" y="6295243"/>
            <a:ext cx="2091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color</a:t>
            </a:r>
            <a:r>
              <a:rPr lang="hu-HU" b="1" dirty="0">
                <a:solidFill>
                  <a:srgbClr val="FF0000"/>
                </a:solidFill>
              </a:rPr>
              <a:t> = </a:t>
            </a:r>
            <a:r>
              <a:rPr lang="hu-HU" b="1" dirty="0" err="1">
                <a:solidFill>
                  <a:srgbClr val="FF0000"/>
                </a:solidFill>
              </a:rPr>
              <a:t>temperature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25245-377A-4F2E-9CB4-42E0B0193CC5}"/>
              </a:ext>
            </a:extLst>
          </p:cNvPr>
          <p:cNvSpPr txBox="1"/>
          <p:nvPr/>
        </p:nvSpPr>
        <p:spPr>
          <a:xfrm>
            <a:off x="2130856" y="5277135"/>
            <a:ext cx="293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red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giants</a:t>
            </a:r>
            <a:r>
              <a:rPr lang="hu-HU" sz="2400" b="1" dirty="0">
                <a:solidFill>
                  <a:srgbClr val="FF0000"/>
                </a:solidFill>
              </a:rPr>
              <a:t> in a </a:t>
            </a:r>
            <a:r>
              <a:rPr lang="hu-HU" sz="2400" b="1" dirty="0" err="1">
                <a:solidFill>
                  <a:srgbClr val="FF0000"/>
                </a:solidFill>
              </a:rPr>
              <a:t>distant</a:t>
            </a:r>
            <a:endParaRPr lang="hu-HU" sz="2400" b="1" dirty="0">
              <a:solidFill>
                <a:srgbClr val="FF0000"/>
              </a:solidFill>
            </a:endParaRPr>
          </a:p>
          <a:p>
            <a:r>
              <a:rPr lang="hu-HU" sz="2400" b="1" dirty="0" err="1">
                <a:solidFill>
                  <a:srgbClr val="FF0000"/>
                </a:solidFill>
              </a:rPr>
              <a:t>satellite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galaxy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9ECF1F-EBEF-4511-A136-81332A9867FF}"/>
              </a:ext>
            </a:extLst>
          </p:cNvPr>
          <p:cNvCxnSpPr>
            <a:cxnSpLocks/>
          </p:cNvCxnSpPr>
          <p:nvPr/>
        </p:nvCxnSpPr>
        <p:spPr>
          <a:xfrm flipV="1">
            <a:off x="5063390" y="4612943"/>
            <a:ext cx="1528479" cy="8962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AD82C6-0C2C-4960-8772-C7DBF7FC2D20}"/>
              </a:ext>
            </a:extLst>
          </p:cNvPr>
          <p:cNvCxnSpPr>
            <a:cxnSpLocks/>
          </p:cNvCxnSpPr>
          <p:nvPr/>
        </p:nvCxnSpPr>
        <p:spPr>
          <a:xfrm flipH="1">
            <a:off x="6741994" y="2578135"/>
            <a:ext cx="3048000" cy="283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A5FF37-BDCC-474B-8D02-EDF40959CF98}"/>
              </a:ext>
            </a:extLst>
          </p:cNvPr>
          <p:cNvSpPr txBox="1"/>
          <p:nvPr/>
        </p:nvSpPr>
        <p:spPr>
          <a:xfrm>
            <a:off x="9958316" y="1762527"/>
            <a:ext cx="20620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>
                <a:solidFill>
                  <a:srgbClr val="FF0000"/>
                </a:solidFill>
              </a:rPr>
              <a:t>everything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>
                <a:solidFill>
                  <a:srgbClr val="FF0000"/>
                </a:solidFill>
              </a:rPr>
              <a:t>else</a:t>
            </a:r>
            <a:r>
              <a:rPr lang="hu-HU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hu-HU" sz="2000" b="1" dirty="0" err="1">
                <a:solidFill>
                  <a:srgbClr val="FF0000"/>
                </a:solidFill>
              </a:rPr>
              <a:t>dwarf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>
                <a:solidFill>
                  <a:srgbClr val="FF0000"/>
                </a:solidFill>
              </a:rPr>
              <a:t>red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>
                <a:solidFill>
                  <a:srgbClr val="FF0000"/>
                </a:solidFill>
              </a:rPr>
              <a:t>stars</a:t>
            </a:r>
            <a:r>
              <a:rPr lang="hu-HU" sz="2000" b="1" dirty="0">
                <a:solidFill>
                  <a:srgbClr val="FF0000"/>
                </a:solidFill>
              </a:rPr>
              <a:t> of</a:t>
            </a:r>
          </a:p>
          <a:p>
            <a:r>
              <a:rPr lang="hu-HU" sz="2000" b="1" dirty="0" err="1">
                <a:solidFill>
                  <a:srgbClr val="FF0000"/>
                </a:solidFill>
              </a:rPr>
              <a:t>different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>
                <a:solidFill>
                  <a:srgbClr val="FF0000"/>
                </a:solidFill>
              </a:rPr>
              <a:t>stellar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 err="1">
                <a:solidFill>
                  <a:srgbClr val="FF0000"/>
                </a:solidFill>
              </a:rPr>
              <a:t>populations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b="1" dirty="0">
                <a:solidFill>
                  <a:srgbClr val="FF0000"/>
                </a:solidFill>
              </a:rPr>
              <a:t>of </a:t>
            </a:r>
            <a:r>
              <a:rPr lang="hu-HU" sz="2000" b="1" dirty="0" err="1">
                <a:solidFill>
                  <a:srgbClr val="FF0000"/>
                </a:solidFill>
              </a:rPr>
              <a:t>the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>
                <a:solidFill>
                  <a:srgbClr val="FF0000"/>
                </a:solidFill>
              </a:rPr>
              <a:t>Milky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>
                <a:solidFill>
                  <a:srgbClr val="FF0000"/>
                </a:solidFill>
              </a:rPr>
              <a:t>Way</a:t>
            </a:r>
            <a:endParaRPr lang="hu-HU" sz="2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C77E43-B080-4FF6-AD15-1145A5AF044E}"/>
              </a:ext>
            </a:extLst>
          </p:cNvPr>
          <p:cNvCxnSpPr>
            <a:cxnSpLocks/>
          </p:cNvCxnSpPr>
          <p:nvPr/>
        </p:nvCxnSpPr>
        <p:spPr>
          <a:xfrm flipH="1">
            <a:off x="7551761" y="3010142"/>
            <a:ext cx="2406555" cy="1426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62249D-9877-40A8-82A0-10993D65F69E}"/>
              </a:ext>
            </a:extLst>
          </p:cNvPr>
          <p:cNvCxnSpPr>
            <a:cxnSpLocks/>
          </p:cNvCxnSpPr>
          <p:nvPr/>
        </p:nvCxnSpPr>
        <p:spPr>
          <a:xfrm flipH="1">
            <a:off x="8429767" y="3499198"/>
            <a:ext cx="1765112" cy="1964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0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7D1B-DD7E-4C7B-9BA1-8694C21D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Folding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theory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43F2-5530-4D1F-B619-70A199EEA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Given</a:t>
            </a:r>
            <a:r>
              <a:rPr lang="hu-HU" dirty="0"/>
              <a:t> </a:t>
            </a:r>
            <a:r>
              <a:rPr lang="hu-HU" dirty="0" err="1"/>
              <a:t>the</a:t>
            </a:r>
            <a:endParaRPr lang="hu-HU" dirty="0"/>
          </a:p>
          <a:p>
            <a:pPr lvl="1"/>
            <a:r>
              <a:rPr lang="hu-HU" dirty="0"/>
              <a:t>metal </a:t>
            </a:r>
            <a:r>
              <a:rPr lang="hu-HU" dirty="0" err="1"/>
              <a:t>content</a:t>
            </a:r>
            <a:r>
              <a:rPr lang="hu-HU" dirty="0"/>
              <a:t>, </a:t>
            </a:r>
            <a:r>
              <a:rPr lang="hu-HU" dirty="0" err="1"/>
              <a:t>mass</a:t>
            </a:r>
            <a:r>
              <a:rPr lang="hu-HU" dirty="0"/>
              <a:t> and </a:t>
            </a:r>
            <a:r>
              <a:rPr lang="hu-HU" dirty="0" err="1"/>
              <a:t>age</a:t>
            </a:r>
            <a:r>
              <a:rPr lang="hu-HU" dirty="0"/>
              <a:t> of a </a:t>
            </a:r>
            <a:r>
              <a:rPr lang="hu-HU" dirty="0" err="1"/>
              <a:t>star</a:t>
            </a:r>
            <a:r>
              <a:rPr lang="hu-HU" dirty="0"/>
              <a:t>, </a:t>
            </a:r>
            <a:br>
              <a:rPr lang="hu-HU" dirty="0"/>
            </a:b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i="1" dirty="0" err="1"/>
              <a:t>calculate</a:t>
            </a:r>
            <a:r>
              <a:rPr lang="hu-HU" dirty="0"/>
              <a:t>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color</a:t>
            </a:r>
            <a:r>
              <a:rPr lang="hu-HU" dirty="0"/>
              <a:t> and </a:t>
            </a:r>
            <a:r>
              <a:rPr lang="hu-HU" dirty="0" err="1"/>
              <a:t>brightness</a:t>
            </a:r>
            <a:endParaRPr lang="hu-HU" dirty="0"/>
          </a:p>
          <a:p>
            <a:r>
              <a:rPr lang="hu-HU" dirty="0" err="1"/>
              <a:t>Results</a:t>
            </a:r>
            <a:r>
              <a:rPr lang="hu-HU" dirty="0"/>
              <a:t> of </a:t>
            </a:r>
            <a:r>
              <a:rPr lang="hu-HU" dirty="0" err="1"/>
              <a:t>calculations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available</a:t>
            </a:r>
            <a:r>
              <a:rPr lang="hu-HU" dirty="0"/>
              <a:t> in </a:t>
            </a:r>
            <a:r>
              <a:rPr lang="hu-HU" dirty="0" err="1"/>
              <a:t>so-called</a:t>
            </a:r>
            <a:r>
              <a:rPr lang="hu-HU" dirty="0"/>
              <a:t> </a:t>
            </a:r>
            <a:r>
              <a:rPr lang="hu-HU" dirty="0" err="1"/>
              <a:t>isochrone</a:t>
            </a:r>
            <a:r>
              <a:rPr lang="hu-HU" dirty="0"/>
              <a:t> </a:t>
            </a:r>
            <a:r>
              <a:rPr lang="hu-HU" dirty="0" err="1"/>
              <a:t>tables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invert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isochone</a:t>
            </a:r>
            <a:r>
              <a:rPr lang="hu-HU" dirty="0"/>
              <a:t> </a:t>
            </a:r>
            <a:r>
              <a:rPr lang="hu-HU" dirty="0" err="1"/>
              <a:t>tables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Given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observed</a:t>
            </a:r>
            <a:r>
              <a:rPr lang="hu-HU" dirty="0"/>
              <a:t> </a:t>
            </a:r>
            <a:r>
              <a:rPr lang="hu-HU" dirty="0" err="1"/>
              <a:t>colors</a:t>
            </a:r>
            <a:r>
              <a:rPr lang="hu-HU" dirty="0"/>
              <a:t> of a </a:t>
            </a:r>
            <a:r>
              <a:rPr lang="hu-HU" dirty="0" err="1"/>
              <a:t>star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! Is </a:t>
            </a:r>
            <a:r>
              <a:rPr lang="hu-HU" dirty="0" err="1"/>
              <a:t>it</a:t>
            </a:r>
            <a:r>
              <a:rPr lang="hu-HU" dirty="0"/>
              <a:t> a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dwarf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a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giant</a:t>
            </a:r>
            <a:r>
              <a:rPr lang="hu-HU" dirty="0"/>
              <a:t>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464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97D6-98A6-41F6-A20A-4A6A8937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more </a:t>
            </a:r>
            <a:r>
              <a:rPr lang="hu-HU" dirty="0" err="1"/>
              <a:t>assumptions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4B03-718F-43CE-B7A0-417B0458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Milky</a:t>
            </a:r>
            <a:r>
              <a:rPr lang="hu-HU" dirty="0"/>
              <a:t> </a:t>
            </a:r>
            <a:r>
              <a:rPr lang="hu-HU" dirty="0" err="1"/>
              <a:t>Way</a:t>
            </a:r>
            <a:endParaRPr lang="hu-HU" dirty="0"/>
          </a:p>
          <a:p>
            <a:pPr lvl="1"/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consists</a:t>
            </a:r>
            <a:r>
              <a:rPr lang="hu-HU" dirty="0"/>
              <a:t> of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stellar</a:t>
            </a:r>
            <a:r>
              <a:rPr lang="hu-HU" dirty="0"/>
              <a:t> </a:t>
            </a:r>
            <a:r>
              <a:rPr lang="hu-HU" dirty="0" err="1"/>
              <a:t>populations</a:t>
            </a:r>
            <a:r>
              <a:rPr lang="hu-HU" dirty="0"/>
              <a:t> (</a:t>
            </a:r>
            <a:r>
              <a:rPr lang="hu-HU" dirty="0" err="1"/>
              <a:t>disk</a:t>
            </a:r>
            <a:r>
              <a:rPr lang="hu-HU" dirty="0"/>
              <a:t>, </a:t>
            </a:r>
            <a:r>
              <a:rPr lang="hu-HU" dirty="0" err="1"/>
              <a:t>halo</a:t>
            </a:r>
            <a:r>
              <a:rPr lang="hu-HU" dirty="0"/>
              <a:t>…)</a:t>
            </a:r>
          </a:p>
          <a:p>
            <a:pPr lvl="1"/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radial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stars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mass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stars</a:t>
            </a:r>
            <a:endParaRPr lang="hu-HU" dirty="0"/>
          </a:p>
          <a:p>
            <a:pPr lvl="1"/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more 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mass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massive</a:t>
            </a:r>
            <a:r>
              <a:rPr lang="hu-HU" dirty="0"/>
              <a:t> </a:t>
            </a:r>
            <a:r>
              <a:rPr lang="hu-HU" dirty="0" err="1"/>
              <a:t>stars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dwarf</a:t>
            </a:r>
            <a:r>
              <a:rPr lang="hu-HU" dirty="0"/>
              <a:t> </a:t>
            </a:r>
            <a:r>
              <a:rPr lang="hu-HU" dirty="0" err="1"/>
              <a:t>galaxy</a:t>
            </a:r>
            <a:r>
              <a:rPr lang="hu-HU" dirty="0"/>
              <a:t> </a:t>
            </a:r>
            <a:r>
              <a:rPr lang="hu-HU" dirty="0" err="1"/>
              <a:t>member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distance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737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B88F-6907-4219-A27D-E27CE8A4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Bayesian</a:t>
            </a:r>
            <a:r>
              <a:rPr lang="hu-HU" dirty="0"/>
              <a:t> </a:t>
            </a:r>
            <a:r>
              <a:rPr lang="hu-HU" dirty="0" err="1"/>
              <a:t>Mixture</a:t>
            </a:r>
            <a:r>
              <a:rPr lang="hu-HU" dirty="0"/>
              <a:t> </a:t>
            </a:r>
            <a:r>
              <a:rPr lang="hu-HU" dirty="0" err="1"/>
              <a:t>Models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F403-31F5-4C98-849A-68CE08AE3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mixture</a:t>
            </a:r>
            <a:r>
              <a:rPr lang="hu-HU" dirty="0"/>
              <a:t> of </a:t>
            </a:r>
            <a:r>
              <a:rPr lang="hu-HU" dirty="0" err="1"/>
              <a:t>stellar</a:t>
            </a:r>
            <a:r>
              <a:rPr lang="hu-HU" dirty="0"/>
              <a:t> </a:t>
            </a:r>
            <a:r>
              <a:rPr lang="hu-HU" dirty="0" err="1"/>
              <a:t>populations</a:t>
            </a:r>
            <a:endParaRPr lang="hu-HU" dirty="0"/>
          </a:p>
          <a:p>
            <a:pPr lvl="1"/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population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priors</a:t>
            </a:r>
            <a:r>
              <a:rPr lang="hu-HU" dirty="0"/>
              <a:t> (</a:t>
            </a:r>
            <a:r>
              <a:rPr lang="hu-HU" dirty="0" err="1"/>
              <a:t>prescriptions</a:t>
            </a:r>
            <a:r>
              <a:rPr lang="hu-HU" dirty="0"/>
              <a:t>)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br>
              <a:rPr lang="hu-HU" dirty="0"/>
            </a:br>
            <a:r>
              <a:rPr lang="hu-HU" dirty="0" err="1"/>
              <a:t>distributions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parameters</a:t>
            </a:r>
            <a:endParaRPr lang="hu-HU" dirty="0"/>
          </a:p>
          <a:p>
            <a:pPr lvl="1"/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rough</a:t>
            </a:r>
            <a:r>
              <a:rPr lang="hu-HU" dirty="0"/>
              <a:t> </a:t>
            </a:r>
            <a:r>
              <a:rPr lang="hu-HU" dirty="0" err="1"/>
              <a:t>assumptions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weights</a:t>
            </a:r>
            <a:endParaRPr lang="hu-HU" dirty="0"/>
          </a:p>
          <a:p>
            <a:pPr lvl="1"/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star</a:t>
            </a:r>
            <a:r>
              <a:rPr lang="hu-HU" dirty="0"/>
              <a:t> </a:t>
            </a:r>
            <a:r>
              <a:rPr lang="hu-HU" dirty="0" err="1"/>
              <a:t>belongs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exactly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can’t</a:t>
            </a:r>
            <a:r>
              <a:rPr lang="hu-HU" dirty="0"/>
              <a:t> </a:t>
            </a:r>
            <a:r>
              <a:rPr lang="hu-HU" dirty="0" err="1"/>
              <a:t>tell</a:t>
            </a:r>
            <a:r>
              <a:rPr lang="hu-HU" dirty="0"/>
              <a:t> </a:t>
            </a:r>
            <a:r>
              <a:rPr lang="hu-HU" dirty="0" err="1"/>
              <a:t>which</a:t>
            </a:r>
            <a:endParaRPr lang="hu-HU" dirty="0"/>
          </a:p>
          <a:p>
            <a:pPr lvl="1"/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calculate</a:t>
            </a:r>
            <a:r>
              <a:rPr lang="hu-HU" dirty="0"/>
              <a:t> a </a:t>
            </a:r>
            <a:r>
              <a:rPr lang="hu-HU" i="1" dirty="0" err="1"/>
              <a:t>membership</a:t>
            </a:r>
            <a:r>
              <a:rPr lang="hu-HU" i="1" dirty="0"/>
              <a:t> </a:t>
            </a:r>
            <a:r>
              <a:rPr lang="hu-HU" i="1" dirty="0" err="1"/>
              <a:t>probability</a:t>
            </a:r>
            <a:endParaRPr lang="hu-HU" i="1" dirty="0"/>
          </a:p>
          <a:p>
            <a:pPr lvl="1"/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fit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parameters</a:t>
            </a:r>
            <a:endParaRPr lang="hu-HU" dirty="0"/>
          </a:p>
          <a:p>
            <a:pPr lvl="1"/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age</a:t>
            </a:r>
            <a:r>
              <a:rPr lang="hu-HU" dirty="0"/>
              <a:t> and </a:t>
            </a:r>
            <a:r>
              <a:rPr lang="hu-HU" dirty="0" err="1"/>
              <a:t>variance</a:t>
            </a:r>
            <a:r>
              <a:rPr lang="hu-HU" dirty="0"/>
              <a:t> of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giant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dwarf</a:t>
            </a:r>
            <a:r>
              <a:rPr lang="hu-HU" dirty="0"/>
              <a:t> </a:t>
            </a:r>
            <a:r>
              <a:rPr lang="hu-HU" dirty="0" err="1"/>
              <a:t>galaxy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byproduct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calculate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probability</a:t>
            </a:r>
            <a:r>
              <a:rPr lang="hu-HU" dirty="0"/>
              <a:t> </a:t>
            </a:r>
            <a:r>
              <a:rPr lang="hu-HU" dirty="0" err="1"/>
              <a:t>distributions</a:t>
            </a:r>
            <a:r>
              <a:rPr lang="hu-HU" dirty="0"/>
              <a:t> of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 of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err="1"/>
              <a:t>star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335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FFA5-6E4F-42B7-85A6-52513F0D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Monte Carlo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tens</a:t>
            </a:r>
            <a:r>
              <a:rPr lang="hu-HU" dirty="0"/>
              <a:t> of </a:t>
            </a:r>
            <a:r>
              <a:rPr lang="hu-HU" dirty="0" err="1"/>
              <a:t>thousand</a:t>
            </a:r>
            <a:r>
              <a:rPr lang="hu-HU" dirty="0"/>
              <a:t> of </a:t>
            </a:r>
            <a:r>
              <a:rPr lang="hu-HU" dirty="0" err="1"/>
              <a:t>stars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AD5B-285D-4790-BB92-CA63C9A94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Almost </a:t>
            </a:r>
            <a:r>
              <a:rPr lang="hu-HU" dirty="0" err="1"/>
              <a:t>nothing</a:t>
            </a:r>
            <a:r>
              <a:rPr lang="hu-HU" dirty="0"/>
              <a:t> is </a:t>
            </a:r>
            <a:r>
              <a:rPr lang="hu-HU" dirty="0" err="1"/>
              <a:t>known</a:t>
            </a:r>
            <a:r>
              <a:rPr lang="hu-HU" dirty="0"/>
              <a:t> </a:t>
            </a:r>
            <a:r>
              <a:rPr lang="hu-HU" dirty="0" err="1"/>
              <a:t>analytically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go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numeric</a:t>
            </a:r>
            <a:endParaRPr lang="hu-HU" dirty="0"/>
          </a:p>
          <a:p>
            <a:pPr lvl="1"/>
            <a:r>
              <a:rPr lang="hu-HU" dirty="0" err="1"/>
              <a:t>Isochrone</a:t>
            </a:r>
            <a:r>
              <a:rPr lang="hu-HU" dirty="0"/>
              <a:t> </a:t>
            </a:r>
            <a:r>
              <a:rPr lang="hu-HU" dirty="0" err="1"/>
              <a:t>tables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non-</a:t>
            </a:r>
            <a:r>
              <a:rPr lang="hu-HU" dirty="0" err="1"/>
              <a:t>invertible</a:t>
            </a:r>
            <a:r>
              <a:rPr lang="hu-HU" dirty="0"/>
              <a:t>, </a:t>
            </a:r>
            <a:r>
              <a:rPr lang="hu-HU" dirty="0" err="1"/>
              <a:t>degenerate</a:t>
            </a:r>
            <a:r>
              <a:rPr lang="hu-HU" dirty="0"/>
              <a:t> </a:t>
            </a:r>
            <a:r>
              <a:rPr lang="hu-HU" dirty="0" err="1"/>
              <a:t>functions</a:t>
            </a:r>
            <a:endParaRPr lang="hu-HU" dirty="0"/>
          </a:p>
          <a:p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unfortunate</a:t>
            </a:r>
            <a:r>
              <a:rPr lang="hu-HU" dirty="0"/>
              <a:t>, </a:t>
            </a:r>
            <a:r>
              <a:rPr lang="hu-HU" dirty="0" err="1"/>
              <a:t>since</a:t>
            </a:r>
            <a:endParaRPr lang="hu-HU" dirty="0"/>
          </a:p>
          <a:p>
            <a:pPr lvl="1"/>
            <a:r>
              <a:rPr lang="hu-HU" dirty="0" err="1"/>
              <a:t>many</a:t>
            </a:r>
            <a:r>
              <a:rPr lang="hu-HU" dirty="0"/>
              <a:t> MCMC </a:t>
            </a:r>
            <a:r>
              <a:rPr lang="hu-HU" dirty="0" err="1"/>
              <a:t>codes</a:t>
            </a:r>
            <a:r>
              <a:rPr lang="hu-HU" dirty="0"/>
              <a:t> (</a:t>
            </a:r>
            <a:r>
              <a:rPr lang="hu-HU" dirty="0" err="1"/>
              <a:t>pyro</a:t>
            </a:r>
            <a:r>
              <a:rPr lang="hu-HU" dirty="0"/>
              <a:t>, </a:t>
            </a:r>
            <a:r>
              <a:rPr lang="hu-HU" dirty="0" err="1"/>
              <a:t>tf</a:t>
            </a:r>
            <a:r>
              <a:rPr lang="hu-HU" dirty="0"/>
              <a:t> </a:t>
            </a:r>
            <a:r>
              <a:rPr lang="hu-HU" dirty="0" err="1"/>
              <a:t>probabilty</a:t>
            </a:r>
            <a:r>
              <a:rPr lang="hu-HU" dirty="0"/>
              <a:t>)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analytic</a:t>
            </a:r>
            <a:r>
              <a:rPr lang="hu-HU" dirty="0"/>
              <a:t> </a:t>
            </a:r>
            <a:r>
              <a:rPr lang="hu-HU" dirty="0" err="1"/>
              <a:t>Bayesian</a:t>
            </a:r>
            <a:r>
              <a:rPr lang="hu-HU" dirty="0"/>
              <a:t> </a:t>
            </a:r>
            <a:r>
              <a:rPr lang="hu-HU" dirty="0" err="1"/>
              <a:t>problems</a:t>
            </a:r>
            <a:endParaRPr lang="hu-HU" dirty="0"/>
          </a:p>
          <a:p>
            <a:pPr lvl="1"/>
            <a:r>
              <a:rPr lang="hu-HU" dirty="0" err="1"/>
              <a:t>e.g</a:t>
            </a:r>
            <a:r>
              <a:rPr lang="hu-HU" dirty="0"/>
              <a:t>. No U-</a:t>
            </a:r>
            <a:r>
              <a:rPr lang="hu-HU" dirty="0" err="1"/>
              <a:t>turn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(NUTS) </a:t>
            </a:r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kernel is </a:t>
            </a:r>
            <a:r>
              <a:rPr lang="hu-HU" dirty="0" err="1"/>
              <a:t>differentiable</a:t>
            </a:r>
            <a:endParaRPr lang="hu-HU" dirty="0"/>
          </a:p>
          <a:p>
            <a:pPr lvl="1"/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benefit a </a:t>
            </a:r>
            <a:r>
              <a:rPr lang="hu-HU" dirty="0" err="1"/>
              <a:t>lot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automatic</a:t>
            </a:r>
            <a:r>
              <a:rPr lang="hu-HU" dirty="0"/>
              <a:t> </a:t>
            </a:r>
            <a:r>
              <a:rPr lang="hu-HU" dirty="0" err="1"/>
              <a:t>differentiation</a:t>
            </a:r>
            <a:r>
              <a:rPr lang="hu-HU" dirty="0"/>
              <a:t> </a:t>
            </a:r>
            <a:r>
              <a:rPr lang="hu-HU" dirty="0" err="1"/>
              <a:t>capabilities</a:t>
            </a:r>
            <a:r>
              <a:rPr lang="hu-HU" dirty="0"/>
              <a:t> of </a:t>
            </a:r>
            <a:r>
              <a:rPr lang="hu-HU" dirty="0" err="1"/>
              <a:t>deep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frameworks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is </a:t>
            </a:r>
            <a:r>
              <a:rPr lang="hu-HU" dirty="0" err="1"/>
              <a:t>computationally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intensive</a:t>
            </a:r>
            <a:endParaRPr lang="hu-HU" dirty="0"/>
          </a:p>
          <a:p>
            <a:pPr lvl="1"/>
            <a:r>
              <a:rPr lang="hu-HU" dirty="0" err="1"/>
              <a:t>Fast</a:t>
            </a:r>
            <a:r>
              <a:rPr lang="hu-HU" dirty="0"/>
              <a:t> </a:t>
            </a:r>
            <a:r>
              <a:rPr lang="hu-HU" dirty="0" err="1"/>
              <a:t>linear</a:t>
            </a:r>
            <a:r>
              <a:rPr lang="hu-HU" dirty="0"/>
              <a:t> algebra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numerous</a:t>
            </a:r>
            <a:r>
              <a:rPr lang="hu-HU" dirty="0"/>
              <a:t> </a:t>
            </a:r>
            <a:r>
              <a:rPr lang="hu-HU" dirty="0" err="1"/>
              <a:t>matrices</a:t>
            </a:r>
            <a:r>
              <a:rPr lang="hu-HU" dirty="0"/>
              <a:t> (SVD, </a:t>
            </a:r>
            <a:r>
              <a:rPr lang="hu-HU" dirty="0" err="1"/>
              <a:t>Cholesky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Fast</a:t>
            </a:r>
            <a:r>
              <a:rPr lang="hu-HU" dirty="0"/>
              <a:t> random 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analytic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complex </a:t>
            </a:r>
            <a:r>
              <a:rPr lang="hu-HU" dirty="0" err="1"/>
              <a:t>distributions</a:t>
            </a:r>
            <a:endParaRPr lang="hu-HU" dirty="0"/>
          </a:p>
          <a:p>
            <a:pPr lvl="1"/>
            <a:r>
              <a:rPr lang="hu-HU" dirty="0" err="1"/>
              <a:t>Isochrone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 – </a:t>
            </a:r>
            <a:r>
              <a:rPr lang="hu-HU" dirty="0" err="1"/>
              <a:t>iterative</a:t>
            </a:r>
            <a:r>
              <a:rPr lang="hu-HU" dirty="0"/>
              <a:t> </a:t>
            </a:r>
            <a:r>
              <a:rPr lang="hu-HU" dirty="0" err="1"/>
              <a:t>method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963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0B08-9060-405F-A47E-A4D593F7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Spectroscopic</a:t>
            </a:r>
            <a:r>
              <a:rPr lang="hu-HU" dirty="0"/>
              <a:t> </a:t>
            </a:r>
            <a:r>
              <a:rPr lang="hu-HU" dirty="0" err="1"/>
              <a:t>targeting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694-E034-476E-B97F-F4717CDD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/>
              <a:t>Why</a:t>
            </a:r>
            <a:r>
              <a:rPr lang="hu-HU" dirty="0"/>
              <a:t> is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membership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important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endParaRPr lang="hu-HU" dirty="0"/>
          </a:p>
          <a:p>
            <a:pPr lvl="1"/>
            <a:r>
              <a:rPr lang="hu-HU" dirty="0" err="1"/>
              <a:t>observe</a:t>
            </a:r>
            <a:r>
              <a:rPr lang="hu-HU" dirty="0"/>
              <a:t> </a:t>
            </a:r>
            <a:r>
              <a:rPr lang="hu-HU" dirty="0" err="1"/>
              <a:t>member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of </a:t>
            </a:r>
            <a:r>
              <a:rPr lang="hu-HU" dirty="0" err="1"/>
              <a:t>satellite</a:t>
            </a:r>
            <a:r>
              <a:rPr lang="hu-HU" dirty="0"/>
              <a:t> </a:t>
            </a:r>
            <a:r>
              <a:rPr lang="hu-HU" dirty="0" err="1"/>
              <a:t>galaxies</a:t>
            </a:r>
            <a:endParaRPr lang="hu-HU" dirty="0"/>
          </a:p>
          <a:p>
            <a:pPr lvl="1"/>
            <a:r>
              <a:rPr lang="hu-HU" dirty="0" err="1"/>
              <a:t>but</a:t>
            </a:r>
            <a:r>
              <a:rPr lang="hu-HU" dirty="0"/>
              <a:t> a fair </a:t>
            </a:r>
            <a:r>
              <a:rPr lang="hu-HU" dirty="0" err="1"/>
              <a:t>sample</a:t>
            </a:r>
            <a:r>
              <a:rPr lang="hu-HU" dirty="0"/>
              <a:t> of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necessarily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best</a:t>
            </a:r>
            <a:r>
              <a:rPr lang="hu-HU" dirty="0"/>
              <a:t>!</a:t>
            </a:r>
          </a:p>
          <a:p>
            <a:endParaRPr lang="hu-HU" dirty="0"/>
          </a:p>
          <a:p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stars</a:t>
            </a:r>
            <a:r>
              <a:rPr lang="hu-HU" dirty="0"/>
              <a:t> </a:t>
            </a:r>
            <a:r>
              <a:rPr lang="hu-HU" dirty="0" err="1"/>
              <a:t>carry</a:t>
            </a:r>
            <a:r>
              <a:rPr lang="hu-HU" dirty="0"/>
              <a:t> more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others</a:t>
            </a:r>
            <a:endParaRPr lang="hu-HU" dirty="0"/>
          </a:p>
          <a:p>
            <a:pPr lvl="1"/>
            <a:r>
              <a:rPr lang="hu-HU" dirty="0"/>
              <a:t>(more </a:t>
            </a:r>
            <a:r>
              <a:rPr lang="hu-HU" dirty="0" err="1"/>
              <a:t>precisely</a:t>
            </a:r>
            <a:r>
              <a:rPr lang="hu-HU" dirty="0"/>
              <a:t>: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subset</a:t>
            </a:r>
            <a:r>
              <a:rPr lang="hu-HU" dirty="0"/>
              <a:t> of </a:t>
            </a:r>
            <a:r>
              <a:rPr lang="hu-HU" dirty="0" err="1"/>
              <a:t>stars</a:t>
            </a:r>
            <a:r>
              <a:rPr lang="hu-HU" dirty="0"/>
              <a:t> </a:t>
            </a:r>
            <a:r>
              <a:rPr lang="hu-HU" dirty="0" err="1"/>
              <a:t>carry</a:t>
            </a:r>
            <a:r>
              <a:rPr lang="hu-HU" dirty="0"/>
              <a:t> more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subsets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trace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 </a:t>
            </a:r>
            <a:r>
              <a:rPr lang="hu-HU" dirty="0" err="1"/>
              <a:t>better</a:t>
            </a:r>
            <a:endParaRPr lang="hu-HU" dirty="0"/>
          </a:p>
          <a:p>
            <a:pPr lvl="1"/>
            <a:r>
              <a:rPr lang="hu-HU" dirty="0" err="1"/>
              <a:t>maybe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further</a:t>
            </a:r>
            <a:r>
              <a:rPr lang="hu-HU" dirty="0"/>
              <a:t> out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center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satellite</a:t>
            </a:r>
            <a:r>
              <a:rPr lang="hu-HU" dirty="0"/>
              <a:t> </a:t>
            </a:r>
            <a:r>
              <a:rPr lang="hu-HU" dirty="0" err="1"/>
              <a:t>galaxy</a:t>
            </a: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37F38A-29AE-41D5-ACA6-52F195AF5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r="49699"/>
          <a:stretch/>
        </p:blipFill>
        <p:spPr bwMode="auto">
          <a:xfrm>
            <a:off x="8229600" y="174412"/>
            <a:ext cx="3676074" cy="46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6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6B81-7873-4836-B61C-E7811FDE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Implementation</a:t>
            </a:r>
            <a:r>
              <a:rPr lang="hu-HU" dirty="0"/>
              <a:t> </a:t>
            </a:r>
            <a:r>
              <a:rPr lang="hu-HU" dirty="0" err="1"/>
              <a:t>details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DD63-E61C-466B-8A90-9126DC1F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Code</a:t>
            </a:r>
            <a:r>
              <a:rPr lang="hu-HU" dirty="0"/>
              <a:t> is </a:t>
            </a:r>
            <a:r>
              <a:rPr lang="hu-HU" dirty="0" err="1"/>
              <a:t>written</a:t>
            </a:r>
            <a:r>
              <a:rPr lang="hu-HU" dirty="0"/>
              <a:t> in </a:t>
            </a:r>
            <a:r>
              <a:rPr lang="hu-HU" dirty="0" err="1"/>
              <a:t>eager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 </a:t>
            </a:r>
            <a:r>
              <a:rPr lang="hu-HU" dirty="0" err="1"/>
              <a:t>TensorFlow</a:t>
            </a:r>
            <a:endParaRPr lang="hu-HU" dirty="0"/>
          </a:p>
          <a:p>
            <a:pPr lvl="1"/>
            <a:r>
              <a:rPr lang="hu-HU" dirty="0" err="1"/>
              <a:t>Easy</a:t>
            </a:r>
            <a:r>
              <a:rPr lang="hu-HU" dirty="0"/>
              <a:t> </a:t>
            </a:r>
            <a:r>
              <a:rPr lang="hu-HU" dirty="0" err="1"/>
              <a:t>debugging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no multi-GPU </a:t>
            </a:r>
            <a:r>
              <a:rPr lang="hu-HU" dirty="0" err="1"/>
              <a:t>support</a:t>
            </a:r>
            <a:endParaRPr lang="hu-HU" dirty="0"/>
          </a:p>
          <a:p>
            <a:pPr lvl="1"/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be </a:t>
            </a:r>
            <a:r>
              <a:rPr lang="hu-HU" dirty="0" err="1"/>
              <a:t>compiled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execution</a:t>
            </a:r>
            <a:r>
              <a:rPr lang="hu-HU" dirty="0"/>
              <a:t> </a:t>
            </a:r>
            <a:r>
              <a:rPr lang="hu-HU" dirty="0" err="1"/>
              <a:t>graphs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more </a:t>
            </a:r>
            <a:r>
              <a:rPr lang="hu-HU" dirty="0" err="1"/>
              <a:t>speed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Adaptive</a:t>
            </a:r>
            <a:r>
              <a:rPr lang="hu-HU" dirty="0"/>
              <a:t> MCMC is </a:t>
            </a:r>
            <a:r>
              <a:rPr lang="hu-HU" dirty="0" err="1"/>
              <a:t>implemented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scratch</a:t>
            </a:r>
            <a:endParaRPr lang="hu-HU" dirty="0"/>
          </a:p>
          <a:p>
            <a:pPr lvl="1"/>
            <a:r>
              <a:rPr lang="hu-HU" dirty="0" err="1"/>
              <a:t>None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existing</a:t>
            </a:r>
            <a:r>
              <a:rPr lang="hu-HU" dirty="0"/>
              <a:t> </a:t>
            </a:r>
            <a:r>
              <a:rPr lang="hu-HU" dirty="0" err="1"/>
              <a:t>Bayesian</a:t>
            </a:r>
            <a:r>
              <a:rPr lang="hu-HU" dirty="0"/>
              <a:t> </a:t>
            </a:r>
            <a:r>
              <a:rPr lang="hu-HU" dirty="0" err="1"/>
              <a:t>libraries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handle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tricky</a:t>
            </a:r>
            <a:r>
              <a:rPr lang="hu-HU" dirty="0"/>
              <a:t> </a:t>
            </a:r>
            <a:r>
              <a:rPr lang="hu-HU" dirty="0" err="1"/>
              <a:t>isochrone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 and </a:t>
            </a:r>
            <a:r>
              <a:rPr lang="hu-HU" dirty="0" err="1"/>
              <a:t>mixture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 (</a:t>
            </a:r>
            <a:r>
              <a:rPr lang="hu-HU" dirty="0" err="1"/>
              <a:t>sampling</a:t>
            </a:r>
            <a:r>
              <a:rPr lang="hu-HU" dirty="0"/>
              <a:t> of </a:t>
            </a:r>
            <a:r>
              <a:rPr lang="hu-HU" dirty="0" err="1"/>
              <a:t>categorical</a:t>
            </a:r>
            <a:r>
              <a:rPr lang="hu-HU" dirty="0"/>
              <a:t> </a:t>
            </a:r>
            <a:r>
              <a:rPr lang="hu-HU" dirty="0" err="1"/>
              <a:t>variables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still</a:t>
            </a:r>
            <a:r>
              <a:rPr lang="hu-HU" dirty="0"/>
              <a:t> </a:t>
            </a:r>
            <a:r>
              <a:rPr lang="hu-HU" dirty="0" err="1"/>
              <a:t>reuse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tf.linalg</a:t>
            </a:r>
            <a:r>
              <a:rPr lang="hu-HU" dirty="0"/>
              <a:t> and </a:t>
            </a:r>
            <a:r>
              <a:rPr lang="hu-HU" dirty="0" err="1"/>
              <a:t>tf</a:t>
            </a:r>
            <a:r>
              <a:rPr lang="hu-HU" dirty="0"/>
              <a:t> </a:t>
            </a:r>
            <a:r>
              <a:rPr lang="hu-HU" dirty="0" err="1"/>
              <a:t>probability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running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Tesla V100 </a:t>
            </a:r>
            <a:r>
              <a:rPr lang="hu-HU" dirty="0" err="1"/>
              <a:t>GPUs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12 GB of RAM</a:t>
            </a:r>
          </a:p>
          <a:p>
            <a:pPr lvl="1"/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1 </a:t>
            </a:r>
            <a:r>
              <a:rPr lang="hu-HU" dirty="0" err="1"/>
              <a:t>million</a:t>
            </a:r>
            <a:r>
              <a:rPr lang="hu-HU" dirty="0"/>
              <a:t> </a:t>
            </a:r>
            <a:r>
              <a:rPr lang="hu-HU" dirty="0" err="1"/>
              <a:t>isochrone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 in parallel</a:t>
            </a:r>
          </a:p>
          <a:p>
            <a:pPr lvl="1"/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powerful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MCMC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a 100k </a:t>
            </a:r>
            <a:r>
              <a:rPr lang="hu-HU" dirty="0" err="1"/>
              <a:t>stars</a:t>
            </a:r>
            <a:endParaRPr lang="hu-HU" dirty="0"/>
          </a:p>
          <a:p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016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8025-E7D5-468B-A4D8-45F80C4A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Conclusions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ABB6-7FD2-4010-98C3-04A92624A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Eager</a:t>
            </a:r>
            <a:r>
              <a:rPr lang="hu-HU" dirty="0"/>
              <a:t> TF 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deep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frameworks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excellent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implementing</a:t>
            </a:r>
            <a:r>
              <a:rPr lang="hu-HU" dirty="0"/>
              <a:t> more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inference</a:t>
            </a:r>
            <a:r>
              <a:rPr lang="hu-HU" dirty="0"/>
              <a:t> </a:t>
            </a:r>
            <a:r>
              <a:rPr lang="hu-HU" dirty="0" err="1"/>
              <a:t>algorithms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GPUs</a:t>
            </a:r>
            <a:r>
              <a:rPr lang="hu-HU" dirty="0"/>
              <a:t> </a:t>
            </a:r>
            <a:r>
              <a:rPr lang="hu-HU" dirty="0" err="1"/>
              <a:t>enable</a:t>
            </a:r>
            <a:r>
              <a:rPr lang="hu-HU" dirty="0"/>
              <a:t> </a:t>
            </a:r>
            <a:r>
              <a:rPr lang="hu-HU" dirty="0" err="1"/>
              <a:t>tackling</a:t>
            </a:r>
            <a:r>
              <a:rPr lang="hu-HU" dirty="0"/>
              <a:t> </a:t>
            </a:r>
            <a:r>
              <a:rPr lang="hu-HU" dirty="0" err="1"/>
              <a:t>computationally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intensive</a:t>
            </a:r>
            <a:r>
              <a:rPr lang="hu-HU" dirty="0"/>
              <a:t> </a:t>
            </a:r>
            <a:r>
              <a:rPr lang="hu-HU" dirty="0" err="1"/>
              <a:t>problems</a:t>
            </a:r>
            <a:endParaRPr lang="hu-HU" dirty="0"/>
          </a:p>
          <a:p>
            <a:endParaRPr lang="hu-HU" dirty="0"/>
          </a:p>
          <a:p>
            <a:r>
              <a:rPr lang="hu-HU" dirty="0"/>
              <a:t>Advanced </a:t>
            </a:r>
            <a:r>
              <a:rPr lang="hu-HU" dirty="0" err="1"/>
              <a:t>parameter</a:t>
            </a:r>
            <a:r>
              <a:rPr lang="hu-HU" dirty="0"/>
              <a:t> </a:t>
            </a:r>
            <a:r>
              <a:rPr lang="hu-HU" dirty="0" err="1"/>
              <a:t>inference</a:t>
            </a:r>
            <a:r>
              <a:rPr lang="hu-HU" dirty="0"/>
              <a:t> </a:t>
            </a:r>
            <a:r>
              <a:rPr lang="hu-HU" dirty="0" err="1"/>
              <a:t>algorithms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significantly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spectroscopic</a:t>
            </a:r>
            <a:r>
              <a:rPr lang="hu-HU" dirty="0"/>
              <a:t> </a:t>
            </a:r>
            <a:r>
              <a:rPr lang="hu-HU" dirty="0" err="1"/>
              <a:t>survey</a:t>
            </a:r>
            <a:r>
              <a:rPr lang="hu-HU" dirty="0"/>
              <a:t> </a:t>
            </a:r>
            <a:r>
              <a:rPr lang="hu-HU" dirty="0" err="1"/>
              <a:t>efficiency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129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EBBF7B09-9873-4C7A-BE72-63B70AE4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611"/>
            <a:ext cx="12192000" cy="88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78470-6F40-49F0-81B3-346BB8EF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Subaru </a:t>
            </a:r>
            <a:r>
              <a:rPr lang="hu-HU" dirty="0" err="1">
                <a:solidFill>
                  <a:schemeClr val="bg1"/>
                </a:solidFill>
              </a:rPr>
              <a:t>Prime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Focus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Spectrograph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60728B-1CAA-4257-926F-A0AFCD90F0E9}"/>
              </a:ext>
            </a:extLst>
          </p:cNvPr>
          <p:cNvCxnSpPr/>
          <p:nvPr/>
        </p:nvCxnSpPr>
        <p:spPr>
          <a:xfrm flipV="1">
            <a:off x="1835041" y="6073371"/>
            <a:ext cx="0" cy="5855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3D329-47A1-4442-865E-7EA31E5EA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Manua</a:t>
            </a:r>
            <a:r>
              <a:rPr lang="hu-HU" dirty="0"/>
              <a:t> </a:t>
            </a:r>
            <a:r>
              <a:rPr lang="hu-HU" dirty="0" err="1"/>
              <a:t>Kea</a:t>
            </a:r>
            <a:r>
              <a:rPr lang="hu-HU" dirty="0"/>
              <a:t> </a:t>
            </a:r>
            <a:r>
              <a:rPr lang="hu-HU" dirty="0" err="1"/>
              <a:t>Observatory</a:t>
            </a:r>
            <a:r>
              <a:rPr lang="hu-HU" dirty="0"/>
              <a:t>, Hawaii</a:t>
            </a:r>
          </a:p>
          <a:p>
            <a:r>
              <a:rPr lang="hu-HU" dirty="0"/>
              <a:t>2400-fiber </a:t>
            </a:r>
            <a:r>
              <a:rPr lang="hu-HU" dirty="0" err="1"/>
              <a:t>spectrograph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8.2 m </a:t>
            </a:r>
            <a:r>
              <a:rPr lang="hu-HU" dirty="0" err="1"/>
              <a:t>Japanese</a:t>
            </a:r>
            <a:r>
              <a:rPr lang="hu-HU" dirty="0"/>
              <a:t> Subaru </a:t>
            </a:r>
            <a:r>
              <a:rPr lang="hu-HU" dirty="0" err="1"/>
              <a:t>telescope</a:t>
            </a:r>
            <a:endParaRPr lang="hu-HU" dirty="0"/>
          </a:p>
          <a:p>
            <a:r>
              <a:rPr lang="hu-HU" dirty="0"/>
              <a:t>Low and </a:t>
            </a:r>
            <a:r>
              <a:rPr lang="hu-HU" dirty="0" err="1"/>
              <a:t>medium</a:t>
            </a:r>
            <a:r>
              <a:rPr lang="hu-HU" dirty="0"/>
              <a:t> </a:t>
            </a:r>
            <a:r>
              <a:rPr lang="hu-HU" dirty="0" err="1"/>
              <a:t>resolution</a:t>
            </a:r>
            <a:r>
              <a:rPr lang="hu-HU" dirty="0"/>
              <a:t> </a:t>
            </a:r>
            <a:r>
              <a:rPr lang="hu-HU" dirty="0" err="1"/>
              <a:t>spectroscopy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infrared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blue</a:t>
            </a:r>
            <a:endParaRPr lang="hu-HU" dirty="0"/>
          </a:p>
          <a:p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: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mirror</a:t>
            </a:r>
            <a:r>
              <a:rPr lang="hu-HU" dirty="0"/>
              <a:t>,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 of </a:t>
            </a:r>
            <a:r>
              <a:rPr lang="hu-HU" dirty="0" err="1"/>
              <a:t>view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03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C078-E473-4ADB-B5CD-79CDFFD5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/>
              <a:t>PFS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Subaru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5F42C8D-86C8-413F-AABC-CD055B45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4" y="631469"/>
            <a:ext cx="5457552" cy="4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FB3E087-3FA9-429B-88D6-C0FF9FF06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0"/>
          <a:stretch/>
        </p:blipFill>
        <p:spPr bwMode="auto">
          <a:xfrm>
            <a:off x="6387287" y="1612940"/>
            <a:ext cx="3200400" cy="18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88C3ACE8-30F3-4A3D-84D5-4F77A62F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07" y="372785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0516630-E6D3-463C-A260-E3C6782C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86" y="427229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6B906-E5EE-4CE2-B7AA-931F9FFE5C2D}"/>
              </a:ext>
            </a:extLst>
          </p:cNvPr>
          <p:cNvSpPr txBox="1"/>
          <p:nvPr/>
        </p:nvSpPr>
        <p:spPr>
          <a:xfrm>
            <a:off x="9587687" y="1612940"/>
            <a:ext cx="17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Fiber</a:t>
            </a:r>
            <a:r>
              <a:rPr lang="hu-HU" b="1" dirty="0"/>
              <a:t> </a:t>
            </a:r>
            <a:r>
              <a:rPr lang="hu-HU" b="1" dirty="0" err="1"/>
              <a:t>positioners</a:t>
            </a:r>
            <a:endParaRPr lang="hu-H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3191-0874-452B-97DF-3B6353094983}"/>
              </a:ext>
            </a:extLst>
          </p:cNvPr>
          <p:cNvSpPr txBox="1"/>
          <p:nvPr/>
        </p:nvSpPr>
        <p:spPr>
          <a:xfrm>
            <a:off x="9280836" y="6128158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Prime</a:t>
            </a:r>
            <a:r>
              <a:rPr lang="hu-HU" b="1" dirty="0"/>
              <a:t> </a:t>
            </a:r>
            <a:r>
              <a:rPr lang="hu-HU" b="1" dirty="0" err="1"/>
              <a:t>focus</a:t>
            </a:r>
            <a:r>
              <a:rPr lang="hu-HU" b="1" dirty="0"/>
              <a:t> </a:t>
            </a:r>
            <a:r>
              <a:rPr lang="hu-HU" b="1" dirty="0" err="1"/>
              <a:t>array</a:t>
            </a:r>
            <a:r>
              <a:rPr lang="hu-HU" b="1" dirty="0"/>
              <a:t> </a:t>
            </a:r>
            <a:r>
              <a:rPr lang="hu-HU" b="1" dirty="0" err="1"/>
              <a:t>frame</a:t>
            </a:r>
            <a:endParaRPr lang="hu-H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BE784-6C1F-4273-AA81-39E8A4DD7DB1}"/>
              </a:ext>
            </a:extLst>
          </p:cNvPr>
          <p:cNvSpPr txBox="1"/>
          <p:nvPr/>
        </p:nvSpPr>
        <p:spPr>
          <a:xfrm>
            <a:off x="2705115" y="6387111"/>
            <a:ext cx="22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 err="1"/>
              <a:t>Near</a:t>
            </a:r>
            <a:r>
              <a:rPr lang="hu-HU" b="1" dirty="0"/>
              <a:t> </a:t>
            </a:r>
            <a:r>
              <a:rPr lang="hu-HU" b="1" dirty="0" err="1"/>
              <a:t>infrared</a:t>
            </a:r>
            <a:r>
              <a:rPr lang="hu-HU" b="1" dirty="0"/>
              <a:t> camera</a:t>
            </a:r>
          </a:p>
        </p:txBody>
      </p:sp>
    </p:spTree>
    <p:extLst>
      <p:ext uri="{BB962C8B-B14F-4D97-AF65-F5344CB8AC3E}">
        <p14:creationId xmlns:p14="http://schemas.microsoft.com/office/powerpoint/2010/main" val="232571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8745547-0A2E-431F-AC8D-90056A3D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29" y="0"/>
            <a:ext cx="1548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BD534-917A-4DE0-A77C-082A0D1E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Galactic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Archeology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F9F1-1D7A-4E50-8684-B9271B88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08425" cy="4351338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Observing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oldest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r>
              <a:rPr lang="hu-HU" dirty="0">
                <a:solidFill>
                  <a:schemeClr val="bg1"/>
                </a:solidFill>
              </a:rPr>
              <a:t> in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local </a:t>
            </a:r>
            <a:r>
              <a:rPr lang="hu-HU" dirty="0" err="1">
                <a:solidFill>
                  <a:schemeClr val="bg1"/>
                </a:solidFill>
              </a:rPr>
              <a:t>Universe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</a:rPr>
              <a:t>In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halos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Milky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Way</a:t>
            </a:r>
            <a:r>
              <a:rPr lang="hu-HU" dirty="0">
                <a:solidFill>
                  <a:schemeClr val="bg1"/>
                </a:solidFill>
              </a:rPr>
              <a:t> and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Andromeda </a:t>
            </a:r>
            <a:r>
              <a:rPr lang="hu-HU" dirty="0" err="1">
                <a:solidFill>
                  <a:schemeClr val="bg1"/>
                </a:solidFill>
              </a:rPr>
              <a:t>galaxies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</a:rPr>
              <a:t>In </a:t>
            </a:r>
            <a:r>
              <a:rPr lang="hu-HU" dirty="0" err="1">
                <a:solidFill>
                  <a:schemeClr val="bg1"/>
                </a:solidFill>
              </a:rPr>
              <a:t>satellite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dwarf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galaxies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orbiting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Milky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Way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Reconstructing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formation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history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Milky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Way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Observing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tidal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streams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disrupted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satellite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galaxies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Reconstructing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dark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matter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distribution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around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Milky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Way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Only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possible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through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its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gravitation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effect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motion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8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B34A-5E9C-4FF2-862D-A5CCC20E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Stellar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observations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B1396-1537-44AF-A166-6FB06F8CB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PHOTOMETRY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8182A-2290-4351-B4D5-C8B274CA86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Apparent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brightness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Temperature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chemeClr val="bg1"/>
                </a:solidFill>
              </a:rPr>
              <a:t>ASTROMETRY</a:t>
            </a:r>
          </a:p>
          <a:p>
            <a:r>
              <a:rPr lang="hu-HU" dirty="0">
                <a:solidFill>
                  <a:schemeClr val="bg1"/>
                </a:solidFill>
              </a:rPr>
              <a:t>2D </a:t>
            </a:r>
            <a:r>
              <a:rPr lang="hu-HU" dirty="0" err="1">
                <a:solidFill>
                  <a:schemeClr val="bg1"/>
                </a:solidFill>
              </a:rPr>
              <a:t>position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sky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Proper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motion</a:t>
            </a:r>
            <a:r>
              <a:rPr lang="hu-HU" dirty="0">
                <a:solidFill>
                  <a:schemeClr val="bg1"/>
                </a:solidFill>
              </a:rPr>
              <a:t> (2D </a:t>
            </a:r>
            <a:r>
              <a:rPr lang="hu-HU" dirty="0" err="1">
                <a:solidFill>
                  <a:schemeClr val="bg1"/>
                </a:solidFill>
              </a:rPr>
              <a:t>velocity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r>
              <a:rPr lang="hu-HU" dirty="0" err="1">
                <a:solidFill>
                  <a:schemeClr val="bg1"/>
                </a:solidFill>
              </a:rPr>
              <a:t>Parallax</a:t>
            </a:r>
            <a:r>
              <a:rPr lang="hu-HU" dirty="0">
                <a:solidFill>
                  <a:schemeClr val="bg1"/>
                </a:solidFill>
              </a:rPr>
              <a:t> (</a:t>
            </a:r>
            <a:r>
              <a:rPr lang="hu-HU" dirty="0" err="1">
                <a:solidFill>
                  <a:schemeClr val="bg1"/>
                </a:solidFill>
              </a:rPr>
              <a:t>distance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208F-5FA8-482C-A10C-C2897D260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6525" y="1681163"/>
            <a:ext cx="5718863" cy="823912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SPECTROSCOPY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3E4A63-A90E-4A1B-ACD0-D29D7AC88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6525" y="2505075"/>
            <a:ext cx="6150591" cy="3684588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Temperature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Gravity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</a:rPr>
              <a:t>Tell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giants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from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dwarves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Metallicity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Fraction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elements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heavier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Helium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Radial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velocity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 err="1">
                <a:solidFill>
                  <a:schemeClr val="bg1"/>
                </a:solidFill>
              </a:rPr>
              <a:t>From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the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Dopples</a:t>
            </a:r>
            <a:r>
              <a:rPr lang="hu-HU" dirty="0">
                <a:solidFill>
                  <a:schemeClr val="bg1"/>
                </a:solidFill>
              </a:rPr>
              <a:t> shift of </a:t>
            </a:r>
            <a:r>
              <a:rPr lang="hu-HU" dirty="0" err="1">
                <a:solidFill>
                  <a:schemeClr val="bg1"/>
                </a:solidFill>
              </a:rPr>
              <a:t>spectral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lines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A63C7B-FFE5-4545-9140-D9F9D0579AA0}"/>
              </a:ext>
            </a:extLst>
          </p:cNvPr>
          <p:cNvCxnSpPr/>
          <p:nvPr/>
        </p:nvCxnSpPr>
        <p:spPr>
          <a:xfrm flipV="1">
            <a:off x="950794" y="5631976"/>
            <a:ext cx="2966113" cy="377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D41587-FE16-49BA-8532-9FCC25ED571B}"/>
              </a:ext>
            </a:extLst>
          </p:cNvPr>
          <p:cNvSpPr txBox="1"/>
          <p:nvPr/>
        </p:nvSpPr>
        <p:spPr>
          <a:xfrm>
            <a:off x="1523210" y="6004997"/>
            <a:ext cx="352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possible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only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within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Milky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Way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5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CDBFC7-8E90-460E-AB0C-F08A70AB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Blue</a:t>
            </a:r>
            <a:r>
              <a:rPr lang="hu-HU" dirty="0">
                <a:solidFill>
                  <a:schemeClr val="bg1"/>
                </a:solidFill>
              </a:rPr>
              <a:t> and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stellar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spectra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D0638-8F9B-4FB3-992B-439212715AE0}"/>
              </a:ext>
            </a:extLst>
          </p:cNvPr>
          <p:cNvSpPr txBox="1"/>
          <p:nvPr/>
        </p:nvSpPr>
        <p:spPr>
          <a:xfrm>
            <a:off x="1532477" y="6308209"/>
            <a:ext cx="355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 </a:t>
            </a:r>
            <a:r>
              <a:rPr lang="hu-HU" b="1" dirty="0" err="1">
                <a:solidFill>
                  <a:srgbClr val="FF0000"/>
                </a:solidFill>
              </a:rPr>
              <a:t>type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young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blue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star</a:t>
            </a:r>
            <a:r>
              <a:rPr lang="hu-HU" b="1" dirty="0">
                <a:solidFill>
                  <a:srgbClr val="FF0000"/>
                </a:solidFill>
              </a:rPr>
              <a:t> (</a:t>
            </a:r>
            <a:r>
              <a:rPr lang="hu-HU" b="1" dirty="0" err="1">
                <a:solidFill>
                  <a:srgbClr val="FF0000"/>
                </a:solidFill>
              </a:rPr>
              <a:t>short-lived</a:t>
            </a:r>
            <a:r>
              <a:rPr lang="hu-HU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8BD14-DDC1-424D-B0FF-0C40B6C63DB6}"/>
              </a:ext>
            </a:extLst>
          </p:cNvPr>
          <p:cNvSpPr txBox="1"/>
          <p:nvPr/>
        </p:nvSpPr>
        <p:spPr>
          <a:xfrm>
            <a:off x="7389642" y="6308209"/>
            <a:ext cx="33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 </a:t>
            </a:r>
            <a:r>
              <a:rPr lang="hu-HU" b="1" dirty="0" err="1">
                <a:solidFill>
                  <a:srgbClr val="FF0000"/>
                </a:solidFill>
              </a:rPr>
              <a:t>type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red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dwarf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star</a:t>
            </a:r>
            <a:r>
              <a:rPr lang="hu-HU" b="1" dirty="0">
                <a:solidFill>
                  <a:srgbClr val="FF0000"/>
                </a:solidFill>
              </a:rPr>
              <a:t> (</a:t>
            </a:r>
            <a:r>
              <a:rPr lang="hu-HU" b="1" dirty="0" err="1">
                <a:solidFill>
                  <a:srgbClr val="FF0000"/>
                </a:solidFill>
              </a:rPr>
              <a:t>long-lived</a:t>
            </a:r>
            <a:r>
              <a:rPr lang="hu-HU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53A5D-6072-4096-A630-425263DF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91" y="1560669"/>
            <a:ext cx="5501409" cy="4401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B4DE3F-D109-4AC1-A28E-84381A2E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0668"/>
            <a:ext cx="5501409" cy="440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E17-88A5-4F61-BF2F-9346A8DC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Red </a:t>
            </a:r>
            <a:r>
              <a:rPr lang="hu-HU" dirty="0" err="1">
                <a:solidFill>
                  <a:schemeClr val="bg1"/>
                </a:solidFill>
              </a:rPr>
              <a:t>giant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vs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dwarf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8D366B-4660-49B5-A464-5E242D6E2E56}"/>
              </a:ext>
            </a:extLst>
          </p:cNvPr>
          <p:cNvSpPr/>
          <p:nvPr/>
        </p:nvSpPr>
        <p:spPr>
          <a:xfrm>
            <a:off x="1833349" y="3510886"/>
            <a:ext cx="136478" cy="1364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31D3D4-B6E0-492D-A2C8-A4C116BE4B8A}"/>
              </a:ext>
            </a:extLst>
          </p:cNvPr>
          <p:cNvSpPr/>
          <p:nvPr/>
        </p:nvSpPr>
        <p:spPr>
          <a:xfrm>
            <a:off x="3214047" y="3510886"/>
            <a:ext cx="136478" cy="1364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A443B7-BF1A-4072-A8FF-CABF35768FF1}"/>
              </a:ext>
            </a:extLst>
          </p:cNvPr>
          <p:cNvSpPr/>
          <p:nvPr/>
        </p:nvSpPr>
        <p:spPr>
          <a:xfrm>
            <a:off x="7883855" y="365125"/>
            <a:ext cx="6299579" cy="629957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5A9ADC-41B4-46D5-A0F7-D74DEF02982D}"/>
              </a:ext>
            </a:extLst>
          </p:cNvPr>
          <p:cNvSpPr/>
          <p:nvPr/>
        </p:nvSpPr>
        <p:spPr>
          <a:xfrm>
            <a:off x="8416119" y="6388241"/>
            <a:ext cx="104633" cy="104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23F61-92CA-45F3-9BF4-7303D67CB802}"/>
              </a:ext>
            </a:extLst>
          </p:cNvPr>
          <p:cNvSpPr txBox="1"/>
          <p:nvPr/>
        </p:nvSpPr>
        <p:spPr>
          <a:xfrm>
            <a:off x="1082391" y="2471506"/>
            <a:ext cx="322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>
                <a:solidFill>
                  <a:schemeClr val="bg1"/>
                </a:solidFill>
              </a:rPr>
              <a:t>How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they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appear</a:t>
            </a:r>
            <a:r>
              <a:rPr lang="hu-HU" sz="3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DC486-09A6-4EF3-9FE9-5FB9937F173C}"/>
              </a:ext>
            </a:extLst>
          </p:cNvPr>
          <p:cNvSpPr txBox="1"/>
          <p:nvPr/>
        </p:nvSpPr>
        <p:spPr>
          <a:xfrm>
            <a:off x="5181601" y="2473780"/>
            <a:ext cx="4562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>
                <a:solidFill>
                  <a:schemeClr val="bg1"/>
                </a:solidFill>
              </a:rPr>
              <a:t>How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they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really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compare</a:t>
            </a:r>
            <a:r>
              <a:rPr lang="hu-HU" sz="3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2CB94-D2E3-4767-9EAD-8A3D37ABF76A}"/>
              </a:ext>
            </a:extLst>
          </p:cNvPr>
          <p:cNvSpPr txBox="1"/>
          <p:nvPr/>
        </p:nvSpPr>
        <p:spPr>
          <a:xfrm>
            <a:off x="700332" y="4421875"/>
            <a:ext cx="38724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>
                <a:solidFill>
                  <a:schemeClr val="accent4"/>
                </a:solidFill>
              </a:rPr>
              <a:t>actually</a:t>
            </a:r>
            <a:r>
              <a:rPr lang="hu-HU" sz="2400" b="1" dirty="0">
                <a:solidFill>
                  <a:schemeClr val="accent4"/>
                </a:solidFill>
              </a:rPr>
              <a:t>, </a:t>
            </a:r>
            <a:r>
              <a:rPr lang="hu-HU" sz="2400" b="1" dirty="0" err="1">
                <a:solidFill>
                  <a:schemeClr val="accent4"/>
                </a:solidFill>
              </a:rPr>
              <a:t>they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both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appear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as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hu-HU" sz="2400" b="1" dirty="0" err="1">
                <a:solidFill>
                  <a:schemeClr val="accent4"/>
                </a:solidFill>
              </a:rPr>
              <a:t>faint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dots</a:t>
            </a:r>
            <a:r>
              <a:rPr lang="hu-HU" sz="2400" b="1" dirty="0">
                <a:solidFill>
                  <a:schemeClr val="accent4"/>
                </a:solidFill>
              </a:rPr>
              <a:t>, </a:t>
            </a:r>
            <a:r>
              <a:rPr lang="hu-HU" sz="2400" b="1" dirty="0" err="1">
                <a:solidFill>
                  <a:schemeClr val="accent4"/>
                </a:solidFill>
              </a:rPr>
              <a:t>slightly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smeared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hu-HU" sz="2400" b="1" dirty="0">
                <a:solidFill>
                  <a:schemeClr val="accent4"/>
                </a:solidFill>
              </a:rPr>
              <a:t>A </a:t>
            </a:r>
            <a:r>
              <a:rPr lang="hu-HU" sz="2400" b="1" dirty="0" err="1">
                <a:solidFill>
                  <a:schemeClr val="accent4"/>
                </a:solidFill>
              </a:rPr>
              <a:t>distant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red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giant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hu-HU" sz="2400" b="1" dirty="0" err="1">
                <a:solidFill>
                  <a:schemeClr val="accent4"/>
                </a:solidFill>
              </a:rPr>
              <a:t>looks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exactly</a:t>
            </a:r>
            <a:r>
              <a:rPr lang="hu-HU" sz="2400" b="1" dirty="0">
                <a:solidFill>
                  <a:schemeClr val="accent4"/>
                </a:solidFill>
              </a:rPr>
              <a:t> like</a:t>
            </a:r>
          </a:p>
          <a:p>
            <a:pPr algn="ctr"/>
            <a:r>
              <a:rPr lang="hu-HU" sz="2400" b="1" dirty="0">
                <a:solidFill>
                  <a:schemeClr val="accent4"/>
                </a:solidFill>
              </a:rPr>
              <a:t> a </a:t>
            </a:r>
            <a:r>
              <a:rPr lang="hu-HU" sz="2400" b="1" dirty="0" err="1">
                <a:solidFill>
                  <a:schemeClr val="accent4"/>
                </a:solidFill>
              </a:rPr>
              <a:t>nearby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red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dwarf</a:t>
            </a:r>
            <a:endParaRPr lang="hu-HU" sz="2400" b="1" dirty="0">
              <a:solidFill>
                <a:schemeClr val="accent4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56334B-689A-457F-9E03-4FBC96622B58}"/>
              </a:ext>
            </a:extLst>
          </p:cNvPr>
          <p:cNvCxnSpPr>
            <a:cxnSpLocks/>
          </p:cNvCxnSpPr>
          <p:nvPr/>
        </p:nvCxnSpPr>
        <p:spPr>
          <a:xfrm>
            <a:off x="6923964" y="5286232"/>
            <a:ext cx="1346579" cy="100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E99DE9-03C0-446D-9D58-67BD29705A68}"/>
              </a:ext>
            </a:extLst>
          </p:cNvPr>
          <p:cNvSpPr txBox="1"/>
          <p:nvPr/>
        </p:nvSpPr>
        <p:spPr>
          <a:xfrm>
            <a:off x="8148511" y="3572229"/>
            <a:ext cx="4025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chemeClr val="bg1"/>
                </a:solidFill>
              </a:rPr>
              <a:t>Despite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the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huge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difference</a:t>
            </a:r>
            <a:r>
              <a:rPr lang="hu-HU" sz="2400" b="1" dirty="0">
                <a:solidFill>
                  <a:schemeClr val="bg1"/>
                </a:solidFill>
              </a:rPr>
              <a:t> in</a:t>
            </a:r>
          </a:p>
          <a:p>
            <a:r>
              <a:rPr lang="hu-HU" sz="2400" b="1" dirty="0" err="1">
                <a:solidFill>
                  <a:schemeClr val="bg1"/>
                </a:solidFill>
              </a:rPr>
              <a:t>radius</a:t>
            </a:r>
            <a:r>
              <a:rPr lang="hu-HU" sz="2400" b="1" dirty="0">
                <a:solidFill>
                  <a:schemeClr val="bg1"/>
                </a:solidFill>
              </a:rPr>
              <a:t> and </a:t>
            </a:r>
            <a:r>
              <a:rPr lang="hu-HU" sz="2400" b="1" dirty="0" err="1">
                <a:solidFill>
                  <a:schemeClr val="bg1"/>
                </a:solidFill>
              </a:rPr>
              <a:t>brightness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they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400" b="1" dirty="0" err="1">
                <a:solidFill>
                  <a:schemeClr val="bg1"/>
                </a:solidFill>
              </a:rPr>
              <a:t>can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have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very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similar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mass</a:t>
            </a:r>
            <a:r>
              <a:rPr lang="hu-HU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99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E17-88A5-4F61-BF2F-9346A8DC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Red </a:t>
            </a:r>
            <a:r>
              <a:rPr lang="hu-HU" dirty="0" err="1">
                <a:solidFill>
                  <a:schemeClr val="bg1"/>
                </a:solidFill>
              </a:rPr>
              <a:t>giant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vs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dwarf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A443B7-BF1A-4072-A8FF-CABF35768FF1}"/>
              </a:ext>
            </a:extLst>
          </p:cNvPr>
          <p:cNvSpPr/>
          <p:nvPr/>
        </p:nvSpPr>
        <p:spPr>
          <a:xfrm>
            <a:off x="7883855" y="365125"/>
            <a:ext cx="6299579" cy="629957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5A9ADC-41B4-46D5-A0F7-D74DEF02982D}"/>
              </a:ext>
            </a:extLst>
          </p:cNvPr>
          <p:cNvSpPr/>
          <p:nvPr/>
        </p:nvSpPr>
        <p:spPr>
          <a:xfrm>
            <a:off x="8416119" y="6388241"/>
            <a:ext cx="104633" cy="104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2CB94-D2E3-4767-9EAD-8A3D37ABF76A}"/>
              </a:ext>
            </a:extLst>
          </p:cNvPr>
          <p:cNvSpPr txBox="1"/>
          <p:nvPr/>
        </p:nvSpPr>
        <p:spPr>
          <a:xfrm>
            <a:off x="1348910" y="2232378"/>
            <a:ext cx="54231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4"/>
                </a:solidFill>
              </a:rPr>
              <a:t>r</a:t>
            </a:r>
            <a:r>
              <a:rPr lang="en-US" sz="2400" b="1" dirty="0">
                <a:solidFill>
                  <a:schemeClr val="accent4"/>
                </a:solidFill>
              </a:rPr>
              <a:t>ed dwarf stars eventually become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red giant</a:t>
            </a:r>
            <a:r>
              <a:rPr lang="hu-HU" sz="2400" b="1" dirty="0">
                <a:solidFill>
                  <a:schemeClr val="accent4"/>
                </a:solidFill>
              </a:rPr>
              <a:t>s</a:t>
            </a:r>
            <a:r>
              <a:rPr lang="en-US" sz="2400" b="1" dirty="0">
                <a:solidFill>
                  <a:schemeClr val="accent4"/>
                </a:solidFill>
              </a:rPr>
              <a:t> once they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have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burned all Hydrogen in their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cores into Helium.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endParaRPr lang="hu-HU" sz="2400" b="1" dirty="0">
              <a:solidFill>
                <a:schemeClr val="accent4"/>
              </a:solidFill>
            </a:endParaRPr>
          </a:p>
          <a:p>
            <a:pPr algn="ctr"/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hu-HU" sz="2400" b="1" dirty="0">
                <a:solidFill>
                  <a:schemeClr val="accent4"/>
                </a:solidFill>
              </a:rPr>
              <a:t>In a </a:t>
            </a:r>
            <a:r>
              <a:rPr lang="hu-HU" sz="2400" b="1" dirty="0" err="1">
                <a:solidFill>
                  <a:schemeClr val="accent4"/>
                </a:solidFill>
              </a:rPr>
              <a:t>satellite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dwarf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galaxy</a:t>
            </a:r>
            <a:r>
              <a:rPr lang="hu-HU" sz="2400" b="1" dirty="0">
                <a:solidFill>
                  <a:schemeClr val="accent4"/>
                </a:solidFill>
              </a:rPr>
              <a:t>, </a:t>
            </a:r>
            <a:r>
              <a:rPr lang="hu-HU" sz="2400" b="1" dirty="0" err="1">
                <a:solidFill>
                  <a:schemeClr val="accent4"/>
                </a:solidFill>
              </a:rPr>
              <a:t>low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mass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stars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hu-HU" sz="2400" b="1" dirty="0" err="1">
                <a:solidFill>
                  <a:schemeClr val="accent4"/>
                </a:solidFill>
              </a:rPr>
              <a:t>are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still</a:t>
            </a:r>
            <a:r>
              <a:rPr lang="hu-HU" sz="2400" b="1" dirty="0">
                <a:solidFill>
                  <a:schemeClr val="accent4"/>
                </a:solidFill>
              </a:rPr>
              <a:t> in </a:t>
            </a:r>
            <a:r>
              <a:rPr lang="hu-HU" sz="2400" b="1" dirty="0" err="1">
                <a:solidFill>
                  <a:schemeClr val="accent4"/>
                </a:solidFill>
              </a:rPr>
              <a:t>the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dwarf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phase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while</a:t>
            </a:r>
            <a:endParaRPr lang="hu-HU" sz="2400" b="1" dirty="0">
              <a:solidFill>
                <a:schemeClr val="accent4"/>
              </a:solidFill>
            </a:endParaRPr>
          </a:p>
          <a:p>
            <a:pPr algn="ctr"/>
            <a:r>
              <a:rPr lang="hu-HU" sz="2400" b="1" dirty="0" err="1">
                <a:solidFill>
                  <a:schemeClr val="accent4"/>
                </a:solidFill>
              </a:rPr>
              <a:t>slightly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larger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mass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stars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are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red</a:t>
            </a:r>
            <a:r>
              <a:rPr lang="hu-HU" sz="2400" b="1" dirty="0">
                <a:solidFill>
                  <a:schemeClr val="accent4"/>
                </a:solidFill>
              </a:rPr>
              <a:t> </a:t>
            </a:r>
            <a:r>
              <a:rPr lang="hu-HU" sz="2400" b="1" dirty="0" err="1">
                <a:solidFill>
                  <a:schemeClr val="accent4"/>
                </a:solidFill>
              </a:rPr>
              <a:t>giants</a:t>
            </a:r>
            <a:endParaRPr lang="hu-HU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0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2840-6C59-4B88-8C1C-54F67FE0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Red </a:t>
            </a:r>
            <a:r>
              <a:rPr lang="hu-HU" dirty="0" err="1">
                <a:solidFill>
                  <a:schemeClr val="bg1"/>
                </a:solidFill>
              </a:rPr>
              <a:t>giant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vs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dwarf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stars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BB1D45-7EDD-4C04-BBA1-D9B6E22D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7" y="1690688"/>
            <a:ext cx="7243732" cy="4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A16CC-95A0-4F3E-9472-DD170A381ED2}"/>
              </a:ext>
            </a:extLst>
          </p:cNvPr>
          <p:cNvSpPr txBox="1"/>
          <p:nvPr/>
        </p:nvSpPr>
        <p:spPr>
          <a:xfrm>
            <a:off x="8106770" y="2415653"/>
            <a:ext cx="3623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C000"/>
                </a:solidFill>
              </a:rPr>
              <a:t>Red </a:t>
            </a:r>
            <a:r>
              <a:rPr lang="hu-HU" sz="2800" b="1" dirty="0" err="1">
                <a:solidFill>
                  <a:srgbClr val="FFC000"/>
                </a:solidFill>
              </a:rPr>
              <a:t>giant</a:t>
            </a:r>
            <a:r>
              <a:rPr lang="hu-HU" sz="2800" b="1" dirty="0">
                <a:solidFill>
                  <a:srgbClr val="FFC000"/>
                </a:solidFill>
              </a:rPr>
              <a:t>: </a:t>
            </a:r>
            <a:r>
              <a:rPr lang="hu-HU" sz="2800" b="1" dirty="0" err="1">
                <a:solidFill>
                  <a:srgbClr val="FFC000"/>
                </a:solidFill>
              </a:rPr>
              <a:t>narrow</a:t>
            </a:r>
            <a:r>
              <a:rPr lang="hu-HU" sz="2800" b="1" dirty="0">
                <a:solidFill>
                  <a:srgbClr val="FFC000"/>
                </a:solidFill>
              </a:rPr>
              <a:t> </a:t>
            </a:r>
            <a:r>
              <a:rPr lang="hu-HU" sz="2800" b="1" dirty="0" err="1">
                <a:solidFill>
                  <a:srgbClr val="FFC000"/>
                </a:solidFill>
              </a:rPr>
              <a:t>lines</a:t>
            </a:r>
            <a:endParaRPr lang="hu-HU" sz="2800" b="1" dirty="0">
              <a:solidFill>
                <a:srgbClr val="FFC000"/>
              </a:solidFill>
            </a:endParaRPr>
          </a:p>
          <a:p>
            <a:endParaRPr lang="hu-HU" sz="2800" b="1" dirty="0">
              <a:solidFill>
                <a:srgbClr val="FFC000"/>
              </a:solidFill>
            </a:endParaRPr>
          </a:p>
          <a:p>
            <a:endParaRPr lang="hu-HU" sz="2800" b="1" dirty="0">
              <a:solidFill>
                <a:srgbClr val="FFC000"/>
              </a:solidFill>
            </a:endParaRPr>
          </a:p>
          <a:p>
            <a:endParaRPr lang="hu-HU" sz="2800" b="1" dirty="0">
              <a:solidFill>
                <a:srgbClr val="FFC000"/>
              </a:solidFill>
            </a:endParaRPr>
          </a:p>
          <a:p>
            <a:endParaRPr lang="hu-HU" sz="2800" b="1" dirty="0">
              <a:solidFill>
                <a:srgbClr val="FFC000"/>
              </a:solidFill>
            </a:endParaRPr>
          </a:p>
          <a:p>
            <a:endParaRPr lang="hu-HU" sz="2800" b="1" dirty="0">
              <a:solidFill>
                <a:srgbClr val="FFC000"/>
              </a:solidFill>
            </a:endParaRPr>
          </a:p>
          <a:p>
            <a:r>
              <a:rPr lang="hu-HU" sz="2800" b="1" dirty="0">
                <a:solidFill>
                  <a:srgbClr val="FFC000"/>
                </a:solidFill>
              </a:rPr>
              <a:t>Red </a:t>
            </a:r>
            <a:r>
              <a:rPr lang="hu-HU" sz="2800" b="1" dirty="0" err="1">
                <a:solidFill>
                  <a:srgbClr val="FFC000"/>
                </a:solidFill>
              </a:rPr>
              <a:t>dwarf</a:t>
            </a:r>
            <a:r>
              <a:rPr lang="hu-HU" sz="2800" b="1" dirty="0">
                <a:solidFill>
                  <a:srgbClr val="FFC000"/>
                </a:solidFill>
              </a:rPr>
              <a:t>: </a:t>
            </a:r>
            <a:r>
              <a:rPr lang="hu-HU" sz="2800" b="1" dirty="0" err="1">
                <a:solidFill>
                  <a:srgbClr val="FFC000"/>
                </a:solidFill>
              </a:rPr>
              <a:t>broad</a:t>
            </a:r>
            <a:r>
              <a:rPr lang="hu-HU" sz="2800" b="1" dirty="0">
                <a:solidFill>
                  <a:srgbClr val="FFC000"/>
                </a:solidFill>
              </a:rPr>
              <a:t> </a:t>
            </a:r>
            <a:r>
              <a:rPr lang="hu-HU" sz="2800" b="1" dirty="0" err="1">
                <a:solidFill>
                  <a:srgbClr val="FFC000"/>
                </a:solidFill>
              </a:rPr>
              <a:t>lines</a:t>
            </a:r>
            <a:endParaRPr lang="hu-H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986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Implementing Hierarchical Bayesian Networks on the GPU</vt:lpstr>
      <vt:lpstr>Subaru Prime Focus Spectrograph</vt:lpstr>
      <vt:lpstr>PFS on the Subaru</vt:lpstr>
      <vt:lpstr>Galactic Archeology</vt:lpstr>
      <vt:lpstr>Stellar observations</vt:lpstr>
      <vt:lpstr>Blue and red stellar spectra</vt:lpstr>
      <vt:lpstr>Red giant stars vs red dwarf stars</vt:lpstr>
      <vt:lpstr>Red giant stars vs red dwarf stars</vt:lpstr>
      <vt:lpstr>Red giant stars vs red dwarf stars</vt:lpstr>
      <vt:lpstr>Dwarf spheroidal galaxy</vt:lpstr>
      <vt:lpstr>Photometric observations</vt:lpstr>
      <vt:lpstr>Folding in the theory</vt:lpstr>
      <vt:lpstr>We need more assumptions</vt:lpstr>
      <vt:lpstr>Bayesian Mixture Models</vt:lpstr>
      <vt:lpstr>Monte Carlo on tens of thousand of stars</vt:lpstr>
      <vt:lpstr>Spectroscopic targeting</vt:lpstr>
      <vt:lpstr>Implementation details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Hierarchical Bayesian Networks on the GPU</dc:title>
  <dc:creator>Laszlo Dobos</dc:creator>
  <cp:lastModifiedBy>Laszlo Dobos</cp:lastModifiedBy>
  <cp:revision>35</cp:revision>
  <dcterms:created xsi:type="dcterms:W3CDTF">2021-11-09T09:55:59Z</dcterms:created>
  <dcterms:modified xsi:type="dcterms:W3CDTF">2021-11-10T12:37:01Z</dcterms:modified>
</cp:coreProperties>
</file>