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586" r:id="rId2"/>
    <p:sldId id="1633" r:id="rId3"/>
    <p:sldId id="1632" r:id="rId4"/>
    <p:sldId id="1556" r:id="rId5"/>
    <p:sldId id="1634" r:id="rId6"/>
    <p:sldId id="1616" r:id="rId7"/>
    <p:sldId id="1557" r:id="rId8"/>
    <p:sldId id="1561" r:id="rId9"/>
    <p:sldId id="1478" r:id="rId10"/>
    <p:sldId id="1479" r:id="rId11"/>
    <p:sldId id="1533" r:id="rId12"/>
    <p:sldId id="1534" r:id="rId13"/>
    <p:sldId id="1538" r:id="rId14"/>
    <p:sldId id="1539" r:id="rId15"/>
    <p:sldId id="1485" r:id="rId16"/>
    <p:sldId id="1542" r:id="rId17"/>
    <p:sldId id="1543" r:id="rId18"/>
    <p:sldId id="1546" r:id="rId19"/>
    <p:sldId id="1529" r:id="rId20"/>
    <p:sldId id="1491" r:id="rId21"/>
    <p:sldId id="1549" r:id="rId22"/>
    <p:sldId id="1582" r:id="rId23"/>
    <p:sldId id="1496" r:id="rId24"/>
    <p:sldId id="1497" r:id="rId25"/>
    <p:sldId id="1498" r:id="rId26"/>
    <p:sldId id="1499" r:id="rId27"/>
    <p:sldId id="1581" r:id="rId28"/>
    <p:sldId id="1631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4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6281"/>
  </p:normalViewPr>
  <p:slideViewPr>
    <p:cSldViewPr snapToGrid="0" snapToObjects="1" showGuides="1">
      <p:cViewPr varScale="1">
        <p:scale>
          <a:sx n="82" d="100"/>
          <a:sy n="82" d="100"/>
        </p:scale>
        <p:origin x="-691" y="-82"/>
      </p:cViewPr>
      <p:guideLst>
        <p:guide orient="horz" pos="3974"/>
        <p:guide pos="61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3872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D7B58DE-3D20-7F48-A4A4-00970BE6C4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5CB9D3-948F-3741-9AA3-FED51E2F92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7538-EFEC-4848-8737-743B838FC374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084DCB-008E-1D48-A780-9C0DFFF1C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385B0D-2C95-D44C-AABB-964110E76B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BDC38-FEA6-E048-93F8-C5FBC9FD51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521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3F7CD-3132-A548-9B95-6C9ECE2C218A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F816-FCB9-5343-B744-F13442F225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689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F5E03-4B26-4BDF-8A79-FCD3BE7CDD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42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0632-5B15-4795-A308-518A993ED818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9200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5096-CA82-42CF-AA2F-4F48DBEDD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2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5096-CA82-42CF-AA2F-4F48DBEDDE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4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5096-CA82-42CF-AA2F-4F48DBEDDE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36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5096-CA82-42CF-AA2F-4F48DBEDD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5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5C745-107E-4182-A8CD-4543B3361FFF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77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E50CEF-8B92-B048-8900-4AABD82F0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9558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0D822B-96D3-BD4E-B8DF-17C9A80E0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57F36A-7429-0144-A87C-4702640F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CAFB6-6944-1F4A-B9B4-80532C5C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580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58555-6286-BE40-8807-78DE3556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6C0F6B-E0B3-6A45-BA88-09232F5BB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1A2840-8E0E-714D-A53C-99713CE9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EEA1A-AF6A-374A-A506-55A06FEB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841AAC-1BF2-6042-80D1-593A7EED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31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D40127-3A1B-2F46-B941-CDF1E510E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0105E4-EC36-2747-BF72-71C4B1E36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105C-48B1-E746-93BC-882874B1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45A9C2-8F6D-9145-8AF2-1FE44462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54E0EF-89B1-D742-B4B2-D732A396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84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124358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6292" y="159180"/>
            <a:ext cx="8325709" cy="804648"/>
          </a:xfrm>
          <a:prstGeom prst="rect">
            <a:avLst/>
          </a:prstGeom>
        </p:spPr>
        <p:txBody>
          <a:bodyPr/>
          <a:lstStyle>
            <a:lvl1pPr algn="r">
              <a:defRPr lang="hu-HU" sz="3200" b="1" kern="1200" dirty="0">
                <a:solidFill>
                  <a:srgbClr val="E7511E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5277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328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49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B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1739371" y="1412776"/>
            <a:ext cx="5892800" cy="216024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9" name="Téglalap 8"/>
          <p:cNvSpPr/>
          <p:nvPr userDrawn="1"/>
        </p:nvSpPr>
        <p:spPr>
          <a:xfrm>
            <a:off x="1" y="1484784"/>
            <a:ext cx="1295467" cy="6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032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689" y="1588319"/>
            <a:ext cx="687759" cy="40043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0565" y="4016415"/>
            <a:ext cx="5511147" cy="28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41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EA426D-5C94-6D4C-BE24-771F8F59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756" y="365125"/>
            <a:ext cx="8667044" cy="893109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853158-A311-CF45-A263-DB7CA184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FEDA08-0A4B-5246-BB53-1459922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8B2886-41CC-6D4D-9ACD-4CEAEFC8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8575DD-7E76-D248-AB69-96C41653A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EC1044-509E-C743-973C-80EC6EC2F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060" y="397809"/>
            <a:ext cx="1841462" cy="8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55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165F-96C9-4F4C-81E9-5F07A4D5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BF4F10-32ED-6C46-959B-6CE8437CB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9A0E83-3E39-2845-A725-C698552B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A588D-1EC4-624E-BD49-7774ACE3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F23587-1339-0D42-8A74-1AFFEC8E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263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EFF8A-1ADE-5C4B-9D60-12DAB7A7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148D6-BE81-E84A-93EC-BD1083265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C52C8B-44EB-B147-A758-A6AA8FA8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20A89D-7A2A-0547-87E1-821C751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0D07AB-4805-0C4B-9F79-B7BB7410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FC530B-4F00-594B-8449-B79C617E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049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C21546-C884-9B40-8737-49227225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34B4C7-E7D1-9C41-B9A7-95CD24CF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A4F6BD-EB93-464B-8B40-DFA3FBB3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877A15-5889-1749-9B2B-B288B6393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D59C69-3767-6B4A-B3CD-33F7FC410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A1D27B-8D60-7840-B48E-9F477341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B1D8F0-401E-694D-9B3E-B44CEC2A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0C812A-8673-574E-87E7-B350B8207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248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B6B57-1579-F148-91BC-558940FAE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5B34F1-4EB8-D143-AC13-A1BFAC66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958BEB-31A3-5248-B6D9-28F7973F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DB5844-DD8E-8E4B-B6FE-64B62E28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466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9E23F9-CCB6-B948-990D-D8C03801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6F6732-8C04-1E47-BCF8-DB5C9715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426067-7F2A-424C-AAB0-8E979D7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702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C809F-4FF6-104C-9EA3-4BEA6F0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19499D-5B87-2C4B-AEEF-91B8B590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C65D14-BDBC-C448-A7B1-3F9B6101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AB2DBD-6899-FE41-82EC-A7DF048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77B01E-A9C9-224F-9543-05901A84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FCBA9A-ECF6-8741-9836-1083C234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100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C4083-1C71-4E4C-B4B0-A4DFF0F0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2B9142-6D7C-6044-99C5-A6A79888F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A92A03-0BF1-7F4A-ADEF-A644FACF7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A16833-54FA-6542-A10A-B0BB737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0A5D40-A519-FA44-A901-F1BBD5D7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44CB4B-FB2D-B94B-A17B-39C51B5B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956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12E9F0-D1A7-8B4B-8B6D-7B2AF7C9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2931B4-C740-5647-9DB8-5868046D8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B8DE7-874B-E04B-867E-C9B46AA3D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BB7-C252-9743-8854-85E355A06098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0B290D-552B-E043-93B2-374222A5D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AD6134-82D6-BA4B-9E88-0AD1A2404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D86-4400-1144-9356-3A800FF33C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064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8304" y="6040802"/>
            <a:ext cx="4814531" cy="817198"/>
          </a:xfrm>
          <a:prstGeom prst="rect">
            <a:avLst/>
          </a:prstGeom>
        </p:spPr>
      </p:pic>
      <p:sp>
        <p:nvSpPr>
          <p:cNvPr id="8" name="Szövegdoboz 8"/>
          <p:cNvSpPr txBox="1"/>
          <p:nvPr/>
        </p:nvSpPr>
        <p:spPr>
          <a:xfrm>
            <a:off x="155918" y="4350429"/>
            <a:ext cx="5562600" cy="59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hu-HU" sz="3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Péter Dombi</a:t>
            </a:r>
            <a:endParaRPr lang="hu-HU" sz="3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20CDE577-77E3-B94C-AB21-F697F7DB175E}"/>
              </a:ext>
            </a:extLst>
          </p:cNvPr>
          <p:cNvSpPr txBox="1">
            <a:spLocks/>
          </p:cNvSpPr>
          <p:nvPr/>
        </p:nvSpPr>
        <p:spPr>
          <a:xfrm>
            <a:off x="155919" y="3242354"/>
            <a:ext cx="10117085" cy="1108075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E7511E"/>
                </a:solidFill>
                <a:ea typeface="+mn-ea"/>
                <a:cs typeface="+mn-cs"/>
              </a:rPr>
              <a:t>Status of </a:t>
            </a:r>
            <a:r>
              <a:rPr lang="hu-HU" sz="3600" b="1" dirty="0" err="1" smtClean="0">
                <a:solidFill>
                  <a:srgbClr val="E7511E"/>
                </a:solidFill>
                <a:ea typeface="+mn-ea"/>
                <a:cs typeface="+mn-cs"/>
              </a:rPr>
              <a:t>the</a:t>
            </a:r>
            <a:r>
              <a:rPr lang="hu-HU" sz="3600" b="1" dirty="0" smtClean="0">
                <a:solidFill>
                  <a:srgbClr val="E7511E"/>
                </a:solidFill>
                <a:ea typeface="+mn-ea"/>
                <a:cs typeface="+mn-cs"/>
              </a:rPr>
              <a:t> ELI-ALPS </a:t>
            </a:r>
            <a:r>
              <a:rPr lang="hu-HU" sz="3600" b="1" dirty="0" err="1" smtClean="0">
                <a:solidFill>
                  <a:srgbClr val="E7511E"/>
                </a:solidFill>
                <a:ea typeface="+mn-ea"/>
                <a:cs typeface="+mn-cs"/>
              </a:rPr>
              <a:t>laser</a:t>
            </a:r>
            <a:r>
              <a:rPr lang="hu-HU" sz="3600" b="1" dirty="0" smtClean="0">
                <a:solidFill>
                  <a:srgbClr val="E7511E"/>
                </a:solidFill>
                <a:ea typeface="+mn-ea"/>
                <a:cs typeface="+mn-cs"/>
              </a:rPr>
              <a:t> </a:t>
            </a:r>
            <a:r>
              <a:rPr lang="hu-HU" sz="3600" b="1" dirty="0" err="1" smtClean="0">
                <a:solidFill>
                  <a:srgbClr val="E7511E"/>
                </a:solidFill>
                <a:ea typeface="+mn-ea"/>
                <a:cs typeface="+mn-cs"/>
              </a:rPr>
              <a:t>facility</a:t>
            </a:r>
            <a:endParaRPr lang="en-GB" sz="3600" b="1" dirty="0">
              <a:solidFill>
                <a:srgbClr val="E7511E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27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928"/>
    </mc:Choice>
    <mc:Fallback>
      <p:transition spd="slow" advTm="139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1621935"/>
            <a:ext cx="11078397" cy="4918841"/>
          </a:xfrm>
          <a:prstGeom prst="rect">
            <a:avLst/>
          </a:prstGeom>
        </p:spPr>
      </p:pic>
      <p:grpSp>
        <p:nvGrpSpPr>
          <p:cNvPr id="209" name="Csoportba foglalás 208"/>
          <p:cNvGrpSpPr/>
          <p:nvPr/>
        </p:nvGrpSpPr>
        <p:grpSpPr>
          <a:xfrm>
            <a:off x="1157062" y="4559361"/>
            <a:ext cx="3932056" cy="1443080"/>
            <a:chOff x="4636986" y="-774214"/>
            <a:chExt cx="3520435" cy="1443080"/>
          </a:xfrm>
        </p:grpSpPr>
        <p:sp>
          <p:nvSpPr>
            <p:cNvPr id="286" name="Szövegdoboz 285"/>
            <p:cNvSpPr txBox="1"/>
            <p:nvPr/>
          </p:nvSpPr>
          <p:spPr>
            <a:xfrm flipH="1">
              <a:off x="4636986" y="299534"/>
              <a:ext cx="1822396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 </a:t>
              </a:r>
              <a:r>
                <a:rPr lang="hu-HU" dirty="0" err="1" smtClean="0"/>
                <a:t>Gas</a:t>
              </a:r>
              <a:r>
                <a:rPr lang="hu-HU" dirty="0" smtClean="0"/>
                <a:t> + </a:t>
              </a:r>
              <a:r>
                <a:rPr lang="hu-HU" dirty="0" err="1" smtClean="0"/>
                <a:t>ReMi</a:t>
              </a:r>
              <a:r>
                <a:rPr lang="hu-HU" dirty="0" smtClean="0"/>
                <a:t>/VMI</a:t>
              </a:r>
            </a:p>
          </p:txBody>
        </p:sp>
        <p:cxnSp>
          <p:nvCxnSpPr>
            <p:cNvPr id="287" name="Egyenes összekötő 286"/>
            <p:cNvCxnSpPr>
              <a:stCxn id="286" idx="1"/>
            </p:cNvCxnSpPr>
            <p:nvPr/>
          </p:nvCxnSpPr>
          <p:spPr>
            <a:xfrm flipV="1">
              <a:off x="6459382" y="-774214"/>
              <a:ext cx="1698039" cy="125841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0" name="Csoportba foglalás 209"/>
          <p:cNvGrpSpPr/>
          <p:nvPr/>
        </p:nvGrpSpPr>
        <p:grpSpPr>
          <a:xfrm>
            <a:off x="265937" y="4228876"/>
            <a:ext cx="4239868" cy="1361822"/>
            <a:chOff x="3902743" y="-1634556"/>
            <a:chExt cx="3796025" cy="1361822"/>
          </a:xfrm>
        </p:grpSpPr>
        <p:sp>
          <p:nvSpPr>
            <p:cNvPr id="284" name="Szövegdoboz 283"/>
            <p:cNvSpPr txBox="1"/>
            <p:nvPr/>
          </p:nvSpPr>
          <p:spPr>
            <a:xfrm flipH="1">
              <a:off x="3902743" y="-642066"/>
              <a:ext cx="2773136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 </a:t>
              </a:r>
              <a:r>
                <a:rPr lang="hu-HU" dirty="0" err="1" smtClean="0"/>
                <a:t>Condensed</a:t>
              </a:r>
              <a:r>
                <a:rPr lang="hu-HU" dirty="0" smtClean="0"/>
                <a:t> + </a:t>
              </a:r>
              <a:r>
                <a:rPr lang="hu-HU" dirty="0" err="1" smtClean="0"/>
                <a:t>NanoEsca</a:t>
              </a:r>
              <a:r>
                <a:rPr lang="hu-HU" dirty="0" smtClean="0"/>
                <a:t> </a:t>
              </a:r>
            </a:p>
          </p:txBody>
        </p:sp>
        <p:cxnSp>
          <p:nvCxnSpPr>
            <p:cNvPr id="285" name="Egyenes összekötő 284"/>
            <p:cNvCxnSpPr>
              <a:stCxn id="284" idx="1"/>
            </p:cNvCxnSpPr>
            <p:nvPr/>
          </p:nvCxnSpPr>
          <p:spPr>
            <a:xfrm flipV="1">
              <a:off x="6675879" y="-1634556"/>
              <a:ext cx="1022889" cy="117715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1" name="Csoportba foglalás 210"/>
          <p:cNvGrpSpPr/>
          <p:nvPr/>
        </p:nvGrpSpPr>
        <p:grpSpPr>
          <a:xfrm>
            <a:off x="1457426" y="4176945"/>
            <a:ext cx="4968101" cy="2650475"/>
            <a:chOff x="1575538" y="-2207905"/>
            <a:chExt cx="4448024" cy="2650475"/>
          </a:xfrm>
        </p:grpSpPr>
        <p:sp>
          <p:nvSpPr>
            <p:cNvPr id="282" name="Szövegdoboz 281"/>
            <p:cNvSpPr txBox="1"/>
            <p:nvPr/>
          </p:nvSpPr>
          <p:spPr>
            <a:xfrm flipH="1">
              <a:off x="1575538" y="-265316"/>
              <a:ext cx="1328384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HR1&amp;HR2</a:t>
              </a:r>
            </a:p>
            <a:p>
              <a:pPr algn="ctr"/>
              <a:r>
                <a:rPr lang="hu-HU" sz="1100" dirty="0" smtClean="0"/>
                <a:t>100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1 </a:t>
              </a:r>
              <a:r>
                <a:rPr lang="hu-HU" sz="1100" dirty="0" err="1" smtClean="0"/>
                <a:t>mJ</a:t>
              </a:r>
              <a:endParaRPr lang="hu-HU" sz="1100" dirty="0" smtClean="0"/>
            </a:p>
            <a:p>
              <a:pPr algn="ctr"/>
              <a:r>
                <a:rPr lang="hu-HU" sz="1100" dirty="0" smtClean="0"/>
                <a:t>100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5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83" name="Egyenes összekötő 282"/>
            <p:cNvCxnSpPr>
              <a:stCxn id="282" idx="1"/>
            </p:cNvCxnSpPr>
            <p:nvPr/>
          </p:nvCxnSpPr>
          <p:spPr>
            <a:xfrm flipV="1">
              <a:off x="2903922" y="-2207905"/>
              <a:ext cx="3119640" cy="22965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8" name="Téglalap 237"/>
          <p:cNvSpPr/>
          <p:nvPr/>
        </p:nvSpPr>
        <p:spPr>
          <a:xfrm>
            <a:off x="1274939" y="6118467"/>
            <a:ext cx="182487" cy="7089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Téglalap 238"/>
          <p:cNvSpPr/>
          <p:nvPr/>
        </p:nvSpPr>
        <p:spPr>
          <a:xfrm>
            <a:off x="985121" y="5632042"/>
            <a:ext cx="177360" cy="370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0" name="Téglalap 239"/>
          <p:cNvSpPr/>
          <p:nvPr/>
        </p:nvSpPr>
        <p:spPr>
          <a:xfrm>
            <a:off x="185728" y="5219836"/>
            <a:ext cx="177360" cy="370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HR 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100 kHz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78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230861"/>
              </p:ext>
            </p:extLst>
          </p:nvPr>
        </p:nvGraphicFramePr>
        <p:xfrm>
          <a:off x="250743" y="5272811"/>
          <a:ext cx="10417260" cy="14534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5856">
                  <a:extLst>
                    <a:ext uri="{9D8B030D-6E8A-4147-A177-3AD203B41FA5}">
                      <a16:colId xmlns:a16="http://schemas.microsoft.com/office/drawing/2014/main" xmlns="" val="3446769781"/>
                    </a:ext>
                  </a:extLst>
                </a:gridCol>
                <a:gridCol w="4586995">
                  <a:extLst>
                    <a:ext uri="{9D8B030D-6E8A-4147-A177-3AD203B41FA5}">
                      <a16:colId xmlns:a16="http://schemas.microsoft.com/office/drawing/2014/main" xmlns="" val="285428767"/>
                    </a:ext>
                  </a:extLst>
                </a:gridCol>
                <a:gridCol w="2095656">
                  <a:extLst>
                    <a:ext uri="{9D8B030D-6E8A-4147-A177-3AD203B41FA5}">
                      <a16:colId xmlns:a16="http://schemas.microsoft.com/office/drawing/2014/main" xmlns="" val="3174155935"/>
                    </a:ext>
                  </a:extLst>
                </a:gridCol>
                <a:gridCol w="2388753">
                  <a:extLst>
                    <a:ext uri="{9D8B030D-6E8A-4147-A177-3AD203B41FA5}">
                      <a16:colId xmlns:a16="http://schemas.microsoft.com/office/drawing/2014/main" xmlns="" val="3532002611"/>
                    </a:ext>
                  </a:extLst>
                </a:gridCol>
              </a:tblGrid>
              <a:tr h="246210">
                <a:tc>
                  <a:txBody>
                    <a:bodyPr/>
                    <a:lstStyle/>
                    <a:p>
                      <a:pPr algn="l"/>
                      <a:endParaRPr lang="hu-HU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Parameters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User </a:t>
                      </a:r>
                      <a:r>
                        <a:rPr lang="hu-HU" sz="2000" b="1" dirty="0" err="1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readiness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958085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HR1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100 kHz, 40 </a:t>
                      </a:r>
                      <a:r>
                        <a:rPr lang="hu-HU" sz="1800" b="1" i="1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1.5 </a:t>
                      </a:r>
                      <a:r>
                        <a:rPr lang="hu-HU" sz="1800" b="1" i="1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hu-HU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 kHz, &lt;7 </a:t>
                      </a:r>
                      <a:r>
                        <a:rPr lang="hu-HU" sz="1800" b="1" i="1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fs</a:t>
                      </a:r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1 </a:t>
                      </a:r>
                      <a:r>
                        <a:rPr lang="hu-HU" sz="1800" b="1" i="1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mJ</a:t>
                      </a:r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800" b="1" i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CEP</a:t>
                      </a:r>
                      <a:endParaRPr lang="hu-HU" sz="1800" b="1" i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Operational</a:t>
                      </a:r>
                      <a:endParaRPr lang="hu-HU" sz="1800" b="1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800" b="1" i="1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since</a:t>
                      </a:r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1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</a:t>
                      </a:r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2017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i="1" kern="120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Aug</a:t>
                      </a:r>
                      <a:r>
                        <a:rPr lang="hu-HU" sz="1800" b="1" i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2021</a:t>
                      </a:r>
                      <a:endParaRPr lang="hu-HU" sz="1800" b="1" i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68351265"/>
                  </a:ext>
                </a:extLst>
              </a:tr>
              <a:tr h="462824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HR2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100 kHz,</a:t>
                      </a:r>
                      <a:r>
                        <a:rPr lang="hu-HU" sz="1800" i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&lt;6 </a:t>
                      </a:r>
                      <a:r>
                        <a:rPr lang="hu-HU" sz="1800" i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i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, 5 </a:t>
                      </a:r>
                      <a:r>
                        <a:rPr lang="hu-HU" sz="1800" i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hu-HU" sz="1800" i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800" i="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CEP</a:t>
                      </a:r>
                      <a:endParaRPr lang="hu-HU" sz="1800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hu-HU" sz="1800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development</a:t>
                      </a:r>
                      <a:endParaRPr lang="hu-HU" sz="1800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i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by</a:t>
                      </a:r>
                      <a:r>
                        <a:rPr lang="hu-HU" sz="1800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i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Q4 2022</a:t>
                      </a:r>
                      <a:endParaRPr lang="hu-HU" sz="1800" i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791917552"/>
                  </a:ext>
                </a:extLst>
              </a:tr>
            </a:tbl>
          </a:graphicData>
        </a:graphic>
      </p:graphicFrame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30244" y="1209675"/>
            <a:ext cx="1029898" cy="705979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521488" y="1378511"/>
            <a:ext cx="30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fiber</a:t>
            </a:r>
            <a:r>
              <a:rPr lang="hu-HU" dirty="0"/>
              <a:t> </a:t>
            </a:r>
            <a:r>
              <a:rPr lang="hu-HU" dirty="0" err="1"/>
              <a:t>laser</a:t>
            </a:r>
            <a:r>
              <a:rPr lang="hu-HU" dirty="0"/>
              <a:t> </a:t>
            </a:r>
            <a:r>
              <a:rPr lang="hu-HU" dirty="0" err="1"/>
              <a:t>technology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double</a:t>
            </a:r>
            <a:r>
              <a:rPr lang="hu-HU" dirty="0"/>
              <a:t> MPC </a:t>
            </a:r>
            <a:r>
              <a:rPr lang="hu-HU" dirty="0" err="1"/>
              <a:t>concept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 smtClean="0"/>
              <a:t>postcompression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&lt;7fs</a:t>
            </a:r>
            <a:endParaRPr lang="hu-HU" dirty="0"/>
          </a:p>
          <a:p>
            <a:endParaRPr lang="hu-HU" dirty="0"/>
          </a:p>
        </p:txBody>
      </p:sp>
      <p:pic>
        <p:nvPicPr>
          <p:cNvPr id="14" name="Picture 2" descr="IMG_12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6149" y="1915654"/>
            <a:ext cx="4348275" cy="32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Status of </a:t>
            </a:r>
            <a:r>
              <a:rPr lang="hu-HU" dirty="0" smtClean="0"/>
              <a:t>HR </a:t>
            </a:r>
            <a:r>
              <a:rPr lang="hu-HU" dirty="0" err="1" smtClean="0"/>
              <a:t>laser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9498449" y="1084657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</a:rPr>
              <a:t>HR1: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>
                <a:solidFill>
                  <a:srgbClr val="00B050"/>
                </a:solidFill>
              </a:rPr>
              <a:t>ready</a:t>
            </a:r>
            <a:endParaRPr lang="hu-HU" sz="2400" b="1" dirty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7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campaigns</a:t>
            </a:r>
            <a:endParaRPr lang="hu-HU" sz="2400" b="1" dirty="0">
              <a:solidFill>
                <a:srgbClr val="00B050"/>
              </a:solidFill>
            </a:endParaRPr>
          </a:p>
        </p:txBody>
      </p:sp>
      <p:pic>
        <p:nvPicPr>
          <p:cNvPr id="22" name="Grafik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486063" y="2864052"/>
            <a:ext cx="3580746" cy="2058714"/>
          </a:xfrm>
          <a:prstGeom prst="rect">
            <a:avLst/>
          </a:prstGeom>
        </p:spPr>
      </p:pic>
      <p:sp>
        <p:nvSpPr>
          <p:cNvPr id="23" name="TextBox 7"/>
          <p:cNvSpPr txBox="1"/>
          <p:nvPr/>
        </p:nvSpPr>
        <p:spPr>
          <a:xfrm>
            <a:off x="12484105" y="4337992"/>
            <a:ext cx="292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ETH Zurich</a:t>
            </a:r>
            <a:r>
              <a:rPr lang="en-US" sz="1600" b="1" i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HJ Wörner</a:t>
            </a:r>
            <a:r>
              <a:rPr lang="hu-HU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600" i="1" dirty="0">
                <a:solidFill>
                  <a:schemeClr val="bg1"/>
                </a:solidFill>
                <a:latin typeface="+mj-lt"/>
              </a:rPr>
              <a:t>et </a:t>
            </a:r>
            <a:r>
              <a:rPr lang="hu-HU" sz="1600" i="1" dirty="0" err="1">
                <a:solidFill>
                  <a:schemeClr val="bg1"/>
                </a:solidFill>
                <a:latin typeface="+mj-lt"/>
              </a:rPr>
              <a:t>al</a:t>
            </a:r>
            <a:r>
              <a:rPr lang="hu-HU" sz="1600" i="1" dirty="0">
                <a:solidFill>
                  <a:schemeClr val="bg1"/>
                </a:solidFill>
                <a:latin typeface="+mj-lt"/>
              </a:rPr>
              <a:t>.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Grafi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33555" y="2557936"/>
            <a:ext cx="2163381" cy="2368386"/>
          </a:xfrm>
          <a:prstGeom prst="rect">
            <a:avLst/>
          </a:prstGeom>
        </p:spPr>
      </p:pic>
      <p:sp>
        <p:nvSpPr>
          <p:cNvPr id="25" name="Szövegdoboz 4"/>
          <p:cNvSpPr txBox="1"/>
          <p:nvPr/>
        </p:nvSpPr>
        <p:spPr>
          <a:xfrm>
            <a:off x="12484105" y="4846572"/>
            <a:ext cx="433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3200">
                <a:solidFill>
                  <a:srgbClr val="E7511E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2000" b="1" dirty="0">
                <a:latin typeface="Book Antiqua" panose="02040602050305030304" pitchFamily="18" charset="0"/>
              </a:rPr>
              <a:t>Study of dynamics in liquid phase </a:t>
            </a:r>
            <a:endParaRPr lang="hu-HU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6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4"/>
          <p:cNvSpPr txBox="1"/>
          <p:nvPr/>
        </p:nvSpPr>
        <p:spPr>
          <a:xfrm>
            <a:off x="5566270" y="40730"/>
            <a:ext cx="4725903" cy="1015663"/>
          </a:xfrm>
          <a:prstGeom prst="rect">
            <a:avLst/>
          </a:prstGeom>
        </p:spPr>
        <p:txBody>
          <a:bodyPr/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rgbClr val="E7511E"/>
                </a:solidFill>
                <a:latin typeface="Book Antiqua" panose="0204060205030503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009262" y="1659478"/>
            <a:ext cx="3824443" cy="1955570"/>
          </a:xfrm>
          <a:prstGeom prst="rect">
            <a:avLst/>
          </a:prstGeom>
        </p:spPr>
      </p:pic>
      <p:sp>
        <p:nvSpPr>
          <p:cNvPr id="8" name="Szövegdoboz 4"/>
          <p:cNvSpPr txBox="1"/>
          <p:nvPr/>
        </p:nvSpPr>
        <p:spPr>
          <a:xfrm>
            <a:off x="81428" y="1510475"/>
            <a:ext cx="736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</a:rPr>
              <a:t>XUV-IR pump-probe </a:t>
            </a:r>
            <a:r>
              <a:rPr lang="hu-HU" sz="2000" dirty="0">
                <a:latin typeface="Calibri" panose="020F0502020204030204" pitchFamily="34" charset="0"/>
              </a:rPr>
              <a:t>studies on </a:t>
            </a:r>
            <a:r>
              <a:rPr lang="hu-HU" sz="2000" b="1" dirty="0" err="1">
                <a:solidFill>
                  <a:srgbClr val="E7511E"/>
                </a:solidFill>
                <a:latin typeface="Calibri" panose="020F0502020204030204" pitchFamily="34" charset="0"/>
              </a:rPr>
              <a:t>gaseous</a:t>
            </a: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2000" b="1" dirty="0" err="1">
                <a:solidFill>
                  <a:srgbClr val="E7511E"/>
                </a:solidFill>
                <a:latin typeface="Calibri" panose="020F0502020204030204" pitchFamily="34" charset="0"/>
              </a:rPr>
              <a:t>targets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</a:rPr>
              <a:t>at</a:t>
            </a:r>
            <a:r>
              <a:rPr lang="hu-HU" sz="2000" dirty="0" smtClean="0"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</a:rPr>
              <a:t>100 kHz</a:t>
            </a:r>
          </a:p>
        </p:txBody>
      </p:sp>
      <p:sp>
        <p:nvSpPr>
          <p:cNvPr id="9" name="Szövegdoboz 4"/>
          <p:cNvSpPr txBox="1"/>
          <p:nvPr/>
        </p:nvSpPr>
        <p:spPr>
          <a:xfrm>
            <a:off x="81428" y="1939031"/>
            <a:ext cx="752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diagnostics for the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temporal, </a:t>
            </a:r>
            <a:r>
              <a:rPr lang="en-US" sz="2000" dirty="0">
                <a:latin typeface="Calibri" panose="020F0502020204030204" pitchFamily="34" charset="0"/>
              </a:rPr>
              <a:t>spectral and spatial</a:t>
            </a:r>
            <a:r>
              <a:rPr lang="hu-HU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characterization </a:t>
            </a:r>
            <a:r>
              <a:rPr lang="en-US" sz="2000" dirty="0">
                <a:latin typeface="Calibri" panose="020F0502020204030204" pitchFamily="34" charset="0"/>
              </a:rPr>
              <a:t>of the </a:t>
            </a:r>
            <a:r>
              <a:rPr lang="hu-HU" sz="2000" dirty="0">
                <a:latin typeface="Calibri" panose="020F0502020204030204" pitchFamily="34" charset="0"/>
              </a:rPr>
              <a:t>XUV</a:t>
            </a:r>
            <a:r>
              <a:rPr lang="en-US" sz="2000" dirty="0">
                <a:latin typeface="Calibri" panose="020F0502020204030204" pitchFamily="34" charset="0"/>
              </a:rPr>
              <a:t> pulses</a:t>
            </a:r>
            <a:endParaRPr lang="hu-HU" sz="2000" b="1" dirty="0">
              <a:latin typeface="Calibri" panose="020F0502020204030204" pitchFamily="34" charset="0"/>
            </a:endParaRPr>
          </a:p>
        </p:txBody>
      </p:sp>
      <p:sp>
        <p:nvSpPr>
          <p:cNvPr id="10" name="Szövegdoboz 4"/>
          <p:cNvSpPr txBox="1"/>
          <p:nvPr/>
        </p:nvSpPr>
        <p:spPr>
          <a:xfrm>
            <a:off x="105743" y="2649008"/>
            <a:ext cx="737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hu-HU" sz="2000" b="1" dirty="0" err="1" smtClean="0">
                <a:solidFill>
                  <a:srgbClr val="E7511E"/>
                </a:solidFill>
                <a:latin typeface="Calibri" panose="020F0502020204030204" pitchFamily="34" charset="0"/>
              </a:rPr>
              <a:t>flexible</a:t>
            </a:r>
            <a:r>
              <a:rPr lang="hu-HU" sz="2000" b="1" dirty="0" smtClean="0">
                <a:solidFill>
                  <a:srgbClr val="E7511E"/>
                </a:solidFill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</a:rPr>
              <a:t>reconfiguration</a:t>
            </a:r>
            <a:r>
              <a:rPr lang="hu-HU" sz="2000" dirty="0">
                <a:latin typeface="Calibri" panose="020F0502020204030204" pitchFamily="34" charset="0"/>
              </a:rPr>
              <a:t> according to user needs (target area between CH04 nd CH05)</a:t>
            </a:r>
            <a:endParaRPr lang="hu-HU" sz="2000" b="1" dirty="0">
              <a:latin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8283" y="3527490"/>
            <a:ext cx="3465095" cy="2802831"/>
          </a:xfrm>
          <a:prstGeom prst="rect">
            <a:avLst/>
          </a:prstGeom>
        </p:spPr>
      </p:pic>
      <p:pic>
        <p:nvPicPr>
          <p:cNvPr id="7170" name="Picture 2" descr="Istituto Di Fotonica E Nanotecnologie | Phablabs 4.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8243" y="1121920"/>
            <a:ext cx="1842037" cy="38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749646" y="6969569"/>
            <a:ext cx="280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Calibri" panose="020F0502020204030204" pitchFamily="34" charset="0"/>
              </a:rPr>
              <a:t>length</a:t>
            </a:r>
            <a:r>
              <a:rPr lang="hu-HU" dirty="0">
                <a:latin typeface="Calibri" panose="020F0502020204030204" pitchFamily="34" charset="0"/>
              </a:rPr>
              <a:t> of beamline: 856 cm</a:t>
            </a:r>
          </a:p>
          <a:p>
            <a:r>
              <a:rPr lang="hu-HU" dirty="0" err="1">
                <a:latin typeface="Calibri" panose="020F0502020204030204" pitchFamily="34" charset="0"/>
              </a:rPr>
              <a:t>area</a:t>
            </a:r>
            <a:r>
              <a:rPr lang="hu-HU" dirty="0">
                <a:latin typeface="Calibri" panose="020F0502020204030204" pitchFamily="34" charset="0"/>
              </a:rPr>
              <a:t> of </a:t>
            </a:r>
            <a:r>
              <a:rPr lang="hu-HU" dirty="0" err="1">
                <a:latin typeface="Calibri" panose="020F0502020204030204" pitchFamily="34" charset="0"/>
              </a:rPr>
              <a:t>interferometer</a:t>
            </a:r>
            <a:r>
              <a:rPr lang="hu-HU" dirty="0">
                <a:latin typeface="Calibri" panose="020F0502020204030204" pitchFamily="34" charset="0"/>
              </a:rPr>
              <a:t>: </a:t>
            </a:r>
            <a:endParaRPr lang="hu-HU" dirty="0" smtClean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0,8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x 3,6 m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harmonic</a:t>
            </a:r>
            <a:r>
              <a:rPr lang="hu-HU" dirty="0" smtClean="0"/>
              <a:t> generation </a:t>
            </a:r>
            <a:r>
              <a:rPr lang="hu-HU" dirty="0" err="1" smtClean="0"/>
              <a:t>beamline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423792" y="1098476"/>
            <a:ext cx="153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4210669" y="3692872"/>
            <a:ext cx="2711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~166 as, </a:t>
            </a:r>
          </a:p>
          <a:p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~150 </a:t>
            </a:r>
            <a:r>
              <a:rPr lang="hu-H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pJ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generated</a:t>
            </a: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~50 pJ on </a:t>
            </a:r>
            <a:r>
              <a:rPr lang="hu-HU" sz="2000" dirty="0" err="1">
                <a:solidFill>
                  <a:srgbClr val="FF0000"/>
                </a:solidFill>
                <a:latin typeface="Calibri" panose="020F0502020204030204" pitchFamily="34" charset="0"/>
              </a:rPr>
              <a:t>target</a:t>
            </a:r>
            <a:endParaRPr lang="hu-HU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</a:rPr>
              <a:t>@ 100 kHz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églalap 6"/>
          <p:cNvSpPr/>
          <p:nvPr/>
        </p:nvSpPr>
        <p:spPr>
          <a:xfrm>
            <a:off x="3573377" y="5875066"/>
            <a:ext cx="481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P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 Ye </a:t>
            </a:r>
            <a:r>
              <a:rPr lang="da-DK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et al</a:t>
            </a:r>
            <a:r>
              <a:rPr lang="hu-HU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,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 </a:t>
            </a:r>
            <a:r>
              <a:rPr lang="hu-HU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submitted to </a:t>
            </a:r>
            <a:r>
              <a:rPr lang="en-US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Ultrafast Science</a:t>
            </a:r>
            <a:r>
              <a:rPr lang="hu-HU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 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(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202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1)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7" name="Téglalap 6"/>
          <p:cNvSpPr/>
          <p:nvPr/>
        </p:nvSpPr>
        <p:spPr>
          <a:xfrm>
            <a:off x="3573378" y="5647155"/>
            <a:ext cx="48172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P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 Ye </a:t>
            </a:r>
            <a:r>
              <a:rPr lang="da-DK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et al</a:t>
            </a:r>
            <a:r>
              <a:rPr lang="hu-HU" sz="1200" i="1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,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 J. Phys. B </a:t>
            </a:r>
            <a:r>
              <a:rPr lang="da-DK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53</a:t>
            </a:r>
            <a:r>
              <a:rPr lang="hu-HU" sz="1200" b="1" dirty="0">
                <a:solidFill>
                  <a:srgbClr val="333333"/>
                </a:solidFill>
                <a:latin typeface="Calibri" panose="020F0502020204030204" pitchFamily="34" charset="0"/>
              </a:rPr>
              <a:t>,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 154004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 (</a:t>
            </a:r>
            <a:r>
              <a:rPr lang="da-DK" sz="1200" dirty="0">
                <a:solidFill>
                  <a:srgbClr val="333333"/>
                </a:solidFill>
                <a:latin typeface="Calibri" panose="020F0502020204030204" pitchFamily="34" charset="0"/>
              </a:rPr>
              <a:t>2020</a:t>
            </a:r>
            <a:r>
              <a:rPr lang="hu-HU" sz="1200" dirty="0">
                <a:solidFill>
                  <a:srgbClr val="333333"/>
                </a:solidFill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6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367"/>
    </mc:Choice>
    <mc:Fallback>
      <p:transition spd="slow" advTm="503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4"/>
          <p:cNvSpPr txBox="1"/>
          <p:nvPr/>
        </p:nvSpPr>
        <p:spPr>
          <a:xfrm>
            <a:off x="3087819" y="62219"/>
            <a:ext cx="7442688" cy="1938992"/>
          </a:xfrm>
          <a:prstGeom prst="rect">
            <a:avLst/>
          </a:prstGeom>
        </p:spPr>
        <p:txBody>
          <a:bodyPr/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rgbClr val="E7511E"/>
                </a:solidFill>
                <a:latin typeface="Book Antiqua" panose="0204060205030503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3857" y="1535701"/>
            <a:ext cx="53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to </a:t>
            </a:r>
            <a:r>
              <a:rPr lang="en-US" sz="2000" dirty="0">
                <a:latin typeface="Calibri" panose="020F0502020204030204" pitchFamily="34" charset="0"/>
              </a:rPr>
              <a:t>obtain energy- and angle resolved information on ions and electrons resulting from the photoionization or </a:t>
            </a:r>
            <a:r>
              <a:rPr lang="en-US" sz="2000" dirty="0" err="1">
                <a:latin typeface="Calibri" panose="020F0502020204030204" pitchFamily="34" charset="0"/>
              </a:rPr>
              <a:t>photofragmentation</a:t>
            </a:r>
            <a:r>
              <a:rPr lang="en-US" sz="2000" dirty="0">
                <a:latin typeface="Calibri" panose="020F0502020204030204" pitchFamily="34" charset="0"/>
              </a:rPr>
              <a:t> of atoms, molecules or </a:t>
            </a:r>
            <a:r>
              <a:rPr lang="en-US" sz="2000" dirty="0" smtClean="0">
                <a:latin typeface="Calibri" panose="020F0502020204030204" pitchFamily="34" charset="0"/>
              </a:rPr>
              <a:t>nanoparticles</a:t>
            </a:r>
            <a:endParaRPr lang="hu-HU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2859140"/>
            <a:ext cx="2467778" cy="160044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0320" y="2859139"/>
            <a:ext cx="2232768" cy="3968745"/>
          </a:xfrm>
          <a:prstGeom prst="rect">
            <a:avLst/>
          </a:prstGeom>
        </p:spPr>
      </p:pic>
      <p:pic>
        <p:nvPicPr>
          <p:cNvPr id="11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9" y="4667250"/>
            <a:ext cx="2528144" cy="2190750"/>
          </a:xfrm>
          <a:prstGeom prst="rect">
            <a:avLst/>
          </a:prstGeom>
        </p:spPr>
      </p:pic>
      <p:sp>
        <p:nvSpPr>
          <p:cNvPr id="12" name="TextBox 5"/>
          <p:cNvSpPr txBox="1"/>
          <p:nvPr/>
        </p:nvSpPr>
        <p:spPr>
          <a:xfrm>
            <a:off x="213857" y="4723605"/>
            <a:ext cx="212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FFFF00"/>
                </a:solidFill>
              </a:rPr>
              <a:t>Electron VMI, Xe, IR (ATI)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Experimental</a:t>
            </a:r>
            <a:r>
              <a:rPr lang="hu-HU" dirty="0" smtClean="0"/>
              <a:t> </a:t>
            </a:r>
            <a:r>
              <a:rPr lang="hu-HU" dirty="0" err="1" smtClean="0"/>
              <a:t>stations</a:t>
            </a:r>
            <a:r>
              <a:rPr lang="hu-HU" dirty="0" smtClean="0"/>
              <a:t> for </a:t>
            </a:r>
            <a:r>
              <a:rPr lang="hu-HU" dirty="0" err="1" smtClean="0"/>
              <a:t>gas</a:t>
            </a:r>
            <a:r>
              <a:rPr lang="hu-HU" dirty="0" smtClean="0"/>
              <a:t> </a:t>
            </a:r>
            <a:r>
              <a:rPr lang="hu-HU" dirty="0" err="1" smtClean="0"/>
              <a:t>phase</a:t>
            </a:r>
            <a:r>
              <a:rPr lang="hu-HU" dirty="0" smtClean="0"/>
              <a:t> </a:t>
            </a:r>
            <a:r>
              <a:rPr lang="hu-HU" dirty="0" err="1" smtClean="0"/>
              <a:t>studies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510791" y="981469"/>
            <a:ext cx="2150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mobile </a:t>
            </a:r>
            <a:r>
              <a:rPr lang="hu-HU" sz="2400" b="1" dirty="0" err="1" smtClean="0">
                <a:solidFill>
                  <a:srgbClr val="00B050"/>
                </a:solidFill>
              </a:rPr>
              <a:t>stations</a:t>
            </a:r>
            <a:endParaRPr lang="hu-HU" sz="2400" b="1" dirty="0">
              <a:solidFill>
                <a:srgbClr val="00B05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75264" y="1051029"/>
            <a:ext cx="1382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VMI-ES</a:t>
            </a:r>
            <a:endParaRPr lang="hu-HU" sz="3200" dirty="0"/>
          </a:p>
        </p:txBody>
      </p:sp>
      <p:pic>
        <p:nvPicPr>
          <p:cNvPr id="13314" name="Picture 2" descr="Max Born Institute logo | sciencespring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42938" y="2583154"/>
            <a:ext cx="1240150" cy="8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4635" y="4516561"/>
            <a:ext cx="2730726" cy="2305867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6081311" y="2845521"/>
            <a:ext cx="5890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</a:rPr>
              <a:t>Kinematically</a:t>
            </a:r>
            <a:r>
              <a:rPr lang="en-US" sz="2000" dirty="0">
                <a:latin typeface="Calibri" panose="020F0502020204030204" pitchFamily="34" charset="0"/>
              </a:rPr>
              <a:t> complete experimental study of </a:t>
            </a:r>
            <a:r>
              <a:rPr lang="hu-HU" sz="2000" dirty="0" smtClean="0">
                <a:latin typeface="Calibri" panose="020F0502020204030204" pitchFamily="34" charset="0"/>
              </a:rPr>
              <a:t>ion and </a:t>
            </a:r>
            <a:r>
              <a:rPr lang="hu-HU" sz="2000" dirty="0" err="1" smtClean="0">
                <a:latin typeface="Calibri" panose="020F0502020204030204" pitchFamily="34" charset="0"/>
              </a:rPr>
              <a:t>electron</a:t>
            </a:r>
            <a:r>
              <a:rPr lang="hu-HU" sz="2000" dirty="0" smtClean="0"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</a:rPr>
              <a:t>fragments</a:t>
            </a:r>
            <a:r>
              <a:rPr lang="hu-HU" sz="2000" dirty="0" smtClean="0"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latin typeface="Calibri" panose="020F0502020204030204" pitchFamily="34" charset="0"/>
              </a:rPr>
              <a:t>detected</a:t>
            </a:r>
            <a:r>
              <a:rPr lang="hu-HU" sz="2000" dirty="0" smtClean="0">
                <a:latin typeface="Calibri" panose="020F0502020204030204" pitchFamily="34" charset="0"/>
              </a:rPr>
              <a:t> in </a:t>
            </a:r>
            <a:r>
              <a:rPr lang="hu-HU" sz="2000" dirty="0" err="1" smtClean="0">
                <a:latin typeface="Calibri" panose="020F0502020204030204" pitchFamily="34" charset="0"/>
              </a:rPr>
              <a:t>coincidence</a:t>
            </a:r>
            <a:endParaRPr lang="hu-HU" sz="2000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ICPEAC 20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05361" y="3870087"/>
            <a:ext cx="2257270" cy="6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44578" y="4503447"/>
            <a:ext cx="3547422" cy="2318981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6081311" y="2304117"/>
            <a:ext cx="2788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err="1" smtClean="0"/>
              <a:t>ReMi</a:t>
            </a:r>
            <a:r>
              <a:rPr lang="hu-HU" sz="3200" dirty="0" smtClean="0"/>
              <a:t> / </a:t>
            </a:r>
            <a:r>
              <a:rPr lang="hu-HU" sz="3200" dirty="0" err="1" smtClean="0"/>
              <a:t>Coltrims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210095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3286301" y="103098"/>
            <a:ext cx="7134573" cy="1015663"/>
          </a:xfrm>
          <a:prstGeom prst="rect">
            <a:avLst/>
          </a:prstGeom>
        </p:spPr>
        <p:txBody>
          <a:bodyPr/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rgbClr val="E7511E"/>
                </a:solidFill>
                <a:latin typeface="Book Antiqua" panose="0204060205030503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</p:txBody>
      </p:sp>
      <p:pic>
        <p:nvPicPr>
          <p:cNvPr id="5122" name="Picture 2" descr="&lt;div class=&quot;mzag_content&quot;&gt;&lt;p&gt;Imaging X-ray Photoelectron Spectroscopy (Imaging ESCA mode) &lt;br /&gt;The main lens has a large angular acceptance and projects the magnified image onto the analyser. The image informationÂ is energy filtered by highlyÂ aberration correcting IDEA and projected onto a MCP/screen stack forÂ  camera based date acquisition.&lt;/p&gt;&lt;/div&g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885532" y="2365975"/>
            <a:ext cx="2969896" cy="282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556316" y="4939937"/>
            <a:ext cx="873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sample</a:t>
            </a:r>
            <a:endParaRPr lang="en-US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591172" y="3961190"/>
            <a:ext cx="1067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lens</a:t>
            </a:r>
            <a:r>
              <a:rPr lang="hu-HU" sz="1400" dirty="0"/>
              <a:t> </a:t>
            </a:r>
            <a:r>
              <a:rPr lang="hu-HU" sz="1400" dirty="0" err="1"/>
              <a:t>system</a:t>
            </a:r>
            <a:endParaRPr lang="en-US" sz="1400" dirty="0"/>
          </a:p>
        </p:txBody>
      </p:sp>
      <p:sp>
        <p:nvSpPr>
          <p:cNvPr id="9" name="Lefelé nyíl 8"/>
          <p:cNvSpPr/>
          <p:nvPr/>
        </p:nvSpPr>
        <p:spPr>
          <a:xfrm>
            <a:off x="10013036" y="4268969"/>
            <a:ext cx="223983" cy="72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zövegdoboz 12"/>
          <p:cNvSpPr txBox="1"/>
          <p:nvPr/>
        </p:nvSpPr>
        <p:spPr>
          <a:xfrm>
            <a:off x="11089160" y="4868192"/>
            <a:ext cx="1013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MCP  </a:t>
            </a:r>
            <a:r>
              <a:rPr lang="hu-HU" sz="1400" dirty="0" err="1"/>
              <a:t>screen</a:t>
            </a:r>
            <a:endParaRPr lang="en-US" sz="14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9429346" y="4936944"/>
            <a:ext cx="8076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/>
              <a:t>IR + XUV</a:t>
            </a:r>
            <a:endParaRPr lang="en-US" sz="14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346298" y="2923021"/>
            <a:ext cx="163228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err="1"/>
              <a:t>Imaging</a:t>
            </a:r>
            <a:r>
              <a:rPr lang="hu-HU" sz="1400" dirty="0"/>
              <a:t> </a:t>
            </a:r>
            <a:r>
              <a:rPr lang="hu-HU" sz="1400" dirty="0" err="1"/>
              <a:t>Double</a:t>
            </a:r>
            <a:r>
              <a:rPr lang="hu-HU" sz="1400" dirty="0"/>
              <a:t> </a:t>
            </a:r>
            <a:r>
              <a:rPr lang="hu-HU" sz="1400" dirty="0" err="1"/>
              <a:t>Hemispherical</a:t>
            </a:r>
            <a:r>
              <a:rPr lang="hu-HU" sz="1400" dirty="0"/>
              <a:t> </a:t>
            </a:r>
            <a:r>
              <a:rPr lang="hu-HU" sz="1400" dirty="0" err="1"/>
              <a:t>Ananlyzer</a:t>
            </a:r>
            <a:r>
              <a:rPr lang="hu-HU" sz="1400" dirty="0"/>
              <a:t> (IDEA)</a:t>
            </a:r>
            <a:endParaRPr lang="en-US" sz="1400" dirty="0"/>
          </a:p>
        </p:txBody>
      </p:sp>
      <p:sp>
        <p:nvSpPr>
          <p:cNvPr id="14" name="Jobbra nyíl 13"/>
          <p:cNvSpPr/>
          <p:nvPr/>
        </p:nvSpPr>
        <p:spPr>
          <a:xfrm>
            <a:off x="9726041" y="3167278"/>
            <a:ext cx="220577" cy="27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11580376" y="4402662"/>
            <a:ext cx="7664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TOF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165" y="1419357"/>
            <a:ext cx="4461267" cy="3040551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0" y="4873002"/>
            <a:ext cx="9499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rgbClr val="C00000"/>
                </a:solidFill>
              </a:rPr>
              <a:t>Core</a:t>
            </a:r>
            <a:r>
              <a:rPr lang="hu-HU" sz="2000" dirty="0">
                <a:solidFill>
                  <a:srgbClr val="C00000"/>
                </a:solidFill>
              </a:rPr>
              <a:t> </a:t>
            </a:r>
            <a:r>
              <a:rPr lang="hu-HU" sz="2000" dirty="0" err="1">
                <a:solidFill>
                  <a:srgbClr val="C00000"/>
                </a:solidFill>
              </a:rPr>
              <a:t>capabilities</a:t>
            </a:r>
            <a:r>
              <a:rPr lang="hu-HU" sz="2000" dirty="0">
                <a:solidFill>
                  <a:srgbClr val="C00000"/>
                </a:solidFill>
              </a:rPr>
              <a:t>, </a:t>
            </a:r>
            <a:r>
              <a:rPr lang="hu-HU" sz="2000" dirty="0" err="1">
                <a:solidFill>
                  <a:srgbClr val="C00000"/>
                </a:solidFill>
              </a:rPr>
              <a:t>at</a:t>
            </a:r>
            <a:r>
              <a:rPr lang="hu-HU" sz="2000" dirty="0">
                <a:solidFill>
                  <a:srgbClr val="C00000"/>
                </a:solidFill>
              </a:rPr>
              <a:t> 100 kHz XUV – IR / 70 MHz </a:t>
            </a:r>
            <a:r>
              <a:rPr lang="hu-HU" sz="2000" dirty="0" err="1">
                <a:solidFill>
                  <a:srgbClr val="C00000"/>
                </a:solidFill>
              </a:rPr>
              <a:t>fs</a:t>
            </a:r>
            <a:r>
              <a:rPr lang="hu-HU" sz="2000" dirty="0">
                <a:solidFill>
                  <a:srgbClr val="C00000"/>
                </a:solidFill>
              </a:rPr>
              <a:t> CEP </a:t>
            </a:r>
            <a:r>
              <a:rPr lang="hu-HU" sz="2000" dirty="0" err="1">
                <a:solidFill>
                  <a:srgbClr val="C00000"/>
                </a:solidFill>
              </a:rPr>
              <a:t>oscillator</a:t>
            </a:r>
            <a:r>
              <a:rPr lang="hu-HU" sz="2000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C00000"/>
                </a:solidFill>
              </a:rPr>
              <a:t>Photoe</a:t>
            </a:r>
            <a:r>
              <a:rPr lang="hu-HU" sz="2000" dirty="0" err="1">
                <a:solidFill>
                  <a:srgbClr val="C00000"/>
                </a:solidFill>
              </a:rPr>
              <a:t>mission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hu-HU" sz="2000" dirty="0" err="1">
                <a:solidFill>
                  <a:srgbClr val="C00000"/>
                </a:solidFill>
              </a:rPr>
              <a:t>Electron</a:t>
            </a:r>
            <a:r>
              <a:rPr lang="fr-FR" sz="2000" dirty="0">
                <a:solidFill>
                  <a:srgbClr val="C00000"/>
                </a:solidFill>
              </a:rPr>
              <a:t> Microscop</a:t>
            </a:r>
            <a:r>
              <a:rPr lang="hu-HU" sz="2000" dirty="0">
                <a:solidFill>
                  <a:srgbClr val="C00000"/>
                </a:solidFill>
              </a:rPr>
              <a:t>y</a:t>
            </a:r>
            <a:r>
              <a:rPr lang="fr-FR" sz="2000" dirty="0">
                <a:solidFill>
                  <a:srgbClr val="C00000"/>
                </a:solidFill>
              </a:rPr>
              <a:t> (PEEM) mode</a:t>
            </a:r>
            <a:r>
              <a:rPr lang="hu-HU" sz="2000" dirty="0">
                <a:solidFill>
                  <a:srgbClr val="C00000"/>
                </a:solidFill>
              </a:rPr>
              <a:t>: </a:t>
            </a:r>
            <a:r>
              <a:rPr lang="hu-HU" sz="2000" dirty="0" err="1"/>
              <a:t>laterally</a:t>
            </a:r>
            <a:r>
              <a:rPr lang="hu-HU" sz="2000" dirty="0"/>
              <a:t> </a:t>
            </a:r>
            <a:r>
              <a:rPr lang="hu-HU" sz="2000" dirty="0" err="1"/>
              <a:t>resolved</a:t>
            </a:r>
            <a:r>
              <a:rPr lang="hu-HU" sz="2000" dirty="0"/>
              <a:t> </a:t>
            </a:r>
            <a:r>
              <a:rPr lang="hu-HU" sz="2000" dirty="0" err="1"/>
              <a:t>microscopy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sample</a:t>
            </a:r>
            <a:r>
              <a:rPr lang="hu-HU" sz="2000" dirty="0"/>
              <a:t> </a:t>
            </a:r>
            <a:r>
              <a:rPr lang="hu-HU" sz="2000" dirty="0" err="1"/>
              <a:t>surface</a:t>
            </a:r>
            <a:r>
              <a:rPr lang="hu-HU" sz="2000" dirty="0"/>
              <a:t>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time</a:t>
            </a:r>
            <a:r>
              <a:rPr lang="hu-HU" sz="2000" dirty="0"/>
              <a:t> </a:t>
            </a:r>
            <a:r>
              <a:rPr lang="hu-HU" sz="2000" dirty="0" err="1"/>
              <a:t>resolution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Imaging Photoelectron Spectroscopy </a:t>
            </a:r>
            <a:r>
              <a:rPr lang="hu-HU" sz="2000" dirty="0" err="1">
                <a:solidFill>
                  <a:srgbClr val="C00000"/>
                </a:solidFill>
              </a:rPr>
              <a:t>mode</a:t>
            </a:r>
            <a:r>
              <a:rPr lang="hu-HU" sz="2000" dirty="0"/>
              <a:t>: </a:t>
            </a:r>
            <a:r>
              <a:rPr lang="hu-HU" sz="2000" dirty="0" err="1" smtClean="0"/>
              <a:t>lateral</a:t>
            </a:r>
            <a:r>
              <a:rPr lang="hu-HU" sz="2000" dirty="0"/>
              <a:t>, </a:t>
            </a:r>
            <a:r>
              <a:rPr lang="hu-HU" sz="2000" dirty="0" err="1"/>
              <a:t>time</a:t>
            </a:r>
            <a:r>
              <a:rPr lang="hu-HU" sz="2000" dirty="0"/>
              <a:t> and </a:t>
            </a:r>
            <a:r>
              <a:rPr lang="hu-HU" sz="2000" dirty="0" err="1"/>
              <a:t>energy</a:t>
            </a:r>
            <a:r>
              <a:rPr lang="hu-HU" sz="2000" dirty="0"/>
              <a:t> </a:t>
            </a:r>
            <a:r>
              <a:rPr lang="hu-HU" sz="2000" dirty="0" err="1"/>
              <a:t>resolution</a:t>
            </a:r>
            <a:r>
              <a:rPr lang="hu-HU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C00000"/>
                </a:solidFill>
              </a:rPr>
              <a:t>Momentum </a:t>
            </a:r>
            <a:r>
              <a:rPr lang="hu-HU" sz="2000" dirty="0" err="1">
                <a:solidFill>
                  <a:srgbClr val="C00000"/>
                </a:solidFill>
              </a:rPr>
              <a:t>microscopy</a:t>
            </a:r>
            <a:r>
              <a:rPr lang="hu-HU" sz="2000" dirty="0">
                <a:solidFill>
                  <a:srgbClr val="C00000"/>
                </a:solidFill>
              </a:rPr>
              <a:t>: </a:t>
            </a:r>
            <a:r>
              <a:rPr lang="hu-HU" sz="2000" dirty="0" err="1"/>
              <a:t>imaging</a:t>
            </a:r>
            <a:r>
              <a:rPr lang="hu-HU" sz="2000" dirty="0"/>
              <a:t> of </a:t>
            </a:r>
            <a:r>
              <a:rPr lang="hu-HU" sz="2000" dirty="0" err="1"/>
              <a:t>the</a:t>
            </a:r>
            <a:r>
              <a:rPr lang="hu-HU" sz="2000" dirty="0"/>
              <a:t> momentum </a:t>
            </a:r>
            <a:r>
              <a:rPr lang="hu-HU" sz="2000" dirty="0" err="1" smtClean="0"/>
              <a:t>space</a:t>
            </a:r>
            <a:r>
              <a:rPr lang="hu-HU" sz="2000" dirty="0" smtClean="0"/>
              <a:t>, </a:t>
            </a:r>
            <a:r>
              <a:rPr lang="hu-HU" sz="2000" dirty="0" err="1" smtClean="0"/>
              <a:t>time</a:t>
            </a:r>
            <a:r>
              <a:rPr lang="hu-HU" sz="2000" dirty="0" smtClean="0"/>
              <a:t> </a:t>
            </a:r>
            <a:r>
              <a:rPr lang="hu-HU" sz="2000" dirty="0"/>
              <a:t>and </a:t>
            </a:r>
            <a:r>
              <a:rPr lang="hu-HU" sz="2000" dirty="0" err="1"/>
              <a:t>energy</a:t>
            </a:r>
            <a:r>
              <a:rPr lang="hu-HU" sz="2000" dirty="0"/>
              <a:t> </a:t>
            </a:r>
            <a:r>
              <a:rPr lang="hu-HU" sz="2000" dirty="0" err="1"/>
              <a:t>resolution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/>
              <a:t>With</a:t>
            </a:r>
            <a:r>
              <a:rPr lang="hu-HU" sz="2000" dirty="0"/>
              <a:t> a </a:t>
            </a:r>
            <a:r>
              <a:rPr lang="hu-HU" sz="2000" dirty="0" err="1"/>
              <a:t>state</a:t>
            </a:r>
            <a:r>
              <a:rPr lang="hu-HU" sz="2000" dirty="0"/>
              <a:t>-of-</a:t>
            </a:r>
            <a:r>
              <a:rPr lang="hu-HU" sz="2000" dirty="0" err="1"/>
              <a:t>the</a:t>
            </a:r>
            <a:r>
              <a:rPr lang="hu-HU" sz="2000" dirty="0"/>
              <a:t>-art Au/</a:t>
            </a:r>
            <a:r>
              <a:rPr lang="hu-HU" sz="2000" dirty="0" err="1"/>
              <a:t>Ir</a:t>
            </a:r>
            <a:r>
              <a:rPr lang="hu-HU" sz="2000" dirty="0"/>
              <a:t>(100) </a:t>
            </a:r>
            <a:r>
              <a:rPr lang="hu-HU" sz="2000" dirty="0" err="1">
                <a:solidFill>
                  <a:srgbClr val="C00000"/>
                </a:solidFill>
              </a:rPr>
              <a:t>imaging</a:t>
            </a:r>
            <a:r>
              <a:rPr lang="hu-HU" sz="2000" dirty="0">
                <a:solidFill>
                  <a:srgbClr val="C00000"/>
                </a:solidFill>
              </a:rPr>
              <a:t> spin filter </a:t>
            </a:r>
            <a:r>
              <a:rPr lang="hu-HU" sz="2000" dirty="0" smtClean="0"/>
              <a:t>(spin </a:t>
            </a:r>
            <a:r>
              <a:rPr lang="hu-HU" sz="2000" dirty="0" err="1" smtClean="0"/>
              <a:t>selective</a:t>
            </a:r>
            <a:r>
              <a:rPr lang="hu-HU" sz="2000" dirty="0" smtClean="0"/>
              <a:t> </a:t>
            </a:r>
            <a:r>
              <a:rPr lang="hu-HU" sz="2000" dirty="0" err="1" smtClean="0"/>
              <a:t>electron</a:t>
            </a:r>
            <a:r>
              <a:rPr lang="hu-HU" sz="2000" dirty="0" smtClean="0"/>
              <a:t> </a:t>
            </a:r>
            <a:r>
              <a:rPr lang="hu-HU" sz="2000" dirty="0" err="1" smtClean="0"/>
              <a:t>detection</a:t>
            </a:r>
            <a:r>
              <a:rPr lang="hu-HU" sz="2000" dirty="0" smtClean="0"/>
              <a:t>)</a:t>
            </a:r>
            <a:endParaRPr lang="en-US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3911"/>
          <a:stretch/>
        </p:blipFill>
        <p:spPr>
          <a:xfrm>
            <a:off x="5261697" y="1948231"/>
            <a:ext cx="1732076" cy="1713897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6956720" y="2521603"/>
            <a:ext cx="8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66 </a:t>
            </a:r>
            <a:r>
              <a:rPr lang="hu-HU" dirty="0">
                <a:latin typeface="Symbol" panose="05050102010706020507" pitchFamily="18" charset="2"/>
              </a:rPr>
              <a:t>m</a:t>
            </a:r>
            <a:r>
              <a:rPr lang="hu-HU" dirty="0"/>
              <a:t>m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538145" y="3590224"/>
            <a:ext cx="325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C00000"/>
                </a:solidFill>
              </a:rPr>
              <a:t>Spin </a:t>
            </a:r>
            <a:r>
              <a:rPr lang="hu-HU" sz="1200" dirty="0" err="1">
                <a:solidFill>
                  <a:srgbClr val="C00000"/>
                </a:solidFill>
              </a:rPr>
              <a:t>domains</a:t>
            </a:r>
            <a:r>
              <a:rPr lang="hu-HU" sz="1200" dirty="0">
                <a:solidFill>
                  <a:srgbClr val="C00000"/>
                </a:solidFill>
              </a:rPr>
              <a:t> on an </a:t>
            </a:r>
            <a:r>
              <a:rPr lang="hu-HU" sz="1200" dirty="0" err="1">
                <a:solidFill>
                  <a:srgbClr val="C00000"/>
                </a:solidFill>
              </a:rPr>
              <a:t>iron</a:t>
            </a:r>
            <a:r>
              <a:rPr lang="hu-HU" sz="1200" dirty="0">
                <a:solidFill>
                  <a:srgbClr val="C00000"/>
                </a:solidFill>
              </a:rPr>
              <a:t> </a:t>
            </a:r>
            <a:r>
              <a:rPr lang="hu-HU" sz="1200" dirty="0" err="1">
                <a:solidFill>
                  <a:srgbClr val="C00000"/>
                </a:solidFill>
              </a:rPr>
              <a:t>plate</a:t>
            </a:r>
            <a:r>
              <a:rPr lang="hu-HU" sz="12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hu-HU" sz="1200" dirty="0">
                <a:solidFill>
                  <a:srgbClr val="C00000"/>
                </a:solidFill>
              </a:rPr>
              <a:t>(</a:t>
            </a:r>
            <a:r>
              <a:rPr lang="hu-HU" sz="1200" dirty="0" err="1">
                <a:solidFill>
                  <a:srgbClr val="C00000"/>
                </a:solidFill>
              </a:rPr>
              <a:t>recorded</a:t>
            </a:r>
            <a:r>
              <a:rPr lang="hu-HU" sz="1200" dirty="0">
                <a:solidFill>
                  <a:srgbClr val="C00000"/>
                </a:solidFill>
              </a:rPr>
              <a:t> </a:t>
            </a:r>
            <a:r>
              <a:rPr lang="hu-HU" sz="1200" dirty="0" err="1">
                <a:solidFill>
                  <a:srgbClr val="C00000"/>
                </a:solidFill>
              </a:rPr>
              <a:t>at</a:t>
            </a:r>
            <a:r>
              <a:rPr lang="hu-HU" sz="1200" dirty="0">
                <a:solidFill>
                  <a:srgbClr val="C00000"/>
                </a:solidFill>
              </a:rPr>
              <a:t> ELI w </a:t>
            </a:r>
            <a:r>
              <a:rPr lang="hu-HU" sz="1200" dirty="0" err="1">
                <a:solidFill>
                  <a:srgbClr val="C00000"/>
                </a:solidFill>
              </a:rPr>
              <a:t>Hg</a:t>
            </a:r>
            <a:r>
              <a:rPr lang="hu-HU" sz="1200" dirty="0">
                <a:solidFill>
                  <a:srgbClr val="C00000"/>
                </a:solidFill>
              </a:rPr>
              <a:t> </a:t>
            </a:r>
            <a:r>
              <a:rPr lang="hu-HU" sz="1200" dirty="0" err="1">
                <a:solidFill>
                  <a:srgbClr val="C00000"/>
                </a:solidFill>
              </a:rPr>
              <a:t>lamp</a:t>
            </a:r>
            <a:endParaRPr lang="hu-HU" sz="12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Scienta Scientific - The Grou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17" y="1184072"/>
            <a:ext cx="3163663" cy="9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NanoESCA</a:t>
            </a:r>
            <a:r>
              <a:rPr lang="en-US" dirty="0"/>
              <a:t> end station dedicated for condensed phase and surface </a:t>
            </a:r>
            <a:r>
              <a:rPr lang="en-US" dirty="0" smtClean="0"/>
              <a:t>dynamics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9576617" y="1343827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2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campaigns</a:t>
            </a:r>
            <a:endParaRPr lang="hu-H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4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2500238"/>
            <a:ext cx="11078397" cy="4918841"/>
          </a:xfrm>
          <a:prstGeom prst="rect">
            <a:avLst/>
          </a:prstGeom>
        </p:spPr>
      </p:pic>
      <p:grpSp>
        <p:nvGrpSpPr>
          <p:cNvPr id="207" name="Csoportba foglalás 206"/>
          <p:cNvGrpSpPr/>
          <p:nvPr/>
        </p:nvGrpSpPr>
        <p:grpSpPr>
          <a:xfrm>
            <a:off x="319975" y="2175547"/>
            <a:ext cx="2433773" cy="1863449"/>
            <a:chOff x="4754762" y="1559452"/>
            <a:chExt cx="2178998" cy="1863449"/>
          </a:xfrm>
        </p:grpSpPr>
        <p:sp>
          <p:nvSpPr>
            <p:cNvPr id="290" name="Szövegdoboz 289"/>
            <p:cNvSpPr txBox="1"/>
            <p:nvPr/>
          </p:nvSpPr>
          <p:spPr>
            <a:xfrm flipH="1">
              <a:off x="4754762" y="1559452"/>
              <a:ext cx="155227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Transmutation</a:t>
              </a:r>
              <a:endParaRPr lang="hu-HU" dirty="0"/>
            </a:p>
          </p:txBody>
        </p:sp>
        <p:cxnSp>
          <p:nvCxnSpPr>
            <p:cNvPr id="291" name="Egyenes összekötő 290"/>
            <p:cNvCxnSpPr/>
            <p:nvPr/>
          </p:nvCxnSpPr>
          <p:spPr>
            <a:xfrm>
              <a:off x="5753302" y="1928776"/>
              <a:ext cx="1180458" cy="1494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8" name="Csoportba foglalás 207"/>
          <p:cNvGrpSpPr/>
          <p:nvPr/>
        </p:nvGrpSpPr>
        <p:grpSpPr>
          <a:xfrm>
            <a:off x="236342" y="4556168"/>
            <a:ext cx="4057637" cy="369332"/>
            <a:chOff x="4636986" y="367268"/>
            <a:chExt cx="3632870" cy="369332"/>
          </a:xfrm>
        </p:grpSpPr>
        <p:sp>
          <p:nvSpPr>
            <p:cNvPr id="288" name="Szövegdoboz 287"/>
            <p:cNvSpPr txBox="1"/>
            <p:nvPr/>
          </p:nvSpPr>
          <p:spPr>
            <a:xfrm flipH="1">
              <a:off x="4636986" y="367268"/>
              <a:ext cx="1927099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</a:t>
              </a:r>
              <a:r>
                <a:rPr lang="hu-HU" dirty="0" err="1" smtClean="0"/>
                <a:t>Compact</a:t>
              </a:r>
              <a:endParaRPr lang="hu-HU" dirty="0"/>
            </a:p>
          </p:txBody>
        </p:sp>
        <p:cxnSp>
          <p:nvCxnSpPr>
            <p:cNvPr id="289" name="Egyenes összekötő 288"/>
            <p:cNvCxnSpPr/>
            <p:nvPr/>
          </p:nvCxnSpPr>
          <p:spPr>
            <a:xfrm>
              <a:off x="6575374" y="572644"/>
              <a:ext cx="1694482" cy="1030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5" name="Csoportba foglalás 214"/>
          <p:cNvGrpSpPr/>
          <p:nvPr/>
        </p:nvGrpSpPr>
        <p:grpSpPr>
          <a:xfrm>
            <a:off x="5490055" y="1540106"/>
            <a:ext cx="1307144" cy="2866463"/>
            <a:chOff x="5215624" y="-461503"/>
            <a:chExt cx="1170308" cy="2866463"/>
          </a:xfrm>
        </p:grpSpPr>
        <p:sp>
          <p:nvSpPr>
            <p:cNvPr id="278" name="Szövegdoboz 277"/>
            <p:cNvSpPr txBox="1"/>
            <p:nvPr/>
          </p:nvSpPr>
          <p:spPr>
            <a:xfrm flipH="1">
              <a:off x="5215624" y="-461503"/>
              <a:ext cx="1170308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2</a:t>
              </a:r>
            </a:p>
            <a:p>
              <a:pPr algn="ctr"/>
              <a:r>
                <a:rPr lang="hu-HU" sz="1100" dirty="0" smtClean="0"/>
                <a:t>1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35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79" name="Egyenes összekötő 278"/>
            <p:cNvCxnSpPr>
              <a:stCxn id="278" idx="2"/>
            </p:cNvCxnSpPr>
            <p:nvPr/>
          </p:nvCxnSpPr>
          <p:spPr>
            <a:xfrm flipH="1">
              <a:off x="5755780" y="77106"/>
              <a:ext cx="44998" cy="23278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6" name="Csoportba foglalás 215"/>
          <p:cNvGrpSpPr/>
          <p:nvPr/>
        </p:nvGrpSpPr>
        <p:grpSpPr>
          <a:xfrm>
            <a:off x="3108921" y="2309579"/>
            <a:ext cx="2044437" cy="2070772"/>
            <a:chOff x="5483154" y="72050"/>
            <a:chExt cx="1653830" cy="1865454"/>
          </a:xfrm>
        </p:grpSpPr>
        <p:sp>
          <p:nvSpPr>
            <p:cNvPr id="276" name="Szövegdoboz 275"/>
            <p:cNvSpPr txBox="1"/>
            <p:nvPr/>
          </p:nvSpPr>
          <p:spPr>
            <a:xfrm flipH="1">
              <a:off x="5483154" y="72050"/>
              <a:ext cx="1137478" cy="4852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AL</a:t>
              </a:r>
            </a:p>
            <a:p>
              <a:pPr algn="ctr"/>
              <a:r>
                <a:rPr lang="hu-HU" sz="1100" dirty="0" smtClean="0"/>
                <a:t>10 Hz, 12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40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77" name="Egyenes összekötő 276"/>
            <p:cNvCxnSpPr>
              <a:stCxn id="276" idx="2"/>
            </p:cNvCxnSpPr>
            <p:nvPr/>
          </p:nvCxnSpPr>
          <p:spPr>
            <a:xfrm>
              <a:off x="6051892" y="557256"/>
              <a:ext cx="1085092" cy="13802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7" name="Csoportba foglalás 216"/>
          <p:cNvGrpSpPr/>
          <p:nvPr/>
        </p:nvGrpSpPr>
        <p:grpSpPr>
          <a:xfrm>
            <a:off x="316526" y="4101789"/>
            <a:ext cx="3801014" cy="377490"/>
            <a:chOff x="5014127" y="1635788"/>
            <a:chExt cx="3403111" cy="377490"/>
          </a:xfrm>
        </p:grpSpPr>
        <p:sp>
          <p:nvSpPr>
            <p:cNvPr id="274" name="Szövegdoboz 273"/>
            <p:cNvSpPr txBox="1"/>
            <p:nvPr/>
          </p:nvSpPr>
          <p:spPr>
            <a:xfrm flipH="1">
              <a:off x="5014127" y="1635788"/>
              <a:ext cx="14057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Long </a:t>
              </a:r>
            </a:p>
          </p:txBody>
        </p:sp>
        <p:cxnSp>
          <p:nvCxnSpPr>
            <p:cNvPr id="275" name="Egyenes összekötő 274"/>
            <p:cNvCxnSpPr>
              <a:stCxn id="274" idx="1"/>
            </p:cNvCxnSpPr>
            <p:nvPr/>
          </p:nvCxnSpPr>
          <p:spPr>
            <a:xfrm>
              <a:off x="6419892" y="1820454"/>
              <a:ext cx="1997346" cy="1928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8" name="Csoportba foglalás 217"/>
          <p:cNvGrpSpPr/>
          <p:nvPr/>
        </p:nvGrpSpPr>
        <p:grpSpPr>
          <a:xfrm>
            <a:off x="310015" y="2708398"/>
            <a:ext cx="1726315" cy="1360518"/>
            <a:chOff x="4768249" y="1559444"/>
            <a:chExt cx="1545599" cy="1360518"/>
          </a:xfrm>
        </p:grpSpPr>
        <p:sp>
          <p:nvSpPr>
            <p:cNvPr id="272" name="Szövegdoboz 271"/>
            <p:cNvSpPr txBox="1"/>
            <p:nvPr/>
          </p:nvSpPr>
          <p:spPr>
            <a:xfrm flipH="1">
              <a:off x="4768249" y="1559444"/>
              <a:ext cx="13283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eSYLOS</a:t>
              </a:r>
              <a:endParaRPr lang="hu-HU" dirty="0"/>
            </a:p>
          </p:txBody>
        </p:sp>
        <p:cxnSp>
          <p:nvCxnSpPr>
            <p:cNvPr id="273" name="Egyenes összekötő 272"/>
            <p:cNvCxnSpPr>
              <a:stCxn id="272" idx="2"/>
            </p:cNvCxnSpPr>
            <p:nvPr/>
          </p:nvCxnSpPr>
          <p:spPr>
            <a:xfrm>
              <a:off x="5432441" y="1928776"/>
              <a:ext cx="881407" cy="99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0" name="Téglalap 229"/>
          <p:cNvSpPr/>
          <p:nvPr/>
        </p:nvSpPr>
        <p:spPr>
          <a:xfrm>
            <a:off x="244514" y="4546772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1" name="Téglalap 230"/>
          <p:cNvSpPr/>
          <p:nvPr/>
        </p:nvSpPr>
        <p:spPr>
          <a:xfrm>
            <a:off x="138750" y="4100759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Téglalap 231"/>
          <p:cNvSpPr/>
          <p:nvPr/>
        </p:nvSpPr>
        <p:spPr>
          <a:xfrm>
            <a:off x="307095" y="2707492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4" name="Téglalap 233"/>
          <p:cNvSpPr/>
          <p:nvPr/>
        </p:nvSpPr>
        <p:spPr>
          <a:xfrm>
            <a:off x="2919900" y="2318341"/>
            <a:ext cx="196833" cy="53657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Téglalap 234"/>
          <p:cNvSpPr/>
          <p:nvPr/>
        </p:nvSpPr>
        <p:spPr>
          <a:xfrm>
            <a:off x="5318377" y="1537396"/>
            <a:ext cx="171678" cy="54131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Téglalap 242"/>
          <p:cNvSpPr/>
          <p:nvPr/>
        </p:nvSpPr>
        <p:spPr>
          <a:xfrm>
            <a:off x="242292" y="2173228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SYLOS </a:t>
            </a:r>
            <a:r>
              <a:rPr lang="hu-HU" dirty="0" err="1" smtClean="0"/>
              <a:t>activity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 kHz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 flipH="1">
            <a:off x="10567504" y="1610218"/>
            <a:ext cx="1409837" cy="5386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SYLOS 3</a:t>
            </a:r>
          </a:p>
          <a:p>
            <a:pPr algn="ctr"/>
            <a:r>
              <a:rPr lang="hu-HU" sz="1100" dirty="0"/>
              <a:t>1 kHz, 8 </a:t>
            </a:r>
            <a:r>
              <a:rPr lang="hu-HU" sz="1100" dirty="0" err="1"/>
              <a:t>fs</a:t>
            </a:r>
            <a:r>
              <a:rPr lang="hu-HU" sz="1100" dirty="0"/>
              <a:t>, 120 </a:t>
            </a:r>
            <a:r>
              <a:rPr lang="hu-HU" sz="1100" dirty="0" err="1"/>
              <a:t>mJ</a:t>
            </a:r>
            <a:endParaRPr lang="hu-HU" sz="1100" dirty="0"/>
          </a:p>
        </p:txBody>
      </p:sp>
      <p:sp>
        <p:nvSpPr>
          <p:cNvPr id="31" name="Téglalap 30"/>
          <p:cNvSpPr/>
          <p:nvPr/>
        </p:nvSpPr>
        <p:spPr>
          <a:xfrm>
            <a:off x="10426816" y="1603422"/>
            <a:ext cx="193868" cy="545406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9764873" y="1214791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endParaRPr lang="hu-HU" dirty="0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1114904" y="1742096"/>
            <a:ext cx="2202298" cy="2314856"/>
            <a:chOff x="5348791" y="1494525"/>
            <a:chExt cx="1971754" cy="2314856"/>
          </a:xfrm>
        </p:grpSpPr>
        <p:sp>
          <p:nvSpPr>
            <p:cNvPr id="34" name="Szövegdoboz 33"/>
            <p:cNvSpPr txBox="1"/>
            <p:nvPr/>
          </p:nvSpPr>
          <p:spPr>
            <a:xfrm flipH="1">
              <a:off x="5348791" y="1494525"/>
              <a:ext cx="17582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SHHG SYLOS</a:t>
              </a:r>
              <a:endParaRPr lang="hu-HU" dirty="0"/>
            </a:p>
          </p:txBody>
        </p:sp>
        <p:cxnSp>
          <p:nvCxnSpPr>
            <p:cNvPr id="35" name="Egyenes összekötő 34"/>
            <p:cNvCxnSpPr>
              <a:stCxn id="34" idx="2"/>
            </p:cNvCxnSpPr>
            <p:nvPr/>
          </p:nvCxnSpPr>
          <p:spPr>
            <a:xfrm>
              <a:off x="6227932" y="1863857"/>
              <a:ext cx="1092613" cy="19455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" name="Téglalap 35"/>
          <p:cNvSpPr/>
          <p:nvPr/>
        </p:nvSpPr>
        <p:spPr>
          <a:xfrm>
            <a:off x="966160" y="1737095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367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792452" y="1877716"/>
            <a:ext cx="344889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Long </a:t>
            </a:r>
            <a:r>
              <a:rPr lang="hu-HU" b="1" dirty="0" err="1"/>
              <a:t>term</a:t>
            </a:r>
            <a:r>
              <a:rPr lang="hu-HU" b="1" dirty="0"/>
              <a:t> (&gt;8h) </a:t>
            </a:r>
            <a:r>
              <a:rPr lang="hu-HU" b="1" dirty="0" err="1"/>
              <a:t>operation</a:t>
            </a:r>
            <a:endParaRPr lang="hu-HU" b="1" dirty="0"/>
          </a:p>
          <a:p>
            <a:r>
              <a:rPr lang="hu-HU" b="1" dirty="0">
                <a:solidFill>
                  <a:srgbClr val="70AD47"/>
                </a:solidFill>
              </a:rPr>
              <a:t>	</a:t>
            </a:r>
            <a:r>
              <a:rPr lang="hu-HU" b="1" dirty="0" err="1">
                <a:solidFill>
                  <a:srgbClr val="70AD47"/>
                </a:solidFill>
              </a:rPr>
              <a:t>Energy</a:t>
            </a:r>
            <a:r>
              <a:rPr lang="hu-HU" b="1" dirty="0">
                <a:solidFill>
                  <a:srgbClr val="70AD47"/>
                </a:solidFill>
              </a:rPr>
              <a:t> </a:t>
            </a:r>
            <a:r>
              <a:rPr lang="hu-HU" b="1" dirty="0" err="1">
                <a:solidFill>
                  <a:srgbClr val="70AD47"/>
                </a:solidFill>
              </a:rPr>
              <a:t>stability</a:t>
            </a:r>
            <a:r>
              <a:rPr lang="hu-HU" b="1" dirty="0">
                <a:solidFill>
                  <a:srgbClr val="70AD47"/>
                </a:solidFill>
              </a:rPr>
              <a:t>: &lt;1%rms</a:t>
            </a:r>
          </a:p>
          <a:p>
            <a:r>
              <a:rPr lang="hu-HU" b="1" dirty="0">
                <a:solidFill>
                  <a:srgbClr val="70AD47"/>
                </a:solidFill>
              </a:rPr>
              <a:t>	CEP </a:t>
            </a:r>
            <a:r>
              <a:rPr lang="hu-HU" b="1" dirty="0" err="1">
                <a:solidFill>
                  <a:srgbClr val="70AD47"/>
                </a:solidFill>
              </a:rPr>
              <a:t>stability</a:t>
            </a:r>
            <a:r>
              <a:rPr lang="hu-HU" b="1" dirty="0">
                <a:solidFill>
                  <a:srgbClr val="70AD47"/>
                </a:solidFill>
              </a:rPr>
              <a:t>: &lt;200mrad</a:t>
            </a:r>
            <a:endParaRPr lang="en-US" b="1" dirty="0">
              <a:solidFill>
                <a:srgbClr val="70AD47"/>
              </a:solidFill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663" y="1767967"/>
            <a:ext cx="1546086" cy="7730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Kép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09928" y="2233918"/>
            <a:ext cx="4126523" cy="1872919"/>
          </a:xfrm>
          <a:prstGeom prst="rect">
            <a:avLst/>
          </a:prstGeom>
        </p:spPr>
      </p:pic>
      <p:graphicFrame>
        <p:nvGraphicFramePr>
          <p:cNvPr id="19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3042627"/>
              </p:ext>
            </p:extLst>
          </p:nvPr>
        </p:nvGraphicFramePr>
        <p:xfrm>
          <a:off x="1274427" y="4286250"/>
          <a:ext cx="9985537" cy="1125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8416">
                  <a:extLst>
                    <a:ext uri="{9D8B030D-6E8A-4147-A177-3AD203B41FA5}">
                      <a16:colId xmlns:a16="http://schemas.microsoft.com/office/drawing/2014/main" xmlns="" val="3446769781"/>
                    </a:ext>
                  </a:extLst>
                </a:gridCol>
                <a:gridCol w="3608559">
                  <a:extLst>
                    <a:ext uri="{9D8B030D-6E8A-4147-A177-3AD203B41FA5}">
                      <a16:colId xmlns:a16="http://schemas.microsoft.com/office/drawing/2014/main" xmlns="" val="285428767"/>
                    </a:ext>
                  </a:extLst>
                </a:gridCol>
                <a:gridCol w="2008806">
                  <a:extLst>
                    <a:ext uri="{9D8B030D-6E8A-4147-A177-3AD203B41FA5}">
                      <a16:colId xmlns:a16="http://schemas.microsoft.com/office/drawing/2014/main" xmlns="" val="3174155935"/>
                    </a:ext>
                  </a:extLst>
                </a:gridCol>
                <a:gridCol w="2289756">
                  <a:extLst>
                    <a:ext uri="{9D8B030D-6E8A-4147-A177-3AD203B41FA5}">
                      <a16:colId xmlns:a16="http://schemas.microsoft.com/office/drawing/2014/main" xmlns="" val="3532002611"/>
                    </a:ext>
                  </a:extLst>
                </a:gridCol>
              </a:tblGrid>
              <a:tr h="246210">
                <a:tc>
                  <a:txBody>
                    <a:bodyPr/>
                    <a:lstStyle/>
                    <a:p>
                      <a:pPr algn="l"/>
                      <a:endParaRPr lang="hu-HU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Parameters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User </a:t>
                      </a:r>
                      <a:r>
                        <a:rPr lang="hu-HU" sz="2000" b="1" dirty="0" err="1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readiness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95808585"/>
                  </a:ext>
                </a:extLst>
              </a:tr>
              <a:tr h="409284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SYLOS 2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 kHz,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&lt;6.5 </a:t>
                      </a:r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30 </a:t>
                      </a:r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CEP</a:t>
                      </a:r>
                      <a:endParaRPr lang="hu-HU" sz="1800" b="1" i="1" baseline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Operational</a:t>
                      </a:r>
                      <a:endParaRPr lang="hu-HU" sz="180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kern="120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since</a:t>
                      </a:r>
                      <a:r>
                        <a:rPr lang="hu-HU" sz="1800" b="1" i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i="1" kern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May 2019</a:t>
                      </a:r>
                      <a:endParaRPr lang="hu-HU" sz="1800" b="1" i="1" kern="120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1245065"/>
                  </a:ext>
                </a:extLst>
              </a:tr>
              <a:tr h="246210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SYLOS</a:t>
                      </a:r>
                      <a:r>
                        <a:rPr lang="hu-HU" sz="1800" b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alignment</a:t>
                      </a:r>
                      <a:endParaRPr lang="hu-HU" sz="18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 Hz,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&lt;12 </a:t>
                      </a:r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&gt;40 </a:t>
                      </a:r>
                      <a:r>
                        <a:rPr lang="hu-HU" sz="1800" b="1" i="1" baseline="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mJ</a:t>
                      </a:r>
                      <a:endParaRPr lang="hu-HU" sz="1800" b="1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kern="1200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Operational</a:t>
                      </a:r>
                      <a:endParaRPr lang="hu-HU" sz="1800" b="1" i="1" kern="1200" baseline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since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Jan </a:t>
                      </a:r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54259211"/>
                  </a:ext>
                </a:extLst>
              </a:tr>
            </a:tbl>
          </a:graphicData>
        </a:graphic>
      </p:graphicFrame>
      <p:pic>
        <p:nvPicPr>
          <p:cNvPr id="15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0663" y="1354759"/>
            <a:ext cx="1546086" cy="3787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Status of </a:t>
            </a:r>
            <a:r>
              <a:rPr lang="hu-HU" dirty="0" smtClean="0"/>
              <a:t>SYLOS2 </a:t>
            </a:r>
            <a:r>
              <a:rPr lang="hu-HU" dirty="0" err="1" smtClean="0"/>
              <a:t>laser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9449364" y="1105020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3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campaigns</a:t>
            </a:r>
            <a:endParaRPr lang="hu-H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74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51"/>
    </mc:Choice>
    <mc:Fallback>
      <p:transition spd="slow" advTm="89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5918846" y="3776354"/>
            <a:ext cx="5330572" cy="15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5918846" y="5271922"/>
            <a:ext cx="5330572" cy="140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49665" y="4154309"/>
            <a:ext cx="4348608" cy="738592"/>
          </a:xfrm>
          <a:prstGeom prst="rect">
            <a:avLst/>
          </a:prstGeom>
        </p:spPr>
      </p:pic>
      <p:grpSp>
        <p:nvGrpSpPr>
          <p:cNvPr id="11" name="Group 6"/>
          <p:cNvGrpSpPr/>
          <p:nvPr/>
        </p:nvGrpSpPr>
        <p:grpSpPr>
          <a:xfrm>
            <a:off x="762000" y="1323192"/>
            <a:ext cx="9870507" cy="4944258"/>
            <a:chOff x="177802" y="2361486"/>
            <a:chExt cx="8809183" cy="4433847"/>
          </a:xfrm>
        </p:grpSpPr>
        <p:sp>
          <p:nvSpPr>
            <p:cNvPr id="12" name="TextBox 7"/>
            <p:cNvSpPr txBox="1"/>
            <p:nvPr/>
          </p:nvSpPr>
          <p:spPr>
            <a:xfrm>
              <a:off x="1487303" y="2361486"/>
              <a:ext cx="7499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Two beam lines – Two complementary </a:t>
              </a:r>
              <a:r>
                <a:rPr lang="en-US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approaches</a:t>
              </a:r>
              <a:r>
                <a:rPr lang="hu-HU" sz="20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in </a:t>
              </a:r>
              <a:r>
                <a:rPr lang="hu-HU" sz="2000" b="1" dirty="0" err="1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phasematching</a:t>
              </a:r>
              <a:endParaRPr lang="en-US" sz="20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8"/>
            <p:cNvSpPr/>
            <p:nvPr/>
          </p:nvSpPr>
          <p:spPr>
            <a:xfrm>
              <a:off x="763356" y="4272109"/>
              <a:ext cx="27574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E7511E"/>
                  </a:solidFill>
                  <a:latin typeface="Calibri" panose="020F0502020204030204" pitchFamily="34" charset="0"/>
                </a:rPr>
                <a:t>SYLOS GHHG</a:t>
              </a:r>
              <a:r>
                <a:rPr lang="de-DE" sz="2400" b="1" dirty="0">
                  <a:solidFill>
                    <a:srgbClr val="E7511E"/>
                  </a:solidFill>
                  <a:latin typeface="Calibri" panose="020F0502020204030204" pitchFamily="34" charset="0"/>
                </a:rPr>
                <a:t> COMPACT</a:t>
              </a:r>
              <a:endParaRPr lang="en-US" dirty="0"/>
            </a:p>
          </p:txBody>
        </p:sp>
        <p:sp>
          <p:nvSpPr>
            <p:cNvPr id="14" name="Rectangle 9"/>
            <p:cNvSpPr/>
            <p:nvPr/>
          </p:nvSpPr>
          <p:spPr>
            <a:xfrm>
              <a:off x="5597823" y="4251618"/>
              <a:ext cx="2206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rgbClr val="E7511E"/>
                  </a:solidFill>
                  <a:latin typeface="Calibri" panose="020F0502020204030204" pitchFamily="34" charset="0"/>
                </a:rPr>
                <a:t>SYLOS GHHG</a:t>
              </a:r>
              <a:r>
                <a:rPr lang="de-DE" sz="2400" b="1" dirty="0">
                  <a:solidFill>
                    <a:srgbClr val="E7511E"/>
                  </a:solidFill>
                  <a:latin typeface="Calibri" panose="020F0502020204030204" pitchFamily="34" charset="0"/>
                </a:rPr>
                <a:t> LONG</a:t>
              </a:r>
              <a:endParaRPr lang="en-US" dirty="0"/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61682" y="4682979"/>
              <a:ext cx="3774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High pressure targets &amp; 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lo</a:t>
              </a:r>
              <a:r>
                <a:rPr lang="hu-HU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se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focusing</a:t>
              </a:r>
              <a:endParaRPr lang="en-US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BCD1E9"/>
                </a:clrFrom>
                <a:clrTo>
                  <a:srgbClr val="BCD1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446252" y="5137651"/>
              <a:ext cx="3667179" cy="1655114"/>
            </a:xfrm>
            <a:prstGeom prst="rect">
              <a:avLst/>
            </a:prstGeom>
          </p:spPr>
        </p:pic>
        <p:sp>
          <p:nvSpPr>
            <p:cNvPr id="18" name="TextBox 13"/>
            <p:cNvSpPr txBox="1"/>
            <p:nvPr/>
          </p:nvSpPr>
          <p:spPr>
            <a:xfrm>
              <a:off x="261682" y="5237299"/>
              <a:ext cx="14205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Quasi-</a:t>
              </a:r>
              <a:r>
                <a:rPr lang="en-US" sz="11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phasematching</a:t>
              </a:r>
              <a:endPara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4"/>
            <p:cNvSpPr/>
            <p:nvPr/>
          </p:nvSpPr>
          <p:spPr>
            <a:xfrm>
              <a:off x="177802" y="4251618"/>
              <a:ext cx="4224866" cy="2541147"/>
            </a:xfrm>
            <a:prstGeom prst="roundRect">
              <a:avLst>
                <a:gd name="adj" fmla="val 70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5"/>
            <p:cNvSpPr/>
            <p:nvPr/>
          </p:nvSpPr>
          <p:spPr>
            <a:xfrm>
              <a:off x="4732868" y="4254186"/>
              <a:ext cx="4224866" cy="2541147"/>
            </a:xfrm>
            <a:prstGeom prst="roundRect">
              <a:avLst>
                <a:gd name="adj" fmla="val 70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4763169" y="4685195"/>
              <a:ext cx="385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Low pressure cell &amp; very 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lo</a:t>
              </a:r>
              <a:r>
                <a:rPr lang="hu-HU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se </a:t>
              </a:r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focusing</a:t>
              </a:r>
              <a:endParaRPr lang="en-US" i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22" name="Straight Arrow Connector 17"/>
            <p:cNvCxnSpPr/>
            <p:nvPr/>
          </p:nvCxnSpPr>
          <p:spPr>
            <a:xfrm flipV="1">
              <a:off x="5597823" y="5965209"/>
              <a:ext cx="2775711" cy="16465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8"/>
            <p:cNvSpPr txBox="1"/>
            <p:nvPr/>
          </p:nvSpPr>
          <p:spPr>
            <a:xfrm rot="21444757">
              <a:off x="6716213" y="6000470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6 m</a:t>
              </a:r>
            </a:p>
          </p:txBody>
        </p:sp>
        <p:cxnSp>
          <p:nvCxnSpPr>
            <p:cNvPr id="24" name="Straight Arrow Connector 19"/>
            <p:cNvCxnSpPr/>
            <p:nvPr/>
          </p:nvCxnSpPr>
          <p:spPr>
            <a:xfrm>
              <a:off x="2024660" y="5799547"/>
              <a:ext cx="531149" cy="66064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 txBox="1"/>
            <p:nvPr/>
          </p:nvSpPr>
          <p:spPr>
            <a:xfrm>
              <a:off x="2555809" y="6331261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~1 mm</a:t>
              </a:r>
            </a:p>
          </p:txBody>
        </p:sp>
        <p:cxnSp>
          <p:nvCxnSpPr>
            <p:cNvPr id="26" name="Straight Connector 21"/>
            <p:cNvCxnSpPr>
              <a:endCxn id="12" idx="2"/>
            </p:cNvCxnSpPr>
            <p:nvPr/>
          </p:nvCxnSpPr>
          <p:spPr>
            <a:xfrm flipV="1">
              <a:off x="2291961" y="2761596"/>
              <a:ext cx="2945183" cy="14733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2"/>
            <p:cNvCxnSpPr>
              <a:stCxn id="12" idx="2"/>
            </p:cNvCxnSpPr>
            <p:nvPr/>
          </p:nvCxnSpPr>
          <p:spPr>
            <a:xfrm>
              <a:off x="5237144" y="2761596"/>
              <a:ext cx="1213554" cy="14842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2200276" y="159180"/>
            <a:ext cx="9991726" cy="80464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SYLOS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harmonic</a:t>
            </a:r>
            <a:r>
              <a:rPr lang="hu-HU" dirty="0" smtClean="0"/>
              <a:t> </a:t>
            </a:r>
            <a:r>
              <a:rPr lang="hu-HU" dirty="0" err="1" smtClean="0"/>
              <a:t>beamlines</a:t>
            </a:r>
            <a:r>
              <a:rPr lang="hu-HU" dirty="0" smtClean="0"/>
              <a:t> – </a:t>
            </a:r>
            <a:r>
              <a:rPr lang="hu-HU" dirty="0" err="1" smtClean="0"/>
              <a:t>scaling</a:t>
            </a:r>
            <a:r>
              <a:rPr lang="hu-HU" dirty="0" smtClean="0"/>
              <a:t> </a:t>
            </a:r>
            <a:r>
              <a:rPr lang="hu-HU" dirty="0" err="1" smtClean="0"/>
              <a:t>principles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61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25654" y="1722660"/>
            <a:ext cx="7857826" cy="5135341"/>
            <a:chOff x="5991702" y="20737094"/>
            <a:chExt cx="12104371" cy="79105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273"/>
            <a:stretch/>
          </p:blipFill>
          <p:spPr>
            <a:xfrm>
              <a:off x="5991702" y="20737094"/>
              <a:ext cx="12104371" cy="7910594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2746058" y="21096725"/>
              <a:ext cx="3301300" cy="15852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0917258" y="21121368"/>
              <a:ext cx="5282500" cy="253654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330496" y="23650467"/>
              <a:ext cx="586762" cy="8220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206390" y="24329175"/>
              <a:ext cx="186274" cy="35558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2746058" y="22357387"/>
              <a:ext cx="507650" cy="3245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87433" y="22358488"/>
              <a:ext cx="1092026" cy="2261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187433" y="22063880"/>
              <a:ext cx="1219200" cy="5207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406633" y="22063880"/>
              <a:ext cx="0" cy="7252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406633" y="22789127"/>
              <a:ext cx="8634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6047358" y="21100774"/>
              <a:ext cx="16567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968149" y="21724652"/>
              <a:ext cx="4911509" cy="2358401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015310" y="24056460"/>
              <a:ext cx="339475" cy="64803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0382876" y="23785248"/>
              <a:ext cx="222489" cy="3117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977431" y="24075727"/>
              <a:ext cx="339475" cy="64803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339631" y="24489793"/>
              <a:ext cx="86490" cy="16510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0206390" y="24086558"/>
              <a:ext cx="176487" cy="2472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5333943" y="1937998"/>
            <a:ext cx="1036828" cy="859445"/>
          </a:xfrm>
          <a:prstGeom prst="straightConnector1">
            <a:avLst/>
          </a:prstGeom>
          <a:ln w="38100">
            <a:solidFill>
              <a:srgbClr val="E751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852444" y="1428981"/>
            <a:ext cx="8622" cy="404945"/>
          </a:xfrm>
          <a:prstGeom prst="straightConnector1">
            <a:avLst/>
          </a:prstGeom>
          <a:ln w="38100">
            <a:solidFill>
              <a:srgbClr val="E751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319480" y="1580981"/>
            <a:ext cx="621070" cy="735017"/>
          </a:xfrm>
          <a:prstGeom prst="straightConnector1">
            <a:avLst/>
          </a:prstGeom>
          <a:ln w="38100">
            <a:solidFill>
              <a:srgbClr val="E751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3"/>
          </p:cNvCxnSpPr>
          <p:nvPr/>
        </p:nvCxnSpPr>
        <p:spPr>
          <a:xfrm>
            <a:off x="3112337" y="3007396"/>
            <a:ext cx="1678602" cy="68177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1" idx="2"/>
          </p:cNvCxnSpPr>
          <p:nvPr/>
        </p:nvCxnSpPr>
        <p:spPr>
          <a:xfrm>
            <a:off x="4028471" y="2030238"/>
            <a:ext cx="742032" cy="2344879"/>
          </a:xfrm>
          <a:prstGeom prst="straightConnector1">
            <a:avLst/>
          </a:prstGeom>
          <a:ln w="38100">
            <a:solidFill>
              <a:srgbClr val="E7511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64362" y="1578085"/>
            <a:ext cx="14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IR focusing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26620" y="1176857"/>
            <a:ext cx="85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GHHG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68453" y="1084117"/>
            <a:ext cx="113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Turning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121" y="3872524"/>
            <a:ext cx="198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Interferometer</a:t>
            </a:r>
          </a:p>
          <a:p>
            <a:r>
              <a:rPr lang="en-GB" dirty="0">
                <a:latin typeface="Calibri" panose="020F0502020204030204" pitchFamily="34" charset="0"/>
              </a:rPr>
              <a:t>Split-and-Delay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94071" y="1383907"/>
            <a:ext cx="16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Refocusing</a:t>
            </a:r>
          </a:p>
          <a:p>
            <a:r>
              <a:rPr lang="en-GB" dirty="0">
                <a:latin typeface="Calibri" panose="020F0502020204030204" pitchFamily="34" charset="0"/>
              </a:rPr>
              <a:t>Interaction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00082" y="2327652"/>
            <a:ext cx="2471781" cy="26971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2" name="Picture 2" descr="Lund University Vector Logo | Free Download - (.AI + .PNG) format -  SeekVectorLogo.Com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8380" r="27640"/>
          <a:stretch/>
        </p:blipFill>
        <p:spPr bwMode="auto">
          <a:xfrm>
            <a:off x="10855257" y="1511967"/>
            <a:ext cx="1058133" cy="13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720" y="2093554"/>
            <a:ext cx="3011617" cy="182768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4" name="TextBox 18"/>
          <p:cNvSpPr txBox="1"/>
          <p:nvPr/>
        </p:nvSpPr>
        <p:spPr>
          <a:xfrm>
            <a:off x="83525" y="5473006"/>
            <a:ext cx="39965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Arial" panose="020B0604020202020204"/>
              </a:rPr>
              <a:t>Pump-probe options</a:t>
            </a:r>
          </a:p>
          <a:p>
            <a:r>
              <a:rPr lang="hu-HU" sz="1400" dirty="0">
                <a:solidFill>
                  <a:srgbClr val="00B050"/>
                </a:solidFill>
                <a:latin typeface="Arial" panose="020B0604020202020204"/>
              </a:rPr>
              <a:t>XUV + XUV</a:t>
            </a:r>
          </a:p>
          <a:p>
            <a:r>
              <a:rPr lang="hu-HU" sz="1400" dirty="0">
                <a:solidFill>
                  <a:srgbClr val="00B050"/>
                </a:solidFill>
                <a:latin typeface="Arial" panose="020B0604020202020204"/>
              </a:rPr>
              <a:t>XUV + IR</a:t>
            </a:r>
          </a:p>
          <a:p>
            <a:r>
              <a:rPr lang="hu-HU" sz="1400" dirty="0">
                <a:solidFill>
                  <a:srgbClr val="00B050"/>
                </a:solidFill>
                <a:latin typeface="Arial" panose="020B0604020202020204"/>
              </a:rPr>
              <a:t>XUV + XUV + IR</a:t>
            </a:r>
          </a:p>
          <a:p>
            <a:r>
              <a:rPr lang="hu-HU" sz="1400" dirty="0">
                <a:solidFill>
                  <a:srgbClr val="00B050"/>
                </a:solidFill>
                <a:latin typeface="Arial" panose="020B0604020202020204"/>
              </a:rPr>
              <a:t>XUV + XUV + IR + IR / SHG / THG / VUV / XUV</a:t>
            </a:r>
          </a:p>
          <a:p>
            <a:endParaRPr lang="hu-HU" sz="1400" dirty="0">
              <a:solidFill>
                <a:srgbClr val="00B050"/>
              </a:solidFill>
              <a:latin typeface="Arial" panose="020B0604020202020204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23808" y="159180"/>
            <a:ext cx="9868194" cy="8046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Sylos</a:t>
            </a:r>
            <a:r>
              <a:rPr lang="hu-HU" dirty="0" smtClean="0"/>
              <a:t> /l</a:t>
            </a:r>
            <a:r>
              <a:rPr lang="en-US" dirty="0" err="1" smtClean="0"/>
              <a:t>ong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harmonic</a:t>
            </a:r>
            <a:r>
              <a:rPr lang="hu-HU" dirty="0" smtClean="0"/>
              <a:t> </a:t>
            </a:r>
            <a:r>
              <a:rPr lang="hu-HU" dirty="0" err="1" smtClean="0"/>
              <a:t>beamline</a:t>
            </a:r>
            <a:r>
              <a:rPr lang="en-US" dirty="0" smtClean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commissioning</a:t>
            </a:r>
            <a:endParaRPr lang="hu-HU" dirty="0"/>
          </a:p>
        </p:txBody>
      </p:sp>
      <p:pic>
        <p:nvPicPr>
          <p:cNvPr id="53" name="Kép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04851" y="4987913"/>
            <a:ext cx="3452508" cy="1894791"/>
          </a:xfrm>
          <a:prstGeom prst="rect">
            <a:avLst/>
          </a:prstGeom>
        </p:spPr>
      </p:pic>
      <p:sp>
        <p:nvSpPr>
          <p:cNvPr id="54" name="Rectangle 2"/>
          <p:cNvSpPr/>
          <p:nvPr/>
        </p:nvSpPr>
        <p:spPr>
          <a:xfrm>
            <a:off x="149739" y="1353146"/>
            <a:ext cx="4869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User </a:t>
            </a:r>
            <a:r>
              <a:rPr lang="hu-HU" sz="2400" b="1" dirty="0" err="1" smtClean="0">
                <a:solidFill>
                  <a:srgbClr val="0070C0"/>
                </a:solidFill>
              </a:rPr>
              <a:t>ready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err="1" smtClean="0">
                <a:solidFill>
                  <a:srgbClr val="0070C0"/>
                </a:solidFill>
              </a:rPr>
              <a:t>by</a:t>
            </a:r>
            <a:r>
              <a:rPr lang="hu-HU" sz="2400" b="1" dirty="0" smtClean="0">
                <a:solidFill>
                  <a:srgbClr val="0070C0"/>
                </a:solidFill>
              </a:rPr>
              <a:t> Q3 </a:t>
            </a:r>
            <a:r>
              <a:rPr lang="hu-HU" sz="2400" b="1" dirty="0">
                <a:solidFill>
                  <a:srgbClr val="0070C0"/>
                </a:solidFill>
              </a:rPr>
              <a:t>2022</a:t>
            </a:r>
          </a:p>
        </p:txBody>
      </p:sp>
      <p:sp>
        <p:nvSpPr>
          <p:cNvPr id="55" name="Rectangle 2"/>
          <p:cNvSpPr/>
          <p:nvPr/>
        </p:nvSpPr>
        <p:spPr>
          <a:xfrm>
            <a:off x="9163587" y="1040412"/>
            <a:ext cx="4869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User </a:t>
            </a:r>
            <a:r>
              <a:rPr lang="hu-HU" sz="2400" b="1" dirty="0" err="1" smtClean="0">
                <a:solidFill>
                  <a:srgbClr val="0070C0"/>
                </a:solidFill>
              </a:rPr>
              <a:t>ready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err="1" smtClean="0">
                <a:solidFill>
                  <a:srgbClr val="0070C0"/>
                </a:solidFill>
              </a:rPr>
              <a:t>by</a:t>
            </a:r>
            <a:r>
              <a:rPr lang="hu-HU" sz="2400" b="1" dirty="0" smtClean="0">
                <a:solidFill>
                  <a:srgbClr val="0070C0"/>
                </a:solidFill>
              </a:rPr>
              <a:t> Q3 2022</a:t>
            </a:r>
            <a:endParaRPr lang="hu-H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3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1" y="2117473"/>
            <a:ext cx="9739187" cy="5461584"/>
          </a:xfrm>
          <a:prstGeom prst="rect">
            <a:avLst/>
          </a:prstGeom>
        </p:spPr>
      </p:pic>
      <p:pic>
        <p:nvPicPr>
          <p:cNvPr id="9" name="Picture 2" descr="Vente de composants &amp; d'instrumentation optiques à Bordeaux - ARDOP  INDUSTRI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826" y="6303204"/>
            <a:ext cx="1411488" cy="6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V="1">
            <a:off x="1653694" y="3899485"/>
            <a:ext cx="2416098" cy="1201325"/>
          </a:xfrm>
          <a:prstGeom prst="straightConnector1">
            <a:avLst/>
          </a:prstGeom>
          <a:ln w="38100">
            <a:solidFill>
              <a:srgbClr val="F05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"/>
          <p:cNvGrpSpPr/>
          <p:nvPr/>
        </p:nvGrpSpPr>
        <p:grpSpPr>
          <a:xfrm>
            <a:off x="41524" y="1676461"/>
            <a:ext cx="3405809" cy="1290721"/>
            <a:chOff x="110592" y="1214132"/>
            <a:chExt cx="4414015" cy="1381281"/>
          </a:xfrm>
        </p:grpSpPr>
        <p:pic>
          <p:nvPicPr>
            <p:cNvPr id="19" name="Picture 2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0592" y="1214132"/>
              <a:ext cx="1436107" cy="1367809"/>
            </a:xfrm>
            <a:prstGeom prst="rect">
              <a:avLst/>
            </a:prstGeom>
          </p:spPr>
        </p:pic>
        <p:pic>
          <p:nvPicPr>
            <p:cNvPr id="20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598763" y="1214132"/>
              <a:ext cx="1460338" cy="1381281"/>
            </a:xfrm>
            <a:prstGeom prst="rect">
              <a:avLst/>
            </a:prstGeom>
          </p:spPr>
        </p:pic>
        <p:pic>
          <p:nvPicPr>
            <p:cNvPr id="21" name="Picture 22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111164" y="1229853"/>
              <a:ext cx="1413443" cy="1352088"/>
            </a:xfrm>
            <a:prstGeom prst="rect">
              <a:avLst/>
            </a:prstGeom>
          </p:spPr>
        </p:pic>
        <p:sp>
          <p:nvSpPr>
            <p:cNvPr id="22" name="TextBox 2"/>
            <p:cNvSpPr txBox="1"/>
            <p:nvPr/>
          </p:nvSpPr>
          <p:spPr>
            <a:xfrm>
              <a:off x="1546700" y="2401955"/>
              <a:ext cx="1857556" cy="185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25" dirty="0">
                  <a:solidFill>
                    <a:prstClr val="white"/>
                  </a:solidFill>
                  <a:latin typeface="Arial" panose="020B0604020202020204"/>
                </a:rPr>
                <a:t>Lu </a:t>
              </a:r>
              <a:r>
                <a:rPr lang="en-US" sz="525" i="1" dirty="0">
                  <a:solidFill>
                    <a:prstClr val="white"/>
                  </a:solidFill>
                  <a:latin typeface="Arial" panose="020B0604020202020204"/>
                </a:rPr>
                <a:t>et al. </a:t>
              </a:r>
              <a:r>
                <a:rPr lang="en-US" sz="525" dirty="0">
                  <a:solidFill>
                    <a:prstClr val="white"/>
                  </a:solidFill>
                  <a:latin typeface="Arial" panose="020B0604020202020204"/>
                </a:rPr>
                <a:t>PRSTAB 10, 061301, 2007</a:t>
              </a:r>
            </a:p>
          </p:txBody>
        </p:sp>
      </p:grpSp>
      <p:pic>
        <p:nvPicPr>
          <p:cNvPr id="23" name="Picture 2" descr="Imperial hosts JAIFest 2016 | Imperial News | Imperial College London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0356" y="3053022"/>
            <a:ext cx="1209119" cy="5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gyenes összekötő nyíllal 24"/>
          <p:cNvCxnSpPr/>
          <p:nvPr/>
        </p:nvCxnSpPr>
        <p:spPr>
          <a:xfrm>
            <a:off x="1610402" y="3029552"/>
            <a:ext cx="1505857" cy="967040"/>
          </a:xfrm>
          <a:prstGeom prst="straightConnector1">
            <a:avLst/>
          </a:prstGeom>
          <a:ln w="38100">
            <a:solidFill>
              <a:srgbClr val="F05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SYLOS </a:t>
            </a:r>
            <a:r>
              <a:rPr lang="hu-HU" dirty="0" err="1" smtClean="0"/>
              <a:t>driven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interactions</a:t>
            </a:r>
            <a:endParaRPr lang="hu-HU" dirty="0"/>
          </a:p>
        </p:txBody>
      </p:sp>
      <p:pic>
        <p:nvPicPr>
          <p:cNvPr id="8" name="Picture 12" descr="Setupexperimental3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1136" y="4984608"/>
            <a:ext cx="1572037" cy="12883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38240" y="1133583"/>
            <a:ext cx="1983820" cy="183748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44433" y="2404376"/>
            <a:ext cx="1460117" cy="1469994"/>
          </a:xfrm>
          <a:prstGeom prst="rect">
            <a:avLst/>
          </a:prstGeom>
        </p:spPr>
      </p:pic>
      <p:cxnSp>
        <p:nvCxnSpPr>
          <p:cNvPr id="28" name="Egyenes összekötő nyíllal 27"/>
          <p:cNvCxnSpPr/>
          <p:nvPr/>
        </p:nvCxnSpPr>
        <p:spPr>
          <a:xfrm flipH="1">
            <a:off x="3320785" y="2778758"/>
            <a:ext cx="6043553" cy="960764"/>
          </a:xfrm>
          <a:prstGeom prst="straightConnector1">
            <a:avLst/>
          </a:prstGeom>
          <a:ln w="38100">
            <a:solidFill>
              <a:srgbClr val="F05A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iversity of Szeged (@Uni_Szeged) / Twitter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47684" y="1436258"/>
            <a:ext cx="1034207" cy="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/>
          <p:nvPr/>
        </p:nvSpPr>
        <p:spPr>
          <a:xfrm>
            <a:off x="10364115" y="1888747"/>
            <a:ext cx="4869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accent2"/>
                </a:solidFill>
              </a:rPr>
              <a:t>User </a:t>
            </a:r>
            <a:r>
              <a:rPr lang="hu-HU" sz="2400" b="1" dirty="0" err="1" smtClean="0">
                <a:solidFill>
                  <a:schemeClr val="accent2"/>
                </a:solidFill>
              </a:rPr>
              <a:t>activity</a:t>
            </a:r>
            <a:endParaRPr lang="hu-HU" sz="24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980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592"/>
    </mc:Choice>
    <mc:Fallback>
      <p:transition spd="slow" advTm="425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75"/>
          <a:stretch/>
        </p:blipFill>
        <p:spPr>
          <a:xfrm>
            <a:off x="4790596" y="1092686"/>
            <a:ext cx="5895265" cy="40334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50107" y="0"/>
            <a:ext cx="6695386" cy="8046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The ELI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project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:</a:t>
            </a:r>
            <a:r>
              <a:rPr lang="hu-HU" sz="2400" dirty="0">
                <a:solidFill>
                  <a:schemeClr val="tx1"/>
                </a:solidFill>
                <a:latin typeface="+mj-lt"/>
              </a:rPr>
              <a:t> a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laser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user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facility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at</a:t>
            </a:r>
            <a:r>
              <a:rPr lang="hu-HU" sz="2400" dirty="0" smtClean="0">
                <a:solidFill>
                  <a:schemeClr val="tx1"/>
                </a:solidFill>
                <a:latin typeface="+mj-lt"/>
              </a:rPr>
              <a:t> 3 </a:t>
            </a:r>
            <a:r>
              <a:rPr lang="hu-HU" sz="2400" dirty="0" err="1" smtClean="0">
                <a:solidFill>
                  <a:schemeClr val="tx1"/>
                </a:solidFill>
                <a:latin typeface="+mj-lt"/>
              </a:rPr>
              <a:t>sites</a:t>
            </a:r>
            <a:endParaRPr lang="hu-H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908" cy="67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90595" y="5315110"/>
            <a:ext cx="6175194" cy="14773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hu-HU" b="1" dirty="0">
                <a:latin typeface="+mj-lt"/>
                <a:cs typeface="Calibri" panose="020F0502020204030204" pitchFamily="34" charset="0"/>
              </a:rPr>
              <a:t>3 </a:t>
            </a:r>
            <a:r>
              <a:rPr lang="hu-HU" b="1" dirty="0" err="1">
                <a:latin typeface="+mj-lt"/>
                <a:cs typeface="Calibri" panose="020F0502020204030204" pitchFamily="34" charset="0"/>
              </a:rPr>
              <a:t>complimentary</a:t>
            </a:r>
            <a:r>
              <a:rPr lang="hu-HU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pillars</a:t>
            </a:r>
            <a:r>
              <a:rPr lang="hu-HU" b="1" dirty="0" smtClean="0">
                <a:latin typeface="+mj-lt"/>
                <a:cs typeface="Calibri" panose="020F0502020204030204" pitchFamily="34" charset="0"/>
              </a:rPr>
              <a:t> (CZ+HU+RO)</a:t>
            </a:r>
            <a:endParaRPr lang="hu-HU" b="1" dirty="0">
              <a:latin typeface="+mj-lt"/>
              <a:cs typeface="Calibri" panose="020F0502020204030204" pitchFamily="34" charset="0"/>
            </a:endParaRPr>
          </a:p>
          <a:p>
            <a:pPr defTabSz="342900">
              <a:defRPr/>
            </a:pPr>
            <a:r>
              <a:rPr lang="hu-HU" b="1" dirty="0" err="1">
                <a:latin typeface="+mj-lt"/>
                <a:cs typeface="Calibri" panose="020F0502020204030204" pitchFamily="34" charset="0"/>
              </a:rPr>
              <a:t>Mission</a:t>
            </a:r>
            <a:r>
              <a:rPr lang="hu-HU" b="1" dirty="0">
                <a:latin typeface="+mj-lt"/>
                <a:cs typeface="Calibri" panose="020F0502020204030204" pitchFamily="34" charset="0"/>
              </a:rPr>
              <a:t> of 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the</a:t>
            </a:r>
            <a:r>
              <a:rPr lang="hu-HU" b="1" dirty="0" smtClean="0">
                <a:latin typeface="+mj-lt"/>
                <a:cs typeface="Calibri" panose="020F0502020204030204" pitchFamily="34" charset="0"/>
              </a:rPr>
              <a:t> ELI-ALPS 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pillar</a:t>
            </a:r>
            <a:r>
              <a:rPr lang="hu-HU" b="1" dirty="0" smtClean="0">
                <a:latin typeface="+mj-lt"/>
                <a:cs typeface="Calibri" panose="020F0502020204030204" pitchFamily="34" charset="0"/>
              </a:rPr>
              <a:t>:</a:t>
            </a:r>
            <a:endParaRPr lang="hu-HU" b="1" dirty="0">
              <a:latin typeface="+mj-lt"/>
              <a:cs typeface="Calibri" panose="020F0502020204030204" pitchFamily="34" charset="0"/>
            </a:endParaRPr>
          </a:p>
          <a:p>
            <a:pPr defTabSz="342900">
              <a:buFont typeface="Wingdings" pitchFamily="2" charset="2"/>
              <a:buChar char="§"/>
              <a:defRPr/>
            </a:pPr>
            <a:r>
              <a:rPr lang="hu-HU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generate</a:t>
            </a:r>
            <a:r>
              <a:rPr lang="hu-HU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hu-HU" b="1" dirty="0">
                <a:latin typeface="+mj-lt"/>
                <a:cs typeface="Calibri" panose="020F0502020204030204" pitchFamily="34" charset="0"/>
              </a:rPr>
              <a:t>femtosecond and </a:t>
            </a:r>
            <a:r>
              <a:rPr lang="hu-HU" b="1" dirty="0" err="1">
                <a:latin typeface="+mj-lt"/>
                <a:cs typeface="Calibri" panose="020F0502020204030204" pitchFamily="34" charset="0"/>
              </a:rPr>
              <a:t>attosecond</a:t>
            </a:r>
            <a:r>
              <a:rPr lang="hu-HU" b="1" dirty="0">
                <a:latin typeface="+mj-lt"/>
                <a:cs typeface="Calibri" panose="020F0502020204030204" pitchFamily="34" charset="0"/>
              </a:rPr>
              <a:t> 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pulses</a:t>
            </a:r>
            <a:endParaRPr lang="hu-HU" b="1" dirty="0" smtClean="0">
              <a:latin typeface="+mj-lt"/>
              <a:cs typeface="Calibri" panose="020F0502020204030204" pitchFamily="34" charset="0"/>
            </a:endParaRPr>
          </a:p>
          <a:p>
            <a:pPr defTabSz="342900">
              <a:buFont typeface="Wingdings" pitchFamily="2" charset="2"/>
              <a:buChar char="§"/>
              <a:defRPr/>
            </a:pPr>
            <a:r>
              <a:rPr lang="hu-HU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GB" b="1" dirty="0" smtClean="0">
                <a:latin typeface="+mj-lt"/>
                <a:cs typeface="Calibri" panose="020F0502020204030204" pitchFamily="34" charset="0"/>
              </a:rPr>
              <a:t>t</a:t>
            </a:r>
            <a:r>
              <a:rPr lang="hu-HU" b="1" dirty="0" err="1" smtClean="0">
                <a:latin typeface="+mj-lt"/>
                <a:cs typeface="Calibri" panose="020F0502020204030204" pitchFamily="34" charset="0"/>
              </a:rPr>
              <a:t>ime-resolved</a:t>
            </a:r>
            <a:r>
              <a:rPr lang="hu-HU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en-GB" b="1" dirty="0">
                <a:latin typeface="+mj-lt"/>
                <a:cs typeface="Calibri" panose="020F0502020204030204" pitchFamily="34" charset="0"/>
              </a:rPr>
              <a:t>electron dynamics in atoms, molecules, plasmas and solids.</a:t>
            </a:r>
            <a:endParaRPr lang="hu-HU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4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1621935"/>
            <a:ext cx="11078397" cy="4918841"/>
          </a:xfrm>
          <a:prstGeom prst="rect">
            <a:avLst/>
          </a:prstGeom>
        </p:spPr>
      </p:pic>
      <p:sp>
        <p:nvSpPr>
          <p:cNvPr id="213" name="Szövegdoboz 212"/>
          <p:cNvSpPr txBox="1"/>
          <p:nvPr/>
        </p:nvSpPr>
        <p:spPr>
          <a:xfrm flipH="1">
            <a:off x="9055007" y="2131738"/>
            <a:ext cx="1338255" cy="538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HF PW</a:t>
            </a:r>
          </a:p>
          <a:p>
            <a:pPr algn="ctr"/>
            <a:r>
              <a:rPr lang="hu-HU" sz="1100" dirty="0" smtClean="0"/>
              <a:t>10 Hz, 17 </a:t>
            </a:r>
            <a:r>
              <a:rPr lang="hu-HU" sz="1100" dirty="0" err="1" smtClean="0"/>
              <a:t>fs</a:t>
            </a:r>
            <a:r>
              <a:rPr lang="hu-HU" sz="1100" dirty="0" smtClean="0"/>
              <a:t>, 34 J.</a:t>
            </a:r>
            <a:endParaRPr lang="hu-HU" sz="1100" dirty="0"/>
          </a:p>
        </p:txBody>
      </p:sp>
      <p:cxnSp>
        <p:nvCxnSpPr>
          <p:cNvPr id="214" name="Egyenes összekötő 213"/>
          <p:cNvCxnSpPr>
            <a:stCxn id="213" idx="3"/>
          </p:cNvCxnSpPr>
          <p:nvPr/>
        </p:nvCxnSpPr>
        <p:spPr>
          <a:xfrm flipH="1">
            <a:off x="7853470" y="2401043"/>
            <a:ext cx="1201539" cy="735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" name="Téglalap 224"/>
          <p:cNvSpPr/>
          <p:nvPr/>
        </p:nvSpPr>
        <p:spPr>
          <a:xfrm>
            <a:off x="8818931" y="2113370"/>
            <a:ext cx="311216" cy="5534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HF PW </a:t>
            </a:r>
            <a:r>
              <a:rPr lang="hu-HU" dirty="0" err="1" smtClean="0"/>
              <a:t>activity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10 Hz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714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: lekerekített 19">
            <a:extLst>
              <a:ext uri="{FF2B5EF4-FFF2-40B4-BE49-F238E27FC236}">
                <a16:creationId xmlns:a16="http://schemas.microsoft.com/office/drawing/2014/main" xmlns="" id="{330692E9-EA4F-41CC-8600-2EAC3B2D5C9F}"/>
              </a:ext>
            </a:extLst>
          </p:cNvPr>
          <p:cNvSpPr/>
          <p:nvPr/>
        </p:nvSpPr>
        <p:spPr>
          <a:xfrm>
            <a:off x="4397090" y="2756717"/>
            <a:ext cx="2021295" cy="956345"/>
          </a:xfrm>
          <a:prstGeom prst="roundRect">
            <a:avLst>
              <a:gd name="adj" fmla="val 7061"/>
            </a:avLst>
          </a:prstGeom>
          <a:solidFill>
            <a:srgbClr val="F05A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0136F8EC-94BD-49A5-B254-88135D6F7336}"/>
              </a:ext>
            </a:extLst>
          </p:cNvPr>
          <p:cNvSpPr txBox="1"/>
          <p:nvPr/>
        </p:nvSpPr>
        <p:spPr>
          <a:xfrm>
            <a:off x="4508470" y="2834885"/>
            <a:ext cx="18380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Energy: ≥ </a:t>
            </a:r>
            <a:r>
              <a:rPr lang="hu-HU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</a:p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 10 Hz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xmlns="" id="{CF383C98-D4EC-4A0A-8FDC-5330CC4D45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30866" y="1300909"/>
            <a:ext cx="1378645" cy="1314900"/>
          </a:xfrm>
          <a:prstGeom prst="rect">
            <a:avLst/>
          </a:prstGeom>
        </p:spPr>
      </p:pic>
      <p:pic>
        <p:nvPicPr>
          <p:cNvPr id="14" name="Picture 3" descr="20190924 OSAT3 20h00 16">
            <a:extLst>
              <a:ext uri="{FF2B5EF4-FFF2-40B4-BE49-F238E27FC236}">
                <a16:creationId xmlns:a16="http://schemas.microsoft.com/office/drawing/2014/main" xmlns="" id="{C08FF48D-A8BC-4A0A-BA3A-2071B6D35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21683" y="4152745"/>
            <a:ext cx="3681272" cy="165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3"/>
          <p:cNvSpPr txBox="1"/>
          <p:nvPr/>
        </p:nvSpPr>
        <p:spPr>
          <a:xfrm>
            <a:off x="3411416" y="-116360"/>
            <a:ext cx="7253076" cy="380873"/>
          </a:xfrm>
          <a:prstGeom prst="rect">
            <a:avLst/>
          </a:prstGeom>
        </p:spPr>
        <p:txBody>
          <a:bodyPr/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rgbClr val="E7511E"/>
                </a:solidFill>
                <a:latin typeface="Book Antiqua" panose="0204060205030503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en-US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30" y="3547747"/>
            <a:ext cx="4245119" cy="2443638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730" y="1407896"/>
            <a:ext cx="3787343" cy="2111895"/>
          </a:xfrm>
          <a:prstGeom prst="rect">
            <a:avLst/>
          </a:prstGeom>
        </p:spPr>
      </p:pic>
      <p:graphicFrame>
        <p:nvGraphicFramePr>
          <p:cNvPr id="26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4084707"/>
              </p:ext>
            </p:extLst>
          </p:nvPr>
        </p:nvGraphicFramePr>
        <p:xfrm>
          <a:off x="1071899" y="6141047"/>
          <a:ext cx="10424710" cy="71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818">
                  <a:extLst>
                    <a:ext uri="{9D8B030D-6E8A-4147-A177-3AD203B41FA5}">
                      <a16:colId xmlns:a16="http://schemas.microsoft.com/office/drawing/2014/main" xmlns="" val="3446769781"/>
                    </a:ext>
                  </a:extLst>
                </a:gridCol>
                <a:gridCol w="4590275">
                  <a:extLst>
                    <a:ext uri="{9D8B030D-6E8A-4147-A177-3AD203B41FA5}">
                      <a16:colId xmlns:a16="http://schemas.microsoft.com/office/drawing/2014/main" xmlns="" val="285428767"/>
                    </a:ext>
                  </a:extLst>
                </a:gridCol>
                <a:gridCol w="2097155">
                  <a:extLst>
                    <a:ext uri="{9D8B030D-6E8A-4147-A177-3AD203B41FA5}">
                      <a16:colId xmlns:a16="http://schemas.microsoft.com/office/drawing/2014/main" xmlns="" val="3174155935"/>
                    </a:ext>
                  </a:extLst>
                </a:gridCol>
                <a:gridCol w="2390462">
                  <a:extLst>
                    <a:ext uri="{9D8B030D-6E8A-4147-A177-3AD203B41FA5}">
                      <a16:colId xmlns:a16="http://schemas.microsoft.com/office/drawing/2014/main" xmlns="" val="3532002611"/>
                    </a:ext>
                  </a:extLst>
                </a:gridCol>
              </a:tblGrid>
              <a:tr h="246210">
                <a:tc>
                  <a:txBody>
                    <a:bodyPr/>
                    <a:lstStyle/>
                    <a:p>
                      <a:pPr algn="l"/>
                      <a:endParaRPr lang="hu-HU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Parameters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due</a:t>
                      </a:r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date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95808585"/>
                  </a:ext>
                </a:extLst>
              </a:tr>
              <a:tr h="246210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HF PW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10 Hz,</a:t>
                      </a:r>
                      <a:r>
                        <a:rPr lang="hu-HU" sz="1800" i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&lt;17 </a:t>
                      </a:r>
                      <a:r>
                        <a:rPr lang="hu-HU" sz="1800" i="0" baseline="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i="0" baseline="0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, 34 </a:t>
                      </a:r>
                      <a:r>
                        <a:rPr lang="hu-HU" sz="1800" i="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J, 2 PW</a:t>
                      </a:r>
                      <a:endParaRPr lang="hu-HU" sz="1800" i="0" baseline="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err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Installation</a:t>
                      </a:r>
                      <a:endParaRPr lang="hu-HU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dirty="0" err="1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by</a:t>
                      </a:r>
                      <a:r>
                        <a:rPr lang="hu-HU" sz="18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 Q3 </a:t>
                      </a:r>
                      <a:r>
                        <a:rPr lang="hu-HU" sz="1800" baseline="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2022</a:t>
                      </a:r>
                      <a:endParaRPr lang="hu-HU" sz="1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400668793"/>
                  </a:ext>
                </a:extLst>
              </a:tr>
            </a:tbl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</a:t>
            </a:r>
            <a:r>
              <a:rPr lang="en-US" dirty="0" err="1" smtClean="0"/>
              <a:t>tatus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/>
              <a:t>2 PW laser </a:t>
            </a:r>
            <a:r>
              <a:rPr lang="en-US" dirty="0" smtClean="0"/>
              <a:t>system</a:t>
            </a:r>
            <a:endParaRPr lang="hu-HU" dirty="0"/>
          </a:p>
        </p:txBody>
      </p:sp>
      <p:pic>
        <p:nvPicPr>
          <p:cNvPr id="27" name="Kép 6">
            <a:extLst>
              <a:ext uri="{FF2B5EF4-FFF2-40B4-BE49-F238E27FC236}">
                <a16:creationId xmlns:a16="http://schemas.microsoft.com/office/drawing/2014/main" xmlns="" id="{28A049FD-2B35-4822-B465-E518C0C1C0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9111" y="1620910"/>
            <a:ext cx="2258905" cy="2147087"/>
          </a:xfrm>
          <a:prstGeom prst="rect">
            <a:avLst/>
          </a:prstGeom>
        </p:spPr>
      </p:pic>
      <p:pic>
        <p:nvPicPr>
          <p:cNvPr id="28" name="Kép 10">
            <a:extLst>
              <a:ext uri="{FF2B5EF4-FFF2-40B4-BE49-F238E27FC236}">
                <a16:creationId xmlns:a16="http://schemas.microsoft.com/office/drawing/2014/main" xmlns="" id="{6607471E-18E5-4317-9173-349582A6E8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4816" y="4000195"/>
            <a:ext cx="1913748" cy="1779822"/>
          </a:xfrm>
          <a:prstGeom prst="rect">
            <a:avLst/>
          </a:prstGeom>
        </p:spPr>
      </p:pic>
      <p:pic>
        <p:nvPicPr>
          <p:cNvPr id="29" name="Kép 11">
            <a:extLst>
              <a:ext uri="{FF2B5EF4-FFF2-40B4-BE49-F238E27FC236}">
                <a16:creationId xmlns:a16="http://schemas.microsoft.com/office/drawing/2014/main" xmlns="" id="{DFF4506C-60A6-45D6-857A-C1B1C2C1FB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55732" y="1507910"/>
            <a:ext cx="2750806" cy="2566146"/>
          </a:xfrm>
          <a:prstGeom prst="rect">
            <a:avLst/>
          </a:prstGeom>
        </p:spPr>
      </p:pic>
      <p:sp>
        <p:nvSpPr>
          <p:cNvPr id="16" name="Téglalap: lekerekített 5">
            <a:extLst>
              <a:ext uri="{FF2B5EF4-FFF2-40B4-BE49-F238E27FC236}">
                <a16:creationId xmlns:a16="http://schemas.microsoft.com/office/drawing/2014/main" xmlns="" id="{BFE38233-E4C0-4E32-8682-DAD9B69F99CE}"/>
              </a:ext>
            </a:extLst>
          </p:cNvPr>
          <p:cNvSpPr/>
          <p:nvPr/>
        </p:nvSpPr>
        <p:spPr>
          <a:xfrm>
            <a:off x="8954197" y="5565566"/>
            <a:ext cx="2183429" cy="478268"/>
          </a:xfrm>
          <a:prstGeom prst="roundRect">
            <a:avLst>
              <a:gd name="adj" fmla="val 7061"/>
            </a:avLst>
          </a:prstGeom>
          <a:solidFill>
            <a:srgbClr val="F05A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xmlns="" id="{8E178D2B-0B60-4BAD-9405-A52DF0E4C6C4}"/>
              </a:ext>
            </a:extLst>
          </p:cNvPr>
          <p:cNvSpPr txBox="1"/>
          <p:nvPr/>
        </p:nvSpPr>
        <p:spPr>
          <a:xfrm>
            <a:off x="9031572" y="5591275"/>
            <a:ext cx="1979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Duration: ≤17 </a:t>
            </a:r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284254" y="3706469"/>
            <a:ext cx="56555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Compression</a:t>
            </a: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of </a:t>
            </a:r>
            <a:r>
              <a:rPr lang="hu-HU" sz="2000" b="1" dirty="0" err="1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attenuated</a:t>
            </a:r>
            <a:r>
              <a:rPr lang="hu-HU" sz="2000" b="1" dirty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</a:t>
            </a:r>
            <a:r>
              <a:rPr lang="hu-HU" sz="2000" b="1" dirty="0" err="1" smtClean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beam</a:t>
            </a:r>
            <a:r>
              <a:rPr lang="hu-HU" sz="2000" b="1" dirty="0" smtClean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@ </a:t>
            </a:r>
            <a:r>
              <a:rPr lang="hu-HU" sz="2000" b="1" dirty="0" err="1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</a:t>
            </a:r>
            <a:r>
              <a:rPr lang="hu-HU" sz="2000" b="1" dirty="0" err="1" smtClean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win</a:t>
            </a:r>
            <a:r>
              <a:rPr lang="hu-HU" sz="2000" b="1" dirty="0" smtClean="0">
                <a:solidFill>
                  <a:srgbClr val="E7511E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 1</a:t>
            </a:r>
            <a:endParaRPr lang="en-US" sz="2000" b="1" dirty="0">
              <a:solidFill>
                <a:srgbClr val="E7511E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8229862" y="1055678"/>
            <a:ext cx="4869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User </a:t>
            </a:r>
            <a:r>
              <a:rPr lang="hu-HU" sz="2400" b="1" dirty="0" err="1" smtClean="0">
                <a:solidFill>
                  <a:srgbClr val="0070C0"/>
                </a:solidFill>
              </a:rPr>
              <a:t>ready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err="1" smtClean="0">
                <a:solidFill>
                  <a:srgbClr val="0070C0"/>
                </a:solidFill>
              </a:rPr>
              <a:t>by</a:t>
            </a:r>
            <a:r>
              <a:rPr lang="hu-HU" sz="2400" b="1" dirty="0" smtClean="0">
                <a:solidFill>
                  <a:srgbClr val="0070C0"/>
                </a:solidFill>
              </a:rPr>
              <a:t> Q4 </a:t>
            </a:r>
            <a:r>
              <a:rPr lang="hu-HU" sz="2400" b="1" dirty="0">
                <a:solidFill>
                  <a:srgbClr val="0070C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xmlns="" val="302522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4354">
        <p:fade/>
      </p:transition>
    </mc:Choice>
    <mc:Fallback>
      <p:transition spd="med" advTm="243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1621935"/>
            <a:ext cx="11078397" cy="4918841"/>
          </a:xfrm>
          <a:prstGeom prst="rect">
            <a:avLst/>
          </a:prstGeom>
        </p:spPr>
      </p:pic>
      <p:sp>
        <p:nvSpPr>
          <p:cNvPr id="213" name="Szövegdoboz 212"/>
          <p:cNvSpPr txBox="1"/>
          <p:nvPr/>
        </p:nvSpPr>
        <p:spPr>
          <a:xfrm flipH="1">
            <a:off x="9055007" y="2131738"/>
            <a:ext cx="1338255" cy="538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HF PW</a:t>
            </a:r>
          </a:p>
          <a:p>
            <a:pPr algn="ctr"/>
            <a:r>
              <a:rPr lang="hu-HU" sz="1100" dirty="0" smtClean="0"/>
              <a:t>10 Hz, 17 </a:t>
            </a:r>
            <a:r>
              <a:rPr lang="hu-HU" sz="1100" dirty="0" err="1" smtClean="0"/>
              <a:t>fs</a:t>
            </a:r>
            <a:r>
              <a:rPr lang="hu-HU" sz="1100" dirty="0" smtClean="0"/>
              <a:t>, 34 J.</a:t>
            </a:r>
            <a:endParaRPr lang="hu-HU" sz="1100" dirty="0"/>
          </a:p>
        </p:txBody>
      </p:sp>
      <p:cxnSp>
        <p:nvCxnSpPr>
          <p:cNvPr id="214" name="Egyenes összekötő 213"/>
          <p:cNvCxnSpPr>
            <a:stCxn id="213" idx="3"/>
          </p:cNvCxnSpPr>
          <p:nvPr/>
        </p:nvCxnSpPr>
        <p:spPr>
          <a:xfrm flipH="1">
            <a:off x="7853470" y="2401043"/>
            <a:ext cx="1201539" cy="735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20" name="Csoportba foglalás 219"/>
          <p:cNvGrpSpPr/>
          <p:nvPr/>
        </p:nvGrpSpPr>
        <p:grpSpPr>
          <a:xfrm>
            <a:off x="6425528" y="1712025"/>
            <a:ext cx="3024406" cy="851017"/>
            <a:chOff x="3406426" y="367268"/>
            <a:chExt cx="2707801" cy="851017"/>
          </a:xfrm>
        </p:grpSpPr>
        <p:sp>
          <p:nvSpPr>
            <p:cNvPr id="268" name="Szövegdoboz 267"/>
            <p:cNvSpPr txBox="1"/>
            <p:nvPr/>
          </p:nvSpPr>
          <p:spPr>
            <a:xfrm flipH="1">
              <a:off x="4636987" y="367268"/>
              <a:ext cx="147724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PW </a:t>
              </a:r>
              <a:r>
                <a:rPr lang="hu-HU" dirty="0" err="1" smtClean="0"/>
                <a:t>Electron</a:t>
              </a:r>
              <a:endParaRPr lang="hu-HU" sz="1100" dirty="0"/>
            </a:p>
          </p:txBody>
        </p:sp>
        <p:cxnSp>
          <p:nvCxnSpPr>
            <p:cNvPr id="269" name="Egyenes összekötő 268"/>
            <p:cNvCxnSpPr>
              <a:stCxn id="268" idx="3"/>
            </p:cNvCxnSpPr>
            <p:nvPr/>
          </p:nvCxnSpPr>
          <p:spPr>
            <a:xfrm flipH="1">
              <a:off x="3406426" y="551934"/>
              <a:ext cx="1230561" cy="6663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1" name="Csoportba foglalás 220"/>
          <p:cNvGrpSpPr/>
          <p:nvPr/>
        </p:nvGrpSpPr>
        <p:grpSpPr>
          <a:xfrm>
            <a:off x="6053793" y="1179271"/>
            <a:ext cx="3542610" cy="1144387"/>
            <a:chOff x="3355387" y="367268"/>
            <a:chExt cx="3171758" cy="1144387"/>
          </a:xfrm>
        </p:grpSpPr>
        <p:sp>
          <p:nvSpPr>
            <p:cNvPr id="266" name="Szövegdoboz 265"/>
            <p:cNvSpPr txBox="1"/>
            <p:nvPr/>
          </p:nvSpPr>
          <p:spPr>
            <a:xfrm flipH="1">
              <a:off x="4636985" y="367268"/>
              <a:ext cx="189016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HF </a:t>
              </a:r>
              <a:r>
                <a:rPr lang="hu-HU" dirty="0" err="1" smtClean="0"/>
                <a:t>Physics</a:t>
              </a:r>
              <a:r>
                <a:rPr lang="hu-HU" dirty="0" smtClean="0"/>
                <a:t> (UFO)</a:t>
              </a:r>
              <a:r>
                <a:rPr lang="hu-HU" sz="1100" dirty="0" smtClean="0"/>
                <a:t>.</a:t>
              </a:r>
              <a:endParaRPr lang="hu-HU" sz="1100" dirty="0"/>
            </a:p>
          </p:txBody>
        </p:sp>
        <p:cxnSp>
          <p:nvCxnSpPr>
            <p:cNvPr id="267" name="Egyenes összekötő 266"/>
            <p:cNvCxnSpPr>
              <a:stCxn id="266" idx="3"/>
            </p:cNvCxnSpPr>
            <p:nvPr/>
          </p:nvCxnSpPr>
          <p:spPr>
            <a:xfrm flipH="1">
              <a:off x="3355387" y="551934"/>
              <a:ext cx="1281598" cy="95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2" name="Csoportba foglalás 221"/>
          <p:cNvGrpSpPr/>
          <p:nvPr/>
        </p:nvGrpSpPr>
        <p:grpSpPr>
          <a:xfrm>
            <a:off x="5986370" y="706446"/>
            <a:ext cx="2600762" cy="1419605"/>
            <a:chOff x="3636865" y="367268"/>
            <a:chExt cx="2328506" cy="1419605"/>
          </a:xfrm>
        </p:grpSpPr>
        <p:sp>
          <p:nvSpPr>
            <p:cNvPr id="264" name="Szövegdoboz 263"/>
            <p:cNvSpPr txBox="1"/>
            <p:nvPr/>
          </p:nvSpPr>
          <p:spPr>
            <a:xfrm flipH="1">
              <a:off x="4636987" y="367268"/>
              <a:ext cx="13283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PW SHHG</a:t>
              </a:r>
              <a:r>
                <a:rPr lang="hu-HU" sz="1100" dirty="0" smtClean="0"/>
                <a:t>.</a:t>
              </a:r>
              <a:endParaRPr lang="hu-HU" sz="1100" dirty="0"/>
            </a:p>
          </p:txBody>
        </p:sp>
        <p:cxnSp>
          <p:nvCxnSpPr>
            <p:cNvPr id="265" name="Egyenes összekötő 264"/>
            <p:cNvCxnSpPr>
              <a:stCxn id="264" idx="3"/>
            </p:cNvCxnSpPr>
            <p:nvPr/>
          </p:nvCxnSpPr>
          <p:spPr>
            <a:xfrm flipH="1">
              <a:off x="3636865" y="551934"/>
              <a:ext cx="1000122" cy="123493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5" name="Téglalap 224"/>
          <p:cNvSpPr/>
          <p:nvPr/>
        </p:nvSpPr>
        <p:spPr>
          <a:xfrm>
            <a:off x="8818931" y="2135404"/>
            <a:ext cx="311216" cy="5534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" name="Téglalap 225"/>
          <p:cNvSpPr/>
          <p:nvPr/>
        </p:nvSpPr>
        <p:spPr>
          <a:xfrm>
            <a:off x="7787704" y="1701971"/>
            <a:ext cx="155609" cy="379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Téglalap 226"/>
          <p:cNvSpPr/>
          <p:nvPr/>
        </p:nvSpPr>
        <p:spPr>
          <a:xfrm>
            <a:off x="7344453" y="1171643"/>
            <a:ext cx="164307" cy="3842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Cím 1"/>
          <p:cNvSpPr txBox="1">
            <a:spLocks/>
          </p:cNvSpPr>
          <p:nvPr/>
        </p:nvSpPr>
        <p:spPr>
          <a:xfrm>
            <a:off x="3257797" y="0"/>
            <a:ext cx="8667044" cy="893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66291" y="116947"/>
            <a:ext cx="8325709" cy="804648"/>
          </a:xfrm>
        </p:spPr>
        <p:txBody>
          <a:bodyPr>
            <a:normAutofit/>
          </a:bodyPr>
          <a:lstStyle/>
          <a:p>
            <a:r>
              <a:rPr lang="en-US" dirty="0"/>
              <a:t>PW driven high field </a:t>
            </a:r>
            <a:r>
              <a:rPr lang="en-US" dirty="0" smtClean="0"/>
              <a:t>interactions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7087504" y="706446"/>
            <a:ext cx="175920" cy="3842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1319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6626" y="1621935"/>
            <a:ext cx="11078397" cy="4918841"/>
          </a:xfrm>
          <a:prstGeom prst="rect">
            <a:avLst/>
          </a:prstGeom>
        </p:spPr>
      </p:pic>
      <p:sp>
        <p:nvSpPr>
          <p:cNvPr id="205" name="Szövegdoboz 204"/>
          <p:cNvSpPr txBox="1"/>
          <p:nvPr/>
        </p:nvSpPr>
        <p:spPr>
          <a:xfrm flipH="1">
            <a:off x="8959839" y="2891369"/>
            <a:ext cx="164286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THz</a:t>
            </a:r>
            <a:r>
              <a:rPr lang="hu-HU" dirty="0" smtClean="0"/>
              <a:t> - NLTSF</a:t>
            </a:r>
            <a:endParaRPr lang="hu-HU" dirty="0"/>
          </a:p>
        </p:txBody>
      </p:sp>
      <p:cxnSp>
        <p:nvCxnSpPr>
          <p:cNvPr id="206" name="Egyenes összekötő 205"/>
          <p:cNvCxnSpPr>
            <a:stCxn id="242" idx="1"/>
          </p:cNvCxnSpPr>
          <p:nvPr/>
        </p:nvCxnSpPr>
        <p:spPr>
          <a:xfrm flipH="1">
            <a:off x="4825388" y="3081261"/>
            <a:ext cx="41071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23" name="Csoportba foglalás 222"/>
          <p:cNvGrpSpPr/>
          <p:nvPr/>
        </p:nvGrpSpPr>
        <p:grpSpPr>
          <a:xfrm>
            <a:off x="8105355" y="3447677"/>
            <a:ext cx="3168325" cy="1082458"/>
            <a:chOff x="4808009" y="-2945530"/>
            <a:chExt cx="2836654" cy="1082458"/>
          </a:xfrm>
        </p:grpSpPr>
        <p:sp>
          <p:nvSpPr>
            <p:cNvPr id="262" name="Szövegdoboz 261"/>
            <p:cNvSpPr txBox="1"/>
            <p:nvPr/>
          </p:nvSpPr>
          <p:spPr>
            <a:xfrm flipH="1">
              <a:off x="6221662" y="-2945530"/>
              <a:ext cx="1423001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THz</a:t>
              </a:r>
              <a:r>
                <a:rPr lang="hu-HU" dirty="0" smtClean="0"/>
                <a:t> </a:t>
              </a:r>
              <a:r>
                <a:rPr lang="hu-HU" dirty="0" err="1" smtClean="0"/>
                <a:t>pump</a:t>
              </a:r>
              <a:endParaRPr lang="hu-HU" dirty="0" smtClean="0"/>
            </a:p>
            <a:p>
              <a:pPr algn="ctr"/>
              <a:r>
                <a:rPr lang="hu-HU" sz="1100" dirty="0"/>
                <a:t>50 Hz, 500 </a:t>
              </a:r>
              <a:r>
                <a:rPr lang="hu-HU" sz="1100" dirty="0" err="1"/>
                <a:t>fs</a:t>
              </a:r>
              <a:r>
                <a:rPr lang="hu-HU" sz="1100" dirty="0"/>
                <a:t>, 500 </a:t>
              </a:r>
              <a:r>
                <a:rPr lang="hu-HU" sz="1100" dirty="0" err="1"/>
                <a:t>mJ</a:t>
              </a:r>
              <a:endParaRPr lang="hu-HU" sz="1100" dirty="0"/>
            </a:p>
          </p:txBody>
        </p:sp>
        <p:cxnSp>
          <p:nvCxnSpPr>
            <p:cNvPr id="263" name="Egyenes összekötő 262"/>
            <p:cNvCxnSpPr>
              <a:stCxn id="241" idx="1"/>
            </p:cNvCxnSpPr>
            <p:nvPr/>
          </p:nvCxnSpPr>
          <p:spPr>
            <a:xfrm flipH="1">
              <a:off x="4808009" y="-2675537"/>
              <a:ext cx="1334960" cy="81246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1" name="Téglalap 240"/>
          <p:cNvSpPr/>
          <p:nvPr/>
        </p:nvSpPr>
        <p:spPr>
          <a:xfrm>
            <a:off x="9596403" y="3449053"/>
            <a:ext cx="160838" cy="537233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Téglalap 241"/>
          <p:cNvSpPr/>
          <p:nvPr/>
        </p:nvSpPr>
        <p:spPr>
          <a:xfrm>
            <a:off x="8932573" y="2896061"/>
            <a:ext cx="177360" cy="370399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4" name="Szövegdoboz 243"/>
          <p:cNvSpPr txBox="1"/>
          <p:nvPr/>
        </p:nvSpPr>
        <p:spPr>
          <a:xfrm flipH="1">
            <a:off x="10417872" y="4180849"/>
            <a:ext cx="105065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 </a:t>
            </a:r>
            <a:r>
              <a:rPr lang="hu-HU" dirty="0" err="1" smtClean="0"/>
              <a:t>THz</a:t>
            </a:r>
            <a:endParaRPr lang="hu-HU" dirty="0"/>
          </a:p>
        </p:txBody>
      </p:sp>
      <p:cxnSp>
        <p:nvCxnSpPr>
          <p:cNvPr id="245" name="Egyenes összekötő 244"/>
          <p:cNvCxnSpPr>
            <a:stCxn id="246" idx="1"/>
          </p:cNvCxnSpPr>
          <p:nvPr/>
        </p:nvCxnSpPr>
        <p:spPr>
          <a:xfrm flipH="1">
            <a:off x="8624952" y="4367756"/>
            <a:ext cx="1621250" cy="1045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6" name="Téglalap 245"/>
          <p:cNvSpPr/>
          <p:nvPr/>
        </p:nvSpPr>
        <p:spPr>
          <a:xfrm>
            <a:off x="10246201" y="4183778"/>
            <a:ext cx="206431" cy="367956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THz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0.15-1.5 </a:t>
            </a:r>
            <a:r>
              <a:rPr lang="hu-HU"/>
              <a:t>THz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32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055ACB-DDAC-4F4E-9311-8854AF4E0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82306" y="2007383"/>
            <a:ext cx="4856790" cy="2948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835816-CCEB-4415-8ECA-1AF518EB5A8A}"/>
              </a:ext>
            </a:extLst>
          </p:cNvPr>
          <p:cNvSpPr/>
          <p:nvPr/>
        </p:nvSpPr>
        <p:spPr>
          <a:xfrm>
            <a:off x="3513834" y="8793"/>
            <a:ext cx="7233070" cy="535531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sz="3000" b="1" dirty="0">
              <a:solidFill>
                <a:srgbClr val="E7511E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artalom helye 5"/>
          <p:cNvSpPr txBox="1">
            <a:spLocks/>
          </p:cNvSpPr>
          <p:nvPr/>
        </p:nvSpPr>
        <p:spPr>
          <a:xfrm>
            <a:off x="0" y="4682305"/>
            <a:ext cx="5851490" cy="1677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>
              <a:buNone/>
            </a:pPr>
            <a:r>
              <a:rPr lang="en-US" sz="2000" b="1" dirty="0"/>
              <a:t>Pump laser</a:t>
            </a:r>
            <a:r>
              <a:rPr lang="hu-HU" sz="2000" b="1" dirty="0"/>
              <a:t> (</a:t>
            </a:r>
            <a:r>
              <a:rPr lang="hu-HU" sz="2000" dirty="0" err="1"/>
              <a:t>cryo-cooled</a:t>
            </a:r>
            <a:r>
              <a:rPr lang="hu-HU" sz="2000" dirty="0"/>
              <a:t> </a:t>
            </a:r>
            <a:r>
              <a:rPr lang="hu-HU" sz="2000" dirty="0" err="1"/>
              <a:t>Amplight</a:t>
            </a:r>
            <a:r>
              <a:rPr lang="hu-HU" sz="2000" dirty="0"/>
              <a:t>)</a:t>
            </a:r>
            <a:endParaRPr lang="en-US" sz="2000" dirty="0"/>
          </a:p>
          <a:p>
            <a:pPr lvl="1"/>
            <a:r>
              <a:rPr lang="en-US" sz="2000" dirty="0"/>
              <a:t>Wavelength: 1.03 µm </a:t>
            </a:r>
          </a:p>
          <a:p>
            <a:pPr lvl="1"/>
            <a:r>
              <a:rPr lang="en-US" sz="2000" dirty="0"/>
              <a:t>Pulse duration: 200 fs</a:t>
            </a:r>
          </a:p>
          <a:p>
            <a:pPr lvl="1"/>
            <a:r>
              <a:rPr lang="en-US" sz="2000" dirty="0"/>
              <a:t>Pulse energy: ≥6 mJ</a:t>
            </a:r>
          </a:p>
          <a:p>
            <a:pPr lvl="1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Repetition rate: 1 kHz</a:t>
            </a:r>
          </a:p>
          <a:p>
            <a:pPr lvl="1"/>
            <a:r>
              <a:rPr lang="en-US" sz="2000" dirty="0"/>
              <a:t>Jitter to an external clock signal: ≤100 fs</a:t>
            </a:r>
          </a:p>
        </p:txBody>
      </p:sp>
      <p:sp>
        <p:nvSpPr>
          <p:cNvPr id="6" name="Tartalom helye 7"/>
          <p:cNvSpPr txBox="1">
            <a:spLocks/>
          </p:cNvSpPr>
          <p:nvPr/>
        </p:nvSpPr>
        <p:spPr>
          <a:xfrm>
            <a:off x="5811209" y="5067056"/>
            <a:ext cx="6092157" cy="167766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/>
              <a:t>THz source</a:t>
            </a:r>
            <a:r>
              <a:rPr lang="hu-HU" sz="2000" b="1" dirty="0"/>
              <a:t>:</a:t>
            </a:r>
            <a:endParaRPr lang="en-US" sz="2000" b="1" dirty="0"/>
          </a:p>
          <a:p>
            <a:pPr marL="449263" lvl="1" indent="7938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pulse energy: ≥10 µJ</a:t>
            </a:r>
          </a:p>
          <a:p>
            <a:pPr marL="449263" lvl="1" indent="7938"/>
            <a:r>
              <a:rPr lang="en-US" sz="2000" dirty="0"/>
              <a:t>spectral maximum: in the </a:t>
            </a:r>
            <a:r>
              <a:rPr lang="en-US" sz="2000" dirty="0" smtClean="0"/>
              <a:t>0.3</a:t>
            </a:r>
            <a:r>
              <a:rPr lang="hu-HU" sz="2000" dirty="0" smtClean="0"/>
              <a:t>-</a:t>
            </a:r>
            <a:r>
              <a:rPr lang="en-US" sz="2000" dirty="0" smtClean="0"/>
              <a:t>0.6 </a:t>
            </a:r>
            <a:r>
              <a:rPr lang="en-US" sz="2000" dirty="0"/>
              <a:t>THz range</a:t>
            </a:r>
          </a:p>
          <a:p>
            <a:pPr marL="449263" lvl="1" indent="7938"/>
            <a:r>
              <a:rPr lang="en-US" sz="2000" dirty="0"/>
              <a:t>useful spectral content: </a:t>
            </a:r>
            <a:r>
              <a:rPr lang="en-US" sz="2000" dirty="0" smtClean="0"/>
              <a:t>0.15</a:t>
            </a:r>
            <a:r>
              <a:rPr lang="hu-HU" sz="2000" dirty="0" smtClean="0"/>
              <a:t>-</a:t>
            </a:r>
            <a:r>
              <a:rPr lang="en-US" sz="2000" dirty="0" smtClean="0"/>
              <a:t>1.5 </a:t>
            </a:r>
            <a:r>
              <a:rPr lang="en-US" sz="2000" dirty="0"/>
              <a:t>THz</a:t>
            </a:r>
          </a:p>
          <a:p>
            <a:pPr marL="449263" lvl="1" indent="7938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peak THz field at the sample: ≥200 kV/cm</a:t>
            </a:r>
          </a:p>
        </p:txBody>
      </p:sp>
      <p:sp>
        <p:nvSpPr>
          <p:cNvPr id="8" name="Tartalom helye 3">
            <a:extLst>
              <a:ext uri="{FF2B5EF4-FFF2-40B4-BE49-F238E27FC236}">
                <a16:creationId xmlns:a16="http://schemas.microsoft.com/office/drawing/2014/main" xmlns="" id="{88FA307F-9990-6D4B-AC10-6E929FEE39D4}"/>
              </a:ext>
            </a:extLst>
          </p:cNvPr>
          <p:cNvSpPr txBox="1">
            <a:spLocks/>
          </p:cNvSpPr>
          <p:nvPr/>
        </p:nvSpPr>
        <p:spPr>
          <a:xfrm>
            <a:off x="88135" y="1688453"/>
            <a:ext cx="5594171" cy="5210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/>
              <a:t>THz</a:t>
            </a:r>
            <a:r>
              <a:rPr lang="hu-HU" sz="2000" dirty="0"/>
              <a:t> </a:t>
            </a:r>
            <a:r>
              <a:rPr lang="hu-HU" sz="2000" dirty="0" err="1"/>
              <a:t>pump</a:t>
            </a:r>
            <a:r>
              <a:rPr lang="hu-HU" sz="2000" dirty="0"/>
              <a:t>—</a:t>
            </a:r>
            <a:r>
              <a:rPr lang="hu-HU" sz="2000" dirty="0" err="1"/>
              <a:t>THz</a:t>
            </a:r>
            <a:r>
              <a:rPr lang="hu-HU" sz="2000" dirty="0"/>
              <a:t> </a:t>
            </a:r>
            <a:r>
              <a:rPr lang="hu-HU" sz="2000" dirty="0" err="1"/>
              <a:t>probe</a:t>
            </a:r>
            <a:r>
              <a:rPr lang="hu-HU" sz="2000" dirty="0"/>
              <a:t> </a:t>
            </a:r>
            <a:r>
              <a:rPr lang="hu-HU" sz="2000" dirty="0" err="1"/>
              <a:t>measurements</a:t>
            </a:r>
            <a:endParaRPr lang="hu-HU" sz="2000" dirty="0"/>
          </a:p>
          <a:p>
            <a:r>
              <a:rPr lang="hu-HU" sz="1800" dirty="0" err="1"/>
              <a:t>Charge</a:t>
            </a:r>
            <a:r>
              <a:rPr lang="hu-HU" sz="1800" dirty="0"/>
              <a:t> </a:t>
            </a:r>
            <a:r>
              <a:rPr lang="hu-HU" sz="1800" dirty="0" err="1"/>
              <a:t>carrier</a:t>
            </a:r>
            <a:r>
              <a:rPr lang="hu-HU" sz="1800" dirty="0"/>
              <a:t> </a:t>
            </a:r>
            <a:r>
              <a:rPr lang="hu-HU" sz="1800" dirty="0" err="1"/>
              <a:t>dynamics</a:t>
            </a:r>
            <a:endParaRPr lang="hu-HU" sz="1800" dirty="0"/>
          </a:p>
          <a:p>
            <a:r>
              <a:rPr lang="hu-HU" sz="1800" dirty="0" err="1"/>
              <a:t>Lattice</a:t>
            </a:r>
            <a:r>
              <a:rPr lang="hu-HU" sz="1800" dirty="0"/>
              <a:t> </a:t>
            </a:r>
            <a:r>
              <a:rPr lang="hu-HU" sz="1800" dirty="0" err="1"/>
              <a:t>anharmonicity</a:t>
            </a:r>
            <a:endParaRPr lang="hu-HU" sz="1800" dirty="0"/>
          </a:p>
          <a:p>
            <a:r>
              <a:rPr lang="hu-HU" sz="1800" dirty="0" err="1"/>
              <a:t>THz</a:t>
            </a:r>
            <a:r>
              <a:rPr lang="hu-HU" sz="1800" dirty="0"/>
              <a:t> </a:t>
            </a:r>
            <a:r>
              <a:rPr lang="hu-HU" sz="1800" dirty="0" err="1"/>
              <a:t>nonlinearities</a:t>
            </a:r>
            <a:endParaRPr lang="hu-HU" sz="1800" dirty="0"/>
          </a:p>
          <a:p>
            <a:r>
              <a:rPr lang="hu-HU" sz="1800" dirty="0" err="1"/>
              <a:t>Charge</a:t>
            </a:r>
            <a:r>
              <a:rPr lang="hu-HU" sz="1800" dirty="0"/>
              <a:t> </a:t>
            </a:r>
            <a:r>
              <a:rPr lang="hu-HU" sz="1800" dirty="0" err="1"/>
              <a:t>separation</a:t>
            </a:r>
            <a:r>
              <a:rPr lang="hu-HU" sz="1800" dirty="0"/>
              <a:t> </a:t>
            </a:r>
            <a:r>
              <a:rPr lang="hu-HU" sz="1800" dirty="0" err="1"/>
              <a:t>dynamics</a:t>
            </a:r>
            <a:r>
              <a:rPr lang="hu-HU" sz="1800" dirty="0"/>
              <a:t> in </a:t>
            </a:r>
            <a:r>
              <a:rPr lang="hu-HU" sz="1800" dirty="0" err="1"/>
              <a:t>biological</a:t>
            </a:r>
            <a:r>
              <a:rPr lang="hu-HU" sz="1800" dirty="0"/>
              <a:t> </a:t>
            </a:r>
            <a:r>
              <a:rPr lang="hu-HU" sz="1800" dirty="0" err="1"/>
              <a:t>molecules</a:t>
            </a:r>
            <a:r>
              <a:rPr lang="hu-HU" sz="1800" dirty="0"/>
              <a:t>/</a:t>
            </a:r>
            <a:r>
              <a:rPr lang="hu-HU" sz="1800" dirty="0" err="1"/>
              <a:t>complexes</a:t>
            </a:r>
            <a:endParaRPr lang="hu-HU" sz="1800" dirty="0"/>
          </a:p>
          <a:p>
            <a:r>
              <a:rPr lang="hu-HU" sz="1800" dirty="0"/>
              <a:t>[</a:t>
            </a:r>
            <a:r>
              <a:rPr lang="hu-HU" sz="1800" dirty="0" err="1"/>
              <a:t>spectrally</a:t>
            </a:r>
            <a:r>
              <a:rPr lang="hu-HU" sz="1800" dirty="0"/>
              <a:t> </a:t>
            </a:r>
            <a:r>
              <a:rPr lang="hu-HU" sz="1800" dirty="0" err="1"/>
              <a:t>resolved</a:t>
            </a:r>
            <a:r>
              <a:rPr lang="hu-HU" sz="1800" dirty="0"/>
              <a:t> </a:t>
            </a:r>
            <a:r>
              <a:rPr lang="hu-HU" sz="1800" dirty="0" err="1"/>
              <a:t>THz</a:t>
            </a:r>
            <a:r>
              <a:rPr lang="hu-HU" sz="1800" dirty="0"/>
              <a:t> </a:t>
            </a:r>
            <a:r>
              <a:rPr lang="hu-HU" sz="1800" dirty="0" err="1"/>
              <a:t>imaging</a:t>
            </a:r>
            <a:r>
              <a:rPr lang="hu-HU" sz="1800" dirty="0"/>
              <a:t>]</a:t>
            </a:r>
            <a:endParaRPr lang="en-GB" sz="1800" dirty="0"/>
          </a:p>
        </p:txBody>
      </p:sp>
      <p:pic>
        <p:nvPicPr>
          <p:cNvPr id="5122" name="Picture 2" descr="Admissions Update | University of Pé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4482" y="4955567"/>
            <a:ext cx="1615911" cy="98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Nonlinear</a:t>
            </a:r>
            <a:r>
              <a:rPr lang="hu-HU" dirty="0"/>
              <a:t> </a:t>
            </a:r>
            <a:r>
              <a:rPr lang="hu-HU" dirty="0" err="1"/>
              <a:t>THz</a:t>
            </a:r>
            <a:r>
              <a:rPr lang="hu-HU" dirty="0"/>
              <a:t> </a:t>
            </a:r>
            <a:r>
              <a:rPr lang="hu-HU" dirty="0" err="1"/>
              <a:t>Spectroscopy</a:t>
            </a:r>
            <a:r>
              <a:rPr lang="hu-HU" dirty="0"/>
              <a:t> </a:t>
            </a:r>
            <a:r>
              <a:rPr lang="hu-HU" dirty="0" err="1" smtClean="0"/>
              <a:t>Facility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365216" y="1120641"/>
            <a:ext cx="238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8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campaigns</a:t>
            </a:r>
            <a:endParaRPr lang="hu-H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8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7D4F5F-4463-4374-885C-097053BDAA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3170" y="2059118"/>
            <a:ext cx="4134833" cy="28618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9602" y="206427"/>
            <a:ext cx="5233099" cy="535531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GB" sz="3000" b="1" dirty="0">
              <a:solidFill>
                <a:srgbClr val="E7511E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artalom helye 5">
            <a:extLst>
              <a:ext uri="{FF2B5EF4-FFF2-40B4-BE49-F238E27FC236}">
                <a16:creationId xmlns:a16="http://schemas.microsoft.com/office/drawing/2014/main" xmlns="" id="{E3B36633-26DF-D045-9A19-729D0FA2AE4B}"/>
              </a:ext>
            </a:extLst>
          </p:cNvPr>
          <p:cNvSpPr txBox="1">
            <a:spLocks/>
          </p:cNvSpPr>
          <p:nvPr/>
        </p:nvSpPr>
        <p:spPr>
          <a:xfrm>
            <a:off x="110170" y="4404648"/>
            <a:ext cx="6198114" cy="2453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Pump laser</a:t>
            </a:r>
            <a:r>
              <a:rPr lang="hu-HU" sz="2400" b="1" dirty="0"/>
              <a:t>: </a:t>
            </a:r>
            <a:r>
              <a:rPr lang="hu-HU" sz="2000" dirty="0" err="1"/>
              <a:t>Amplitude</a:t>
            </a:r>
            <a:r>
              <a:rPr lang="hu-HU" sz="2000" dirty="0"/>
              <a:t> Technologies</a:t>
            </a:r>
            <a:endParaRPr lang="en-US" sz="2000" dirty="0"/>
          </a:p>
          <a:p>
            <a:pPr marL="14288" lvl="1" indent="14288"/>
            <a:r>
              <a:rPr lang="en-US" sz="2000" dirty="0"/>
              <a:t>Wavelength: 1.03 µm </a:t>
            </a:r>
          </a:p>
          <a:p>
            <a:pPr marL="14288" lvl="1" indent="14288"/>
            <a:r>
              <a:rPr lang="en-US" sz="2000" dirty="0"/>
              <a:t>Pulse duration: </a:t>
            </a:r>
            <a:r>
              <a:rPr lang="hu-HU" sz="2000" dirty="0"/>
              <a:t>5</a:t>
            </a:r>
            <a:r>
              <a:rPr lang="en-US" sz="2000" dirty="0"/>
              <a:t>00 fs</a:t>
            </a:r>
          </a:p>
          <a:p>
            <a:pPr marL="14288" lvl="1" indent="14288"/>
            <a:r>
              <a:rPr lang="en-US" sz="2000" dirty="0"/>
              <a:t>Pulse energy: ≥</a:t>
            </a:r>
            <a:r>
              <a:rPr lang="hu-HU" sz="2000" dirty="0"/>
              <a:t>500</a:t>
            </a:r>
            <a:r>
              <a:rPr lang="en-US" sz="2000" dirty="0"/>
              <a:t> </a:t>
            </a:r>
            <a:r>
              <a:rPr lang="en-US" sz="2000" dirty="0" err="1"/>
              <a:t>mJ</a:t>
            </a:r>
            <a:endParaRPr lang="en-US" sz="2000" dirty="0"/>
          </a:p>
          <a:p>
            <a:pPr marL="14288" lvl="1" indent="14288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Repetition rate: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50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Hz</a:t>
            </a:r>
          </a:p>
          <a:p>
            <a:pPr marL="14288" lvl="1" indent="14288"/>
            <a:r>
              <a:rPr lang="hu-HU" sz="2000" dirty="0" err="1"/>
              <a:t>Synchronized</a:t>
            </a:r>
            <a:r>
              <a:rPr lang="hu-HU" sz="2000" dirty="0"/>
              <a:t> </a:t>
            </a:r>
            <a:r>
              <a:rPr lang="hu-HU" sz="2000" dirty="0" err="1"/>
              <a:t>short-pulse</a:t>
            </a:r>
            <a:r>
              <a:rPr lang="hu-HU" sz="2000" dirty="0"/>
              <a:t> output: </a:t>
            </a:r>
            <a:endParaRPr lang="hu-HU" sz="2000" dirty="0" smtClean="0"/>
          </a:p>
          <a:p>
            <a:pPr marL="471488" lvl="2" indent="0">
              <a:buNone/>
            </a:pPr>
            <a:r>
              <a:rPr lang="hu-HU" sz="1600" dirty="0" smtClean="0"/>
              <a:t>0.8 </a:t>
            </a:r>
            <a:r>
              <a:rPr lang="en-US" sz="1600" dirty="0"/>
              <a:t>µm</a:t>
            </a:r>
            <a:r>
              <a:rPr lang="hu-HU" sz="1600" dirty="0"/>
              <a:t> | 100 </a:t>
            </a:r>
            <a:r>
              <a:rPr lang="hu-HU" sz="1600" dirty="0" err="1"/>
              <a:t>fs</a:t>
            </a:r>
            <a:r>
              <a:rPr lang="hu-HU" sz="1600" dirty="0"/>
              <a:t> | 1 </a:t>
            </a:r>
            <a:r>
              <a:rPr lang="hu-HU" sz="1600" dirty="0" err="1"/>
              <a:t>mJ</a:t>
            </a:r>
            <a:r>
              <a:rPr lang="hu-HU" sz="1600" dirty="0"/>
              <a:t> | 1 kHz</a:t>
            </a:r>
            <a:endParaRPr lang="en-US" sz="1600" dirty="0"/>
          </a:p>
        </p:txBody>
      </p:sp>
      <p:sp>
        <p:nvSpPr>
          <p:cNvPr id="12" name="Tartalom helye 7">
            <a:extLst>
              <a:ext uri="{FF2B5EF4-FFF2-40B4-BE49-F238E27FC236}">
                <a16:creationId xmlns:a16="http://schemas.microsoft.com/office/drawing/2014/main" xmlns="" id="{04DD9A48-1639-2A49-AA9E-C80022F8DC57}"/>
              </a:ext>
            </a:extLst>
          </p:cNvPr>
          <p:cNvSpPr txBox="1">
            <a:spLocks/>
          </p:cNvSpPr>
          <p:nvPr/>
        </p:nvSpPr>
        <p:spPr>
          <a:xfrm>
            <a:off x="6308284" y="4931473"/>
            <a:ext cx="5883716" cy="2735089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THz source</a:t>
            </a:r>
            <a:r>
              <a:rPr lang="hu-HU" sz="2000" dirty="0"/>
              <a:t>:</a:t>
            </a:r>
            <a:endParaRPr lang="en-US" sz="2000" dirty="0"/>
          </a:p>
          <a:p>
            <a:pPr marL="14288" lvl="1" indent="0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pulse energy: ≥1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J</a:t>
            </a:r>
          </a:p>
          <a:p>
            <a:pPr marL="14288" lvl="1" indent="0"/>
            <a:r>
              <a:rPr lang="en-US" sz="2000" dirty="0"/>
              <a:t>spectral maximum: in the </a:t>
            </a:r>
            <a:r>
              <a:rPr lang="en-US" sz="2000" dirty="0" smtClean="0"/>
              <a:t>0.3</a:t>
            </a:r>
            <a:r>
              <a:rPr lang="hu-HU" sz="2000" dirty="0" smtClean="0"/>
              <a:t>-</a:t>
            </a:r>
            <a:r>
              <a:rPr lang="en-US" sz="2000" dirty="0" smtClean="0"/>
              <a:t>0.6 </a:t>
            </a:r>
            <a:r>
              <a:rPr lang="en-US" sz="2000" dirty="0"/>
              <a:t>THz range</a:t>
            </a:r>
          </a:p>
          <a:p>
            <a:pPr marL="14288" lvl="1" indent="0"/>
            <a:r>
              <a:rPr lang="en-US" sz="2000" dirty="0"/>
              <a:t>useful spectral content: </a:t>
            </a:r>
            <a:r>
              <a:rPr lang="en-US" sz="2000" dirty="0" smtClean="0"/>
              <a:t>0.15</a:t>
            </a:r>
            <a:r>
              <a:rPr lang="hu-HU" sz="2000" dirty="0" smtClean="0"/>
              <a:t>-</a:t>
            </a:r>
            <a:r>
              <a:rPr lang="en-US" sz="2000" dirty="0" smtClean="0"/>
              <a:t>1.5 </a:t>
            </a:r>
            <a:r>
              <a:rPr lang="en-US" sz="2000" dirty="0"/>
              <a:t>THz</a:t>
            </a:r>
          </a:p>
          <a:p>
            <a:pPr marL="14288" lvl="1" indent="0"/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</a:rPr>
              <a:t>waveform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</a:rPr>
              <a:t>: &lt;2 </a:t>
            </a:r>
            <a:r>
              <a:rPr lang="hu-HU" sz="2000" b="1" dirty="0" err="1">
                <a:solidFill>
                  <a:schemeClr val="accent2">
                    <a:lumMod val="75000"/>
                  </a:schemeClr>
                </a:solidFill>
              </a:rPr>
              <a:t>cycles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artalom helye 3">
            <a:extLst>
              <a:ext uri="{FF2B5EF4-FFF2-40B4-BE49-F238E27FC236}">
                <a16:creationId xmlns:a16="http://schemas.microsoft.com/office/drawing/2014/main" xmlns="" id="{31E31869-CA3C-7B43-964E-7E1C5BD08E62}"/>
              </a:ext>
            </a:extLst>
          </p:cNvPr>
          <p:cNvSpPr txBox="1">
            <a:spLocks/>
          </p:cNvSpPr>
          <p:nvPr/>
        </p:nvSpPr>
        <p:spPr>
          <a:xfrm>
            <a:off x="1" y="1344880"/>
            <a:ext cx="6402508" cy="29731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 err="1"/>
              <a:t>Materials</a:t>
            </a:r>
            <a:r>
              <a:rPr lang="hu-HU" sz="2000" dirty="0"/>
              <a:t> in </a:t>
            </a:r>
            <a:r>
              <a:rPr lang="hu-HU" sz="2000" dirty="0" err="1"/>
              <a:t>extreme</a:t>
            </a:r>
            <a:r>
              <a:rPr lang="hu-HU" sz="2000" dirty="0"/>
              <a:t> </a:t>
            </a:r>
            <a:r>
              <a:rPr lang="hu-HU" sz="2000" dirty="0" err="1"/>
              <a:t>THz</a:t>
            </a:r>
            <a:r>
              <a:rPr lang="hu-HU" sz="2000" dirty="0"/>
              <a:t> </a:t>
            </a:r>
            <a:r>
              <a:rPr lang="hu-HU" sz="2000" dirty="0" err="1"/>
              <a:t>fields</a:t>
            </a:r>
            <a:r>
              <a:rPr lang="hu-HU" sz="2000" dirty="0"/>
              <a:t>, </a:t>
            </a:r>
            <a:r>
              <a:rPr lang="hu-HU" sz="2000" dirty="0" err="1"/>
              <a:t>phase</a:t>
            </a:r>
            <a:r>
              <a:rPr lang="hu-HU" sz="2000" dirty="0"/>
              <a:t> </a:t>
            </a:r>
            <a:r>
              <a:rPr lang="hu-HU" sz="2000" dirty="0" err="1"/>
              <a:t>transitions</a:t>
            </a:r>
            <a:endParaRPr lang="en-GB" sz="2000" dirty="0"/>
          </a:p>
          <a:p>
            <a:r>
              <a:rPr lang="hu-HU" sz="2000" dirty="0" err="1"/>
              <a:t>Molecule</a:t>
            </a:r>
            <a:r>
              <a:rPr lang="hu-HU" sz="2000" dirty="0"/>
              <a:t> </a:t>
            </a:r>
            <a:r>
              <a:rPr lang="hu-HU" sz="2000" dirty="0" err="1"/>
              <a:t>orientation</a:t>
            </a:r>
            <a:r>
              <a:rPr lang="hu-HU" sz="2000" dirty="0"/>
              <a:t> &amp; </a:t>
            </a:r>
            <a:r>
              <a:rPr lang="hu-HU" sz="2000" dirty="0" err="1"/>
              <a:t>alignment</a:t>
            </a:r>
            <a:endParaRPr lang="hu-HU" sz="2000" dirty="0"/>
          </a:p>
          <a:p>
            <a:r>
              <a:rPr lang="hu-HU" sz="2000" dirty="0" err="1"/>
              <a:t>Electron</a:t>
            </a:r>
            <a:r>
              <a:rPr lang="hu-HU" sz="2000" dirty="0"/>
              <a:t> </a:t>
            </a:r>
            <a:r>
              <a:rPr lang="hu-HU" sz="2000" dirty="0" err="1"/>
              <a:t>acceleration</a:t>
            </a:r>
            <a:r>
              <a:rPr lang="hu-HU" sz="2000" dirty="0"/>
              <a:t>, </a:t>
            </a:r>
            <a:r>
              <a:rPr lang="hu-HU" sz="2000" dirty="0" err="1"/>
              <a:t>manipulation</a:t>
            </a:r>
            <a:r>
              <a:rPr lang="hu-HU" sz="2000" dirty="0"/>
              <a:t>, and </a:t>
            </a:r>
            <a:r>
              <a:rPr lang="hu-HU" sz="2000" dirty="0" err="1"/>
              <a:t>bunch</a:t>
            </a:r>
            <a:r>
              <a:rPr lang="hu-HU" sz="2000" dirty="0"/>
              <a:t> </a:t>
            </a:r>
            <a:r>
              <a:rPr lang="hu-HU" sz="2000" dirty="0" err="1"/>
              <a:t>characterization</a:t>
            </a:r>
            <a:endParaRPr lang="hu-HU" sz="2000" dirty="0"/>
          </a:p>
          <a:p>
            <a:r>
              <a:rPr lang="hu-HU" sz="2000" dirty="0" err="1"/>
              <a:t>Relativistic</a:t>
            </a:r>
            <a:r>
              <a:rPr lang="hu-HU" sz="2000" dirty="0"/>
              <a:t> (~1 </a:t>
            </a:r>
            <a:r>
              <a:rPr lang="hu-HU" sz="2000" dirty="0" err="1"/>
              <a:t>MeV</a:t>
            </a:r>
            <a:r>
              <a:rPr lang="hu-HU" sz="2000" dirty="0"/>
              <a:t>) </a:t>
            </a:r>
            <a:r>
              <a:rPr lang="hu-HU" sz="2000" dirty="0" err="1"/>
              <a:t>ultrashort</a:t>
            </a:r>
            <a:r>
              <a:rPr lang="hu-HU" sz="2000" dirty="0"/>
              <a:t> </a:t>
            </a:r>
            <a:r>
              <a:rPr lang="hu-HU" sz="2000" dirty="0" err="1"/>
              <a:t>electron</a:t>
            </a:r>
            <a:r>
              <a:rPr lang="hu-HU" sz="2000" dirty="0"/>
              <a:t> </a:t>
            </a:r>
            <a:r>
              <a:rPr lang="hu-HU" sz="2000" dirty="0" err="1"/>
              <a:t>source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time-resolved</a:t>
            </a:r>
            <a:r>
              <a:rPr lang="hu-HU" sz="2000" dirty="0"/>
              <a:t> </a:t>
            </a:r>
            <a:r>
              <a:rPr lang="hu-HU" sz="2000" dirty="0" err="1"/>
              <a:t>diffraction</a:t>
            </a:r>
            <a:r>
              <a:rPr lang="hu-HU" sz="2000" dirty="0"/>
              <a:t> &amp; </a:t>
            </a:r>
            <a:r>
              <a:rPr lang="hu-HU" sz="2000" dirty="0" err="1"/>
              <a:t>imaging</a:t>
            </a:r>
            <a:r>
              <a:rPr lang="hu-HU" sz="2000" dirty="0"/>
              <a:t> (</a:t>
            </a:r>
            <a:r>
              <a:rPr lang="hu-HU" sz="2000" dirty="0" err="1"/>
              <a:t>microscopy</a:t>
            </a:r>
            <a:r>
              <a:rPr lang="hu-HU" sz="2000" dirty="0"/>
              <a:t>)</a:t>
            </a:r>
          </a:p>
          <a:p>
            <a:r>
              <a:rPr lang="hu-HU" sz="2000" dirty="0"/>
              <a:t>Proton post-</a:t>
            </a:r>
            <a:r>
              <a:rPr lang="hu-HU" sz="2000" dirty="0" err="1"/>
              <a:t>acceleration</a:t>
            </a:r>
            <a:endParaRPr lang="hu-HU" sz="2000" dirty="0"/>
          </a:p>
        </p:txBody>
      </p:sp>
      <p:pic>
        <p:nvPicPr>
          <p:cNvPr id="6146" name="Picture 2" descr="Admissions Update | University of Pé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27393" y="1869244"/>
            <a:ext cx="1294364" cy="79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THz</a:t>
            </a:r>
            <a:r>
              <a:rPr lang="hu-HU" dirty="0"/>
              <a:t> </a:t>
            </a:r>
            <a:r>
              <a:rPr lang="hu-HU" dirty="0" smtClean="0"/>
              <a:t>Beamline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365216" y="1120641"/>
            <a:ext cx="153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5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ím 1"/>
          <p:cNvSpPr txBox="1">
            <a:spLocks/>
          </p:cNvSpPr>
          <p:nvPr/>
        </p:nvSpPr>
        <p:spPr>
          <a:xfrm>
            <a:off x="5947718" y="41302"/>
            <a:ext cx="6244282" cy="804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3200" b="1" dirty="0">
              <a:solidFill>
                <a:srgbClr val="E7511E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pSp>
        <p:nvGrpSpPr>
          <p:cNvPr id="249" name="Csoportba foglalás 248"/>
          <p:cNvGrpSpPr/>
          <p:nvPr/>
        </p:nvGrpSpPr>
        <p:grpSpPr>
          <a:xfrm>
            <a:off x="5992924" y="5602267"/>
            <a:ext cx="1852357" cy="1104376"/>
            <a:chOff x="4636987" y="-367776"/>
            <a:chExt cx="1658446" cy="1104376"/>
          </a:xfrm>
        </p:grpSpPr>
        <p:sp>
          <p:nvSpPr>
            <p:cNvPr id="256" name="Szövegdoboz 255"/>
            <p:cNvSpPr txBox="1"/>
            <p:nvPr/>
          </p:nvSpPr>
          <p:spPr>
            <a:xfrm flipH="1">
              <a:off x="4636987" y="367268"/>
              <a:ext cx="1328384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NanoFab</a:t>
              </a:r>
              <a:endParaRPr lang="hu-HU" sz="1100" dirty="0"/>
            </a:p>
          </p:txBody>
        </p:sp>
        <p:cxnSp>
          <p:nvCxnSpPr>
            <p:cNvPr id="257" name="Egyenes összekötő 256"/>
            <p:cNvCxnSpPr>
              <a:stCxn id="256" idx="1"/>
            </p:cNvCxnSpPr>
            <p:nvPr/>
          </p:nvCxnSpPr>
          <p:spPr>
            <a:xfrm flipV="1">
              <a:off x="5965371" y="-367776"/>
              <a:ext cx="330062" cy="91971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0" name="Téglalap 249"/>
          <p:cNvSpPr/>
          <p:nvPr/>
        </p:nvSpPr>
        <p:spPr>
          <a:xfrm>
            <a:off x="5964425" y="6337311"/>
            <a:ext cx="179203" cy="368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1" name="Szövegdoboz 250"/>
          <p:cNvSpPr txBox="1"/>
          <p:nvPr/>
        </p:nvSpPr>
        <p:spPr>
          <a:xfrm flipH="1">
            <a:off x="9881818" y="5209144"/>
            <a:ext cx="148370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RadioBiol</a:t>
            </a:r>
            <a:endParaRPr lang="hu-HU" sz="1100" dirty="0"/>
          </a:p>
        </p:txBody>
      </p:sp>
      <p:sp>
        <p:nvSpPr>
          <p:cNvPr id="253" name="Téglalap 252"/>
          <p:cNvSpPr/>
          <p:nvPr/>
        </p:nvSpPr>
        <p:spPr>
          <a:xfrm>
            <a:off x="9853319" y="5209144"/>
            <a:ext cx="179203" cy="368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Auxilliary</a:t>
            </a:r>
            <a:r>
              <a:rPr lang="hu-HU" dirty="0" smtClean="0"/>
              <a:t> </a:t>
            </a:r>
            <a:r>
              <a:rPr lang="hu-HU" dirty="0" err="1" smtClean="0"/>
              <a:t>facilities</a:t>
            </a:r>
            <a:endParaRPr lang="hu-HU" dirty="0"/>
          </a:p>
        </p:txBody>
      </p:sp>
      <p:sp>
        <p:nvSpPr>
          <p:cNvPr id="15" name="TextBox 4"/>
          <p:cNvSpPr txBox="1"/>
          <p:nvPr/>
        </p:nvSpPr>
        <p:spPr>
          <a:xfrm>
            <a:off x="0" y="4738441"/>
            <a:ext cx="2996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Nanofab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with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EBL (8 nm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resolution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and FIB (20 nm res), </a:t>
            </a:r>
            <a:endParaRPr 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lasmonics,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nanooptics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research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condensed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matter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analysis</a:t>
            </a:r>
            <a:endParaRPr lang="hu-HU" sz="2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93491" y="5364533"/>
            <a:ext cx="3142435" cy="1446649"/>
          </a:xfrm>
          <a:prstGeom prst="rect">
            <a:avLst/>
          </a:prstGeom>
        </p:spPr>
      </p:pic>
      <p:pic>
        <p:nvPicPr>
          <p:cNvPr id="17" name="Kép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16904" y="3808919"/>
            <a:ext cx="2105090" cy="155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3296" y="3312129"/>
            <a:ext cx="4078704" cy="1426312"/>
          </a:xfrm>
          <a:prstGeom prst="rect">
            <a:avLst/>
          </a:prstGeom>
        </p:spPr>
      </p:pic>
      <p:sp>
        <p:nvSpPr>
          <p:cNvPr id="21" name="TextBox 4"/>
          <p:cNvSpPr txBox="1"/>
          <p:nvPr/>
        </p:nvSpPr>
        <p:spPr>
          <a:xfrm>
            <a:off x="3940006" y="1444853"/>
            <a:ext cx="31548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Optical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workshop for custom optics and coatings </a:t>
            </a:r>
            <a:endParaRPr lang="hu-HU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incl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</a:rPr>
              <a:t>  advanced metrology) </a:t>
            </a: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81" y="1444853"/>
            <a:ext cx="3798654" cy="1340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4"/>
          <p:cNvSpPr txBox="1"/>
          <p:nvPr/>
        </p:nvSpPr>
        <p:spPr>
          <a:xfrm>
            <a:off x="9187452" y="2241074"/>
            <a:ext cx="2996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Zebrafish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embryo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model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to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investigate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radiobiological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effects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of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pulsed</a:t>
            </a:r>
            <a:r>
              <a:rPr lang="hu-HU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hu-HU" sz="2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radiation</a:t>
            </a:r>
            <a:r>
              <a:rPr lang="hu-HU" sz="20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377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14026"/>
            <a:ext cx="7972926" cy="266742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360507" y="3899758"/>
            <a:ext cx="6472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FFC000"/>
                </a:solidFill>
                <a:latin typeface="Book Antiqua" panose="02040602050305030304" pitchFamily="18" charset="0"/>
              </a:rPr>
              <a:t>https://www.eli-alps.hu/en/Users-2/General-Information-2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00188" y="1784930"/>
            <a:ext cx="418246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hu-HU" sz="2400" dirty="0" err="1" smtClean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hu-HU" sz="2400" dirty="0" smtClean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solidFill>
                  <a:srgbClr val="17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2400" dirty="0">
              <a:solidFill>
                <a:srgbClr val="1716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686756" y="365125"/>
            <a:ext cx="8667044" cy="893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000" dirty="0"/>
          </a:p>
        </p:txBody>
      </p:sp>
      <p:sp>
        <p:nvSpPr>
          <p:cNvPr id="8" name="Téglalap 7"/>
          <p:cNvSpPr/>
          <p:nvPr/>
        </p:nvSpPr>
        <p:spPr>
          <a:xfrm>
            <a:off x="224697" y="4262792"/>
            <a:ext cx="1179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 </a:t>
            </a:r>
            <a:r>
              <a:rPr lang="hu-H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</a:t>
            </a:r>
            <a:r>
              <a:rPr lang="hu-H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submission</a:t>
            </a:r>
            <a:r>
              <a:rPr lang="hu-H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</a:t>
            </a:r>
            <a:endParaRPr lang="hu-HU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ELI-ALPS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provides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beamtime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well as technical and scientific support for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experiments</a:t>
            </a:r>
            <a:endParaRPr lang="hu-HU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latin typeface="Calibri" panose="020F0502020204030204" pitchFamily="34" charset="0"/>
              </a:rPr>
              <a:t>Travel</a:t>
            </a:r>
            <a:r>
              <a:rPr lang="hu-HU" sz="2400" dirty="0" smtClean="0">
                <a:latin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</a:rPr>
              <a:t>grant</a:t>
            </a:r>
            <a:r>
              <a:rPr lang="hu-HU" sz="2400" dirty="0" smtClean="0">
                <a:latin typeface="Calibri" panose="020F0502020204030204" pitchFamily="34" charset="0"/>
              </a:rPr>
              <a:t> for </a:t>
            </a:r>
            <a:r>
              <a:rPr lang="hu-HU" sz="2400" dirty="0" err="1" smtClean="0">
                <a:latin typeface="Calibri" panose="020F0502020204030204" pitchFamily="34" charset="0"/>
              </a:rPr>
              <a:t>young</a:t>
            </a:r>
            <a:r>
              <a:rPr lang="hu-HU" sz="2400" dirty="0" smtClean="0">
                <a:latin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</a:rPr>
              <a:t>researchers</a:t>
            </a:r>
            <a:endParaRPr lang="hu-HU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Calibri" panose="020F0502020204030204" pitchFamily="34" charset="0"/>
              </a:rPr>
              <a:t>U</a:t>
            </a:r>
            <a:r>
              <a:rPr lang="hu-HU" sz="2400" dirty="0" smtClean="0">
                <a:latin typeface="Calibri" panose="020F0502020204030204" pitchFamily="34" charset="0"/>
              </a:rPr>
              <a:t>ser </a:t>
            </a:r>
            <a:r>
              <a:rPr lang="hu-HU" sz="2400" dirty="0" err="1" smtClean="0">
                <a:latin typeface="Calibri" panose="020F0502020204030204" pitchFamily="34" charset="0"/>
              </a:rPr>
              <a:t>office</a:t>
            </a:r>
            <a:r>
              <a:rPr lang="hu-HU" sz="2400" dirty="0" smtClean="0">
                <a:latin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</a:rPr>
              <a:t>assists</a:t>
            </a:r>
            <a:r>
              <a:rPr lang="hu-HU" sz="2400" dirty="0" smtClean="0">
                <a:latin typeface="Calibri" panose="020F0502020204030204" pitchFamily="34" charset="0"/>
              </a:rPr>
              <a:t> in project management, logistics </a:t>
            </a:r>
            <a:r>
              <a:rPr lang="hu-HU" sz="2400" dirty="0" err="1" smtClean="0">
                <a:latin typeface="Calibri" panose="020F0502020204030204" pitchFamily="34" charset="0"/>
              </a:rPr>
              <a:t>arrangements</a:t>
            </a:r>
            <a:r>
              <a:rPr lang="hu-HU" sz="2400" dirty="0" smtClean="0">
                <a:latin typeface="Calibri" panose="020F0502020204030204" pitchFamily="34" charset="0"/>
              </a:rPr>
              <a:t>, </a:t>
            </a:r>
            <a:r>
              <a:rPr lang="hu-HU" sz="2400" dirty="0" err="1" smtClean="0">
                <a:latin typeface="Calibri" panose="020F0502020204030204" pitchFamily="34" charset="0"/>
              </a:rPr>
              <a:t>trainings</a:t>
            </a:r>
            <a:r>
              <a:rPr lang="hu-HU" sz="2400" dirty="0" smtClean="0">
                <a:latin typeface="Calibri" panose="020F0502020204030204" pitchFamily="34" charset="0"/>
              </a:rPr>
              <a:t>, </a:t>
            </a:r>
            <a:r>
              <a:rPr lang="hu-HU" sz="2400" dirty="0" err="1" smtClean="0">
                <a:latin typeface="Calibri" panose="020F0502020204030204" pitchFamily="34" charset="0"/>
              </a:rPr>
              <a:t>access</a:t>
            </a:r>
            <a:r>
              <a:rPr lang="hu-HU" sz="2400" dirty="0" smtClean="0">
                <a:latin typeface="Calibri" panose="020F0502020204030204" pitchFamily="34" charset="0"/>
              </a:rPr>
              <a:t> </a:t>
            </a:r>
            <a:r>
              <a:rPr lang="hu-HU" sz="2400" dirty="0" err="1" smtClean="0">
                <a:latin typeface="Calibri" panose="020F0502020204030204" pitchFamily="34" charset="0"/>
              </a:rPr>
              <a:t>procedures</a:t>
            </a:r>
            <a:endParaRPr lang="hu-HU" sz="2400" dirty="0" smtClean="0">
              <a:latin typeface="Calibri" panose="020F0502020204030204" pitchFamily="34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224462" y="1432680"/>
            <a:ext cx="641829" cy="58308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8177463" y="3907136"/>
            <a:ext cx="2517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333333"/>
                </a:solidFill>
                <a:latin typeface="Open Sans"/>
              </a:rPr>
              <a:t>user.office@eli-alps.hu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ELI-ALPS User Call </a:t>
            </a:r>
            <a:br>
              <a:rPr lang="en-US" dirty="0"/>
            </a:br>
            <a:r>
              <a:rPr lang="en-US" dirty="0"/>
              <a:t>&amp; Research Technology </a:t>
            </a:r>
            <a:r>
              <a:rPr lang="en-US" dirty="0" smtClean="0"/>
              <a:t>Information</a:t>
            </a:r>
            <a:endParaRPr lang="hu-HU" dirty="0"/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4021494" y="1784930"/>
            <a:ext cx="4478694" cy="23083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69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3022292" y="1492898"/>
            <a:ext cx="4419600" cy="21602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z="3600" dirty="0">
                <a:latin typeface="Bookman Old Style" panose="02050604050505020204" pitchFamily="18" charset="0"/>
              </a:rPr>
              <a:t>THANK YOU</a:t>
            </a:r>
            <a:br>
              <a:rPr lang="hu-HU" sz="3600" dirty="0">
                <a:latin typeface="Bookman Old Style" panose="02050604050505020204" pitchFamily="18" charset="0"/>
              </a:rPr>
            </a:br>
            <a:r>
              <a:rPr lang="hu-HU" sz="3600" dirty="0">
                <a:latin typeface="Bookman Old Style" panose="02050604050505020204" pitchFamily="18" charset="0"/>
              </a:rPr>
              <a:t>FOR YOUR</a:t>
            </a:r>
            <a:br>
              <a:rPr lang="hu-HU" sz="3600" dirty="0">
                <a:latin typeface="Bookman Old Style" panose="02050604050505020204" pitchFamily="18" charset="0"/>
              </a:rPr>
            </a:br>
            <a:r>
              <a:rPr lang="hu-HU" sz="3600" dirty="0">
                <a:latin typeface="Bookman Old Style" panose="02050604050505020204" pitchFamily="18" charset="0"/>
              </a:rPr>
              <a:t>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9903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2570" y="1365378"/>
            <a:ext cx="5457023" cy="4600232"/>
          </a:xfrm>
          <a:prstGeom prst="rect">
            <a:avLst/>
          </a:prstGeom>
        </p:spPr>
      </p:pic>
      <p:sp>
        <p:nvSpPr>
          <p:cNvPr id="4" name="Rectangle 27"/>
          <p:cNvSpPr txBox="1">
            <a:spLocks noChangeArrowheads="1"/>
          </p:cNvSpPr>
          <p:nvPr/>
        </p:nvSpPr>
        <p:spPr>
          <a:xfrm>
            <a:off x="4910009" y="400968"/>
            <a:ext cx="5662298" cy="551533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fr-FR" sz="2800" dirty="0">
              <a:solidFill>
                <a:srgbClr val="E7511E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76814" y="6196735"/>
            <a:ext cx="18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>
                <a:latin typeface="CMTI8"/>
                <a:cs typeface="Times New Roman" panose="02020603050405020304" pitchFamily="18" charset="0"/>
              </a:rPr>
              <a:t>Optica</a:t>
            </a:r>
            <a:r>
              <a:rPr lang="en-US" sz="1200" dirty="0">
                <a:latin typeface="CMTI8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CMTI8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CMTI8"/>
                <a:cs typeface="Times New Roman" panose="02020603050405020304" pitchFamily="18" charset="0"/>
              </a:rPr>
              <a:t>, 280-287 (2019)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990" y="1869528"/>
            <a:ext cx="5204278" cy="343359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6745" y="6267768"/>
            <a:ext cx="20874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CMTI8"/>
                <a:cs typeface="Times New Roman" panose="02020603050405020304" pitchFamily="18" charset="0"/>
              </a:rPr>
              <a:t>J Phys B</a:t>
            </a:r>
            <a:r>
              <a:rPr lang="en-US" sz="1200" dirty="0">
                <a:latin typeface="CMTI8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latin typeface="CMTI8"/>
                <a:cs typeface="Times New Roman" panose="02020603050405020304" pitchFamily="18" charset="0"/>
              </a:rPr>
              <a:t>50</a:t>
            </a:r>
            <a:r>
              <a:rPr lang="en-US" sz="1200" dirty="0">
                <a:latin typeface="CMTI8"/>
                <a:cs typeface="Times New Roman" panose="02020603050405020304" pitchFamily="18" charset="0"/>
              </a:rPr>
              <a:t>, 132002 (2017)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6745" y="5990770"/>
            <a:ext cx="4026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CMTI8"/>
              </a:rPr>
              <a:t>J. Electron </a:t>
            </a:r>
            <a:r>
              <a:rPr lang="en-US" sz="1200" i="1" dirty="0" err="1">
                <a:latin typeface="CMTI8"/>
              </a:rPr>
              <a:t>Spectros</a:t>
            </a:r>
            <a:r>
              <a:rPr lang="en-US" sz="1200" i="1" dirty="0">
                <a:latin typeface="CMTI8"/>
              </a:rPr>
              <a:t>. </a:t>
            </a:r>
            <a:r>
              <a:rPr lang="en-US" sz="1200" i="1" dirty="0" err="1">
                <a:latin typeface="CMTI8"/>
              </a:rPr>
              <a:t>Relat</a:t>
            </a:r>
            <a:r>
              <a:rPr lang="en-US" sz="1200" i="1" dirty="0">
                <a:latin typeface="CMTI8"/>
              </a:rPr>
              <a:t>. Phenomena </a:t>
            </a:r>
            <a:r>
              <a:rPr lang="en-US" sz="1200" b="1" dirty="0">
                <a:latin typeface="CMTI8"/>
              </a:rPr>
              <a:t>204</a:t>
            </a:r>
            <a:r>
              <a:rPr lang="en-US" sz="1200" dirty="0">
                <a:latin typeface="CMTI8"/>
              </a:rPr>
              <a:t>, 257 (2015)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66291" y="100230"/>
            <a:ext cx="8325709" cy="804648"/>
          </a:xfrm>
        </p:spPr>
        <p:txBody>
          <a:bodyPr>
            <a:normAutofit/>
          </a:bodyPr>
          <a:lstStyle/>
          <a:p>
            <a:r>
              <a:rPr lang="hu-HU" dirty="0"/>
              <a:t>Global </a:t>
            </a:r>
            <a:r>
              <a:rPr lang="hu-HU" dirty="0" err="1"/>
              <a:t>complementarity</a:t>
            </a:r>
            <a:r>
              <a:rPr lang="hu-HU" dirty="0"/>
              <a:t> </a:t>
            </a:r>
            <a:r>
              <a:rPr lang="hu-HU" dirty="0" smtClean="0"/>
              <a:t>ELI-ALPS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422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64316" y="3869670"/>
            <a:ext cx="3577633" cy="20700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64934" y="1253045"/>
            <a:ext cx="3952054" cy="1890659"/>
            <a:chOff x="6479676" y="5609192"/>
            <a:chExt cx="2733733" cy="1142615"/>
          </a:xfrm>
        </p:grpSpPr>
        <p:pic>
          <p:nvPicPr>
            <p:cNvPr id="25" name="Kép 3">
              <a:extLst>
                <a:ext uri="{FF2B5EF4-FFF2-40B4-BE49-F238E27FC236}">
                  <a16:creationId xmlns:a16="http://schemas.microsoft.com/office/drawing/2014/main" xmlns="" id="{A0D51ED5-B603-4806-84EC-10C5572C3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479677" y="5609192"/>
              <a:ext cx="2733732" cy="114261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479676" y="5609192"/>
              <a:ext cx="745677" cy="30251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Lasers</a:t>
              </a:r>
              <a:endParaRPr lang="en-US" sz="2400" dirty="0"/>
            </a:p>
          </p:txBody>
        </p:sp>
      </p:grpSp>
      <p:pic>
        <p:nvPicPr>
          <p:cNvPr id="31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9557" y="3856261"/>
            <a:ext cx="2346145" cy="2083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6715" y="3922482"/>
            <a:ext cx="2508251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</a:t>
            </a:r>
            <a:r>
              <a:rPr lang="hu-HU" sz="2400" dirty="0" err="1" smtClean="0"/>
              <a:t>condary</a:t>
            </a:r>
            <a:r>
              <a:rPr lang="hu-HU" sz="2400" dirty="0" smtClean="0"/>
              <a:t> </a:t>
            </a:r>
            <a:r>
              <a:rPr lang="hu-HU" sz="2400" dirty="0" err="1" smtClean="0"/>
              <a:t>sources</a:t>
            </a:r>
            <a:endParaRPr lang="en-US" sz="2400" dirty="0"/>
          </a:p>
        </p:txBody>
      </p:sp>
      <p:pic>
        <p:nvPicPr>
          <p:cNvPr id="33" name="Kép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57936" y="1077131"/>
            <a:ext cx="2734065" cy="1863387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"/>
          <a:stretch/>
        </p:blipFill>
        <p:spPr>
          <a:xfrm>
            <a:off x="7451938" y="2509381"/>
            <a:ext cx="2329546" cy="16769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134387" y="3869670"/>
            <a:ext cx="647097" cy="316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REMI</a:t>
            </a:r>
            <a:endParaRPr lang="en-US" sz="1050" dirty="0"/>
          </a:p>
        </p:txBody>
      </p:sp>
      <p:sp>
        <p:nvSpPr>
          <p:cNvPr id="30" name="Rectangle 29"/>
          <p:cNvSpPr/>
          <p:nvPr/>
        </p:nvSpPr>
        <p:spPr>
          <a:xfrm>
            <a:off x="7859405" y="1530220"/>
            <a:ext cx="1917618" cy="36346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Endstations</a:t>
            </a:r>
            <a:endParaRPr lang="en-US" sz="2400" dirty="0"/>
          </a:p>
        </p:txBody>
      </p:sp>
      <p:sp>
        <p:nvSpPr>
          <p:cNvPr id="35" name="Rectangle 17"/>
          <p:cNvSpPr/>
          <p:nvPr/>
        </p:nvSpPr>
        <p:spPr>
          <a:xfrm>
            <a:off x="9457936" y="1077131"/>
            <a:ext cx="816695" cy="31665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dirty="0" err="1"/>
              <a:t>NanoEsca</a:t>
            </a:r>
            <a:endParaRPr lang="en-US" sz="105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Portfolio</a:t>
            </a:r>
            <a:r>
              <a:rPr lang="hu-HU" dirty="0" smtClean="0"/>
              <a:t> of </a:t>
            </a:r>
            <a:r>
              <a:rPr lang="hu-HU" dirty="0" err="1" smtClean="0"/>
              <a:t>research</a:t>
            </a:r>
            <a:r>
              <a:rPr lang="hu-HU" dirty="0" smtClean="0"/>
              <a:t> </a:t>
            </a:r>
            <a:r>
              <a:rPr lang="hu-HU" dirty="0" err="1" smtClean="0"/>
              <a:t>opportunities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Capacity</a:t>
            </a:r>
            <a:r>
              <a:rPr lang="hu-HU" dirty="0"/>
              <a:t>, </a:t>
            </a:r>
            <a:r>
              <a:rPr lang="hu-HU" dirty="0" err="1"/>
              <a:t>Capability</a:t>
            </a:r>
            <a:r>
              <a:rPr lang="hu-HU" dirty="0"/>
              <a:t> and </a:t>
            </a:r>
            <a:r>
              <a:rPr lang="hu-HU" dirty="0" err="1" smtClean="0"/>
              <a:t>Uniqueness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636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4480" y="1"/>
            <a:ext cx="10618238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ím 5"/>
          <p:cNvSpPr txBox="1">
            <a:spLocks/>
          </p:cNvSpPr>
          <p:nvPr/>
        </p:nvSpPr>
        <p:spPr>
          <a:xfrm>
            <a:off x="1425526" y="61791"/>
            <a:ext cx="9242475" cy="8046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hu-HU" sz="3200" b="1" dirty="0">
              <a:solidFill>
                <a:srgbClr val="E7511E"/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2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91094" y="4510032"/>
            <a:ext cx="4114385" cy="2347971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5540" y="876780"/>
            <a:ext cx="3730752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hu-HU" sz="2000" b="1" kern="0" dirty="0" err="1">
                <a:solidFill>
                  <a:schemeClr val="bg1"/>
                </a:solidFill>
              </a:rPr>
              <a:t>Laser</a:t>
            </a:r>
            <a:r>
              <a:rPr lang="hu-HU" sz="2000" b="1" kern="0" dirty="0">
                <a:solidFill>
                  <a:schemeClr val="bg1"/>
                </a:solidFill>
              </a:rPr>
              <a:t> </a:t>
            </a:r>
            <a:r>
              <a:rPr lang="hu-HU" sz="2000" b="1" kern="0" dirty="0" err="1">
                <a:solidFill>
                  <a:schemeClr val="bg1"/>
                </a:solidFill>
              </a:rPr>
              <a:t>systems</a:t>
            </a:r>
            <a:r>
              <a:rPr lang="hu-HU" sz="2000" b="1" kern="0" dirty="0">
                <a:solidFill>
                  <a:schemeClr val="bg1"/>
                </a:solidFill>
              </a:rPr>
              <a:t> </a:t>
            </a:r>
            <a:r>
              <a:rPr lang="hu-HU" sz="2000" b="1" kern="0" dirty="0" err="1">
                <a:solidFill>
                  <a:schemeClr val="bg1"/>
                </a:solidFill>
              </a:rPr>
              <a:t>commissioned</a:t>
            </a:r>
            <a:endParaRPr lang="fr-FR" sz="2000" b="1" kern="0" dirty="0">
              <a:solidFill>
                <a:schemeClr val="bg1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18442" y="4109919"/>
            <a:ext cx="2909438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en-GB" sz="2000" b="1" kern="0" dirty="0">
                <a:solidFill>
                  <a:schemeClr val="bg1"/>
                </a:solidFill>
              </a:rPr>
              <a:t>1</a:t>
            </a:r>
            <a:r>
              <a:rPr lang="en-GB" sz="2000" b="1" kern="0" baseline="30000" dirty="0">
                <a:solidFill>
                  <a:schemeClr val="bg1"/>
                </a:solidFill>
              </a:rPr>
              <a:t>st</a:t>
            </a:r>
            <a:r>
              <a:rPr lang="en-GB" sz="2000" b="1" kern="0" dirty="0">
                <a:solidFill>
                  <a:schemeClr val="bg1"/>
                </a:solidFill>
              </a:rPr>
              <a:t> </a:t>
            </a:r>
            <a:r>
              <a:rPr lang="hu-HU" sz="2000" b="1" kern="0" dirty="0" err="1">
                <a:solidFill>
                  <a:schemeClr val="bg1"/>
                </a:solidFill>
              </a:rPr>
              <a:t>attosecond</a:t>
            </a:r>
            <a:r>
              <a:rPr lang="hu-HU" sz="2000" b="1" kern="0" dirty="0">
                <a:solidFill>
                  <a:schemeClr val="bg1"/>
                </a:solidFill>
              </a:rPr>
              <a:t> </a:t>
            </a:r>
            <a:r>
              <a:rPr lang="hu-HU" sz="2000" b="1" kern="0" dirty="0" err="1">
                <a:solidFill>
                  <a:schemeClr val="bg1"/>
                </a:solidFill>
              </a:rPr>
              <a:t>pulses</a:t>
            </a:r>
            <a:endParaRPr lang="fr-FR" sz="2000" b="1" kern="0" dirty="0">
              <a:solidFill>
                <a:schemeClr val="bg1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661" y="1239110"/>
            <a:ext cx="3410465" cy="2271740"/>
          </a:xfrm>
          <a:prstGeom prst="rect">
            <a:avLst/>
          </a:prstGeom>
        </p:spPr>
      </p:pic>
      <p:sp>
        <p:nvSpPr>
          <p:cNvPr id="15" name="Szövegdoboz 4"/>
          <p:cNvSpPr txBox="1"/>
          <p:nvPr/>
        </p:nvSpPr>
        <p:spPr>
          <a:xfrm>
            <a:off x="4046543" y="217466"/>
            <a:ext cx="6621461" cy="978729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>
                <a:solidFill>
                  <a:srgbClr val="E7511E"/>
                </a:solidFill>
                <a:latin typeface="Comic Sans MS" panose="030F0702030302020204" pitchFamily="66" charset="0"/>
              </a:defRPr>
            </a:lvl1pPr>
          </a:lstStyle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72246" y="1313283"/>
            <a:ext cx="2863947" cy="954107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5 of 9 </a:t>
            </a:r>
            <a:r>
              <a:rPr lang="hu-HU" sz="2800" dirty="0" err="1"/>
              <a:t>lasers</a:t>
            </a:r>
            <a:r>
              <a:rPr lang="hu-HU" sz="2800" dirty="0"/>
              <a:t> </a:t>
            </a:r>
          </a:p>
          <a:p>
            <a:pPr algn="ctr"/>
            <a:r>
              <a:rPr lang="hu-HU" sz="2800" dirty="0" err="1"/>
              <a:t>user</a:t>
            </a:r>
            <a:r>
              <a:rPr lang="hu-HU" sz="2800" dirty="0"/>
              <a:t> </a:t>
            </a:r>
            <a:r>
              <a:rPr lang="hu-HU" sz="2800" dirty="0" err="1"/>
              <a:t>operational</a:t>
            </a:r>
            <a:endParaRPr lang="hu-HU" sz="2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ELI ALPS </a:t>
            </a:r>
            <a:r>
              <a:rPr lang="hu-HU" dirty="0" smtClean="0"/>
              <a:t>- </a:t>
            </a:r>
            <a:r>
              <a:rPr lang="hu-HU" dirty="0" err="1" smtClean="0"/>
              <a:t>Achievements</a:t>
            </a:r>
            <a:r>
              <a:rPr lang="hu-HU" dirty="0" smtClean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date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9" name="Picture 3" descr="Machine generated alternative text:&#10;300 &#10;E 250 &#10;200 &#10;150 &#10;100 &#10;XUV spectrometer signal (Al filter) &#10;400 &#10;350 &#10;300 &#10;250 &#10;200 &#10;150 &#10;100 &#10;50 &#10;17 19 21 23 25 27 29 31 33 35 37 39 41 43 45 47 49 &#10;Harmonic order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1696" y="5175784"/>
            <a:ext cx="2254173" cy="16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1599567" y="4565067"/>
            <a:ext cx="3564085" cy="954107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~4 of </a:t>
            </a:r>
            <a:r>
              <a:rPr lang="hu-HU" sz="2800" dirty="0" smtClean="0"/>
              <a:t>10 </a:t>
            </a:r>
            <a:r>
              <a:rPr lang="hu-HU" sz="2800" dirty="0" err="1"/>
              <a:t>secondary</a:t>
            </a:r>
            <a:r>
              <a:rPr lang="hu-HU" sz="2800" dirty="0"/>
              <a:t> </a:t>
            </a:r>
            <a:r>
              <a:rPr lang="hu-HU" sz="2800" dirty="0" err="1"/>
              <a:t>sources</a:t>
            </a:r>
            <a:r>
              <a:rPr lang="hu-HU" sz="2800" dirty="0"/>
              <a:t> </a:t>
            </a:r>
            <a:r>
              <a:rPr lang="hu-HU" sz="2800" dirty="0" err="1"/>
              <a:t>user</a:t>
            </a:r>
            <a:r>
              <a:rPr lang="hu-HU" sz="2800" dirty="0"/>
              <a:t> </a:t>
            </a:r>
            <a:r>
              <a:rPr lang="hu-HU" sz="2800" dirty="0" err="1"/>
              <a:t>op</a:t>
            </a:r>
            <a:r>
              <a:rPr lang="hu-HU" sz="2800" dirty="0"/>
              <a:t> </a:t>
            </a:r>
          </a:p>
        </p:txBody>
      </p:sp>
      <p:pic>
        <p:nvPicPr>
          <p:cNvPr id="20" name="Grafik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63874" y="4274967"/>
            <a:ext cx="4328126" cy="24884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27272" y="5081655"/>
            <a:ext cx="3153217" cy="1815882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~40 </a:t>
            </a:r>
            <a:r>
              <a:rPr lang="hu-HU" sz="2800" dirty="0" err="1"/>
              <a:t>completed</a:t>
            </a:r>
            <a:r>
              <a:rPr lang="hu-HU" sz="2800" dirty="0"/>
              <a:t> </a:t>
            </a:r>
            <a:r>
              <a:rPr lang="hu-HU" sz="2800" dirty="0" err="1"/>
              <a:t>collaborative</a:t>
            </a:r>
            <a:r>
              <a:rPr lang="hu-HU" sz="2800" dirty="0"/>
              <a:t> </a:t>
            </a:r>
            <a:r>
              <a:rPr lang="hu-HU" sz="2800" dirty="0" smtClean="0"/>
              <a:t>/ </a:t>
            </a:r>
            <a:r>
              <a:rPr lang="hu-HU" sz="2800" dirty="0" err="1" smtClean="0"/>
              <a:t>user</a:t>
            </a:r>
            <a:r>
              <a:rPr lang="hu-HU" sz="2800" dirty="0" smtClean="0"/>
              <a:t> </a:t>
            </a:r>
            <a:r>
              <a:rPr lang="hu-HU" sz="2800" dirty="0" err="1"/>
              <a:t>campaigns</a:t>
            </a:r>
            <a:endParaRPr lang="hu-HU" sz="2800" dirty="0"/>
          </a:p>
          <a:p>
            <a:pPr algn="ctr"/>
            <a:r>
              <a:rPr lang="hu-HU" sz="2800" dirty="0"/>
              <a:t>3000+ user </a:t>
            </a:r>
            <a:r>
              <a:rPr lang="hu-HU" sz="2800" dirty="0" err="1"/>
              <a:t>hours</a:t>
            </a:r>
            <a:endParaRPr lang="hu-HU" sz="2800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08764" y="1580891"/>
            <a:ext cx="3722173" cy="2536826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07158" y="1390227"/>
            <a:ext cx="32248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eaLnBrk="1" hangingPunct="1">
              <a:defRPr/>
            </a:pPr>
            <a:r>
              <a:rPr lang="hu-HU" sz="2000" b="1" kern="0" dirty="0" err="1">
                <a:solidFill>
                  <a:schemeClr val="bg1"/>
                </a:solidFill>
              </a:rPr>
              <a:t>Experimental</a:t>
            </a:r>
            <a:r>
              <a:rPr lang="hu-HU" sz="2000" b="1" kern="0" dirty="0">
                <a:solidFill>
                  <a:schemeClr val="bg1"/>
                </a:solidFill>
              </a:rPr>
              <a:t> </a:t>
            </a:r>
            <a:r>
              <a:rPr lang="hu-HU" sz="2000" b="1" kern="0" dirty="0" err="1">
                <a:solidFill>
                  <a:schemeClr val="bg1"/>
                </a:solidFill>
              </a:rPr>
              <a:t>stations</a:t>
            </a:r>
            <a:r>
              <a:rPr lang="hu-HU" sz="2000" b="1" kern="0" dirty="0">
                <a:solidFill>
                  <a:schemeClr val="bg1"/>
                </a:solidFill>
              </a:rPr>
              <a:t> / </a:t>
            </a:r>
            <a:r>
              <a:rPr lang="hu-HU" sz="2000" b="1" kern="0" dirty="0" err="1">
                <a:solidFill>
                  <a:schemeClr val="bg1"/>
                </a:solidFill>
              </a:rPr>
              <a:t>labs</a:t>
            </a:r>
            <a:endParaRPr lang="fr-FR" sz="2000" b="1" kern="0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6600606" y="2849305"/>
            <a:ext cx="3564085" cy="1384995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5 of 12 </a:t>
            </a:r>
            <a:r>
              <a:rPr lang="hu-HU" sz="2800" dirty="0" err="1"/>
              <a:t>experimental</a:t>
            </a:r>
            <a:r>
              <a:rPr lang="hu-HU" sz="2800" dirty="0"/>
              <a:t> </a:t>
            </a:r>
            <a:r>
              <a:rPr lang="hu-HU" sz="2800" dirty="0" err="1"/>
              <a:t>stations</a:t>
            </a:r>
            <a:r>
              <a:rPr lang="hu-HU" sz="2800" dirty="0"/>
              <a:t> </a:t>
            </a:r>
          </a:p>
          <a:p>
            <a:pPr algn="ctr"/>
            <a:r>
              <a:rPr lang="hu-HU" sz="2800" dirty="0" err="1"/>
              <a:t>user</a:t>
            </a:r>
            <a:r>
              <a:rPr lang="hu-HU" sz="2800" dirty="0"/>
              <a:t> </a:t>
            </a:r>
            <a:r>
              <a:rPr lang="hu-HU" sz="2800" dirty="0" err="1"/>
              <a:t>operational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3681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1621935"/>
            <a:ext cx="11078397" cy="4918841"/>
          </a:xfrm>
          <a:prstGeom prst="rect">
            <a:avLst/>
          </a:prstGeom>
        </p:spPr>
      </p:pic>
      <p:grpSp>
        <p:nvGrpSpPr>
          <p:cNvPr id="204" name="Csoportba foglalás 203"/>
          <p:cNvGrpSpPr/>
          <p:nvPr/>
        </p:nvGrpSpPr>
        <p:grpSpPr>
          <a:xfrm>
            <a:off x="3859114" y="664683"/>
            <a:ext cx="1409837" cy="2194547"/>
            <a:chOff x="4768596" y="367268"/>
            <a:chExt cx="1262251" cy="2232906"/>
          </a:xfrm>
        </p:grpSpPr>
        <p:sp>
          <p:nvSpPr>
            <p:cNvPr id="292" name="Szövegdoboz 291"/>
            <p:cNvSpPr txBox="1"/>
            <p:nvPr/>
          </p:nvSpPr>
          <p:spPr>
            <a:xfrm flipH="1">
              <a:off x="4768596" y="367268"/>
              <a:ext cx="1262251" cy="5480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3</a:t>
              </a:r>
            </a:p>
            <a:p>
              <a:pPr algn="ctr"/>
              <a:r>
                <a:rPr lang="hu-HU" sz="1100" dirty="0"/>
                <a:t>1 kHz, 8 </a:t>
              </a:r>
              <a:r>
                <a:rPr lang="hu-HU" sz="1100" dirty="0" err="1"/>
                <a:t>fs</a:t>
              </a:r>
              <a:r>
                <a:rPr lang="hu-HU" sz="1100" dirty="0"/>
                <a:t>, 120 </a:t>
              </a:r>
              <a:r>
                <a:rPr lang="hu-HU" sz="1100" dirty="0" err="1"/>
                <a:t>mJ</a:t>
              </a:r>
              <a:endParaRPr lang="hu-HU" sz="1100" dirty="0"/>
            </a:p>
          </p:txBody>
        </p:sp>
        <p:cxnSp>
          <p:nvCxnSpPr>
            <p:cNvPr id="293" name="Egyenes összekötő 292"/>
            <p:cNvCxnSpPr>
              <a:stCxn id="292" idx="2"/>
            </p:cNvCxnSpPr>
            <p:nvPr/>
          </p:nvCxnSpPr>
          <p:spPr>
            <a:xfrm>
              <a:off x="5399721" y="915291"/>
              <a:ext cx="222900" cy="168488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5" name="Szövegdoboz 204"/>
          <p:cNvSpPr txBox="1"/>
          <p:nvPr/>
        </p:nvSpPr>
        <p:spPr>
          <a:xfrm flipH="1">
            <a:off x="8959839" y="2891369"/>
            <a:ext cx="164286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THz</a:t>
            </a:r>
            <a:r>
              <a:rPr lang="hu-HU" dirty="0" smtClean="0"/>
              <a:t> - NLTSF</a:t>
            </a:r>
            <a:endParaRPr lang="hu-HU" dirty="0"/>
          </a:p>
        </p:txBody>
      </p:sp>
      <p:cxnSp>
        <p:nvCxnSpPr>
          <p:cNvPr id="206" name="Egyenes összekötő 205"/>
          <p:cNvCxnSpPr>
            <a:stCxn id="205" idx="2"/>
          </p:cNvCxnSpPr>
          <p:nvPr/>
        </p:nvCxnSpPr>
        <p:spPr>
          <a:xfrm flipH="1">
            <a:off x="7640934" y="3260701"/>
            <a:ext cx="2140339" cy="14341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7" name="Csoportba foglalás 206"/>
          <p:cNvGrpSpPr/>
          <p:nvPr/>
        </p:nvGrpSpPr>
        <p:grpSpPr>
          <a:xfrm>
            <a:off x="319975" y="1297244"/>
            <a:ext cx="2433773" cy="1863449"/>
            <a:chOff x="4754762" y="1559452"/>
            <a:chExt cx="2178998" cy="1863449"/>
          </a:xfrm>
        </p:grpSpPr>
        <p:sp>
          <p:nvSpPr>
            <p:cNvPr id="290" name="Szövegdoboz 289"/>
            <p:cNvSpPr txBox="1"/>
            <p:nvPr/>
          </p:nvSpPr>
          <p:spPr>
            <a:xfrm flipH="1">
              <a:off x="4754762" y="1559452"/>
              <a:ext cx="1552278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Transmutation</a:t>
              </a:r>
              <a:endParaRPr lang="hu-HU" dirty="0"/>
            </a:p>
          </p:txBody>
        </p:sp>
        <p:cxnSp>
          <p:nvCxnSpPr>
            <p:cNvPr id="291" name="Egyenes összekötő 290"/>
            <p:cNvCxnSpPr/>
            <p:nvPr/>
          </p:nvCxnSpPr>
          <p:spPr>
            <a:xfrm>
              <a:off x="5753302" y="1928776"/>
              <a:ext cx="1180458" cy="1494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8" name="Csoportba foglalás 207"/>
          <p:cNvGrpSpPr/>
          <p:nvPr/>
        </p:nvGrpSpPr>
        <p:grpSpPr>
          <a:xfrm>
            <a:off x="236342" y="3677865"/>
            <a:ext cx="4057637" cy="369332"/>
            <a:chOff x="4636986" y="367268"/>
            <a:chExt cx="3632870" cy="369332"/>
          </a:xfrm>
        </p:grpSpPr>
        <p:sp>
          <p:nvSpPr>
            <p:cNvPr id="288" name="Szövegdoboz 287"/>
            <p:cNvSpPr txBox="1"/>
            <p:nvPr/>
          </p:nvSpPr>
          <p:spPr>
            <a:xfrm flipH="1">
              <a:off x="4636986" y="367268"/>
              <a:ext cx="1927099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</a:t>
              </a:r>
              <a:r>
                <a:rPr lang="hu-HU" dirty="0" err="1" smtClean="0"/>
                <a:t>Compact</a:t>
              </a:r>
              <a:endParaRPr lang="hu-HU" dirty="0"/>
            </a:p>
          </p:txBody>
        </p:sp>
        <p:cxnSp>
          <p:nvCxnSpPr>
            <p:cNvPr id="289" name="Egyenes összekötő 288"/>
            <p:cNvCxnSpPr/>
            <p:nvPr/>
          </p:nvCxnSpPr>
          <p:spPr>
            <a:xfrm>
              <a:off x="6575374" y="572644"/>
              <a:ext cx="1694482" cy="10304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9" name="Csoportba foglalás 208"/>
          <p:cNvGrpSpPr/>
          <p:nvPr/>
        </p:nvGrpSpPr>
        <p:grpSpPr>
          <a:xfrm>
            <a:off x="2270242" y="4483785"/>
            <a:ext cx="2787419" cy="1518656"/>
            <a:chOff x="4636985" y="-849790"/>
            <a:chExt cx="2495623" cy="1518656"/>
          </a:xfrm>
        </p:grpSpPr>
        <p:sp>
          <p:nvSpPr>
            <p:cNvPr id="286" name="Szövegdoboz 285"/>
            <p:cNvSpPr txBox="1"/>
            <p:nvPr/>
          </p:nvSpPr>
          <p:spPr>
            <a:xfrm flipH="1">
              <a:off x="4636985" y="299534"/>
              <a:ext cx="1042264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 </a:t>
              </a:r>
              <a:r>
                <a:rPr lang="hu-HU" dirty="0" err="1" smtClean="0"/>
                <a:t>Gas</a:t>
              </a:r>
              <a:endParaRPr lang="hu-HU" dirty="0" smtClean="0"/>
            </a:p>
          </p:txBody>
        </p:sp>
        <p:cxnSp>
          <p:nvCxnSpPr>
            <p:cNvPr id="287" name="Egyenes összekötő 286"/>
            <p:cNvCxnSpPr>
              <a:stCxn id="286" idx="1"/>
            </p:cNvCxnSpPr>
            <p:nvPr/>
          </p:nvCxnSpPr>
          <p:spPr>
            <a:xfrm flipV="1">
              <a:off x="5679249" y="-849790"/>
              <a:ext cx="1453359" cy="133399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0" name="Csoportba foglalás 209"/>
          <p:cNvGrpSpPr/>
          <p:nvPr/>
        </p:nvGrpSpPr>
        <p:grpSpPr>
          <a:xfrm>
            <a:off x="1873173" y="4228876"/>
            <a:ext cx="2897676" cy="1361822"/>
            <a:chOff x="5104430" y="-1634556"/>
            <a:chExt cx="2594338" cy="1361822"/>
          </a:xfrm>
        </p:grpSpPr>
        <p:sp>
          <p:nvSpPr>
            <p:cNvPr id="284" name="Szövegdoboz 283"/>
            <p:cNvSpPr txBox="1"/>
            <p:nvPr/>
          </p:nvSpPr>
          <p:spPr>
            <a:xfrm flipH="1">
              <a:off x="5104430" y="-642066"/>
              <a:ext cx="1571448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 </a:t>
              </a:r>
              <a:r>
                <a:rPr lang="hu-HU" dirty="0" err="1" smtClean="0"/>
                <a:t>Condensed</a:t>
              </a:r>
              <a:endParaRPr lang="hu-HU" dirty="0" smtClean="0"/>
            </a:p>
          </p:txBody>
        </p:sp>
        <p:cxnSp>
          <p:nvCxnSpPr>
            <p:cNvPr id="285" name="Egyenes összekötő 284"/>
            <p:cNvCxnSpPr>
              <a:stCxn id="284" idx="1"/>
            </p:cNvCxnSpPr>
            <p:nvPr/>
          </p:nvCxnSpPr>
          <p:spPr>
            <a:xfrm flipV="1">
              <a:off x="6675878" y="-1634556"/>
              <a:ext cx="1022890" cy="117715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1" name="Csoportba foglalás 210"/>
          <p:cNvGrpSpPr/>
          <p:nvPr/>
        </p:nvGrpSpPr>
        <p:grpSpPr>
          <a:xfrm>
            <a:off x="1457426" y="4176945"/>
            <a:ext cx="4968101" cy="2650475"/>
            <a:chOff x="1575538" y="-2207905"/>
            <a:chExt cx="4448024" cy="2650475"/>
          </a:xfrm>
        </p:grpSpPr>
        <p:sp>
          <p:nvSpPr>
            <p:cNvPr id="282" name="Szövegdoboz 281"/>
            <p:cNvSpPr txBox="1"/>
            <p:nvPr/>
          </p:nvSpPr>
          <p:spPr>
            <a:xfrm flipH="1">
              <a:off x="1575538" y="-265316"/>
              <a:ext cx="1328384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HR1&amp;HR2</a:t>
              </a:r>
            </a:p>
            <a:p>
              <a:pPr algn="ctr"/>
              <a:r>
                <a:rPr lang="hu-HU" sz="1100" dirty="0" smtClean="0"/>
                <a:t>100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1 </a:t>
              </a:r>
              <a:r>
                <a:rPr lang="hu-HU" sz="1100" dirty="0" err="1" smtClean="0"/>
                <a:t>mJ</a:t>
              </a:r>
              <a:endParaRPr lang="hu-HU" sz="1100" dirty="0" smtClean="0"/>
            </a:p>
            <a:p>
              <a:pPr algn="ctr"/>
              <a:r>
                <a:rPr lang="hu-HU" sz="1100" dirty="0" smtClean="0"/>
                <a:t>100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5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83" name="Egyenes összekötő 282"/>
            <p:cNvCxnSpPr>
              <a:stCxn id="282" idx="1"/>
            </p:cNvCxnSpPr>
            <p:nvPr/>
          </p:nvCxnSpPr>
          <p:spPr>
            <a:xfrm flipV="1">
              <a:off x="2903922" y="-2207905"/>
              <a:ext cx="3119640" cy="22965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2" name="Csoportba foglalás 211"/>
          <p:cNvGrpSpPr/>
          <p:nvPr/>
        </p:nvGrpSpPr>
        <p:grpSpPr>
          <a:xfrm>
            <a:off x="738591" y="3735012"/>
            <a:ext cx="4665625" cy="1009498"/>
            <a:chOff x="-2857493" y="-1664562"/>
            <a:chExt cx="4177212" cy="1009498"/>
          </a:xfrm>
        </p:grpSpPr>
        <p:sp>
          <p:nvSpPr>
            <p:cNvPr id="280" name="Szövegdoboz 279"/>
            <p:cNvSpPr txBox="1"/>
            <p:nvPr/>
          </p:nvSpPr>
          <p:spPr>
            <a:xfrm flipH="1">
              <a:off x="-2857493" y="-1193673"/>
              <a:ext cx="1741916" cy="5386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MIR HE (3.2 </a:t>
              </a:r>
              <a:r>
                <a:rPr lang="hu-HU" dirty="0" smtClean="0">
                  <a:latin typeface="Symbol" panose="05050102010706020507" pitchFamily="18" charset="2"/>
                </a:rPr>
                <a:t>m</a:t>
              </a:r>
              <a:r>
                <a:rPr lang="hu-HU" dirty="0" smtClean="0"/>
                <a:t>m)</a:t>
              </a:r>
            </a:p>
            <a:p>
              <a:pPr algn="ctr"/>
              <a:r>
                <a:rPr lang="hu-HU" sz="1100" dirty="0"/>
                <a:t>1 kHz, 40 </a:t>
              </a:r>
              <a:r>
                <a:rPr lang="hu-HU" sz="1100" dirty="0" err="1"/>
                <a:t>fs</a:t>
              </a:r>
              <a:r>
                <a:rPr lang="hu-HU" sz="1100" dirty="0"/>
                <a:t>, 15 </a:t>
              </a:r>
              <a:r>
                <a:rPr lang="hu-HU" sz="1100" dirty="0" err="1"/>
                <a:t>mJ</a:t>
              </a:r>
              <a:r>
                <a:rPr lang="hu-HU" sz="1100" dirty="0"/>
                <a:t>  </a:t>
              </a:r>
            </a:p>
          </p:txBody>
        </p:sp>
        <p:cxnSp>
          <p:nvCxnSpPr>
            <p:cNvPr id="281" name="Egyenes összekötő 280"/>
            <p:cNvCxnSpPr/>
            <p:nvPr/>
          </p:nvCxnSpPr>
          <p:spPr>
            <a:xfrm flipV="1">
              <a:off x="-1106661" y="-1664562"/>
              <a:ext cx="2426380" cy="79405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3" name="Szövegdoboz 212"/>
          <p:cNvSpPr txBox="1"/>
          <p:nvPr/>
        </p:nvSpPr>
        <p:spPr>
          <a:xfrm flipH="1">
            <a:off x="9055007" y="2131738"/>
            <a:ext cx="1338255" cy="538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HF PW</a:t>
            </a:r>
          </a:p>
          <a:p>
            <a:pPr algn="ctr"/>
            <a:r>
              <a:rPr lang="hu-HU" sz="1100" dirty="0" smtClean="0"/>
              <a:t>10 Hz, 17 </a:t>
            </a:r>
            <a:r>
              <a:rPr lang="hu-HU" sz="1100" dirty="0" err="1" smtClean="0"/>
              <a:t>fs</a:t>
            </a:r>
            <a:r>
              <a:rPr lang="hu-HU" sz="1100" dirty="0" smtClean="0"/>
              <a:t>, 34 J.</a:t>
            </a:r>
            <a:endParaRPr lang="hu-HU" sz="1100" dirty="0"/>
          </a:p>
        </p:txBody>
      </p:sp>
      <p:cxnSp>
        <p:nvCxnSpPr>
          <p:cNvPr id="214" name="Egyenes összekötő 213"/>
          <p:cNvCxnSpPr>
            <a:stCxn id="213" idx="3"/>
          </p:cNvCxnSpPr>
          <p:nvPr/>
        </p:nvCxnSpPr>
        <p:spPr>
          <a:xfrm flipH="1">
            <a:off x="7853470" y="2401043"/>
            <a:ext cx="1201539" cy="735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15" name="Csoportba foglalás 214"/>
          <p:cNvGrpSpPr/>
          <p:nvPr/>
        </p:nvGrpSpPr>
        <p:grpSpPr>
          <a:xfrm>
            <a:off x="5490055" y="661803"/>
            <a:ext cx="1307144" cy="2866463"/>
            <a:chOff x="5215624" y="-461503"/>
            <a:chExt cx="1170308" cy="2866463"/>
          </a:xfrm>
        </p:grpSpPr>
        <p:sp>
          <p:nvSpPr>
            <p:cNvPr id="278" name="Szövegdoboz 277"/>
            <p:cNvSpPr txBox="1"/>
            <p:nvPr/>
          </p:nvSpPr>
          <p:spPr>
            <a:xfrm flipH="1">
              <a:off x="5215624" y="-461503"/>
              <a:ext cx="1170308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2</a:t>
              </a:r>
            </a:p>
            <a:p>
              <a:pPr algn="ctr"/>
              <a:r>
                <a:rPr lang="hu-HU" sz="1100" dirty="0" smtClean="0"/>
                <a:t>1 kHz, 7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35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79" name="Egyenes összekötő 278"/>
            <p:cNvCxnSpPr>
              <a:stCxn id="278" idx="2"/>
            </p:cNvCxnSpPr>
            <p:nvPr/>
          </p:nvCxnSpPr>
          <p:spPr>
            <a:xfrm flipH="1">
              <a:off x="5755780" y="77106"/>
              <a:ext cx="44998" cy="232785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6" name="Csoportba foglalás 215"/>
          <p:cNvGrpSpPr/>
          <p:nvPr/>
        </p:nvGrpSpPr>
        <p:grpSpPr>
          <a:xfrm>
            <a:off x="3108921" y="1431276"/>
            <a:ext cx="2044437" cy="2070772"/>
            <a:chOff x="5483154" y="72050"/>
            <a:chExt cx="1653830" cy="1865454"/>
          </a:xfrm>
        </p:grpSpPr>
        <p:sp>
          <p:nvSpPr>
            <p:cNvPr id="276" name="Szövegdoboz 275"/>
            <p:cNvSpPr txBox="1"/>
            <p:nvPr/>
          </p:nvSpPr>
          <p:spPr>
            <a:xfrm flipH="1">
              <a:off x="5483154" y="72050"/>
              <a:ext cx="1137478" cy="48520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AL</a:t>
              </a:r>
            </a:p>
            <a:p>
              <a:pPr algn="ctr"/>
              <a:r>
                <a:rPr lang="hu-HU" sz="1100" dirty="0" smtClean="0"/>
                <a:t>10 Hz, 12 </a:t>
              </a:r>
              <a:r>
                <a:rPr lang="hu-HU" sz="1100" dirty="0" err="1" smtClean="0"/>
                <a:t>fs</a:t>
              </a:r>
              <a:r>
                <a:rPr lang="hu-HU" sz="1100" dirty="0" smtClean="0"/>
                <a:t>, 40 </a:t>
              </a:r>
              <a:r>
                <a:rPr lang="hu-HU" sz="1100" dirty="0" err="1" smtClean="0"/>
                <a:t>mJ</a:t>
              </a:r>
              <a:endParaRPr lang="hu-HU" sz="1100" dirty="0"/>
            </a:p>
          </p:txBody>
        </p:sp>
        <p:cxnSp>
          <p:nvCxnSpPr>
            <p:cNvPr id="277" name="Egyenes összekötő 276"/>
            <p:cNvCxnSpPr>
              <a:stCxn id="276" idx="2"/>
            </p:cNvCxnSpPr>
            <p:nvPr/>
          </p:nvCxnSpPr>
          <p:spPr>
            <a:xfrm>
              <a:off x="6051892" y="557256"/>
              <a:ext cx="1085092" cy="13802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7" name="Csoportba foglalás 216"/>
          <p:cNvGrpSpPr/>
          <p:nvPr/>
        </p:nvGrpSpPr>
        <p:grpSpPr>
          <a:xfrm>
            <a:off x="316526" y="3223486"/>
            <a:ext cx="3801014" cy="377490"/>
            <a:chOff x="5014127" y="1635788"/>
            <a:chExt cx="3403111" cy="377490"/>
          </a:xfrm>
        </p:grpSpPr>
        <p:sp>
          <p:nvSpPr>
            <p:cNvPr id="274" name="Szövegdoboz 273"/>
            <p:cNvSpPr txBox="1"/>
            <p:nvPr/>
          </p:nvSpPr>
          <p:spPr>
            <a:xfrm flipH="1">
              <a:off x="5014127" y="1635788"/>
              <a:ext cx="14057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SYLOS Long </a:t>
              </a:r>
            </a:p>
          </p:txBody>
        </p:sp>
        <p:cxnSp>
          <p:nvCxnSpPr>
            <p:cNvPr id="275" name="Egyenes összekötő 274"/>
            <p:cNvCxnSpPr>
              <a:stCxn id="274" idx="1"/>
            </p:cNvCxnSpPr>
            <p:nvPr/>
          </p:nvCxnSpPr>
          <p:spPr>
            <a:xfrm>
              <a:off x="6419892" y="1820454"/>
              <a:ext cx="1997346" cy="1928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8" name="Csoportba foglalás 217"/>
          <p:cNvGrpSpPr/>
          <p:nvPr/>
        </p:nvGrpSpPr>
        <p:grpSpPr>
          <a:xfrm>
            <a:off x="310015" y="1830095"/>
            <a:ext cx="1726315" cy="1360518"/>
            <a:chOff x="4768249" y="1559444"/>
            <a:chExt cx="1545599" cy="1360518"/>
          </a:xfrm>
        </p:grpSpPr>
        <p:sp>
          <p:nvSpPr>
            <p:cNvPr id="272" name="Szövegdoboz 271"/>
            <p:cNvSpPr txBox="1"/>
            <p:nvPr/>
          </p:nvSpPr>
          <p:spPr>
            <a:xfrm flipH="1">
              <a:off x="4768249" y="1559444"/>
              <a:ext cx="13283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eSYLOS</a:t>
              </a:r>
              <a:endParaRPr lang="hu-HU" dirty="0"/>
            </a:p>
          </p:txBody>
        </p:sp>
        <p:cxnSp>
          <p:nvCxnSpPr>
            <p:cNvPr id="273" name="Egyenes összekötő 272"/>
            <p:cNvCxnSpPr>
              <a:stCxn id="272" idx="2"/>
            </p:cNvCxnSpPr>
            <p:nvPr/>
          </p:nvCxnSpPr>
          <p:spPr>
            <a:xfrm>
              <a:off x="5432441" y="1928776"/>
              <a:ext cx="881407" cy="9911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9" name="Csoportba foglalás 218"/>
          <p:cNvGrpSpPr/>
          <p:nvPr/>
        </p:nvGrpSpPr>
        <p:grpSpPr>
          <a:xfrm>
            <a:off x="1137585" y="839091"/>
            <a:ext cx="2202298" cy="2314856"/>
            <a:chOff x="5348791" y="1494525"/>
            <a:chExt cx="1971754" cy="2314856"/>
          </a:xfrm>
        </p:grpSpPr>
        <p:sp>
          <p:nvSpPr>
            <p:cNvPr id="270" name="Szövegdoboz 269"/>
            <p:cNvSpPr txBox="1"/>
            <p:nvPr/>
          </p:nvSpPr>
          <p:spPr>
            <a:xfrm flipH="1">
              <a:off x="5348791" y="1494525"/>
              <a:ext cx="175828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SHHG SYLOS</a:t>
              </a:r>
              <a:endParaRPr lang="hu-HU" dirty="0"/>
            </a:p>
          </p:txBody>
        </p:sp>
        <p:cxnSp>
          <p:nvCxnSpPr>
            <p:cNvPr id="271" name="Egyenes összekötő 270"/>
            <p:cNvCxnSpPr>
              <a:stCxn id="270" idx="2"/>
            </p:cNvCxnSpPr>
            <p:nvPr/>
          </p:nvCxnSpPr>
          <p:spPr>
            <a:xfrm>
              <a:off x="6227932" y="1863857"/>
              <a:ext cx="1092613" cy="194552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0" name="Csoportba foglalás 219"/>
          <p:cNvGrpSpPr/>
          <p:nvPr/>
        </p:nvGrpSpPr>
        <p:grpSpPr>
          <a:xfrm>
            <a:off x="6425528" y="1712025"/>
            <a:ext cx="3024406" cy="851017"/>
            <a:chOff x="3406426" y="367268"/>
            <a:chExt cx="2707801" cy="851017"/>
          </a:xfrm>
        </p:grpSpPr>
        <p:sp>
          <p:nvSpPr>
            <p:cNvPr id="268" name="Szövegdoboz 267"/>
            <p:cNvSpPr txBox="1"/>
            <p:nvPr/>
          </p:nvSpPr>
          <p:spPr>
            <a:xfrm flipH="1">
              <a:off x="4636987" y="367268"/>
              <a:ext cx="147724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PW </a:t>
              </a:r>
              <a:r>
                <a:rPr lang="hu-HU" dirty="0" err="1" smtClean="0"/>
                <a:t>Electron</a:t>
              </a:r>
              <a:endParaRPr lang="hu-HU" sz="1100" dirty="0"/>
            </a:p>
          </p:txBody>
        </p:sp>
        <p:cxnSp>
          <p:nvCxnSpPr>
            <p:cNvPr id="269" name="Egyenes összekötő 268"/>
            <p:cNvCxnSpPr>
              <a:stCxn id="268" idx="3"/>
            </p:cNvCxnSpPr>
            <p:nvPr/>
          </p:nvCxnSpPr>
          <p:spPr>
            <a:xfrm flipH="1">
              <a:off x="3406426" y="551934"/>
              <a:ext cx="1230561" cy="66635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1" name="Csoportba foglalás 220"/>
          <p:cNvGrpSpPr/>
          <p:nvPr/>
        </p:nvGrpSpPr>
        <p:grpSpPr>
          <a:xfrm>
            <a:off x="6053793" y="1179271"/>
            <a:ext cx="3542610" cy="1144387"/>
            <a:chOff x="3355387" y="367268"/>
            <a:chExt cx="3171758" cy="1144387"/>
          </a:xfrm>
        </p:grpSpPr>
        <p:sp>
          <p:nvSpPr>
            <p:cNvPr id="266" name="Szövegdoboz 265"/>
            <p:cNvSpPr txBox="1"/>
            <p:nvPr/>
          </p:nvSpPr>
          <p:spPr>
            <a:xfrm flipH="1">
              <a:off x="4636985" y="367268"/>
              <a:ext cx="189016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HF </a:t>
              </a:r>
              <a:r>
                <a:rPr lang="hu-HU" dirty="0" err="1" smtClean="0"/>
                <a:t>Physics</a:t>
              </a:r>
              <a:r>
                <a:rPr lang="hu-HU" dirty="0" smtClean="0"/>
                <a:t> (UFO)</a:t>
              </a:r>
              <a:r>
                <a:rPr lang="hu-HU" sz="1100" dirty="0" smtClean="0"/>
                <a:t>.</a:t>
              </a:r>
              <a:endParaRPr lang="hu-HU" sz="1100" dirty="0"/>
            </a:p>
          </p:txBody>
        </p:sp>
        <p:cxnSp>
          <p:nvCxnSpPr>
            <p:cNvPr id="267" name="Egyenes összekötő 266"/>
            <p:cNvCxnSpPr>
              <a:stCxn id="266" idx="3"/>
            </p:cNvCxnSpPr>
            <p:nvPr/>
          </p:nvCxnSpPr>
          <p:spPr>
            <a:xfrm flipH="1">
              <a:off x="3355387" y="551934"/>
              <a:ext cx="1281598" cy="95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2" name="Csoportba foglalás 221"/>
          <p:cNvGrpSpPr/>
          <p:nvPr/>
        </p:nvGrpSpPr>
        <p:grpSpPr>
          <a:xfrm>
            <a:off x="5986370" y="706446"/>
            <a:ext cx="2600762" cy="1419605"/>
            <a:chOff x="3636865" y="367268"/>
            <a:chExt cx="2328506" cy="1419605"/>
          </a:xfrm>
        </p:grpSpPr>
        <p:sp>
          <p:nvSpPr>
            <p:cNvPr id="264" name="Szövegdoboz 263"/>
            <p:cNvSpPr txBox="1"/>
            <p:nvPr/>
          </p:nvSpPr>
          <p:spPr>
            <a:xfrm flipH="1">
              <a:off x="4636987" y="367268"/>
              <a:ext cx="132838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PW SHHG</a:t>
              </a:r>
              <a:r>
                <a:rPr lang="hu-HU" sz="1100" dirty="0" smtClean="0"/>
                <a:t>.</a:t>
              </a:r>
              <a:endParaRPr lang="hu-HU" sz="1100" dirty="0"/>
            </a:p>
          </p:txBody>
        </p:sp>
        <p:cxnSp>
          <p:nvCxnSpPr>
            <p:cNvPr id="265" name="Egyenes összekötő 264"/>
            <p:cNvCxnSpPr>
              <a:stCxn id="264" idx="3"/>
            </p:cNvCxnSpPr>
            <p:nvPr/>
          </p:nvCxnSpPr>
          <p:spPr>
            <a:xfrm flipH="1">
              <a:off x="3636865" y="551934"/>
              <a:ext cx="1000122" cy="123493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3" name="Csoportba foglalás 222"/>
          <p:cNvGrpSpPr/>
          <p:nvPr/>
        </p:nvGrpSpPr>
        <p:grpSpPr>
          <a:xfrm>
            <a:off x="8105355" y="3447677"/>
            <a:ext cx="3168325" cy="1082458"/>
            <a:chOff x="4808009" y="-2945530"/>
            <a:chExt cx="2836654" cy="1082458"/>
          </a:xfrm>
        </p:grpSpPr>
        <p:sp>
          <p:nvSpPr>
            <p:cNvPr id="262" name="Szövegdoboz 261"/>
            <p:cNvSpPr txBox="1"/>
            <p:nvPr/>
          </p:nvSpPr>
          <p:spPr>
            <a:xfrm flipH="1">
              <a:off x="6221662" y="-2945530"/>
              <a:ext cx="1423001" cy="538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THz</a:t>
              </a:r>
              <a:r>
                <a:rPr lang="hu-HU" dirty="0" smtClean="0"/>
                <a:t> </a:t>
              </a:r>
              <a:r>
                <a:rPr lang="hu-HU" dirty="0" err="1" smtClean="0"/>
                <a:t>pump</a:t>
              </a:r>
              <a:endParaRPr lang="hu-HU" dirty="0" smtClean="0"/>
            </a:p>
            <a:p>
              <a:pPr algn="ctr"/>
              <a:r>
                <a:rPr lang="hu-HU" sz="1100" dirty="0"/>
                <a:t>50 Hz, 500 </a:t>
              </a:r>
              <a:r>
                <a:rPr lang="hu-HU" sz="1100" dirty="0" err="1"/>
                <a:t>fs</a:t>
              </a:r>
              <a:r>
                <a:rPr lang="hu-HU" sz="1100" dirty="0"/>
                <a:t>, 500 </a:t>
              </a:r>
              <a:r>
                <a:rPr lang="hu-HU" sz="1100" dirty="0" err="1"/>
                <a:t>mJ</a:t>
              </a:r>
              <a:endParaRPr lang="hu-HU" sz="1100" dirty="0"/>
            </a:p>
          </p:txBody>
        </p:sp>
        <p:cxnSp>
          <p:nvCxnSpPr>
            <p:cNvPr id="263" name="Egyenes összekötő 262"/>
            <p:cNvCxnSpPr>
              <a:stCxn id="241" idx="1"/>
            </p:cNvCxnSpPr>
            <p:nvPr/>
          </p:nvCxnSpPr>
          <p:spPr>
            <a:xfrm flipH="1">
              <a:off x="4808009" y="-2675537"/>
              <a:ext cx="1334960" cy="81246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4" name="Csoportba foglalás 223"/>
          <p:cNvGrpSpPr/>
          <p:nvPr/>
        </p:nvGrpSpPr>
        <p:grpSpPr>
          <a:xfrm>
            <a:off x="4534938" y="4950591"/>
            <a:ext cx="1952001" cy="1190285"/>
            <a:chOff x="4636986" y="-284408"/>
            <a:chExt cx="1747659" cy="1190285"/>
          </a:xfrm>
        </p:grpSpPr>
        <p:sp>
          <p:nvSpPr>
            <p:cNvPr id="260" name="Szövegdoboz 259"/>
            <p:cNvSpPr txBox="1"/>
            <p:nvPr/>
          </p:nvSpPr>
          <p:spPr>
            <a:xfrm flipH="1">
              <a:off x="4636986" y="367268"/>
              <a:ext cx="1423677" cy="5386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MIR (3.2 </a:t>
              </a:r>
              <a:r>
                <a:rPr lang="hu-HU" dirty="0" smtClean="0">
                  <a:latin typeface="Symbol" panose="05050102010706020507" pitchFamily="18" charset="2"/>
                </a:rPr>
                <a:t>m</a:t>
              </a:r>
              <a:r>
                <a:rPr lang="hu-HU" dirty="0" smtClean="0"/>
                <a:t>m)</a:t>
              </a:r>
            </a:p>
            <a:p>
              <a:pPr algn="ctr"/>
              <a:r>
                <a:rPr lang="hu-HU" sz="1100" dirty="0"/>
                <a:t>100 kHz, 40 </a:t>
              </a:r>
              <a:r>
                <a:rPr lang="hu-HU" sz="1100" dirty="0" err="1"/>
                <a:t>fs</a:t>
              </a:r>
              <a:r>
                <a:rPr lang="hu-HU" sz="1100" dirty="0"/>
                <a:t>, 150</a:t>
              </a:r>
              <a:r>
                <a:rPr lang="hu-HU" sz="1100" dirty="0">
                  <a:latin typeface="Symbol" panose="05050102010706020507" pitchFamily="18" charset="2"/>
                </a:rPr>
                <a:t>m</a:t>
              </a:r>
              <a:r>
                <a:rPr lang="hu-HU" sz="1100" dirty="0"/>
                <a:t>J</a:t>
              </a:r>
            </a:p>
          </p:txBody>
        </p:sp>
        <p:cxnSp>
          <p:nvCxnSpPr>
            <p:cNvPr id="261" name="Egyenes összekötő 260"/>
            <p:cNvCxnSpPr>
              <a:endCxn id="260" idx="0"/>
            </p:cNvCxnSpPr>
            <p:nvPr/>
          </p:nvCxnSpPr>
          <p:spPr>
            <a:xfrm flipH="1">
              <a:off x="5348824" y="-284408"/>
              <a:ext cx="1035821" cy="65167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5" name="Téglalap 224"/>
          <p:cNvSpPr/>
          <p:nvPr/>
        </p:nvSpPr>
        <p:spPr>
          <a:xfrm>
            <a:off x="8818931" y="2135404"/>
            <a:ext cx="311216" cy="5534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" name="Téglalap 225"/>
          <p:cNvSpPr/>
          <p:nvPr/>
        </p:nvSpPr>
        <p:spPr>
          <a:xfrm>
            <a:off x="7787704" y="1701971"/>
            <a:ext cx="155609" cy="3791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Téglalap 226"/>
          <p:cNvSpPr/>
          <p:nvPr/>
        </p:nvSpPr>
        <p:spPr>
          <a:xfrm>
            <a:off x="7344453" y="1171643"/>
            <a:ext cx="164307" cy="3842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8" name="Téglalap 227"/>
          <p:cNvSpPr/>
          <p:nvPr/>
        </p:nvSpPr>
        <p:spPr>
          <a:xfrm>
            <a:off x="7094815" y="717451"/>
            <a:ext cx="164307" cy="357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9" name="Téglalap 228"/>
          <p:cNvSpPr/>
          <p:nvPr/>
        </p:nvSpPr>
        <p:spPr>
          <a:xfrm>
            <a:off x="3718426" y="657886"/>
            <a:ext cx="193868" cy="56742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0" name="Téglalap 229"/>
          <p:cNvSpPr/>
          <p:nvPr/>
        </p:nvSpPr>
        <p:spPr>
          <a:xfrm>
            <a:off x="244514" y="3668469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1" name="Téglalap 230"/>
          <p:cNvSpPr/>
          <p:nvPr/>
        </p:nvSpPr>
        <p:spPr>
          <a:xfrm>
            <a:off x="138750" y="3222456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Téglalap 231"/>
          <p:cNvSpPr/>
          <p:nvPr/>
        </p:nvSpPr>
        <p:spPr>
          <a:xfrm>
            <a:off x="307095" y="1829189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3" name="Téglalap 232"/>
          <p:cNvSpPr/>
          <p:nvPr/>
        </p:nvSpPr>
        <p:spPr>
          <a:xfrm>
            <a:off x="988841" y="834090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4" name="Téglalap 233"/>
          <p:cNvSpPr/>
          <p:nvPr/>
        </p:nvSpPr>
        <p:spPr>
          <a:xfrm>
            <a:off x="2919900" y="1440038"/>
            <a:ext cx="196833" cy="536572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Téglalap 234"/>
          <p:cNvSpPr/>
          <p:nvPr/>
        </p:nvSpPr>
        <p:spPr>
          <a:xfrm>
            <a:off x="5318377" y="659093"/>
            <a:ext cx="171678" cy="54131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6" name="Téglalap 235"/>
          <p:cNvSpPr/>
          <p:nvPr/>
        </p:nvSpPr>
        <p:spPr>
          <a:xfrm>
            <a:off x="4426797" y="5603544"/>
            <a:ext cx="125219" cy="551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7" name="Téglalap 236"/>
          <p:cNvSpPr/>
          <p:nvPr/>
        </p:nvSpPr>
        <p:spPr>
          <a:xfrm>
            <a:off x="642468" y="4205901"/>
            <a:ext cx="177361" cy="5386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Téglalap 237"/>
          <p:cNvSpPr/>
          <p:nvPr/>
        </p:nvSpPr>
        <p:spPr>
          <a:xfrm>
            <a:off x="1274939" y="6118467"/>
            <a:ext cx="182487" cy="7089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Téglalap 238"/>
          <p:cNvSpPr/>
          <p:nvPr/>
        </p:nvSpPr>
        <p:spPr>
          <a:xfrm>
            <a:off x="2187813" y="5633109"/>
            <a:ext cx="177360" cy="370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0" name="Téglalap 239"/>
          <p:cNvSpPr/>
          <p:nvPr/>
        </p:nvSpPr>
        <p:spPr>
          <a:xfrm>
            <a:off x="1708977" y="5217009"/>
            <a:ext cx="164196" cy="396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1" name="Téglalap 240"/>
          <p:cNvSpPr/>
          <p:nvPr/>
        </p:nvSpPr>
        <p:spPr>
          <a:xfrm>
            <a:off x="9596403" y="3449053"/>
            <a:ext cx="160838" cy="537233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2" name="Téglalap 241"/>
          <p:cNvSpPr/>
          <p:nvPr/>
        </p:nvSpPr>
        <p:spPr>
          <a:xfrm>
            <a:off x="8932573" y="2896061"/>
            <a:ext cx="177360" cy="370399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Téglalap 242"/>
          <p:cNvSpPr/>
          <p:nvPr/>
        </p:nvSpPr>
        <p:spPr>
          <a:xfrm>
            <a:off x="242292" y="1294925"/>
            <a:ext cx="177360" cy="370399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4" name="Szövegdoboz 243"/>
          <p:cNvSpPr txBox="1"/>
          <p:nvPr/>
        </p:nvSpPr>
        <p:spPr>
          <a:xfrm flipH="1">
            <a:off x="10417872" y="4180849"/>
            <a:ext cx="105065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HE </a:t>
            </a:r>
            <a:r>
              <a:rPr lang="hu-HU" dirty="0" err="1" smtClean="0"/>
              <a:t>THz</a:t>
            </a:r>
            <a:endParaRPr lang="hu-HU" dirty="0"/>
          </a:p>
        </p:txBody>
      </p:sp>
      <p:cxnSp>
        <p:nvCxnSpPr>
          <p:cNvPr id="245" name="Egyenes összekötő 244"/>
          <p:cNvCxnSpPr>
            <a:stCxn id="246" idx="1"/>
          </p:cNvCxnSpPr>
          <p:nvPr/>
        </p:nvCxnSpPr>
        <p:spPr>
          <a:xfrm flipH="1">
            <a:off x="8624952" y="4367756"/>
            <a:ext cx="1621250" cy="1045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6" name="Téglalap 245"/>
          <p:cNvSpPr/>
          <p:nvPr/>
        </p:nvSpPr>
        <p:spPr>
          <a:xfrm>
            <a:off x="10246201" y="4183778"/>
            <a:ext cx="206431" cy="367956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7" name="Csoportba foglalás 246"/>
          <p:cNvGrpSpPr/>
          <p:nvPr/>
        </p:nvGrpSpPr>
        <p:grpSpPr>
          <a:xfrm>
            <a:off x="795734" y="3762784"/>
            <a:ext cx="4691671" cy="1391552"/>
            <a:chOff x="3086595" y="-696522"/>
            <a:chExt cx="4200531" cy="1391552"/>
          </a:xfrm>
        </p:grpSpPr>
        <p:sp>
          <p:nvSpPr>
            <p:cNvPr id="258" name="Szövegdoboz 257"/>
            <p:cNvSpPr txBox="1"/>
            <p:nvPr/>
          </p:nvSpPr>
          <p:spPr>
            <a:xfrm flipH="1">
              <a:off x="3086595" y="325698"/>
              <a:ext cx="1423677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MIR HE HHG</a:t>
              </a:r>
              <a:endParaRPr lang="hu-HU" sz="1100" dirty="0"/>
            </a:p>
          </p:txBody>
        </p:sp>
        <p:cxnSp>
          <p:nvCxnSpPr>
            <p:cNvPr id="259" name="Egyenes összekötő 258"/>
            <p:cNvCxnSpPr>
              <a:endCxn id="258" idx="1"/>
            </p:cNvCxnSpPr>
            <p:nvPr/>
          </p:nvCxnSpPr>
          <p:spPr>
            <a:xfrm flipH="1">
              <a:off x="4510272" y="-696522"/>
              <a:ext cx="2776854" cy="12068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8" name="Téglalap 247"/>
          <p:cNvSpPr/>
          <p:nvPr/>
        </p:nvSpPr>
        <p:spPr>
          <a:xfrm>
            <a:off x="630443" y="4789401"/>
            <a:ext cx="159406" cy="3750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49" name="Csoportba foglalás 248"/>
          <p:cNvGrpSpPr/>
          <p:nvPr/>
        </p:nvGrpSpPr>
        <p:grpSpPr>
          <a:xfrm>
            <a:off x="5992924" y="5602267"/>
            <a:ext cx="1852357" cy="1104376"/>
            <a:chOff x="4636987" y="-367776"/>
            <a:chExt cx="1658446" cy="1104376"/>
          </a:xfrm>
        </p:grpSpPr>
        <p:sp>
          <p:nvSpPr>
            <p:cNvPr id="256" name="Szövegdoboz 255"/>
            <p:cNvSpPr txBox="1"/>
            <p:nvPr/>
          </p:nvSpPr>
          <p:spPr>
            <a:xfrm flipH="1">
              <a:off x="4636987" y="367268"/>
              <a:ext cx="1328384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NanoFab</a:t>
              </a:r>
              <a:endParaRPr lang="hu-HU" sz="1100" dirty="0"/>
            </a:p>
          </p:txBody>
        </p:sp>
        <p:cxnSp>
          <p:nvCxnSpPr>
            <p:cNvPr id="257" name="Egyenes összekötő 256"/>
            <p:cNvCxnSpPr>
              <a:stCxn id="256" idx="1"/>
            </p:cNvCxnSpPr>
            <p:nvPr/>
          </p:nvCxnSpPr>
          <p:spPr>
            <a:xfrm flipV="1">
              <a:off x="5965371" y="-367776"/>
              <a:ext cx="330062" cy="91971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0" name="Téglalap 249"/>
          <p:cNvSpPr/>
          <p:nvPr/>
        </p:nvSpPr>
        <p:spPr>
          <a:xfrm>
            <a:off x="5964425" y="6337311"/>
            <a:ext cx="179203" cy="368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1" name="Szövegdoboz 250"/>
          <p:cNvSpPr txBox="1"/>
          <p:nvPr/>
        </p:nvSpPr>
        <p:spPr>
          <a:xfrm flipH="1">
            <a:off x="9881818" y="5209144"/>
            <a:ext cx="148370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RadioBiol</a:t>
            </a:r>
            <a:endParaRPr lang="hu-HU" sz="1100" dirty="0"/>
          </a:p>
        </p:txBody>
      </p:sp>
      <p:cxnSp>
        <p:nvCxnSpPr>
          <p:cNvPr id="252" name="Egyenes összekötő 251"/>
          <p:cNvCxnSpPr>
            <a:stCxn id="253" idx="1"/>
          </p:cNvCxnSpPr>
          <p:nvPr/>
        </p:nvCxnSpPr>
        <p:spPr>
          <a:xfrm flipH="1" flipV="1">
            <a:off x="9109933" y="4922500"/>
            <a:ext cx="743386" cy="47070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3" name="Téglalap 252"/>
          <p:cNvSpPr/>
          <p:nvPr/>
        </p:nvSpPr>
        <p:spPr>
          <a:xfrm>
            <a:off x="9853319" y="5209144"/>
            <a:ext cx="179203" cy="36811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4" name="Egyenes összekötő 253"/>
          <p:cNvCxnSpPr>
            <a:stCxn id="253" idx="1"/>
          </p:cNvCxnSpPr>
          <p:nvPr/>
        </p:nvCxnSpPr>
        <p:spPr>
          <a:xfrm flipH="1" flipV="1">
            <a:off x="8664091" y="5033284"/>
            <a:ext cx="1189228" cy="3599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5" name="Egyenes összekötő 254"/>
          <p:cNvCxnSpPr>
            <a:stCxn id="256" idx="1"/>
          </p:cNvCxnSpPr>
          <p:nvPr/>
        </p:nvCxnSpPr>
        <p:spPr>
          <a:xfrm flipV="1">
            <a:off x="7476627" y="6050614"/>
            <a:ext cx="1322388" cy="47136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4" name="Csoportba foglalás 293"/>
          <p:cNvGrpSpPr/>
          <p:nvPr/>
        </p:nvGrpSpPr>
        <p:grpSpPr>
          <a:xfrm>
            <a:off x="3456205" y="4441995"/>
            <a:ext cx="1956928" cy="2249798"/>
            <a:chOff x="7341860" y="356555"/>
            <a:chExt cx="1752070" cy="2249798"/>
          </a:xfrm>
        </p:grpSpPr>
        <p:sp>
          <p:nvSpPr>
            <p:cNvPr id="295" name="Szövegdoboz 294"/>
            <p:cNvSpPr txBox="1"/>
            <p:nvPr/>
          </p:nvSpPr>
          <p:spPr>
            <a:xfrm flipH="1">
              <a:off x="7341860" y="2237021"/>
              <a:ext cx="750073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VMI</a:t>
              </a:r>
              <a:endParaRPr lang="hu-HU" sz="1100" dirty="0"/>
            </a:p>
          </p:txBody>
        </p:sp>
        <p:cxnSp>
          <p:nvCxnSpPr>
            <p:cNvPr id="296" name="Egyenes összekötő 295"/>
            <p:cNvCxnSpPr>
              <a:stCxn id="295" idx="0"/>
            </p:cNvCxnSpPr>
            <p:nvPr/>
          </p:nvCxnSpPr>
          <p:spPr>
            <a:xfrm flipV="1">
              <a:off x="7716896" y="356555"/>
              <a:ext cx="1377034" cy="188046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7" name="Téglalap 296"/>
          <p:cNvSpPr/>
          <p:nvPr/>
        </p:nvSpPr>
        <p:spPr>
          <a:xfrm>
            <a:off x="3293839" y="6322461"/>
            <a:ext cx="179203" cy="368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9" name="Szövegdoboz 298"/>
          <p:cNvSpPr txBox="1"/>
          <p:nvPr/>
        </p:nvSpPr>
        <p:spPr>
          <a:xfrm flipH="1">
            <a:off x="1274938" y="5639965"/>
            <a:ext cx="83777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ReMi</a:t>
            </a:r>
            <a:endParaRPr lang="hu-HU" sz="1100" dirty="0"/>
          </a:p>
        </p:txBody>
      </p:sp>
      <p:sp>
        <p:nvSpPr>
          <p:cNvPr id="301" name="Téglalap 300"/>
          <p:cNvSpPr/>
          <p:nvPr/>
        </p:nvSpPr>
        <p:spPr>
          <a:xfrm>
            <a:off x="1112573" y="5639965"/>
            <a:ext cx="179203" cy="368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3" name="Szövegdoboz 302"/>
          <p:cNvSpPr txBox="1"/>
          <p:nvPr/>
        </p:nvSpPr>
        <p:spPr>
          <a:xfrm flipH="1">
            <a:off x="403793" y="5227821"/>
            <a:ext cx="12585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NanoEsca</a:t>
            </a:r>
            <a:endParaRPr lang="hu-HU" sz="1100" dirty="0"/>
          </a:p>
        </p:txBody>
      </p:sp>
      <p:sp>
        <p:nvSpPr>
          <p:cNvPr id="305" name="Téglalap 304"/>
          <p:cNvSpPr/>
          <p:nvPr/>
        </p:nvSpPr>
        <p:spPr>
          <a:xfrm>
            <a:off x="227622" y="5227821"/>
            <a:ext cx="179203" cy="368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06" name="Csoportba foglalás 305"/>
          <p:cNvGrpSpPr/>
          <p:nvPr/>
        </p:nvGrpSpPr>
        <p:grpSpPr>
          <a:xfrm>
            <a:off x="6425526" y="3986286"/>
            <a:ext cx="5365866" cy="2695070"/>
            <a:chOff x="1795916" y="-1958470"/>
            <a:chExt cx="4804149" cy="2695070"/>
          </a:xfrm>
        </p:grpSpPr>
        <p:sp>
          <p:nvSpPr>
            <p:cNvPr id="307" name="Szövegdoboz 306"/>
            <p:cNvSpPr txBox="1"/>
            <p:nvPr/>
          </p:nvSpPr>
          <p:spPr>
            <a:xfrm flipH="1">
              <a:off x="4636985" y="367268"/>
              <a:ext cx="1963080" cy="3693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/>
                <a:t>Chem</a:t>
              </a:r>
              <a:r>
                <a:rPr lang="hu-HU" dirty="0" smtClean="0"/>
                <a:t> </a:t>
              </a:r>
              <a:r>
                <a:rPr lang="hu-HU" dirty="0" err="1" smtClean="0"/>
                <a:t>Reac</a:t>
              </a:r>
              <a:r>
                <a:rPr lang="hu-HU" dirty="0" smtClean="0"/>
                <a:t> </a:t>
              </a:r>
              <a:r>
                <a:rPr lang="hu-HU" dirty="0" err="1" smtClean="0"/>
                <a:t>Contr</a:t>
              </a:r>
              <a:endParaRPr lang="hu-HU" sz="1100" dirty="0"/>
            </a:p>
          </p:txBody>
        </p:sp>
        <p:cxnSp>
          <p:nvCxnSpPr>
            <p:cNvPr id="308" name="Egyenes összekötő 307"/>
            <p:cNvCxnSpPr>
              <a:stCxn id="307" idx="0"/>
            </p:cNvCxnSpPr>
            <p:nvPr/>
          </p:nvCxnSpPr>
          <p:spPr>
            <a:xfrm flipH="1" flipV="1">
              <a:off x="1795916" y="-1958470"/>
              <a:ext cx="3822609" cy="232573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9" name="Téglalap 308"/>
          <p:cNvSpPr/>
          <p:nvPr/>
        </p:nvSpPr>
        <p:spPr>
          <a:xfrm>
            <a:off x="9530530" y="6312024"/>
            <a:ext cx="153767" cy="393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310" name="Egyenes összekötő 309"/>
          <p:cNvCxnSpPr>
            <a:stCxn id="307" idx="0"/>
          </p:cNvCxnSpPr>
          <p:nvPr/>
        </p:nvCxnSpPr>
        <p:spPr>
          <a:xfrm flipH="1" flipV="1">
            <a:off x="6486939" y="3408152"/>
            <a:ext cx="4208149" cy="290387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9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Facility</a:t>
            </a:r>
            <a:r>
              <a:rPr lang="hu-HU" dirty="0" smtClean="0"/>
              <a:t> </a:t>
            </a:r>
            <a:r>
              <a:rPr lang="hu-HU" dirty="0" err="1" smtClean="0"/>
              <a:t>overview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028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Kép 20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7643" y="1621935"/>
            <a:ext cx="11078397" cy="4918841"/>
          </a:xfrm>
          <a:prstGeom prst="rect">
            <a:avLst/>
          </a:prstGeom>
        </p:spPr>
      </p:pic>
      <p:grpSp>
        <p:nvGrpSpPr>
          <p:cNvPr id="224" name="Csoportba foglalás 223"/>
          <p:cNvGrpSpPr/>
          <p:nvPr/>
        </p:nvGrpSpPr>
        <p:grpSpPr>
          <a:xfrm>
            <a:off x="4534938" y="3705726"/>
            <a:ext cx="1590138" cy="2435150"/>
            <a:chOff x="4636986" y="-1529273"/>
            <a:chExt cx="1423677" cy="2435150"/>
          </a:xfrm>
        </p:grpSpPr>
        <p:sp>
          <p:nvSpPr>
            <p:cNvPr id="260" name="Szövegdoboz 259"/>
            <p:cNvSpPr txBox="1"/>
            <p:nvPr/>
          </p:nvSpPr>
          <p:spPr>
            <a:xfrm flipH="1">
              <a:off x="4636986" y="367268"/>
              <a:ext cx="1423677" cy="53860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/>
                <a:t>MIR (3.2 </a:t>
              </a:r>
              <a:r>
                <a:rPr lang="hu-HU" dirty="0" smtClean="0">
                  <a:latin typeface="Symbol" panose="05050102010706020507" pitchFamily="18" charset="2"/>
                </a:rPr>
                <a:t>m</a:t>
              </a:r>
              <a:r>
                <a:rPr lang="hu-HU" dirty="0" smtClean="0"/>
                <a:t>m)</a:t>
              </a:r>
            </a:p>
            <a:p>
              <a:pPr algn="ctr"/>
              <a:r>
                <a:rPr lang="hu-HU" sz="1100" dirty="0"/>
                <a:t>100 kHz, 40 </a:t>
              </a:r>
              <a:r>
                <a:rPr lang="hu-HU" sz="1100" dirty="0" err="1"/>
                <a:t>fs</a:t>
              </a:r>
              <a:r>
                <a:rPr lang="hu-HU" sz="1100" dirty="0"/>
                <a:t>, 150</a:t>
              </a:r>
              <a:r>
                <a:rPr lang="hu-HU" sz="1100" dirty="0">
                  <a:latin typeface="Symbol" panose="05050102010706020507" pitchFamily="18" charset="2"/>
                </a:rPr>
                <a:t>m</a:t>
              </a:r>
              <a:r>
                <a:rPr lang="hu-HU" sz="1100" dirty="0"/>
                <a:t>J</a:t>
              </a:r>
            </a:p>
          </p:txBody>
        </p:sp>
        <p:cxnSp>
          <p:nvCxnSpPr>
            <p:cNvPr id="261" name="Egyenes összekötő 260"/>
            <p:cNvCxnSpPr>
              <a:endCxn id="260" idx="0"/>
            </p:cNvCxnSpPr>
            <p:nvPr/>
          </p:nvCxnSpPr>
          <p:spPr>
            <a:xfrm flipH="1">
              <a:off x="5348825" y="-1529273"/>
              <a:ext cx="107705" cy="189654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6" name="Téglalap 235"/>
          <p:cNvSpPr/>
          <p:nvPr/>
        </p:nvSpPr>
        <p:spPr>
          <a:xfrm>
            <a:off x="4376273" y="5591512"/>
            <a:ext cx="175744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Szövegdoboz 1"/>
          <p:cNvSpPr txBox="1"/>
          <p:nvPr/>
        </p:nvSpPr>
        <p:spPr>
          <a:xfrm>
            <a:off x="6352900" y="-647722"/>
            <a:ext cx="4229858" cy="553998"/>
          </a:xfrm>
          <a:prstGeom prst="rect">
            <a:avLst/>
          </a:prstGeom>
        </p:spPr>
        <p:txBody>
          <a:bodyPr/>
          <a:lstStyle>
            <a:lvl1pPr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b="1">
                <a:solidFill>
                  <a:srgbClr val="E7511E"/>
                </a:solidFill>
                <a:latin typeface="Book Antiqua" panose="0204060205030503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Mid-infrared</a:t>
            </a:r>
            <a:r>
              <a:rPr lang="hu-HU" dirty="0" smtClean="0"/>
              <a:t> </a:t>
            </a:r>
            <a:r>
              <a:rPr lang="hu-HU" dirty="0" err="1" smtClean="0"/>
              <a:t>activity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~ 3</a:t>
            </a:r>
            <a:r>
              <a:rPr lang="hu-HU" dirty="0" smtClean="0">
                <a:latin typeface="Symbol" panose="05050102010706020507" pitchFamily="18" charset="2"/>
              </a:rPr>
              <a:t>m</a:t>
            </a:r>
            <a:r>
              <a:rPr lang="hu-HU" dirty="0" smtClean="0"/>
              <a:t>m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 flipH="1">
            <a:off x="440286" y="5591512"/>
            <a:ext cx="1945586" cy="5386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MIR HE (3.2 </a:t>
            </a:r>
            <a:r>
              <a:rPr lang="hu-HU" dirty="0" smtClean="0">
                <a:latin typeface="Symbol" panose="05050102010706020507" pitchFamily="18" charset="2"/>
              </a:rPr>
              <a:t>m</a:t>
            </a:r>
            <a:r>
              <a:rPr lang="hu-HU" dirty="0" smtClean="0"/>
              <a:t>m)</a:t>
            </a:r>
          </a:p>
          <a:p>
            <a:pPr algn="ctr"/>
            <a:r>
              <a:rPr lang="hu-HU" sz="1100" dirty="0"/>
              <a:t>1 kHz, 40 </a:t>
            </a:r>
            <a:r>
              <a:rPr lang="hu-HU" sz="1100" dirty="0" err="1"/>
              <a:t>fs</a:t>
            </a:r>
            <a:r>
              <a:rPr lang="hu-HU" sz="1100" dirty="0"/>
              <a:t>, 15 </a:t>
            </a:r>
            <a:r>
              <a:rPr lang="hu-HU" sz="1100" dirty="0" err="1"/>
              <a:t>mJ</a:t>
            </a:r>
            <a:r>
              <a:rPr lang="hu-HU" sz="1100" dirty="0"/>
              <a:t> 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44162" y="5591512"/>
            <a:ext cx="177361" cy="5386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 flipH="1">
            <a:off x="497428" y="6170615"/>
            <a:ext cx="15901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MIR HE HHG</a:t>
            </a:r>
            <a:endParaRPr lang="hu-HU" sz="1100" dirty="0"/>
          </a:p>
        </p:txBody>
      </p:sp>
      <p:sp>
        <p:nvSpPr>
          <p:cNvPr id="16" name="Téglalap 15"/>
          <p:cNvSpPr/>
          <p:nvPr/>
        </p:nvSpPr>
        <p:spPr>
          <a:xfrm>
            <a:off x="332137" y="6175012"/>
            <a:ext cx="159406" cy="3750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332137" y="5191565"/>
            <a:ext cx="171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 descr="Class 5 Photonics - Crunchbase Company Profile &amp;amp; Fundi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770" b="19045"/>
          <a:stretch/>
        </p:blipFill>
        <p:spPr bwMode="auto">
          <a:xfrm>
            <a:off x="2214923" y="6213513"/>
            <a:ext cx="1045264" cy="64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593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400" y="1414062"/>
            <a:ext cx="3620956" cy="3307540"/>
          </a:xfrm>
          <a:prstGeom prst="rect">
            <a:avLst/>
          </a:prstGeom>
          <a:ln w="12700">
            <a:noFill/>
          </a:ln>
        </p:spPr>
      </p:pic>
      <p:sp>
        <p:nvSpPr>
          <p:cNvPr id="11" name="Szövegdoboz 10"/>
          <p:cNvSpPr txBox="1"/>
          <p:nvPr/>
        </p:nvSpPr>
        <p:spPr>
          <a:xfrm>
            <a:off x="152400" y="4662833"/>
            <a:ext cx="436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ym typeface="Wingdings" panose="05000000000000000000" pitchFamily="2" charset="2"/>
              </a:rPr>
              <a:t>@10 kHz, </a:t>
            </a:r>
            <a:r>
              <a:rPr lang="hu-HU" sz="1600" dirty="0" err="1">
                <a:sym typeface="Wingdings" panose="05000000000000000000" pitchFamily="2" charset="2"/>
              </a:rPr>
              <a:t>active</a:t>
            </a:r>
            <a:r>
              <a:rPr lang="hu-HU" sz="1600" dirty="0">
                <a:sym typeface="Wingdings" panose="05000000000000000000" pitchFamily="2" charset="2"/>
              </a:rPr>
              <a:t> </a:t>
            </a:r>
            <a:r>
              <a:rPr lang="hu-HU" sz="1600" dirty="0" err="1">
                <a:sym typeface="Wingdings" panose="05000000000000000000" pitchFamily="2" charset="2"/>
              </a:rPr>
              <a:t>feedback</a:t>
            </a:r>
            <a:r>
              <a:rPr lang="hu-HU" sz="1600" dirty="0"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sym typeface="Wingdings" panose="05000000000000000000" pitchFamily="2" charset="2"/>
              </a:rPr>
              <a:t>loop</a:t>
            </a:r>
            <a:r>
              <a:rPr lang="hu-HU" sz="1600" dirty="0" smtClean="0">
                <a:sym typeface="Wingdings" panose="05000000000000000000" pitchFamily="2" charset="2"/>
              </a:rPr>
              <a:t>, </a:t>
            </a:r>
            <a:r>
              <a:rPr lang="hu-HU" sz="1600" dirty="0" smtClean="0"/>
              <a:t>82 </a:t>
            </a:r>
            <a:r>
              <a:rPr lang="hu-HU" sz="1600" dirty="0" err="1"/>
              <a:t>mrad</a:t>
            </a:r>
            <a:r>
              <a:rPr lang="hu-HU" sz="1600" dirty="0"/>
              <a:t> RMS</a:t>
            </a:r>
          </a:p>
          <a:p>
            <a:r>
              <a:rPr lang="hu-HU" sz="1600" dirty="0"/>
              <a:t>95% of </a:t>
            </a:r>
            <a:r>
              <a:rPr lang="hu-HU" sz="1600" dirty="0" err="1"/>
              <a:t>points</a:t>
            </a:r>
            <a:r>
              <a:rPr lang="hu-HU" sz="1600" dirty="0"/>
              <a:t> </a:t>
            </a:r>
            <a:r>
              <a:rPr lang="hu-HU" sz="1600" dirty="0" err="1"/>
              <a:t>within</a:t>
            </a:r>
            <a:r>
              <a:rPr lang="hu-HU" sz="1600" dirty="0"/>
              <a:t> [-150, +150]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52400" y="5189541"/>
            <a:ext cx="412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0.9 % </a:t>
            </a:r>
            <a:r>
              <a:rPr lang="hu-HU" sz="1600" dirty="0" err="1"/>
              <a:t>power</a:t>
            </a:r>
            <a:r>
              <a:rPr lang="hu-HU" sz="1600" dirty="0"/>
              <a:t> </a:t>
            </a:r>
            <a:r>
              <a:rPr lang="hu-HU" sz="1600" dirty="0" err="1"/>
              <a:t>stability</a:t>
            </a:r>
            <a:endParaRPr lang="hu-HU" sz="1600" dirty="0"/>
          </a:p>
          <a:p>
            <a:r>
              <a:rPr lang="hu-HU" sz="1600" dirty="0"/>
              <a:t>2.4 % </a:t>
            </a:r>
            <a:r>
              <a:rPr lang="hu-HU" sz="1600" dirty="0" err="1"/>
              <a:t>pulse-to-pulse</a:t>
            </a:r>
            <a:r>
              <a:rPr lang="hu-HU" sz="1600" dirty="0"/>
              <a:t> E </a:t>
            </a:r>
            <a:r>
              <a:rPr lang="hu-HU" sz="1600" dirty="0" err="1"/>
              <a:t>stability</a:t>
            </a:r>
            <a:endParaRPr lang="hu-HU" sz="1600" dirty="0"/>
          </a:p>
        </p:txBody>
      </p:sp>
      <p:graphicFrame>
        <p:nvGraphicFramePr>
          <p:cNvPr id="16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705084"/>
              </p:ext>
            </p:extLst>
          </p:nvPr>
        </p:nvGraphicFramePr>
        <p:xfrm>
          <a:off x="152400" y="5724389"/>
          <a:ext cx="10285096" cy="990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28781">
                  <a:extLst>
                    <a:ext uri="{9D8B030D-6E8A-4147-A177-3AD203B41FA5}">
                      <a16:colId xmlns:a16="http://schemas.microsoft.com/office/drawing/2014/main" xmlns="" val="3446769781"/>
                    </a:ext>
                  </a:extLst>
                </a:gridCol>
                <a:gridCol w="4528799">
                  <a:extLst>
                    <a:ext uri="{9D8B030D-6E8A-4147-A177-3AD203B41FA5}">
                      <a16:colId xmlns:a16="http://schemas.microsoft.com/office/drawing/2014/main" xmlns="" val="285428767"/>
                    </a:ext>
                  </a:extLst>
                </a:gridCol>
                <a:gridCol w="2069069">
                  <a:extLst>
                    <a:ext uri="{9D8B030D-6E8A-4147-A177-3AD203B41FA5}">
                      <a16:colId xmlns:a16="http://schemas.microsoft.com/office/drawing/2014/main" xmlns="" val="3174155935"/>
                    </a:ext>
                  </a:extLst>
                </a:gridCol>
                <a:gridCol w="2358447">
                  <a:extLst>
                    <a:ext uri="{9D8B030D-6E8A-4147-A177-3AD203B41FA5}">
                      <a16:colId xmlns:a16="http://schemas.microsoft.com/office/drawing/2014/main" xmlns="" val="3532002611"/>
                    </a:ext>
                  </a:extLst>
                </a:gridCol>
              </a:tblGrid>
              <a:tr h="246210">
                <a:tc>
                  <a:txBody>
                    <a:bodyPr/>
                    <a:lstStyle/>
                    <a:p>
                      <a:pPr algn="l"/>
                      <a:endParaRPr lang="hu-HU" sz="20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Parameters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Status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Operation</a:t>
                      </a:r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due</a:t>
                      </a:r>
                      <a:r>
                        <a:rPr lang="hu-HU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</a:rPr>
                        <a:t>date</a:t>
                      </a:r>
                      <a:endParaRPr lang="hu-HU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9580858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MIR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100 kHz,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&lt;40 </a:t>
                      </a:r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0.15 </a:t>
                      </a:r>
                      <a:r>
                        <a:rPr lang="hu-HU" sz="1800" b="1" i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mJ</a:t>
                      </a:r>
                      <a:r>
                        <a:rPr lang="hu-HU" sz="1800" b="1" i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CEP</a:t>
                      </a:r>
                    </a:p>
                    <a:p>
                      <a:pPr algn="l"/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100 kHz, 17.5 </a:t>
                      </a:r>
                      <a:r>
                        <a:rPr lang="hu-HU" sz="1800" b="1" i="1" baseline="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fs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88 </a:t>
                      </a:r>
                      <a:r>
                        <a:rPr lang="hu-HU" sz="1800" b="1" i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hu-HU" sz="1800" b="1" i="1" baseline="0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J</a:t>
                      </a:r>
                      <a:r>
                        <a:rPr lang="hu-HU" sz="1800" b="1" i="1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, CEP</a:t>
                      </a:r>
                      <a:endParaRPr lang="hu-HU" sz="1800" b="1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Operational</a:t>
                      </a:r>
                      <a:endParaRPr lang="hu-HU" sz="1800" b="1" i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i="1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since</a:t>
                      </a:r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i="1" dirty="0" err="1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hu-HU" sz="1800" b="1" i="1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1800" b="1" i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668351265"/>
                  </a:ext>
                </a:extLst>
              </a:tr>
            </a:tbl>
          </a:graphicData>
        </a:graphic>
      </p:graphicFrame>
      <p:pic>
        <p:nvPicPr>
          <p:cNvPr id="17" name="Kép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8350" y="1157367"/>
            <a:ext cx="5182935" cy="275580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20119" y="6099496"/>
            <a:ext cx="1198783" cy="269763"/>
          </a:xfrm>
          <a:prstGeom prst="rect">
            <a:avLst/>
          </a:prstGeom>
        </p:spPr>
      </p:pic>
      <p:sp>
        <p:nvSpPr>
          <p:cNvPr id="19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Status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mid-infrared</a:t>
            </a:r>
            <a:r>
              <a:rPr lang="hu-HU" dirty="0" smtClean="0"/>
              <a:t> </a:t>
            </a:r>
            <a:r>
              <a:rPr lang="hu-HU" dirty="0" err="1" smtClean="0"/>
              <a:t>laser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660326" y="933994"/>
            <a:ext cx="254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ready</a:t>
            </a:r>
            <a:endParaRPr lang="hu-HU" sz="2400" b="1" dirty="0" smtClean="0">
              <a:solidFill>
                <a:srgbClr val="00B050"/>
              </a:solidFill>
            </a:endParaRPr>
          </a:p>
          <a:p>
            <a:r>
              <a:rPr lang="hu-HU" sz="2400" b="1" dirty="0" smtClean="0">
                <a:solidFill>
                  <a:srgbClr val="00B050"/>
                </a:solidFill>
              </a:rPr>
              <a:t>14 </a:t>
            </a:r>
            <a:r>
              <a:rPr lang="hu-HU" sz="2400" b="1" dirty="0" err="1" smtClean="0">
                <a:solidFill>
                  <a:srgbClr val="00B050"/>
                </a:solidFill>
              </a:rPr>
              <a:t>user</a:t>
            </a:r>
            <a:r>
              <a:rPr lang="hu-HU" sz="2400" b="1" dirty="0" smtClean="0">
                <a:solidFill>
                  <a:srgbClr val="00B050"/>
                </a:solidFill>
              </a:rPr>
              <a:t> </a:t>
            </a:r>
            <a:r>
              <a:rPr lang="hu-HU" sz="2400" b="1" dirty="0" err="1" smtClean="0">
                <a:solidFill>
                  <a:srgbClr val="00B050"/>
                </a:solidFill>
              </a:rPr>
              <a:t>campaigns</a:t>
            </a:r>
            <a:endParaRPr lang="hu-HU" sz="2400" b="1" dirty="0">
              <a:solidFill>
                <a:srgbClr val="00B050"/>
              </a:solidFill>
            </a:endParaRP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91285" y="3913173"/>
            <a:ext cx="3002785" cy="15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53" t="2056" b="52054"/>
          <a:stretch/>
        </p:blipFill>
        <p:spPr>
          <a:xfrm>
            <a:off x="9485490" y="2015167"/>
            <a:ext cx="2599501" cy="1898006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04191" y="7643149"/>
            <a:ext cx="3714150" cy="1958053"/>
          </a:xfrm>
          <a:prstGeom prst="rect">
            <a:avLst/>
          </a:prstGeom>
        </p:spPr>
      </p:pic>
      <p:sp>
        <p:nvSpPr>
          <p:cNvPr id="23" name="Téglalap 22"/>
          <p:cNvSpPr/>
          <p:nvPr/>
        </p:nvSpPr>
        <p:spPr>
          <a:xfrm>
            <a:off x="6404191" y="88690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Hebrew University at Jerusalem</a:t>
            </a:r>
            <a:endParaRPr lang="hu-HU" sz="1600" b="1" i="1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Gilad Marcus</a:t>
            </a:r>
            <a:r>
              <a:rPr lang="hu-HU" sz="1600" dirty="0">
                <a:solidFill>
                  <a:schemeClr val="bg1"/>
                </a:solidFill>
              </a:rPr>
              <a:t> </a:t>
            </a:r>
            <a:r>
              <a:rPr lang="hu-HU" sz="1600" i="1" dirty="0">
                <a:solidFill>
                  <a:schemeClr val="bg1"/>
                </a:solidFill>
              </a:rPr>
              <a:t>et </a:t>
            </a:r>
            <a:r>
              <a:rPr lang="hu-HU" sz="1600" i="1" dirty="0" err="1">
                <a:solidFill>
                  <a:schemeClr val="bg1"/>
                </a:solidFill>
              </a:rPr>
              <a:t>al</a:t>
            </a:r>
            <a:r>
              <a:rPr lang="hu-HU" sz="1600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4" name="Picture 3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551804" y="4421881"/>
            <a:ext cx="1810120" cy="2493619"/>
          </a:xfrm>
          <a:prstGeom prst="rect">
            <a:avLst/>
          </a:prstGeom>
        </p:spPr>
      </p:pic>
      <p:sp>
        <p:nvSpPr>
          <p:cNvPr id="25" name="ZoneTexte 25"/>
          <p:cNvSpPr txBox="1"/>
          <p:nvPr/>
        </p:nvSpPr>
        <p:spPr>
          <a:xfrm>
            <a:off x="13551805" y="6295233"/>
            <a:ext cx="219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FORTH</a:t>
            </a:r>
            <a:r>
              <a:rPr lang="hu-HU" sz="1600" b="1" i="1" dirty="0">
                <a:solidFill>
                  <a:schemeClr val="bg1"/>
                </a:solidFill>
              </a:rPr>
              <a:t>-IESL</a:t>
            </a:r>
          </a:p>
          <a:p>
            <a:r>
              <a:rPr lang="hu-HU" sz="1600" dirty="0">
                <a:solidFill>
                  <a:schemeClr val="bg1"/>
                </a:solidFill>
              </a:rPr>
              <a:t>Paris Tzallas, </a:t>
            </a:r>
            <a:r>
              <a:rPr lang="hu-HU" sz="1600" i="1" dirty="0">
                <a:solidFill>
                  <a:schemeClr val="bg1"/>
                </a:solidFill>
              </a:rPr>
              <a:t>et </a:t>
            </a:r>
            <a:r>
              <a:rPr lang="hu-HU" sz="1600" i="1" dirty="0" err="1">
                <a:solidFill>
                  <a:schemeClr val="bg1"/>
                </a:solidFill>
              </a:rPr>
              <a:t>al</a:t>
            </a:r>
            <a:r>
              <a:rPr lang="hu-HU" sz="1600" i="1" dirty="0">
                <a:solidFill>
                  <a:schemeClr val="bg1"/>
                </a:solidFill>
              </a:rPr>
              <a:t>.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26" name="Szövegdoboz 4"/>
          <p:cNvSpPr txBox="1"/>
          <p:nvPr/>
        </p:nvSpPr>
        <p:spPr>
          <a:xfrm>
            <a:off x="2523832" y="7100654"/>
            <a:ext cx="740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3200">
                <a:solidFill>
                  <a:srgbClr val="E7511E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sz="2000" b="1" dirty="0">
                <a:latin typeface="Book Antiqua" panose="02040602050305030304" pitchFamily="18" charset="0"/>
                <a:sym typeface="Symbol" panose="05050102010706020507" pitchFamily="18" charset="2"/>
              </a:rPr>
              <a:t>Inner Shell x-ray Fluorescence</a:t>
            </a:r>
            <a:endParaRPr lang="hu-HU" sz="2000" b="1" dirty="0">
              <a:latin typeface="Book Antiqua" panose="02040602050305030304" pitchFamily="18" charset="0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636779" y="8103302"/>
            <a:ext cx="3002785" cy="15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253" t="2056" b="52054"/>
          <a:stretch/>
        </p:blipFill>
        <p:spPr>
          <a:xfrm>
            <a:off x="12772433" y="6965566"/>
            <a:ext cx="2599501" cy="1898006"/>
          </a:xfrm>
          <a:prstGeom prst="rect">
            <a:avLst/>
          </a:prstGeom>
        </p:spPr>
      </p:pic>
      <p:sp>
        <p:nvSpPr>
          <p:cNvPr id="29" name="ZoneTexte 2"/>
          <p:cNvSpPr txBox="1"/>
          <p:nvPr/>
        </p:nvSpPr>
        <p:spPr>
          <a:xfrm>
            <a:off x="12639564" y="3724982"/>
            <a:ext cx="270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r">
              <a:defRPr sz="3200">
                <a:solidFill>
                  <a:srgbClr val="E7511E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fr-FR" sz="2000" b="1" dirty="0">
                <a:latin typeface="Book Antiqua" panose="02040602050305030304" pitchFamily="18" charset="0"/>
              </a:rPr>
              <a:t>Harmonic</a:t>
            </a:r>
            <a:r>
              <a:rPr lang="hu-HU" sz="2000" b="1" dirty="0">
                <a:latin typeface="Book Antiqua" panose="02040602050305030304" pitchFamily="18" charset="0"/>
              </a:rPr>
              <a:t>s</a:t>
            </a:r>
            <a:r>
              <a:rPr lang="fr-FR" sz="2000" b="1" dirty="0">
                <a:latin typeface="Book Antiqua" panose="02040602050305030304" pitchFamily="18" charset="0"/>
              </a:rPr>
              <a:t> in bandgap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74247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1146"/>
    </mc:Choice>
    <mc:Fallback>
      <p:transition spd="slow" advTm="5114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1422</Words>
  <Application>Microsoft Office PowerPoint</Application>
  <PresentationFormat>Egyéni</PresentationFormat>
  <Paragraphs>306</Paragraphs>
  <Slides>28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Office Theme</vt:lpstr>
      <vt:lpstr>1. dia</vt:lpstr>
      <vt:lpstr>The ELI project: a laser user facility at 3 sites</vt:lpstr>
      <vt:lpstr>Global complementarity ELI-ALPS</vt:lpstr>
      <vt:lpstr>Portfolio of research opportunities  Capacity, Capability and Uniqueness</vt:lpstr>
      <vt:lpstr>5. dia</vt:lpstr>
      <vt:lpstr>  ELI ALPS - Achievements to date </vt:lpstr>
      <vt:lpstr>Facility overview</vt:lpstr>
      <vt:lpstr>Mid-infrared activity ~ 3mm</vt:lpstr>
      <vt:lpstr>Status of the mid-infrared laser</vt:lpstr>
      <vt:lpstr>HR laser activity 100 kHz</vt:lpstr>
      <vt:lpstr>Status of HR laser</vt:lpstr>
      <vt:lpstr>High harmonic generation beamline</vt:lpstr>
      <vt:lpstr>Experimental stations for gas phase studies</vt:lpstr>
      <vt:lpstr>NanoESCA end station dedicated for condensed phase and surface dynamics</vt:lpstr>
      <vt:lpstr>SYLOS activity 1 kHz</vt:lpstr>
      <vt:lpstr>Status of SYLOS2 laser</vt:lpstr>
      <vt:lpstr>SYLOS high harmonic beamlines – scaling principles</vt:lpstr>
      <vt:lpstr>Sylos /long high harmonic beamline in commissioning</vt:lpstr>
      <vt:lpstr>SYLOS driven high field interactions</vt:lpstr>
      <vt:lpstr>HF PW activity 10 Hz</vt:lpstr>
      <vt:lpstr>Status of the 2 PW laser system</vt:lpstr>
      <vt:lpstr>PW driven high field interactions</vt:lpstr>
      <vt:lpstr>THz activity 0.15-1.5 THz</vt:lpstr>
      <vt:lpstr>Nonlinear THz Spectroscopy Facility</vt:lpstr>
      <vt:lpstr>High Energy THz Beamline</vt:lpstr>
      <vt:lpstr>Auxilliary facilities</vt:lpstr>
      <vt:lpstr>ELI-ALPS User Call  &amp; Research Technology Information</vt:lpstr>
      <vt:lpstr>THANK YOU FOR YOUR ATTENTION!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allen.weeks</dc:creator>
  <cp:lastModifiedBy>DombiP</cp:lastModifiedBy>
  <cp:revision>244</cp:revision>
  <cp:lastPrinted>2021-12-01T09:34:23Z</cp:lastPrinted>
  <dcterms:created xsi:type="dcterms:W3CDTF">2021-06-30T16:41:54Z</dcterms:created>
  <dcterms:modified xsi:type="dcterms:W3CDTF">2022-05-17T10:17:01Z</dcterms:modified>
</cp:coreProperties>
</file>