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37"/>
  </p:notesMasterIdLst>
  <p:sldIdLst>
    <p:sldId id="256" r:id="rId3"/>
    <p:sldId id="257" r:id="rId4"/>
    <p:sldId id="300"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82" r:id="rId21"/>
    <p:sldId id="283" r:id="rId22"/>
    <p:sldId id="276" r:id="rId23"/>
    <p:sldId id="278" r:id="rId24"/>
    <p:sldId id="279" r:id="rId25"/>
    <p:sldId id="280" r:id="rId26"/>
    <p:sldId id="281" r:id="rId27"/>
    <p:sldId id="284" r:id="rId28"/>
    <p:sldId id="285" r:id="rId29"/>
    <p:sldId id="286" r:id="rId30"/>
    <p:sldId id="287" r:id="rId31"/>
    <p:sldId id="288" r:id="rId32"/>
    <p:sldId id="289" r:id="rId33"/>
    <p:sldId id="290" r:id="rId34"/>
    <p:sldId id="291" r:id="rId35"/>
    <p:sldId id="298"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83" autoAdjust="0"/>
    <p:restoredTop sz="94660"/>
  </p:normalViewPr>
  <p:slideViewPr>
    <p:cSldViewPr snapToGrid="0">
      <p:cViewPr varScale="1">
        <p:scale>
          <a:sx n="110" d="100"/>
          <a:sy n="110" d="100"/>
        </p:scale>
        <p:origin x="204" y="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Why are we focussing on magnetic field at the origin, picture of nuclei (location of calculation)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1f372fbf9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g11f372fbf9b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1f372fbf9b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11f372fbf9b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1f372fbf9b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g11f372fbf9b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could be helpful for traverse size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f269b91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g11f269b912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1f372fbf9b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g11f372fbf9b_0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2813f77d53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g12813f77d53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field at the higher collision energy (on the left) has a higher peak magnetic field. For lower collision energy (on the right) the field is less Lorentz contracted, and leads to a magnetic field at late times that is a factor of ∼ 1.1 larger. The freeze-out magnetic field will increase at lower collision energy mainly due to the decreasing freeze-out time.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5" name="Google Shape;81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2813f77d5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9" name="Google Shape;659;g12813f77d53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1f269b912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4" name="Google Shape;724;g11f269b912a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Fix Z</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charge doesn't get enhance because to lorentz invariance, calculating the induced charge for a stationary charge in a moving medium should give the same results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1" name="Google Shape;80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charge doesn't get enhance because to lorentz invariance, calculating the induced charge for a stationary charge in a moving medium should give the same results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0" name="Google Shape;85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0" name="Google Shape;86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 name="Google Shape;87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Find references for Polarization tensor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75851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7" name="Google Shape;8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4" name="Google Shape;90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4" name="Google Shape;9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1f372fbf9b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1f372fbf9b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solidFill>
                  <a:srgbClr val="595959"/>
                </a:solidFill>
              </a:rPr>
              <a:t>We calculate the Polarization tensor in linear response and extract the conductivity in certain limits dletede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Explain origin of debye mass?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{\color{Teal} \vec{\boldsymbol{A}} },     </a:t>
            </a:r>
            <a:r>
              <a:rPr lang="en" sz="1400">
                <a:solidFill>
                  <a:schemeClr val="dk1"/>
                </a:solidFill>
              </a:rPr>
              <a:t>A is projected onto k</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Alpha 0.5 because of low momentum partons, the g^2ln(4 pi/g^2)t , choice of infrared cutoff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Alpha 0.5 because of low momentum partons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27667523e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g127667523ef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0" name="Google Shape;60;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10.png"/><Relationship Id="rId5" Type="http://schemas.openxmlformats.org/officeDocument/2006/relationships/image" Target="../media/image54.png"/><Relationship Id="rId10" Type="http://schemas.openxmlformats.org/officeDocument/2006/relationships/image" Target="../media/image36.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78.png"/><Relationship Id="rId4" Type="http://schemas.openxmlformats.org/officeDocument/2006/relationships/image" Target="../media/image53.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53.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92.png"/><Relationship Id="rId4" Type="http://schemas.openxmlformats.org/officeDocument/2006/relationships/image" Target="../media/image53.png"/><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png"/><Relationship Id="rId7" Type="http://schemas.openxmlformats.org/officeDocument/2006/relationships/image" Target="../media/image86.png"/><Relationship Id="rId12"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97.png"/><Relationship Id="rId4" Type="http://schemas.openxmlformats.org/officeDocument/2006/relationships/image" Target="../media/image4.png"/><Relationship Id="rId9"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0.png"/></Relationships>
</file>

<file path=ppt/slides/_rels/slide2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8.png"/><Relationship Id="rId10" Type="http://schemas.openxmlformats.org/officeDocument/2006/relationships/image" Target="../media/image120.jpg"/><Relationship Id="rId4" Type="http://schemas.openxmlformats.org/officeDocument/2006/relationships/image" Target="../media/image108.png"/><Relationship Id="rId9"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123.png"/><Relationship Id="rId4"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0.png"/><Relationship Id="rId7" Type="http://schemas.openxmlformats.org/officeDocument/2006/relationships/image" Target="../media/image14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201500" y="696723"/>
            <a:ext cx="8520600" cy="2325300"/>
          </a:xfrm>
          <a:prstGeom prst="rect">
            <a:avLst/>
          </a:prstGeom>
          <a:noFill/>
          <a:ln>
            <a:noFill/>
          </a:ln>
          <a:effectLst>
            <a:outerShdw blurRad="57150" dist="19050" dir="5400000" algn="bl" rotWithShape="0">
              <a:srgbClr val="000000">
                <a:alpha val="32000"/>
              </a:srgbClr>
            </a:outerShdw>
          </a:effectLst>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47643"/>
              <a:buNone/>
            </a:pPr>
            <a:r>
              <a:rPr lang="en" sz="3522"/>
              <a:t>Dynamic Electromagnetic Response of Viscous QGP</a:t>
            </a:r>
            <a:endParaRPr sz="3522"/>
          </a:p>
          <a:p>
            <a:pPr marL="0" lvl="0" indent="0" algn="ctr" rtl="0">
              <a:lnSpc>
                <a:spcPct val="100000"/>
              </a:lnSpc>
              <a:spcBef>
                <a:spcPts val="0"/>
              </a:spcBef>
              <a:spcAft>
                <a:spcPts val="0"/>
              </a:spcAft>
              <a:buSzPct val="147643"/>
              <a:buNone/>
            </a:pPr>
            <a:r>
              <a:rPr lang="en" sz="3522"/>
              <a:t> in Heavy Ion Collisions:</a:t>
            </a:r>
            <a:endParaRPr sz="3522"/>
          </a:p>
          <a:p>
            <a:pPr marL="0" lvl="0" indent="0" algn="ctr" rtl="0">
              <a:lnSpc>
                <a:spcPct val="100000"/>
              </a:lnSpc>
              <a:spcBef>
                <a:spcPts val="0"/>
              </a:spcBef>
              <a:spcAft>
                <a:spcPts val="0"/>
              </a:spcAft>
              <a:buSzPct val="115555"/>
              <a:buNone/>
            </a:pPr>
            <a:r>
              <a:rPr lang="en" sz="4500">
                <a:solidFill>
                  <a:srgbClr val="4285F4"/>
                </a:solidFill>
              </a:rPr>
              <a:t>Magnetic Fields</a:t>
            </a:r>
            <a:endParaRPr sz="4500">
              <a:solidFill>
                <a:srgbClr val="4285F4"/>
              </a:solidFill>
            </a:endParaRPr>
          </a:p>
        </p:txBody>
      </p:sp>
      <p:sp>
        <p:nvSpPr>
          <p:cNvPr id="100" name="Google Shape;100;p25"/>
          <p:cNvSpPr txBox="1">
            <a:spLocks noGrp="1"/>
          </p:cNvSpPr>
          <p:nvPr>
            <p:ph type="subTitle" idx="1"/>
          </p:nvPr>
        </p:nvSpPr>
        <p:spPr>
          <a:xfrm>
            <a:off x="1605296" y="3730973"/>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1100"/>
              <a:buFont typeface="Arial"/>
              <a:buNone/>
            </a:pPr>
            <a:endParaRPr/>
          </a:p>
          <a:p>
            <a:pPr marL="0" lvl="0" indent="0" algn="ctr" rtl="0">
              <a:lnSpc>
                <a:spcPct val="100000"/>
              </a:lnSpc>
              <a:spcBef>
                <a:spcPts val="0"/>
              </a:spcBef>
              <a:spcAft>
                <a:spcPts val="0"/>
              </a:spcAft>
              <a:buSzPts val="2800"/>
              <a:buNone/>
            </a:pPr>
            <a:endParaRPr/>
          </a:p>
        </p:txBody>
      </p:sp>
      <p:sp>
        <p:nvSpPr>
          <p:cNvPr id="101" name="Google Shape;101;p25"/>
          <p:cNvSpPr txBox="1"/>
          <p:nvPr/>
        </p:nvSpPr>
        <p:spPr>
          <a:xfrm>
            <a:off x="1605296" y="3101265"/>
            <a:ext cx="5988300" cy="9543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i="1"/>
              <a:t>Submitted </a:t>
            </a:r>
            <a:r>
              <a:rPr lang="en" sz="1600" b="0" i="1" u="none" strike="noStrike" cap="none">
                <a:solidFill>
                  <a:srgbClr val="000000"/>
                </a:solidFill>
                <a:latin typeface="Arial"/>
                <a:ea typeface="Arial"/>
                <a:cs typeface="Arial"/>
                <a:sym typeface="Arial"/>
              </a:rPr>
              <a:t>Manuscript: </a:t>
            </a:r>
            <a:r>
              <a:rPr lang="en" sz="1600" b="0" i="1" u="none" strike="noStrike" cap="none">
                <a:solidFill>
                  <a:schemeClr val="dk1"/>
                </a:solidFill>
                <a:latin typeface="Arial"/>
                <a:ea typeface="Arial"/>
                <a:cs typeface="Arial"/>
                <a:sym typeface="Arial"/>
              </a:rPr>
              <a:t>C. Grayson, </a:t>
            </a:r>
            <a:r>
              <a:rPr lang="en" sz="1600" b="0" i="1" u="none" strike="noStrike" cap="none">
                <a:solidFill>
                  <a:srgbClr val="000000"/>
                </a:solidFill>
                <a:latin typeface="Arial"/>
                <a:ea typeface="Arial"/>
                <a:cs typeface="Arial"/>
                <a:sym typeface="Arial"/>
              </a:rPr>
              <a:t>M. Formanek, </a:t>
            </a:r>
            <a:r>
              <a:rPr lang="en" sz="1600" b="0" i="1" u="none" strike="noStrike" cap="none">
                <a:solidFill>
                  <a:schemeClr val="dk1"/>
                </a:solidFill>
                <a:latin typeface="Arial"/>
                <a:ea typeface="Arial"/>
                <a:cs typeface="Arial"/>
                <a:sym typeface="Arial"/>
              </a:rPr>
              <a:t>B. Müller</a:t>
            </a:r>
            <a:r>
              <a:rPr lang="en" sz="1700" b="0" i="1" u="none" strike="noStrike" cap="none">
                <a:solidFill>
                  <a:schemeClr val="dk1"/>
                </a:solidFill>
                <a:latin typeface="Arial"/>
                <a:ea typeface="Arial"/>
                <a:cs typeface="Arial"/>
                <a:sym typeface="Arial"/>
              </a:rPr>
              <a:t>*</a:t>
            </a:r>
            <a:endParaRPr sz="17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0" i="1" u="none" strike="noStrike" cap="none">
                <a:solidFill>
                  <a:schemeClr val="dk1"/>
                </a:solidFill>
                <a:latin typeface="Arial"/>
                <a:ea typeface="Arial"/>
                <a:cs typeface="Arial"/>
                <a:sym typeface="Arial"/>
              </a:rPr>
              <a:t> </a:t>
            </a:r>
            <a:r>
              <a:rPr lang="en" sz="1600" b="0" i="1" u="none" strike="noStrike" cap="none">
                <a:solidFill>
                  <a:srgbClr val="000000"/>
                </a:solidFill>
                <a:latin typeface="Arial"/>
                <a:ea typeface="Arial"/>
                <a:cs typeface="Arial"/>
                <a:sym typeface="Arial"/>
              </a:rPr>
              <a:t>and</a:t>
            </a:r>
            <a:r>
              <a:rPr lang="en" sz="1600" b="0" i="1" u="none" strike="noStrike" cap="none">
                <a:solidFill>
                  <a:schemeClr val="dk1"/>
                </a:solidFill>
                <a:latin typeface="Arial"/>
                <a:ea typeface="Arial"/>
                <a:cs typeface="Arial"/>
                <a:sym typeface="Arial"/>
              </a:rPr>
              <a:t> J. Rafelski. “</a:t>
            </a:r>
            <a:r>
              <a:rPr lang="en" sz="1600" i="1">
                <a:solidFill>
                  <a:schemeClr val="dk1"/>
                </a:solidFill>
              </a:rPr>
              <a:t>Dynamic Magnetic Response of Quark-Gluon Plasma to Electromagnetic Fields</a:t>
            </a:r>
            <a:r>
              <a:rPr lang="en" sz="1700" b="0" i="1" u="none" strike="noStrike" cap="none">
                <a:solidFill>
                  <a:schemeClr val="dk1"/>
                </a:solidFill>
                <a:latin typeface="Arial"/>
                <a:ea typeface="Arial"/>
                <a:cs typeface="Arial"/>
                <a:sym typeface="Arial"/>
              </a:rPr>
              <a:t>”</a:t>
            </a:r>
            <a:endParaRPr sz="1700" b="0" i="1" u="none" strike="noStrike" cap="none">
              <a:solidFill>
                <a:srgbClr val="000000"/>
              </a:solidFill>
              <a:latin typeface="Arial"/>
              <a:ea typeface="Arial"/>
              <a:cs typeface="Arial"/>
              <a:sym typeface="Arial"/>
            </a:endParaRPr>
          </a:p>
        </p:txBody>
      </p:sp>
      <p:sp>
        <p:nvSpPr>
          <p:cNvPr id="102" name="Google Shape;102;p25"/>
          <p:cNvSpPr txBox="1"/>
          <p:nvPr/>
        </p:nvSpPr>
        <p:spPr>
          <a:xfrm>
            <a:off x="5336733" y="3820948"/>
            <a:ext cx="20793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1" u="none" strike="noStrike" cap="none">
                <a:solidFill>
                  <a:srgbClr val="000000"/>
                </a:solidFill>
                <a:latin typeface="Arial"/>
                <a:ea typeface="Arial"/>
                <a:cs typeface="Arial"/>
                <a:sym typeface="Arial"/>
              </a:rPr>
              <a:t>*Duke University</a:t>
            </a:r>
            <a:endParaRPr sz="1100" b="0" i="1" u="none" strike="noStrike" cap="none">
              <a:solidFill>
                <a:srgbClr val="000000"/>
              </a:solidFill>
              <a:latin typeface="Arial"/>
              <a:ea typeface="Arial"/>
              <a:cs typeface="Arial"/>
              <a:sym typeface="Arial"/>
            </a:endParaRPr>
          </a:p>
        </p:txBody>
      </p:sp>
      <p:sp>
        <p:nvSpPr>
          <p:cNvPr id="103" name="Google Shape;10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a:t>
            </a:fld>
            <a:endParaRPr/>
          </a:p>
        </p:txBody>
      </p:sp>
      <p:pic>
        <p:nvPicPr>
          <p:cNvPr id="104" name="Google Shape;104;p25"/>
          <p:cNvPicPr preferRelativeResize="0"/>
          <p:nvPr/>
        </p:nvPicPr>
        <p:blipFill>
          <a:blip r:embed="rId3">
            <a:alphaModFix/>
          </a:blip>
          <a:stretch>
            <a:fillRect/>
          </a:stretch>
        </p:blipFill>
        <p:spPr>
          <a:xfrm>
            <a:off x="360000" y="4288950"/>
            <a:ext cx="2673627" cy="633625"/>
          </a:xfrm>
          <a:prstGeom prst="rect">
            <a:avLst/>
          </a:prstGeom>
          <a:noFill/>
          <a:ln>
            <a:noFill/>
          </a:ln>
        </p:spPr>
      </p:pic>
      <p:sp>
        <p:nvSpPr>
          <p:cNvPr id="105" name="Google Shape;105;p25"/>
          <p:cNvSpPr txBox="1"/>
          <p:nvPr/>
        </p:nvSpPr>
        <p:spPr>
          <a:xfrm>
            <a:off x="6016350" y="4055575"/>
            <a:ext cx="3336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1"/>
                </a:solidFill>
              </a:rPr>
              <a:t>arXiv: 2204.14186</a:t>
            </a:r>
            <a:endParaRPr sz="1600" i="1"/>
          </a:p>
        </p:txBody>
      </p:sp>
      <p:sp>
        <p:nvSpPr>
          <p:cNvPr id="2" name="TextBox 1">
            <a:extLst>
              <a:ext uri="{FF2B5EF4-FFF2-40B4-BE49-F238E27FC236}">
                <a16:creationId xmlns:a16="http://schemas.microsoft.com/office/drawing/2014/main" id="{E6CB78CE-BEB8-F284-72D1-BD6E7CD4EB99}"/>
              </a:ext>
            </a:extLst>
          </p:cNvPr>
          <p:cNvSpPr txBox="1"/>
          <p:nvPr/>
        </p:nvSpPr>
        <p:spPr>
          <a:xfrm>
            <a:off x="1144732" y="403190"/>
            <a:ext cx="6854536" cy="307777"/>
          </a:xfrm>
          <a:prstGeom prst="rect">
            <a:avLst/>
          </a:prstGeom>
          <a:noFill/>
        </p:spPr>
        <p:txBody>
          <a:bodyPr wrap="square" rtlCol="0">
            <a:spAutoFit/>
          </a:bodyPr>
          <a:lstStyle/>
          <a:p>
            <a:pPr algn="ctr"/>
            <a:r>
              <a:rPr lang="en-US" b="0" i="1" dirty="0">
                <a:solidFill>
                  <a:srgbClr val="222222"/>
                </a:solidFill>
                <a:effectLst/>
                <a:latin typeface="Arial" panose="020B0604020202020204" pitchFamily="34" charset="0"/>
              </a:rPr>
              <a:t>Margaret Island Symposium on Vacuum Structure, Particles, and Plasmas 2022</a:t>
            </a:r>
            <a:endParaRPr lang="en-US"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7" name="Google Shape;367;p34"/>
          <p:cNvSpPr txBox="1">
            <a:spLocks noGrp="1"/>
          </p:cNvSpPr>
          <p:nvPr>
            <p:ph type="title"/>
          </p:nvPr>
        </p:nvSpPr>
        <p:spPr>
          <a:xfrm>
            <a:off x="252575" y="234500"/>
            <a:ext cx="8520600" cy="572700"/>
          </a:xfrm>
          <a:prstGeom prst="rect">
            <a:avLst/>
          </a:prstGeom>
          <a:noFill/>
          <a:ln>
            <a:noFill/>
          </a:ln>
          <a:effectLst>
            <a:outerShdw blurRad="57150" dist="19050" dir="5400000" algn="bl" rotWithShape="0">
              <a:srgbClr val="000000">
                <a:alpha val="26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Self-consistent Fields</a:t>
            </a:r>
            <a:endParaRPr/>
          </a:p>
        </p:txBody>
      </p:sp>
      <p:sp>
        <p:nvSpPr>
          <p:cNvPr id="368" name="Google Shape;368;p34"/>
          <p:cNvSpPr txBox="1"/>
          <p:nvPr/>
        </p:nvSpPr>
        <p:spPr>
          <a:xfrm>
            <a:off x="233200" y="807200"/>
            <a:ext cx="86994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2"/>
                </a:solidFill>
                <a:latin typeface="Arial"/>
                <a:ea typeface="Arial"/>
                <a:cs typeface="Arial"/>
                <a:sym typeface="Arial"/>
              </a:rPr>
              <a:t>In order to calculate the induced charge and field using the longitudinal and transverse response functions one must project vector perturbations onto </a:t>
            </a:r>
            <a:r>
              <a:rPr lang="en" sz="1600" b="1" i="1" u="none" strike="noStrike" cap="none">
                <a:solidFill>
                  <a:schemeClr val="dk2"/>
                </a:solidFill>
                <a:latin typeface="Arial"/>
                <a:ea typeface="Arial"/>
                <a:cs typeface="Arial"/>
                <a:sym typeface="Arial"/>
              </a:rPr>
              <a:t>k</a:t>
            </a:r>
            <a:endParaRPr sz="1600" b="1" i="1" u="none" strike="noStrike" cap="none">
              <a:solidFill>
                <a:schemeClr val="dk2"/>
              </a:solidFill>
              <a:latin typeface="Arial"/>
              <a:ea typeface="Arial"/>
              <a:cs typeface="Arial"/>
              <a:sym typeface="Arial"/>
            </a:endParaRPr>
          </a:p>
        </p:txBody>
      </p:sp>
      <p:pic>
        <p:nvPicPr>
          <p:cNvPr id="371" name="Google Shape;371;p34"/>
          <p:cNvPicPr preferRelativeResize="0"/>
          <p:nvPr/>
        </p:nvPicPr>
        <p:blipFill rotWithShape="1">
          <a:blip r:embed="rId3">
            <a:alphaModFix/>
          </a:blip>
          <a:srcRect/>
          <a:stretch/>
        </p:blipFill>
        <p:spPr>
          <a:xfrm>
            <a:off x="539461" y="2747525"/>
            <a:ext cx="3473544" cy="289845"/>
          </a:xfrm>
          <a:prstGeom prst="rect">
            <a:avLst/>
          </a:prstGeom>
          <a:noFill/>
          <a:ln>
            <a:noFill/>
          </a:ln>
        </p:spPr>
      </p:pic>
      <p:sp>
        <p:nvSpPr>
          <p:cNvPr id="372" name="Google Shape;372;p34"/>
          <p:cNvSpPr txBox="1"/>
          <p:nvPr/>
        </p:nvSpPr>
        <p:spPr>
          <a:xfrm>
            <a:off x="211388" y="2146975"/>
            <a:ext cx="4220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595959"/>
                </a:solidFill>
                <a:latin typeface="Arial"/>
                <a:ea typeface="Arial"/>
                <a:cs typeface="Arial"/>
                <a:sym typeface="Arial"/>
              </a:rPr>
              <a:t>Thus are 4-vectors in the different coordinates are, </a:t>
            </a:r>
            <a:endParaRPr sz="1400" b="0" i="0" u="none" strike="noStrike" cap="none">
              <a:solidFill>
                <a:srgbClr val="595959"/>
              </a:solidFill>
              <a:latin typeface="Arial"/>
              <a:ea typeface="Arial"/>
              <a:cs typeface="Arial"/>
              <a:sym typeface="Arial"/>
            </a:endParaRPr>
          </a:p>
        </p:txBody>
      </p:sp>
      <p:sp>
        <p:nvSpPr>
          <p:cNvPr id="374" name="Google Shape;37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10</a:t>
            </a:fld>
            <a:endParaRPr/>
          </a:p>
        </p:txBody>
      </p:sp>
      <p:pic>
        <p:nvPicPr>
          <p:cNvPr id="382" name="Google Shape;382;p34"/>
          <p:cNvPicPr preferRelativeResize="0"/>
          <p:nvPr/>
        </p:nvPicPr>
        <p:blipFill>
          <a:blip r:embed="rId4">
            <a:alphaModFix/>
          </a:blip>
          <a:stretch>
            <a:fillRect/>
          </a:stretch>
        </p:blipFill>
        <p:spPr>
          <a:xfrm>
            <a:off x="936888" y="1546900"/>
            <a:ext cx="3012521" cy="629562"/>
          </a:xfrm>
          <a:prstGeom prst="rect">
            <a:avLst/>
          </a:prstGeom>
          <a:noFill/>
          <a:ln>
            <a:noFill/>
          </a:ln>
        </p:spPr>
      </p:pic>
      <p:grpSp>
        <p:nvGrpSpPr>
          <p:cNvPr id="3" name="Group 2">
            <a:extLst>
              <a:ext uri="{FF2B5EF4-FFF2-40B4-BE49-F238E27FC236}">
                <a16:creationId xmlns:a16="http://schemas.microsoft.com/office/drawing/2014/main" id="{1CF71942-E5A3-35FF-7B6E-5EC2303478C6}"/>
              </a:ext>
            </a:extLst>
          </p:cNvPr>
          <p:cNvGrpSpPr/>
          <p:nvPr/>
        </p:nvGrpSpPr>
        <p:grpSpPr>
          <a:xfrm>
            <a:off x="4653105" y="1457657"/>
            <a:ext cx="4020300" cy="1844768"/>
            <a:chOff x="4653105" y="1457657"/>
            <a:chExt cx="4020300" cy="1844768"/>
          </a:xfrm>
        </p:grpSpPr>
        <p:sp>
          <p:nvSpPr>
            <p:cNvPr id="369" name="Google Shape;369;p34"/>
            <p:cNvSpPr/>
            <p:nvPr/>
          </p:nvSpPr>
          <p:spPr>
            <a:xfrm>
              <a:off x="4761488" y="2068825"/>
              <a:ext cx="3661800" cy="1233600"/>
            </a:xfrm>
            <a:prstGeom prst="roundRect">
              <a:avLst>
                <a:gd name="adj" fmla="val 0"/>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34"/>
            <p:cNvSpPr txBox="1"/>
            <p:nvPr/>
          </p:nvSpPr>
          <p:spPr>
            <a:xfrm>
              <a:off x="4653105" y="1457657"/>
              <a:ext cx="4020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595959"/>
                  </a:solidFill>
                  <a:latin typeface="Arial"/>
                  <a:ea typeface="Arial"/>
                  <a:cs typeface="Arial"/>
                  <a:sym typeface="Arial"/>
                </a:rPr>
                <a:t>Then solving maxwell's equations in projected space one find the self consistent potentials,</a:t>
              </a:r>
              <a:endParaRPr sz="1400" b="0" i="0" u="none" strike="noStrike" cap="none" dirty="0">
                <a:solidFill>
                  <a:srgbClr val="595959"/>
                </a:solidFill>
                <a:latin typeface="Arial"/>
                <a:ea typeface="Arial"/>
                <a:cs typeface="Arial"/>
                <a:sym typeface="Arial"/>
              </a:endParaRPr>
            </a:p>
          </p:txBody>
        </p:sp>
        <p:grpSp>
          <p:nvGrpSpPr>
            <p:cNvPr id="383" name="Google Shape;383;p34"/>
            <p:cNvGrpSpPr/>
            <p:nvPr/>
          </p:nvGrpSpPr>
          <p:grpSpPr>
            <a:xfrm>
              <a:off x="4792626" y="2110227"/>
              <a:ext cx="3078491" cy="1126628"/>
              <a:chOff x="457200" y="1446175"/>
              <a:chExt cx="8649876" cy="3165575"/>
            </a:xfrm>
          </p:grpSpPr>
          <p:pic>
            <p:nvPicPr>
              <p:cNvPr id="384" name="Google Shape;384;p34"/>
              <p:cNvPicPr preferRelativeResize="0"/>
              <p:nvPr/>
            </p:nvPicPr>
            <p:blipFill rotWithShape="1">
              <a:blip r:embed="rId5">
                <a:alphaModFix/>
              </a:blip>
              <a:srcRect r="5401"/>
              <a:stretch/>
            </p:blipFill>
            <p:spPr>
              <a:xfrm>
                <a:off x="457200" y="1446175"/>
                <a:ext cx="8649876" cy="3165575"/>
              </a:xfrm>
              <a:prstGeom prst="rect">
                <a:avLst/>
              </a:prstGeom>
              <a:noFill/>
              <a:ln>
                <a:noFill/>
              </a:ln>
            </p:spPr>
          </p:pic>
          <p:sp>
            <p:nvSpPr>
              <p:cNvPr id="385" name="Google Shape;385;p34"/>
              <p:cNvSpPr/>
              <p:nvPr/>
            </p:nvSpPr>
            <p:spPr>
              <a:xfrm>
                <a:off x="6977825" y="3534000"/>
                <a:ext cx="6735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6" name="Google Shape;386;p34"/>
            <p:cNvPicPr preferRelativeResize="0"/>
            <p:nvPr/>
          </p:nvPicPr>
          <p:blipFill>
            <a:blip r:embed="rId6">
              <a:alphaModFix/>
            </a:blip>
            <a:stretch>
              <a:fillRect/>
            </a:stretch>
          </p:blipFill>
          <p:spPr>
            <a:xfrm>
              <a:off x="7388500" y="2730225"/>
              <a:ext cx="777250" cy="400200"/>
            </a:xfrm>
            <a:prstGeom prst="rect">
              <a:avLst/>
            </a:prstGeom>
            <a:noFill/>
            <a:ln>
              <a:noFill/>
            </a:ln>
          </p:spPr>
        </p:pic>
      </p:grpSp>
      <p:grpSp>
        <p:nvGrpSpPr>
          <p:cNvPr id="2" name="Group 1">
            <a:extLst>
              <a:ext uri="{FF2B5EF4-FFF2-40B4-BE49-F238E27FC236}">
                <a16:creationId xmlns:a16="http://schemas.microsoft.com/office/drawing/2014/main" id="{E1E3C938-B491-DD4B-F0F2-433F04446205}"/>
              </a:ext>
            </a:extLst>
          </p:cNvPr>
          <p:cNvGrpSpPr/>
          <p:nvPr/>
        </p:nvGrpSpPr>
        <p:grpSpPr>
          <a:xfrm>
            <a:off x="233200" y="3267963"/>
            <a:ext cx="4419900" cy="1483512"/>
            <a:chOff x="233200" y="3267963"/>
            <a:chExt cx="4419900" cy="1483512"/>
          </a:xfrm>
        </p:grpSpPr>
        <p:sp>
          <p:nvSpPr>
            <p:cNvPr id="365" name="Google Shape;365;p34"/>
            <p:cNvSpPr/>
            <p:nvPr/>
          </p:nvSpPr>
          <p:spPr>
            <a:xfrm>
              <a:off x="594200" y="3882975"/>
              <a:ext cx="3120600" cy="868500"/>
            </a:xfrm>
            <a:prstGeom prst="roundRect">
              <a:avLst>
                <a:gd name="adj" fmla="val 0"/>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6" name="Google Shape;366;p34"/>
            <p:cNvPicPr preferRelativeResize="0"/>
            <p:nvPr/>
          </p:nvPicPr>
          <p:blipFill>
            <a:blip r:embed="rId7">
              <a:alphaModFix/>
            </a:blip>
            <a:stretch>
              <a:fillRect/>
            </a:stretch>
          </p:blipFill>
          <p:spPr>
            <a:xfrm>
              <a:off x="1014398" y="4236870"/>
              <a:ext cx="2193913" cy="434150"/>
            </a:xfrm>
            <a:prstGeom prst="rect">
              <a:avLst/>
            </a:prstGeom>
            <a:noFill/>
            <a:ln>
              <a:noFill/>
            </a:ln>
          </p:spPr>
        </p:pic>
        <p:sp>
          <p:nvSpPr>
            <p:cNvPr id="373" name="Google Shape;373;p34"/>
            <p:cNvSpPr txBox="1"/>
            <p:nvPr/>
          </p:nvSpPr>
          <p:spPr>
            <a:xfrm>
              <a:off x="233200" y="3267963"/>
              <a:ext cx="4419900" cy="615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pPr>
              <a:r>
                <a:rPr lang="en" sz="1300" b="0" i="0" u="none" strike="noStrike" cap="none" dirty="0">
                  <a:solidFill>
                    <a:schemeClr val="dk2"/>
                  </a:solidFill>
                  <a:latin typeface="Arial"/>
                  <a:ea typeface="Arial"/>
                  <a:cs typeface="Arial"/>
                  <a:sym typeface="Arial"/>
                </a:rPr>
                <a:t>The self consistent potentials can be used to calculate the self consistent fields.</a:t>
              </a:r>
              <a:endParaRPr sz="900" b="0" i="0" u="none" strike="noStrike" cap="none" dirty="0">
                <a:solidFill>
                  <a:srgbClr val="000000"/>
                </a:solidFill>
                <a:latin typeface="Arial"/>
                <a:ea typeface="Arial"/>
                <a:cs typeface="Arial"/>
                <a:sym typeface="Arial"/>
              </a:endParaRPr>
            </a:p>
          </p:txBody>
        </p:sp>
        <p:pic>
          <p:nvPicPr>
            <p:cNvPr id="387" name="Google Shape;387;p34"/>
            <p:cNvPicPr preferRelativeResize="0"/>
            <p:nvPr/>
          </p:nvPicPr>
          <p:blipFill>
            <a:blip r:embed="rId8">
              <a:alphaModFix/>
            </a:blip>
            <a:stretch>
              <a:fillRect/>
            </a:stretch>
          </p:blipFill>
          <p:spPr>
            <a:xfrm>
              <a:off x="1216575" y="3922299"/>
              <a:ext cx="1875840" cy="393600"/>
            </a:xfrm>
            <a:prstGeom prst="rect">
              <a:avLst/>
            </a:prstGeom>
            <a:noFill/>
            <a:ln>
              <a:noFill/>
            </a:ln>
          </p:spPr>
        </p:pic>
      </p:grpSp>
      <p:grpSp>
        <p:nvGrpSpPr>
          <p:cNvPr id="4" name="Group 3">
            <a:extLst>
              <a:ext uri="{FF2B5EF4-FFF2-40B4-BE49-F238E27FC236}">
                <a16:creationId xmlns:a16="http://schemas.microsoft.com/office/drawing/2014/main" id="{0E9684A9-C3CF-2CCF-1A78-8D5533AD9280}"/>
              </a:ext>
            </a:extLst>
          </p:cNvPr>
          <p:cNvGrpSpPr/>
          <p:nvPr/>
        </p:nvGrpSpPr>
        <p:grpSpPr>
          <a:xfrm>
            <a:off x="4146500" y="3420413"/>
            <a:ext cx="4891800" cy="1652650"/>
            <a:chOff x="4146500" y="3420413"/>
            <a:chExt cx="4891800" cy="1652650"/>
          </a:xfrm>
        </p:grpSpPr>
        <p:pic>
          <p:nvPicPr>
            <p:cNvPr id="375" name="Google Shape;375;p34"/>
            <p:cNvPicPr preferRelativeResize="0"/>
            <p:nvPr/>
          </p:nvPicPr>
          <p:blipFill rotWithShape="1">
            <a:blip r:embed="rId9">
              <a:alphaModFix/>
            </a:blip>
            <a:srcRect/>
            <a:stretch/>
          </p:blipFill>
          <p:spPr>
            <a:xfrm>
              <a:off x="4146500" y="3756501"/>
              <a:ext cx="4680423" cy="524500"/>
            </a:xfrm>
            <a:prstGeom prst="rect">
              <a:avLst/>
            </a:prstGeom>
            <a:noFill/>
            <a:ln>
              <a:noFill/>
            </a:ln>
          </p:spPr>
        </p:pic>
        <p:grpSp>
          <p:nvGrpSpPr>
            <p:cNvPr id="376" name="Google Shape;376;p34"/>
            <p:cNvGrpSpPr/>
            <p:nvPr/>
          </p:nvGrpSpPr>
          <p:grpSpPr>
            <a:xfrm>
              <a:off x="5932450" y="4281019"/>
              <a:ext cx="1782790" cy="492500"/>
              <a:chOff x="6032350" y="4448707"/>
              <a:chExt cx="1782790" cy="492500"/>
            </a:xfrm>
          </p:grpSpPr>
          <p:pic>
            <p:nvPicPr>
              <p:cNvPr id="377" name="Google Shape;377;p34"/>
              <p:cNvPicPr preferRelativeResize="0"/>
              <p:nvPr/>
            </p:nvPicPr>
            <p:blipFill rotWithShape="1">
              <a:blip r:embed="rId10">
                <a:alphaModFix/>
              </a:blip>
              <a:srcRect l="18517" r="37000" b="10"/>
              <a:stretch/>
            </p:blipFill>
            <p:spPr>
              <a:xfrm>
                <a:off x="6032350" y="4448713"/>
                <a:ext cx="1150124" cy="492475"/>
              </a:xfrm>
              <a:prstGeom prst="rect">
                <a:avLst/>
              </a:prstGeom>
              <a:noFill/>
              <a:ln>
                <a:noFill/>
              </a:ln>
            </p:spPr>
          </p:pic>
          <p:pic>
            <p:nvPicPr>
              <p:cNvPr id="378" name="Google Shape;378;p34"/>
              <p:cNvPicPr preferRelativeResize="0"/>
              <p:nvPr/>
            </p:nvPicPr>
            <p:blipFill rotWithShape="1">
              <a:blip r:embed="rId10">
                <a:alphaModFix/>
              </a:blip>
              <a:srcRect l="75981"/>
              <a:stretch/>
            </p:blipFill>
            <p:spPr>
              <a:xfrm>
                <a:off x="7194084" y="4448707"/>
                <a:ext cx="621056" cy="492500"/>
              </a:xfrm>
              <a:prstGeom prst="rect">
                <a:avLst/>
              </a:prstGeom>
              <a:noFill/>
              <a:ln>
                <a:noFill/>
              </a:ln>
            </p:spPr>
          </p:pic>
        </p:grpSp>
        <p:sp>
          <p:nvSpPr>
            <p:cNvPr id="379" name="Google Shape;379;p34"/>
            <p:cNvSpPr txBox="1"/>
            <p:nvPr/>
          </p:nvSpPr>
          <p:spPr>
            <a:xfrm>
              <a:off x="4725200" y="3420413"/>
              <a:ext cx="43131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595959"/>
                  </a:solidFill>
                  <a:latin typeface="Arial"/>
                  <a:ea typeface="Arial"/>
                  <a:cs typeface="Arial"/>
                  <a:sym typeface="Arial"/>
                </a:rPr>
                <a:t>Then we fourier transform the fields back to position space</a:t>
              </a:r>
              <a:endParaRPr sz="1200" b="0" i="0" u="none" strike="noStrike" cap="none">
                <a:solidFill>
                  <a:srgbClr val="595959"/>
                </a:solidFill>
                <a:latin typeface="Arial"/>
                <a:ea typeface="Arial"/>
                <a:cs typeface="Arial"/>
                <a:sym typeface="Arial"/>
              </a:endParaRPr>
            </a:p>
          </p:txBody>
        </p:sp>
        <p:sp>
          <p:nvSpPr>
            <p:cNvPr id="380" name="Google Shape;380;p34"/>
            <p:cNvSpPr txBox="1"/>
            <p:nvPr/>
          </p:nvSpPr>
          <p:spPr>
            <a:xfrm>
              <a:off x="5576575" y="4703763"/>
              <a:ext cx="28497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i="1" u="none" strike="noStrike" cap="none">
                  <a:solidFill>
                    <a:srgbClr val="000000"/>
                  </a:solidFill>
                  <a:latin typeface="Times New Roman"/>
                  <a:ea typeface="Times New Roman"/>
                  <a:cs typeface="Times New Roman"/>
                  <a:sym typeface="Times New Roman"/>
                </a:rPr>
                <a:t>Magnetic field at the origin</a:t>
              </a:r>
              <a:endParaRPr sz="1200" i="1" u="none" strike="noStrike" cap="none">
                <a:solidFill>
                  <a:srgbClr val="000000"/>
                </a:solidFill>
                <a:latin typeface="Times New Roman"/>
                <a:ea typeface="Times New Roman"/>
                <a:cs typeface="Times New Roman"/>
                <a:sym typeface="Times New Roman"/>
              </a:endParaRPr>
            </a:p>
          </p:txBody>
        </p:sp>
        <p:pic>
          <p:nvPicPr>
            <p:cNvPr id="381" name="Google Shape;381;p34"/>
            <p:cNvPicPr preferRelativeResize="0"/>
            <p:nvPr/>
          </p:nvPicPr>
          <p:blipFill rotWithShape="1">
            <a:blip r:embed="rId11">
              <a:alphaModFix/>
            </a:blip>
            <a:srcRect/>
            <a:stretch/>
          </p:blipFill>
          <p:spPr>
            <a:xfrm>
              <a:off x="5376350" y="4427750"/>
              <a:ext cx="556089" cy="199225"/>
            </a:xfrm>
            <a:prstGeom prst="rect">
              <a:avLst/>
            </a:prstGeom>
            <a:noFill/>
            <a:ln>
              <a:noFill/>
            </a:ln>
          </p:spPr>
        </p:pic>
        <p:cxnSp>
          <p:nvCxnSpPr>
            <p:cNvPr id="388" name="Google Shape;388;p34"/>
            <p:cNvCxnSpPr/>
            <p:nvPr/>
          </p:nvCxnSpPr>
          <p:spPr>
            <a:xfrm>
              <a:off x="5348850" y="4733300"/>
              <a:ext cx="2366400" cy="0"/>
            </a:xfrm>
            <a:prstGeom prst="straightConnector1">
              <a:avLst/>
            </a:prstGeom>
            <a:noFill/>
            <a:ln w="9525" cap="flat" cmpd="sng">
              <a:solidFill>
                <a:srgbClr val="FF0000"/>
              </a:solidFill>
              <a:prstDash val="solid"/>
              <a:round/>
              <a:headEnd type="none" w="med" len="med"/>
              <a:tailEnd type="none" w="med" len="med"/>
            </a:ln>
          </p:spPr>
        </p:cxnSp>
      </p:grpSp>
      <p:pic>
        <p:nvPicPr>
          <p:cNvPr id="389" name="Google Shape;389;p34"/>
          <p:cNvPicPr preferRelativeResize="0"/>
          <p:nvPr/>
        </p:nvPicPr>
        <p:blipFill rotWithShape="1">
          <a:blip r:embed="rId4">
            <a:alphaModFix/>
          </a:blip>
          <a:srcRect l="48846" r="39711"/>
          <a:stretch/>
        </p:blipFill>
        <p:spPr>
          <a:xfrm>
            <a:off x="3153475" y="2597450"/>
            <a:ext cx="344699" cy="629575"/>
          </a:xfrm>
          <a:prstGeom prst="rect">
            <a:avLst/>
          </a:prstGeom>
          <a:noFill/>
          <a:ln>
            <a:noFill/>
          </a:ln>
        </p:spPr>
      </p:pic>
      <p:pic>
        <p:nvPicPr>
          <p:cNvPr id="390" name="Google Shape;390;p34"/>
          <p:cNvPicPr preferRelativeResize="0"/>
          <p:nvPr/>
        </p:nvPicPr>
        <p:blipFill rotWithShape="1">
          <a:blip r:embed="rId4">
            <a:alphaModFix/>
          </a:blip>
          <a:srcRect l="1126" t="14629" r="88674" b="22850"/>
          <a:stretch/>
        </p:blipFill>
        <p:spPr>
          <a:xfrm>
            <a:off x="3642175" y="2689433"/>
            <a:ext cx="307226" cy="393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26050" y="137200"/>
            <a:ext cx="8567700" cy="5727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Magnetic Field of Heavy Ion Collisions at the</a:t>
            </a:r>
            <a:r>
              <a:rPr lang="en">
                <a:solidFill>
                  <a:srgbClr val="4285F4"/>
                </a:solidFill>
              </a:rPr>
              <a:t> Origin</a:t>
            </a:r>
            <a:r>
              <a:rPr lang="en"/>
              <a:t>,</a:t>
            </a:r>
            <a:endParaRPr/>
          </a:p>
        </p:txBody>
      </p:sp>
      <p:sp>
        <p:nvSpPr>
          <p:cNvPr id="396" name="Google Shape;39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11</a:t>
            </a:fld>
            <a:endParaRPr/>
          </a:p>
        </p:txBody>
      </p:sp>
      <p:sp>
        <p:nvSpPr>
          <p:cNvPr id="397" name="Google Shape;397;p35"/>
          <p:cNvSpPr/>
          <p:nvPr/>
        </p:nvSpPr>
        <p:spPr>
          <a:xfrm>
            <a:off x="1691496" y="1581504"/>
            <a:ext cx="1314900" cy="39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8" name="Google Shape;398;p35"/>
          <p:cNvPicPr preferRelativeResize="0"/>
          <p:nvPr/>
        </p:nvPicPr>
        <p:blipFill>
          <a:blip r:embed="rId3">
            <a:alphaModFix/>
          </a:blip>
          <a:stretch>
            <a:fillRect/>
          </a:stretch>
        </p:blipFill>
        <p:spPr>
          <a:xfrm>
            <a:off x="235272" y="1275742"/>
            <a:ext cx="4618700" cy="3621051"/>
          </a:xfrm>
          <a:prstGeom prst="rect">
            <a:avLst/>
          </a:prstGeom>
          <a:noFill/>
          <a:ln>
            <a:noFill/>
          </a:ln>
        </p:spPr>
      </p:pic>
      <p:sp>
        <p:nvSpPr>
          <p:cNvPr id="399" name="Google Shape;399;p35"/>
          <p:cNvSpPr txBox="1"/>
          <p:nvPr/>
        </p:nvSpPr>
        <p:spPr>
          <a:xfrm>
            <a:off x="5955450" y="4175527"/>
            <a:ext cx="2084400" cy="831300"/>
          </a:xfrm>
          <a:prstGeom prst="rect">
            <a:avLst/>
          </a:prstGeom>
          <a:solidFill>
            <a:schemeClr val="lt2"/>
          </a:solid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 sz="1400" b="0" i="1" u="none" strike="noStrike" cap="none" dirty="0">
                <a:solidFill>
                  <a:srgbClr val="000000"/>
                </a:solidFill>
                <a:latin typeface="Arial"/>
                <a:ea typeface="Arial"/>
                <a:cs typeface="Arial"/>
                <a:sym typeface="Arial"/>
              </a:rPr>
              <a:t>Magnetic field persists due to induced currents.</a:t>
            </a:r>
            <a:endParaRPr sz="1400" b="0" i="1" u="none" strike="noStrike" cap="none" dirty="0">
              <a:solidFill>
                <a:srgbClr val="000000"/>
              </a:solidFill>
              <a:latin typeface="Arial"/>
              <a:ea typeface="Arial"/>
              <a:cs typeface="Arial"/>
              <a:sym typeface="Arial"/>
            </a:endParaRPr>
          </a:p>
        </p:txBody>
      </p:sp>
      <p:sp>
        <p:nvSpPr>
          <p:cNvPr id="400" name="Google Shape;400;p35"/>
          <p:cNvSpPr txBox="1"/>
          <p:nvPr/>
        </p:nvSpPr>
        <p:spPr>
          <a:xfrm>
            <a:off x="378500" y="622325"/>
            <a:ext cx="572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Electric field is shown in supplemental slides</a:t>
            </a:r>
            <a:endParaRPr sz="1400" b="0" i="1" u="none" strike="noStrike" cap="none">
              <a:solidFill>
                <a:srgbClr val="000000"/>
              </a:solidFill>
              <a:latin typeface="Arial"/>
              <a:ea typeface="Arial"/>
              <a:cs typeface="Arial"/>
              <a:sym typeface="Arial"/>
            </a:endParaRPr>
          </a:p>
        </p:txBody>
      </p:sp>
      <p:pic>
        <p:nvPicPr>
          <p:cNvPr id="401" name="Google Shape;401;p35"/>
          <p:cNvPicPr preferRelativeResize="0"/>
          <p:nvPr/>
        </p:nvPicPr>
        <p:blipFill>
          <a:blip r:embed="rId4">
            <a:alphaModFix/>
          </a:blip>
          <a:stretch>
            <a:fillRect/>
          </a:stretch>
        </p:blipFill>
        <p:spPr>
          <a:xfrm>
            <a:off x="5080175" y="622318"/>
            <a:ext cx="3671598" cy="661550"/>
          </a:xfrm>
          <a:prstGeom prst="rect">
            <a:avLst/>
          </a:prstGeom>
          <a:noFill/>
          <a:ln>
            <a:noFill/>
          </a:ln>
        </p:spPr>
      </p:pic>
      <p:grpSp>
        <p:nvGrpSpPr>
          <p:cNvPr id="402" name="Google Shape;402;p35"/>
          <p:cNvGrpSpPr/>
          <p:nvPr/>
        </p:nvGrpSpPr>
        <p:grpSpPr>
          <a:xfrm>
            <a:off x="4579450" y="1341400"/>
            <a:ext cx="3554700" cy="369300"/>
            <a:chOff x="4579450" y="1341400"/>
            <a:chExt cx="3554700" cy="369300"/>
          </a:xfrm>
        </p:grpSpPr>
        <p:cxnSp>
          <p:nvCxnSpPr>
            <p:cNvPr id="403" name="Google Shape;403;p35"/>
            <p:cNvCxnSpPr>
              <a:cxnSpLocks/>
              <a:stCxn id="404" idx="1"/>
            </p:cNvCxnSpPr>
            <p:nvPr/>
          </p:nvCxnSpPr>
          <p:spPr>
            <a:xfrm flipH="1">
              <a:off x="4579450" y="1526050"/>
              <a:ext cx="545700" cy="144300"/>
            </a:xfrm>
            <a:prstGeom prst="straightConnector1">
              <a:avLst/>
            </a:prstGeom>
            <a:noFill/>
            <a:ln w="9525" cap="flat" cmpd="sng">
              <a:solidFill>
                <a:srgbClr val="FF0000"/>
              </a:solidFill>
              <a:prstDash val="solid"/>
              <a:round/>
              <a:headEnd type="none" w="med" len="med"/>
              <a:tailEnd type="triangle" w="med" len="med"/>
            </a:ln>
          </p:spPr>
        </p:cxnSp>
        <p:sp>
          <p:nvSpPr>
            <p:cNvPr id="404" name="Google Shape;404;p35"/>
            <p:cNvSpPr txBox="1"/>
            <p:nvPr/>
          </p:nvSpPr>
          <p:spPr>
            <a:xfrm>
              <a:off x="5125150" y="1341400"/>
              <a:ext cx="3009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rPr>
                <a:t>Full time and space dependent response</a:t>
              </a:r>
              <a:endParaRPr sz="1200">
                <a:solidFill>
                  <a:srgbClr val="FF0000"/>
                </a:solidFill>
              </a:endParaRPr>
            </a:p>
          </p:txBody>
        </p:sp>
      </p:grpSp>
      <p:grpSp>
        <p:nvGrpSpPr>
          <p:cNvPr id="405" name="Google Shape;405;p35"/>
          <p:cNvGrpSpPr/>
          <p:nvPr/>
        </p:nvGrpSpPr>
        <p:grpSpPr>
          <a:xfrm>
            <a:off x="4648500" y="1655050"/>
            <a:ext cx="3824100" cy="369300"/>
            <a:chOff x="4648500" y="1655050"/>
            <a:chExt cx="3824100" cy="369300"/>
          </a:xfrm>
        </p:grpSpPr>
        <p:cxnSp>
          <p:nvCxnSpPr>
            <p:cNvPr id="406" name="Google Shape;406;p35"/>
            <p:cNvCxnSpPr>
              <a:cxnSpLocks/>
              <a:stCxn id="407" idx="1"/>
            </p:cNvCxnSpPr>
            <p:nvPr/>
          </p:nvCxnSpPr>
          <p:spPr>
            <a:xfrm flipH="1">
              <a:off x="4648500" y="1839700"/>
              <a:ext cx="545700" cy="72300"/>
            </a:xfrm>
            <a:prstGeom prst="straightConnector1">
              <a:avLst/>
            </a:prstGeom>
            <a:noFill/>
            <a:ln w="9525" cap="flat" cmpd="sng">
              <a:solidFill>
                <a:srgbClr val="0000FF"/>
              </a:solidFill>
              <a:prstDash val="solid"/>
              <a:round/>
              <a:headEnd type="none" w="med" len="med"/>
              <a:tailEnd type="triangle" w="med" len="med"/>
            </a:ln>
          </p:spPr>
        </p:cxnSp>
        <p:sp>
          <p:nvSpPr>
            <p:cNvPr id="407" name="Google Shape;407;p35"/>
            <p:cNvSpPr txBox="1"/>
            <p:nvPr/>
          </p:nvSpPr>
          <p:spPr>
            <a:xfrm>
              <a:off x="5194200" y="1655050"/>
              <a:ext cx="3278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FF"/>
                  </a:solidFill>
                </a:rPr>
                <a:t>Only time dependent response (Drude model)</a:t>
              </a:r>
              <a:endParaRPr sz="1200">
                <a:solidFill>
                  <a:srgbClr val="0000FF"/>
                </a:solidFill>
              </a:endParaRPr>
            </a:p>
          </p:txBody>
        </p:sp>
      </p:grpSp>
      <p:grpSp>
        <p:nvGrpSpPr>
          <p:cNvPr id="408" name="Google Shape;408;p35"/>
          <p:cNvGrpSpPr/>
          <p:nvPr/>
        </p:nvGrpSpPr>
        <p:grpSpPr>
          <a:xfrm>
            <a:off x="5058625" y="1889669"/>
            <a:ext cx="3906300" cy="517806"/>
            <a:chOff x="5058625" y="1889669"/>
            <a:chExt cx="3906300" cy="517806"/>
          </a:xfrm>
        </p:grpSpPr>
        <p:grpSp>
          <p:nvGrpSpPr>
            <p:cNvPr id="409" name="Google Shape;409;p35"/>
            <p:cNvGrpSpPr/>
            <p:nvPr/>
          </p:nvGrpSpPr>
          <p:grpSpPr>
            <a:xfrm>
              <a:off x="5058625" y="1948775"/>
              <a:ext cx="2210050" cy="450475"/>
              <a:chOff x="5058625" y="1948775"/>
              <a:chExt cx="2210050" cy="450475"/>
            </a:xfrm>
          </p:grpSpPr>
          <p:pic>
            <p:nvPicPr>
              <p:cNvPr id="410" name="Google Shape;410;p35"/>
              <p:cNvPicPr preferRelativeResize="0"/>
              <p:nvPr/>
            </p:nvPicPr>
            <p:blipFill rotWithShape="1">
              <a:blip r:embed="rId5">
                <a:alphaModFix/>
              </a:blip>
              <a:srcRect r="-4329"/>
              <a:stretch/>
            </p:blipFill>
            <p:spPr>
              <a:xfrm>
                <a:off x="5058625" y="1948775"/>
                <a:ext cx="1690600" cy="450475"/>
              </a:xfrm>
              <a:prstGeom prst="rect">
                <a:avLst/>
              </a:prstGeom>
              <a:noFill/>
              <a:ln w="9525" cap="flat" cmpd="sng">
                <a:solidFill>
                  <a:srgbClr val="0000FF"/>
                </a:solidFill>
                <a:prstDash val="dash"/>
                <a:round/>
                <a:headEnd type="none" w="sm" len="sm"/>
                <a:tailEnd type="none" w="sm" len="sm"/>
              </a:ln>
            </p:spPr>
          </p:pic>
          <p:sp>
            <p:nvSpPr>
              <p:cNvPr id="411" name="Google Shape;411;p35"/>
              <p:cNvSpPr/>
              <p:nvPr/>
            </p:nvSpPr>
            <p:spPr>
              <a:xfrm>
                <a:off x="6826175" y="2033275"/>
                <a:ext cx="442500" cy="211500"/>
              </a:xfrm>
              <a:prstGeom prst="right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35"/>
            <p:cNvGrpSpPr/>
            <p:nvPr/>
          </p:nvGrpSpPr>
          <p:grpSpPr>
            <a:xfrm>
              <a:off x="7300602" y="1889669"/>
              <a:ext cx="1602147" cy="517766"/>
              <a:chOff x="0" y="1539810"/>
              <a:chExt cx="6084873" cy="1966450"/>
            </a:xfrm>
          </p:grpSpPr>
          <p:pic>
            <p:nvPicPr>
              <p:cNvPr id="413" name="Google Shape;413;p35"/>
              <p:cNvPicPr preferRelativeResize="0"/>
              <p:nvPr/>
            </p:nvPicPr>
            <p:blipFill rotWithShape="1">
              <a:blip r:embed="rId6">
                <a:alphaModFix/>
              </a:blip>
              <a:srcRect r="62685"/>
              <a:stretch/>
            </p:blipFill>
            <p:spPr>
              <a:xfrm>
                <a:off x="0" y="1651484"/>
                <a:ext cx="3211304" cy="1850760"/>
              </a:xfrm>
              <a:prstGeom prst="rect">
                <a:avLst/>
              </a:prstGeom>
              <a:noFill/>
              <a:ln>
                <a:noFill/>
              </a:ln>
            </p:spPr>
          </p:pic>
          <p:pic>
            <p:nvPicPr>
              <p:cNvPr id="414" name="Google Shape;414;p35"/>
              <p:cNvPicPr preferRelativeResize="0"/>
              <p:nvPr/>
            </p:nvPicPr>
            <p:blipFill rotWithShape="1">
              <a:blip r:embed="rId6">
                <a:alphaModFix/>
              </a:blip>
              <a:srcRect l="70768"/>
              <a:stretch/>
            </p:blipFill>
            <p:spPr>
              <a:xfrm>
                <a:off x="3412025" y="1539810"/>
                <a:ext cx="2672848" cy="1966450"/>
              </a:xfrm>
              <a:prstGeom prst="rect">
                <a:avLst/>
              </a:prstGeom>
              <a:noFill/>
              <a:ln>
                <a:noFill/>
              </a:ln>
            </p:spPr>
          </p:pic>
        </p:grpSp>
        <p:sp>
          <p:nvSpPr>
            <p:cNvPr id="415" name="Google Shape;415;p35"/>
            <p:cNvSpPr/>
            <p:nvPr/>
          </p:nvSpPr>
          <p:spPr>
            <a:xfrm>
              <a:off x="7362625" y="1937075"/>
              <a:ext cx="1602300" cy="4704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35"/>
          <p:cNvGrpSpPr/>
          <p:nvPr/>
        </p:nvGrpSpPr>
        <p:grpSpPr>
          <a:xfrm>
            <a:off x="4431725" y="2482163"/>
            <a:ext cx="4041900" cy="774088"/>
            <a:chOff x="4431725" y="2482163"/>
            <a:chExt cx="4041900" cy="774088"/>
          </a:xfrm>
        </p:grpSpPr>
        <p:sp>
          <p:nvSpPr>
            <p:cNvPr id="417" name="Google Shape;417;p35"/>
            <p:cNvSpPr txBox="1"/>
            <p:nvPr/>
          </p:nvSpPr>
          <p:spPr>
            <a:xfrm>
              <a:off x="5029325" y="2512013"/>
              <a:ext cx="3444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595959"/>
                  </a:solidFill>
                </a:rPr>
                <a:t>Light-cone conductivity</a:t>
              </a:r>
              <a:endParaRPr sz="1200">
                <a:solidFill>
                  <a:srgbClr val="595959"/>
                </a:solidFill>
              </a:endParaRPr>
            </a:p>
          </p:txBody>
        </p:sp>
        <p:pic>
          <p:nvPicPr>
            <p:cNvPr id="418" name="Google Shape;418;p35"/>
            <p:cNvPicPr preferRelativeResize="0"/>
            <p:nvPr/>
          </p:nvPicPr>
          <p:blipFill>
            <a:blip r:embed="rId7">
              <a:alphaModFix/>
            </a:blip>
            <a:stretch>
              <a:fillRect/>
            </a:stretch>
          </p:blipFill>
          <p:spPr>
            <a:xfrm>
              <a:off x="5080950" y="2785850"/>
              <a:ext cx="3009054" cy="470400"/>
            </a:xfrm>
            <a:prstGeom prst="rect">
              <a:avLst/>
            </a:prstGeom>
            <a:noFill/>
            <a:ln w="9525" cap="flat" cmpd="sng">
              <a:solidFill>
                <a:srgbClr val="999999"/>
              </a:solidFill>
              <a:prstDash val="solid"/>
              <a:round/>
              <a:headEnd type="none" w="sm" len="sm"/>
              <a:tailEnd type="none" w="sm" len="sm"/>
            </a:ln>
          </p:spPr>
        </p:pic>
        <p:cxnSp>
          <p:nvCxnSpPr>
            <p:cNvPr id="419" name="Google Shape;419;p35"/>
            <p:cNvCxnSpPr>
              <a:cxnSpLocks/>
              <a:stCxn id="417" idx="1"/>
            </p:cNvCxnSpPr>
            <p:nvPr/>
          </p:nvCxnSpPr>
          <p:spPr>
            <a:xfrm rot="10800000">
              <a:off x="4431725" y="2482163"/>
              <a:ext cx="597600" cy="214500"/>
            </a:xfrm>
            <a:prstGeom prst="straightConnector1">
              <a:avLst/>
            </a:prstGeom>
            <a:noFill/>
            <a:ln w="9525" cap="flat" cmpd="sng">
              <a:solidFill>
                <a:schemeClr val="dk2"/>
              </a:solidFill>
              <a:prstDash val="solid"/>
              <a:round/>
              <a:headEnd type="none" w="med" len="med"/>
              <a:tailEnd type="triangle" w="med" len="med"/>
            </a:ln>
          </p:spPr>
        </p:cxnSp>
      </p:grpSp>
      <p:pic>
        <p:nvPicPr>
          <p:cNvPr id="420" name="Google Shape;420;p35"/>
          <p:cNvPicPr preferRelativeResize="0"/>
          <p:nvPr/>
        </p:nvPicPr>
        <p:blipFill>
          <a:blip r:embed="rId8">
            <a:alphaModFix/>
          </a:blip>
          <a:stretch>
            <a:fillRect/>
          </a:stretch>
        </p:blipFill>
        <p:spPr>
          <a:xfrm>
            <a:off x="525624" y="4636509"/>
            <a:ext cx="1441874" cy="294750"/>
          </a:xfrm>
          <a:prstGeom prst="rect">
            <a:avLst/>
          </a:prstGeom>
          <a:noFill/>
          <a:ln>
            <a:noFill/>
          </a:ln>
        </p:spPr>
      </p:pic>
      <p:pic>
        <p:nvPicPr>
          <p:cNvPr id="421" name="Google Shape;421;p35"/>
          <p:cNvPicPr preferRelativeResize="0"/>
          <p:nvPr/>
        </p:nvPicPr>
        <p:blipFill>
          <a:blip r:embed="rId9">
            <a:alphaModFix/>
          </a:blip>
          <a:stretch>
            <a:fillRect/>
          </a:stretch>
        </p:blipFill>
        <p:spPr>
          <a:xfrm>
            <a:off x="3453283" y="4700485"/>
            <a:ext cx="1441874" cy="215368"/>
          </a:xfrm>
          <a:prstGeom prst="rect">
            <a:avLst/>
          </a:prstGeom>
          <a:noFill/>
          <a:ln>
            <a:noFill/>
          </a:ln>
        </p:spPr>
      </p:pic>
      <p:grpSp>
        <p:nvGrpSpPr>
          <p:cNvPr id="422" name="Google Shape;422;p35"/>
          <p:cNvGrpSpPr/>
          <p:nvPr/>
        </p:nvGrpSpPr>
        <p:grpSpPr>
          <a:xfrm>
            <a:off x="3713050" y="3463175"/>
            <a:ext cx="5464399" cy="644213"/>
            <a:chOff x="3713050" y="3463175"/>
            <a:chExt cx="5464399" cy="644213"/>
          </a:xfrm>
        </p:grpSpPr>
        <p:pic>
          <p:nvPicPr>
            <p:cNvPr id="423" name="Google Shape;423;p35"/>
            <p:cNvPicPr preferRelativeResize="0"/>
            <p:nvPr/>
          </p:nvPicPr>
          <p:blipFill rotWithShape="1">
            <a:blip r:embed="rId10">
              <a:alphaModFix/>
            </a:blip>
            <a:srcRect t="10968"/>
            <a:stretch/>
          </p:blipFill>
          <p:spPr>
            <a:xfrm>
              <a:off x="6910049" y="3554823"/>
              <a:ext cx="841250" cy="471601"/>
            </a:xfrm>
            <a:prstGeom prst="rect">
              <a:avLst/>
            </a:prstGeom>
            <a:noFill/>
            <a:ln>
              <a:noFill/>
            </a:ln>
          </p:spPr>
        </p:pic>
        <p:sp>
          <p:nvSpPr>
            <p:cNvPr id="424" name="Google Shape;424;p35"/>
            <p:cNvSpPr txBox="1"/>
            <p:nvPr/>
          </p:nvSpPr>
          <p:spPr>
            <a:xfrm>
              <a:off x="5153363" y="3589588"/>
              <a:ext cx="1933800" cy="517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rgbClr val="783F04"/>
                  </a:solidFill>
                  <a:highlight>
                    <a:srgbClr val="FFFFFF"/>
                  </a:highlight>
                  <a:latin typeface="Arial"/>
                  <a:ea typeface="Arial"/>
                  <a:cs typeface="Arial"/>
                  <a:sym typeface="Arial"/>
                </a:rPr>
                <a:t>Static Conductivity</a:t>
              </a:r>
              <a:endParaRPr sz="1100" b="0" i="0" u="none" strike="noStrike" cap="none">
                <a:solidFill>
                  <a:srgbClr val="783F04"/>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accent1"/>
                  </a:solidFill>
                  <a:highlight>
                    <a:srgbClr val="FFFFFF"/>
                  </a:highlight>
                  <a:latin typeface="Arial"/>
                  <a:ea typeface="Arial"/>
                  <a:cs typeface="Arial"/>
                  <a:sym typeface="Arial"/>
                </a:rPr>
                <a:t>K. Tuchin, Phys. Rev. C 88 (2013)</a:t>
              </a:r>
              <a:endParaRPr sz="1900" b="0" i="0" u="none" strike="noStrike" cap="none">
                <a:solidFill>
                  <a:schemeClr val="accent1"/>
                </a:solidFill>
                <a:latin typeface="Arial"/>
                <a:ea typeface="Arial"/>
                <a:cs typeface="Arial"/>
                <a:sym typeface="Arial"/>
              </a:endParaRPr>
            </a:p>
          </p:txBody>
        </p:sp>
        <p:cxnSp>
          <p:nvCxnSpPr>
            <p:cNvPr id="425" name="Google Shape;425;p35"/>
            <p:cNvCxnSpPr/>
            <p:nvPr/>
          </p:nvCxnSpPr>
          <p:spPr>
            <a:xfrm rot="10800000">
              <a:off x="3713050" y="3573900"/>
              <a:ext cx="1651200" cy="233700"/>
            </a:xfrm>
            <a:prstGeom prst="straightConnector1">
              <a:avLst/>
            </a:prstGeom>
            <a:noFill/>
            <a:ln w="9525" cap="flat" cmpd="sng">
              <a:solidFill>
                <a:srgbClr val="783F04"/>
              </a:solidFill>
              <a:prstDash val="solid"/>
              <a:round/>
              <a:headEnd type="none" w="med" len="med"/>
              <a:tailEnd type="triangle" w="med" len="med"/>
            </a:ln>
          </p:spPr>
        </p:cxnSp>
        <p:sp>
          <p:nvSpPr>
            <p:cNvPr id="426" name="Google Shape;426;p35"/>
            <p:cNvSpPr txBox="1"/>
            <p:nvPr/>
          </p:nvSpPr>
          <p:spPr>
            <a:xfrm>
              <a:off x="7630949" y="3463175"/>
              <a:ext cx="15465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rPr>
                <a:t>Ohm’s Law</a:t>
              </a:r>
              <a:endParaRPr sz="1200" b="1" i="0" u="none" strike="noStrike" cap="none">
                <a:solidFill>
                  <a:srgbClr val="000000"/>
                </a:solidFill>
              </a:endParaRPr>
            </a:p>
          </p:txBody>
        </p:sp>
        <p:pic>
          <p:nvPicPr>
            <p:cNvPr id="427" name="Google Shape;427;p35"/>
            <p:cNvPicPr preferRelativeResize="0"/>
            <p:nvPr/>
          </p:nvPicPr>
          <p:blipFill>
            <a:blip r:embed="rId11">
              <a:alphaModFix/>
            </a:blip>
            <a:stretch>
              <a:fillRect/>
            </a:stretch>
          </p:blipFill>
          <p:spPr>
            <a:xfrm>
              <a:off x="7978750" y="3806227"/>
              <a:ext cx="833252" cy="2123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1"/>
                                        <p:tgtEl>
                                          <p:spTgt spid="4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
                                        <p:tgtEl>
                                          <p:spTgt spid="4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8"/>
                                        </p:tgtEl>
                                        <p:attrNameLst>
                                          <p:attrName>style.visibility</p:attrName>
                                        </p:attrNameLst>
                                      </p:cBhvr>
                                      <p:to>
                                        <p:strVal val="visible"/>
                                      </p:to>
                                    </p:set>
                                    <p:animEffect transition="in" filter="fade">
                                      <p:cBhvr>
                                        <p:cTn id="17" dur="1"/>
                                        <p:tgtEl>
                                          <p:spTgt spid="4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6"/>
                                        </p:tgtEl>
                                        <p:attrNameLst>
                                          <p:attrName>style.visibility</p:attrName>
                                        </p:attrNameLst>
                                      </p:cBhvr>
                                      <p:to>
                                        <p:strVal val="visible"/>
                                      </p:to>
                                    </p:set>
                                    <p:animEffect transition="in" filter="fade">
                                      <p:cBhvr>
                                        <p:cTn id="22" dur="1"/>
                                        <p:tgtEl>
                                          <p:spTgt spid="4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2"/>
                                        </p:tgtEl>
                                        <p:attrNameLst>
                                          <p:attrName>style.visibility</p:attrName>
                                        </p:attrNameLst>
                                      </p:cBhvr>
                                      <p:to>
                                        <p:strVal val="visible"/>
                                      </p:to>
                                    </p:set>
                                    <p:animEffect transition="in" filter="fade">
                                      <p:cBhvr>
                                        <p:cTn id="27" dur="1"/>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6"/>
          <p:cNvSpPr txBox="1">
            <a:spLocks noGrp="1"/>
          </p:cNvSpPr>
          <p:nvPr>
            <p:ph type="title"/>
          </p:nvPr>
        </p:nvSpPr>
        <p:spPr>
          <a:xfrm>
            <a:off x="226050" y="137200"/>
            <a:ext cx="8567700" cy="5727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Magnetic Field of Heavy Ion Collisions at the</a:t>
            </a:r>
            <a:r>
              <a:rPr lang="en">
                <a:solidFill>
                  <a:srgbClr val="4285F4"/>
                </a:solidFill>
              </a:rPr>
              <a:t> Origin</a:t>
            </a:r>
            <a:r>
              <a:rPr lang="en"/>
              <a:t>,</a:t>
            </a:r>
            <a:endParaRPr/>
          </a:p>
        </p:txBody>
      </p:sp>
      <p:sp>
        <p:nvSpPr>
          <p:cNvPr id="433" name="Google Shape;433;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12</a:t>
            </a:fld>
            <a:endParaRPr/>
          </a:p>
        </p:txBody>
      </p:sp>
      <p:sp>
        <p:nvSpPr>
          <p:cNvPr id="434" name="Google Shape;434;p36"/>
          <p:cNvSpPr/>
          <p:nvPr/>
        </p:nvSpPr>
        <p:spPr>
          <a:xfrm>
            <a:off x="1816615" y="1646012"/>
            <a:ext cx="1167900" cy="34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36"/>
          <p:cNvSpPr txBox="1"/>
          <p:nvPr/>
        </p:nvSpPr>
        <p:spPr>
          <a:xfrm>
            <a:off x="378500" y="622325"/>
            <a:ext cx="572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Electric field is shown in supplemental slides</a:t>
            </a:r>
            <a:endParaRPr sz="1400" b="0" i="1" u="none" strike="noStrike" cap="none">
              <a:solidFill>
                <a:srgbClr val="000000"/>
              </a:solidFill>
              <a:latin typeface="Arial"/>
              <a:ea typeface="Arial"/>
              <a:cs typeface="Arial"/>
              <a:sym typeface="Arial"/>
            </a:endParaRPr>
          </a:p>
        </p:txBody>
      </p:sp>
      <p:pic>
        <p:nvPicPr>
          <p:cNvPr id="436" name="Google Shape;436;p36"/>
          <p:cNvPicPr preferRelativeResize="0"/>
          <p:nvPr/>
        </p:nvPicPr>
        <p:blipFill>
          <a:blip r:embed="rId3">
            <a:alphaModFix/>
          </a:blip>
          <a:stretch>
            <a:fillRect/>
          </a:stretch>
        </p:blipFill>
        <p:spPr>
          <a:xfrm>
            <a:off x="5080175" y="622318"/>
            <a:ext cx="3671598" cy="661550"/>
          </a:xfrm>
          <a:prstGeom prst="rect">
            <a:avLst/>
          </a:prstGeom>
          <a:noFill/>
          <a:ln>
            <a:noFill/>
          </a:ln>
        </p:spPr>
      </p:pic>
      <p:pic>
        <p:nvPicPr>
          <p:cNvPr id="437" name="Google Shape;437;p36"/>
          <p:cNvPicPr preferRelativeResize="0"/>
          <p:nvPr/>
        </p:nvPicPr>
        <p:blipFill rotWithShape="1">
          <a:blip r:embed="rId4">
            <a:alphaModFix/>
          </a:blip>
          <a:srcRect l="139" r="129"/>
          <a:stretch/>
        </p:blipFill>
        <p:spPr>
          <a:xfrm>
            <a:off x="314375" y="1149575"/>
            <a:ext cx="4566722" cy="3436199"/>
          </a:xfrm>
          <a:prstGeom prst="rect">
            <a:avLst/>
          </a:prstGeom>
          <a:noFill/>
          <a:ln>
            <a:noFill/>
          </a:ln>
        </p:spPr>
      </p:pic>
      <p:sp>
        <p:nvSpPr>
          <p:cNvPr id="5" name="Rectangle 4">
            <a:extLst>
              <a:ext uri="{FF2B5EF4-FFF2-40B4-BE49-F238E27FC236}">
                <a16:creationId xmlns:a16="http://schemas.microsoft.com/office/drawing/2014/main" id="{8365B383-6D61-9F31-C225-3CF10C192D38}"/>
              </a:ext>
            </a:extLst>
          </p:cNvPr>
          <p:cNvSpPr/>
          <p:nvPr/>
        </p:nvSpPr>
        <p:spPr>
          <a:xfrm>
            <a:off x="1263550" y="3468975"/>
            <a:ext cx="1113652" cy="204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8" name="Google Shape;438;p36"/>
          <p:cNvCxnSpPr/>
          <p:nvPr/>
        </p:nvCxnSpPr>
        <p:spPr>
          <a:xfrm rot="10800000">
            <a:off x="1379600" y="1552020"/>
            <a:ext cx="0" cy="2802000"/>
          </a:xfrm>
          <a:prstGeom prst="straightConnector1">
            <a:avLst/>
          </a:prstGeom>
          <a:noFill/>
          <a:ln w="19050" cap="flat" cmpd="sng">
            <a:solidFill>
              <a:schemeClr val="accent4"/>
            </a:solidFill>
            <a:prstDash val="solid"/>
            <a:round/>
            <a:headEnd type="none" w="med" len="med"/>
            <a:tailEnd type="none" w="med" len="med"/>
          </a:ln>
        </p:spPr>
      </p:cxnSp>
      <p:pic>
        <p:nvPicPr>
          <p:cNvPr id="439" name="Google Shape;439;p36"/>
          <p:cNvPicPr preferRelativeResize="0"/>
          <p:nvPr/>
        </p:nvPicPr>
        <p:blipFill>
          <a:blip r:embed="rId5">
            <a:alphaModFix/>
          </a:blip>
          <a:stretch>
            <a:fillRect/>
          </a:stretch>
        </p:blipFill>
        <p:spPr>
          <a:xfrm>
            <a:off x="334448" y="4309200"/>
            <a:ext cx="1113654" cy="263075"/>
          </a:xfrm>
          <a:prstGeom prst="rect">
            <a:avLst/>
          </a:prstGeom>
          <a:noFill/>
          <a:ln w="9525" cap="flat" cmpd="sng">
            <a:solidFill>
              <a:schemeClr val="accent4"/>
            </a:solidFill>
            <a:prstDash val="dash"/>
            <a:round/>
            <a:headEnd type="none" w="sm" len="sm"/>
            <a:tailEnd type="none" w="sm" len="sm"/>
          </a:ln>
        </p:spPr>
      </p:pic>
      <p:pic>
        <p:nvPicPr>
          <p:cNvPr id="440" name="Google Shape;440;p36"/>
          <p:cNvPicPr preferRelativeResize="0"/>
          <p:nvPr/>
        </p:nvPicPr>
        <p:blipFill>
          <a:blip r:embed="rId6">
            <a:alphaModFix/>
          </a:blip>
          <a:stretch>
            <a:fillRect/>
          </a:stretch>
        </p:blipFill>
        <p:spPr>
          <a:xfrm>
            <a:off x="1353927" y="4708098"/>
            <a:ext cx="1167900" cy="263076"/>
          </a:xfrm>
          <a:prstGeom prst="rect">
            <a:avLst/>
          </a:prstGeom>
          <a:noFill/>
          <a:ln w="9525" cap="flat" cmpd="sng">
            <a:solidFill>
              <a:schemeClr val="accent5"/>
            </a:solidFill>
            <a:prstDash val="dash"/>
            <a:round/>
            <a:headEnd type="none" w="sm" len="sm"/>
            <a:tailEnd type="none" w="sm" len="sm"/>
          </a:ln>
        </p:spPr>
      </p:pic>
      <p:cxnSp>
        <p:nvCxnSpPr>
          <p:cNvPr id="441" name="Google Shape;441;p36"/>
          <p:cNvCxnSpPr/>
          <p:nvPr/>
        </p:nvCxnSpPr>
        <p:spPr>
          <a:xfrm>
            <a:off x="1552150" y="1533025"/>
            <a:ext cx="0" cy="3180300"/>
          </a:xfrm>
          <a:prstGeom prst="straightConnector1">
            <a:avLst/>
          </a:prstGeom>
          <a:noFill/>
          <a:ln w="19050" cap="flat" cmpd="sng">
            <a:solidFill>
              <a:schemeClr val="accent5"/>
            </a:solidFill>
            <a:prstDash val="solid"/>
            <a:round/>
            <a:headEnd type="none" w="med" len="med"/>
            <a:tailEnd type="none" w="med" len="med"/>
          </a:ln>
        </p:spPr>
      </p:cxnSp>
      <p:cxnSp>
        <p:nvCxnSpPr>
          <p:cNvPr id="442" name="Google Shape;442;p36"/>
          <p:cNvCxnSpPr/>
          <p:nvPr/>
        </p:nvCxnSpPr>
        <p:spPr>
          <a:xfrm>
            <a:off x="4489450" y="1545850"/>
            <a:ext cx="0" cy="3206700"/>
          </a:xfrm>
          <a:prstGeom prst="straightConnector1">
            <a:avLst/>
          </a:prstGeom>
          <a:noFill/>
          <a:ln w="19050" cap="flat" cmpd="sng">
            <a:solidFill>
              <a:schemeClr val="accent1"/>
            </a:solidFill>
            <a:prstDash val="solid"/>
            <a:round/>
            <a:headEnd type="none" w="med" len="med"/>
            <a:tailEnd type="none" w="med" len="med"/>
          </a:ln>
        </p:spPr>
      </p:cxnSp>
      <p:pic>
        <p:nvPicPr>
          <p:cNvPr id="443" name="Google Shape;443;p36"/>
          <p:cNvPicPr preferRelativeResize="0"/>
          <p:nvPr/>
        </p:nvPicPr>
        <p:blipFill rotWithShape="1">
          <a:blip r:embed="rId7">
            <a:alphaModFix/>
          </a:blip>
          <a:srcRect r="-350247"/>
          <a:stretch/>
        </p:blipFill>
        <p:spPr>
          <a:xfrm>
            <a:off x="4393501" y="4752550"/>
            <a:ext cx="1846800" cy="263075"/>
          </a:xfrm>
          <a:prstGeom prst="rect">
            <a:avLst/>
          </a:prstGeom>
          <a:noFill/>
          <a:ln w="19050" cap="flat" cmpd="sng">
            <a:solidFill>
              <a:srgbClr val="4285F4"/>
            </a:solidFill>
            <a:prstDash val="dash"/>
            <a:round/>
            <a:headEnd type="none" w="sm" len="sm"/>
            <a:tailEnd type="none" w="sm" len="sm"/>
          </a:ln>
        </p:spPr>
      </p:pic>
      <p:sp>
        <p:nvSpPr>
          <p:cNvPr id="444" name="Google Shape;444;p36"/>
          <p:cNvSpPr txBox="1"/>
          <p:nvPr/>
        </p:nvSpPr>
        <p:spPr>
          <a:xfrm>
            <a:off x="4644142" y="4682745"/>
            <a:ext cx="3347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t>- “Freeze-out time”</a:t>
            </a:r>
            <a:endParaRPr sz="1300" i="1"/>
          </a:p>
        </p:txBody>
      </p:sp>
      <p:sp>
        <p:nvSpPr>
          <p:cNvPr id="445" name="Google Shape;445;p36"/>
          <p:cNvSpPr txBox="1"/>
          <p:nvPr/>
        </p:nvSpPr>
        <p:spPr>
          <a:xfrm>
            <a:off x="5188525" y="1513800"/>
            <a:ext cx="3832500" cy="4464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
              <a:t>Dynamic effects are important for t &lt; 1/</a:t>
            </a:r>
            <a:r>
              <a:rPr lang="en" sz="1700">
                <a:solidFill>
                  <a:schemeClr val="dk1"/>
                </a:solidFill>
              </a:rPr>
              <a:t>𝜅</a:t>
            </a:r>
            <a:r>
              <a:rPr lang="en">
                <a:solidFill>
                  <a:schemeClr val="dk1"/>
                </a:solidFill>
              </a:rPr>
              <a:t>  </a:t>
            </a:r>
            <a:endParaRPr>
              <a:solidFill>
                <a:schemeClr val="dk1"/>
              </a:solidFill>
            </a:endParaRPr>
          </a:p>
        </p:txBody>
      </p:sp>
      <p:sp>
        <p:nvSpPr>
          <p:cNvPr id="446" name="Google Shape;446;p36"/>
          <p:cNvSpPr txBox="1"/>
          <p:nvPr/>
        </p:nvSpPr>
        <p:spPr>
          <a:xfrm>
            <a:off x="5196150" y="3194521"/>
            <a:ext cx="32001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At the freeze-out time the QGP begins to hadronize.</a:t>
            </a:r>
            <a:endParaRPr/>
          </a:p>
        </p:txBody>
      </p:sp>
      <p:grpSp>
        <p:nvGrpSpPr>
          <p:cNvPr id="447" name="Google Shape;447;p36"/>
          <p:cNvGrpSpPr/>
          <p:nvPr/>
        </p:nvGrpSpPr>
        <p:grpSpPr>
          <a:xfrm>
            <a:off x="4709275" y="2838513"/>
            <a:ext cx="3981600" cy="1760100"/>
            <a:chOff x="4709275" y="2838513"/>
            <a:chExt cx="3981600" cy="1760100"/>
          </a:xfrm>
        </p:grpSpPr>
        <p:sp>
          <p:nvSpPr>
            <p:cNvPr id="448" name="Google Shape;448;p36"/>
            <p:cNvSpPr txBox="1"/>
            <p:nvPr/>
          </p:nvSpPr>
          <p:spPr>
            <a:xfrm>
              <a:off x="5464975" y="3983013"/>
              <a:ext cx="3225900" cy="6156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Times New Roman"/>
                  <a:ea typeface="Times New Roman"/>
                  <a:cs typeface="Times New Roman"/>
                  <a:sym typeface="Times New Roman"/>
                </a:rPr>
                <a:t>“Why does the light-cone solution match the full solution?”</a:t>
              </a:r>
              <a:endParaRPr i="1">
                <a:latin typeface="Times New Roman"/>
                <a:ea typeface="Times New Roman"/>
                <a:cs typeface="Times New Roman"/>
                <a:sym typeface="Times New Roman"/>
              </a:endParaRPr>
            </a:p>
          </p:txBody>
        </p:sp>
        <p:cxnSp>
          <p:nvCxnSpPr>
            <p:cNvPr id="449" name="Google Shape;449;p36"/>
            <p:cNvCxnSpPr>
              <a:cxnSpLocks/>
              <a:stCxn id="448" idx="1"/>
            </p:cNvCxnSpPr>
            <p:nvPr/>
          </p:nvCxnSpPr>
          <p:spPr>
            <a:xfrm rot="10800000">
              <a:off x="4709275" y="2838513"/>
              <a:ext cx="755700" cy="1452300"/>
            </a:xfrm>
            <a:prstGeom prst="straightConnector1">
              <a:avLst/>
            </a:prstGeom>
            <a:noFill/>
            <a:ln w="9525" cap="flat" cmpd="sng">
              <a:solidFill>
                <a:schemeClr val="dk2"/>
              </a:solidFill>
              <a:prstDash val="solid"/>
              <a:round/>
              <a:headEnd type="none" w="med" len="med"/>
              <a:tailEnd type="triangle" w="med" len="med"/>
            </a:ln>
          </p:spPr>
        </p:cxnSp>
      </p:grpSp>
      <p:grpSp>
        <p:nvGrpSpPr>
          <p:cNvPr id="450" name="Google Shape;450;p36"/>
          <p:cNvGrpSpPr/>
          <p:nvPr/>
        </p:nvGrpSpPr>
        <p:grpSpPr>
          <a:xfrm>
            <a:off x="5190025" y="1892175"/>
            <a:ext cx="3775800" cy="1302350"/>
            <a:chOff x="5190025" y="1892175"/>
            <a:chExt cx="3775800" cy="1302350"/>
          </a:xfrm>
        </p:grpSpPr>
        <p:grpSp>
          <p:nvGrpSpPr>
            <p:cNvPr id="451" name="Google Shape;451;p36"/>
            <p:cNvGrpSpPr/>
            <p:nvPr/>
          </p:nvGrpSpPr>
          <p:grpSpPr>
            <a:xfrm>
              <a:off x="5190025" y="1892175"/>
              <a:ext cx="3775800" cy="615600"/>
              <a:chOff x="5190025" y="1892175"/>
              <a:chExt cx="3775800" cy="615600"/>
            </a:xfrm>
          </p:grpSpPr>
          <p:sp>
            <p:nvSpPr>
              <p:cNvPr id="452" name="Google Shape;452;p36"/>
              <p:cNvSpPr txBox="1"/>
              <p:nvPr/>
            </p:nvSpPr>
            <p:spPr>
              <a:xfrm>
                <a:off x="5190025" y="1892175"/>
                <a:ext cx="37758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Char char="●"/>
                </a:pPr>
                <a:r>
                  <a:rPr lang="en">
                    <a:solidFill>
                      <a:schemeClr val="dk1"/>
                    </a:solidFill>
                  </a:rPr>
                  <a:t>After                  the solutions begin to approach the static solution: </a:t>
                </a:r>
                <a:endParaRPr/>
              </a:p>
            </p:txBody>
          </p:sp>
          <p:pic>
            <p:nvPicPr>
              <p:cNvPr id="453" name="Google Shape;453;p36"/>
              <p:cNvPicPr preferRelativeResize="0"/>
              <p:nvPr/>
            </p:nvPicPr>
            <p:blipFill>
              <a:blip r:embed="rId8">
                <a:alphaModFix/>
              </a:blip>
              <a:stretch>
                <a:fillRect/>
              </a:stretch>
            </p:blipFill>
            <p:spPr>
              <a:xfrm>
                <a:off x="6207978" y="1989847"/>
                <a:ext cx="728706" cy="212300"/>
              </a:xfrm>
              <a:prstGeom prst="rect">
                <a:avLst/>
              </a:prstGeom>
              <a:noFill/>
              <a:ln>
                <a:noFill/>
              </a:ln>
            </p:spPr>
          </p:pic>
        </p:grpSp>
        <p:pic>
          <p:nvPicPr>
            <p:cNvPr id="454" name="Google Shape;454;p36"/>
            <p:cNvPicPr preferRelativeResize="0"/>
            <p:nvPr/>
          </p:nvPicPr>
          <p:blipFill>
            <a:blip r:embed="rId9">
              <a:alphaModFix/>
            </a:blip>
            <a:stretch>
              <a:fillRect/>
            </a:stretch>
          </p:blipFill>
          <p:spPr>
            <a:xfrm>
              <a:off x="5681450" y="2486974"/>
              <a:ext cx="2808355" cy="707551"/>
            </a:xfrm>
            <a:prstGeom prst="rect">
              <a:avLst/>
            </a:prstGeom>
            <a:noFill/>
            <a:ln>
              <a:noFill/>
            </a:ln>
          </p:spPr>
        </p:pic>
      </p:grpSp>
      <p:grpSp>
        <p:nvGrpSpPr>
          <p:cNvPr id="4" name="Group 3">
            <a:extLst>
              <a:ext uri="{FF2B5EF4-FFF2-40B4-BE49-F238E27FC236}">
                <a16:creationId xmlns:a16="http://schemas.microsoft.com/office/drawing/2014/main" id="{BA19CC59-03CB-3769-C5CC-53CD92A63CB2}"/>
              </a:ext>
            </a:extLst>
          </p:cNvPr>
          <p:cNvGrpSpPr/>
          <p:nvPr/>
        </p:nvGrpSpPr>
        <p:grpSpPr>
          <a:xfrm>
            <a:off x="2579149" y="3124719"/>
            <a:ext cx="1869554" cy="347256"/>
            <a:chOff x="2579149" y="3124719"/>
            <a:chExt cx="1869554" cy="347256"/>
          </a:xfrm>
        </p:grpSpPr>
        <p:cxnSp>
          <p:nvCxnSpPr>
            <p:cNvPr id="457" name="Google Shape;457;p36"/>
            <p:cNvCxnSpPr/>
            <p:nvPr/>
          </p:nvCxnSpPr>
          <p:spPr>
            <a:xfrm rot="10800000" flipH="1">
              <a:off x="3289475" y="3468975"/>
              <a:ext cx="828300" cy="3000"/>
            </a:xfrm>
            <a:prstGeom prst="straightConnector1">
              <a:avLst/>
            </a:prstGeom>
            <a:noFill/>
            <a:ln w="9525" cap="flat" cmpd="sng">
              <a:solidFill>
                <a:schemeClr val="dk2"/>
              </a:solidFill>
              <a:prstDash val="lgDash"/>
              <a:round/>
              <a:headEnd type="none" w="med" len="med"/>
              <a:tailEnd type="triangle" w="med" len="med"/>
            </a:ln>
          </p:spPr>
        </p:cxnSp>
        <p:pic>
          <p:nvPicPr>
            <p:cNvPr id="3" name="Picture 2">
              <a:extLst>
                <a:ext uri="{FF2B5EF4-FFF2-40B4-BE49-F238E27FC236}">
                  <a16:creationId xmlns:a16="http://schemas.microsoft.com/office/drawing/2014/main" id="{7B4546C0-A5DF-217D-AD6B-361507732048}"/>
                </a:ext>
              </a:extLst>
            </p:cNvPr>
            <p:cNvPicPr>
              <a:picLocks noChangeAspect="1"/>
            </p:cNvPicPr>
            <p:nvPr/>
          </p:nvPicPr>
          <p:blipFill>
            <a:blip r:embed="rId10"/>
            <a:stretch>
              <a:fillRect/>
            </a:stretch>
          </p:blipFill>
          <p:spPr>
            <a:xfrm>
              <a:off x="2579149" y="3124719"/>
              <a:ext cx="1869554" cy="260868"/>
            </a:xfrm>
            <a:prstGeom prst="rect">
              <a:avLst/>
            </a:prstGeom>
            <a:ln w="9525">
              <a:solidFill>
                <a:schemeClr val="bg2"/>
              </a:solidFill>
            </a:ln>
          </p:spPr>
        </p:pic>
      </p:grpSp>
      <p:pic>
        <p:nvPicPr>
          <p:cNvPr id="31" name="Google Shape;437;p36">
            <a:extLst>
              <a:ext uri="{FF2B5EF4-FFF2-40B4-BE49-F238E27FC236}">
                <a16:creationId xmlns:a16="http://schemas.microsoft.com/office/drawing/2014/main" id="{28DFF7D4-EF89-0D7F-EADE-B5A69EF7049E}"/>
              </a:ext>
            </a:extLst>
          </p:cNvPr>
          <p:cNvPicPr preferRelativeResize="0"/>
          <p:nvPr/>
        </p:nvPicPr>
        <p:blipFill rotWithShape="1">
          <a:blip r:embed="rId4">
            <a:alphaModFix/>
          </a:blip>
          <a:srcRect l="20074" t="67207" r="53729" b="25280"/>
          <a:stretch/>
        </p:blipFill>
        <p:spPr>
          <a:xfrm>
            <a:off x="1750374" y="3681031"/>
            <a:ext cx="1199550" cy="2581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1"/>
                                        <p:tgtEl>
                                          <p:spTgt spid="439"/>
                                        </p:tgtEl>
                                      </p:cBhvr>
                                    </p:animEffect>
                                  </p:childTnLst>
                                </p:cTn>
                              </p:par>
                              <p:par>
                                <p:cTn id="8" presetID="10" presetClass="entr" presetSubtype="0" fill="hold" nodeType="withEffect">
                                  <p:stCondLst>
                                    <p:cond delay="0"/>
                                  </p:stCondLst>
                                  <p:childTnLst>
                                    <p:set>
                                      <p:cBhvr>
                                        <p:cTn id="9" dur="1" fill="hold">
                                          <p:stCondLst>
                                            <p:cond delay="0"/>
                                          </p:stCondLst>
                                        </p:cTn>
                                        <p:tgtEl>
                                          <p:spTgt spid="438"/>
                                        </p:tgtEl>
                                        <p:attrNameLst>
                                          <p:attrName>style.visibility</p:attrName>
                                        </p:attrNameLst>
                                      </p:cBhvr>
                                      <p:to>
                                        <p:strVal val="visible"/>
                                      </p:to>
                                    </p:set>
                                    <p:animEffect transition="in" filter="fade">
                                      <p:cBhvr>
                                        <p:cTn id="10" dur="1"/>
                                        <p:tgtEl>
                                          <p:spTgt spid="4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1"/>
                                        </p:tgtEl>
                                        <p:attrNameLst>
                                          <p:attrName>style.visibility</p:attrName>
                                        </p:attrNameLst>
                                      </p:cBhvr>
                                      <p:to>
                                        <p:strVal val="visible"/>
                                      </p:to>
                                    </p:set>
                                    <p:animEffect transition="in" filter="fade">
                                      <p:cBhvr>
                                        <p:cTn id="15" dur="1"/>
                                        <p:tgtEl>
                                          <p:spTgt spid="441"/>
                                        </p:tgtEl>
                                      </p:cBhvr>
                                    </p:animEffect>
                                  </p:childTnLst>
                                </p:cTn>
                              </p:par>
                              <p:par>
                                <p:cTn id="16" presetID="10" presetClass="entr" presetSubtype="0" fill="hold" nodeType="withEffect">
                                  <p:stCondLst>
                                    <p:cond delay="0"/>
                                  </p:stCondLst>
                                  <p:childTnLst>
                                    <p:set>
                                      <p:cBhvr>
                                        <p:cTn id="17" dur="1" fill="hold">
                                          <p:stCondLst>
                                            <p:cond delay="0"/>
                                          </p:stCondLst>
                                        </p:cTn>
                                        <p:tgtEl>
                                          <p:spTgt spid="440"/>
                                        </p:tgtEl>
                                        <p:attrNameLst>
                                          <p:attrName>style.visibility</p:attrName>
                                        </p:attrNameLst>
                                      </p:cBhvr>
                                      <p:to>
                                        <p:strVal val="visible"/>
                                      </p:to>
                                    </p:set>
                                    <p:animEffect transition="in" filter="fade">
                                      <p:cBhvr>
                                        <p:cTn id="18" dur="1"/>
                                        <p:tgtEl>
                                          <p:spTgt spid="4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2"/>
                                        </p:tgtEl>
                                        <p:attrNameLst>
                                          <p:attrName>style.visibility</p:attrName>
                                        </p:attrNameLst>
                                      </p:cBhvr>
                                      <p:to>
                                        <p:strVal val="visible"/>
                                      </p:to>
                                    </p:set>
                                    <p:animEffect transition="in" filter="fade">
                                      <p:cBhvr>
                                        <p:cTn id="23" dur="1"/>
                                        <p:tgtEl>
                                          <p:spTgt spid="442"/>
                                        </p:tgtEl>
                                      </p:cBhvr>
                                    </p:animEffect>
                                  </p:childTnLst>
                                </p:cTn>
                              </p:par>
                              <p:par>
                                <p:cTn id="24" presetID="10" presetClass="entr" presetSubtype="0" fill="hold" nodeType="withEffect">
                                  <p:stCondLst>
                                    <p:cond delay="0"/>
                                  </p:stCondLst>
                                  <p:childTnLst>
                                    <p:set>
                                      <p:cBhvr>
                                        <p:cTn id="25" dur="1" fill="hold">
                                          <p:stCondLst>
                                            <p:cond delay="0"/>
                                          </p:stCondLst>
                                        </p:cTn>
                                        <p:tgtEl>
                                          <p:spTgt spid="444"/>
                                        </p:tgtEl>
                                        <p:attrNameLst>
                                          <p:attrName>style.visibility</p:attrName>
                                        </p:attrNameLst>
                                      </p:cBhvr>
                                      <p:to>
                                        <p:strVal val="visible"/>
                                      </p:to>
                                    </p:set>
                                    <p:animEffect transition="in" filter="fade">
                                      <p:cBhvr>
                                        <p:cTn id="26" dur="1"/>
                                        <p:tgtEl>
                                          <p:spTgt spid="444"/>
                                        </p:tgtEl>
                                      </p:cBhvr>
                                    </p:animEffect>
                                  </p:childTnLst>
                                </p:cTn>
                              </p:par>
                              <p:par>
                                <p:cTn id="27" presetID="10" presetClass="entr" presetSubtype="0" fill="hold" nodeType="withEffect">
                                  <p:stCondLst>
                                    <p:cond delay="0"/>
                                  </p:stCondLst>
                                  <p:childTnLst>
                                    <p:set>
                                      <p:cBhvr>
                                        <p:cTn id="28" dur="1" fill="hold">
                                          <p:stCondLst>
                                            <p:cond delay="0"/>
                                          </p:stCondLst>
                                        </p:cTn>
                                        <p:tgtEl>
                                          <p:spTgt spid="443"/>
                                        </p:tgtEl>
                                        <p:attrNameLst>
                                          <p:attrName>style.visibility</p:attrName>
                                        </p:attrNameLst>
                                      </p:cBhvr>
                                      <p:to>
                                        <p:strVal val="visible"/>
                                      </p:to>
                                    </p:set>
                                    <p:animEffect transition="in" filter="fade">
                                      <p:cBhvr>
                                        <p:cTn id="29" dur="1"/>
                                        <p:tgtEl>
                                          <p:spTgt spid="44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45"/>
                                        </p:tgtEl>
                                        <p:attrNameLst>
                                          <p:attrName>style.visibility</p:attrName>
                                        </p:attrNameLst>
                                      </p:cBhvr>
                                      <p:to>
                                        <p:strVal val="visible"/>
                                      </p:to>
                                    </p:set>
                                    <p:animEffect transition="in" filter="fade">
                                      <p:cBhvr>
                                        <p:cTn id="38" dur="1"/>
                                        <p:tgtEl>
                                          <p:spTgt spid="4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50"/>
                                        </p:tgtEl>
                                        <p:attrNameLst>
                                          <p:attrName>style.visibility</p:attrName>
                                        </p:attrNameLst>
                                      </p:cBhvr>
                                      <p:to>
                                        <p:strVal val="visible"/>
                                      </p:to>
                                    </p:set>
                                    <p:animEffect transition="in" filter="fade">
                                      <p:cBhvr>
                                        <p:cTn id="43" dur="1"/>
                                        <p:tgtEl>
                                          <p:spTgt spid="45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46"/>
                                        </p:tgtEl>
                                        <p:attrNameLst>
                                          <p:attrName>style.visibility</p:attrName>
                                        </p:attrNameLst>
                                      </p:cBhvr>
                                      <p:to>
                                        <p:strVal val="visible"/>
                                      </p:to>
                                    </p:set>
                                    <p:animEffect transition="in" filter="fade">
                                      <p:cBhvr>
                                        <p:cTn id="48" dur="1"/>
                                        <p:tgtEl>
                                          <p:spTgt spid="44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47"/>
                                        </p:tgtEl>
                                        <p:attrNameLst>
                                          <p:attrName>style.visibility</p:attrName>
                                        </p:attrNameLst>
                                      </p:cBhvr>
                                      <p:to>
                                        <p:strVal val="visible"/>
                                      </p:to>
                                    </p:set>
                                    <p:animEffect transition="in" filter="fade">
                                      <p:cBhvr>
                                        <p:cTn id="53" dur="1"/>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37"/>
          <p:cNvPicPr preferRelativeResize="0"/>
          <p:nvPr/>
        </p:nvPicPr>
        <p:blipFill rotWithShape="1">
          <a:blip r:embed="rId3">
            <a:alphaModFix/>
          </a:blip>
          <a:srcRect l="4670" r="981"/>
          <a:stretch/>
        </p:blipFill>
        <p:spPr>
          <a:xfrm>
            <a:off x="4680228" y="944495"/>
            <a:ext cx="3723726" cy="2973304"/>
          </a:xfrm>
          <a:prstGeom prst="rect">
            <a:avLst/>
          </a:prstGeom>
          <a:noFill/>
          <a:ln>
            <a:noFill/>
          </a:ln>
        </p:spPr>
      </p:pic>
      <p:sp>
        <p:nvSpPr>
          <p:cNvPr id="463" name="Google Shape;463;p37"/>
          <p:cNvSpPr txBox="1">
            <a:spLocks noGrp="1"/>
          </p:cNvSpPr>
          <p:nvPr>
            <p:ph type="title"/>
          </p:nvPr>
        </p:nvSpPr>
        <p:spPr>
          <a:xfrm>
            <a:off x="226050" y="137200"/>
            <a:ext cx="8567700" cy="5727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Light-cone Conductivity for Ultrarelativistic Ions</a:t>
            </a:r>
            <a:endParaRPr/>
          </a:p>
        </p:txBody>
      </p:sp>
      <p:sp>
        <p:nvSpPr>
          <p:cNvPr id="464" name="Google Shape;46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13</a:t>
            </a:fld>
            <a:endParaRPr/>
          </a:p>
        </p:txBody>
      </p:sp>
      <p:sp>
        <p:nvSpPr>
          <p:cNvPr id="465" name="Google Shape;465;p37"/>
          <p:cNvSpPr/>
          <p:nvPr/>
        </p:nvSpPr>
        <p:spPr>
          <a:xfrm>
            <a:off x="1767696" y="1581504"/>
            <a:ext cx="1314900" cy="39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6" name="Google Shape;466;p37"/>
          <p:cNvGrpSpPr/>
          <p:nvPr/>
        </p:nvGrpSpPr>
        <p:grpSpPr>
          <a:xfrm>
            <a:off x="236564" y="629766"/>
            <a:ext cx="5402234" cy="514019"/>
            <a:chOff x="312750" y="655477"/>
            <a:chExt cx="3830285" cy="364475"/>
          </a:xfrm>
        </p:grpSpPr>
        <p:pic>
          <p:nvPicPr>
            <p:cNvPr id="467" name="Google Shape;467;p37"/>
            <p:cNvPicPr preferRelativeResize="0"/>
            <p:nvPr/>
          </p:nvPicPr>
          <p:blipFill rotWithShape="1">
            <a:blip r:embed="rId4">
              <a:alphaModFix/>
            </a:blip>
            <a:srcRect b="54638"/>
            <a:stretch/>
          </p:blipFill>
          <p:spPr>
            <a:xfrm>
              <a:off x="312750" y="655477"/>
              <a:ext cx="3586703" cy="364475"/>
            </a:xfrm>
            <a:prstGeom prst="rect">
              <a:avLst/>
            </a:prstGeom>
            <a:noFill/>
            <a:ln>
              <a:noFill/>
            </a:ln>
          </p:spPr>
        </p:pic>
        <p:pic>
          <p:nvPicPr>
            <p:cNvPr id="468" name="Google Shape;468;p37"/>
            <p:cNvPicPr preferRelativeResize="0"/>
            <p:nvPr/>
          </p:nvPicPr>
          <p:blipFill rotWithShape="1">
            <a:blip r:embed="rId4">
              <a:alphaModFix/>
            </a:blip>
            <a:srcRect l="78365" t="46293" r="-4111" b="18389"/>
            <a:stretch/>
          </p:blipFill>
          <p:spPr>
            <a:xfrm>
              <a:off x="3219593" y="697069"/>
              <a:ext cx="923442" cy="283770"/>
            </a:xfrm>
            <a:prstGeom prst="rect">
              <a:avLst/>
            </a:prstGeom>
            <a:noFill/>
            <a:ln>
              <a:noFill/>
            </a:ln>
          </p:spPr>
        </p:pic>
      </p:grpSp>
      <p:grpSp>
        <p:nvGrpSpPr>
          <p:cNvPr id="469" name="Google Shape;469;p37"/>
          <p:cNvGrpSpPr/>
          <p:nvPr/>
        </p:nvGrpSpPr>
        <p:grpSpPr>
          <a:xfrm>
            <a:off x="4551325" y="3796600"/>
            <a:ext cx="4149600" cy="831300"/>
            <a:chOff x="4475125" y="3949000"/>
            <a:chExt cx="4149600" cy="831300"/>
          </a:xfrm>
        </p:grpSpPr>
        <p:sp>
          <p:nvSpPr>
            <p:cNvPr id="470" name="Google Shape;470;p37"/>
            <p:cNvSpPr txBox="1"/>
            <p:nvPr/>
          </p:nvSpPr>
          <p:spPr>
            <a:xfrm>
              <a:off x="4475125" y="3949000"/>
              <a:ext cx="4149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conductivity does not vary with       and we can use its value at   </a:t>
              </a:r>
              <a:endParaRPr/>
            </a:p>
            <a:p>
              <a:pPr marL="0" lvl="0" indent="0" algn="l" rtl="0">
                <a:spcBef>
                  <a:spcPts val="0"/>
                </a:spcBef>
                <a:spcAft>
                  <a:spcPts val="0"/>
                </a:spcAft>
                <a:buNone/>
              </a:pPr>
              <a:r>
                <a:rPr lang="en"/>
                <a:t> </a:t>
              </a:r>
              <a:endParaRPr/>
            </a:p>
          </p:txBody>
        </p:sp>
        <p:pic>
          <p:nvPicPr>
            <p:cNvPr id="471" name="Google Shape;471;p37"/>
            <p:cNvPicPr preferRelativeResize="0"/>
            <p:nvPr/>
          </p:nvPicPr>
          <p:blipFill>
            <a:blip r:embed="rId5">
              <a:alphaModFix/>
            </a:blip>
            <a:stretch>
              <a:fillRect/>
            </a:stretch>
          </p:blipFill>
          <p:spPr>
            <a:xfrm>
              <a:off x="7334993" y="4025310"/>
              <a:ext cx="329262" cy="250075"/>
            </a:xfrm>
            <a:prstGeom prst="rect">
              <a:avLst/>
            </a:prstGeom>
            <a:noFill/>
            <a:ln>
              <a:noFill/>
            </a:ln>
          </p:spPr>
        </p:pic>
        <p:pic>
          <p:nvPicPr>
            <p:cNvPr id="472" name="Google Shape;472;p37"/>
            <p:cNvPicPr preferRelativeResize="0"/>
            <p:nvPr/>
          </p:nvPicPr>
          <p:blipFill>
            <a:blip r:embed="rId6">
              <a:alphaModFix/>
            </a:blip>
            <a:stretch>
              <a:fillRect/>
            </a:stretch>
          </p:blipFill>
          <p:spPr>
            <a:xfrm>
              <a:off x="6144867" y="4250678"/>
              <a:ext cx="594746" cy="250075"/>
            </a:xfrm>
            <a:prstGeom prst="rect">
              <a:avLst/>
            </a:prstGeom>
            <a:noFill/>
            <a:ln>
              <a:noFill/>
            </a:ln>
          </p:spPr>
        </p:pic>
      </p:grpSp>
      <p:grpSp>
        <p:nvGrpSpPr>
          <p:cNvPr id="473" name="Google Shape;473;p37"/>
          <p:cNvGrpSpPr/>
          <p:nvPr/>
        </p:nvGrpSpPr>
        <p:grpSpPr>
          <a:xfrm>
            <a:off x="3791975" y="4346425"/>
            <a:ext cx="4562610" cy="697526"/>
            <a:chOff x="3791975" y="4346425"/>
            <a:chExt cx="4562610" cy="697526"/>
          </a:xfrm>
        </p:grpSpPr>
        <p:pic>
          <p:nvPicPr>
            <p:cNvPr id="474" name="Google Shape;474;p37"/>
            <p:cNvPicPr preferRelativeResize="0"/>
            <p:nvPr/>
          </p:nvPicPr>
          <p:blipFill>
            <a:blip r:embed="rId7">
              <a:alphaModFix/>
            </a:blip>
            <a:stretch>
              <a:fillRect/>
            </a:stretch>
          </p:blipFill>
          <p:spPr>
            <a:xfrm>
              <a:off x="4785175" y="4346425"/>
              <a:ext cx="3569410" cy="558000"/>
            </a:xfrm>
            <a:prstGeom prst="rect">
              <a:avLst/>
            </a:prstGeom>
            <a:noFill/>
            <a:ln w="9525" cap="flat" cmpd="sng">
              <a:solidFill>
                <a:srgbClr val="999999"/>
              </a:solidFill>
              <a:prstDash val="solid"/>
              <a:round/>
              <a:headEnd type="none" w="sm" len="sm"/>
              <a:tailEnd type="none" w="sm" len="sm"/>
            </a:ln>
          </p:spPr>
        </p:pic>
        <p:pic>
          <p:nvPicPr>
            <p:cNvPr id="475" name="Google Shape;475;p37"/>
            <p:cNvPicPr preferRelativeResize="0"/>
            <p:nvPr/>
          </p:nvPicPr>
          <p:blipFill>
            <a:blip r:embed="rId8">
              <a:alphaModFix/>
            </a:blip>
            <a:stretch>
              <a:fillRect/>
            </a:stretch>
          </p:blipFill>
          <p:spPr>
            <a:xfrm>
              <a:off x="3791975" y="4676088"/>
              <a:ext cx="908374" cy="367863"/>
            </a:xfrm>
            <a:prstGeom prst="rect">
              <a:avLst/>
            </a:prstGeom>
            <a:noFill/>
            <a:ln>
              <a:noFill/>
            </a:ln>
          </p:spPr>
        </p:pic>
      </p:grpSp>
      <p:grpSp>
        <p:nvGrpSpPr>
          <p:cNvPr id="476" name="Google Shape;476;p37"/>
          <p:cNvGrpSpPr/>
          <p:nvPr/>
        </p:nvGrpSpPr>
        <p:grpSpPr>
          <a:xfrm>
            <a:off x="5530100" y="2463850"/>
            <a:ext cx="2238300" cy="625200"/>
            <a:chOff x="5530100" y="2463850"/>
            <a:chExt cx="2238300" cy="625200"/>
          </a:xfrm>
        </p:grpSpPr>
        <p:cxnSp>
          <p:nvCxnSpPr>
            <p:cNvPr id="477" name="Google Shape;477;p37"/>
            <p:cNvCxnSpPr>
              <a:cxnSpLocks/>
              <a:stCxn id="478" idx="2"/>
            </p:cNvCxnSpPr>
            <p:nvPr/>
          </p:nvCxnSpPr>
          <p:spPr>
            <a:xfrm flipH="1">
              <a:off x="6344750" y="2833150"/>
              <a:ext cx="304500" cy="255900"/>
            </a:xfrm>
            <a:prstGeom prst="straightConnector1">
              <a:avLst/>
            </a:prstGeom>
            <a:noFill/>
            <a:ln w="9525" cap="flat" cmpd="sng">
              <a:solidFill>
                <a:schemeClr val="dk2"/>
              </a:solidFill>
              <a:prstDash val="solid"/>
              <a:round/>
              <a:headEnd type="none" w="med" len="med"/>
              <a:tailEnd type="triangle" w="med" len="med"/>
            </a:ln>
          </p:spPr>
        </p:cxnSp>
        <p:sp>
          <p:nvSpPr>
            <p:cNvPr id="478" name="Google Shape;478;p37"/>
            <p:cNvSpPr txBox="1"/>
            <p:nvPr/>
          </p:nvSpPr>
          <p:spPr>
            <a:xfrm>
              <a:off x="5530100" y="2463850"/>
              <a:ext cx="2238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t>“Region of 2 sigma support”</a:t>
              </a:r>
              <a:endParaRPr sz="1200" i="1"/>
            </a:p>
          </p:txBody>
        </p:sp>
      </p:grpSp>
      <p:grpSp>
        <p:nvGrpSpPr>
          <p:cNvPr id="479" name="Google Shape;479;p37"/>
          <p:cNvGrpSpPr/>
          <p:nvPr/>
        </p:nvGrpSpPr>
        <p:grpSpPr>
          <a:xfrm>
            <a:off x="784675" y="1084175"/>
            <a:ext cx="2126300" cy="868300"/>
            <a:chOff x="784675" y="1084175"/>
            <a:chExt cx="2126300" cy="868300"/>
          </a:xfrm>
        </p:grpSpPr>
        <p:grpSp>
          <p:nvGrpSpPr>
            <p:cNvPr id="480" name="Google Shape;480;p37"/>
            <p:cNvGrpSpPr/>
            <p:nvPr/>
          </p:nvGrpSpPr>
          <p:grpSpPr>
            <a:xfrm>
              <a:off x="1019075" y="1084175"/>
              <a:ext cx="1891900" cy="868300"/>
              <a:chOff x="1019075" y="1084175"/>
              <a:chExt cx="1891900" cy="868300"/>
            </a:xfrm>
          </p:grpSpPr>
          <p:cxnSp>
            <p:nvCxnSpPr>
              <p:cNvPr id="481" name="Google Shape;481;p37"/>
              <p:cNvCxnSpPr/>
              <p:nvPr/>
            </p:nvCxnSpPr>
            <p:spPr>
              <a:xfrm rot="10800000" flipH="1">
                <a:off x="2314575" y="1084175"/>
                <a:ext cx="596400" cy="513000"/>
              </a:xfrm>
              <a:prstGeom prst="straightConnector1">
                <a:avLst/>
              </a:prstGeom>
              <a:noFill/>
              <a:ln w="9525" cap="flat" cmpd="sng">
                <a:solidFill>
                  <a:schemeClr val="dk2"/>
                </a:solidFill>
                <a:prstDash val="solid"/>
                <a:round/>
                <a:headEnd type="none" w="med" len="med"/>
                <a:tailEnd type="triangle" w="med" len="med"/>
              </a:ln>
            </p:spPr>
          </p:cxnSp>
          <p:sp>
            <p:nvSpPr>
              <p:cNvPr id="482" name="Google Shape;482;p37"/>
              <p:cNvSpPr txBox="1"/>
              <p:nvPr/>
            </p:nvSpPr>
            <p:spPr>
              <a:xfrm>
                <a:off x="1019075" y="1552275"/>
                <a:ext cx="157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Width </a:t>
                </a:r>
                <a:endParaRPr/>
              </a:p>
            </p:txBody>
          </p:sp>
          <p:pic>
            <p:nvPicPr>
              <p:cNvPr id="483" name="Google Shape;483;p37"/>
              <p:cNvPicPr preferRelativeResize="0"/>
              <p:nvPr/>
            </p:nvPicPr>
            <p:blipFill>
              <a:blip r:embed="rId9">
                <a:alphaModFix/>
              </a:blip>
              <a:stretch>
                <a:fillRect/>
              </a:stretch>
            </p:blipFill>
            <p:spPr>
              <a:xfrm>
                <a:off x="1577775" y="1610752"/>
                <a:ext cx="717550" cy="283250"/>
              </a:xfrm>
              <a:prstGeom prst="rect">
                <a:avLst/>
              </a:prstGeom>
              <a:noFill/>
              <a:ln>
                <a:noFill/>
              </a:ln>
            </p:spPr>
          </p:pic>
        </p:grpSp>
        <p:pic>
          <p:nvPicPr>
            <p:cNvPr id="484" name="Google Shape;484;p37"/>
            <p:cNvPicPr preferRelativeResize="0"/>
            <p:nvPr/>
          </p:nvPicPr>
          <p:blipFill>
            <a:blip r:embed="rId5">
              <a:alphaModFix/>
            </a:blip>
            <a:stretch>
              <a:fillRect/>
            </a:stretch>
          </p:blipFill>
          <p:spPr>
            <a:xfrm>
              <a:off x="784675" y="1627619"/>
              <a:ext cx="329262" cy="250075"/>
            </a:xfrm>
            <a:prstGeom prst="rect">
              <a:avLst/>
            </a:prstGeom>
            <a:noFill/>
            <a:ln>
              <a:noFill/>
            </a:ln>
          </p:spPr>
        </p:pic>
      </p:grpSp>
      <p:grpSp>
        <p:nvGrpSpPr>
          <p:cNvPr id="485" name="Google Shape;485;p37"/>
          <p:cNvGrpSpPr/>
          <p:nvPr/>
        </p:nvGrpSpPr>
        <p:grpSpPr>
          <a:xfrm>
            <a:off x="2770095" y="1077700"/>
            <a:ext cx="1625455" cy="855525"/>
            <a:chOff x="2770095" y="1077700"/>
            <a:chExt cx="1625455" cy="855525"/>
          </a:xfrm>
        </p:grpSpPr>
        <p:grpSp>
          <p:nvGrpSpPr>
            <p:cNvPr id="486" name="Google Shape;486;p37"/>
            <p:cNvGrpSpPr/>
            <p:nvPr/>
          </p:nvGrpSpPr>
          <p:grpSpPr>
            <a:xfrm>
              <a:off x="2901225" y="1077700"/>
              <a:ext cx="1494325" cy="855525"/>
              <a:chOff x="2901225" y="1077700"/>
              <a:chExt cx="1494325" cy="855525"/>
            </a:xfrm>
          </p:grpSpPr>
          <p:sp>
            <p:nvSpPr>
              <p:cNvPr id="487" name="Google Shape;487;p37"/>
              <p:cNvSpPr txBox="1"/>
              <p:nvPr/>
            </p:nvSpPr>
            <p:spPr>
              <a:xfrm>
                <a:off x="2901225" y="1533025"/>
                <a:ext cx="144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Width</a:t>
                </a:r>
                <a:endParaRPr/>
              </a:p>
            </p:txBody>
          </p:sp>
          <p:pic>
            <p:nvPicPr>
              <p:cNvPr id="488" name="Google Shape;488;p37"/>
              <p:cNvPicPr preferRelativeResize="0"/>
              <p:nvPr/>
            </p:nvPicPr>
            <p:blipFill>
              <a:blip r:embed="rId10">
                <a:alphaModFix/>
              </a:blip>
              <a:stretch>
                <a:fillRect/>
              </a:stretch>
            </p:blipFill>
            <p:spPr>
              <a:xfrm>
                <a:off x="3487175" y="1597634"/>
                <a:ext cx="908375" cy="250075"/>
              </a:xfrm>
              <a:prstGeom prst="rect">
                <a:avLst/>
              </a:prstGeom>
              <a:noFill/>
              <a:ln>
                <a:noFill/>
              </a:ln>
            </p:spPr>
          </p:pic>
          <p:cxnSp>
            <p:nvCxnSpPr>
              <p:cNvPr id="489" name="Google Shape;489;p37"/>
              <p:cNvCxnSpPr/>
              <p:nvPr/>
            </p:nvCxnSpPr>
            <p:spPr>
              <a:xfrm rot="10800000" flipH="1">
                <a:off x="3572350" y="1077700"/>
                <a:ext cx="191700" cy="493800"/>
              </a:xfrm>
              <a:prstGeom prst="straightConnector1">
                <a:avLst/>
              </a:prstGeom>
              <a:noFill/>
              <a:ln w="9525" cap="flat" cmpd="sng">
                <a:solidFill>
                  <a:schemeClr val="dk2"/>
                </a:solidFill>
                <a:prstDash val="solid"/>
                <a:round/>
                <a:headEnd type="none" w="med" len="med"/>
                <a:tailEnd type="triangle" w="med" len="med"/>
              </a:ln>
            </p:spPr>
          </p:cxnSp>
        </p:grpSp>
        <p:pic>
          <p:nvPicPr>
            <p:cNvPr id="490" name="Google Shape;490;p37"/>
            <p:cNvPicPr preferRelativeResize="0"/>
            <p:nvPr/>
          </p:nvPicPr>
          <p:blipFill rotWithShape="1">
            <a:blip r:embed="rId8">
              <a:alphaModFix/>
            </a:blip>
            <a:srcRect l="82154" r="2985" b="58333"/>
            <a:stretch/>
          </p:blipFill>
          <p:spPr>
            <a:xfrm>
              <a:off x="2770095" y="1619976"/>
              <a:ext cx="198601" cy="225503"/>
            </a:xfrm>
            <a:prstGeom prst="rect">
              <a:avLst/>
            </a:prstGeom>
            <a:noFill/>
            <a:ln>
              <a:noFill/>
            </a:ln>
          </p:spPr>
        </p:pic>
      </p:grpSp>
      <p:grpSp>
        <p:nvGrpSpPr>
          <p:cNvPr id="491" name="Google Shape;491;p37"/>
          <p:cNvGrpSpPr/>
          <p:nvPr/>
        </p:nvGrpSpPr>
        <p:grpSpPr>
          <a:xfrm>
            <a:off x="26525" y="2046650"/>
            <a:ext cx="4429400" cy="3044975"/>
            <a:chOff x="26525" y="2046650"/>
            <a:chExt cx="4429400" cy="3044975"/>
          </a:xfrm>
        </p:grpSpPr>
        <p:pic>
          <p:nvPicPr>
            <p:cNvPr id="492" name="Google Shape;492;p37"/>
            <p:cNvPicPr preferRelativeResize="0"/>
            <p:nvPr/>
          </p:nvPicPr>
          <p:blipFill rotWithShape="1">
            <a:blip r:embed="rId11">
              <a:alphaModFix/>
            </a:blip>
            <a:srcRect l="-826"/>
            <a:stretch/>
          </p:blipFill>
          <p:spPr>
            <a:xfrm>
              <a:off x="333625" y="2046650"/>
              <a:ext cx="4122300" cy="2751550"/>
            </a:xfrm>
            <a:prstGeom prst="rect">
              <a:avLst/>
            </a:prstGeom>
            <a:noFill/>
            <a:ln>
              <a:noFill/>
            </a:ln>
          </p:spPr>
        </p:pic>
        <p:sp>
          <p:nvSpPr>
            <p:cNvPr id="493" name="Google Shape;493;p37"/>
            <p:cNvSpPr txBox="1"/>
            <p:nvPr/>
          </p:nvSpPr>
          <p:spPr>
            <a:xfrm>
              <a:off x="26525" y="4476025"/>
              <a:ext cx="2251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Times New Roman"/>
                  <a:ea typeface="Times New Roman"/>
                  <a:cs typeface="Times New Roman"/>
                  <a:sym typeface="Times New Roman"/>
                </a:rPr>
                <a:t>“Lorentz contraction in direction of motion”</a:t>
              </a:r>
              <a:endParaRPr i="1">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1"/>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fade">
                                      <p:cBhvr>
                                        <p:cTn id="12" dur="1"/>
                                        <p:tgtEl>
                                          <p:spTgt spid="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
                                        </p:tgtEl>
                                        <p:attrNameLst>
                                          <p:attrName>style.visibility</p:attrName>
                                        </p:attrNameLst>
                                      </p:cBhvr>
                                      <p:to>
                                        <p:strVal val="visible"/>
                                      </p:to>
                                    </p:set>
                                    <p:animEffect transition="in" filter="fade">
                                      <p:cBhvr>
                                        <p:cTn id="17" dur="1"/>
                                        <p:tgtEl>
                                          <p:spTgt spid="4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2"/>
                                        </p:tgtEl>
                                        <p:attrNameLst>
                                          <p:attrName>style.visibility</p:attrName>
                                        </p:attrNameLst>
                                      </p:cBhvr>
                                      <p:to>
                                        <p:strVal val="visible"/>
                                      </p:to>
                                    </p:set>
                                    <p:animEffect transition="in" filter="fade">
                                      <p:cBhvr>
                                        <p:cTn id="22" dur="1"/>
                                        <p:tgtEl>
                                          <p:spTgt spid="4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6"/>
                                        </p:tgtEl>
                                        <p:attrNameLst>
                                          <p:attrName>style.visibility</p:attrName>
                                        </p:attrNameLst>
                                      </p:cBhvr>
                                      <p:to>
                                        <p:strVal val="visible"/>
                                      </p:to>
                                    </p:set>
                                    <p:animEffect transition="in" filter="fade">
                                      <p:cBhvr>
                                        <p:cTn id="27" dur="1"/>
                                        <p:tgtEl>
                                          <p:spTgt spid="4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3"/>
                                        </p:tgtEl>
                                        <p:attrNameLst>
                                          <p:attrName>style.visibility</p:attrName>
                                        </p:attrNameLst>
                                      </p:cBhvr>
                                      <p:to>
                                        <p:strVal val="visible"/>
                                      </p:to>
                                    </p:set>
                                    <p:animEffect transition="in" filter="fade">
                                      <p:cBhvr>
                                        <p:cTn id="32" dur="1"/>
                                        <p:tgtEl>
                                          <p:spTgt spid="473"/>
                                        </p:tgtEl>
                                      </p:cBhvr>
                                    </p:animEffect>
                                  </p:childTnLst>
                                </p:cTn>
                              </p:par>
                              <p:par>
                                <p:cTn id="33" presetID="10" presetClass="entr" presetSubtype="0" fill="hold" nodeType="withEffect">
                                  <p:stCondLst>
                                    <p:cond delay="0"/>
                                  </p:stCondLst>
                                  <p:childTnLst>
                                    <p:set>
                                      <p:cBhvr>
                                        <p:cTn id="34" dur="1" fill="hold">
                                          <p:stCondLst>
                                            <p:cond delay="0"/>
                                          </p:stCondLst>
                                        </p:cTn>
                                        <p:tgtEl>
                                          <p:spTgt spid="469"/>
                                        </p:tgtEl>
                                        <p:attrNameLst>
                                          <p:attrName>style.visibility</p:attrName>
                                        </p:attrNameLst>
                                      </p:cBhvr>
                                      <p:to>
                                        <p:strVal val="visible"/>
                                      </p:to>
                                    </p:set>
                                    <p:animEffect transition="in" filter="fade">
                                      <p:cBhvr>
                                        <p:cTn id="35" dur="1"/>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8"/>
          <p:cNvSpPr txBox="1">
            <a:spLocks noGrp="1"/>
          </p:cNvSpPr>
          <p:nvPr>
            <p:ph type="title"/>
          </p:nvPr>
        </p:nvSpPr>
        <p:spPr>
          <a:xfrm>
            <a:off x="226050" y="137200"/>
            <a:ext cx="8567700" cy="5727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111111"/>
              <a:buFont typeface="Arial"/>
              <a:buNone/>
            </a:pPr>
            <a:r>
              <a:rPr lang="en"/>
              <a:t>Magnetic Field of Heavy Ion Collisions at the</a:t>
            </a:r>
            <a:r>
              <a:rPr lang="en">
                <a:solidFill>
                  <a:schemeClr val="accent1"/>
                </a:solidFill>
              </a:rPr>
              <a:t> Origin</a:t>
            </a:r>
            <a:r>
              <a:rPr lang="en"/>
              <a:t>,</a:t>
            </a:r>
            <a:endParaRPr/>
          </a:p>
        </p:txBody>
      </p:sp>
      <p:sp>
        <p:nvSpPr>
          <p:cNvPr id="499" name="Google Shape;49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14</a:t>
            </a:fld>
            <a:endParaRPr/>
          </a:p>
        </p:txBody>
      </p:sp>
      <p:sp>
        <p:nvSpPr>
          <p:cNvPr id="500" name="Google Shape;500;p38"/>
          <p:cNvSpPr txBox="1"/>
          <p:nvPr/>
        </p:nvSpPr>
        <p:spPr>
          <a:xfrm>
            <a:off x="429825" y="692875"/>
            <a:ext cx="5406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Expansion of the light cone conductivity in </a:t>
            </a:r>
            <a:r>
              <a:rPr lang="en" sz="1700">
                <a:solidFill>
                  <a:schemeClr val="dk1"/>
                </a:solidFill>
              </a:rPr>
              <a:t>𝜔</a:t>
            </a:r>
            <a:r>
              <a:rPr lang="en">
                <a:solidFill>
                  <a:schemeClr val="dk1"/>
                </a:solidFill>
              </a:rPr>
              <a:t>/</a:t>
            </a:r>
            <a:r>
              <a:rPr lang="en" sz="1700">
                <a:solidFill>
                  <a:schemeClr val="dk1"/>
                </a:solidFill>
              </a:rPr>
              <a:t>𝜅</a:t>
            </a:r>
            <a:r>
              <a:rPr lang="en">
                <a:solidFill>
                  <a:schemeClr val="dk2"/>
                </a:solidFill>
              </a:rPr>
              <a:t>:</a:t>
            </a:r>
            <a:endParaRPr>
              <a:solidFill>
                <a:schemeClr val="dk2"/>
              </a:solidFill>
            </a:endParaRPr>
          </a:p>
        </p:txBody>
      </p:sp>
      <p:grpSp>
        <p:nvGrpSpPr>
          <p:cNvPr id="502" name="Google Shape;502;p38"/>
          <p:cNvGrpSpPr/>
          <p:nvPr/>
        </p:nvGrpSpPr>
        <p:grpSpPr>
          <a:xfrm>
            <a:off x="4786175" y="3583100"/>
            <a:ext cx="5553125" cy="1661825"/>
            <a:chOff x="4786175" y="3583100"/>
            <a:chExt cx="5553125" cy="1661825"/>
          </a:xfrm>
        </p:grpSpPr>
        <p:pic>
          <p:nvPicPr>
            <p:cNvPr id="503" name="Google Shape;503;p38"/>
            <p:cNvPicPr preferRelativeResize="0"/>
            <p:nvPr/>
          </p:nvPicPr>
          <p:blipFill>
            <a:blip r:embed="rId3">
              <a:alphaModFix/>
            </a:blip>
            <a:stretch>
              <a:fillRect/>
            </a:stretch>
          </p:blipFill>
          <p:spPr>
            <a:xfrm>
              <a:off x="4786175" y="3583100"/>
              <a:ext cx="2958725" cy="904325"/>
            </a:xfrm>
            <a:prstGeom prst="rect">
              <a:avLst/>
            </a:prstGeom>
            <a:noFill/>
            <a:ln>
              <a:noFill/>
            </a:ln>
          </p:spPr>
        </p:pic>
        <p:sp>
          <p:nvSpPr>
            <p:cNvPr id="504" name="Google Shape;504;p38"/>
            <p:cNvSpPr txBox="1"/>
            <p:nvPr/>
          </p:nvSpPr>
          <p:spPr>
            <a:xfrm>
              <a:off x="6645100" y="4685425"/>
              <a:ext cx="3694200" cy="55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900"/>
                <a:buFont typeface="Arial"/>
                <a:buNone/>
              </a:pPr>
              <a:r>
                <a:rPr lang="en" sz="900">
                  <a:solidFill>
                    <a:schemeClr val="accent1"/>
                  </a:solidFill>
                  <a:highlight>
                    <a:schemeClr val="lt1"/>
                  </a:highlight>
                </a:rPr>
                <a:t>K. Tuchin, Phys. Rev. C 88 (2013)</a:t>
              </a:r>
              <a:endParaRPr sz="1900">
                <a:solidFill>
                  <a:schemeClr val="accent1"/>
                </a:solidFill>
              </a:endParaRPr>
            </a:p>
            <a:p>
              <a:pPr marL="0" lvl="0" indent="0" algn="l" rtl="0">
                <a:spcBef>
                  <a:spcPts val="0"/>
                </a:spcBef>
                <a:spcAft>
                  <a:spcPts val="0"/>
                </a:spcAft>
                <a:buNone/>
              </a:pPr>
              <a:endParaRPr/>
            </a:p>
          </p:txBody>
        </p:sp>
      </p:grpSp>
      <p:pic>
        <p:nvPicPr>
          <p:cNvPr id="505" name="Google Shape;505;p38"/>
          <p:cNvPicPr preferRelativeResize="0"/>
          <p:nvPr/>
        </p:nvPicPr>
        <p:blipFill>
          <a:blip r:embed="rId4">
            <a:alphaModFix/>
          </a:blip>
          <a:stretch>
            <a:fillRect/>
          </a:stretch>
        </p:blipFill>
        <p:spPr>
          <a:xfrm>
            <a:off x="4158925" y="1771368"/>
            <a:ext cx="3671598" cy="661550"/>
          </a:xfrm>
          <a:prstGeom prst="rect">
            <a:avLst/>
          </a:prstGeom>
          <a:noFill/>
          <a:ln>
            <a:noFill/>
          </a:ln>
        </p:spPr>
      </p:pic>
      <p:grpSp>
        <p:nvGrpSpPr>
          <p:cNvPr id="506" name="Google Shape;506;p38"/>
          <p:cNvGrpSpPr/>
          <p:nvPr/>
        </p:nvGrpSpPr>
        <p:grpSpPr>
          <a:xfrm>
            <a:off x="4160861" y="2573545"/>
            <a:ext cx="4746936" cy="629237"/>
            <a:chOff x="5058625" y="1889669"/>
            <a:chExt cx="3906300" cy="517806"/>
          </a:xfrm>
        </p:grpSpPr>
        <p:grpSp>
          <p:nvGrpSpPr>
            <p:cNvPr id="507" name="Google Shape;507;p38"/>
            <p:cNvGrpSpPr/>
            <p:nvPr/>
          </p:nvGrpSpPr>
          <p:grpSpPr>
            <a:xfrm>
              <a:off x="5058625" y="1948775"/>
              <a:ext cx="2210050" cy="450475"/>
              <a:chOff x="5058625" y="1948775"/>
              <a:chExt cx="2210050" cy="450475"/>
            </a:xfrm>
          </p:grpSpPr>
          <p:pic>
            <p:nvPicPr>
              <p:cNvPr id="508" name="Google Shape;508;p38"/>
              <p:cNvPicPr preferRelativeResize="0"/>
              <p:nvPr/>
            </p:nvPicPr>
            <p:blipFill rotWithShape="1">
              <a:blip r:embed="rId5">
                <a:alphaModFix/>
              </a:blip>
              <a:srcRect r="-4329"/>
              <a:stretch/>
            </p:blipFill>
            <p:spPr>
              <a:xfrm>
                <a:off x="5058625" y="1948775"/>
                <a:ext cx="1690600" cy="450475"/>
              </a:xfrm>
              <a:prstGeom prst="rect">
                <a:avLst/>
              </a:prstGeom>
              <a:noFill/>
              <a:ln w="9525" cap="flat" cmpd="sng">
                <a:solidFill>
                  <a:srgbClr val="0000FF"/>
                </a:solidFill>
                <a:prstDash val="dash"/>
                <a:round/>
                <a:headEnd type="none" w="sm" len="sm"/>
                <a:tailEnd type="none" w="sm" len="sm"/>
              </a:ln>
            </p:spPr>
          </p:pic>
          <p:sp>
            <p:nvSpPr>
              <p:cNvPr id="509" name="Google Shape;509;p38"/>
              <p:cNvSpPr/>
              <p:nvPr/>
            </p:nvSpPr>
            <p:spPr>
              <a:xfrm>
                <a:off x="6826175" y="2033275"/>
                <a:ext cx="442500" cy="211500"/>
              </a:xfrm>
              <a:prstGeom prst="right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38"/>
            <p:cNvGrpSpPr/>
            <p:nvPr/>
          </p:nvGrpSpPr>
          <p:grpSpPr>
            <a:xfrm>
              <a:off x="7300602" y="1889669"/>
              <a:ext cx="1602147" cy="517766"/>
              <a:chOff x="0" y="1539810"/>
              <a:chExt cx="6084873" cy="1966450"/>
            </a:xfrm>
          </p:grpSpPr>
          <p:pic>
            <p:nvPicPr>
              <p:cNvPr id="511" name="Google Shape;511;p38"/>
              <p:cNvPicPr preferRelativeResize="0"/>
              <p:nvPr/>
            </p:nvPicPr>
            <p:blipFill rotWithShape="1">
              <a:blip r:embed="rId6">
                <a:alphaModFix/>
              </a:blip>
              <a:srcRect r="62685"/>
              <a:stretch/>
            </p:blipFill>
            <p:spPr>
              <a:xfrm>
                <a:off x="0" y="1651484"/>
                <a:ext cx="3211304" cy="1850760"/>
              </a:xfrm>
              <a:prstGeom prst="rect">
                <a:avLst/>
              </a:prstGeom>
              <a:noFill/>
              <a:ln>
                <a:noFill/>
              </a:ln>
            </p:spPr>
          </p:pic>
          <p:pic>
            <p:nvPicPr>
              <p:cNvPr id="512" name="Google Shape;512;p38"/>
              <p:cNvPicPr preferRelativeResize="0"/>
              <p:nvPr/>
            </p:nvPicPr>
            <p:blipFill rotWithShape="1">
              <a:blip r:embed="rId6">
                <a:alphaModFix/>
              </a:blip>
              <a:srcRect l="70768"/>
              <a:stretch/>
            </p:blipFill>
            <p:spPr>
              <a:xfrm>
                <a:off x="3412025" y="1539810"/>
                <a:ext cx="2672848" cy="1966450"/>
              </a:xfrm>
              <a:prstGeom prst="rect">
                <a:avLst/>
              </a:prstGeom>
              <a:noFill/>
              <a:ln>
                <a:noFill/>
              </a:ln>
            </p:spPr>
          </p:pic>
        </p:grpSp>
        <p:sp>
          <p:nvSpPr>
            <p:cNvPr id="513" name="Google Shape;513;p38"/>
            <p:cNvSpPr/>
            <p:nvPr/>
          </p:nvSpPr>
          <p:spPr>
            <a:xfrm>
              <a:off x="7362625" y="1937075"/>
              <a:ext cx="1602300" cy="4704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38"/>
          <p:cNvSpPr txBox="1"/>
          <p:nvPr/>
        </p:nvSpPr>
        <p:spPr>
          <a:xfrm>
            <a:off x="3917900" y="3374425"/>
            <a:ext cx="5605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Simplified form of the denominator allows for contour integration:</a:t>
            </a:r>
            <a:endParaRPr sz="1300">
              <a:solidFill>
                <a:schemeClr val="dk2"/>
              </a:solidFill>
            </a:endParaRPr>
          </a:p>
        </p:txBody>
      </p:sp>
      <p:sp>
        <p:nvSpPr>
          <p:cNvPr id="515" name="Google Shape;515;p38"/>
          <p:cNvSpPr txBox="1"/>
          <p:nvPr/>
        </p:nvSpPr>
        <p:spPr>
          <a:xfrm>
            <a:off x="10066500" y="2216700"/>
            <a:ext cx="369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516" name="Google Shape;516;p38"/>
          <p:cNvGrpSpPr/>
          <p:nvPr/>
        </p:nvGrpSpPr>
        <p:grpSpPr>
          <a:xfrm>
            <a:off x="372778" y="2199615"/>
            <a:ext cx="3506324" cy="2676902"/>
            <a:chOff x="-852850" y="2466600"/>
            <a:chExt cx="3506324" cy="2676902"/>
          </a:xfrm>
        </p:grpSpPr>
        <p:pic>
          <p:nvPicPr>
            <p:cNvPr id="517" name="Google Shape;517;p38"/>
            <p:cNvPicPr preferRelativeResize="0"/>
            <p:nvPr/>
          </p:nvPicPr>
          <p:blipFill rotWithShape="1">
            <a:blip r:embed="rId7">
              <a:alphaModFix/>
            </a:blip>
            <a:srcRect l="1438"/>
            <a:stretch/>
          </p:blipFill>
          <p:spPr>
            <a:xfrm>
              <a:off x="-852850" y="2466600"/>
              <a:ext cx="3506324" cy="2676902"/>
            </a:xfrm>
            <a:prstGeom prst="rect">
              <a:avLst/>
            </a:prstGeom>
            <a:noFill/>
            <a:ln>
              <a:noFill/>
            </a:ln>
          </p:spPr>
        </p:pic>
        <p:cxnSp>
          <p:nvCxnSpPr>
            <p:cNvPr id="518" name="Google Shape;518;p38"/>
            <p:cNvCxnSpPr/>
            <p:nvPr/>
          </p:nvCxnSpPr>
          <p:spPr>
            <a:xfrm rot="10800000" flipH="1">
              <a:off x="840275" y="2905025"/>
              <a:ext cx="827400" cy="679800"/>
            </a:xfrm>
            <a:prstGeom prst="straightConnector1">
              <a:avLst/>
            </a:prstGeom>
            <a:noFill/>
            <a:ln w="9525" cap="flat" cmpd="sng">
              <a:solidFill>
                <a:srgbClr val="FF0000"/>
              </a:solidFill>
              <a:prstDash val="solid"/>
              <a:round/>
              <a:headEnd type="triangle" w="med" len="med"/>
              <a:tailEnd type="triangle" w="med" len="med"/>
            </a:ln>
          </p:spPr>
        </p:cxnSp>
        <p:cxnSp>
          <p:nvCxnSpPr>
            <p:cNvPr id="519" name="Google Shape;519;p38"/>
            <p:cNvCxnSpPr/>
            <p:nvPr/>
          </p:nvCxnSpPr>
          <p:spPr>
            <a:xfrm rot="10800000" flipH="1">
              <a:off x="1032675" y="3051100"/>
              <a:ext cx="635100" cy="556800"/>
            </a:xfrm>
            <a:prstGeom prst="straightConnector1">
              <a:avLst/>
            </a:prstGeom>
            <a:noFill/>
            <a:ln w="9525" cap="flat" cmpd="sng">
              <a:solidFill>
                <a:srgbClr val="0000FF"/>
              </a:solidFill>
              <a:prstDash val="solid"/>
              <a:round/>
              <a:headEnd type="triangle" w="med" len="med"/>
              <a:tailEnd type="triangle" w="med" len="med"/>
            </a:ln>
          </p:spPr>
        </p:cxnSp>
      </p:grpSp>
      <p:grpSp>
        <p:nvGrpSpPr>
          <p:cNvPr id="520" name="Google Shape;520;p38"/>
          <p:cNvGrpSpPr/>
          <p:nvPr/>
        </p:nvGrpSpPr>
        <p:grpSpPr>
          <a:xfrm>
            <a:off x="4952500" y="871425"/>
            <a:ext cx="4124825" cy="3542075"/>
            <a:chOff x="4952500" y="414225"/>
            <a:chExt cx="4124825" cy="3542075"/>
          </a:xfrm>
        </p:grpSpPr>
        <p:sp>
          <p:nvSpPr>
            <p:cNvPr id="521" name="Google Shape;521;p38"/>
            <p:cNvSpPr txBox="1"/>
            <p:nvPr/>
          </p:nvSpPr>
          <p:spPr>
            <a:xfrm>
              <a:off x="5836125" y="414225"/>
              <a:ext cx="3241200" cy="4002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i="1">
                  <a:latin typeface="Times New Roman"/>
                  <a:ea typeface="Times New Roman"/>
                  <a:cs typeface="Times New Roman"/>
                  <a:sym typeface="Times New Roman"/>
                </a:rPr>
                <a:t>“Late time solutions do not depend on 𝛾.”</a:t>
              </a:r>
              <a:endParaRPr i="1">
                <a:latin typeface="Times New Roman"/>
                <a:ea typeface="Times New Roman"/>
                <a:cs typeface="Times New Roman"/>
                <a:sym typeface="Times New Roman"/>
              </a:endParaRPr>
            </a:p>
          </p:txBody>
        </p:sp>
        <p:cxnSp>
          <p:nvCxnSpPr>
            <p:cNvPr id="522" name="Google Shape;522;p38"/>
            <p:cNvCxnSpPr/>
            <p:nvPr/>
          </p:nvCxnSpPr>
          <p:spPr>
            <a:xfrm>
              <a:off x="4952500" y="3956300"/>
              <a:ext cx="2878800" cy="0"/>
            </a:xfrm>
            <a:prstGeom prst="straightConnector1">
              <a:avLst/>
            </a:prstGeom>
            <a:noFill/>
            <a:ln w="19050" cap="flat" cmpd="sng">
              <a:solidFill>
                <a:srgbClr val="FF0000"/>
              </a:solidFill>
              <a:prstDash val="solid"/>
              <a:round/>
              <a:headEnd type="none" w="med" len="med"/>
              <a:tailEnd type="none" w="med" len="med"/>
            </a:ln>
          </p:spPr>
        </p:cxnSp>
      </p:grpSp>
      <p:grpSp>
        <p:nvGrpSpPr>
          <p:cNvPr id="523" name="Google Shape;523;p38"/>
          <p:cNvGrpSpPr/>
          <p:nvPr/>
        </p:nvGrpSpPr>
        <p:grpSpPr>
          <a:xfrm>
            <a:off x="1013850" y="1683800"/>
            <a:ext cx="2320069" cy="400200"/>
            <a:chOff x="1013850" y="1683800"/>
            <a:chExt cx="2320069" cy="400200"/>
          </a:xfrm>
        </p:grpSpPr>
        <p:cxnSp>
          <p:nvCxnSpPr>
            <p:cNvPr id="524" name="Google Shape;524;p38"/>
            <p:cNvCxnSpPr/>
            <p:nvPr/>
          </p:nvCxnSpPr>
          <p:spPr>
            <a:xfrm>
              <a:off x="1855467" y="1722300"/>
              <a:ext cx="1090200" cy="0"/>
            </a:xfrm>
            <a:prstGeom prst="straightConnector1">
              <a:avLst/>
            </a:prstGeom>
            <a:noFill/>
            <a:ln w="9525" cap="flat" cmpd="sng">
              <a:solidFill>
                <a:srgbClr val="FF0000"/>
              </a:solidFill>
              <a:prstDash val="solid"/>
              <a:round/>
              <a:headEnd type="none" w="med" len="med"/>
              <a:tailEnd type="none" w="med" len="med"/>
            </a:ln>
          </p:spPr>
        </p:cxnSp>
        <p:sp>
          <p:nvSpPr>
            <p:cNvPr id="525" name="Google Shape;525;p38"/>
            <p:cNvSpPr txBox="1"/>
            <p:nvPr/>
          </p:nvSpPr>
          <p:spPr>
            <a:xfrm>
              <a:off x="1013850" y="1683800"/>
              <a:ext cx="184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Times New Roman"/>
                  <a:ea typeface="Times New Roman"/>
                  <a:cs typeface="Times New Roman"/>
                  <a:sym typeface="Times New Roman"/>
                </a:rPr>
                <a:t>“Drude conductivity”</a:t>
              </a:r>
              <a:endParaRPr i="1">
                <a:latin typeface="Times New Roman"/>
                <a:ea typeface="Times New Roman"/>
                <a:cs typeface="Times New Roman"/>
                <a:sym typeface="Times New Roman"/>
              </a:endParaRPr>
            </a:p>
          </p:txBody>
        </p:sp>
        <p:pic>
          <p:nvPicPr>
            <p:cNvPr id="526" name="Google Shape;526;p38"/>
            <p:cNvPicPr preferRelativeResize="0"/>
            <p:nvPr/>
          </p:nvPicPr>
          <p:blipFill>
            <a:blip r:embed="rId8">
              <a:alphaModFix/>
            </a:blip>
            <a:stretch>
              <a:fillRect/>
            </a:stretch>
          </p:blipFill>
          <p:spPr>
            <a:xfrm>
              <a:off x="2679819" y="1795799"/>
              <a:ext cx="654100" cy="196050"/>
            </a:xfrm>
            <a:prstGeom prst="rect">
              <a:avLst/>
            </a:prstGeom>
            <a:noFill/>
            <a:ln>
              <a:noFill/>
            </a:ln>
          </p:spPr>
        </p:pic>
      </p:grpSp>
      <p:grpSp>
        <p:nvGrpSpPr>
          <p:cNvPr id="527" name="Google Shape;527;p38"/>
          <p:cNvGrpSpPr/>
          <p:nvPr/>
        </p:nvGrpSpPr>
        <p:grpSpPr>
          <a:xfrm>
            <a:off x="466650" y="1061008"/>
            <a:ext cx="5208849" cy="629225"/>
            <a:chOff x="466650" y="1061008"/>
            <a:chExt cx="5208849" cy="629225"/>
          </a:xfrm>
        </p:grpSpPr>
        <p:pic>
          <p:nvPicPr>
            <p:cNvPr id="528" name="Google Shape;528;p38"/>
            <p:cNvPicPr preferRelativeResize="0"/>
            <p:nvPr/>
          </p:nvPicPr>
          <p:blipFill>
            <a:blip r:embed="rId9">
              <a:alphaModFix/>
            </a:blip>
            <a:stretch>
              <a:fillRect/>
            </a:stretch>
          </p:blipFill>
          <p:spPr>
            <a:xfrm>
              <a:off x="466650" y="1061008"/>
              <a:ext cx="5208849" cy="629225"/>
            </a:xfrm>
            <a:prstGeom prst="rect">
              <a:avLst/>
            </a:prstGeom>
            <a:noFill/>
            <a:ln>
              <a:noFill/>
            </a:ln>
          </p:spPr>
        </p:pic>
        <p:sp>
          <p:nvSpPr>
            <p:cNvPr id="529" name="Google Shape;529;p38"/>
            <p:cNvSpPr/>
            <p:nvPr/>
          </p:nvSpPr>
          <p:spPr>
            <a:xfrm>
              <a:off x="3747725" y="1303475"/>
              <a:ext cx="155100" cy="27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0" name="Google Shape;530;p38"/>
          <p:cNvPicPr preferRelativeResize="0"/>
          <p:nvPr/>
        </p:nvPicPr>
        <p:blipFill>
          <a:blip r:embed="rId10">
            <a:alphaModFix/>
          </a:blip>
          <a:stretch>
            <a:fillRect/>
          </a:stretch>
        </p:blipFill>
        <p:spPr>
          <a:xfrm>
            <a:off x="3763525" y="1419411"/>
            <a:ext cx="102075" cy="7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1"/>
                                        <p:tgtEl>
                                          <p:spTgt spid="5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6"/>
                                        </p:tgtEl>
                                        <p:attrNameLst>
                                          <p:attrName>style.visibility</p:attrName>
                                        </p:attrNameLst>
                                      </p:cBhvr>
                                      <p:to>
                                        <p:strVal val="visible"/>
                                      </p:to>
                                    </p:set>
                                    <p:animEffect transition="in" filter="fade">
                                      <p:cBhvr>
                                        <p:cTn id="12" dur="1"/>
                                        <p:tgtEl>
                                          <p:spTgt spid="5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1"/>
                                        <p:tgtEl>
                                          <p:spTgt spid="5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6"/>
                                        </p:tgtEl>
                                        <p:attrNameLst>
                                          <p:attrName>style.visibility</p:attrName>
                                        </p:attrNameLst>
                                      </p:cBhvr>
                                      <p:to>
                                        <p:strVal val="visible"/>
                                      </p:to>
                                    </p:set>
                                    <p:animEffect transition="in" filter="fade">
                                      <p:cBhvr>
                                        <p:cTn id="22" dur="1"/>
                                        <p:tgtEl>
                                          <p:spTgt spid="5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4"/>
                                        </p:tgtEl>
                                        <p:attrNameLst>
                                          <p:attrName>style.visibility</p:attrName>
                                        </p:attrNameLst>
                                      </p:cBhvr>
                                      <p:to>
                                        <p:strVal val="visible"/>
                                      </p:to>
                                    </p:set>
                                    <p:animEffect transition="in" filter="fade">
                                      <p:cBhvr>
                                        <p:cTn id="27" dur="1"/>
                                        <p:tgtEl>
                                          <p:spTgt spid="5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2"/>
                                        </p:tgtEl>
                                        <p:attrNameLst>
                                          <p:attrName>style.visibility</p:attrName>
                                        </p:attrNameLst>
                                      </p:cBhvr>
                                      <p:to>
                                        <p:strVal val="visible"/>
                                      </p:to>
                                    </p:set>
                                    <p:animEffect transition="in" filter="fade">
                                      <p:cBhvr>
                                        <p:cTn id="32" dur="1"/>
                                        <p:tgtEl>
                                          <p:spTgt spid="5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0"/>
                                        </p:tgtEl>
                                        <p:attrNameLst>
                                          <p:attrName>style.visibility</p:attrName>
                                        </p:attrNameLst>
                                      </p:cBhvr>
                                      <p:to>
                                        <p:strVal val="visible"/>
                                      </p:to>
                                    </p:set>
                                    <p:animEffect transition="in" filter="fade">
                                      <p:cBhvr>
                                        <p:cTn id="37" dur="1"/>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9"/>
          <p:cNvSpPr txBox="1">
            <a:spLocks noGrp="1"/>
          </p:cNvSpPr>
          <p:nvPr>
            <p:ph type="title"/>
          </p:nvPr>
        </p:nvSpPr>
        <p:spPr>
          <a:xfrm>
            <a:off x="226050" y="137200"/>
            <a:ext cx="8567700" cy="5727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Freeze-out Magnetic Field at the</a:t>
            </a:r>
            <a:r>
              <a:rPr lang="en">
                <a:solidFill>
                  <a:srgbClr val="4285F4"/>
                </a:solidFill>
              </a:rPr>
              <a:t> Origin</a:t>
            </a:r>
            <a:r>
              <a:rPr lang="en"/>
              <a:t>,</a:t>
            </a:r>
            <a:endParaRPr/>
          </a:p>
        </p:txBody>
      </p:sp>
      <p:sp>
        <p:nvSpPr>
          <p:cNvPr id="536" name="Google Shape;53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15</a:t>
            </a:fld>
            <a:endParaRPr/>
          </a:p>
        </p:txBody>
      </p:sp>
      <p:sp>
        <p:nvSpPr>
          <p:cNvPr id="537" name="Google Shape;537;p39"/>
          <p:cNvSpPr/>
          <p:nvPr/>
        </p:nvSpPr>
        <p:spPr>
          <a:xfrm>
            <a:off x="1816615" y="1817499"/>
            <a:ext cx="1167900" cy="34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8" name="Google Shape;538;p39"/>
          <p:cNvPicPr preferRelativeResize="0"/>
          <p:nvPr/>
        </p:nvPicPr>
        <p:blipFill rotWithShape="1">
          <a:blip r:embed="rId3">
            <a:alphaModFix/>
          </a:blip>
          <a:srcRect t="6594"/>
          <a:stretch/>
        </p:blipFill>
        <p:spPr>
          <a:xfrm>
            <a:off x="5771327" y="2602626"/>
            <a:ext cx="2349549" cy="349500"/>
          </a:xfrm>
          <a:prstGeom prst="rect">
            <a:avLst/>
          </a:prstGeom>
          <a:noFill/>
          <a:ln>
            <a:noFill/>
          </a:ln>
        </p:spPr>
      </p:pic>
      <p:pic>
        <p:nvPicPr>
          <p:cNvPr id="539" name="Google Shape;539;p39"/>
          <p:cNvPicPr preferRelativeResize="0"/>
          <p:nvPr/>
        </p:nvPicPr>
        <p:blipFill>
          <a:blip r:embed="rId4">
            <a:alphaModFix/>
          </a:blip>
          <a:stretch>
            <a:fillRect/>
          </a:stretch>
        </p:blipFill>
        <p:spPr>
          <a:xfrm>
            <a:off x="135900" y="1036576"/>
            <a:ext cx="4990778" cy="3481576"/>
          </a:xfrm>
          <a:prstGeom prst="rect">
            <a:avLst/>
          </a:prstGeom>
          <a:noFill/>
          <a:ln>
            <a:noFill/>
          </a:ln>
        </p:spPr>
      </p:pic>
      <p:grpSp>
        <p:nvGrpSpPr>
          <p:cNvPr id="540" name="Google Shape;540;p39"/>
          <p:cNvGrpSpPr/>
          <p:nvPr/>
        </p:nvGrpSpPr>
        <p:grpSpPr>
          <a:xfrm>
            <a:off x="5345675" y="947963"/>
            <a:ext cx="3899400" cy="1219018"/>
            <a:chOff x="5345675" y="776475"/>
            <a:chExt cx="3899400" cy="1219018"/>
          </a:xfrm>
        </p:grpSpPr>
        <p:sp>
          <p:nvSpPr>
            <p:cNvPr id="541" name="Google Shape;541;p39"/>
            <p:cNvSpPr txBox="1"/>
            <p:nvPr/>
          </p:nvSpPr>
          <p:spPr>
            <a:xfrm>
              <a:off x="5345675" y="776475"/>
              <a:ext cx="3899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Numerical solutions for the full polarization tensor:</a:t>
              </a:r>
              <a:endParaRPr>
                <a:solidFill>
                  <a:schemeClr val="dk2"/>
                </a:solidFill>
              </a:endParaRPr>
            </a:p>
          </p:txBody>
        </p:sp>
        <p:pic>
          <p:nvPicPr>
            <p:cNvPr id="542" name="Google Shape;542;p39"/>
            <p:cNvPicPr preferRelativeResize="0"/>
            <p:nvPr/>
          </p:nvPicPr>
          <p:blipFill>
            <a:blip r:embed="rId5">
              <a:alphaModFix/>
            </a:blip>
            <a:stretch>
              <a:fillRect/>
            </a:stretch>
          </p:blipFill>
          <p:spPr>
            <a:xfrm>
              <a:off x="5345675" y="1333943"/>
              <a:ext cx="3671598" cy="661550"/>
            </a:xfrm>
            <a:prstGeom prst="rect">
              <a:avLst/>
            </a:prstGeom>
            <a:noFill/>
            <a:ln>
              <a:noFill/>
            </a:ln>
          </p:spPr>
        </p:pic>
      </p:grpSp>
      <p:sp>
        <p:nvSpPr>
          <p:cNvPr id="543" name="Google Shape;543;p39"/>
          <p:cNvSpPr txBox="1"/>
          <p:nvPr/>
        </p:nvSpPr>
        <p:spPr>
          <a:xfrm>
            <a:off x="5400923" y="2217588"/>
            <a:ext cx="349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2"/>
                </a:solidFill>
              </a:rPr>
              <a:t>Approximation expected to apply till</a:t>
            </a:r>
            <a:endParaRPr dirty="0">
              <a:solidFill>
                <a:schemeClr val="dk2"/>
              </a:solidFill>
            </a:endParaRPr>
          </a:p>
        </p:txBody>
      </p:sp>
      <p:grpSp>
        <p:nvGrpSpPr>
          <p:cNvPr id="544" name="Google Shape;544;p39"/>
          <p:cNvGrpSpPr/>
          <p:nvPr/>
        </p:nvGrpSpPr>
        <p:grpSpPr>
          <a:xfrm>
            <a:off x="226050" y="4604252"/>
            <a:ext cx="5498584" cy="400200"/>
            <a:chOff x="1468775" y="4348475"/>
            <a:chExt cx="5445000" cy="400200"/>
          </a:xfrm>
        </p:grpSpPr>
        <p:sp>
          <p:nvSpPr>
            <p:cNvPr id="545" name="Google Shape;545;p39"/>
            <p:cNvSpPr txBox="1"/>
            <p:nvPr/>
          </p:nvSpPr>
          <p:spPr>
            <a:xfrm>
              <a:off x="1468775" y="4348475"/>
              <a:ext cx="5445000" cy="4002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Times New Roman"/>
                  <a:ea typeface="Times New Roman"/>
                  <a:cs typeface="Times New Roman"/>
                  <a:sym typeface="Times New Roman"/>
                </a:rPr>
                <a:t>“Freeze-out magnetic field depends more on      than on collision energy”</a:t>
              </a:r>
              <a:endParaRPr sz="1600" i="1" baseline="-25000">
                <a:latin typeface="Times New Roman"/>
                <a:ea typeface="Times New Roman"/>
                <a:cs typeface="Times New Roman"/>
                <a:sym typeface="Times New Roman"/>
              </a:endParaRPr>
            </a:p>
          </p:txBody>
        </p:sp>
        <p:pic>
          <p:nvPicPr>
            <p:cNvPr id="546" name="Google Shape;546;p39"/>
            <p:cNvPicPr preferRelativeResize="0"/>
            <p:nvPr/>
          </p:nvPicPr>
          <p:blipFill>
            <a:blip r:embed="rId6">
              <a:alphaModFix/>
            </a:blip>
            <a:stretch>
              <a:fillRect/>
            </a:stretch>
          </p:blipFill>
          <p:spPr>
            <a:xfrm>
              <a:off x="4792616" y="4483235"/>
              <a:ext cx="157850" cy="199925"/>
            </a:xfrm>
            <a:prstGeom prst="rect">
              <a:avLst/>
            </a:prstGeom>
            <a:noFill/>
            <a:ln>
              <a:noFill/>
            </a:ln>
          </p:spPr>
        </p:pic>
      </p:grpSp>
      <p:sp>
        <p:nvSpPr>
          <p:cNvPr id="547" name="Google Shape;547;p39"/>
          <p:cNvSpPr txBox="1"/>
          <p:nvPr/>
        </p:nvSpPr>
        <p:spPr>
          <a:xfrm>
            <a:off x="288725" y="648000"/>
            <a:ext cx="821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Freeze-out magnetic field induces polarization in final hadron spectrum</a:t>
            </a:r>
            <a:endParaRPr>
              <a:solidFill>
                <a:schemeClr val="dk2"/>
              </a:solidFill>
            </a:endParaRPr>
          </a:p>
        </p:txBody>
      </p:sp>
      <p:grpSp>
        <p:nvGrpSpPr>
          <p:cNvPr id="548" name="Google Shape;548;p39"/>
          <p:cNvGrpSpPr/>
          <p:nvPr/>
        </p:nvGrpSpPr>
        <p:grpSpPr>
          <a:xfrm>
            <a:off x="5190800" y="2964725"/>
            <a:ext cx="3217254" cy="1020063"/>
            <a:chOff x="5190800" y="2964725"/>
            <a:chExt cx="3217254" cy="1020063"/>
          </a:xfrm>
        </p:grpSpPr>
        <p:pic>
          <p:nvPicPr>
            <p:cNvPr id="549" name="Google Shape;549;p39"/>
            <p:cNvPicPr preferRelativeResize="0"/>
            <p:nvPr/>
          </p:nvPicPr>
          <p:blipFill>
            <a:blip r:embed="rId7">
              <a:alphaModFix/>
            </a:blip>
            <a:stretch>
              <a:fillRect/>
            </a:stretch>
          </p:blipFill>
          <p:spPr>
            <a:xfrm>
              <a:off x="5671050" y="3148225"/>
              <a:ext cx="2737004" cy="836563"/>
            </a:xfrm>
            <a:prstGeom prst="rect">
              <a:avLst/>
            </a:prstGeom>
            <a:noFill/>
            <a:ln>
              <a:noFill/>
            </a:ln>
          </p:spPr>
        </p:pic>
        <p:grpSp>
          <p:nvGrpSpPr>
            <p:cNvPr id="550" name="Google Shape;550;p39"/>
            <p:cNvGrpSpPr/>
            <p:nvPr/>
          </p:nvGrpSpPr>
          <p:grpSpPr>
            <a:xfrm>
              <a:off x="5190800" y="2964725"/>
              <a:ext cx="3174600" cy="682177"/>
              <a:chOff x="5190800" y="2964725"/>
              <a:chExt cx="3174600" cy="682177"/>
            </a:xfrm>
          </p:grpSpPr>
          <p:pic>
            <p:nvPicPr>
              <p:cNvPr id="551" name="Google Shape;551;p39"/>
              <p:cNvPicPr preferRelativeResize="0"/>
              <p:nvPr/>
            </p:nvPicPr>
            <p:blipFill rotWithShape="1">
              <a:blip r:embed="rId8">
                <a:alphaModFix/>
              </a:blip>
              <a:srcRect l="20896" t="64211" r="70153" b="31704"/>
              <a:stretch/>
            </p:blipFill>
            <p:spPr>
              <a:xfrm>
                <a:off x="5226591" y="3509778"/>
                <a:ext cx="430475" cy="137124"/>
              </a:xfrm>
              <a:prstGeom prst="rect">
                <a:avLst/>
              </a:prstGeom>
              <a:noFill/>
              <a:ln>
                <a:noFill/>
              </a:ln>
            </p:spPr>
          </p:pic>
          <p:sp>
            <p:nvSpPr>
              <p:cNvPr id="552" name="Google Shape;552;p39"/>
              <p:cNvSpPr txBox="1"/>
              <p:nvPr/>
            </p:nvSpPr>
            <p:spPr>
              <a:xfrm>
                <a:off x="5190800" y="2964725"/>
                <a:ext cx="317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u="sng">
                    <a:latin typeface="Times New Roman"/>
                    <a:ea typeface="Times New Roman"/>
                    <a:cs typeface="Times New Roman"/>
                    <a:sym typeface="Times New Roman"/>
                  </a:rPr>
                  <a:t>“Static Conductivity solution”</a:t>
                </a:r>
                <a:endParaRPr i="1" u="sng">
                  <a:latin typeface="Times New Roman"/>
                  <a:ea typeface="Times New Roman"/>
                  <a:cs typeface="Times New Roman"/>
                  <a:sym typeface="Times New Roman"/>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
                                        <p:tgtEl>
                                          <p:spTgt spid="538"/>
                                        </p:tgtEl>
                                      </p:cBhvr>
                                    </p:animEffect>
                                  </p:childTnLst>
                                </p:cTn>
                              </p:par>
                              <p:par>
                                <p:cTn id="8" presetID="10" presetClass="entr" presetSubtype="0" fill="hold" nodeType="withEffect">
                                  <p:stCondLst>
                                    <p:cond delay="0"/>
                                  </p:stCondLst>
                                  <p:childTnLst>
                                    <p:set>
                                      <p:cBhvr>
                                        <p:cTn id="9" dur="1" fill="hold">
                                          <p:stCondLst>
                                            <p:cond delay="0"/>
                                          </p:stCondLst>
                                        </p:cTn>
                                        <p:tgtEl>
                                          <p:spTgt spid="543"/>
                                        </p:tgtEl>
                                        <p:attrNameLst>
                                          <p:attrName>style.visibility</p:attrName>
                                        </p:attrNameLst>
                                      </p:cBhvr>
                                      <p:to>
                                        <p:strVal val="visible"/>
                                      </p:to>
                                    </p:set>
                                    <p:animEffect transition="in" filter="fade">
                                      <p:cBhvr>
                                        <p:cTn id="10" dur="1"/>
                                        <p:tgtEl>
                                          <p:spTgt spid="5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8"/>
                                        </p:tgtEl>
                                        <p:attrNameLst>
                                          <p:attrName>style.visibility</p:attrName>
                                        </p:attrNameLst>
                                      </p:cBhvr>
                                      <p:to>
                                        <p:strVal val="visible"/>
                                      </p:to>
                                    </p:set>
                                    <p:animEffect transition="in" filter="fade">
                                      <p:cBhvr>
                                        <p:cTn id="15" dur="1"/>
                                        <p:tgtEl>
                                          <p:spTgt spid="5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44"/>
                                        </p:tgtEl>
                                        <p:attrNameLst>
                                          <p:attrName>style.visibility</p:attrName>
                                        </p:attrNameLst>
                                      </p:cBhvr>
                                      <p:to>
                                        <p:strVal val="visible"/>
                                      </p:to>
                                    </p:set>
                                    <p:animEffect transition="in" filter="fade">
                                      <p:cBhvr>
                                        <p:cTn id="20" dur="1"/>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0"/>
          <p:cNvSpPr txBox="1">
            <a:spLocks noGrp="1"/>
          </p:cNvSpPr>
          <p:nvPr>
            <p:ph type="title"/>
          </p:nvPr>
        </p:nvSpPr>
        <p:spPr>
          <a:xfrm>
            <a:off x="226050" y="137200"/>
            <a:ext cx="8567700" cy="5727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Space-time Magnetic Field,</a:t>
            </a:r>
            <a:endParaRPr/>
          </a:p>
        </p:txBody>
      </p:sp>
      <p:sp>
        <p:nvSpPr>
          <p:cNvPr id="558" name="Google Shape;55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16</a:t>
            </a:fld>
            <a:endParaRPr/>
          </a:p>
        </p:txBody>
      </p:sp>
      <p:sp>
        <p:nvSpPr>
          <p:cNvPr id="559" name="Google Shape;559;p40"/>
          <p:cNvSpPr/>
          <p:nvPr/>
        </p:nvSpPr>
        <p:spPr>
          <a:xfrm>
            <a:off x="1816615" y="1817499"/>
            <a:ext cx="1167900" cy="34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0" name="Google Shape;560;p40"/>
          <p:cNvPicPr preferRelativeResize="0"/>
          <p:nvPr/>
        </p:nvPicPr>
        <p:blipFill>
          <a:blip r:embed="rId3">
            <a:alphaModFix/>
          </a:blip>
          <a:stretch>
            <a:fillRect/>
          </a:stretch>
        </p:blipFill>
        <p:spPr>
          <a:xfrm>
            <a:off x="359390" y="895800"/>
            <a:ext cx="4212623" cy="3790499"/>
          </a:xfrm>
          <a:prstGeom prst="rect">
            <a:avLst/>
          </a:prstGeom>
          <a:noFill/>
          <a:ln>
            <a:noFill/>
          </a:ln>
        </p:spPr>
      </p:pic>
      <p:pic>
        <p:nvPicPr>
          <p:cNvPr id="561" name="Google Shape;561;p40"/>
          <p:cNvPicPr preferRelativeResize="0"/>
          <p:nvPr/>
        </p:nvPicPr>
        <p:blipFill>
          <a:blip r:embed="rId4">
            <a:alphaModFix/>
          </a:blip>
          <a:stretch>
            <a:fillRect/>
          </a:stretch>
        </p:blipFill>
        <p:spPr>
          <a:xfrm>
            <a:off x="4758700" y="895800"/>
            <a:ext cx="4215384" cy="3794759"/>
          </a:xfrm>
          <a:prstGeom prst="rect">
            <a:avLst/>
          </a:prstGeom>
          <a:noFill/>
          <a:ln>
            <a:noFill/>
          </a:ln>
        </p:spPr>
      </p:pic>
      <p:grpSp>
        <p:nvGrpSpPr>
          <p:cNvPr id="562" name="Google Shape;562;p40"/>
          <p:cNvGrpSpPr/>
          <p:nvPr/>
        </p:nvGrpSpPr>
        <p:grpSpPr>
          <a:xfrm>
            <a:off x="2763500" y="3829200"/>
            <a:ext cx="2212500" cy="1126225"/>
            <a:chOff x="2763500" y="3829200"/>
            <a:chExt cx="2212500" cy="1126225"/>
          </a:xfrm>
        </p:grpSpPr>
        <p:cxnSp>
          <p:nvCxnSpPr>
            <p:cNvPr id="563" name="Google Shape;563;p40"/>
            <p:cNvCxnSpPr/>
            <p:nvPr/>
          </p:nvCxnSpPr>
          <p:spPr>
            <a:xfrm rot="10800000">
              <a:off x="3309550" y="3829200"/>
              <a:ext cx="160200" cy="859200"/>
            </a:xfrm>
            <a:prstGeom prst="straightConnector1">
              <a:avLst/>
            </a:prstGeom>
            <a:noFill/>
            <a:ln w="19050" cap="flat" cmpd="sng">
              <a:solidFill>
                <a:schemeClr val="dk1"/>
              </a:solidFill>
              <a:prstDash val="solid"/>
              <a:round/>
              <a:headEnd type="none" w="med" len="med"/>
              <a:tailEnd type="triangle" w="med" len="med"/>
            </a:ln>
          </p:spPr>
        </p:cxnSp>
        <p:sp>
          <p:nvSpPr>
            <p:cNvPr id="564" name="Google Shape;564;p40"/>
            <p:cNvSpPr txBox="1"/>
            <p:nvPr/>
          </p:nvSpPr>
          <p:spPr>
            <a:xfrm>
              <a:off x="2763500" y="4555225"/>
              <a:ext cx="221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Larger peak field</a:t>
              </a:r>
              <a:endParaRPr i="1"/>
            </a:p>
          </p:txBody>
        </p:sp>
      </p:grpSp>
      <p:grpSp>
        <p:nvGrpSpPr>
          <p:cNvPr id="565" name="Google Shape;565;p40"/>
          <p:cNvGrpSpPr/>
          <p:nvPr/>
        </p:nvGrpSpPr>
        <p:grpSpPr>
          <a:xfrm>
            <a:off x="4483050" y="417100"/>
            <a:ext cx="4599900" cy="1314750"/>
            <a:chOff x="4483050" y="417100"/>
            <a:chExt cx="4599900" cy="1314750"/>
          </a:xfrm>
        </p:grpSpPr>
        <p:sp>
          <p:nvSpPr>
            <p:cNvPr id="566" name="Google Shape;566;p40"/>
            <p:cNvSpPr txBox="1"/>
            <p:nvPr/>
          </p:nvSpPr>
          <p:spPr>
            <a:xfrm>
              <a:off x="4483050" y="417100"/>
              <a:ext cx="459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Larger freeze-out field due to smaller freeze out time</a:t>
              </a:r>
              <a:endParaRPr i="1"/>
            </a:p>
          </p:txBody>
        </p:sp>
        <p:cxnSp>
          <p:nvCxnSpPr>
            <p:cNvPr id="567" name="Google Shape;567;p40"/>
            <p:cNvCxnSpPr/>
            <p:nvPr/>
          </p:nvCxnSpPr>
          <p:spPr>
            <a:xfrm flipH="1">
              <a:off x="6817550" y="731350"/>
              <a:ext cx="121800" cy="1000500"/>
            </a:xfrm>
            <a:prstGeom prst="straightConnector1">
              <a:avLst/>
            </a:prstGeom>
            <a:noFill/>
            <a:ln w="19050" cap="flat" cmpd="sng">
              <a:solidFill>
                <a:schemeClr val="dk1"/>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2"/>
                                        </p:tgtEl>
                                        <p:attrNameLst>
                                          <p:attrName>style.visibility</p:attrName>
                                        </p:attrNameLst>
                                      </p:cBhvr>
                                      <p:to>
                                        <p:strVal val="visible"/>
                                      </p:to>
                                    </p:set>
                                    <p:animEffect transition="in" filter="fade">
                                      <p:cBhvr>
                                        <p:cTn id="7" dur="1"/>
                                        <p:tgtEl>
                                          <p:spTgt spid="5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5"/>
                                        </p:tgtEl>
                                        <p:attrNameLst>
                                          <p:attrName>style.visibility</p:attrName>
                                        </p:attrNameLst>
                                      </p:cBhvr>
                                      <p:to>
                                        <p:strVal val="visible"/>
                                      </p:to>
                                    </p:set>
                                    <p:animEffect transition="in" filter="fade">
                                      <p:cBhvr>
                                        <p:cTn id="12" dur="1"/>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1"/>
          <p:cNvSpPr txBox="1">
            <a:spLocks noGrp="1"/>
          </p:cNvSpPr>
          <p:nvPr>
            <p:ph type="body" idx="1"/>
          </p:nvPr>
        </p:nvSpPr>
        <p:spPr>
          <a:xfrm>
            <a:off x="159300" y="633475"/>
            <a:ext cx="8832300" cy="3171600"/>
          </a:xfrm>
          <a:prstGeom prst="rect">
            <a:avLst/>
          </a:prstGeom>
          <a:noFill/>
          <a:ln>
            <a:noFill/>
          </a:ln>
        </p:spPr>
        <p:txBody>
          <a:bodyPr spcFirstLastPara="1" wrap="square" lIns="91425" tIns="91425" rIns="91425" bIns="91425" anchor="t" anchorCtr="0">
            <a:normAutofit/>
          </a:bodyPr>
          <a:lstStyle/>
          <a:p>
            <a:pPr lvl="0" indent="-336550">
              <a:lnSpc>
                <a:spcPct val="150000"/>
              </a:lnSpc>
              <a:buClr>
                <a:schemeClr val="dk1"/>
              </a:buClr>
              <a:buSzPts val="1700"/>
            </a:pPr>
            <a:r>
              <a:rPr lang="en" sz="1700" dirty="0">
                <a:solidFill>
                  <a:schemeClr val="dk1"/>
                </a:solidFill>
              </a:rPr>
              <a:t>E</a:t>
            </a:r>
            <a:r>
              <a:rPr lang="en-US" sz="1700" dirty="0">
                <a:solidFill>
                  <a:schemeClr val="dk1"/>
                </a:solidFill>
              </a:rPr>
              <a:t>a</a:t>
            </a:r>
            <a:r>
              <a:rPr lang="en" sz="1700" dirty="0">
                <a:solidFill>
                  <a:schemeClr val="dk1"/>
                </a:solidFill>
              </a:rPr>
              <a:t>rly Universe Plasma and BNN (See lecture by Cheng Tao Yang)</a:t>
            </a:r>
          </a:p>
          <a:p>
            <a:pPr lvl="1" indent="-336550">
              <a:lnSpc>
                <a:spcPct val="150000"/>
              </a:lnSpc>
              <a:buClr>
                <a:schemeClr val="dk1"/>
              </a:buClr>
              <a:buSzPts val="1700"/>
              <a:buChar char="●"/>
            </a:pPr>
            <a:r>
              <a:rPr lang="en-US" dirty="0">
                <a:solidFill>
                  <a:schemeClr val="bg2"/>
                </a:solidFill>
              </a:rPr>
              <a:t>BBN fusion reactions in damped electron-positron-plasma.</a:t>
            </a:r>
          </a:p>
          <a:p>
            <a:pPr indent="-336550">
              <a:lnSpc>
                <a:spcPct val="150000"/>
              </a:lnSpc>
              <a:buClr>
                <a:schemeClr val="dk1"/>
              </a:buClr>
              <a:buSzPts val="1700"/>
            </a:pPr>
            <a:r>
              <a:rPr lang="en" sz="1700" dirty="0">
                <a:solidFill>
                  <a:schemeClr val="tx1"/>
                </a:solidFill>
              </a:rPr>
              <a:t>Electric field</a:t>
            </a:r>
            <a:r>
              <a:rPr lang="en" sz="1700" dirty="0">
                <a:solidFill>
                  <a:schemeClr val="bg2"/>
                </a:solidFill>
              </a:rPr>
              <a:t>:</a:t>
            </a:r>
            <a:r>
              <a:rPr lang="en" sz="2100" dirty="0">
                <a:solidFill>
                  <a:schemeClr val="bg2"/>
                </a:solidFill>
              </a:rPr>
              <a:t> </a:t>
            </a:r>
            <a:r>
              <a:rPr lang="en" dirty="0">
                <a:solidFill>
                  <a:schemeClr val="bg2"/>
                </a:solidFill>
              </a:rPr>
              <a:t>pair production and characterization of electric field in QGP.</a:t>
            </a:r>
          </a:p>
          <a:p>
            <a:pPr marL="457200" lvl="0" indent="-336550" algn="l" rtl="0">
              <a:lnSpc>
                <a:spcPct val="150000"/>
              </a:lnSpc>
              <a:spcBef>
                <a:spcPts val="0"/>
              </a:spcBef>
              <a:spcAft>
                <a:spcPts val="0"/>
              </a:spcAft>
              <a:buClr>
                <a:schemeClr val="dk1"/>
              </a:buClr>
              <a:buSzPts val="1700"/>
              <a:buChar char="●"/>
            </a:pPr>
            <a:r>
              <a:rPr lang="en" sz="1700" dirty="0">
                <a:solidFill>
                  <a:schemeClr val="dk1"/>
                </a:solidFill>
              </a:rPr>
              <a:t>QGP Switch-On and Evolution:</a:t>
            </a:r>
            <a:r>
              <a:rPr lang="en" sz="1700" dirty="0">
                <a:solidFill>
                  <a:srgbClr val="595959"/>
                </a:solidFill>
              </a:rPr>
              <a:t> create a realistic spacetime picture of the plasma.</a:t>
            </a:r>
          </a:p>
          <a:p>
            <a:pPr lvl="1" indent="-336550">
              <a:lnSpc>
                <a:spcPct val="150000"/>
              </a:lnSpc>
              <a:buClr>
                <a:schemeClr val="dk1"/>
              </a:buClr>
              <a:buSzPts val="1700"/>
              <a:buChar char="●"/>
            </a:pPr>
            <a:r>
              <a:rPr lang="en" dirty="0">
                <a:solidFill>
                  <a:srgbClr val="595959"/>
                </a:solidFill>
              </a:rPr>
              <a:t>This can be done by adding a source to the neutral plasma in the boltzmann equation.</a:t>
            </a:r>
          </a:p>
          <a:p>
            <a:pPr marL="596900" lvl="1" indent="0" algn="l" rtl="0">
              <a:lnSpc>
                <a:spcPct val="150000"/>
              </a:lnSpc>
              <a:spcBef>
                <a:spcPts val="0"/>
              </a:spcBef>
              <a:spcAft>
                <a:spcPts val="0"/>
              </a:spcAft>
              <a:buClr>
                <a:srgbClr val="595959"/>
              </a:buClr>
              <a:buSzPts val="1400"/>
              <a:buNone/>
            </a:pPr>
            <a:endParaRPr lang="en" dirty="0">
              <a:solidFill>
                <a:srgbClr val="595959"/>
              </a:solidFill>
            </a:endParaRPr>
          </a:p>
        </p:txBody>
      </p:sp>
      <p:sp>
        <p:nvSpPr>
          <p:cNvPr id="573" name="Google Shape;573;p41"/>
          <p:cNvSpPr txBox="1">
            <a:spLocks noGrp="1"/>
          </p:cNvSpPr>
          <p:nvPr>
            <p:ph type="title"/>
          </p:nvPr>
        </p:nvSpPr>
        <p:spPr>
          <a:xfrm>
            <a:off x="311700" y="136075"/>
            <a:ext cx="8520600" cy="572700"/>
          </a:xfrm>
          <a:prstGeom prst="rect">
            <a:avLst/>
          </a:prstGeom>
          <a:noFill/>
          <a:ln>
            <a:noFill/>
          </a:ln>
          <a:effectLst>
            <a:outerShdw blurRad="57150" dist="19050" dir="5400000" algn="bl" rotWithShape="0">
              <a:srgbClr val="000000">
                <a:alpha val="21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Outlook: </a:t>
            </a:r>
            <a:r>
              <a:rPr lang="en">
                <a:solidFill>
                  <a:srgbClr val="595959"/>
                </a:solidFill>
              </a:rPr>
              <a:t>Just at the Beginning</a:t>
            </a:r>
            <a:endParaRPr>
              <a:solidFill>
                <a:srgbClr val="595959"/>
              </a:solidFill>
            </a:endParaRPr>
          </a:p>
        </p:txBody>
      </p:sp>
      <p:sp>
        <p:nvSpPr>
          <p:cNvPr id="574" name="Google Shape;57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17</a:t>
            </a:fld>
            <a:endParaRPr/>
          </a:p>
        </p:txBody>
      </p:sp>
      <p:grpSp>
        <p:nvGrpSpPr>
          <p:cNvPr id="575" name="Google Shape;575;p41"/>
          <p:cNvGrpSpPr/>
          <p:nvPr/>
        </p:nvGrpSpPr>
        <p:grpSpPr>
          <a:xfrm>
            <a:off x="235500" y="2891539"/>
            <a:ext cx="8313147" cy="1676898"/>
            <a:chOff x="159300" y="3379915"/>
            <a:chExt cx="8313147" cy="1676898"/>
          </a:xfrm>
        </p:grpSpPr>
        <p:pic>
          <p:nvPicPr>
            <p:cNvPr id="576" name="Google Shape;576;p41"/>
            <p:cNvPicPr preferRelativeResize="0"/>
            <p:nvPr/>
          </p:nvPicPr>
          <p:blipFill rotWithShape="1">
            <a:blip r:embed="rId3">
              <a:alphaModFix/>
            </a:blip>
            <a:srcRect/>
            <a:stretch/>
          </p:blipFill>
          <p:spPr>
            <a:xfrm>
              <a:off x="159300" y="3379915"/>
              <a:ext cx="3961250" cy="426725"/>
            </a:xfrm>
            <a:prstGeom prst="rect">
              <a:avLst/>
            </a:prstGeom>
            <a:noFill/>
            <a:ln>
              <a:noFill/>
            </a:ln>
          </p:spPr>
        </p:pic>
        <p:grpSp>
          <p:nvGrpSpPr>
            <p:cNvPr id="577" name="Google Shape;577;p41"/>
            <p:cNvGrpSpPr/>
            <p:nvPr/>
          </p:nvGrpSpPr>
          <p:grpSpPr>
            <a:xfrm>
              <a:off x="3616973" y="3495552"/>
              <a:ext cx="4855474" cy="1561261"/>
              <a:chOff x="1870613" y="3303648"/>
              <a:chExt cx="5402775" cy="1737244"/>
            </a:xfrm>
          </p:grpSpPr>
          <p:sp>
            <p:nvSpPr>
              <p:cNvPr id="578" name="Google Shape;578;p41"/>
              <p:cNvSpPr/>
              <p:nvPr/>
            </p:nvSpPr>
            <p:spPr>
              <a:xfrm>
                <a:off x="4008277" y="3753615"/>
                <a:ext cx="918600" cy="6519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9" name="Google Shape;579;p41"/>
              <p:cNvGrpSpPr/>
              <p:nvPr/>
            </p:nvGrpSpPr>
            <p:grpSpPr>
              <a:xfrm>
                <a:off x="5244534" y="3656632"/>
                <a:ext cx="1993436" cy="1143912"/>
                <a:chOff x="2403925" y="2571750"/>
                <a:chExt cx="4261300" cy="2445300"/>
              </a:xfrm>
            </p:grpSpPr>
            <p:sp>
              <p:nvSpPr>
                <p:cNvPr id="580" name="Google Shape;580;p41"/>
                <p:cNvSpPr txBox="1"/>
                <p:nvPr/>
              </p:nvSpPr>
              <p:spPr>
                <a:xfrm>
                  <a:off x="6003308" y="4487081"/>
                  <a:ext cx="340500" cy="35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pic>
              <p:nvPicPr>
                <p:cNvPr id="581" name="Google Shape;581;p41"/>
                <p:cNvPicPr preferRelativeResize="0"/>
                <p:nvPr/>
              </p:nvPicPr>
              <p:blipFill rotWithShape="1">
                <a:blip r:embed="rId4">
                  <a:alphaModFix/>
                </a:blip>
                <a:srcRect l="22105" t="23984" r="58035" b="43437"/>
                <a:stretch/>
              </p:blipFill>
              <p:spPr>
                <a:xfrm>
                  <a:off x="2670823" y="2893695"/>
                  <a:ext cx="1386072" cy="2088354"/>
                </a:xfrm>
                <a:prstGeom prst="rect">
                  <a:avLst/>
                </a:prstGeom>
                <a:noFill/>
                <a:ln>
                  <a:noFill/>
                </a:ln>
              </p:spPr>
            </p:pic>
            <p:pic>
              <p:nvPicPr>
                <p:cNvPr id="582" name="Google Shape;582;p41"/>
                <p:cNvPicPr preferRelativeResize="0"/>
                <p:nvPr/>
              </p:nvPicPr>
              <p:blipFill rotWithShape="1">
                <a:blip r:embed="rId4">
                  <a:alphaModFix/>
                </a:blip>
                <a:srcRect l="22105" t="23987" r="58035" b="37865"/>
                <a:stretch/>
              </p:blipFill>
              <p:spPr>
                <a:xfrm>
                  <a:off x="5176140" y="2571750"/>
                  <a:ext cx="1386072" cy="2445300"/>
                </a:xfrm>
                <a:prstGeom prst="rect">
                  <a:avLst/>
                </a:prstGeom>
                <a:noFill/>
                <a:ln>
                  <a:noFill/>
                </a:ln>
              </p:spPr>
            </p:pic>
            <p:sp>
              <p:nvSpPr>
                <p:cNvPr id="583" name="Google Shape;583;p41"/>
                <p:cNvSpPr txBox="1"/>
                <p:nvPr/>
              </p:nvSpPr>
              <p:spPr>
                <a:xfrm>
                  <a:off x="4967664" y="4709182"/>
                  <a:ext cx="263700" cy="26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sp>
              <p:nvSpPr>
                <p:cNvPr id="584" name="Google Shape;584;p41"/>
                <p:cNvSpPr/>
                <p:nvPr/>
              </p:nvSpPr>
              <p:spPr>
                <a:xfrm>
                  <a:off x="5401753" y="2571755"/>
                  <a:ext cx="122700" cy="255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41"/>
                <p:cNvSpPr/>
                <p:nvPr/>
              </p:nvSpPr>
              <p:spPr>
                <a:xfrm rot="10800000">
                  <a:off x="5895425" y="3630345"/>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41"/>
                <p:cNvSpPr/>
                <p:nvPr/>
              </p:nvSpPr>
              <p:spPr>
                <a:xfrm>
                  <a:off x="2403925" y="3961009"/>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7" name="Google Shape;587;p41"/>
                <p:cNvPicPr preferRelativeResize="0"/>
                <p:nvPr/>
              </p:nvPicPr>
              <p:blipFill rotWithShape="1">
                <a:blip r:embed="rId5">
                  <a:alphaModFix/>
                </a:blip>
                <a:srcRect/>
                <a:stretch/>
              </p:blipFill>
              <p:spPr>
                <a:xfrm>
                  <a:off x="3667376" y="4415161"/>
                  <a:ext cx="558171" cy="355200"/>
                </a:xfrm>
                <a:prstGeom prst="rect">
                  <a:avLst/>
                </a:prstGeom>
                <a:noFill/>
                <a:ln>
                  <a:noFill/>
                </a:ln>
              </p:spPr>
            </p:pic>
            <p:pic>
              <p:nvPicPr>
                <p:cNvPr id="588" name="Google Shape;588;p41"/>
                <p:cNvPicPr preferRelativeResize="0"/>
                <p:nvPr/>
              </p:nvPicPr>
              <p:blipFill rotWithShape="1">
                <a:blip r:embed="rId6">
                  <a:alphaModFix/>
                </a:blip>
                <a:srcRect/>
                <a:stretch/>
              </p:blipFill>
              <p:spPr>
                <a:xfrm>
                  <a:off x="4332887" y="2893689"/>
                  <a:ext cx="403356" cy="265500"/>
                </a:xfrm>
                <a:prstGeom prst="rect">
                  <a:avLst/>
                </a:prstGeom>
                <a:noFill/>
                <a:ln>
                  <a:noFill/>
                </a:ln>
              </p:spPr>
            </p:pic>
          </p:grpSp>
          <p:sp>
            <p:nvSpPr>
              <p:cNvPr id="589" name="Google Shape;589;p41"/>
              <p:cNvSpPr/>
              <p:nvPr/>
            </p:nvSpPr>
            <p:spPr>
              <a:xfrm>
                <a:off x="5157488" y="3489892"/>
                <a:ext cx="2115900" cy="1551000"/>
              </a:xfrm>
              <a:prstGeom prst="rect">
                <a:avLst/>
              </a:prstGeom>
              <a:gradFill>
                <a:gsLst>
                  <a:gs pos="0">
                    <a:srgbClr val="FFFFFF">
                      <a:alpha val="0"/>
                    </a:srgbClr>
                  </a:gs>
                  <a:gs pos="25000">
                    <a:srgbClr val="FFFFFF">
                      <a:alpha val="0"/>
                    </a:srgbClr>
                  </a:gs>
                  <a:gs pos="30000">
                    <a:srgbClr val="FFFFFF">
                      <a:alpha val="0"/>
                    </a:srgbClr>
                  </a:gs>
                  <a:gs pos="100000">
                    <a:srgbClr val="FDE9AE"/>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1"/>
              <p:cNvSpPr txBox="1"/>
              <p:nvPr/>
            </p:nvSpPr>
            <p:spPr>
              <a:xfrm>
                <a:off x="3429322" y="4477387"/>
                <a:ext cx="159300" cy="16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pic>
            <p:nvPicPr>
              <p:cNvPr id="591" name="Google Shape;591;p41"/>
              <p:cNvPicPr preferRelativeResize="0"/>
              <p:nvPr/>
            </p:nvPicPr>
            <p:blipFill rotWithShape="1">
              <a:blip r:embed="rId4">
                <a:alphaModFix/>
              </a:blip>
              <a:srcRect l="22105" t="23984" r="58035" b="43437"/>
              <a:stretch/>
            </p:blipFill>
            <p:spPr>
              <a:xfrm>
                <a:off x="1870613" y="3732106"/>
                <a:ext cx="648311" cy="976792"/>
              </a:xfrm>
              <a:prstGeom prst="rect">
                <a:avLst/>
              </a:prstGeom>
              <a:noFill/>
              <a:ln>
                <a:noFill/>
              </a:ln>
            </p:spPr>
          </p:pic>
          <p:pic>
            <p:nvPicPr>
              <p:cNvPr id="592" name="Google Shape;592;p41"/>
              <p:cNvPicPr preferRelativeResize="0"/>
              <p:nvPr/>
            </p:nvPicPr>
            <p:blipFill rotWithShape="1">
              <a:blip r:embed="rId4">
                <a:alphaModFix/>
              </a:blip>
              <a:srcRect l="22105" t="23987" r="58035" b="37865"/>
              <a:stretch/>
            </p:blipFill>
            <p:spPr>
              <a:xfrm>
                <a:off x="3042430" y="3581522"/>
                <a:ext cx="648311" cy="1143751"/>
              </a:xfrm>
              <a:prstGeom prst="rect">
                <a:avLst/>
              </a:prstGeom>
              <a:noFill/>
              <a:ln>
                <a:noFill/>
              </a:ln>
            </p:spPr>
          </p:pic>
          <p:sp>
            <p:nvSpPr>
              <p:cNvPr id="593" name="Google Shape;593;p41"/>
              <p:cNvSpPr txBox="1"/>
              <p:nvPr/>
            </p:nvSpPr>
            <p:spPr>
              <a:xfrm>
                <a:off x="2944919" y="4581271"/>
                <a:ext cx="123300" cy="12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sp>
            <p:nvSpPr>
              <p:cNvPr id="594" name="Google Shape;594;p41"/>
              <p:cNvSpPr/>
              <p:nvPr/>
            </p:nvSpPr>
            <p:spPr>
              <a:xfrm>
                <a:off x="3147956" y="3581524"/>
                <a:ext cx="57600" cy="119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1"/>
              <p:cNvSpPr/>
              <p:nvPr/>
            </p:nvSpPr>
            <p:spPr>
              <a:xfrm rot="10800000" flipH="1">
                <a:off x="2944914" y="4067983"/>
                <a:ext cx="360000" cy="95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1"/>
              <p:cNvSpPr/>
              <p:nvPr/>
            </p:nvSpPr>
            <p:spPr>
              <a:xfrm flipH="1">
                <a:off x="2187540" y="4217768"/>
                <a:ext cx="360000" cy="95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7" name="Google Shape;597;p41"/>
              <p:cNvPicPr preferRelativeResize="0"/>
              <p:nvPr/>
            </p:nvPicPr>
            <p:blipFill rotWithShape="1">
              <a:blip r:embed="rId5">
                <a:alphaModFix/>
              </a:blip>
              <a:srcRect/>
              <a:stretch/>
            </p:blipFill>
            <p:spPr>
              <a:xfrm>
                <a:off x="2336732" y="4443747"/>
                <a:ext cx="261075" cy="166139"/>
              </a:xfrm>
              <a:prstGeom prst="rect">
                <a:avLst/>
              </a:prstGeom>
              <a:noFill/>
              <a:ln>
                <a:noFill/>
              </a:ln>
            </p:spPr>
          </p:pic>
          <p:sp>
            <p:nvSpPr>
              <p:cNvPr id="598" name="Google Shape;598;p41"/>
              <p:cNvSpPr txBox="1"/>
              <p:nvPr/>
            </p:nvSpPr>
            <p:spPr>
              <a:xfrm>
                <a:off x="2416860" y="3463212"/>
                <a:ext cx="2470200" cy="44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9" name="Google Shape;599;p41"/>
              <p:cNvPicPr preferRelativeResize="0"/>
              <p:nvPr/>
            </p:nvPicPr>
            <p:blipFill rotWithShape="1">
              <a:blip r:embed="rId7">
                <a:alphaModFix/>
              </a:blip>
              <a:srcRect/>
              <a:stretch/>
            </p:blipFill>
            <p:spPr>
              <a:xfrm>
                <a:off x="2496213" y="3483688"/>
                <a:ext cx="503052" cy="166131"/>
              </a:xfrm>
              <a:prstGeom prst="rect">
                <a:avLst/>
              </a:prstGeom>
              <a:noFill/>
              <a:ln>
                <a:noFill/>
              </a:ln>
            </p:spPr>
          </p:pic>
          <p:pic>
            <p:nvPicPr>
              <p:cNvPr id="600" name="Google Shape;600;p41"/>
              <p:cNvPicPr preferRelativeResize="0"/>
              <p:nvPr/>
            </p:nvPicPr>
            <p:blipFill rotWithShape="1">
              <a:blip r:embed="rId8">
                <a:alphaModFix/>
              </a:blip>
              <a:srcRect/>
              <a:stretch/>
            </p:blipFill>
            <p:spPr>
              <a:xfrm>
                <a:off x="5998661" y="3303648"/>
                <a:ext cx="503054" cy="166132"/>
              </a:xfrm>
              <a:prstGeom prst="rect">
                <a:avLst/>
              </a:prstGeom>
              <a:noFill/>
              <a:ln>
                <a:noFill/>
              </a:ln>
            </p:spPr>
          </p:pic>
        </p:grpSp>
      </p:grpSp>
      <p:sp>
        <p:nvSpPr>
          <p:cNvPr id="601" name="Google Shape;601;p41"/>
          <p:cNvSpPr txBox="1">
            <a:spLocks noGrp="1"/>
          </p:cNvSpPr>
          <p:nvPr>
            <p:ph type="title"/>
          </p:nvPr>
        </p:nvSpPr>
        <p:spPr>
          <a:xfrm>
            <a:off x="-2392657" y="3716315"/>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dirty="0"/>
              <a:t>Thank You!</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
                                            <p:txEl>
                                              <p:pRg st="0" end="0"/>
                                            </p:txEl>
                                          </p:spTgt>
                                        </p:tgtEl>
                                        <p:attrNameLst>
                                          <p:attrName>style.visibility</p:attrName>
                                        </p:attrNameLst>
                                      </p:cBhvr>
                                      <p:to>
                                        <p:strVal val="visible"/>
                                      </p:to>
                                    </p:set>
                                    <p:animEffect transition="in" filter="fade">
                                      <p:cBhvr>
                                        <p:cTn id="7" dur="1"/>
                                        <p:tgtEl>
                                          <p:spTgt spid="5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2">
                                            <p:txEl>
                                              <p:pRg st="1" end="1"/>
                                            </p:txEl>
                                          </p:spTgt>
                                        </p:tgtEl>
                                        <p:attrNameLst>
                                          <p:attrName>style.visibility</p:attrName>
                                        </p:attrNameLst>
                                      </p:cBhvr>
                                      <p:to>
                                        <p:strVal val="visible"/>
                                      </p:to>
                                    </p:set>
                                    <p:animEffect transition="in" filter="fade">
                                      <p:cBhvr>
                                        <p:cTn id="12" dur="1"/>
                                        <p:tgtEl>
                                          <p:spTgt spid="5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2">
                                            <p:txEl>
                                              <p:pRg st="2" end="2"/>
                                            </p:txEl>
                                          </p:spTgt>
                                        </p:tgtEl>
                                        <p:attrNameLst>
                                          <p:attrName>style.visibility</p:attrName>
                                        </p:attrNameLst>
                                      </p:cBhvr>
                                      <p:to>
                                        <p:strVal val="visible"/>
                                      </p:to>
                                    </p:set>
                                    <p:animEffect transition="in" filter="fade">
                                      <p:cBhvr>
                                        <p:cTn id="17" dur="1"/>
                                        <p:tgtEl>
                                          <p:spTgt spid="5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2">
                                            <p:txEl>
                                              <p:pRg st="3" end="3"/>
                                            </p:txEl>
                                          </p:spTgt>
                                        </p:tgtEl>
                                        <p:attrNameLst>
                                          <p:attrName>style.visibility</p:attrName>
                                        </p:attrNameLst>
                                      </p:cBhvr>
                                      <p:to>
                                        <p:strVal val="visible"/>
                                      </p:to>
                                    </p:set>
                                    <p:animEffect transition="in" filter="fade">
                                      <p:cBhvr>
                                        <p:cTn id="22" dur="1"/>
                                        <p:tgtEl>
                                          <p:spTgt spid="5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2">
                                            <p:txEl>
                                              <p:pRg st="4" end="4"/>
                                            </p:txEl>
                                          </p:spTgt>
                                        </p:tgtEl>
                                        <p:attrNameLst>
                                          <p:attrName>style.visibility</p:attrName>
                                        </p:attrNameLst>
                                      </p:cBhvr>
                                      <p:to>
                                        <p:strVal val="visible"/>
                                      </p:to>
                                    </p:set>
                                    <p:animEffect transition="in" filter="fade">
                                      <p:cBhvr>
                                        <p:cTn id="27" dur="1"/>
                                        <p:tgtEl>
                                          <p:spTgt spid="57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5"/>
                                        </p:tgtEl>
                                        <p:attrNameLst>
                                          <p:attrName>style.visibility</p:attrName>
                                        </p:attrNameLst>
                                      </p:cBhvr>
                                      <p:to>
                                        <p:strVal val="visible"/>
                                      </p:to>
                                    </p:set>
                                    <p:animEffect transition="in" filter="fade">
                                      <p:cBhvr>
                                        <p:cTn id="32" dur="1"/>
                                        <p:tgtEl>
                                          <p:spTgt spid="5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01"/>
                                        </p:tgtEl>
                                        <p:attrNameLst>
                                          <p:attrName>style.visibility</p:attrName>
                                        </p:attrNameLst>
                                      </p:cBhvr>
                                      <p:to>
                                        <p:strVal val="visible"/>
                                      </p:to>
                                    </p:set>
                                    <p:animEffect transition="in" filter="fade">
                                      <p:cBhvr>
                                        <p:cTn id="37" dur="1"/>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Supplemental Slides</a:t>
            </a:r>
            <a:endParaRPr/>
          </a:p>
        </p:txBody>
      </p:sp>
      <p:sp>
        <p:nvSpPr>
          <p:cNvPr id="613" name="Google Shape;61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51"/>
          <p:cNvSpPr txBox="1">
            <a:spLocks noGrp="1"/>
          </p:cNvSpPr>
          <p:nvPr>
            <p:ph type="title"/>
          </p:nvPr>
        </p:nvSpPr>
        <p:spPr>
          <a:xfrm>
            <a:off x="279625" y="2526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Electric Field</a:t>
            </a:r>
            <a:endParaRPr/>
          </a:p>
        </p:txBody>
      </p:sp>
      <p:sp>
        <p:nvSpPr>
          <p:cNvPr id="818" name="Google Shape;81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19</a:t>
            </a:fld>
            <a:endParaRPr/>
          </a:p>
        </p:txBody>
      </p:sp>
      <p:pic>
        <p:nvPicPr>
          <p:cNvPr id="819" name="Google Shape;819;p51"/>
          <p:cNvPicPr preferRelativeResize="0"/>
          <p:nvPr/>
        </p:nvPicPr>
        <p:blipFill rotWithShape="1">
          <a:blip r:embed="rId3">
            <a:alphaModFix/>
          </a:blip>
          <a:srcRect/>
          <a:stretch/>
        </p:blipFill>
        <p:spPr>
          <a:xfrm>
            <a:off x="158727" y="947455"/>
            <a:ext cx="6279402" cy="3552974"/>
          </a:xfrm>
          <a:prstGeom prst="rect">
            <a:avLst/>
          </a:prstGeom>
          <a:noFill/>
          <a:ln>
            <a:noFill/>
          </a:ln>
        </p:spPr>
      </p:pic>
      <p:pic>
        <p:nvPicPr>
          <p:cNvPr id="820" name="Google Shape;820;p51"/>
          <p:cNvPicPr preferRelativeResize="0"/>
          <p:nvPr/>
        </p:nvPicPr>
        <p:blipFill rotWithShape="1">
          <a:blip r:embed="rId4">
            <a:alphaModFix/>
          </a:blip>
          <a:srcRect l="417" t="583" b="582"/>
          <a:stretch/>
        </p:blipFill>
        <p:spPr>
          <a:xfrm>
            <a:off x="5295575" y="198925"/>
            <a:ext cx="3176876" cy="3068799"/>
          </a:xfrm>
          <a:prstGeom prst="rect">
            <a:avLst/>
          </a:prstGeom>
          <a:noFill/>
          <a:ln>
            <a:noFill/>
          </a:ln>
        </p:spPr>
      </p:pic>
      <p:sp>
        <p:nvSpPr>
          <p:cNvPr id="821" name="Google Shape;821;p51"/>
          <p:cNvSpPr txBox="1"/>
          <p:nvPr/>
        </p:nvSpPr>
        <p:spPr>
          <a:xfrm>
            <a:off x="5130800" y="4053475"/>
            <a:ext cx="3097800" cy="6156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Transverse electric field is suppressed.</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6"/>
          <p:cNvSpPr txBox="1"/>
          <p:nvPr/>
        </p:nvSpPr>
        <p:spPr>
          <a:xfrm>
            <a:off x="256650" y="820375"/>
            <a:ext cx="5355300" cy="1046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800"/>
              <a:buFont typeface="Arial"/>
              <a:buNone/>
            </a:pPr>
            <a:r>
              <a:rPr lang="en" sz="1800">
                <a:solidFill>
                  <a:schemeClr val="dk2"/>
                </a:solidFill>
              </a:rPr>
              <a:t>Applying previous work to QGP</a:t>
            </a:r>
            <a:endParaRPr sz="1800">
              <a:solidFill>
                <a:schemeClr val="dk2"/>
              </a:solidFill>
            </a:endParaRPr>
          </a:p>
          <a:p>
            <a:pPr marL="0" lvl="0" indent="0" algn="l" rtl="0">
              <a:lnSpc>
                <a:spcPct val="100000"/>
              </a:lnSpc>
              <a:spcBef>
                <a:spcPts val="0"/>
              </a:spcBef>
              <a:spcAft>
                <a:spcPts val="0"/>
              </a:spcAft>
              <a:buClr>
                <a:schemeClr val="dk1"/>
              </a:buClr>
              <a:buSzPts val="1800"/>
              <a:buFont typeface="Arial"/>
              <a:buNone/>
            </a:pPr>
            <a:endParaRPr sz="1500">
              <a:solidFill>
                <a:schemeClr val="dk2"/>
              </a:solidFill>
            </a:endParaRPr>
          </a:p>
          <a:p>
            <a:pPr marL="0" lvl="0" indent="0" algn="l" rtl="0">
              <a:lnSpc>
                <a:spcPct val="100000"/>
              </a:lnSpc>
              <a:spcBef>
                <a:spcPts val="1200"/>
              </a:spcBef>
              <a:spcAft>
                <a:spcPts val="0"/>
              </a:spcAft>
              <a:buNone/>
            </a:pPr>
            <a:r>
              <a:rPr lang="en" sz="1300">
                <a:solidFill>
                  <a:schemeClr val="dk2"/>
                </a:solidFill>
              </a:rPr>
              <a:t>Presents the polarization tensor for relativistic collisional plasmas.</a:t>
            </a:r>
            <a:endParaRPr sz="1200"/>
          </a:p>
        </p:txBody>
      </p:sp>
      <p:pic>
        <p:nvPicPr>
          <p:cNvPr id="111" name="Google Shape;111;p26"/>
          <p:cNvPicPr preferRelativeResize="0"/>
          <p:nvPr/>
        </p:nvPicPr>
        <p:blipFill rotWithShape="1">
          <a:blip r:embed="rId3">
            <a:alphaModFix/>
          </a:blip>
          <a:srcRect/>
          <a:stretch/>
        </p:blipFill>
        <p:spPr>
          <a:xfrm>
            <a:off x="5361161" y="535925"/>
            <a:ext cx="3880465" cy="1961249"/>
          </a:xfrm>
          <a:prstGeom prst="rect">
            <a:avLst/>
          </a:prstGeom>
          <a:noFill/>
          <a:ln>
            <a:noFill/>
          </a:ln>
        </p:spPr>
      </p:pic>
      <p:sp>
        <p:nvSpPr>
          <p:cNvPr id="112" name="Google Shape;112;p26"/>
          <p:cNvSpPr txBox="1">
            <a:spLocks noGrp="1"/>
          </p:cNvSpPr>
          <p:nvPr>
            <p:ph type="title"/>
          </p:nvPr>
        </p:nvSpPr>
        <p:spPr>
          <a:xfrm>
            <a:off x="311700" y="242300"/>
            <a:ext cx="8520600" cy="572700"/>
          </a:xfrm>
          <a:prstGeom prst="rect">
            <a:avLst/>
          </a:prstGeom>
          <a:noFill/>
          <a:ln>
            <a:noFill/>
          </a:ln>
          <a:effectLst>
            <a:outerShdw blurRad="42863" dist="19050" dir="5400000" algn="bl" rotWithShape="0">
              <a:srgbClr val="000000">
                <a:alpha val="37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Current-Conserving Relativistic Linear Response</a:t>
            </a:r>
            <a:endParaRPr/>
          </a:p>
        </p:txBody>
      </p:sp>
      <p:sp>
        <p:nvSpPr>
          <p:cNvPr id="113" name="Google Shape;113;p26"/>
          <p:cNvSpPr txBox="1">
            <a:spLocks noGrp="1"/>
          </p:cNvSpPr>
          <p:nvPr>
            <p:ph type="sldNum" idx="12"/>
          </p:nvPr>
        </p:nvSpPr>
        <p:spPr>
          <a:xfrm>
            <a:off x="8499958" y="45068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a:t>
            </a:fld>
            <a:endParaRPr/>
          </a:p>
        </p:txBody>
      </p:sp>
      <p:sp>
        <p:nvSpPr>
          <p:cNvPr id="114" name="Google Shape;114;p26"/>
          <p:cNvSpPr/>
          <p:nvPr/>
        </p:nvSpPr>
        <p:spPr>
          <a:xfrm>
            <a:off x="5429253" y="2415355"/>
            <a:ext cx="122700" cy="255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 name="Google Shape;115;p26"/>
          <p:cNvGrpSpPr/>
          <p:nvPr/>
        </p:nvGrpSpPr>
        <p:grpSpPr>
          <a:xfrm>
            <a:off x="462690" y="2899873"/>
            <a:ext cx="3307096" cy="1853049"/>
            <a:chOff x="386490" y="2747473"/>
            <a:chExt cx="3307096" cy="1853049"/>
          </a:xfrm>
        </p:grpSpPr>
        <p:sp>
          <p:nvSpPr>
            <p:cNvPr id="116" name="Google Shape;116;p26"/>
            <p:cNvSpPr txBox="1"/>
            <p:nvPr/>
          </p:nvSpPr>
          <p:spPr>
            <a:xfrm>
              <a:off x="3191985" y="4198911"/>
              <a:ext cx="258031" cy="26917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pic>
          <p:nvPicPr>
            <p:cNvPr id="117" name="Google Shape;117;p26"/>
            <p:cNvPicPr preferRelativeResize="0"/>
            <p:nvPr/>
          </p:nvPicPr>
          <p:blipFill rotWithShape="1">
            <a:blip r:embed="rId4">
              <a:alphaModFix/>
            </a:blip>
            <a:srcRect l="22105" t="23984" r="58035" b="43437"/>
            <a:stretch/>
          </p:blipFill>
          <p:spPr>
            <a:xfrm>
              <a:off x="666628" y="2991443"/>
              <a:ext cx="1050365" cy="1582555"/>
            </a:xfrm>
            <a:prstGeom prst="rect">
              <a:avLst/>
            </a:prstGeom>
            <a:noFill/>
            <a:ln>
              <a:noFill/>
            </a:ln>
          </p:spPr>
        </p:pic>
        <p:pic>
          <p:nvPicPr>
            <p:cNvPr id="118" name="Google Shape;118;p26"/>
            <p:cNvPicPr preferRelativeResize="0"/>
            <p:nvPr/>
          </p:nvPicPr>
          <p:blipFill rotWithShape="1">
            <a:blip r:embed="rId4">
              <a:alphaModFix/>
            </a:blip>
            <a:srcRect l="22105" t="23987" r="58035" b="37865"/>
            <a:stretch/>
          </p:blipFill>
          <p:spPr>
            <a:xfrm>
              <a:off x="2565157" y="2747473"/>
              <a:ext cx="1050365" cy="1853049"/>
            </a:xfrm>
            <a:prstGeom prst="rect">
              <a:avLst/>
            </a:prstGeom>
            <a:noFill/>
            <a:ln>
              <a:noFill/>
            </a:ln>
          </p:spPr>
        </p:pic>
        <p:sp>
          <p:nvSpPr>
            <p:cNvPr id="119" name="Google Shape;119;p26"/>
            <p:cNvSpPr/>
            <p:nvPr/>
          </p:nvSpPr>
          <p:spPr>
            <a:xfrm rot="409">
              <a:off x="1123807" y="3443076"/>
              <a:ext cx="1911929" cy="572442"/>
            </a:xfrm>
            <a:prstGeom prst="roundRect">
              <a:avLst>
                <a:gd name="adj" fmla="val 50000"/>
              </a:avLst>
            </a:prstGeom>
            <a:gradFill>
              <a:gsLst>
                <a:gs pos="0">
                  <a:srgbClr val="FFFFFF">
                    <a:alpha val="0"/>
                  </a:srgbClr>
                </a:gs>
                <a:gs pos="100000">
                  <a:srgbClr val="FFD966"/>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QGP</a:t>
              </a:r>
              <a:endParaRPr sz="1400" b="0" i="0" u="none" strike="noStrike" cap="none">
                <a:solidFill>
                  <a:srgbClr val="000000"/>
                </a:solidFill>
                <a:latin typeface="Arial"/>
                <a:ea typeface="Arial"/>
                <a:cs typeface="Arial"/>
                <a:sym typeface="Arial"/>
              </a:endParaRPr>
            </a:p>
          </p:txBody>
        </p:sp>
        <p:sp>
          <p:nvSpPr>
            <p:cNvPr id="120" name="Google Shape;120;p26"/>
            <p:cNvSpPr txBox="1"/>
            <p:nvPr/>
          </p:nvSpPr>
          <p:spPr>
            <a:xfrm>
              <a:off x="2407174" y="4367219"/>
              <a:ext cx="199832" cy="20119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sp>
          <p:nvSpPr>
            <p:cNvPr id="121" name="Google Shape;121;p26"/>
            <p:cNvSpPr/>
            <p:nvPr/>
          </p:nvSpPr>
          <p:spPr>
            <a:xfrm>
              <a:off x="2736127" y="2747477"/>
              <a:ext cx="92982" cy="193921"/>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6"/>
            <p:cNvSpPr/>
            <p:nvPr/>
          </p:nvSpPr>
          <p:spPr>
            <a:xfrm rot="10800000">
              <a:off x="3110232" y="3549677"/>
              <a:ext cx="583354" cy="153909"/>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6"/>
            <p:cNvSpPr/>
            <p:nvPr/>
          </p:nvSpPr>
          <p:spPr>
            <a:xfrm>
              <a:off x="464373" y="3814852"/>
              <a:ext cx="583354" cy="153909"/>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 name="Google Shape;124;p26"/>
            <p:cNvPicPr preferRelativeResize="0"/>
            <p:nvPr/>
          </p:nvPicPr>
          <p:blipFill rotWithShape="1">
            <a:blip r:embed="rId5">
              <a:alphaModFix/>
            </a:blip>
            <a:srcRect/>
            <a:stretch/>
          </p:blipFill>
          <p:spPr>
            <a:xfrm>
              <a:off x="386490" y="3075961"/>
              <a:ext cx="422982" cy="269171"/>
            </a:xfrm>
            <a:prstGeom prst="rect">
              <a:avLst/>
            </a:prstGeom>
            <a:noFill/>
            <a:ln>
              <a:noFill/>
            </a:ln>
          </p:spPr>
        </p:pic>
        <p:pic>
          <p:nvPicPr>
            <p:cNvPr id="125" name="Google Shape;125;p26"/>
            <p:cNvPicPr preferRelativeResize="0"/>
            <p:nvPr/>
          </p:nvPicPr>
          <p:blipFill rotWithShape="1">
            <a:blip r:embed="rId6">
              <a:alphaModFix/>
            </a:blip>
            <a:srcRect/>
            <a:stretch/>
          </p:blipFill>
          <p:spPr>
            <a:xfrm>
              <a:off x="2242401" y="3814865"/>
              <a:ext cx="305663" cy="201196"/>
            </a:xfrm>
            <a:prstGeom prst="rect">
              <a:avLst/>
            </a:prstGeom>
            <a:noFill/>
            <a:ln>
              <a:noFill/>
            </a:ln>
          </p:spPr>
        </p:pic>
      </p:grpSp>
      <p:grpSp>
        <p:nvGrpSpPr>
          <p:cNvPr id="126" name="Google Shape;126;p26"/>
          <p:cNvGrpSpPr/>
          <p:nvPr/>
        </p:nvGrpSpPr>
        <p:grpSpPr>
          <a:xfrm>
            <a:off x="3916188" y="2645850"/>
            <a:ext cx="4881612" cy="2319300"/>
            <a:chOff x="3916188" y="2569650"/>
            <a:chExt cx="4881612" cy="2319300"/>
          </a:xfrm>
        </p:grpSpPr>
        <p:sp>
          <p:nvSpPr>
            <p:cNvPr id="127" name="Google Shape;127;p26"/>
            <p:cNvSpPr/>
            <p:nvPr/>
          </p:nvSpPr>
          <p:spPr>
            <a:xfrm>
              <a:off x="3916188" y="3097700"/>
              <a:ext cx="1624500" cy="11526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6"/>
            <p:cNvSpPr txBox="1"/>
            <p:nvPr/>
          </p:nvSpPr>
          <p:spPr>
            <a:xfrm>
              <a:off x="3997798" y="3347720"/>
              <a:ext cx="1469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rPr>
                <a:t>Homogenous and Stationary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9" name="Google Shape;129;p26"/>
            <p:cNvGrpSpPr/>
            <p:nvPr/>
          </p:nvGrpSpPr>
          <p:grpSpPr>
            <a:xfrm>
              <a:off x="5763334" y="2818758"/>
              <a:ext cx="2980779" cy="1710488"/>
              <a:chOff x="2403925" y="2571750"/>
              <a:chExt cx="4261300" cy="2445300"/>
            </a:xfrm>
          </p:grpSpPr>
          <p:sp>
            <p:nvSpPr>
              <p:cNvPr id="130" name="Google Shape;130;p26"/>
              <p:cNvSpPr txBox="1"/>
              <p:nvPr/>
            </p:nvSpPr>
            <p:spPr>
              <a:xfrm>
                <a:off x="6003308" y="4487081"/>
                <a:ext cx="340500" cy="35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pic>
            <p:nvPicPr>
              <p:cNvPr id="131" name="Google Shape;131;p26"/>
              <p:cNvPicPr preferRelativeResize="0"/>
              <p:nvPr/>
            </p:nvPicPr>
            <p:blipFill rotWithShape="1">
              <a:blip r:embed="rId4">
                <a:alphaModFix/>
              </a:blip>
              <a:srcRect l="22105" t="23984" r="58035" b="43437"/>
              <a:stretch/>
            </p:blipFill>
            <p:spPr>
              <a:xfrm>
                <a:off x="2670823" y="2893695"/>
                <a:ext cx="1386072" cy="2088354"/>
              </a:xfrm>
              <a:prstGeom prst="rect">
                <a:avLst/>
              </a:prstGeom>
              <a:noFill/>
              <a:ln>
                <a:noFill/>
              </a:ln>
            </p:spPr>
          </p:pic>
          <p:pic>
            <p:nvPicPr>
              <p:cNvPr id="132" name="Google Shape;132;p26"/>
              <p:cNvPicPr preferRelativeResize="0"/>
              <p:nvPr/>
            </p:nvPicPr>
            <p:blipFill rotWithShape="1">
              <a:blip r:embed="rId4">
                <a:alphaModFix/>
              </a:blip>
              <a:srcRect l="22105" t="23987" r="58035" b="37865"/>
              <a:stretch/>
            </p:blipFill>
            <p:spPr>
              <a:xfrm>
                <a:off x="5176140" y="2571750"/>
                <a:ext cx="1386072" cy="2445300"/>
              </a:xfrm>
              <a:prstGeom prst="rect">
                <a:avLst/>
              </a:prstGeom>
              <a:noFill/>
              <a:ln>
                <a:noFill/>
              </a:ln>
            </p:spPr>
          </p:pic>
          <p:sp>
            <p:nvSpPr>
              <p:cNvPr id="133" name="Google Shape;133;p26"/>
              <p:cNvSpPr txBox="1"/>
              <p:nvPr/>
            </p:nvSpPr>
            <p:spPr>
              <a:xfrm>
                <a:off x="4967664" y="4709182"/>
                <a:ext cx="263700" cy="26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sp>
            <p:nvSpPr>
              <p:cNvPr id="134" name="Google Shape;134;p26"/>
              <p:cNvSpPr/>
              <p:nvPr/>
            </p:nvSpPr>
            <p:spPr>
              <a:xfrm>
                <a:off x="5401753" y="2571755"/>
                <a:ext cx="122700" cy="255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6"/>
              <p:cNvSpPr/>
              <p:nvPr/>
            </p:nvSpPr>
            <p:spPr>
              <a:xfrm rot="10800000">
                <a:off x="5895425" y="3630345"/>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6"/>
              <p:cNvSpPr/>
              <p:nvPr/>
            </p:nvSpPr>
            <p:spPr>
              <a:xfrm>
                <a:off x="2403925" y="3961009"/>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 name="Google Shape;137;p26"/>
              <p:cNvPicPr preferRelativeResize="0"/>
              <p:nvPr/>
            </p:nvPicPr>
            <p:blipFill rotWithShape="1">
              <a:blip r:embed="rId5">
                <a:alphaModFix/>
              </a:blip>
              <a:srcRect/>
              <a:stretch/>
            </p:blipFill>
            <p:spPr>
              <a:xfrm>
                <a:off x="3667376" y="4415161"/>
                <a:ext cx="558171" cy="355200"/>
              </a:xfrm>
              <a:prstGeom prst="rect">
                <a:avLst/>
              </a:prstGeom>
              <a:noFill/>
              <a:ln>
                <a:noFill/>
              </a:ln>
            </p:spPr>
          </p:pic>
          <p:pic>
            <p:nvPicPr>
              <p:cNvPr id="138" name="Google Shape;138;p26"/>
              <p:cNvPicPr preferRelativeResize="0"/>
              <p:nvPr/>
            </p:nvPicPr>
            <p:blipFill rotWithShape="1">
              <a:blip r:embed="rId6">
                <a:alphaModFix/>
              </a:blip>
              <a:srcRect/>
              <a:stretch/>
            </p:blipFill>
            <p:spPr>
              <a:xfrm>
                <a:off x="4332887" y="2893689"/>
                <a:ext cx="403356" cy="265500"/>
              </a:xfrm>
              <a:prstGeom prst="rect">
                <a:avLst/>
              </a:prstGeom>
              <a:noFill/>
              <a:ln>
                <a:noFill/>
              </a:ln>
            </p:spPr>
          </p:pic>
        </p:grpSp>
        <p:sp>
          <p:nvSpPr>
            <p:cNvPr id="139" name="Google Shape;139;p26"/>
            <p:cNvSpPr/>
            <p:nvPr/>
          </p:nvSpPr>
          <p:spPr>
            <a:xfrm>
              <a:off x="5633400" y="2569650"/>
              <a:ext cx="3164400" cy="2319300"/>
            </a:xfrm>
            <a:prstGeom prst="rect">
              <a:avLst/>
            </a:prstGeom>
            <a:gradFill>
              <a:gsLst>
                <a:gs pos="0">
                  <a:srgbClr val="FFFFFF">
                    <a:alpha val="0"/>
                  </a:srgbClr>
                </a:gs>
                <a:gs pos="25000">
                  <a:srgbClr val="FFFFFF">
                    <a:alpha val="0"/>
                  </a:srgbClr>
                </a:gs>
                <a:gs pos="30000">
                  <a:srgbClr val="FFFFFF">
                    <a:alpha val="0"/>
                  </a:srgbClr>
                </a:gs>
                <a:gs pos="100000">
                  <a:srgbClr val="FDE9AE"/>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6"/>
            <p:cNvSpPr txBox="1"/>
            <p:nvPr/>
          </p:nvSpPr>
          <p:spPr>
            <a:xfrm>
              <a:off x="6842888" y="3251300"/>
              <a:ext cx="849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QGP</a:t>
              </a:r>
              <a:endParaRPr sz="1400" b="0" i="0" u="none" strike="noStrike" cap="none">
                <a:solidFill>
                  <a:srgbClr val="000000"/>
                </a:solidFill>
                <a:latin typeface="Arial"/>
                <a:ea typeface="Arial"/>
                <a:cs typeface="Arial"/>
                <a:sym typeface="Arial"/>
              </a:endParaRPr>
            </a:p>
          </p:txBody>
        </p:sp>
        <p:sp>
          <p:nvSpPr>
            <p:cNvPr id="141" name="Google Shape;141;p26"/>
            <p:cNvSpPr txBox="1"/>
            <p:nvPr/>
          </p:nvSpPr>
          <p:spPr>
            <a:xfrm>
              <a:off x="4091825" y="4207400"/>
              <a:ext cx="156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sp>
        <p:nvSpPr>
          <p:cNvPr id="142" name="Google Shape;142;p26"/>
          <p:cNvSpPr txBox="1"/>
          <p:nvPr/>
        </p:nvSpPr>
        <p:spPr>
          <a:xfrm>
            <a:off x="158725" y="1172850"/>
            <a:ext cx="5551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900"/>
              <a:buFont typeface="Arial"/>
              <a:buNone/>
            </a:pPr>
            <a:r>
              <a:rPr lang="en" sz="1100">
                <a:solidFill>
                  <a:schemeClr val="accent1"/>
                </a:solidFill>
              </a:rPr>
              <a:t>M. Formanek, C. Grayson, J. Rafelski and B. Müller, Annals Phys. 434, 168605 (2021)</a:t>
            </a:r>
            <a:endParaRPr sz="1600"/>
          </a:p>
        </p:txBody>
      </p:sp>
      <p:sp>
        <p:nvSpPr>
          <p:cNvPr id="143" name="Google Shape;143;p26"/>
          <p:cNvSpPr txBox="1"/>
          <p:nvPr/>
        </p:nvSpPr>
        <p:spPr>
          <a:xfrm>
            <a:off x="293130" y="1905190"/>
            <a:ext cx="5229000" cy="4002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Electromagnetic Perturbations  ↔ QGP Plasma</a:t>
            </a:r>
            <a:endParaRPr sz="1400" b="0" i="0" u="none" strike="noStrike" cap="none" dirty="0">
              <a:solidFill>
                <a:srgbClr val="000000"/>
              </a:solidFill>
              <a:latin typeface="Arial"/>
              <a:ea typeface="Arial"/>
              <a:cs typeface="Arial"/>
              <a:sym typeface="Arial"/>
            </a:endParaRPr>
          </a:p>
        </p:txBody>
      </p:sp>
      <p:grpSp>
        <p:nvGrpSpPr>
          <p:cNvPr id="144" name="Google Shape;144;p26"/>
          <p:cNvGrpSpPr/>
          <p:nvPr/>
        </p:nvGrpSpPr>
        <p:grpSpPr>
          <a:xfrm>
            <a:off x="301535" y="2312945"/>
            <a:ext cx="5136600" cy="585000"/>
            <a:chOff x="301535" y="1478345"/>
            <a:chExt cx="5136600" cy="585000"/>
          </a:xfrm>
        </p:grpSpPr>
        <p:sp>
          <p:nvSpPr>
            <p:cNvPr id="145" name="Google Shape;145;p26"/>
            <p:cNvSpPr txBox="1"/>
            <p:nvPr/>
          </p:nvSpPr>
          <p:spPr>
            <a:xfrm>
              <a:off x="301535" y="1478345"/>
              <a:ext cx="5136600" cy="585000"/>
            </a:xfrm>
            <a:prstGeom prst="rect">
              <a:avLst/>
            </a:prstGeom>
            <a:noFill/>
            <a:ln>
              <a:noFill/>
            </a:ln>
          </p:spPr>
          <p:txBody>
            <a:bodyPr spcFirstLastPara="1" wrap="square" lIns="91425" tIns="91425" rIns="91425" bIns="91425" anchor="t" anchorCtr="0">
              <a:spAutoFit/>
            </a:bodyPr>
            <a:lstStyle/>
            <a:p>
              <a:pPr marL="457200" lvl="0" indent="0" algn="l" rtl="0">
                <a:spcBef>
                  <a:spcPts val="1200"/>
                </a:spcBef>
                <a:spcAft>
                  <a:spcPts val="0"/>
                </a:spcAft>
                <a:buClr>
                  <a:schemeClr val="dk1"/>
                </a:buClr>
                <a:buSzPts val="1100"/>
                <a:buFont typeface="Arial"/>
                <a:buNone/>
              </a:pPr>
              <a:r>
                <a:rPr lang="en" sz="1300" dirty="0">
                  <a:solidFill>
                    <a:schemeClr val="dk2"/>
                  </a:solidFill>
                </a:rPr>
                <a:t>Calculate induced electromagnetic fields of QGP due to colliding heavy Ion fields.</a:t>
              </a:r>
              <a:endParaRPr dirty="0"/>
            </a:p>
          </p:txBody>
        </p:sp>
        <p:sp>
          <p:nvSpPr>
            <p:cNvPr id="146" name="Google Shape;146;p26"/>
            <p:cNvSpPr/>
            <p:nvPr/>
          </p:nvSpPr>
          <p:spPr>
            <a:xfrm>
              <a:off x="412153" y="1771118"/>
              <a:ext cx="377100" cy="255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1"/>
                                        <p:tgtEl>
                                          <p:spTgt spid="1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1"/>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52"/>
          <p:cNvSpPr txBox="1">
            <a:spLocks noGrp="1"/>
          </p:cNvSpPr>
          <p:nvPr>
            <p:ph type="title"/>
          </p:nvPr>
        </p:nvSpPr>
        <p:spPr>
          <a:xfrm>
            <a:off x="279625" y="2526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Electric Field</a:t>
            </a:r>
            <a:endParaRPr/>
          </a:p>
        </p:txBody>
      </p:sp>
      <p:sp>
        <p:nvSpPr>
          <p:cNvPr id="827" name="Google Shape;827;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20</a:t>
            </a:fld>
            <a:endParaRPr/>
          </a:p>
        </p:txBody>
      </p:sp>
      <p:pic>
        <p:nvPicPr>
          <p:cNvPr id="828" name="Google Shape;828;p52"/>
          <p:cNvPicPr preferRelativeResize="0"/>
          <p:nvPr/>
        </p:nvPicPr>
        <p:blipFill rotWithShape="1">
          <a:blip r:embed="rId3">
            <a:alphaModFix/>
          </a:blip>
          <a:srcRect/>
          <a:stretch/>
        </p:blipFill>
        <p:spPr>
          <a:xfrm>
            <a:off x="93625" y="889475"/>
            <a:ext cx="6469323" cy="3491101"/>
          </a:xfrm>
          <a:prstGeom prst="rect">
            <a:avLst/>
          </a:prstGeom>
          <a:noFill/>
          <a:ln>
            <a:noFill/>
          </a:ln>
        </p:spPr>
      </p:pic>
      <p:pic>
        <p:nvPicPr>
          <p:cNvPr id="829" name="Google Shape;829;p52"/>
          <p:cNvPicPr preferRelativeResize="0"/>
          <p:nvPr/>
        </p:nvPicPr>
        <p:blipFill rotWithShape="1">
          <a:blip r:embed="rId4">
            <a:alphaModFix/>
          </a:blip>
          <a:srcRect/>
          <a:stretch/>
        </p:blipFill>
        <p:spPr>
          <a:xfrm>
            <a:off x="5619675" y="218325"/>
            <a:ext cx="3180549" cy="3098724"/>
          </a:xfrm>
          <a:prstGeom prst="rect">
            <a:avLst/>
          </a:prstGeom>
          <a:noFill/>
          <a:ln>
            <a:noFill/>
          </a:ln>
        </p:spPr>
      </p:pic>
      <p:sp>
        <p:nvSpPr>
          <p:cNvPr id="830" name="Google Shape;830;p52"/>
          <p:cNvSpPr txBox="1"/>
          <p:nvPr/>
        </p:nvSpPr>
        <p:spPr>
          <a:xfrm>
            <a:off x="5162875" y="3938050"/>
            <a:ext cx="3097800" cy="6156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Longitudinal Electric field is enhanced</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5"/>
          <p:cNvSpPr txBox="1">
            <a:spLocks noGrp="1"/>
          </p:cNvSpPr>
          <p:nvPr>
            <p:ph type="title"/>
          </p:nvPr>
        </p:nvSpPr>
        <p:spPr>
          <a:xfrm>
            <a:off x="226050" y="137200"/>
            <a:ext cx="8567700" cy="5727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Freeze-out Magnetic Field at the</a:t>
            </a:r>
            <a:r>
              <a:rPr lang="en">
                <a:solidFill>
                  <a:srgbClr val="4285F4"/>
                </a:solidFill>
              </a:rPr>
              <a:t> Origin</a:t>
            </a:r>
            <a:r>
              <a:rPr lang="en"/>
              <a:t>,</a:t>
            </a:r>
            <a:endParaRPr/>
          </a:p>
        </p:txBody>
      </p:sp>
      <p:sp>
        <p:nvSpPr>
          <p:cNvPr id="662" name="Google Shape;662;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21</a:t>
            </a:fld>
            <a:endParaRPr/>
          </a:p>
        </p:txBody>
      </p:sp>
      <p:sp>
        <p:nvSpPr>
          <p:cNvPr id="663" name="Google Shape;663;p45"/>
          <p:cNvSpPr/>
          <p:nvPr/>
        </p:nvSpPr>
        <p:spPr>
          <a:xfrm>
            <a:off x="1816615" y="1817499"/>
            <a:ext cx="1167900" cy="34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4" name="Google Shape;664;p45"/>
          <p:cNvPicPr preferRelativeResize="0"/>
          <p:nvPr/>
        </p:nvPicPr>
        <p:blipFill rotWithShape="1">
          <a:blip r:embed="rId3">
            <a:alphaModFix/>
          </a:blip>
          <a:srcRect t="6594"/>
          <a:stretch/>
        </p:blipFill>
        <p:spPr>
          <a:xfrm>
            <a:off x="5771327" y="2602626"/>
            <a:ext cx="2349549" cy="349500"/>
          </a:xfrm>
          <a:prstGeom prst="rect">
            <a:avLst/>
          </a:prstGeom>
          <a:noFill/>
          <a:ln>
            <a:noFill/>
          </a:ln>
        </p:spPr>
      </p:pic>
      <p:grpSp>
        <p:nvGrpSpPr>
          <p:cNvPr id="665" name="Google Shape;665;p45"/>
          <p:cNvGrpSpPr/>
          <p:nvPr/>
        </p:nvGrpSpPr>
        <p:grpSpPr>
          <a:xfrm>
            <a:off x="226050" y="947963"/>
            <a:ext cx="9019025" cy="3472774"/>
            <a:chOff x="226050" y="776475"/>
            <a:chExt cx="9019025" cy="3472774"/>
          </a:xfrm>
        </p:grpSpPr>
        <p:sp>
          <p:nvSpPr>
            <p:cNvPr id="666" name="Google Shape;666;p45"/>
            <p:cNvSpPr txBox="1"/>
            <p:nvPr/>
          </p:nvSpPr>
          <p:spPr>
            <a:xfrm>
              <a:off x="5345675" y="776475"/>
              <a:ext cx="3899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Numerical solutions for the full polarization tensor:</a:t>
              </a:r>
              <a:endParaRPr>
                <a:solidFill>
                  <a:schemeClr val="dk2"/>
                </a:solidFill>
              </a:endParaRPr>
            </a:p>
          </p:txBody>
        </p:sp>
        <p:pic>
          <p:nvPicPr>
            <p:cNvPr id="667" name="Google Shape;667;p45"/>
            <p:cNvPicPr preferRelativeResize="0"/>
            <p:nvPr/>
          </p:nvPicPr>
          <p:blipFill>
            <a:blip r:embed="rId4">
              <a:alphaModFix/>
            </a:blip>
            <a:stretch>
              <a:fillRect/>
            </a:stretch>
          </p:blipFill>
          <p:spPr>
            <a:xfrm>
              <a:off x="5345675" y="1333943"/>
              <a:ext cx="3671598" cy="661550"/>
            </a:xfrm>
            <a:prstGeom prst="rect">
              <a:avLst/>
            </a:prstGeom>
            <a:noFill/>
            <a:ln>
              <a:noFill/>
            </a:ln>
          </p:spPr>
        </p:pic>
        <p:pic>
          <p:nvPicPr>
            <p:cNvPr id="668" name="Google Shape;668;p45"/>
            <p:cNvPicPr preferRelativeResize="0"/>
            <p:nvPr/>
          </p:nvPicPr>
          <p:blipFill>
            <a:blip r:embed="rId5">
              <a:alphaModFix/>
            </a:blip>
            <a:stretch>
              <a:fillRect/>
            </a:stretch>
          </p:blipFill>
          <p:spPr>
            <a:xfrm>
              <a:off x="226050" y="894248"/>
              <a:ext cx="4805326" cy="3355001"/>
            </a:xfrm>
            <a:prstGeom prst="rect">
              <a:avLst/>
            </a:prstGeom>
            <a:noFill/>
            <a:ln>
              <a:noFill/>
            </a:ln>
          </p:spPr>
        </p:pic>
      </p:grpSp>
      <p:sp>
        <p:nvSpPr>
          <p:cNvPr id="669" name="Google Shape;669;p45"/>
          <p:cNvSpPr txBox="1"/>
          <p:nvPr/>
        </p:nvSpPr>
        <p:spPr>
          <a:xfrm>
            <a:off x="5400923" y="2217588"/>
            <a:ext cx="349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Approximate result expected to apply till</a:t>
            </a:r>
            <a:endParaRPr>
              <a:solidFill>
                <a:schemeClr val="dk2"/>
              </a:solidFill>
            </a:endParaRPr>
          </a:p>
        </p:txBody>
      </p:sp>
      <p:grpSp>
        <p:nvGrpSpPr>
          <p:cNvPr id="670" name="Google Shape;670;p45"/>
          <p:cNvGrpSpPr/>
          <p:nvPr/>
        </p:nvGrpSpPr>
        <p:grpSpPr>
          <a:xfrm>
            <a:off x="226050" y="4515225"/>
            <a:ext cx="5445000" cy="400200"/>
            <a:chOff x="1468775" y="4348475"/>
            <a:chExt cx="5445000" cy="400200"/>
          </a:xfrm>
        </p:grpSpPr>
        <p:sp>
          <p:nvSpPr>
            <p:cNvPr id="671" name="Google Shape;671;p45"/>
            <p:cNvSpPr txBox="1"/>
            <p:nvPr/>
          </p:nvSpPr>
          <p:spPr>
            <a:xfrm>
              <a:off x="1468775" y="4348475"/>
              <a:ext cx="5445000" cy="4002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Times New Roman"/>
                  <a:ea typeface="Times New Roman"/>
                  <a:cs typeface="Times New Roman"/>
                  <a:sym typeface="Times New Roman"/>
                </a:rPr>
                <a:t>“Freeze-out magnetic field depends more on      than on collision energy”</a:t>
              </a:r>
              <a:endParaRPr sz="1600" i="1" baseline="-25000">
                <a:latin typeface="Times New Roman"/>
                <a:ea typeface="Times New Roman"/>
                <a:cs typeface="Times New Roman"/>
                <a:sym typeface="Times New Roman"/>
              </a:endParaRPr>
            </a:p>
          </p:txBody>
        </p:sp>
        <p:pic>
          <p:nvPicPr>
            <p:cNvPr id="672" name="Google Shape;672;p45"/>
            <p:cNvPicPr preferRelativeResize="0"/>
            <p:nvPr/>
          </p:nvPicPr>
          <p:blipFill>
            <a:blip r:embed="rId6">
              <a:alphaModFix/>
            </a:blip>
            <a:stretch>
              <a:fillRect/>
            </a:stretch>
          </p:blipFill>
          <p:spPr>
            <a:xfrm>
              <a:off x="4792616" y="4483235"/>
              <a:ext cx="157850" cy="199925"/>
            </a:xfrm>
            <a:prstGeom prst="rect">
              <a:avLst/>
            </a:prstGeom>
            <a:noFill/>
            <a:ln>
              <a:noFill/>
            </a:ln>
          </p:spPr>
        </p:pic>
      </p:grpSp>
      <p:sp>
        <p:nvSpPr>
          <p:cNvPr id="673" name="Google Shape;673;p45"/>
          <p:cNvSpPr txBox="1"/>
          <p:nvPr/>
        </p:nvSpPr>
        <p:spPr>
          <a:xfrm>
            <a:off x="288725" y="648000"/>
            <a:ext cx="821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Freeze-out magnetic field induces polarization in final hadron spectrum</a:t>
            </a:r>
            <a:endParaRPr>
              <a:solidFill>
                <a:schemeClr val="dk2"/>
              </a:solidFill>
            </a:endParaRPr>
          </a:p>
        </p:txBody>
      </p:sp>
      <p:grpSp>
        <p:nvGrpSpPr>
          <p:cNvPr id="674" name="Google Shape;674;p45"/>
          <p:cNvGrpSpPr/>
          <p:nvPr/>
        </p:nvGrpSpPr>
        <p:grpSpPr>
          <a:xfrm>
            <a:off x="228600" y="1067600"/>
            <a:ext cx="8841962" cy="3424225"/>
            <a:chOff x="228600" y="1067600"/>
            <a:chExt cx="8841962" cy="3424225"/>
          </a:xfrm>
        </p:grpSpPr>
        <p:grpSp>
          <p:nvGrpSpPr>
            <p:cNvPr id="675" name="Google Shape;675;p45"/>
            <p:cNvGrpSpPr/>
            <p:nvPr/>
          </p:nvGrpSpPr>
          <p:grpSpPr>
            <a:xfrm>
              <a:off x="228600" y="1067600"/>
              <a:ext cx="8841962" cy="3424225"/>
              <a:chOff x="228600" y="896112"/>
              <a:chExt cx="8841962" cy="3424225"/>
            </a:xfrm>
          </p:grpSpPr>
          <p:grpSp>
            <p:nvGrpSpPr>
              <p:cNvPr id="676" name="Google Shape;676;p45"/>
              <p:cNvGrpSpPr/>
              <p:nvPr/>
            </p:nvGrpSpPr>
            <p:grpSpPr>
              <a:xfrm>
                <a:off x="5226591" y="3133850"/>
                <a:ext cx="3843971" cy="1186487"/>
                <a:chOff x="5208503" y="3293988"/>
                <a:chExt cx="3843971" cy="1186487"/>
              </a:xfrm>
            </p:grpSpPr>
            <p:pic>
              <p:nvPicPr>
                <p:cNvPr id="677" name="Google Shape;677;p45"/>
                <p:cNvPicPr preferRelativeResize="0"/>
                <p:nvPr/>
              </p:nvPicPr>
              <p:blipFill rotWithShape="1">
                <a:blip r:embed="rId7">
                  <a:alphaModFix/>
                </a:blip>
                <a:srcRect l="20896" t="64211" r="70153" b="31704"/>
                <a:stretch/>
              </p:blipFill>
              <p:spPr>
                <a:xfrm>
                  <a:off x="5208503" y="3498428"/>
                  <a:ext cx="430475" cy="137124"/>
                </a:xfrm>
                <a:prstGeom prst="rect">
                  <a:avLst/>
                </a:prstGeom>
                <a:noFill/>
                <a:ln>
                  <a:noFill/>
                </a:ln>
              </p:spPr>
            </p:pic>
            <p:pic>
              <p:nvPicPr>
                <p:cNvPr id="678" name="Google Shape;678;p45"/>
                <p:cNvPicPr preferRelativeResize="0"/>
                <p:nvPr/>
              </p:nvPicPr>
              <p:blipFill rotWithShape="1">
                <a:blip r:embed="rId7">
                  <a:alphaModFix/>
                </a:blip>
                <a:srcRect l="20879" t="67339" r="66718" b="23300"/>
                <a:stretch/>
              </p:blipFill>
              <p:spPr>
                <a:xfrm>
                  <a:off x="5627652" y="4059846"/>
                  <a:ext cx="596451" cy="314251"/>
                </a:xfrm>
                <a:prstGeom prst="rect">
                  <a:avLst/>
                </a:prstGeom>
                <a:noFill/>
                <a:ln>
                  <a:noFill/>
                </a:ln>
              </p:spPr>
            </p:pic>
            <p:pic>
              <p:nvPicPr>
                <p:cNvPr id="679" name="Google Shape;679;p45"/>
                <p:cNvPicPr preferRelativeResize="0"/>
                <p:nvPr/>
              </p:nvPicPr>
              <p:blipFill>
                <a:blip r:embed="rId8">
                  <a:alphaModFix/>
                </a:blip>
                <a:stretch>
                  <a:fillRect/>
                </a:stretch>
              </p:blipFill>
              <p:spPr>
                <a:xfrm>
                  <a:off x="5993115" y="4009300"/>
                  <a:ext cx="1910989" cy="471175"/>
                </a:xfrm>
                <a:prstGeom prst="rect">
                  <a:avLst/>
                </a:prstGeom>
                <a:noFill/>
                <a:ln>
                  <a:noFill/>
                </a:ln>
              </p:spPr>
            </p:pic>
            <p:pic>
              <p:nvPicPr>
                <p:cNvPr id="680" name="Google Shape;680;p45"/>
                <p:cNvPicPr preferRelativeResize="0"/>
                <p:nvPr/>
              </p:nvPicPr>
              <p:blipFill rotWithShape="1">
                <a:blip r:embed="rId9">
                  <a:alphaModFix/>
                </a:blip>
                <a:srcRect l="2368" r="-3593"/>
                <a:stretch/>
              </p:blipFill>
              <p:spPr>
                <a:xfrm>
                  <a:off x="5557175" y="3293988"/>
                  <a:ext cx="3495300" cy="517950"/>
                </a:xfrm>
                <a:prstGeom prst="rect">
                  <a:avLst/>
                </a:prstGeom>
                <a:noFill/>
                <a:ln>
                  <a:noFill/>
                </a:ln>
              </p:spPr>
            </p:pic>
          </p:grpSp>
          <p:grpSp>
            <p:nvGrpSpPr>
              <p:cNvPr id="681" name="Google Shape;681;p45"/>
              <p:cNvGrpSpPr/>
              <p:nvPr/>
            </p:nvGrpSpPr>
            <p:grpSpPr>
              <a:xfrm>
                <a:off x="228600" y="896112"/>
                <a:ext cx="4809743" cy="3357571"/>
                <a:chOff x="228600" y="896112"/>
                <a:chExt cx="4809743" cy="3357571"/>
              </a:xfrm>
            </p:grpSpPr>
            <p:pic>
              <p:nvPicPr>
                <p:cNvPr id="682" name="Google Shape;682;p45"/>
                <p:cNvPicPr preferRelativeResize="0"/>
                <p:nvPr/>
              </p:nvPicPr>
              <p:blipFill rotWithShape="1">
                <a:blip r:embed="rId7">
                  <a:alphaModFix/>
                </a:blip>
                <a:srcRect/>
                <a:stretch/>
              </p:blipFill>
              <p:spPr>
                <a:xfrm>
                  <a:off x="228600" y="896112"/>
                  <a:ext cx="4809743" cy="3357571"/>
                </a:xfrm>
                <a:prstGeom prst="rect">
                  <a:avLst/>
                </a:prstGeom>
                <a:noFill/>
                <a:ln>
                  <a:noFill/>
                </a:ln>
              </p:spPr>
            </p:pic>
            <p:sp>
              <p:nvSpPr>
                <p:cNvPr id="683" name="Google Shape;683;p45"/>
                <p:cNvSpPr/>
                <p:nvPr/>
              </p:nvSpPr>
              <p:spPr>
                <a:xfrm>
                  <a:off x="1257125" y="3014500"/>
                  <a:ext cx="480900" cy="40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4" name="Google Shape;684;p45"/>
            <p:cNvSpPr txBox="1"/>
            <p:nvPr/>
          </p:nvSpPr>
          <p:spPr>
            <a:xfrm>
              <a:off x="5190800" y="2964725"/>
              <a:ext cx="317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u="sng">
                  <a:latin typeface="Times New Roman"/>
                  <a:ea typeface="Times New Roman"/>
                  <a:cs typeface="Times New Roman"/>
                  <a:sym typeface="Times New Roman"/>
                </a:rPr>
                <a:t>“Dynamic solution”</a:t>
              </a:r>
              <a:endParaRPr i="1" u="sng">
                <a:latin typeface="Times New Roman"/>
                <a:ea typeface="Times New Roman"/>
                <a:cs typeface="Times New Roman"/>
                <a:sym typeface="Times New Roman"/>
              </a:endParaRPr>
            </a:p>
          </p:txBody>
        </p:sp>
        <p:sp>
          <p:nvSpPr>
            <p:cNvPr id="685" name="Google Shape;685;p45"/>
            <p:cNvSpPr txBox="1"/>
            <p:nvPr/>
          </p:nvSpPr>
          <p:spPr>
            <a:xfrm>
              <a:off x="5190800" y="3711850"/>
              <a:ext cx="317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u="sng">
                  <a:latin typeface="Times New Roman"/>
                  <a:ea typeface="Times New Roman"/>
                  <a:cs typeface="Times New Roman"/>
                  <a:sym typeface="Times New Roman"/>
                </a:rPr>
                <a:t>“Static solution”</a:t>
              </a:r>
              <a:endParaRPr i="1" u="sng">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4"/>
                                        </p:tgtEl>
                                        <p:attrNameLst>
                                          <p:attrName>style.visibility</p:attrName>
                                        </p:attrNameLst>
                                      </p:cBhvr>
                                      <p:to>
                                        <p:strVal val="visible"/>
                                      </p:to>
                                    </p:set>
                                    <p:animEffect transition="in" filter="fade">
                                      <p:cBhvr>
                                        <p:cTn id="7" dur="1"/>
                                        <p:tgtEl>
                                          <p:spTgt spid="664"/>
                                        </p:tgtEl>
                                      </p:cBhvr>
                                    </p:animEffect>
                                  </p:childTnLst>
                                </p:cTn>
                              </p:par>
                              <p:par>
                                <p:cTn id="8" presetID="10" presetClass="entr" presetSubtype="0" fill="hold" nodeType="withEffect">
                                  <p:stCondLst>
                                    <p:cond delay="0"/>
                                  </p:stCondLst>
                                  <p:childTnLst>
                                    <p:set>
                                      <p:cBhvr>
                                        <p:cTn id="9" dur="1" fill="hold">
                                          <p:stCondLst>
                                            <p:cond delay="0"/>
                                          </p:stCondLst>
                                        </p:cTn>
                                        <p:tgtEl>
                                          <p:spTgt spid="669"/>
                                        </p:tgtEl>
                                        <p:attrNameLst>
                                          <p:attrName>style.visibility</p:attrName>
                                        </p:attrNameLst>
                                      </p:cBhvr>
                                      <p:to>
                                        <p:strVal val="visible"/>
                                      </p:to>
                                    </p:set>
                                    <p:animEffect transition="in" filter="fade">
                                      <p:cBhvr>
                                        <p:cTn id="10" dur="1"/>
                                        <p:tgtEl>
                                          <p:spTgt spid="6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4"/>
                                        </p:tgtEl>
                                        <p:attrNameLst>
                                          <p:attrName>style.visibility</p:attrName>
                                        </p:attrNameLst>
                                      </p:cBhvr>
                                      <p:to>
                                        <p:strVal val="visible"/>
                                      </p:to>
                                    </p:set>
                                    <p:animEffect transition="in" filter="fade">
                                      <p:cBhvr>
                                        <p:cTn id="15" dur="1"/>
                                        <p:tgtEl>
                                          <p:spTgt spid="6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70"/>
                                        </p:tgtEl>
                                        <p:attrNameLst>
                                          <p:attrName>style.visibility</p:attrName>
                                        </p:attrNameLst>
                                      </p:cBhvr>
                                      <p:to>
                                        <p:strVal val="visible"/>
                                      </p:to>
                                    </p:set>
                                    <p:animEffect transition="in" filter="fade">
                                      <p:cBhvr>
                                        <p:cTn id="20" dur="1"/>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7"/>
          <p:cNvSpPr txBox="1">
            <a:spLocks noGrp="1"/>
          </p:cNvSpPr>
          <p:nvPr>
            <p:ph type="body" idx="1"/>
          </p:nvPr>
        </p:nvSpPr>
        <p:spPr>
          <a:xfrm>
            <a:off x="311700" y="633475"/>
            <a:ext cx="8520600" cy="3416400"/>
          </a:xfrm>
          <a:prstGeom prst="rect">
            <a:avLst/>
          </a:prstGeom>
          <a:noFill/>
          <a:ln>
            <a:noFill/>
          </a:ln>
        </p:spPr>
        <p:txBody>
          <a:bodyPr spcFirstLastPara="1" wrap="square" lIns="91425" tIns="91425" rIns="91425" bIns="91425" anchor="t" anchorCtr="0">
            <a:normAutofit/>
          </a:bodyPr>
          <a:lstStyle/>
          <a:p>
            <a:pPr marL="457200" lvl="0" indent="-336550" algn="l" rtl="0">
              <a:lnSpc>
                <a:spcPct val="115000"/>
              </a:lnSpc>
              <a:spcBef>
                <a:spcPts val="0"/>
              </a:spcBef>
              <a:spcAft>
                <a:spcPts val="0"/>
              </a:spcAft>
              <a:buClr>
                <a:schemeClr val="dk1"/>
              </a:buClr>
              <a:buSzPts val="1700"/>
              <a:buChar char="●"/>
            </a:pPr>
            <a:r>
              <a:rPr lang="en" sz="1700">
                <a:solidFill>
                  <a:schemeClr val="dk1"/>
                </a:solidFill>
              </a:rPr>
              <a:t>QGP Switch-On and Evolution:</a:t>
            </a:r>
            <a:r>
              <a:rPr lang="en" sz="1700">
                <a:solidFill>
                  <a:srgbClr val="595959"/>
                </a:solidFill>
              </a:rPr>
              <a:t> In order to accurately model in space and time QGP we would like to create a realistic spacetime picture of the plasma.</a:t>
            </a:r>
            <a:endParaRPr sz="17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a:solidFill>
                  <a:srgbClr val="595959"/>
                </a:solidFill>
              </a:rPr>
              <a:t>This can be done by adding a source to the neutral plasma in the boltzmann equation</a:t>
            </a:r>
            <a:endParaRPr>
              <a:solidFill>
                <a:srgbClr val="595959"/>
              </a:solidFill>
            </a:endParaRPr>
          </a:p>
        </p:txBody>
      </p:sp>
      <p:sp>
        <p:nvSpPr>
          <p:cNvPr id="727" name="Google Shape;727;p47"/>
          <p:cNvSpPr txBox="1">
            <a:spLocks noGrp="1"/>
          </p:cNvSpPr>
          <p:nvPr>
            <p:ph type="title"/>
          </p:nvPr>
        </p:nvSpPr>
        <p:spPr>
          <a:xfrm>
            <a:off x="311700" y="136075"/>
            <a:ext cx="8520600" cy="572700"/>
          </a:xfrm>
          <a:prstGeom prst="rect">
            <a:avLst/>
          </a:prstGeom>
          <a:noFill/>
          <a:ln>
            <a:noFill/>
          </a:ln>
          <a:effectLst>
            <a:outerShdw blurRad="57150" dist="19050" dir="5400000" algn="bl" rotWithShape="0">
              <a:srgbClr val="000000">
                <a:alpha val="21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Outlook: </a:t>
            </a:r>
            <a:r>
              <a:rPr lang="en">
                <a:solidFill>
                  <a:srgbClr val="595959"/>
                </a:solidFill>
              </a:rPr>
              <a:t>Just at the Beginning</a:t>
            </a:r>
            <a:endParaRPr>
              <a:solidFill>
                <a:srgbClr val="595959"/>
              </a:solidFill>
            </a:endParaRPr>
          </a:p>
        </p:txBody>
      </p:sp>
      <p:sp>
        <p:nvSpPr>
          <p:cNvPr id="728" name="Google Shape;728;p47"/>
          <p:cNvSpPr/>
          <p:nvPr/>
        </p:nvSpPr>
        <p:spPr>
          <a:xfrm>
            <a:off x="4008277" y="3753615"/>
            <a:ext cx="918600" cy="6519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9" name="Google Shape;729;p47"/>
          <p:cNvGrpSpPr/>
          <p:nvPr/>
        </p:nvGrpSpPr>
        <p:grpSpPr>
          <a:xfrm>
            <a:off x="5244534" y="3656632"/>
            <a:ext cx="1993436" cy="1143912"/>
            <a:chOff x="2403925" y="2571750"/>
            <a:chExt cx="4261300" cy="2445300"/>
          </a:xfrm>
        </p:grpSpPr>
        <p:sp>
          <p:nvSpPr>
            <p:cNvPr id="730" name="Google Shape;730;p47"/>
            <p:cNvSpPr txBox="1"/>
            <p:nvPr/>
          </p:nvSpPr>
          <p:spPr>
            <a:xfrm>
              <a:off x="6003308" y="4487081"/>
              <a:ext cx="340500" cy="35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pic>
          <p:nvPicPr>
            <p:cNvPr id="731" name="Google Shape;731;p47"/>
            <p:cNvPicPr preferRelativeResize="0"/>
            <p:nvPr/>
          </p:nvPicPr>
          <p:blipFill rotWithShape="1">
            <a:blip r:embed="rId3">
              <a:alphaModFix/>
            </a:blip>
            <a:srcRect l="22105" t="23984" r="58035" b="43437"/>
            <a:stretch/>
          </p:blipFill>
          <p:spPr>
            <a:xfrm>
              <a:off x="2670823" y="2893695"/>
              <a:ext cx="1386072" cy="2088354"/>
            </a:xfrm>
            <a:prstGeom prst="rect">
              <a:avLst/>
            </a:prstGeom>
            <a:noFill/>
            <a:ln>
              <a:noFill/>
            </a:ln>
          </p:spPr>
        </p:pic>
        <p:pic>
          <p:nvPicPr>
            <p:cNvPr id="732" name="Google Shape;732;p47"/>
            <p:cNvPicPr preferRelativeResize="0"/>
            <p:nvPr/>
          </p:nvPicPr>
          <p:blipFill rotWithShape="1">
            <a:blip r:embed="rId3">
              <a:alphaModFix/>
            </a:blip>
            <a:srcRect l="22105" t="23987" r="58035" b="37865"/>
            <a:stretch/>
          </p:blipFill>
          <p:spPr>
            <a:xfrm>
              <a:off x="5176140" y="2571750"/>
              <a:ext cx="1386072" cy="2445300"/>
            </a:xfrm>
            <a:prstGeom prst="rect">
              <a:avLst/>
            </a:prstGeom>
            <a:noFill/>
            <a:ln>
              <a:noFill/>
            </a:ln>
          </p:spPr>
        </p:pic>
        <p:sp>
          <p:nvSpPr>
            <p:cNvPr id="733" name="Google Shape;733;p47"/>
            <p:cNvSpPr txBox="1"/>
            <p:nvPr/>
          </p:nvSpPr>
          <p:spPr>
            <a:xfrm>
              <a:off x="4967664" y="4709182"/>
              <a:ext cx="263700" cy="26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sp>
          <p:nvSpPr>
            <p:cNvPr id="734" name="Google Shape;734;p47"/>
            <p:cNvSpPr/>
            <p:nvPr/>
          </p:nvSpPr>
          <p:spPr>
            <a:xfrm>
              <a:off x="5401753" y="2571755"/>
              <a:ext cx="122700" cy="255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47"/>
            <p:cNvSpPr/>
            <p:nvPr/>
          </p:nvSpPr>
          <p:spPr>
            <a:xfrm rot="10800000">
              <a:off x="5895425" y="3630345"/>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47"/>
            <p:cNvSpPr/>
            <p:nvPr/>
          </p:nvSpPr>
          <p:spPr>
            <a:xfrm>
              <a:off x="2403925" y="3961009"/>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7" name="Google Shape;737;p47"/>
            <p:cNvPicPr preferRelativeResize="0"/>
            <p:nvPr/>
          </p:nvPicPr>
          <p:blipFill rotWithShape="1">
            <a:blip r:embed="rId4">
              <a:alphaModFix/>
            </a:blip>
            <a:srcRect/>
            <a:stretch/>
          </p:blipFill>
          <p:spPr>
            <a:xfrm>
              <a:off x="3667376" y="4415161"/>
              <a:ext cx="558171" cy="355200"/>
            </a:xfrm>
            <a:prstGeom prst="rect">
              <a:avLst/>
            </a:prstGeom>
            <a:noFill/>
            <a:ln>
              <a:noFill/>
            </a:ln>
          </p:spPr>
        </p:pic>
        <p:pic>
          <p:nvPicPr>
            <p:cNvPr id="738" name="Google Shape;738;p47"/>
            <p:cNvPicPr preferRelativeResize="0"/>
            <p:nvPr/>
          </p:nvPicPr>
          <p:blipFill rotWithShape="1">
            <a:blip r:embed="rId5">
              <a:alphaModFix/>
            </a:blip>
            <a:srcRect/>
            <a:stretch/>
          </p:blipFill>
          <p:spPr>
            <a:xfrm>
              <a:off x="4332887" y="2893689"/>
              <a:ext cx="403356" cy="265500"/>
            </a:xfrm>
            <a:prstGeom prst="rect">
              <a:avLst/>
            </a:prstGeom>
            <a:noFill/>
            <a:ln>
              <a:noFill/>
            </a:ln>
          </p:spPr>
        </p:pic>
      </p:grpSp>
      <p:sp>
        <p:nvSpPr>
          <p:cNvPr id="739" name="Google Shape;739;p47"/>
          <p:cNvSpPr/>
          <p:nvPr/>
        </p:nvSpPr>
        <p:spPr>
          <a:xfrm>
            <a:off x="5157488" y="3489892"/>
            <a:ext cx="2115900" cy="1551000"/>
          </a:xfrm>
          <a:prstGeom prst="rect">
            <a:avLst/>
          </a:prstGeom>
          <a:gradFill>
            <a:gsLst>
              <a:gs pos="0">
                <a:srgbClr val="FFFFFF">
                  <a:alpha val="0"/>
                </a:srgbClr>
              </a:gs>
              <a:gs pos="25000">
                <a:srgbClr val="FFFFFF">
                  <a:alpha val="0"/>
                </a:srgbClr>
              </a:gs>
              <a:gs pos="30000">
                <a:srgbClr val="FFFFFF">
                  <a:alpha val="0"/>
                </a:srgbClr>
              </a:gs>
              <a:gs pos="100000">
                <a:srgbClr val="FDE9AE"/>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47"/>
          <p:cNvSpPr txBox="1"/>
          <p:nvPr/>
        </p:nvSpPr>
        <p:spPr>
          <a:xfrm>
            <a:off x="5966232" y="3945690"/>
            <a:ext cx="5679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QGP</a:t>
            </a:r>
            <a:endParaRPr sz="1300" b="0" i="0" u="none" strike="noStrike" cap="none">
              <a:solidFill>
                <a:srgbClr val="000000"/>
              </a:solidFill>
              <a:latin typeface="Arial"/>
              <a:ea typeface="Arial"/>
              <a:cs typeface="Arial"/>
              <a:sym typeface="Arial"/>
            </a:endParaRPr>
          </a:p>
        </p:txBody>
      </p:sp>
      <p:sp>
        <p:nvSpPr>
          <p:cNvPr id="741" name="Google Shape;741;p47"/>
          <p:cNvSpPr txBox="1"/>
          <p:nvPr/>
        </p:nvSpPr>
        <p:spPr>
          <a:xfrm>
            <a:off x="3429322" y="4477387"/>
            <a:ext cx="159300" cy="16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pic>
        <p:nvPicPr>
          <p:cNvPr id="742" name="Google Shape;742;p47"/>
          <p:cNvPicPr preferRelativeResize="0"/>
          <p:nvPr/>
        </p:nvPicPr>
        <p:blipFill rotWithShape="1">
          <a:blip r:embed="rId3">
            <a:alphaModFix/>
          </a:blip>
          <a:srcRect l="22105" t="23984" r="58035" b="43437"/>
          <a:stretch/>
        </p:blipFill>
        <p:spPr>
          <a:xfrm>
            <a:off x="1870613" y="3732106"/>
            <a:ext cx="648311" cy="976792"/>
          </a:xfrm>
          <a:prstGeom prst="rect">
            <a:avLst/>
          </a:prstGeom>
          <a:noFill/>
          <a:ln>
            <a:noFill/>
          </a:ln>
        </p:spPr>
      </p:pic>
      <p:pic>
        <p:nvPicPr>
          <p:cNvPr id="743" name="Google Shape;743;p47"/>
          <p:cNvPicPr preferRelativeResize="0"/>
          <p:nvPr/>
        </p:nvPicPr>
        <p:blipFill rotWithShape="1">
          <a:blip r:embed="rId3">
            <a:alphaModFix/>
          </a:blip>
          <a:srcRect l="22105" t="23987" r="58035" b="37865"/>
          <a:stretch/>
        </p:blipFill>
        <p:spPr>
          <a:xfrm>
            <a:off x="3042430" y="3581522"/>
            <a:ext cx="648311" cy="1143751"/>
          </a:xfrm>
          <a:prstGeom prst="rect">
            <a:avLst/>
          </a:prstGeom>
          <a:noFill/>
          <a:ln>
            <a:noFill/>
          </a:ln>
        </p:spPr>
      </p:pic>
      <p:sp>
        <p:nvSpPr>
          <p:cNvPr id="744" name="Google Shape;744;p47"/>
          <p:cNvSpPr txBox="1"/>
          <p:nvPr/>
        </p:nvSpPr>
        <p:spPr>
          <a:xfrm>
            <a:off x="2944919" y="4581271"/>
            <a:ext cx="123300" cy="12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sp>
        <p:nvSpPr>
          <p:cNvPr id="745" name="Google Shape;745;p47"/>
          <p:cNvSpPr/>
          <p:nvPr/>
        </p:nvSpPr>
        <p:spPr>
          <a:xfrm>
            <a:off x="3147956" y="3581524"/>
            <a:ext cx="57600" cy="119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47"/>
          <p:cNvSpPr/>
          <p:nvPr/>
        </p:nvSpPr>
        <p:spPr>
          <a:xfrm rot="10800000" flipH="1">
            <a:off x="2944914" y="4067983"/>
            <a:ext cx="360000" cy="95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47"/>
          <p:cNvSpPr/>
          <p:nvPr/>
        </p:nvSpPr>
        <p:spPr>
          <a:xfrm flipH="1">
            <a:off x="2187540" y="4217768"/>
            <a:ext cx="360000" cy="95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8" name="Google Shape;748;p47"/>
          <p:cNvPicPr preferRelativeResize="0"/>
          <p:nvPr/>
        </p:nvPicPr>
        <p:blipFill rotWithShape="1">
          <a:blip r:embed="rId4">
            <a:alphaModFix/>
          </a:blip>
          <a:srcRect/>
          <a:stretch/>
        </p:blipFill>
        <p:spPr>
          <a:xfrm>
            <a:off x="2336732" y="4443747"/>
            <a:ext cx="261075" cy="166139"/>
          </a:xfrm>
          <a:prstGeom prst="rect">
            <a:avLst/>
          </a:prstGeom>
          <a:noFill/>
          <a:ln>
            <a:noFill/>
          </a:ln>
        </p:spPr>
      </p:pic>
      <p:sp>
        <p:nvSpPr>
          <p:cNvPr id="749" name="Google Shape;749;p47"/>
          <p:cNvSpPr txBox="1"/>
          <p:nvPr/>
        </p:nvSpPr>
        <p:spPr>
          <a:xfrm>
            <a:off x="2416860" y="3463212"/>
            <a:ext cx="2470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0" name="Google Shape;750;p47"/>
          <p:cNvPicPr preferRelativeResize="0"/>
          <p:nvPr/>
        </p:nvPicPr>
        <p:blipFill rotWithShape="1">
          <a:blip r:embed="rId6">
            <a:alphaModFix/>
          </a:blip>
          <a:srcRect/>
          <a:stretch/>
        </p:blipFill>
        <p:spPr>
          <a:xfrm>
            <a:off x="8215327" y="2008615"/>
            <a:ext cx="928671" cy="666125"/>
          </a:xfrm>
          <a:prstGeom prst="rect">
            <a:avLst/>
          </a:prstGeom>
          <a:noFill/>
          <a:ln>
            <a:noFill/>
          </a:ln>
        </p:spPr>
      </p:pic>
      <p:pic>
        <p:nvPicPr>
          <p:cNvPr id="751" name="Google Shape;751;p47"/>
          <p:cNvPicPr preferRelativeResize="0"/>
          <p:nvPr/>
        </p:nvPicPr>
        <p:blipFill rotWithShape="1">
          <a:blip r:embed="rId7">
            <a:alphaModFix/>
          </a:blip>
          <a:srcRect/>
          <a:stretch/>
        </p:blipFill>
        <p:spPr>
          <a:xfrm>
            <a:off x="2496213" y="3483688"/>
            <a:ext cx="503052" cy="166131"/>
          </a:xfrm>
          <a:prstGeom prst="rect">
            <a:avLst/>
          </a:prstGeom>
          <a:noFill/>
          <a:ln>
            <a:noFill/>
          </a:ln>
        </p:spPr>
      </p:pic>
      <p:pic>
        <p:nvPicPr>
          <p:cNvPr id="752" name="Google Shape;752;p47"/>
          <p:cNvPicPr preferRelativeResize="0"/>
          <p:nvPr/>
        </p:nvPicPr>
        <p:blipFill rotWithShape="1">
          <a:blip r:embed="rId8">
            <a:alphaModFix/>
          </a:blip>
          <a:srcRect/>
          <a:stretch/>
        </p:blipFill>
        <p:spPr>
          <a:xfrm>
            <a:off x="5998661" y="3303648"/>
            <a:ext cx="503054" cy="166132"/>
          </a:xfrm>
          <a:prstGeom prst="rect">
            <a:avLst/>
          </a:prstGeom>
          <a:noFill/>
          <a:ln>
            <a:noFill/>
          </a:ln>
        </p:spPr>
      </p:pic>
      <p:pic>
        <p:nvPicPr>
          <p:cNvPr id="753" name="Google Shape;753;p47"/>
          <p:cNvPicPr preferRelativeResize="0"/>
          <p:nvPr/>
        </p:nvPicPr>
        <p:blipFill rotWithShape="1">
          <a:blip r:embed="rId9">
            <a:alphaModFix/>
          </a:blip>
          <a:srcRect l="20760" t="16635" r="11484" b="20708"/>
          <a:stretch/>
        </p:blipFill>
        <p:spPr>
          <a:xfrm>
            <a:off x="8158950" y="2971950"/>
            <a:ext cx="862190" cy="493800"/>
          </a:xfrm>
          <a:prstGeom prst="rect">
            <a:avLst/>
          </a:prstGeom>
          <a:noFill/>
          <a:ln>
            <a:noFill/>
          </a:ln>
        </p:spPr>
      </p:pic>
      <p:pic>
        <p:nvPicPr>
          <p:cNvPr id="754" name="Google Shape;754;p47"/>
          <p:cNvPicPr preferRelativeResize="0"/>
          <p:nvPr/>
        </p:nvPicPr>
        <p:blipFill rotWithShape="1">
          <a:blip r:embed="rId10">
            <a:alphaModFix/>
          </a:blip>
          <a:srcRect t="24051" b="21285"/>
          <a:stretch/>
        </p:blipFill>
        <p:spPr>
          <a:xfrm>
            <a:off x="418000" y="1690473"/>
            <a:ext cx="8036040" cy="572700"/>
          </a:xfrm>
          <a:prstGeom prst="rect">
            <a:avLst/>
          </a:prstGeom>
          <a:noFill/>
          <a:ln>
            <a:noFill/>
          </a:ln>
        </p:spPr>
      </p:pic>
      <p:sp>
        <p:nvSpPr>
          <p:cNvPr id="755" name="Google Shape;755;p47"/>
          <p:cNvSpPr/>
          <p:nvPr/>
        </p:nvSpPr>
        <p:spPr>
          <a:xfrm>
            <a:off x="6114400" y="1733688"/>
            <a:ext cx="2423700" cy="493800"/>
          </a:xfrm>
          <a:prstGeom prst="roundRect">
            <a:avLst>
              <a:gd name="adj" fmla="val 16667"/>
            </a:avLst>
          </a:prstGeom>
          <a:noFill/>
          <a:ln w="19050"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6" name="Google Shape;756;p47"/>
          <p:cNvPicPr preferRelativeResize="0"/>
          <p:nvPr/>
        </p:nvPicPr>
        <p:blipFill rotWithShape="1">
          <a:blip r:embed="rId11">
            <a:alphaModFix/>
          </a:blip>
          <a:srcRect/>
          <a:stretch/>
        </p:blipFill>
        <p:spPr>
          <a:xfrm>
            <a:off x="624398" y="2650199"/>
            <a:ext cx="5052752" cy="544313"/>
          </a:xfrm>
          <a:prstGeom prst="rect">
            <a:avLst/>
          </a:prstGeom>
          <a:noFill/>
          <a:ln>
            <a:noFill/>
          </a:ln>
        </p:spPr>
      </p:pic>
      <p:sp>
        <p:nvSpPr>
          <p:cNvPr id="757" name="Google Shape;757;p47"/>
          <p:cNvSpPr txBox="1"/>
          <p:nvPr/>
        </p:nvSpPr>
        <p:spPr>
          <a:xfrm>
            <a:off x="360650" y="2263175"/>
            <a:ext cx="7939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leads to a convolution integral in Ohm’s Law of the form,</a:t>
            </a:r>
            <a:endParaRPr sz="1400" b="0" i="0" u="none" strike="noStrike" cap="none">
              <a:solidFill>
                <a:srgbClr val="000000"/>
              </a:solidFill>
              <a:latin typeface="Arial"/>
              <a:ea typeface="Arial"/>
              <a:cs typeface="Arial"/>
              <a:sym typeface="Arial"/>
            </a:endParaRPr>
          </a:p>
        </p:txBody>
      </p:sp>
      <p:pic>
        <p:nvPicPr>
          <p:cNvPr id="758" name="Google Shape;758;p47"/>
          <p:cNvPicPr preferRelativeResize="0"/>
          <p:nvPr/>
        </p:nvPicPr>
        <p:blipFill rotWithShape="1">
          <a:blip r:embed="rId12">
            <a:alphaModFix/>
          </a:blip>
          <a:srcRect/>
          <a:stretch/>
        </p:blipFill>
        <p:spPr>
          <a:xfrm>
            <a:off x="7017850" y="2869675"/>
            <a:ext cx="1387350" cy="400200"/>
          </a:xfrm>
          <a:prstGeom prst="rect">
            <a:avLst/>
          </a:prstGeom>
          <a:noFill/>
          <a:ln>
            <a:noFill/>
          </a:ln>
        </p:spPr>
      </p:pic>
      <p:sp>
        <p:nvSpPr>
          <p:cNvPr id="759" name="Google Shape;759;p47"/>
          <p:cNvSpPr txBox="1"/>
          <p:nvPr/>
        </p:nvSpPr>
        <p:spPr>
          <a:xfrm>
            <a:off x="6838800" y="2571750"/>
            <a:ext cx="199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595959"/>
                </a:solidFill>
                <a:latin typeface="Arial"/>
                <a:ea typeface="Arial"/>
                <a:cs typeface="Arial"/>
                <a:sym typeface="Arial"/>
              </a:rPr>
              <a:t>where,</a:t>
            </a:r>
            <a:endParaRPr sz="1400" b="0" i="0" u="none" strike="noStrike" cap="none">
              <a:solidFill>
                <a:srgbClr val="595959"/>
              </a:solidFill>
              <a:latin typeface="Arial"/>
              <a:ea typeface="Arial"/>
              <a:cs typeface="Arial"/>
              <a:sym typeface="Arial"/>
            </a:endParaRPr>
          </a:p>
        </p:txBody>
      </p:sp>
      <p:sp>
        <p:nvSpPr>
          <p:cNvPr id="760" name="Google Shape;76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22</a:t>
            </a:fld>
            <a:endParaRPr/>
          </a:p>
        </p:txBody>
      </p:sp>
      <p:cxnSp>
        <p:nvCxnSpPr>
          <p:cNvPr id="761" name="Google Shape;761;p47"/>
          <p:cNvCxnSpPr>
            <a:endCxn id="753" idx="2"/>
          </p:cNvCxnSpPr>
          <p:nvPr/>
        </p:nvCxnSpPr>
        <p:spPr>
          <a:xfrm>
            <a:off x="8589745" y="2968650"/>
            <a:ext cx="300" cy="497100"/>
          </a:xfrm>
          <a:prstGeom prst="straightConnector1">
            <a:avLst/>
          </a:prstGeom>
          <a:noFill/>
          <a:ln w="9525" cap="flat" cmpd="sng">
            <a:solidFill>
              <a:schemeClr val="dk2"/>
            </a:solidFill>
            <a:prstDash val="solid"/>
            <a:round/>
            <a:headEnd type="none" w="sm" len="sm"/>
            <a:tailEnd type="none" w="sm" len="sm"/>
          </a:ln>
        </p:spPr>
      </p:cxnSp>
      <p:cxnSp>
        <p:nvCxnSpPr>
          <p:cNvPr id="762" name="Google Shape;762;p47"/>
          <p:cNvCxnSpPr/>
          <p:nvPr/>
        </p:nvCxnSpPr>
        <p:spPr>
          <a:xfrm>
            <a:off x="8156375" y="3465750"/>
            <a:ext cx="8673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48"/>
          <p:cNvPicPr preferRelativeResize="0"/>
          <p:nvPr/>
        </p:nvPicPr>
        <p:blipFill rotWithShape="1">
          <a:blip r:embed="rId3">
            <a:alphaModFix/>
          </a:blip>
          <a:srcRect l="2095"/>
          <a:stretch/>
        </p:blipFill>
        <p:spPr>
          <a:xfrm>
            <a:off x="3701175" y="1275486"/>
            <a:ext cx="5408000" cy="3717551"/>
          </a:xfrm>
          <a:prstGeom prst="rect">
            <a:avLst/>
          </a:prstGeom>
          <a:noFill/>
          <a:ln>
            <a:noFill/>
          </a:ln>
        </p:spPr>
      </p:pic>
      <p:sp>
        <p:nvSpPr>
          <p:cNvPr id="768" name="Google Shape;768;p48"/>
          <p:cNvSpPr txBox="1">
            <a:spLocks noGrp="1"/>
          </p:cNvSpPr>
          <p:nvPr>
            <p:ph type="title"/>
          </p:nvPr>
        </p:nvSpPr>
        <p:spPr>
          <a:xfrm>
            <a:off x="311700" y="1441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Free Charge Distribution</a:t>
            </a:r>
            <a:endParaRPr/>
          </a:p>
        </p:txBody>
      </p:sp>
      <p:sp>
        <p:nvSpPr>
          <p:cNvPr id="769" name="Google Shape;769;p48"/>
          <p:cNvSpPr txBox="1">
            <a:spLocks noGrp="1"/>
          </p:cNvSpPr>
          <p:nvPr>
            <p:ph type="body" idx="1"/>
          </p:nvPr>
        </p:nvSpPr>
        <p:spPr>
          <a:xfrm>
            <a:off x="311700" y="570650"/>
            <a:ext cx="8520600" cy="7677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1200"/>
              </a:spcAft>
              <a:buSzPct val="129032"/>
              <a:buNone/>
            </a:pPr>
            <a:r>
              <a:rPr lang="en"/>
              <a:t>For simplicity we prescribe the external fields using a gaussian charge distribution normalized to the radius and charge of the nucleus. </a:t>
            </a:r>
            <a:endParaRPr b="1" i="1"/>
          </a:p>
        </p:txBody>
      </p:sp>
      <p:pic>
        <p:nvPicPr>
          <p:cNvPr id="770" name="Google Shape;770;p48"/>
          <p:cNvPicPr preferRelativeResize="0"/>
          <p:nvPr/>
        </p:nvPicPr>
        <p:blipFill rotWithShape="1">
          <a:blip r:embed="rId4">
            <a:alphaModFix/>
          </a:blip>
          <a:srcRect l="-2191" t="-11594" r="-677" b="-15955"/>
          <a:stretch/>
        </p:blipFill>
        <p:spPr>
          <a:xfrm>
            <a:off x="34825" y="1790229"/>
            <a:ext cx="4498371" cy="555021"/>
          </a:xfrm>
          <a:prstGeom prst="rect">
            <a:avLst/>
          </a:prstGeom>
          <a:noFill/>
          <a:ln w="9525" cap="flat" cmpd="sng">
            <a:solidFill>
              <a:schemeClr val="dk2"/>
            </a:solidFill>
            <a:prstDash val="dash"/>
            <a:round/>
            <a:headEnd type="none" w="sm" len="sm"/>
            <a:tailEnd type="none" w="sm" len="sm"/>
          </a:ln>
        </p:spPr>
      </p:pic>
      <p:pic>
        <p:nvPicPr>
          <p:cNvPr id="771" name="Google Shape;771;p48"/>
          <p:cNvPicPr preferRelativeResize="0"/>
          <p:nvPr/>
        </p:nvPicPr>
        <p:blipFill rotWithShape="1">
          <a:blip r:embed="rId5">
            <a:alphaModFix/>
          </a:blip>
          <a:srcRect/>
          <a:stretch/>
        </p:blipFill>
        <p:spPr>
          <a:xfrm>
            <a:off x="802734" y="4079328"/>
            <a:ext cx="2344501" cy="262597"/>
          </a:xfrm>
          <a:prstGeom prst="rect">
            <a:avLst/>
          </a:prstGeom>
          <a:noFill/>
          <a:ln>
            <a:noFill/>
          </a:ln>
        </p:spPr>
      </p:pic>
      <p:pic>
        <p:nvPicPr>
          <p:cNvPr id="772" name="Google Shape;772;p48"/>
          <p:cNvPicPr preferRelativeResize="0"/>
          <p:nvPr/>
        </p:nvPicPr>
        <p:blipFill rotWithShape="1">
          <a:blip r:embed="rId6">
            <a:alphaModFix/>
          </a:blip>
          <a:srcRect/>
          <a:stretch/>
        </p:blipFill>
        <p:spPr>
          <a:xfrm>
            <a:off x="204188" y="3753844"/>
            <a:ext cx="3804202" cy="262597"/>
          </a:xfrm>
          <a:prstGeom prst="rect">
            <a:avLst/>
          </a:prstGeom>
          <a:noFill/>
          <a:ln>
            <a:noFill/>
          </a:ln>
        </p:spPr>
      </p:pic>
      <p:sp>
        <p:nvSpPr>
          <p:cNvPr id="773" name="Google Shape;773;p48"/>
          <p:cNvSpPr txBox="1"/>
          <p:nvPr/>
        </p:nvSpPr>
        <p:spPr>
          <a:xfrm>
            <a:off x="105918" y="1486875"/>
            <a:ext cx="44274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Free Charge in Position Space</a:t>
            </a:r>
            <a:endParaRPr sz="1200" b="0" i="0" u="none" strike="noStrike" cap="none">
              <a:solidFill>
                <a:srgbClr val="000000"/>
              </a:solidFill>
              <a:latin typeface="Arial"/>
              <a:ea typeface="Arial"/>
              <a:cs typeface="Arial"/>
              <a:sym typeface="Arial"/>
            </a:endParaRPr>
          </a:p>
        </p:txBody>
      </p:sp>
      <p:sp>
        <p:nvSpPr>
          <p:cNvPr id="774" name="Google Shape;774;p48"/>
          <p:cNvSpPr/>
          <p:nvPr/>
        </p:nvSpPr>
        <p:spPr>
          <a:xfrm>
            <a:off x="85505" y="3717649"/>
            <a:ext cx="3954000" cy="6429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48"/>
          <p:cNvSpPr txBox="1"/>
          <p:nvPr/>
        </p:nvSpPr>
        <p:spPr>
          <a:xfrm>
            <a:off x="34825" y="3443725"/>
            <a:ext cx="4236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Free Charge in </a:t>
            </a:r>
            <a:r>
              <a:rPr lang="en" sz="1200" b="0" i="0" u="none" strike="noStrike" cap="none">
                <a:solidFill>
                  <a:srgbClr val="000000"/>
                </a:solidFill>
                <a:latin typeface="Arial"/>
                <a:ea typeface="Arial"/>
                <a:cs typeface="Arial"/>
                <a:sym typeface="Arial"/>
              </a:rPr>
              <a:t>Fourier Space</a:t>
            </a:r>
            <a:endParaRPr sz="1200" b="0" i="0" u="none" strike="noStrike" cap="none">
              <a:solidFill>
                <a:srgbClr val="000000"/>
              </a:solidFill>
              <a:latin typeface="Arial"/>
              <a:ea typeface="Arial"/>
              <a:cs typeface="Arial"/>
              <a:sym typeface="Arial"/>
            </a:endParaRPr>
          </a:p>
        </p:txBody>
      </p:sp>
      <p:sp>
        <p:nvSpPr>
          <p:cNvPr id="776" name="Google Shape;776;p48"/>
          <p:cNvSpPr/>
          <p:nvPr/>
        </p:nvSpPr>
        <p:spPr>
          <a:xfrm>
            <a:off x="1797350" y="2541689"/>
            <a:ext cx="414300" cy="863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23</a:t>
            </a:fld>
            <a:endParaRPr/>
          </a:p>
        </p:txBody>
      </p:sp>
      <p:pic>
        <p:nvPicPr>
          <p:cNvPr id="778" name="Google Shape;778;p48"/>
          <p:cNvPicPr preferRelativeResize="0"/>
          <p:nvPr/>
        </p:nvPicPr>
        <p:blipFill rotWithShape="1">
          <a:blip r:embed="rId7">
            <a:alphaModFix/>
          </a:blip>
          <a:srcRect t="47326" r="91011" b="46015"/>
          <a:stretch/>
        </p:blipFill>
        <p:spPr>
          <a:xfrm rot="-5400000">
            <a:off x="3458936" y="2874377"/>
            <a:ext cx="615050" cy="306626"/>
          </a:xfrm>
          <a:prstGeom prst="rect">
            <a:avLst/>
          </a:prstGeom>
          <a:noFill/>
          <a:ln>
            <a:noFill/>
          </a:ln>
        </p:spPr>
      </p:pic>
      <p:cxnSp>
        <p:nvCxnSpPr>
          <p:cNvPr id="779" name="Google Shape;779;p48"/>
          <p:cNvCxnSpPr/>
          <p:nvPr/>
        </p:nvCxnSpPr>
        <p:spPr>
          <a:xfrm flipH="1">
            <a:off x="7038000" y="2043186"/>
            <a:ext cx="389703" cy="358014"/>
          </a:xfrm>
          <a:prstGeom prst="straightConnector1">
            <a:avLst/>
          </a:prstGeom>
          <a:noFill/>
          <a:ln w="9525" cap="flat" cmpd="sng">
            <a:solidFill>
              <a:schemeClr val="dk2"/>
            </a:solidFill>
            <a:prstDash val="solid"/>
            <a:round/>
            <a:headEnd type="none" w="sm" len="sm"/>
            <a:tailEnd type="triangle" w="med" len="med"/>
          </a:ln>
        </p:spPr>
      </p:cxnSp>
      <p:sp>
        <p:nvSpPr>
          <p:cNvPr id="780" name="Google Shape;780;p48"/>
          <p:cNvSpPr txBox="1"/>
          <p:nvPr/>
        </p:nvSpPr>
        <p:spPr>
          <a:xfrm>
            <a:off x="7427703" y="1643107"/>
            <a:ext cx="1401500" cy="400079"/>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a:t>
            </a:r>
            <a:r>
              <a:rPr lang="en" sz="1400" b="0" i="0" u="none" strike="noStrike" cap="none" baseline="-25000">
                <a:solidFill>
                  <a:srgbClr val="000000"/>
                </a:solidFill>
                <a:latin typeface="Arial"/>
                <a:ea typeface="Arial"/>
                <a:cs typeface="Arial"/>
                <a:sym typeface="Arial"/>
              </a:rPr>
              <a:t>rms</a:t>
            </a:r>
            <a:r>
              <a:rPr lang="en" sz="1400" b="0" i="0" u="none" strike="noStrike" cap="none">
                <a:solidFill>
                  <a:srgbClr val="000000"/>
                </a:solidFill>
                <a:latin typeface="Arial"/>
                <a:ea typeface="Arial"/>
                <a:cs typeface="Arial"/>
                <a:sym typeface="Arial"/>
              </a:rPr>
              <a:t> = 5.3 fm</a:t>
            </a:r>
            <a:endParaRPr sz="1400" b="0" i="0" u="none" strike="noStrike" cap="none">
              <a:solidFill>
                <a:srgbClr val="000000"/>
              </a:solidFill>
              <a:latin typeface="Arial"/>
              <a:ea typeface="Arial"/>
              <a:cs typeface="Arial"/>
              <a:sym typeface="Arial"/>
            </a:endParaRPr>
          </a:p>
        </p:txBody>
      </p:sp>
      <p:sp>
        <p:nvSpPr>
          <p:cNvPr id="781" name="Google Shape;781;p48"/>
          <p:cNvSpPr/>
          <p:nvPr/>
        </p:nvSpPr>
        <p:spPr>
          <a:xfrm>
            <a:off x="3899500" y="2971450"/>
            <a:ext cx="83400" cy="208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49"/>
          <p:cNvSpPr txBox="1">
            <a:spLocks noGrp="1"/>
          </p:cNvSpPr>
          <p:nvPr>
            <p:ph type="title"/>
          </p:nvPr>
        </p:nvSpPr>
        <p:spPr>
          <a:xfrm>
            <a:off x="236400" y="23425"/>
            <a:ext cx="8520600" cy="572700"/>
          </a:xfrm>
          <a:prstGeom prst="rect">
            <a:avLst/>
          </a:prstGeom>
          <a:noFill/>
          <a:ln>
            <a:noFill/>
          </a:ln>
          <a:effectLst>
            <a:outerShdw algn="bl" rotWithShape="0">
              <a:srgbClr val="000000">
                <a:alpha val="49803"/>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a:t>Induced Charge</a:t>
            </a:r>
            <a:endParaRPr/>
          </a:p>
        </p:txBody>
      </p:sp>
      <p:grpSp>
        <p:nvGrpSpPr>
          <p:cNvPr id="787" name="Google Shape;787;p49"/>
          <p:cNvGrpSpPr/>
          <p:nvPr/>
        </p:nvGrpSpPr>
        <p:grpSpPr>
          <a:xfrm>
            <a:off x="128947" y="728302"/>
            <a:ext cx="4184257" cy="3017605"/>
            <a:chOff x="338500" y="596123"/>
            <a:chExt cx="3052865" cy="2204240"/>
          </a:xfrm>
        </p:grpSpPr>
        <p:pic>
          <p:nvPicPr>
            <p:cNvPr id="788" name="Google Shape;788;p49"/>
            <p:cNvPicPr preferRelativeResize="0"/>
            <p:nvPr/>
          </p:nvPicPr>
          <p:blipFill rotWithShape="1">
            <a:blip r:embed="rId3">
              <a:alphaModFix/>
            </a:blip>
            <a:srcRect/>
            <a:stretch/>
          </p:blipFill>
          <p:spPr>
            <a:xfrm>
              <a:off x="338500" y="596123"/>
              <a:ext cx="3052865" cy="2204240"/>
            </a:xfrm>
            <a:prstGeom prst="rect">
              <a:avLst/>
            </a:prstGeom>
            <a:noFill/>
            <a:ln>
              <a:noFill/>
            </a:ln>
          </p:spPr>
        </p:pic>
        <p:pic>
          <p:nvPicPr>
            <p:cNvPr id="789" name="Google Shape;789;p49"/>
            <p:cNvPicPr preferRelativeResize="0"/>
            <p:nvPr/>
          </p:nvPicPr>
          <p:blipFill rotWithShape="1">
            <a:blip r:embed="rId4">
              <a:alphaModFix/>
            </a:blip>
            <a:srcRect/>
            <a:stretch/>
          </p:blipFill>
          <p:spPr>
            <a:xfrm>
              <a:off x="1062574" y="1363693"/>
              <a:ext cx="621521" cy="246425"/>
            </a:xfrm>
            <a:prstGeom prst="rect">
              <a:avLst/>
            </a:prstGeom>
            <a:noFill/>
            <a:ln>
              <a:noFill/>
            </a:ln>
          </p:spPr>
        </p:pic>
      </p:grpSp>
      <p:sp>
        <p:nvSpPr>
          <p:cNvPr id="790" name="Google Shape;790;p49"/>
          <p:cNvSpPr txBox="1"/>
          <p:nvPr/>
        </p:nvSpPr>
        <p:spPr>
          <a:xfrm>
            <a:off x="4809075" y="341325"/>
            <a:ext cx="3899400" cy="8619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595959"/>
                </a:solidFill>
                <a:latin typeface="Arial"/>
                <a:ea typeface="Arial"/>
                <a:cs typeface="Arial"/>
                <a:sym typeface="Arial"/>
              </a:rPr>
              <a:t>As 𝛾 increases the external charge density is contracted (grows large in magnitude but smaller in space).The functional dependence of the tail changes little so appears to be small and more smeared out at high gamma.</a:t>
            </a:r>
            <a:endParaRPr sz="1100" b="0" i="1" u="none" strike="noStrike" cap="none">
              <a:solidFill>
                <a:srgbClr val="595959"/>
              </a:solidFill>
              <a:latin typeface="Arial"/>
              <a:ea typeface="Arial"/>
              <a:cs typeface="Arial"/>
              <a:sym typeface="Arial"/>
            </a:endParaRPr>
          </a:p>
        </p:txBody>
      </p:sp>
      <p:grpSp>
        <p:nvGrpSpPr>
          <p:cNvPr id="791" name="Google Shape;791;p49"/>
          <p:cNvGrpSpPr/>
          <p:nvPr/>
        </p:nvGrpSpPr>
        <p:grpSpPr>
          <a:xfrm>
            <a:off x="4685103" y="1797966"/>
            <a:ext cx="4023372" cy="3017606"/>
            <a:chOff x="3889896" y="562625"/>
            <a:chExt cx="2931632" cy="2204241"/>
          </a:xfrm>
        </p:grpSpPr>
        <p:pic>
          <p:nvPicPr>
            <p:cNvPr id="792" name="Google Shape;792;p49"/>
            <p:cNvPicPr preferRelativeResize="0"/>
            <p:nvPr/>
          </p:nvPicPr>
          <p:blipFill rotWithShape="1">
            <a:blip r:embed="rId5">
              <a:alphaModFix/>
            </a:blip>
            <a:srcRect/>
            <a:stretch/>
          </p:blipFill>
          <p:spPr>
            <a:xfrm>
              <a:off x="3889896" y="562625"/>
              <a:ext cx="2931632" cy="2204241"/>
            </a:xfrm>
            <a:prstGeom prst="rect">
              <a:avLst/>
            </a:prstGeom>
            <a:noFill/>
            <a:ln>
              <a:noFill/>
            </a:ln>
          </p:spPr>
        </p:pic>
        <p:pic>
          <p:nvPicPr>
            <p:cNvPr id="793" name="Google Shape;793;p49"/>
            <p:cNvPicPr preferRelativeResize="0"/>
            <p:nvPr/>
          </p:nvPicPr>
          <p:blipFill rotWithShape="1">
            <a:blip r:embed="rId6">
              <a:alphaModFix/>
            </a:blip>
            <a:srcRect/>
            <a:stretch/>
          </p:blipFill>
          <p:spPr>
            <a:xfrm>
              <a:off x="4588096" y="1363696"/>
              <a:ext cx="834009" cy="246422"/>
            </a:xfrm>
            <a:prstGeom prst="rect">
              <a:avLst/>
            </a:prstGeom>
            <a:noFill/>
            <a:ln>
              <a:noFill/>
            </a:ln>
          </p:spPr>
        </p:pic>
        <p:pic>
          <p:nvPicPr>
            <p:cNvPr id="794" name="Google Shape;794;p49"/>
            <p:cNvPicPr preferRelativeResize="0"/>
            <p:nvPr/>
          </p:nvPicPr>
          <p:blipFill rotWithShape="1">
            <a:blip r:embed="rId7">
              <a:alphaModFix/>
            </a:blip>
            <a:srcRect/>
            <a:stretch/>
          </p:blipFill>
          <p:spPr>
            <a:xfrm>
              <a:off x="4588100" y="1706843"/>
              <a:ext cx="886250" cy="156657"/>
            </a:xfrm>
            <a:prstGeom prst="rect">
              <a:avLst/>
            </a:prstGeom>
            <a:noFill/>
            <a:ln>
              <a:noFill/>
            </a:ln>
          </p:spPr>
        </p:pic>
      </p:grpSp>
      <p:pic>
        <p:nvPicPr>
          <p:cNvPr id="795" name="Google Shape;795;p49"/>
          <p:cNvPicPr preferRelativeResize="0"/>
          <p:nvPr/>
        </p:nvPicPr>
        <p:blipFill rotWithShape="1">
          <a:blip r:embed="rId8">
            <a:alphaModFix/>
          </a:blip>
          <a:srcRect/>
          <a:stretch/>
        </p:blipFill>
        <p:spPr>
          <a:xfrm>
            <a:off x="7653900" y="4663224"/>
            <a:ext cx="1103100" cy="195350"/>
          </a:xfrm>
          <a:prstGeom prst="rect">
            <a:avLst/>
          </a:prstGeom>
          <a:noFill/>
          <a:ln>
            <a:noFill/>
          </a:ln>
        </p:spPr>
      </p:pic>
      <p:sp>
        <p:nvSpPr>
          <p:cNvPr id="796" name="Google Shape;79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24</a:t>
            </a:fld>
            <a:endParaRPr/>
          </a:p>
        </p:txBody>
      </p:sp>
      <p:pic>
        <p:nvPicPr>
          <p:cNvPr id="797" name="Google Shape;797;p49"/>
          <p:cNvPicPr preferRelativeResize="0"/>
          <p:nvPr/>
        </p:nvPicPr>
        <p:blipFill rotWithShape="1">
          <a:blip r:embed="rId9">
            <a:alphaModFix/>
          </a:blip>
          <a:srcRect/>
          <a:stretch/>
        </p:blipFill>
        <p:spPr>
          <a:xfrm>
            <a:off x="554513" y="4739238"/>
            <a:ext cx="1847225" cy="241575"/>
          </a:xfrm>
          <a:prstGeom prst="rect">
            <a:avLst/>
          </a:prstGeom>
          <a:noFill/>
          <a:ln>
            <a:noFill/>
          </a:ln>
        </p:spPr>
      </p:pic>
      <p:pic>
        <p:nvPicPr>
          <p:cNvPr id="798" name="Google Shape;798;p49"/>
          <p:cNvPicPr preferRelativeResize="0"/>
          <p:nvPr/>
        </p:nvPicPr>
        <p:blipFill rotWithShape="1">
          <a:blip r:embed="rId10">
            <a:alphaModFix/>
          </a:blip>
          <a:srcRect l="-4866" t="-23926" r="-5484" b="-19688"/>
          <a:stretch/>
        </p:blipFill>
        <p:spPr>
          <a:xfrm>
            <a:off x="128950" y="3878075"/>
            <a:ext cx="2776123" cy="780475"/>
          </a:xfrm>
          <a:prstGeom prst="rect">
            <a:avLst/>
          </a:prstGeom>
          <a:noFill/>
          <a:ln w="9525" cap="flat" cmpd="sng">
            <a:solidFill>
              <a:schemeClr val="dk2"/>
            </a:solidFill>
            <a:prstDash val="dash"/>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50"/>
          <p:cNvSpPr txBox="1">
            <a:spLocks noGrp="1"/>
          </p:cNvSpPr>
          <p:nvPr>
            <p:ph type="title"/>
          </p:nvPr>
        </p:nvSpPr>
        <p:spPr>
          <a:xfrm>
            <a:off x="236400" y="23425"/>
            <a:ext cx="8520600" cy="572700"/>
          </a:xfrm>
          <a:prstGeom prst="rect">
            <a:avLst/>
          </a:prstGeom>
          <a:noFill/>
          <a:ln>
            <a:noFill/>
          </a:ln>
          <a:effectLst>
            <a:outerShdw algn="bl" rotWithShape="0">
              <a:srgbClr val="000000">
                <a:alpha val="49803"/>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a:t>Induced Charge</a:t>
            </a:r>
            <a:endParaRPr/>
          </a:p>
        </p:txBody>
      </p:sp>
      <p:sp>
        <p:nvSpPr>
          <p:cNvPr id="804" name="Google Shape;804;p50"/>
          <p:cNvSpPr txBox="1"/>
          <p:nvPr/>
        </p:nvSpPr>
        <p:spPr>
          <a:xfrm>
            <a:off x="4809075" y="341325"/>
            <a:ext cx="3899400" cy="8619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595959"/>
                </a:solidFill>
                <a:latin typeface="Arial"/>
                <a:ea typeface="Arial"/>
                <a:cs typeface="Arial"/>
                <a:sym typeface="Arial"/>
              </a:rPr>
              <a:t>As 𝛾 increases the external charge density is contracted (grows large in magnitude but smaller in space).The functional dependence of the tail changes little so appears to be small and more smeared out at high gamma.</a:t>
            </a:r>
            <a:endParaRPr sz="1100" b="0" i="1" u="none" strike="noStrike" cap="none">
              <a:solidFill>
                <a:srgbClr val="595959"/>
              </a:solidFill>
              <a:latin typeface="Arial"/>
              <a:ea typeface="Arial"/>
              <a:cs typeface="Arial"/>
              <a:sym typeface="Arial"/>
            </a:endParaRPr>
          </a:p>
        </p:txBody>
      </p:sp>
      <p:pic>
        <p:nvPicPr>
          <p:cNvPr id="805" name="Google Shape;805;p50"/>
          <p:cNvPicPr preferRelativeResize="0"/>
          <p:nvPr/>
        </p:nvPicPr>
        <p:blipFill rotWithShape="1">
          <a:blip r:embed="rId3">
            <a:alphaModFix/>
          </a:blip>
          <a:srcRect/>
          <a:stretch/>
        </p:blipFill>
        <p:spPr>
          <a:xfrm>
            <a:off x="272829" y="676702"/>
            <a:ext cx="4013302" cy="3017520"/>
          </a:xfrm>
          <a:prstGeom prst="rect">
            <a:avLst/>
          </a:prstGeom>
          <a:noFill/>
          <a:ln>
            <a:noFill/>
          </a:ln>
        </p:spPr>
      </p:pic>
      <p:pic>
        <p:nvPicPr>
          <p:cNvPr id="806" name="Google Shape;806;p50"/>
          <p:cNvPicPr preferRelativeResize="0"/>
          <p:nvPr/>
        </p:nvPicPr>
        <p:blipFill rotWithShape="1">
          <a:blip r:embed="rId4">
            <a:alphaModFix/>
          </a:blip>
          <a:srcRect/>
          <a:stretch/>
        </p:blipFill>
        <p:spPr>
          <a:xfrm>
            <a:off x="4725351" y="1903201"/>
            <a:ext cx="3983128" cy="3017519"/>
          </a:xfrm>
          <a:prstGeom prst="rect">
            <a:avLst/>
          </a:prstGeom>
          <a:noFill/>
          <a:ln>
            <a:noFill/>
          </a:ln>
        </p:spPr>
      </p:pic>
      <p:pic>
        <p:nvPicPr>
          <p:cNvPr id="807" name="Google Shape;807;p50"/>
          <p:cNvPicPr preferRelativeResize="0"/>
          <p:nvPr/>
        </p:nvPicPr>
        <p:blipFill rotWithShape="1">
          <a:blip r:embed="rId5">
            <a:alphaModFix/>
          </a:blip>
          <a:srcRect/>
          <a:stretch/>
        </p:blipFill>
        <p:spPr>
          <a:xfrm>
            <a:off x="1344402" y="2072673"/>
            <a:ext cx="862673" cy="337343"/>
          </a:xfrm>
          <a:prstGeom prst="rect">
            <a:avLst/>
          </a:prstGeom>
          <a:noFill/>
          <a:ln>
            <a:noFill/>
          </a:ln>
        </p:spPr>
      </p:pic>
      <p:pic>
        <p:nvPicPr>
          <p:cNvPr id="808" name="Google Shape;808;p50"/>
          <p:cNvPicPr preferRelativeResize="0"/>
          <p:nvPr/>
        </p:nvPicPr>
        <p:blipFill rotWithShape="1">
          <a:blip r:embed="rId6">
            <a:alphaModFix/>
          </a:blip>
          <a:srcRect/>
          <a:stretch/>
        </p:blipFill>
        <p:spPr>
          <a:xfrm>
            <a:off x="5695397" y="3299163"/>
            <a:ext cx="1215637" cy="337343"/>
          </a:xfrm>
          <a:prstGeom prst="rect">
            <a:avLst/>
          </a:prstGeom>
          <a:noFill/>
          <a:ln>
            <a:noFill/>
          </a:ln>
        </p:spPr>
      </p:pic>
      <p:pic>
        <p:nvPicPr>
          <p:cNvPr id="809" name="Google Shape;809;p50"/>
          <p:cNvPicPr preferRelativeResize="0"/>
          <p:nvPr/>
        </p:nvPicPr>
        <p:blipFill rotWithShape="1">
          <a:blip r:embed="rId7">
            <a:alphaModFix/>
          </a:blip>
          <a:srcRect/>
          <a:stretch/>
        </p:blipFill>
        <p:spPr>
          <a:xfrm>
            <a:off x="1252468" y="2541175"/>
            <a:ext cx="1210665" cy="214449"/>
          </a:xfrm>
          <a:prstGeom prst="rect">
            <a:avLst/>
          </a:prstGeom>
          <a:noFill/>
          <a:ln>
            <a:noFill/>
          </a:ln>
        </p:spPr>
      </p:pic>
      <p:sp>
        <p:nvSpPr>
          <p:cNvPr id="810" name="Google Shape;810;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25</a:t>
            </a:fld>
            <a:endParaRPr/>
          </a:p>
        </p:txBody>
      </p:sp>
      <p:pic>
        <p:nvPicPr>
          <p:cNvPr id="811" name="Google Shape;811;p50"/>
          <p:cNvPicPr preferRelativeResize="0"/>
          <p:nvPr/>
        </p:nvPicPr>
        <p:blipFill rotWithShape="1">
          <a:blip r:embed="rId8">
            <a:alphaModFix/>
          </a:blip>
          <a:srcRect/>
          <a:stretch/>
        </p:blipFill>
        <p:spPr>
          <a:xfrm>
            <a:off x="468863" y="4739238"/>
            <a:ext cx="1847225" cy="241575"/>
          </a:xfrm>
          <a:prstGeom prst="rect">
            <a:avLst/>
          </a:prstGeom>
          <a:noFill/>
          <a:ln>
            <a:noFill/>
          </a:ln>
        </p:spPr>
      </p:pic>
      <p:pic>
        <p:nvPicPr>
          <p:cNvPr id="812" name="Google Shape;812;p50"/>
          <p:cNvPicPr preferRelativeResize="0"/>
          <p:nvPr/>
        </p:nvPicPr>
        <p:blipFill rotWithShape="1">
          <a:blip r:embed="rId9">
            <a:alphaModFix/>
          </a:blip>
          <a:srcRect l="-4866" t="-23926" r="-5484" b="-19688"/>
          <a:stretch/>
        </p:blipFill>
        <p:spPr>
          <a:xfrm>
            <a:off x="199100" y="3886563"/>
            <a:ext cx="2776123" cy="780475"/>
          </a:xfrm>
          <a:prstGeom prst="rect">
            <a:avLst/>
          </a:prstGeom>
          <a:noFill/>
          <a:ln w="9525" cap="flat" cmpd="sng">
            <a:solidFill>
              <a:schemeClr val="dk2"/>
            </a:solidFill>
            <a:prstDash val="dash"/>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53"/>
          <p:cNvPicPr preferRelativeResize="0"/>
          <p:nvPr/>
        </p:nvPicPr>
        <p:blipFill rotWithShape="1">
          <a:blip r:embed="rId3">
            <a:alphaModFix/>
          </a:blip>
          <a:srcRect/>
          <a:stretch/>
        </p:blipFill>
        <p:spPr>
          <a:xfrm>
            <a:off x="3245475" y="1388625"/>
            <a:ext cx="5725501" cy="3668200"/>
          </a:xfrm>
          <a:prstGeom prst="rect">
            <a:avLst/>
          </a:prstGeom>
          <a:noFill/>
          <a:ln>
            <a:noFill/>
          </a:ln>
        </p:spPr>
      </p:pic>
      <p:sp>
        <p:nvSpPr>
          <p:cNvPr id="836" name="Google Shape;836;p53"/>
          <p:cNvSpPr txBox="1">
            <a:spLocks noGrp="1"/>
          </p:cNvSpPr>
          <p:nvPr>
            <p:ph type="title"/>
          </p:nvPr>
        </p:nvSpPr>
        <p:spPr>
          <a:xfrm>
            <a:off x="311700" y="214125"/>
            <a:ext cx="8520600" cy="572700"/>
          </a:xfrm>
          <a:prstGeom prst="rect">
            <a:avLst/>
          </a:prstGeom>
          <a:noFill/>
          <a:ln>
            <a:noFill/>
          </a:ln>
          <a:effectLst>
            <a:outerShdw algn="bl" rotWithShape="0">
              <a:srgbClr val="000000">
                <a:alpha val="49803"/>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a:t>Induced Charge - (Single Nuclei)</a:t>
            </a:r>
            <a:endParaRPr/>
          </a:p>
        </p:txBody>
      </p:sp>
      <p:sp>
        <p:nvSpPr>
          <p:cNvPr id="837" name="Google Shape;837;p53"/>
          <p:cNvSpPr txBox="1">
            <a:spLocks noGrp="1"/>
          </p:cNvSpPr>
          <p:nvPr>
            <p:ph type="body" idx="1"/>
          </p:nvPr>
        </p:nvSpPr>
        <p:spPr>
          <a:xfrm>
            <a:off x="311700" y="71025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Plot below shows a single ion traveling through the plasma. A trailing negatively charged wake is shown trailing behind the positive Ion.</a:t>
            </a:r>
            <a:endParaRPr/>
          </a:p>
          <a:p>
            <a:pPr marL="0" lvl="0" indent="0" algn="l" rtl="0">
              <a:lnSpc>
                <a:spcPct val="115000"/>
              </a:lnSpc>
              <a:spcBef>
                <a:spcPts val="1200"/>
              </a:spcBef>
              <a:spcAft>
                <a:spcPts val="1200"/>
              </a:spcAft>
              <a:buSzPts val="1800"/>
              <a:buNone/>
            </a:pPr>
            <a:endParaRPr/>
          </a:p>
        </p:txBody>
      </p:sp>
      <p:sp>
        <p:nvSpPr>
          <p:cNvPr id="838" name="Google Shape;83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26</a:t>
            </a:fld>
            <a:endParaRPr/>
          </a:p>
        </p:txBody>
      </p:sp>
      <p:pic>
        <p:nvPicPr>
          <p:cNvPr id="839" name="Google Shape;839;p53"/>
          <p:cNvPicPr preferRelativeResize="0"/>
          <p:nvPr/>
        </p:nvPicPr>
        <p:blipFill rotWithShape="1">
          <a:blip r:embed="rId4">
            <a:alphaModFix/>
          </a:blip>
          <a:srcRect/>
          <a:stretch/>
        </p:blipFill>
        <p:spPr>
          <a:xfrm>
            <a:off x="7294775" y="4836199"/>
            <a:ext cx="1103100" cy="195350"/>
          </a:xfrm>
          <a:prstGeom prst="rect">
            <a:avLst/>
          </a:prstGeom>
          <a:noFill/>
          <a:ln>
            <a:noFill/>
          </a:ln>
        </p:spPr>
      </p:pic>
      <p:pic>
        <p:nvPicPr>
          <p:cNvPr id="840" name="Google Shape;840;p53"/>
          <p:cNvPicPr preferRelativeResize="0"/>
          <p:nvPr/>
        </p:nvPicPr>
        <p:blipFill rotWithShape="1">
          <a:blip r:embed="rId5">
            <a:alphaModFix/>
          </a:blip>
          <a:srcRect/>
          <a:stretch/>
        </p:blipFill>
        <p:spPr>
          <a:xfrm>
            <a:off x="101051" y="1614488"/>
            <a:ext cx="2882250" cy="722775"/>
          </a:xfrm>
          <a:prstGeom prst="rect">
            <a:avLst/>
          </a:prstGeom>
          <a:noFill/>
          <a:ln>
            <a:noFill/>
          </a:ln>
        </p:spPr>
      </p:pic>
      <p:sp>
        <p:nvSpPr>
          <p:cNvPr id="841" name="Google Shape;841;p53"/>
          <p:cNvSpPr/>
          <p:nvPr/>
        </p:nvSpPr>
        <p:spPr>
          <a:xfrm>
            <a:off x="107125" y="2803957"/>
            <a:ext cx="3015300" cy="1359000"/>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2" name="Google Shape;842;p53"/>
          <p:cNvPicPr preferRelativeResize="0"/>
          <p:nvPr/>
        </p:nvPicPr>
        <p:blipFill rotWithShape="1">
          <a:blip r:embed="rId6">
            <a:alphaModFix/>
          </a:blip>
          <a:srcRect/>
          <a:stretch/>
        </p:blipFill>
        <p:spPr>
          <a:xfrm>
            <a:off x="336330" y="3642961"/>
            <a:ext cx="1105366" cy="283328"/>
          </a:xfrm>
          <a:prstGeom prst="rect">
            <a:avLst/>
          </a:prstGeom>
          <a:noFill/>
          <a:ln>
            <a:noFill/>
          </a:ln>
        </p:spPr>
      </p:pic>
      <p:pic>
        <p:nvPicPr>
          <p:cNvPr id="843" name="Google Shape;843;p53"/>
          <p:cNvPicPr preferRelativeResize="0"/>
          <p:nvPr/>
        </p:nvPicPr>
        <p:blipFill rotWithShape="1">
          <a:blip r:embed="rId7">
            <a:alphaModFix/>
          </a:blip>
          <a:srcRect/>
          <a:stretch/>
        </p:blipFill>
        <p:spPr>
          <a:xfrm>
            <a:off x="1660617" y="3599635"/>
            <a:ext cx="1232592" cy="451567"/>
          </a:xfrm>
          <a:prstGeom prst="rect">
            <a:avLst/>
          </a:prstGeom>
          <a:noFill/>
          <a:ln>
            <a:noFill/>
          </a:ln>
        </p:spPr>
      </p:pic>
      <p:pic>
        <p:nvPicPr>
          <p:cNvPr id="844" name="Google Shape;844;p53"/>
          <p:cNvPicPr preferRelativeResize="0"/>
          <p:nvPr/>
        </p:nvPicPr>
        <p:blipFill rotWithShape="1">
          <a:blip r:embed="rId8">
            <a:alphaModFix/>
          </a:blip>
          <a:srcRect/>
          <a:stretch/>
        </p:blipFill>
        <p:spPr>
          <a:xfrm>
            <a:off x="336917" y="3019463"/>
            <a:ext cx="2010463" cy="520320"/>
          </a:xfrm>
          <a:prstGeom prst="rect">
            <a:avLst/>
          </a:prstGeom>
          <a:noFill/>
          <a:ln>
            <a:noFill/>
          </a:ln>
        </p:spPr>
      </p:pic>
      <p:sp>
        <p:nvSpPr>
          <p:cNvPr id="845" name="Google Shape;845;p53"/>
          <p:cNvSpPr/>
          <p:nvPr/>
        </p:nvSpPr>
        <p:spPr>
          <a:xfrm rot="5400000">
            <a:off x="1321975" y="2289325"/>
            <a:ext cx="440400" cy="431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6" name="Google Shape;846;p53"/>
          <p:cNvPicPr preferRelativeResize="0"/>
          <p:nvPr/>
        </p:nvPicPr>
        <p:blipFill rotWithShape="1">
          <a:blip r:embed="rId9">
            <a:alphaModFix/>
          </a:blip>
          <a:srcRect/>
          <a:stretch/>
        </p:blipFill>
        <p:spPr>
          <a:xfrm>
            <a:off x="691150" y="4490600"/>
            <a:ext cx="1847225" cy="241575"/>
          </a:xfrm>
          <a:prstGeom prst="rect">
            <a:avLst/>
          </a:prstGeom>
          <a:noFill/>
          <a:ln>
            <a:noFill/>
          </a:ln>
        </p:spPr>
      </p:pic>
      <p:pic>
        <p:nvPicPr>
          <p:cNvPr id="847" name="Google Shape;847;p53"/>
          <p:cNvPicPr preferRelativeResize="0"/>
          <p:nvPr/>
        </p:nvPicPr>
        <p:blipFill rotWithShape="1">
          <a:blip r:embed="rId10">
            <a:alphaModFix/>
          </a:blip>
          <a:srcRect/>
          <a:stretch/>
        </p:blipFill>
        <p:spPr>
          <a:xfrm>
            <a:off x="6131422" y="34747"/>
            <a:ext cx="2161149" cy="783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54"/>
          <p:cNvPicPr preferRelativeResize="0"/>
          <p:nvPr/>
        </p:nvPicPr>
        <p:blipFill rotWithShape="1">
          <a:blip r:embed="rId3">
            <a:alphaModFix/>
          </a:blip>
          <a:srcRect/>
          <a:stretch/>
        </p:blipFill>
        <p:spPr>
          <a:xfrm>
            <a:off x="132152" y="1590750"/>
            <a:ext cx="3302399" cy="2411175"/>
          </a:xfrm>
          <a:prstGeom prst="rect">
            <a:avLst/>
          </a:prstGeom>
          <a:noFill/>
          <a:ln>
            <a:noFill/>
          </a:ln>
        </p:spPr>
      </p:pic>
      <p:sp>
        <p:nvSpPr>
          <p:cNvPr id="853" name="Google Shape;853;p54"/>
          <p:cNvSpPr txBox="1">
            <a:spLocks noGrp="1"/>
          </p:cNvSpPr>
          <p:nvPr>
            <p:ph type="title"/>
          </p:nvPr>
        </p:nvSpPr>
        <p:spPr>
          <a:xfrm>
            <a:off x="260400" y="3681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Charge Conservation in the Infinite Plasma</a:t>
            </a:r>
            <a:endParaRPr/>
          </a:p>
        </p:txBody>
      </p:sp>
      <p:sp>
        <p:nvSpPr>
          <p:cNvPr id="854" name="Google Shape;854;p54"/>
          <p:cNvSpPr txBox="1">
            <a:spLocks noGrp="1"/>
          </p:cNvSpPr>
          <p:nvPr>
            <p:ph type="body" idx="1"/>
          </p:nvPr>
        </p:nvSpPr>
        <p:spPr>
          <a:xfrm>
            <a:off x="311700" y="83182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In the case of an infinite plasma in both space and time the induced charge balancing the induced screening charges has moves to infinity. </a:t>
            </a:r>
            <a:endParaRPr/>
          </a:p>
        </p:txBody>
      </p:sp>
      <p:sp>
        <p:nvSpPr>
          <p:cNvPr id="855" name="Google Shape;855;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smtClean="0"/>
              <a:t>27</a:t>
            </a:fld>
            <a:endParaRPr/>
          </a:p>
        </p:txBody>
      </p:sp>
      <p:pic>
        <p:nvPicPr>
          <p:cNvPr id="856" name="Google Shape;856;p54"/>
          <p:cNvPicPr preferRelativeResize="0"/>
          <p:nvPr/>
        </p:nvPicPr>
        <p:blipFill rotWithShape="1">
          <a:blip r:embed="rId4">
            <a:alphaModFix/>
          </a:blip>
          <a:srcRect/>
          <a:stretch/>
        </p:blipFill>
        <p:spPr>
          <a:xfrm>
            <a:off x="3733574" y="1611814"/>
            <a:ext cx="3205063" cy="2369050"/>
          </a:xfrm>
          <a:prstGeom prst="rect">
            <a:avLst/>
          </a:prstGeom>
          <a:noFill/>
          <a:ln>
            <a:noFill/>
          </a:ln>
        </p:spPr>
      </p:pic>
      <p:pic>
        <p:nvPicPr>
          <p:cNvPr id="857" name="Google Shape;857;p54"/>
          <p:cNvPicPr preferRelativeResize="0"/>
          <p:nvPr/>
        </p:nvPicPr>
        <p:blipFill rotWithShape="1">
          <a:blip r:embed="rId5">
            <a:alphaModFix/>
          </a:blip>
          <a:srcRect/>
          <a:stretch/>
        </p:blipFill>
        <p:spPr>
          <a:xfrm>
            <a:off x="7090697" y="2736500"/>
            <a:ext cx="1971475" cy="15117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Plasma Frequency</a:t>
            </a:r>
            <a:endParaRPr/>
          </a:p>
        </p:txBody>
      </p:sp>
      <p:sp>
        <p:nvSpPr>
          <p:cNvPr id="863" name="Google Shape;863;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a:t>We can use the dispersion relation to solve for the natural oscillations of the effective particles within the plasma i.e. plasmons, This is done by solving the dispersion relation in the limit k→0,</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0"/>
              </a:spcAft>
              <a:buSzPts val="1800"/>
              <a:buNone/>
            </a:pPr>
            <a:r>
              <a:rPr lang="en"/>
              <a:t> for both modes one finds,</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r>
              <a:rPr lang="en"/>
              <a:t>For an oscillatory electric field, these modes are damped by the relaxation parameter</a:t>
            </a:r>
            <a:endParaRPr/>
          </a:p>
        </p:txBody>
      </p:sp>
      <p:pic>
        <p:nvPicPr>
          <p:cNvPr id="864" name="Google Shape;864;p55"/>
          <p:cNvPicPr preferRelativeResize="0"/>
          <p:nvPr/>
        </p:nvPicPr>
        <p:blipFill rotWithShape="1">
          <a:blip r:embed="rId3">
            <a:alphaModFix/>
          </a:blip>
          <a:srcRect l="-2342" t="9461" r="-2687"/>
          <a:stretch/>
        </p:blipFill>
        <p:spPr>
          <a:xfrm>
            <a:off x="2408625" y="2154600"/>
            <a:ext cx="4623500" cy="615300"/>
          </a:xfrm>
          <a:prstGeom prst="rect">
            <a:avLst/>
          </a:prstGeom>
          <a:noFill/>
          <a:ln>
            <a:noFill/>
          </a:ln>
        </p:spPr>
      </p:pic>
      <p:pic>
        <p:nvPicPr>
          <p:cNvPr id="865" name="Google Shape;865;p55"/>
          <p:cNvPicPr preferRelativeResize="0"/>
          <p:nvPr/>
        </p:nvPicPr>
        <p:blipFill rotWithShape="1">
          <a:blip r:embed="rId4">
            <a:alphaModFix/>
          </a:blip>
          <a:srcRect l="3442" t="16554" r="3506" b="8057"/>
          <a:stretch/>
        </p:blipFill>
        <p:spPr>
          <a:xfrm>
            <a:off x="2998700" y="2973575"/>
            <a:ext cx="2295575" cy="660500"/>
          </a:xfrm>
          <a:prstGeom prst="rect">
            <a:avLst/>
          </a:prstGeom>
          <a:noFill/>
          <a:ln>
            <a:noFill/>
          </a:ln>
        </p:spPr>
      </p:pic>
      <p:grpSp>
        <p:nvGrpSpPr>
          <p:cNvPr id="866" name="Google Shape;866;p55"/>
          <p:cNvGrpSpPr/>
          <p:nvPr/>
        </p:nvGrpSpPr>
        <p:grpSpPr>
          <a:xfrm>
            <a:off x="1752125" y="4268375"/>
            <a:ext cx="3136650" cy="615300"/>
            <a:chOff x="1645075" y="4208125"/>
            <a:chExt cx="3136650" cy="615300"/>
          </a:xfrm>
        </p:grpSpPr>
        <p:pic>
          <p:nvPicPr>
            <p:cNvPr id="867" name="Google Shape;867;p55"/>
            <p:cNvPicPr preferRelativeResize="0"/>
            <p:nvPr/>
          </p:nvPicPr>
          <p:blipFill rotWithShape="1">
            <a:blip r:embed="rId5">
              <a:alphaModFix/>
            </a:blip>
            <a:srcRect/>
            <a:stretch/>
          </p:blipFill>
          <p:spPr>
            <a:xfrm>
              <a:off x="1645075" y="4208125"/>
              <a:ext cx="1823231" cy="615300"/>
            </a:xfrm>
            <a:prstGeom prst="rect">
              <a:avLst/>
            </a:prstGeom>
            <a:noFill/>
            <a:ln>
              <a:noFill/>
            </a:ln>
          </p:spPr>
        </p:pic>
        <p:cxnSp>
          <p:nvCxnSpPr>
            <p:cNvPr id="868" name="Google Shape;868;p55"/>
            <p:cNvCxnSpPr/>
            <p:nvPr/>
          </p:nvCxnSpPr>
          <p:spPr>
            <a:xfrm>
              <a:off x="3636625" y="4520650"/>
              <a:ext cx="1145100" cy="0"/>
            </a:xfrm>
            <a:prstGeom prst="straightConnector1">
              <a:avLst/>
            </a:prstGeom>
            <a:noFill/>
            <a:ln w="28575" cap="flat" cmpd="sng">
              <a:solidFill>
                <a:schemeClr val="dk2"/>
              </a:solidFill>
              <a:prstDash val="solid"/>
              <a:round/>
              <a:headEnd type="none" w="sm" len="sm"/>
              <a:tailEnd type="triangle" w="med" len="med"/>
            </a:ln>
          </p:spPr>
        </p:cxnSp>
      </p:grpSp>
      <p:sp>
        <p:nvSpPr>
          <p:cNvPr id="869" name="Google Shape;869;p55"/>
          <p:cNvSpPr txBox="1"/>
          <p:nvPr/>
        </p:nvSpPr>
        <p:spPr>
          <a:xfrm>
            <a:off x="5645800" y="3154400"/>
            <a:ext cx="118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Where</a:t>
            </a:r>
            <a:endParaRPr sz="1400" b="0" i="0" u="none" strike="noStrike" cap="none">
              <a:solidFill>
                <a:srgbClr val="000000"/>
              </a:solidFill>
              <a:latin typeface="Arial"/>
              <a:ea typeface="Arial"/>
              <a:cs typeface="Arial"/>
              <a:sym typeface="Arial"/>
            </a:endParaRPr>
          </a:p>
        </p:txBody>
      </p:sp>
      <p:pic>
        <p:nvPicPr>
          <p:cNvPr id="870" name="Google Shape;870;p55"/>
          <p:cNvPicPr preferRelativeResize="0"/>
          <p:nvPr/>
        </p:nvPicPr>
        <p:blipFill rotWithShape="1">
          <a:blip r:embed="rId6">
            <a:alphaModFix/>
          </a:blip>
          <a:srcRect/>
          <a:stretch/>
        </p:blipFill>
        <p:spPr>
          <a:xfrm>
            <a:off x="6461175" y="3046850"/>
            <a:ext cx="1127001" cy="615300"/>
          </a:xfrm>
          <a:prstGeom prst="rect">
            <a:avLst/>
          </a:prstGeom>
          <a:noFill/>
          <a:ln>
            <a:noFill/>
          </a:ln>
        </p:spPr>
      </p:pic>
      <p:pic>
        <p:nvPicPr>
          <p:cNvPr id="871" name="Google Shape;871;p55"/>
          <p:cNvPicPr preferRelativeResize="0"/>
          <p:nvPr/>
        </p:nvPicPr>
        <p:blipFill rotWithShape="1">
          <a:blip r:embed="rId7">
            <a:alphaModFix/>
          </a:blip>
          <a:srcRect l="3595" t="13292"/>
          <a:stretch/>
        </p:blipFill>
        <p:spPr>
          <a:xfrm>
            <a:off x="4959575" y="4225625"/>
            <a:ext cx="3034774" cy="572700"/>
          </a:xfrm>
          <a:prstGeom prst="rect">
            <a:avLst/>
          </a:prstGeom>
          <a:noFill/>
          <a:ln>
            <a:noFill/>
          </a:ln>
        </p:spPr>
      </p:pic>
      <p:sp>
        <p:nvSpPr>
          <p:cNvPr id="872" name="Google Shape;872;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56"/>
          <p:cNvSpPr txBox="1">
            <a:spLocks noGrp="1"/>
          </p:cNvSpPr>
          <p:nvPr>
            <p:ph type="title"/>
          </p:nvPr>
        </p:nvSpPr>
        <p:spPr>
          <a:xfrm>
            <a:off x="311700" y="306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Susceptibility</a:t>
            </a:r>
            <a:endParaRPr/>
          </a:p>
        </p:txBody>
      </p:sp>
      <p:pic>
        <p:nvPicPr>
          <p:cNvPr id="878" name="Google Shape;878;p56"/>
          <p:cNvPicPr preferRelativeResize="0"/>
          <p:nvPr/>
        </p:nvPicPr>
        <p:blipFill rotWithShape="1">
          <a:blip r:embed="rId3">
            <a:alphaModFix/>
          </a:blip>
          <a:srcRect/>
          <a:stretch/>
        </p:blipFill>
        <p:spPr>
          <a:xfrm>
            <a:off x="5084177" y="1624325"/>
            <a:ext cx="3855201" cy="663450"/>
          </a:xfrm>
          <a:prstGeom prst="rect">
            <a:avLst/>
          </a:prstGeom>
          <a:noFill/>
          <a:ln>
            <a:noFill/>
          </a:ln>
        </p:spPr>
      </p:pic>
      <p:pic>
        <p:nvPicPr>
          <p:cNvPr id="879" name="Google Shape;879;p56"/>
          <p:cNvPicPr preferRelativeResize="0"/>
          <p:nvPr/>
        </p:nvPicPr>
        <p:blipFill rotWithShape="1">
          <a:blip r:embed="rId4">
            <a:alphaModFix/>
          </a:blip>
          <a:srcRect/>
          <a:stretch/>
        </p:blipFill>
        <p:spPr>
          <a:xfrm>
            <a:off x="5390550" y="365925"/>
            <a:ext cx="3112399" cy="940125"/>
          </a:xfrm>
          <a:prstGeom prst="rect">
            <a:avLst/>
          </a:prstGeom>
          <a:noFill/>
          <a:ln>
            <a:noFill/>
          </a:ln>
        </p:spPr>
      </p:pic>
      <p:pic>
        <p:nvPicPr>
          <p:cNvPr id="880" name="Google Shape;880;p56"/>
          <p:cNvPicPr preferRelativeResize="0"/>
          <p:nvPr/>
        </p:nvPicPr>
        <p:blipFill rotWithShape="1">
          <a:blip r:embed="rId5">
            <a:alphaModFix/>
          </a:blip>
          <a:srcRect/>
          <a:stretch/>
        </p:blipFill>
        <p:spPr>
          <a:xfrm>
            <a:off x="1894700" y="2764997"/>
            <a:ext cx="5569751" cy="2213775"/>
          </a:xfrm>
          <a:prstGeom prst="rect">
            <a:avLst/>
          </a:prstGeom>
          <a:noFill/>
          <a:ln>
            <a:noFill/>
          </a:ln>
        </p:spPr>
      </p:pic>
      <p:pic>
        <p:nvPicPr>
          <p:cNvPr id="881" name="Google Shape;881;p56"/>
          <p:cNvPicPr preferRelativeResize="0"/>
          <p:nvPr/>
        </p:nvPicPr>
        <p:blipFill rotWithShape="1">
          <a:blip r:embed="rId6">
            <a:alphaModFix/>
          </a:blip>
          <a:srcRect/>
          <a:stretch/>
        </p:blipFill>
        <p:spPr>
          <a:xfrm>
            <a:off x="274275" y="892987"/>
            <a:ext cx="4662625" cy="1969326"/>
          </a:xfrm>
          <a:prstGeom prst="rect">
            <a:avLst/>
          </a:prstGeom>
          <a:noFill/>
          <a:ln>
            <a:noFill/>
          </a:ln>
        </p:spPr>
      </p:pic>
      <p:pic>
        <p:nvPicPr>
          <p:cNvPr id="882" name="Google Shape;882;p56"/>
          <p:cNvPicPr preferRelativeResize="0"/>
          <p:nvPr/>
        </p:nvPicPr>
        <p:blipFill rotWithShape="1">
          <a:blip r:embed="rId7">
            <a:alphaModFix/>
          </a:blip>
          <a:srcRect/>
          <a:stretch/>
        </p:blipFill>
        <p:spPr>
          <a:xfrm>
            <a:off x="7378625" y="2606049"/>
            <a:ext cx="1653025" cy="518875"/>
          </a:xfrm>
          <a:prstGeom prst="rect">
            <a:avLst/>
          </a:prstGeom>
          <a:noFill/>
          <a:ln>
            <a:noFill/>
          </a:ln>
        </p:spPr>
      </p:pic>
      <p:sp>
        <p:nvSpPr>
          <p:cNvPr id="883" name="Google Shape;883;p56"/>
          <p:cNvSpPr txBox="1"/>
          <p:nvPr/>
        </p:nvSpPr>
        <p:spPr>
          <a:xfrm>
            <a:off x="6546000" y="2171550"/>
            <a:ext cx="2598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accent1"/>
                </a:solidFill>
                <a:latin typeface="Arial"/>
                <a:ea typeface="Arial"/>
                <a:cs typeface="Arial"/>
                <a:sym typeface="Arial"/>
              </a:rPr>
              <a:t> (Rukhadze and Silin, 1961)</a:t>
            </a:r>
            <a:endParaRPr sz="1400" b="0" i="0" u="none" strike="noStrike" cap="none">
              <a:solidFill>
                <a:schemeClr val="accent1"/>
              </a:solidFill>
              <a:latin typeface="Arial"/>
              <a:ea typeface="Arial"/>
              <a:cs typeface="Arial"/>
              <a:sym typeface="Arial"/>
            </a:endParaRPr>
          </a:p>
        </p:txBody>
      </p:sp>
      <p:sp>
        <p:nvSpPr>
          <p:cNvPr id="884" name="Google Shape;884;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6"/>
          <p:cNvSpPr txBox="1"/>
          <p:nvPr/>
        </p:nvSpPr>
        <p:spPr>
          <a:xfrm>
            <a:off x="256650" y="820375"/>
            <a:ext cx="53553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800"/>
              <a:buFont typeface="Arial"/>
              <a:buNone/>
            </a:pPr>
            <a:r>
              <a:rPr lang="en-US" sz="1800" dirty="0">
                <a:solidFill>
                  <a:schemeClr val="dk2"/>
                </a:solidFill>
              </a:rPr>
              <a:t>Forthcoming publication: </a:t>
            </a:r>
            <a:r>
              <a:rPr lang="en-US" sz="1800" i="1" u="sng" dirty="0" err="1">
                <a:solidFill>
                  <a:schemeClr val="accent1"/>
                </a:solidFill>
              </a:rPr>
              <a:t>arXiv</a:t>
            </a:r>
            <a:r>
              <a:rPr lang="en-US" sz="1800" i="1" u="sng" dirty="0">
                <a:solidFill>
                  <a:schemeClr val="accent1"/>
                </a:solidFill>
              </a:rPr>
              <a:t>: 2204.14186</a:t>
            </a:r>
            <a:endParaRPr sz="1800" dirty="0">
              <a:solidFill>
                <a:schemeClr val="accent1"/>
              </a:solidFill>
            </a:endParaRPr>
          </a:p>
        </p:txBody>
      </p:sp>
      <p:sp>
        <p:nvSpPr>
          <p:cNvPr id="112" name="Google Shape;112;p26"/>
          <p:cNvSpPr txBox="1">
            <a:spLocks noGrp="1"/>
          </p:cNvSpPr>
          <p:nvPr>
            <p:ph type="title"/>
          </p:nvPr>
        </p:nvSpPr>
        <p:spPr>
          <a:xfrm>
            <a:off x="311700" y="242300"/>
            <a:ext cx="8520600" cy="572700"/>
          </a:xfrm>
          <a:prstGeom prst="rect">
            <a:avLst/>
          </a:prstGeom>
          <a:noFill/>
          <a:ln>
            <a:noFill/>
          </a:ln>
          <a:effectLst>
            <a:outerShdw blurRad="42863" dist="19050" dir="5400000" algn="bl" rotWithShape="0">
              <a:srgbClr val="000000">
                <a:alpha val="37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sz="2800" dirty="0"/>
              <a:t>Dynamic Viscous QGP Response in Strong EM Fields</a:t>
            </a:r>
            <a:endParaRPr dirty="0"/>
          </a:p>
        </p:txBody>
      </p:sp>
      <p:sp>
        <p:nvSpPr>
          <p:cNvPr id="113" name="Google Shape;113;p26"/>
          <p:cNvSpPr txBox="1">
            <a:spLocks noGrp="1"/>
          </p:cNvSpPr>
          <p:nvPr>
            <p:ph type="sldNum" idx="12"/>
          </p:nvPr>
        </p:nvSpPr>
        <p:spPr>
          <a:xfrm>
            <a:off x="8499958" y="45068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3</a:t>
            </a:fld>
            <a:endParaRPr/>
          </a:p>
        </p:txBody>
      </p:sp>
      <p:sp>
        <p:nvSpPr>
          <p:cNvPr id="114" name="Google Shape;114;p26"/>
          <p:cNvSpPr/>
          <p:nvPr/>
        </p:nvSpPr>
        <p:spPr>
          <a:xfrm>
            <a:off x="5429253" y="2415355"/>
            <a:ext cx="122700" cy="255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6" name="Google Shape;126;p26"/>
          <p:cNvGrpSpPr/>
          <p:nvPr/>
        </p:nvGrpSpPr>
        <p:grpSpPr>
          <a:xfrm>
            <a:off x="4091825" y="2645850"/>
            <a:ext cx="4705975" cy="2319300"/>
            <a:chOff x="4091825" y="2569650"/>
            <a:chExt cx="4705975" cy="2319300"/>
          </a:xfrm>
        </p:grpSpPr>
        <p:grpSp>
          <p:nvGrpSpPr>
            <p:cNvPr id="129" name="Google Shape;129;p26"/>
            <p:cNvGrpSpPr/>
            <p:nvPr/>
          </p:nvGrpSpPr>
          <p:grpSpPr>
            <a:xfrm>
              <a:off x="5763334" y="2818758"/>
              <a:ext cx="2980779" cy="1710488"/>
              <a:chOff x="2403925" y="2571750"/>
              <a:chExt cx="4261300" cy="2445300"/>
            </a:xfrm>
          </p:grpSpPr>
          <p:sp>
            <p:nvSpPr>
              <p:cNvPr id="130" name="Google Shape;130;p26"/>
              <p:cNvSpPr txBox="1"/>
              <p:nvPr/>
            </p:nvSpPr>
            <p:spPr>
              <a:xfrm>
                <a:off x="6003308" y="4487081"/>
                <a:ext cx="340500" cy="35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pic>
            <p:nvPicPr>
              <p:cNvPr id="131" name="Google Shape;131;p26"/>
              <p:cNvPicPr preferRelativeResize="0"/>
              <p:nvPr/>
            </p:nvPicPr>
            <p:blipFill rotWithShape="1">
              <a:blip r:embed="rId3">
                <a:alphaModFix/>
              </a:blip>
              <a:srcRect l="22105" t="23984" r="58035" b="43437"/>
              <a:stretch/>
            </p:blipFill>
            <p:spPr>
              <a:xfrm>
                <a:off x="2670823" y="2893695"/>
                <a:ext cx="1386072" cy="2088354"/>
              </a:xfrm>
              <a:prstGeom prst="rect">
                <a:avLst/>
              </a:prstGeom>
              <a:noFill/>
              <a:ln>
                <a:noFill/>
              </a:ln>
            </p:spPr>
          </p:pic>
          <p:pic>
            <p:nvPicPr>
              <p:cNvPr id="132" name="Google Shape;132;p26"/>
              <p:cNvPicPr preferRelativeResize="0"/>
              <p:nvPr/>
            </p:nvPicPr>
            <p:blipFill rotWithShape="1">
              <a:blip r:embed="rId3">
                <a:alphaModFix/>
              </a:blip>
              <a:srcRect l="22105" t="23987" r="58035" b="37865"/>
              <a:stretch/>
            </p:blipFill>
            <p:spPr>
              <a:xfrm>
                <a:off x="5176140" y="2571750"/>
                <a:ext cx="1386072" cy="2445300"/>
              </a:xfrm>
              <a:prstGeom prst="rect">
                <a:avLst/>
              </a:prstGeom>
              <a:noFill/>
              <a:ln>
                <a:noFill/>
              </a:ln>
            </p:spPr>
          </p:pic>
          <p:sp>
            <p:nvSpPr>
              <p:cNvPr id="133" name="Google Shape;133;p26"/>
              <p:cNvSpPr txBox="1"/>
              <p:nvPr/>
            </p:nvSpPr>
            <p:spPr>
              <a:xfrm>
                <a:off x="4967664" y="4709182"/>
                <a:ext cx="263700" cy="26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30000">
                  <a:solidFill>
                    <a:srgbClr val="000000"/>
                  </a:solidFill>
                  <a:latin typeface="Arial"/>
                  <a:ea typeface="Arial"/>
                  <a:cs typeface="Arial"/>
                  <a:sym typeface="Arial"/>
                </a:endParaRPr>
              </a:p>
            </p:txBody>
          </p:sp>
          <p:sp>
            <p:nvSpPr>
              <p:cNvPr id="134" name="Google Shape;134;p26"/>
              <p:cNvSpPr/>
              <p:nvPr/>
            </p:nvSpPr>
            <p:spPr>
              <a:xfrm>
                <a:off x="5401753" y="2571755"/>
                <a:ext cx="122700" cy="255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6"/>
              <p:cNvSpPr/>
              <p:nvPr/>
            </p:nvSpPr>
            <p:spPr>
              <a:xfrm rot="10800000">
                <a:off x="5895425" y="3630345"/>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6"/>
              <p:cNvSpPr/>
              <p:nvPr/>
            </p:nvSpPr>
            <p:spPr>
              <a:xfrm>
                <a:off x="2403925" y="3961009"/>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 name="Google Shape;137;p26"/>
              <p:cNvPicPr preferRelativeResize="0"/>
              <p:nvPr/>
            </p:nvPicPr>
            <p:blipFill rotWithShape="1">
              <a:blip r:embed="rId4">
                <a:alphaModFix/>
              </a:blip>
              <a:srcRect/>
              <a:stretch/>
            </p:blipFill>
            <p:spPr>
              <a:xfrm>
                <a:off x="3667376" y="4415161"/>
                <a:ext cx="558171" cy="355200"/>
              </a:xfrm>
              <a:prstGeom prst="rect">
                <a:avLst/>
              </a:prstGeom>
              <a:noFill/>
              <a:ln>
                <a:noFill/>
              </a:ln>
            </p:spPr>
          </p:pic>
          <p:pic>
            <p:nvPicPr>
              <p:cNvPr id="138" name="Google Shape;138;p26"/>
              <p:cNvPicPr preferRelativeResize="0"/>
              <p:nvPr/>
            </p:nvPicPr>
            <p:blipFill rotWithShape="1">
              <a:blip r:embed="rId5">
                <a:alphaModFix/>
              </a:blip>
              <a:srcRect/>
              <a:stretch/>
            </p:blipFill>
            <p:spPr>
              <a:xfrm>
                <a:off x="4332887" y="2893689"/>
                <a:ext cx="403356" cy="265500"/>
              </a:xfrm>
              <a:prstGeom prst="rect">
                <a:avLst/>
              </a:prstGeom>
              <a:noFill/>
              <a:ln>
                <a:noFill/>
              </a:ln>
            </p:spPr>
          </p:pic>
        </p:grpSp>
        <p:sp>
          <p:nvSpPr>
            <p:cNvPr id="139" name="Google Shape;139;p26"/>
            <p:cNvSpPr/>
            <p:nvPr/>
          </p:nvSpPr>
          <p:spPr>
            <a:xfrm>
              <a:off x="5633400" y="2569650"/>
              <a:ext cx="3164400" cy="2319300"/>
            </a:xfrm>
            <a:prstGeom prst="rect">
              <a:avLst/>
            </a:prstGeom>
            <a:gradFill>
              <a:gsLst>
                <a:gs pos="0">
                  <a:srgbClr val="FFFFFF">
                    <a:alpha val="0"/>
                  </a:srgbClr>
                </a:gs>
                <a:gs pos="25000">
                  <a:srgbClr val="FFFFFF">
                    <a:alpha val="0"/>
                  </a:srgbClr>
                </a:gs>
                <a:gs pos="30000">
                  <a:srgbClr val="FFFFFF">
                    <a:alpha val="0"/>
                  </a:srgbClr>
                </a:gs>
                <a:gs pos="100000">
                  <a:srgbClr val="FDE9AE"/>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6"/>
            <p:cNvSpPr txBox="1"/>
            <p:nvPr/>
          </p:nvSpPr>
          <p:spPr>
            <a:xfrm>
              <a:off x="6842888" y="3251300"/>
              <a:ext cx="849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QGP</a:t>
              </a:r>
              <a:endParaRPr sz="1400" b="0" i="0" u="none" strike="noStrike" cap="none">
                <a:solidFill>
                  <a:srgbClr val="000000"/>
                </a:solidFill>
                <a:latin typeface="Arial"/>
                <a:ea typeface="Arial"/>
                <a:cs typeface="Arial"/>
                <a:sym typeface="Arial"/>
              </a:endParaRPr>
            </a:p>
          </p:txBody>
        </p:sp>
        <p:sp>
          <p:nvSpPr>
            <p:cNvPr id="141" name="Google Shape;141;p26"/>
            <p:cNvSpPr txBox="1"/>
            <p:nvPr/>
          </p:nvSpPr>
          <p:spPr>
            <a:xfrm>
              <a:off x="4091825" y="4207400"/>
              <a:ext cx="156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sp>
        <p:nvSpPr>
          <p:cNvPr id="143" name="Google Shape;143;p26"/>
          <p:cNvSpPr txBox="1"/>
          <p:nvPr/>
        </p:nvSpPr>
        <p:spPr>
          <a:xfrm>
            <a:off x="256650" y="1367593"/>
            <a:ext cx="4918797" cy="4002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Electromagnetic Perturbations  ↔ QCD Plasma</a:t>
            </a:r>
            <a:endParaRPr sz="1400" b="0" i="0" u="none" strike="noStrike" cap="none">
              <a:solidFill>
                <a:srgbClr val="000000"/>
              </a:solidFill>
              <a:latin typeface="Arial"/>
              <a:ea typeface="Arial"/>
              <a:cs typeface="Arial"/>
              <a:sym typeface="Arial"/>
            </a:endParaRPr>
          </a:p>
        </p:txBody>
      </p:sp>
      <p:pic>
        <p:nvPicPr>
          <p:cNvPr id="40" name="Google Shape;183;p27">
            <a:extLst>
              <a:ext uri="{FF2B5EF4-FFF2-40B4-BE49-F238E27FC236}">
                <a16:creationId xmlns:a16="http://schemas.microsoft.com/office/drawing/2014/main" id="{B2283955-1BC9-2287-F9F1-713262212D29}"/>
              </a:ext>
            </a:extLst>
          </p:cNvPr>
          <p:cNvPicPr preferRelativeResize="0"/>
          <p:nvPr/>
        </p:nvPicPr>
        <p:blipFill>
          <a:blip r:embed="rId6">
            <a:alphaModFix/>
          </a:blip>
          <a:stretch>
            <a:fillRect/>
          </a:stretch>
        </p:blipFill>
        <p:spPr>
          <a:xfrm>
            <a:off x="5396344" y="936600"/>
            <a:ext cx="3704353" cy="1635150"/>
          </a:xfrm>
          <a:prstGeom prst="rect">
            <a:avLst/>
          </a:prstGeom>
          <a:noFill/>
          <a:ln w="9525" cap="flat" cmpd="sng">
            <a:solidFill>
              <a:schemeClr val="dk2"/>
            </a:solidFill>
            <a:prstDash val="lgDash"/>
            <a:round/>
            <a:headEnd type="none" w="sm" len="sm"/>
            <a:tailEnd type="none" w="sm" len="sm"/>
          </a:ln>
        </p:spPr>
      </p:pic>
      <p:sp>
        <p:nvSpPr>
          <p:cNvPr id="5" name="TextBox 4">
            <a:extLst>
              <a:ext uri="{FF2B5EF4-FFF2-40B4-BE49-F238E27FC236}">
                <a16:creationId xmlns:a16="http://schemas.microsoft.com/office/drawing/2014/main" id="{CF133124-4245-B58A-3951-EDD21E8E47F5}"/>
              </a:ext>
            </a:extLst>
          </p:cNvPr>
          <p:cNvSpPr txBox="1"/>
          <p:nvPr/>
        </p:nvSpPr>
        <p:spPr>
          <a:xfrm>
            <a:off x="458093" y="1701126"/>
            <a:ext cx="4513047" cy="3526415"/>
          </a:xfrm>
          <a:prstGeom prst="rect">
            <a:avLst/>
          </a:prstGeom>
          <a:noFill/>
        </p:spPr>
        <p:txBody>
          <a:bodyPr wrap="square" rtlCol="0">
            <a:spAutoFit/>
          </a:bodyPr>
          <a:lstStyle/>
          <a:p>
            <a:pPr>
              <a:lnSpc>
                <a:spcPct val="150000"/>
              </a:lnSpc>
            </a:pPr>
            <a:r>
              <a:rPr lang="en-US" u="sng" dirty="0"/>
              <a:t>We present</a:t>
            </a:r>
            <a:r>
              <a:rPr lang="en-US" dirty="0"/>
              <a:t>:</a:t>
            </a:r>
          </a:p>
          <a:p>
            <a:pPr>
              <a:lnSpc>
                <a:spcPct val="150000"/>
              </a:lnSpc>
            </a:pPr>
            <a:r>
              <a:rPr lang="en-US" dirty="0">
                <a:solidFill>
                  <a:schemeClr val="bg2"/>
                </a:solidFill>
              </a:rPr>
              <a:t>The electromagnetic response of viscous QGP considering the full space- and time- dependece of perturbing heavy ion fields. </a:t>
            </a:r>
            <a:r>
              <a:rPr lang="en-US" i="1" dirty="0">
                <a:solidFill>
                  <a:schemeClr val="bg2"/>
                </a:solidFill>
              </a:rPr>
              <a:t>(only constant and ideal conductivity previously studied)</a:t>
            </a:r>
          </a:p>
          <a:p>
            <a:pPr>
              <a:lnSpc>
                <a:spcPct val="150000"/>
              </a:lnSpc>
            </a:pPr>
            <a:endParaRPr lang="en-US" sz="1050" i="1" dirty="0">
              <a:solidFill>
                <a:schemeClr val="bg2"/>
              </a:solidFill>
            </a:endParaRPr>
          </a:p>
          <a:p>
            <a:pPr marL="285750" indent="-285750">
              <a:buFont typeface="Arial" panose="020B0604020202020204" pitchFamily="34" charset="0"/>
              <a:buChar char="•"/>
            </a:pPr>
            <a:r>
              <a:rPr lang="en-US" i="1" dirty="0">
                <a:solidFill>
                  <a:schemeClr val="bg2"/>
                </a:solidFill>
              </a:rPr>
              <a:t>The inclusion of collisions allows for a finite dynamic conductivity of QGP.</a:t>
            </a:r>
          </a:p>
          <a:p>
            <a:pPr marL="285750" indent="-285750">
              <a:buFont typeface="Arial" panose="020B0604020202020204" pitchFamily="34" charset="0"/>
              <a:buChar char="•"/>
            </a:pPr>
            <a:endParaRPr lang="en-US" i="1" dirty="0">
              <a:solidFill>
                <a:schemeClr val="bg2"/>
              </a:solidFill>
            </a:endParaRPr>
          </a:p>
          <a:p>
            <a:pPr marL="285750" indent="-285750">
              <a:buFont typeface="Arial" panose="020B0604020202020204" pitchFamily="34" charset="0"/>
              <a:buChar char="•"/>
            </a:pPr>
            <a:r>
              <a:rPr lang="en-US" i="1" dirty="0">
                <a:solidFill>
                  <a:schemeClr val="bg2"/>
                </a:solidFill>
              </a:rPr>
              <a:t>The corrected collision term generates a polarization tensor which conserves current and consequently energy.</a:t>
            </a:r>
          </a:p>
          <a:p>
            <a:pPr>
              <a:lnSpc>
                <a:spcPct val="150000"/>
              </a:lnSpc>
            </a:pPr>
            <a:endParaRPr lang="en-US" i="1" dirty="0">
              <a:solidFill>
                <a:schemeClr val="bg2"/>
              </a:solidFill>
            </a:endParaRPr>
          </a:p>
        </p:txBody>
      </p:sp>
    </p:spTree>
    <p:extLst>
      <p:ext uri="{BB962C8B-B14F-4D97-AF65-F5344CB8AC3E}">
        <p14:creationId xmlns:p14="http://schemas.microsoft.com/office/powerpoint/2010/main" val="2459225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57"/>
          <p:cNvPicPr preferRelativeResize="0"/>
          <p:nvPr/>
        </p:nvPicPr>
        <p:blipFill rotWithShape="1">
          <a:blip r:embed="rId3">
            <a:alphaModFix/>
          </a:blip>
          <a:srcRect/>
          <a:stretch/>
        </p:blipFill>
        <p:spPr>
          <a:xfrm>
            <a:off x="53950" y="2227850"/>
            <a:ext cx="4935276" cy="2776075"/>
          </a:xfrm>
          <a:prstGeom prst="rect">
            <a:avLst/>
          </a:prstGeom>
          <a:noFill/>
          <a:ln>
            <a:noFill/>
          </a:ln>
        </p:spPr>
      </p:pic>
      <p:pic>
        <p:nvPicPr>
          <p:cNvPr id="890" name="Google Shape;890;p57"/>
          <p:cNvPicPr preferRelativeResize="0"/>
          <p:nvPr/>
        </p:nvPicPr>
        <p:blipFill rotWithShape="1">
          <a:blip r:embed="rId4">
            <a:alphaModFix/>
          </a:blip>
          <a:srcRect/>
          <a:stretch/>
        </p:blipFill>
        <p:spPr>
          <a:xfrm>
            <a:off x="4941000" y="370725"/>
            <a:ext cx="4018401" cy="2684177"/>
          </a:xfrm>
          <a:prstGeom prst="rect">
            <a:avLst/>
          </a:prstGeom>
          <a:noFill/>
          <a:ln>
            <a:noFill/>
          </a:ln>
        </p:spPr>
      </p:pic>
      <p:sp>
        <p:nvSpPr>
          <p:cNvPr id="891" name="Google Shape;891;p57"/>
          <p:cNvSpPr txBox="1">
            <a:spLocks noGrp="1"/>
          </p:cNvSpPr>
          <p:nvPr>
            <p:ph type="title"/>
          </p:nvPr>
        </p:nvSpPr>
        <p:spPr>
          <a:xfrm>
            <a:off x="120650" y="340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 Fields of Colliding Ions</a:t>
            </a:r>
            <a:endParaRPr/>
          </a:p>
        </p:txBody>
      </p:sp>
      <p:cxnSp>
        <p:nvCxnSpPr>
          <p:cNvPr id="892" name="Google Shape;892;p57"/>
          <p:cNvCxnSpPr/>
          <p:nvPr/>
        </p:nvCxnSpPr>
        <p:spPr>
          <a:xfrm flipH="1">
            <a:off x="7539575" y="606700"/>
            <a:ext cx="209100" cy="573300"/>
          </a:xfrm>
          <a:prstGeom prst="straightConnector1">
            <a:avLst/>
          </a:prstGeom>
          <a:noFill/>
          <a:ln w="9525" cap="flat" cmpd="sng">
            <a:solidFill>
              <a:schemeClr val="dk2"/>
            </a:solidFill>
            <a:prstDash val="solid"/>
            <a:round/>
            <a:headEnd type="none" w="sm" len="sm"/>
            <a:tailEnd type="triangle" w="med" len="med"/>
          </a:ln>
        </p:spPr>
      </p:cxnSp>
      <p:sp>
        <p:nvSpPr>
          <p:cNvPr id="893" name="Google Shape;893;p57"/>
          <p:cNvSpPr/>
          <p:nvPr/>
        </p:nvSpPr>
        <p:spPr>
          <a:xfrm>
            <a:off x="6323200" y="34000"/>
            <a:ext cx="2157300" cy="68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Surface indicates where potential reaches 2m</a:t>
            </a:r>
            <a:r>
              <a:rPr lang="en" sz="1000" b="0" i="0" u="none" strike="noStrike" cap="none">
                <a:solidFill>
                  <a:srgbClr val="000000"/>
                </a:solidFill>
                <a:latin typeface="Arial"/>
                <a:ea typeface="Arial"/>
                <a:cs typeface="Arial"/>
                <a:sym typeface="Arial"/>
              </a:rPr>
              <a:t>𝜇</a:t>
            </a:r>
            <a:endParaRPr sz="1000" b="0" i="0" u="none" strike="noStrike" cap="none" baseline="-25000">
              <a:solidFill>
                <a:srgbClr val="000000"/>
              </a:solidFill>
              <a:latin typeface="Arial"/>
              <a:ea typeface="Arial"/>
              <a:cs typeface="Arial"/>
              <a:sym typeface="Arial"/>
            </a:endParaRPr>
          </a:p>
        </p:txBody>
      </p:sp>
      <p:pic>
        <p:nvPicPr>
          <p:cNvPr id="894" name="Google Shape;894;p57"/>
          <p:cNvPicPr preferRelativeResize="0"/>
          <p:nvPr/>
        </p:nvPicPr>
        <p:blipFill rotWithShape="1">
          <a:blip r:embed="rId5">
            <a:alphaModFix/>
          </a:blip>
          <a:srcRect/>
          <a:stretch/>
        </p:blipFill>
        <p:spPr>
          <a:xfrm>
            <a:off x="5092075" y="3574469"/>
            <a:ext cx="4018401" cy="1098780"/>
          </a:xfrm>
          <a:prstGeom prst="rect">
            <a:avLst/>
          </a:prstGeom>
          <a:noFill/>
          <a:ln>
            <a:noFill/>
          </a:ln>
        </p:spPr>
      </p:pic>
      <p:sp>
        <p:nvSpPr>
          <p:cNvPr id="895" name="Google Shape;895;p57"/>
          <p:cNvSpPr txBox="1"/>
          <p:nvPr/>
        </p:nvSpPr>
        <p:spPr>
          <a:xfrm>
            <a:off x="6751750" y="2932725"/>
            <a:ext cx="2190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Blue arrows indicate direction of motion</a:t>
            </a:r>
            <a:endParaRPr sz="1400" b="0" i="0" u="none" strike="noStrike" cap="none">
              <a:solidFill>
                <a:srgbClr val="000000"/>
              </a:solidFill>
              <a:latin typeface="Arial"/>
              <a:ea typeface="Arial"/>
              <a:cs typeface="Arial"/>
              <a:sym typeface="Arial"/>
            </a:endParaRPr>
          </a:p>
        </p:txBody>
      </p:sp>
      <p:pic>
        <p:nvPicPr>
          <p:cNvPr id="896" name="Google Shape;896;p57"/>
          <p:cNvPicPr preferRelativeResize="0"/>
          <p:nvPr/>
        </p:nvPicPr>
        <p:blipFill rotWithShape="1">
          <a:blip r:embed="rId6">
            <a:alphaModFix/>
          </a:blip>
          <a:srcRect/>
          <a:stretch/>
        </p:blipFill>
        <p:spPr>
          <a:xfrm>
            <a:off x="166625" y="1086493"/>
            <a:ext cx="4945558" cy="569233"/>
          </a:xfrm>
          <a:prstGeom prst="rect">
            <a:avLst/>
          </a:prstGeom>
          <a:noFill/>
          <a:ln>
            <a:noFill/>
          </a:ln>
        </p:spPr>
      </p:pic>
      <p:sp>
        <p:nvSpPr>
          <p:cNvPr id="897" name="Google Shape;897;p57"/>
          <p:cNvSpPr/>
          <p:nvPr/>
        </p:nvSpPr>
        <p:spPr>
          <a:xfrm>
            <a:off x="1519872" y="1073660"/>
            <a:ext cx="1667400" cy="594900"/>
          </a:xfrm>
          <a:prstGeom prst="roundRect">
            <a:avLst>
              <a:gd name="adj" fmla="val 16667"/>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57"/>
          <p:cNvSpPr txBox="1"/>
          <p:nvPr/>
        </p:nvSpPr>
        <p:spPr>
          <a:xfrm>
            <a:off x="1794031" y="1668561"/>
            <a:ext cx="3160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accent4"/>
                </a:solidFill>
                <a:latin typeface="Arial"/>
                <a:ea typeface="Arial"/>
                <a:cs typeface="Arial"/>
                <a:sym typeface="Arial"/>
              </a:rPr>
              <a:t>Velocity Field</a:t>
            </a:r>
            <a:endParaRPr sz="1400" b="0" i="0" u="none" strike="noStrike" cap="none">
              <a:solidFill>
                <a:schemeClr val="accent4"/>
              </a:solidFill>
              <a:latin typeface="Arial"/>
              <a:ea typeface="Arial"/>
              <a:cs typeface="Arial"/>
              <a:sym typeface="Arial"/>
            </a:endParaRPr>
          </a:p>
        </p:txBody>
      </p:sp>
      <p:sp>
        <p:nvSpPr>
          <p:cNvPr id="899" name="Google Shape;899;p57"/>
          <p:cNvSpPr/>
          <p:nvPr/>
        </p:nvSpPr>
        <p:spPr>
          <a:xfrm>
            <a:off x="3351890" y="1077829"/>
            <a:ext cx="1530600" cy="569400"/>
          </a:xfrm>
          <a:prstGeom prst="roundRect">
            <a:avLst>
              <a:gd name="adj" fmla="val 16667"/>
            </a:avLst>
          </a:prstGeom>
          <a:no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57"/>
          <p:cNvSpPr txBox="1"/>
          <p:nvPr/>
        </p:nvSpPr>
        <p:spPr>
          <a:xfrm>
            <a:off x="3407736" y="1668561"/>
            <a:ext cx="3160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accent5"/>
                </a:solidFill>
                <a:latin typeface="Arial"/>
                <a:ea typeface="Arial"/>
                <a:cs typeface="Arial"/>
                <a:sym typeface="Arial"/>
              </a:rPr>
              <a:t>Radiation Field</a:t>
            </a:r>
            <a:endParaRPr sz="1400" b="0" i="0" u="none" strike="noStrike" cap="none">
              <a:solidFill>
                <a:schemeClr val="accent5"/>
              </a:solidFill>
              <a:latin typeface="Arial"/>
              <a:ea typeface="Arial"/>
              <a:cs typeface="Arial"/>
              <a:sym typeface="Arial"/>
            </a:endParaRPr>
          </a:p>
        </p:txBody>
      </p:sp>
      <p:sp>
        <p:nvSpPr>
          <p:cNvPr id="901" name="Google Shape;901;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smtClean="0"/>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Conductivity</a:t>
            </a:r>
            <a:endParaRPr/>
          </a:p>
        </p:txBody>
      </p:sp>
      <p:pic>
        <p:nvPicPr>
          <p:cNvPr id="907" name="Google Shape;907;p58"/>
          <p:cNvPicPr preferRelativeResize="0"/>
          <p:nvPr/>
        </p:nvPicPr>
        <p:blipFill rotWithShape="1">
          <a:blip r:embed="rId3">
            <a:alphaModFix/>
          </a:blip>
          <a:srcRect/>
          <a:stretch/>
        </p:blipFill>
        <p:spPr>
          <a:xfrm>
            <a:off x="2562750" y="321199"/>
            <a:ext cx="3521577" cy="820375"/>
          </a:xfrm>
          <a:prstGeom prst="rect">
            <a:avLst/>
          </a:prstGeom>
          <a:noFill/>
          <a:ln>
            <a:noFill/>
          </a:ln>
        </p:spPr>
      </p:pic>
      <p:pic>
        <p:nvPicPr>
          <p:cNvPr id="908" name="Google Shape;908;p58"/>
          <p:cNvPicPr preferRelativeResize="0"/>
          <p:nvPr/>
        </p:nvPicPr>
        <p:blipFill rotWithShape="1">
          <a:blip r:embed="rId4">
            <a:alphaModFix/>
          </a:blip>
          <a:srcRect/>
          <a:stretch/>
        </p:blipFill>
        <p:spPr>
          <a:xfrm>
            <a:off x="504250" y="1392950"/>
            <a:ext cx="3853100" cy="3096526"/>
          </a:xfrm>
          <a:prstGeom prst="rect">
            <a:avLst/>
          </a:prstGeom>
          <a:noFill/>
          <a:ln>
            <a:noFill/>
          </a:ln>
        </p:spPr>
      </p:pic>
      <p:pic>
        <p:nvPicPr>
          <p:cNvPr id="909" name="Google Shape;909;p58"/>
          <p:cNvPicPr preferRelativeResize="0"/>
          <p:nvPr/>
        </p:nvPicPr>
        <p:blipFill rotWithShape="1">
          <a:blip r:embed="rId5">
            <a:alphaModFix/>
          </a:blip>
          <a:srcRect/>
          <a:stretch/>
        </p:blipFill>
        <p:spPr>
          <a:xfrm>
            <a:off x="4689450" y="1392950"/>
            <a:ext cx="3561125" cy="2983974"/>
          </a:xfrm>
          <a:prstGeom prst="rect">
            <a:avLst/>
          </a:prstGeom>
          <a:noFill/>
          <a:ln>
            <a:noFill/>
          </a:ln>
        </p:spPr>
      </p:pic>
      <p:sp>
        <p:nvSpPr>
          <p:cNvPr id="910" name="Google Shape;910;p58"/>
          <p:cNvSpPr txBox="1"/>
          <p:nvPr/>
        </p:nvSpPr>
        <p:spPr>
          <a:xfrm>
            <a:off x="5008725" y="4492150"/>
            <a:ext cx="336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000000"/>
                </a:solidFill>
                <a:latin typeface="Arial"/>
                <a:ea typeface="Arial"/>
                <a:cs typeface="Arial"/>
                <a:sym typeface="Arial"/>
              </a:rPr>
              <a:t>Discontinuity  at k = 0 comes from infinite extent of plasma </a:t>
            </a:r>
            <a:r>
              <a:rPr lang="en" sz="1100" b="0" i="1" u="none" strike="noStrike" cap="none">
                <a:solidFill>
                  <a:schemeClr val="accent1"/>
                </a:solidFill>
                <a:latin typeface="Arial"/>
                <a:ea typeface="Arial"/>
                <a:cs typeface="Arial"/>
                <a:sym typeface="Arial"/>
              </a:rPr>
              <a:t>(Baranger 1989)</a:t>
            </a:r>
            <a:endParaRPr sz="1100" b="0" i="1" u="none" strike="noStrike" cap="none">
              <a:solidFill>
                <a:schemeClr val="accent1"/>
              </a:solidFill>
              <a:latin typeface="Arial"/>
              <a:ea typeface="Arial"/>
              <a:cs typeface="Arial"/>
              <a:sym typeface="Arial"/>
            </a:endParaRPr>
          </a:p>
        </p:txBody>
      </p:sp>
      <p:sp>
        <p:nvSpPr>
          <p:cNvPr id="911" name="Google Shape;911;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59"/>
          <p:cNvSpPr txBox="1">
            <a:spLocks noGrp="1"/>
          </p:cNvSpPr>
          <p:nvPr>
            <p:ph type="title"/>
          </p:nvPr>
        </p:nvSpPr>
        <p:spPr>
          <a:xfrm>
            <a:off x="199275" y="1305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Modes - Dispersion Relation </a:t>
            </a:r>
            <a:endParaRPr/>
          </a:p>
        </p:txBody>
      </p:sp>
      <p:pic>
        <p:nvPicPr>
          <p:cNvPr id="917" name="Google Shape;917;p59"/>
          <p:cNvPicPr preferRelativeResize="0"/>
          <p:nvPr/>
        </p:nvPicPr>
        <p:blipFill rotWithShape="1">
          <a:blip r:embed="rId3">
            <a:alphaModFix/>
          </a:blip>
          <a:srcRect l="14733"/>
          <a:stretch/>
        </p:blipFill>
        <p:spPr>
          <a:xfrm>
            <a:off x="509125" y="808050"/>
            <a:ext cx="5000498" cy="666875"/>
          </a:xfrm>
          <a:prstGeom prst="rect">
            <a:avLst/>
          </a:prstGeom>
          <a:noFill/>
          <a:ln>
            <a:noFill/>
          </a:ln>
        </p:spPr>
      </p:pic>
      <p:sp>
        <p:nvSpPr>
          <p:cNvPr id="918" name="Google Shape;918;p59"/>
          <p:cNvSpPr txBox="1"/>
          <p:nvPr/>
        </p:nvSpPr>
        <p:spPr>
          <a:xfrm>
            <a:off x="199275" y="1694575"/>
            <a:ext cx="3956100" cy="738900"/>
          </a:xfrm>
          <a:prstGeom prst="rect">
            <a:avLst/>
          </a:prstGeom>
          <a:noFill/>
          <a:ln w="19050" cap="flat" cmpd="sng">
            <a:solidFill>
              <a:schemeClr val="accent1"/>
            </a:solidFill>
            <a:prstDash val="dash"/>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1" u="sng" strike="noStrike" cap="none">
                <a:solidFill>
                  <a:srgbClr val="000000"/>
                </a:solidFill>
                <a:latin typeface="Arial"/>
                <a:ea typeface="Arial"/>
                <a:cs typeface="Arial"/>
                <a:sym typeface="Arial"/>
              </a:rPr>
              <a:t>Longitudinal Modes</a:t>
            </a:r>
            <a:r>
              <a:rPr lang="en" sz="1200" b="0" i="1" u="none" strike="noStrike" cap="none">
                <a:solidFill>
                  <a:srgbClr val="000000"/>
                </a:solidFill>
                <a:latin typeface="Arial"/>
                <a:ea typeface="Arial"/>
                <a:cs typeface="Arial"/>
                <a:sym typeface="Arial"/>
              </a:rPr>
              <a:t>: Electric Charge Oscillations → Langmuir waves (density fluctuations), Debye screening (charge screening) </a:t>
            </a:r>
            <a:endParaRPr sz="1200" b="0" i="1" u="none" strike="noStrike" cap="none">
              <a:solidFill>
                <a:srgbClr val="000000"/>
              </a:solidFill>
              <a:latin typeface="Arial"/>
              <a:ea typeface="Arial"/>
              <a:cs typeface="Arial"/>
              <a:sym typeface="Arial"/>
            </a:endParaRPr>
          </a:p>
        </p:txBody>
      </p:sp>
      <p:sp>
        <p:nvSpPr>
          <p:cNvPr id="919" name="Google Shape;919;p59"/>
          <p:cNvSpPr txBox="1"/>
          <p:nvPr/>
        </p:nvSpPr>
        <p:spPr>
          <a:xfrm>
            <a:off x="4407300" y="1746975"/>
            <a:ext cx="3453900" cy="554100"/>
          </a:xfrm>
          <a:prstGeom prst="rect">
            <a:avLst/>
          </a:prstGeom>
          <a:noFill/>
          <a:ln w="19050" cap="flat" cmpd="sng">
            <a:solidFill>
              <a:schemeClr val="accent4"/>
            </a:solidFill>
            <a:prstDash val="dash"/>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1" u="sng" strike="noStrike" cap="none">
                <a:solidFill>
                  <a:srgbClr val="000000"/>
                </a:solidFill>
                <a:latin typeface="Arial"/>
                <a:ea typeface="Arial"/>
                <a:cs typeface="Arial"/>
                <a:sym typeface="Arial"/>
              </a:rPr>
              <a:t>Transverse Modes: </a:t>
            </a:r>
            <a:r>
              <a:rPr lang="en" sz="1200" b="0" i="1" u="none" strike="noStrike" cap="none">
                <a:solidFill>
                  <a:srgbClr val="000000"/>
                </a:solidFill>
                <a:latin typeface="Arial"/>
                <a:ea typeface="Arial"/>
                <a:cs typeface="Arial"/>
                <a:sym typeface="Arial"/>
              </a:rPr>
              <a:t>Current Oscillations → Electromagnetic waves in vacuum</a:t>
            </a:r>
            <a:endParaRPr sz="1200" b="0" i="1" u="none" strike="noStrike" cap="none">
              <a:solidFill>
                <a:srgbClr val="000000"/>
              </a:solidFill>
              <a:latin typeface="Arial"/>
              <a:ea typeface="Arial"/>
              <a:cs typeface="Arial"/>
              <a:sym typeface="Arial"/>
            </a:endParaRPr>
          </a:p>
        </p:txBody>
      </p:sp>
      <p:cxnSp>
        <p:nvCxnSpPr>
          <p:cNvPr id="920" name="Google Shape;920;p59"/>
          <p:cNvCxnSpPr>
            <a:stCxn id="918" idx="0"/>
          </p:cNvCxnSpPr>
          <p:nvPr/>
        </p:nvCxnSpPr>
        <p:spPr>
          <a:xfrm rot="10800000">
            <a:off x="2088825" y="1310275"/>
            <a:ext cx="88500" cy="384300"/>
          </a:xfrm>
          <a:prstGeom prst="straightConnector1">
            <a:avLst/>
          </a:prstGeom>
          <a:noFill/>
          <a:ln w="9525" cap="flat" cmpd="sng">
            <a:solidFill>
              <a:schemeClr val="accent1"/>
            </a:solidFill>
            <a:prstDash val="solid"/>
            <a:round/>
            <a:headEnd type="none" w="sm" len="sm"/>
            <a:tailEnd type="triangle" w="med" len="med"/>
          </a:ln>
        </p:spPr>
      </p:cxnSp>
      <p:cxnSp>
        <p:nvCxnSpPr>
          <p:cNvPr id="921" name="Google Shape;921;p59"/>
          <p:cNvCxnSpPr>
            <a:stCxn id="919" idx="0"/>
          </p:cNvCxnSpPr>
          <p:nvPr/>
        </p:nvCxnSpPr>
        <p:spPr>
          <a:xfrm rot="10800000">
            <a:off x="4870350" y="1332675"/>
            <a:ext cx="1263900" cy="414300"/>
          </a:xfrm>
          <a:prstGeom prst="straightConnector1">
            <a:avLst/>
          </a:prstGeom>
          <a:noFill/>
          <a:ln w="9525" cap="flat" cmpd="sng">
            <a:solidFill>
              <a:schemeClr val="accent4"/>
            </a:solidFill>
            <a:prstDash val="solid"/>
            <a:round/>
            <a:headEnd type="none" w="sm" len="sm"/>
            <a:tailEnd type="triangle" w="med" len="med"/>
          </a:ln>
        </p:spPr>
      </p:cxnSp>
      <p:pic>
        <p:nvPicPr>
          <p:cNvPr id="922" name="Google Shape;922;p59"/>
          <p:cNvPicPr preferRelativeResize="0"/>
          <p:nvPr/>
        </p:nvPicPr>
        <p:blipFill rotWithShape="1">
          <a:blip r:embed="rId4">
            <a:alphaModFix/>
          </a:blip>
          <a:srcRect/>
          <a:stretch/>
        </p:blipFill>
        <p:spPr>
          <a:xfrm>
            <a:off x="441725" y="2792000"/>
            <a:ext cx="2395802" cy="1730300"/>
          </a:xfrm>
          <a:prstGeom prst="rect">
            <a:avLst/>
          </a:prstGeom>
          <a:noFill/>
          <a:ln>
            <a:noFill/>
          </a:ln>
        </p:spPr>
      </p:pic>
      <p:pic>
        <p:nvPicPr>
          <p:cNvPr id="923" name="Google Shape;923;p59"/>
          <p:cNvPicPr preferRelativeResize="0"/>
          <p:nvPr/>
        </p:nvPicPr>
        <p:blipFill rotWithShape="1">
          <a:blip r:embed="rId5">
            <a:alphaModFix/>
          </a:blip>
          <a:srcRect/>
          <a:stretch/>
        </p:blipFill>
        <p:spPr>
          <a:xfrm>
            <a:off x="4155388" y="2708025"/>
            <a:ext cx="2279520" cy="1646325"/>
          </a:xfrm>
          <a:prstGeom prst="rect">
            <a:avLst/>
          </a:prstGeom>
          <a:noFill/>
          <a:ln>
            <a:noFill/>
          </a:ln>
        </p:spPr>
      </p:pic>
      <p:pic>
        <p:nvPicPr>
          <p:cNvPr id="924" name="Google Shape;924;p59"/>
          <p:cNvPicPr preferRelativeResize="0"/>
          <p:nvPr/>
        </p:nvPicPr>
        <p:blipFill rotWithShape="1">
          <a:blip r:embed="rId6">
            <a:alphaModFix/>
          </a:blip>
          <a:srcRect/>
          <a:stretch/>
        </p:blipFill>
        <p:spPr>
          <a:xfrm>
            <a:off x="6487300" y="2666038"/>
            <a:ext cx="2447564" cy="1730300"/>
          </a:xfrm>
          <a:prstGeom prst="rect">
            <a:avLst/>
          </a:prstGeom>
          <a:noFill/>
          <a:ln>
            <a:noFill/>
          </a:ln>
        </p:spPr>
      </p:pic>
      <p:sp>
        <p:nvSpPr>
          <p:cNvPr id="925" name="Google Shape;925;p59"/>
          <p:cNvSpPr/>
          <p:nvPr/>
        </p:nvSpPr>
        <p:spPr>
          <a:xfrm>
            <a:off x="2964800" y="3331675"/>
            <a:ext cx="1138200" cy="516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Finte </a:t>
            </a:r>
            <a:r>
              <a:rPr lang="en" sz="1700" b="0" i="0" u="none" strike="noStrike" cap="none">
                <a:solidFill>
                  <a:srgbClr val="000000"/>
                </a:solidFill>
                <a:latin typeface="Arial"/>
                <a:ea typeface="Arial"/>
                <a:cs typeface="Arial"/>
                <a:sym typeface="Arial"/>
              </a:rPr>
              <a:t>𝜅</a:t>
            </a:r>
            <a:endParaRPr sz="1700" b="0" i="0" u="none" strike="noStrike" cap="none">
              <a:solidFill>
                <a:srgbClr val="000000"/>
              </a:solidFill>
              <a:latin typeface="Arial"/>
              <a:ea typeface="Arial"/>
              <a:cs typeface="Arial"/>
              <a:sym typeface="Arial"/>
            </a:endParaRPr>
          </a:p>
        </p:txBody>
      </p:sp>
      <p:cxnSp>
        <p:nvCxnSpPr>
          <p:cNvPr id="926" name="Google Shape;926;p59"/>
          <p:cNvCxnSpPr/>
          <p:nvPr/>
        </p:nvCxnSpPr>
        <p:spPr>
          <a:xfrm>
            <a:off x="8310450" y="1474925"/>
            <a:ext cx="97200" cy="1167900"/>
          </a:xfrm>
          <a:prstGeom prst="straightConnector1">
            <a:avLst/>
          </a:prstGeom>
          <a:noFill/>
          <a:ln w="19050" cap="flat" cmpd="sng">
            <a:solidFill>
              <a:schemeClr val="dk2"/>
            </a:solidFill>
            <a:prstDash val="solid"/>
            <a:round/>
            <a:headEnd type="none" w="sm" len="sm"/>
            <a:tailEnd type="triangle" w="med" len="med"/>
          </a:ln>
        </p:spPr>
      </p:cxnSp>
      <p:sp>
        <p:nvSpPr>
          <p:cNvPr id="927" name="Google Shape;927;p59"/>
          <p:cNvSpPr txBox="1"/>
          <p:nvPr/>
        </p:nvSpPr>
        <p:spPr>
          <a:xfrm>
            <a:off x="7629150" y="613025"/>
            <a:ext cx="1347600" cy="86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Negative imaginary part means modes are damped</a:t>
            </a:r>
            <a:endParaRPr sz="1100" b="0" i="0" u="none" strike="noStrike" cap="none">
              <a:solidFill>
                <a:srgbClr val="000000"/>
              </a:solidFill>
              <a:latin typeface="Arial"/>
              <a:ea typeface="Arial"/>
              <a:cs typeface="Arial"/>
              <a:sym typeface="Arial"/>
            </a:endParaRPr>
          </a:p>
        </p:txBody>
      </p:sp>
      <p:sp>
        <p:nvSpPr>
          <p:cNvPr id="928" name="Google Shape;928;p59"/>
          <p:cNvSpPr txBox="1"/>
          <p:nvPr/>
        </p:nvSpPr>
        <p:spPr>
          <a:xfrm>
            <a:off x="6715750" y="4419550"/>
            <a:ext cx="2103900" cy="600300"/>
          </a:xfrm>
          <a:prstGeom prst="rect">
            <a:avLst/>
          </a:prstGeom>
          <a:noFill/>
          <a:ln w="19050" cap="flat" cmpd="sng">
            <a:solidFill>
              <a:srgbClr val="4A86E8"/>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Longitudinal solution runs into the branch cut at </a:t>
            </a:r>
            <a:r>
              <a:rPr lang="en" sz="1200" b="0" i="1" u="none" strike="noStrike" cap="none">
                <a:solidFill>
                  <a:srgbClr val="000000"/>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𝜅</a:t>
            </a:r>
            <a:endParaRPr sz="900" b="0" i="0" u="none" strike="noStrike" cap="none">
              <a:solidFill>
                <a:srgbClr val="000000"/>
              </a:solidFill>
              <a:latin typeface="Arial"/>
              <a:ea typeface="Arial"/>
              <a:cs typeface="Arial"/>
              <a:sym typeface="Arial"/>
            </a:endParaRPr>
          </a:p>
        </p:txBody>
      </p:sp>
      <p:cxnSp>
        <p:nvCxnSpPr>
          <p:cNvPr id="929" name="Google Shape;929;p59"/>
          <p:cNvCxnSpPr/>
          <p:nvPr/>
        </p:nvCxnSpPr>
        <p:spPr>
          <a:xfrm rot="10800000" flipH="1">
            <a:off x="8280500" y="4012875"/>
            <a:ext cx="329400" cy="396900"/>
          </a:xfrm>
          <a:prstGeom prst="straightConnector1">
            <a:avLst/>
          </a:prstGeom>
          <a:noFill/>
          <a:ln w="9525" cap="flat" cmpd="sng">
            <a:solidFill>
              <a:schemeClr val="accent1"/>
            </a:solidFill>
            <a:prstDash val="solid"/>
            <a:round/>
            <a:headEnd type="none" w="sm" len="sm"/>
            <a:tailEnd type="triangle" w="med" len="med"/>
          </a:ln>
        </p:spPr>
      </p:cxnSp>
      <p:cxnSp>
        <p:nvCxnSpPr>
          <p:cNvPr id="930" name="Google Shape;930;p59"/>
          <p:cNvCxnSpPr/>
          <p:nvPr/>
        </p:nvCxnSpPr>
        <p:spPr>
          <a:xfrm>
            <a:off x="6949700" y="4006850"/>
            <a:ext cx="1660200" cy="0"/>
          </a:xfrm>
          <a:prstGeom prst="straightConnector1">
            <a:avLst/>
          </a:prstGeom>
          <a:noFill/>
          <a:ln w="9525" cap="flat" cmpd="sng">
            <a:solidFill>
              <a:srgbClr val="999999"/>
            </a:solidFill>
            <a:prstDash val="dot"/>
            <a:round/>
            <a:headEnd type="none" w="sm" len="sm"/>
            <a:tailEnd type="none" w="sm" len="sm"/>
          </a:ln>
        </p:spPr>
      </p:cxnSp>
      <p:sp>
        <p:nvSpPr>
          <p:cNvPr id="931" name="Google Shape;931;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60"/>
          <p:cNvSpPr txBox="1">
            <a:spLocks noGrp="1"/>
          </p:cNvSpPr>
          <p:nvPr>
            <p:ph type="title"/>
          </p:nvPr>
        </p:nvSpPr>
        <p:spPr>
          <a:xfrm>
            <a:off x="199275" y="1305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Modes - Dispersion Relation</a:t>
            </a:r>
            <a:endParaRPr/>
          </a:p>
        </p:txBody>
      </p:sp>
      <p:pic>
        <p:nvPicPr>
          <p:cNvPr id="937" name="Google Shape;937;p60"/>
          <p:cNvPicPr preferRelativeResize="0"/>
          <p:nvPr/>
        </p:nvPicPr>
        <p:blipFill rotWithShape="1">
          <a:blip r:embed="rId3">
            <a:alphaModFix/>
          </a:blip>
          <a:srcRect l="14733"/>
          <a:stretch/>
        </p:blipFill>
        <p:spPr>
          <a:xfrm>
            <a:off x="509125" y="808050"/>
            <a:ext cx="5000498" cy="666875"/>
          </a:xfrm>
          <a:prstGeom prst="rect">
            <a:avLst/>
          </a:prstGeom>
          <a:noFill/>
          <a:ln>
            <a:noFill/>
          </a:ln>
        </p:spPr>
      </p:pic>
      <p:sp>
        <p:nvSpPr>
          <p:cNvPr id="938" name="Google Shape;938;p60"/>
          <p:cNvSpPr txBox="1"/>
          <p:nvPr/>
        </p:nvSpPr>
        <p:spPr>
          <a:xfrm>
            <a:off x="199275" y="1694575"/>
            <a:ext cx="3956100" cy="738900"/>
          </a:xfrm>
          <a:prstGeom prst="rect">
            <a:avLst/>
          </a:prstGeom>
          <a:noFill/>
          <a:ln w="19050" cap="flat" cmpd="sng">
            <a:solidFill>
              <a:schemeClr val="accent1"/>
            </a:solidFill>
            <a:prstDash val="dash"/>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1" u="sng" strike="noStrike" cap="none">
                <a:solidFill>
                  <a:srgbClr val="000000"/>
                </a:solidFill>
                <a:latin typeface="Arial"/>
                <a:ea typeface="Arial"/>
                <a:cs typeface="Arial"/>
                <a:sym typeface="Arial"/>
              </a:rPr>
              <a:t>Longitudinal Modes</a:t>
            </a:r>
            <a:r>
              <a:rPr lang="en" sz="1200" b="0" i="1" u="none" strike="noStrike" cap="none">
                <a:solidFill>
                  <a:srgbClr val="000000"/>
                </a:solidFill>
                <a:latin typeface="Arial"/>
                <a:ea typeface="Arial"/>
                <a:cs typeface="Arial"/>
                <a:sym typeface="Arial"/>
              </a:rPr>
              <a:t>: Electric Charge Oscillations → Langmuir waves (density fluctuations), Debye screening (charge screening) </a:t>
            </a:r>
            <a:endParaRPr sz="1200" b="0" i="1" u="none" strike="noStrike" cap="none">
              <a:solidFill>
                <a:srgbClr val="000000"/>
              </a:solidFill>
              <a:latin typeface="Arial"/>
              <a:ea typeface="Arial"/>
              <a:cs typeface="Arial"/>
              <a:sym typeface="Arial"/>
            </a:endParaRPr>
          </a:p>
        </p:txBody>
      </p:sp>
      <p:sp>
        <p:nvSpPr>
          <p:cNvPr id="939" name="Google Shape;939;p60"/>
          <p:cNvSpPr txBox="1"/>
          <p:nvPr/>
        </p:nvSpPr>
        <p:spPr>
          <a:xfrm>
            <a:off x="4407300" y="1746975"/>
            <a:ext cx="3453900" cy="554100"/>
          </a:xfrm>
          <a:prstGeom prst="rect">
            <a:avLst/>
          </a:prstGeom>
          <a:noFill/>
          <a:ln w="19050" cap="flat" cmpd="sng">
            <a:solidFill>
              <a:schemeClr val="accent4"/>
            </a:solidFill>
            <a:prstDash val="dash"/>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1" u="sng" strike="noStrike" cap="none">
                <a:solidFill>
                  <a:srgbClr val="000000"/>
                </a:solidFill>
                <a:latin typeface="Arial"/>
                <a:ea typeface="Arial"/>
                <a:cs typeface="Arial"/>
                <a:sym typeface="Arial"/>
              </a:rPr>
              <a:t>Transverse Modes: </a:t>
            </a:r>
            <a:r>
              <a:rPr lang="en" sz="1200" b="0" i="1" u="none" strike="noStrike" cap="none">
                <a:solidFill>
                  <a:srgbClr val="000000"/>
                </a:solidFill>
                <a:latin typeface="Arial"/>
                <a:ea typeface="Arial"/>
                <a:cs typeface="Arial"/>
                <a:sym typeface="Arial"/>
              </a:rPr>
              <a:t>Current Oscillations → Electromagnetic waves in vacuum</a:t>
            </a:r>
            <a:endParaRPr sz="1200" b="0" i="1" u="none" strike="noStrike" cap="none">
              <a:solidFill>
                <a:srgbClr val="000000"/>
              </a:solidFill>
              <a:latin typeface="Arial"/>
              <a:ea typeface="Arial"/>
              <a:cs typeface="Arial"/>
              <a:sym typeface="Arial"/>
            </a:endParaRPr>
          </a:p>
        </p:txBody>
      </p:sp>
      <p:cxnSp>
        <p:nvCxnSpPr>
          <p:cNvPr id="940" name="Google Shape;940;p60"/>
          <p:cNvCxnSpPr>
            <a:stCxn id="938" idx="0"/>
          </p:cNvCxnSpPr>
          <p:nvPr/>
        </p:nvCxnSpPr>
        <p:spPr>
          <a:xfrm rot="10800000">
            <a:off x="2088825" y="1310275"/>
            <a:ext cx="88500" cy="384300"/>
          </a:xfrm>
          <a:prstGeom prst="straightConnector1">
            <a:avLst/>
          </a:prstGeom>
          <a:noFill/>
          <a:ln w="9525" cap="flat" cmpd="sng">
            <a:solidFill>
              <a:schemeClr val="accent1"/>
            </a:solidFill>
            <a:prstDash val="solid"/>
            <a:round/>
            <a:headEnd type="none" w="sm" len="sm"/>
            <a:tailEnd type="triangle" w="med" len="med"/>
          </a:ln>
        </p:spPr>
      </p:cxnSp>
      <p:cxnSp>
        <p:nvCxnSpPr>
          <p:cNvPr id="941" name="Google Shape;941;p60"/>
          <p:cNvCxnSpPr>
            <a:stCxn id="939" idx="0"/>
          </p:cNvCxnSpPr>
          <p:nvPr/>
        </p:nvCxnSpPr>
        <p:spPr>
          <a:xfrm rot="10800000">
            <a:off x="4870350" y="1332675"/>
            <a:ext cx="1263900" cy="414300"/>
          </a:xfrm>
          <a:prstGeom prst="straightConnector1">
            <a:avLst/>
          </a:prstGeom>
          <a:noFill/>
          <a:ln w="9525" cap="flat" cmpd="sng">
            <a:solidFill>
              <a:schemeClr val="accent4"/>
            </a:solidFill>
            <a:prstDash val="solid"/>
            <a:round/>
            <a:headEnd type="none" w="sm" len="sm"/>
            <a:tailEnd type="triangle" w="med" len="med"/>
          </a:ln>
        </p:spPr>
      </p:cxnSp>
      <p:pic>
        <p:nvPicPr>
          <p:cNvPr id="942" name="Google Shape;942;p60"/>
          <p:cNvPicPr preferRelativeResize="0"/>
          <p:nvPr/>
        </p:nvPicPr>
        <p:blipFill rotWithShape="1">
          <a:blip r:embed="rId4">
            <a:alphaModFix/>
          </a:blip>
          <a:srcRect/>
          <a:stretch/>
        </p:blipFill>
        <p:spPr>
          <a:xfrm>
            <a:off x="199275" y="2653132"/>
            <a:ext cx="2103899" cy="1519493"/>
          </a:xfrm>
          <a:prstGeom prst="rect">
            <a:avLst/>
          </a:prstGeom>
          <a:noFill/>
          <a:ln>
            <a:noFill/>
          </a:ln>
        </p:spPr>
      </p:pic>
      <p:pic>
        <p:nvPicPr>
          <p:cNvPr id="943" name="Google Shape;943;p60"/>
          <p:cNvPicPr preferRelativeResize="0"/>
          <p:nvPr/>
        </p:nvPicPr>
        <p:blipFill rotWithShape="1">
          <a:blip r:embed="rId5">
            <a:alphaModFix/>
          </a:blip>
          <a:srcRect/>
          <a:stretch/>
        </p:blipFill>
        <p:spPr>
          <a:xfrm>
            <a:off x="2599400" y="2616651"/>
            <a:ext cx="2103899" cy="1487323"/>
          </a:xfrm>
          <a:prstGeom prst="rect">
            <a:avLst/>
          </a:prstGeom>
          <a:noFill/>
          <a:ln>
            <a:noFill/>
          </a:ln>
        </p:spPr>
      </p:pic>
      <p:sp>
        <p:nvSpPr>
          <p:cNvPr id="944" name="Google Shape;944;p60"/>
          <p:cNvSpPr txBox="1"/>
          <p:nvPr/>
        </p:nvSpPr>
        <p:spPr>
          <a:xfrm>
            <a:off x="4339900" y="4207125"/>
            <a:ext cx="2103900" cy="600300"/>
          </a:xfrm>
          <a:prstGeom prst="rect">
            <a:avLst/>
          </a:prstGeom>
          <a:noFill/>
          <a:ln w="19050" cap="flat" cmpd="sng">
            <a:solidFill>
              <a:srgbClr val="4A86E8"/>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Longitudinal solution runs into the branch cut at </a:t>
            </a:r>
            <a:r>
              <a:rPr lang="en" sz="1200" b="0" i="1" u="none" strike="noStrike" cap="none">
                <a:solidFill>
                  <a:srgbClr val="000000"/>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𝜅</a:t>
            </a:r>
            <a:endParaRPr sz="900" b="0" i="0" u="none" strike="noStrike" cap="none">
              <a:solidFill>
                <a:srgbClr val="000000"/>
              </a:solidFill>
              <a:latin typeface="Arial"/>
              <a:ea typeface="Arial"/>
              <a:cs typeface="Arial"/>
              <a:sym typeface="Arial"/>
            </a:endParaRPr>
          </a:p>
        </p:txBody>
      </p:sp>
      <p:pic>
        <p:nvPicPr>
          <p:cNvPr id="945" name="Google Shape;945;p60"/>
          <p:cNvPicPr preferRelativeResize="0"/>
          <p:nvPr/>
        </p:nvPicPr>
        <p:blipFill rotWithShape="1">
          <a:blip r:embed="rId6">
            <a:alphaModFix/>
          </a:blip>
          <a:srcRect/>
          <a:stretch/>
        </p:blipFill>
        <p:spPr>
          <a:xfrm>
            <a:off x="4999525" y="2513500"/>
            <a:ext cx="3365100" cy="1693625"/>
          </a:xfrm>
          <a:prstGeom prst="rect">
            <a:avLst/>
          </a:prstGeom>
          <a:noFill/>
          <a:ln>
            <a:noFill/>
          </a:ln>
        </p:spPr>
      </p:pic>
      <p:cxnSp>
        <p:nvCxnSpPr>
          <p:cNvPr id="946" name="Google Shape;946;p60"/>
          <p:cNvCxnSpPr>
            <a:stCxn id="944" idx="0"/>
          </p:cNvCxnSpPr>
          <p:nvPr/>
        </p:nvCxnSpPr>
        <p:spPr>
          <a:xfrm rot="10800000" flipH="1">
            <a:off x="5391850" y="3756525"/>
            <a:ext cx="559500" cy="450600"/>
          </a:xfrm>
          <a:prstGeom prst="straightConnector1">
            <a:avLst/>
          </a:prstGeom>
          <a:noFill/>
          <a:ln w="9525" cap="flat" cmpd="sng">
            <a:solidFill>
              <a:schemeClr val="accent1"/>
            </a:solidFill>
            <a:prstDash val="solid"/>
            <a:round/>
            <a:headEnd type="none" w="sm" len="sm"/>
            <a:tailEnd type="triangle" w="med" len="med"/>
          </a:ln>
        </p:spPr>
      </p:cxnSp>
      <p:sp>
        <p:nvSpPr>
          <p:cNvPr id="947" name="Google Shape;947;p60"/>
          <p:cNvSpPr txBox="1"/>
          <p:nvPr/>
        </p:nvSpPr>
        <p:spPr>
          <a:xfrm>
            <a:off x="7262300" y="3533825"/>
            <a:ext cx="396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1" u="none" strike="noStrike" cap="none">
                <a:solidFill>
                  <a:schemeClr val="dk1"/>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𝜅</a:t>
            </a:r>
            <a:endParaRPr sz="1400" b="0" i="0" u="none" strike="noStrike" cap="none">
              <a:solidFill>
                <a:srgbClr val="000000"/>
              </a:solidFill>
              <a:latin typeface="Arial"/>
              <a:ea typeface="Arial"/>
              <a:cs typeface="Arial"/>
              <a:sym typeface="Arial"/>
            </a:endParaRPr>
          </a:p>
        </p:txBody>
      </p:sp>
      <p:sp>
        <p:nvSpPr>
          <p:cNvPr id="948" name="Google Shape;948;p60"/>
          <p:cNvSpPr txBox="1"/>
          <p:nvPr/>
        </p:nvSpPr>
        <p:spPr>
          <a:xfrm>
            <a:off x="-1040675" y="1946600"/>
            <a:ext cx="83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49" name="Google Shape;949;p60"/>
          <p:cNvPicPr preferRelativeResize="0"/>
          <p:nvPr/>
        </p:nvPicPr>
        <p:blipFill rotWithShape="1">
          <a:blip r:embed="rId7">
            <a:alphaModFix/>
          </a:blip>
          <a:srcRect r="8667" b="17897"/>
          <a:stretch/>
        </p:blipFill>
        <p:spPr>
          <a:xfrm>
            <a:off x="7014400" y="3062374"/>
            <a:ext cx="417025" cy="225925"/>
          </a:xfrm>
          <a:prstGeom prst="rect">
            <a:avLst/>
          </a:prstGeom>
          <a:noFill/>
          <a:ln>
            <a:noFill/>
          </a:ln>
        </p:spPr>
      </p:pic>
      <p:sp>
        <p:nvSpPr>
          <p:cNvPr id="950" name="Google Shape;950;p60"/>
          <p:cNvSpPr txBox="1"/>
          <p:nvPr/>
        </p:nvSpPr>
        <p:spPr>
          <a:xfrm>
            <a:off x="7014400" y="4407225"/>
            <a:ext cx="191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accent1"/>
                </a:solidFill>
                <a:latin typeface="Arial"/>
                <a:ea typeface="Arial"/>
                <a:cs typeface="Arial"/>
                <a:sym typeface="Arial"/>
              </a:rPr>
              <a:t>(Schenke et al. 2006)</a:t>
            </a:r>
            <a:endParaRPr sz="1400" b="0" i="0" u="none" strike="noStrike" cap="none">
              <a:solidFill>
                <a:schemeClr val="accent1"/>
              </a:solidFill>
              <a:latin typeface="Arial"/>
              <a:ea typeface="Arial"/>
              <a:cs typeface="Arial"/>
              <a:sym typeface="Arial"/>
            </a:endParaRPr>
          </a:p>
        </p:txBody>
      </p:sp>
      <p:pic>
        <p:nvPicPr>
          <p:cNvPr id="951" name="Google Shape;951;p60"/>
          <p:cNvPicPr preferRelativeResize="0"/>
          <p:nvPr/>
        </p:nvPicPr>
        <p:blipFill rotWithShape="1">
          <a:blip r:embed="rId8">
            <a:alphaModFix/>
          </a:blip>
          <a:srcRect l="72984" r="5480"/>
          <a:stretch/>
        </p:blipFill>
        <p:spPr>
          <a:xfrm>
            <a:off x="7307349" y="584775"/>
            <a:ext cx="1330801" cy="890150"/>
          </a:xfrm>
          <a:prstGeom prst="rect">
            <a:avLst/>
          </a:prstGeom>
          <a:noFill/>
          <a:ln>
            <a:noFill/>
          </a:ln>
        </p:spPr>
      </p:pic>
      <p:sp>
        <p:nvSpPr>
          <p:cNvPr id="952" name="Google Shape;952;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smtClean="0"/>
              <a:t>34</a:t>
            </a:fld>
            <a:endParaRPr/>
          </a:p>
        </p:txBody>
      </p:sp>
      <p:pic>
        <p:nvPicPr>
          <p:cNvPr id="1097" name="Google Shape;1097;p67"/>
          <p:cNvPicPr preferRelativeResize="0"/>
          <p:nvPr/>
        </p:nvPicPr>
        <p:blipFill>
          <a:blip r:embed="rId3">
            <a:alphaModFix/>
          </a:blip>
          <a:stretch>
            <a:fillRect/>
          </a:stretch>
        </p:blipFill>
        <p:spPr>
          <a:xfrm>
            <a:off x="2073003" y="0"/>
            <a:ext cx="4997994"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grpSp>
        <p:nvGrpSpPr>
          <p:cNvPr id="193" name="Google Shape;193;p28"/>
          <p:cNvGrpSpPr/>
          <p:nvPr/>
        </p:nvGrpSpPr>
        <p:grpSpPr>
          <a:xfrm>
            <a:off x="377925" y="1933350"/>
            <a:ext cx="8229600" cy="937163"/>
            <a:chOff x="377925" y="1933350"/>
            <a:chExt cx="8229600" cy="937163"/>
          </a:xfrm>
        </p:grpSpPr>
        <p:grpSp>
          <p:nvGrpSpPr>
            <p:cNvPr id="194" name="Google Shape;194;p28"/>
            <p:cNvGrpSpPr/>
            <p:nvPr/>
          </p:nvGrpSpPr>
          <p:grpSpPr>
            <a:xfrm>
              <a:off x="377925" y="1933350"/>
              <a:ext cx="8229600" cy="937163"/>
              <a:chOff x="377925" y="1933350"/>
              <a:chExt cx="8229600" cy="937163"/>
            </a:xfrm>
          </p:grpSpPr>
          <p:pic>
            <p:nvPicPr>
              <p:cNvPr id="195" name="Google Shape;195;p28"/>
              <p:cNvPicPr preferRelativeResize="0"/>
              <p:nvPr/>
            </p:nvPicPr>
            <p:blipFill rotWithShape="1">
              <a:blip r:embed="rId3">
                <a:alphaModFix/>
              </a:blip>
              <a:srcRect/>
              <a:stretch/>
            </p:blipFill>
            <p:spPr>
              <a:xfrm>
                <a:off x="1829564" y="2131613"/>
                <a:ext cx="5484874" cy="738900"/>
              </a:xfrm>
              <a:prstGeom prst="rect">
                <a:avLst/>
              </a:prstGeom>
              <a:noFill/>
              <a:ln>
                <a:noFill/>
              </a:ln>
            </p:spPr>
          </p:pic>
          <p:sp>
            <p:nvSpPr>
              <p:cNvPr id="196" name="Google Shape;196;p28"/>
              <p:cNvSpPr txBox="1"/>
              <p:nvPr/>
            </p:nvSpPr>
            <p:spPr>
              <a:xfrm>
                <a:off x="377925" y="1933350"/>
                <a:ext cx="822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2"/>
                    </a:solidFill>
                    <a:latin typeface="Arial"/>
                    <a:ea typeface="Arial"/>
                    <a:cs typeface="Arial"/>
                    <a:sym typeface="Arial"/>
                  </a:rPr>
                  <a:t>Where the current due to up, down, and strange quarks is,</a:t>
                </a:r>
                <a:endParaRPr sz="1400" b="0" i="0" u="none" strike="noStrike" cap="none">
                  <a:solidFill>
                    <a:schemeClr val="dk2"/>
                  </a:solidFill>
                  <a:latin typeface="Arial"/>
                  <a:ea typeface="Arial"/>
                  <a:cs typeface="Arial"/>
                  <a:sym typeface="Arial"/>
                </a:endParaRPr>
              </a:p>
            </p:txBody>
          </p:sp>
        </p:grpSp>
        <p:sp>
          <p:nvSpPr>
            <p:cNvPr id="197" name="Google Shape;197;p28"/>
            <p:cNvSpPr txBox="1"/>
            <p:nvPr/>
          </p:nvSpPr>
          <p:spPr>
            <a:xfrm>
              <a:off x="1933975" y="2470325"/>
              <a:ext cx="923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ind</a:t>
              </a:r>
              <a:endParaRPr sz="1000"/>
            </a:p>
          </p:txBody>
        </p:sp>
      </p:grpSp>
      <p:pic>
        <p:nvPicPr>
          <p:cNvPr id="200" name="Google Shape;200;p28"/>
          <p:cNvPicPr preferRelativeResize="0"/>
          <p:nvPr/>
        </p:nvPicPr>
        <p:blipFill rotWithShape="1">
          <a:blip r:embed="rId4">
            <a:alphaModFix/>
          </a:blip>
          <a:srcRect l="47861" t="6487" r="25269" b="11375"/>
          <a:stretch/>
        </p:blipFill>
        <p:spPr>
          <a:xfrm>
            <a:off x="1256222" y="3773883"/>
            <a:ext cx="490764" cy="376200"/>
          </a:xfrm>
          <a:prstGeom prst="rect">
            <a:avLst/>
          </a:prstGeom>
          <a:noFill/>
          <a:ln>
            <a:noFill/>
          </a:ln>
        </p:spPr>
      </p:pic>
      <p:grpSp>
        <p:nvGrpSpPr>
          <p:cNvPr id="5" name="Group 4">
            <a:extLst>
              <a:ext uri="{FF2B5EF4-FFF2-40B4-BE49-F238E27FC236}">
                <a16:creationId xmlns:a16="http://schemas.microsoft.com/office/drawing/2014/main" id="{FC76C03A-83B3-280A-748E-C55236C84241}"/>
              </a:ext>
            </a:extLst>
          </p:cNvPr>
          <p:cNvGrpSpPr/>
          <p:nvPr/>
        </p:nvGrpSpPr>
        <p:grpSpPr>
          <a:xfrm>
            <a:off x="1105250" y="3081508"/>
            <a:ext cx="8288400" cy="840413"/>
            <a:chOff x="1105250" y="3081508"/>
            <a:chExt cx="8288400" cy="840413"/>
          </a:xfrm>
        </p:grpSpPr>
        <p:sp>
          <p:nvSpPr>
            <p:cNvPr id="216" name="Google Shape;216;p28"/>
            <p:cNvSpPr/>
            <p:nvPr/>
          </p:nvSpPr>
          <p:spPr>
            <a:xfrm>
              <a:off x="5602716" y="3285337"/>
              <a:ext cx="1218483" cy="33461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B75AF474-F09B-F1D3-E8D7-3D83181BF737}"/>
                </a:ext>
              </a:extLst>
            </p:cNvPr>
            <p:cNvGrpSpPr/>
            <p:nvPr/>
          </p:nvGrpSpPr>
          <p:grpSpPr>
            <a:xfrm>
              <a:off x="1105250" y="3081508"/>
              <a:ext cx="8288400" cy="840413"/>
              <a:chOff x="1105250" y="3081508"/>
              <a:chExt cx="8288400" cy="840413"/>
            </a:xfrm>
          </p:grpSpPr>
          <p:grpSp>
            <p:nvGrpSpPr>
              <p:cNvPr id="4" name="Group 3">
                <a:extLst>
                  <a:ext uri="{FF2B5EF4-FFF2-40B4-BE49-F238E27FC236}">
                    <a16:creationId xmlns:a16="http://schemas.microsoft.com/office/drawing/2014/main" id="{7C9C7A4F-9D29-B09D-6795-AE5D4FBAF9A8}"/>
                  </a:ext>
                </a:extLst>
              </p:cNvPr>
              <p:cNvGrpSpPr/>
              <p:nvPr/>
            </p:nvGrpSpPr>
            <p:grpSpPr>
              <a:xfrm>
                <a:off x="1105250" y="3097997"/>
                <a:ext cx="8288400" cy="823924"/>
                <a:chOff x="4239850" y="3141489"/>
                <a:chExt cx="8288400" cy="823924"/>
              </a:xfrm>
            </p:grpSpPr>
            <p:pic>
              <p:nvPicPr>
                <p:cNvPr id="212" name="Google Shape;212;p28"/>
                <p:cNvPicPr preferRelativeResize="0"/>
                <p:nvPr/>
              </p:nvPicPr>
              <p:blipFill rotWithShape="1">
                <a:blip r:embed="rId4">
                  <a:alphaModFix/>
                </a:blip>
                <a:srcRect/>
                <a:stretch/>
              </p:blipFill>
              <p:spPr>
                <a:xfrm>
                  <a:off x="4255402" y="3141489"/>
                  <a:ext cx="2454874" cy="615600"/>
                </a:xfrm>
                <a:prstGeom prst="rect">
                  <a:avLst/>
                </a:prstGeom>
                <a:noFill/>
                <a:ln>
                  <a:noFill/>
                </a:ln>
              </p:spPr>
            </p:pic>
            <p:sp>
              <p:nvSpPr>
                <p:cNvPr id="213" name="Google Shape;213;p28"/>
                <p:cNvSpPr txBox="1"/>
                <p:nvPr/>
              </p:nvSpPr>
              <p:spPr>
                <a:xfrm>
                  <a:off x="6850792" y="3142392"/>
                  <a:ext cx="1166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k</a:t>
                  </a:r>
                  <a:r>
                    <a:rPr lang="en" sz="1400" b="0" i="0" u="none" strike="noStrike" cap="none">
                      <a:solidFill>
                        <a:srgbClr val="000000"/>
                      </a:solidFill>
                      <a:latin typeface="Arial"/>
                      <a:ea typeface="Arial"/>
                      <a:cs typeface="Arial"/>
                      <a:sym typeface="Arial"/>
                    </a:rPr>
                    <a:t> is the 4 vector </a:t>
                  </a:r>
                  <a:endParaRPr sz="1400" b="0" i="0" u="none" strike="noStrike" cap="none">
                    <a:solidFill>
                      <a:srgbClr val="000000"/>
                    </a:solidFill>
                    <a:latin typeface="Arial"/>
                    <a:ea typeface="Arial"/>
                    <a:cs typeface="Arial"/>
                    <a:sym typeface="Arial"/>
                  </a:endParaRPr>
                </a:p>
              </p:txBody>
            </p:sp>
            <p:pic>
              <p:nvPicPr>
                <p:cNvPr id="214" name="Google Shape;214;p28"/>
                <p:cNvPicPr preferRelativeResize="0"/>
                <p:nvPr/>
              </p:nvPicPr>
              <p:blipFill rotWithShape="1">
                <a:blip r:embed="rId5">
                  <a:alphaModFix/>
                </a:blip>
                <a:srcRect/>
                <a:stretch/>
              </p:blipFill>
              <p:spPr>
                <a:xfrm>
                  <a:off x="7466817" y="3415146"/>
                  <a:ext cx="959801" cy="259400"/>
                </a:xfrm>
                <a:prstGeom prst="rect">
                  <a:avLst/>
                </a:prstGeom>
                <a:noFill/>
                <a:ln>
                  <a:noFill/>
                </a:ln>
              </p:spPr>
            </p:pic>
            <p:sp>
              <p:nvSpPr>
                <p:cNvPr id="217" name="Google Shape;217;p28"/>
                <p:cNvSpPr txBox="1"/>
                <p:nvPr/>
              </p:nvSpPr>
              <p:spPr>
                <a:xfrm>
                  <a:off x="4239850" y="3657613"/>
                  <a:ext cx="82884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Arial"/>
                      <a:ea typeface="Arial"/>
                      <a:cs typeface="Arial"/>
                      <a:sym typeface="Arial"/>
                    </a:rPr>
                    <a:t>(R. Starke and G. A. H. Schober, Int. J. Mod. Phys. D 25, 1640010 (2016)</a:t>
                  </a:r>
                  <a:endParaRPr sz="800" b="0" i="0" u="none" strike="noStrike" cap="none">
                    <a:solidFill>
                      <a:schemeClr val="accent1"/>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44D81129-8726-923B-4B10-E56D78A5D291}"/>
                  </a:ext>
                </a:extLst>
              </p:cNvPr>
              <p:cNvGrpSpPr/>
              <p:nvPr/>
            </p:nvGrpSpPr>
            <p:grpSpPr>
              <a:xfrm>
                <a:off x="6874219" y="3081508"/>
                <a:ext cx="1546500" cy="578956"/>
                <a:chOff x="9308275" y="1112309"/>
                <a:chExt cx="1546500" cy="578956"/>
              </a:xfrm>
            </p:grpSpPr>
            <p:sp>
              <p:nvSpPr>
                <p:cNvPr id="215" name="Google Shape;215;p28"/>
                <p:cNvSpPr txBox="1"/>
                <p:nvPr/>
              </p:nvSpPr>
              <p:spPr>
                <a:xfrm>
                  <a:off x="9308275" y="1112309"/>
                  <a:ext cx="15465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b="1" i="0" u="none" strike="noStrike" cap="none" dirty="0">
                      <a:solidFill>
                        <a:srgbClr val="000000"/>
                      </a:solidFill>
                      <a:latin typeface="Arial"/>
                      <a:ea typeface="Arial"/>
                      <a:cs typeface="Arial"/>
                      <a:sym typeface="Arial"/>
                    </a:rPr>
                    <a:t>Ohm’s Law</a:t>
                  </a:r>
                  <a:endParaRPr b="1" i="0" u="none" strike="noStrike" cap="none" dirty="0">
                    <a:solidFill>
                      <a:srgbClr val="000000"/>
                    </a:solidFill>
                    <a:latin typeface="Arial"/>
                    <a:ea typeface="Arial"/>
                    <a:cs typeface="Arial"/>
                    <a:sym typeface="Arial"/>
                  </a:endParaRPr>
                </a:p>
              </p:txBody>
            </p:sp>
            <p:pic>
              <p:nvPicPr>
                <p:cNvPr id="218" name="Google Shape;218;p28"/>
                <p:cNvPicPr preferRelativeResize="0"/>
                <p:nvPr/>
              </p:nvPicPr>
              <p:blipFill>
                <a:blip r:embed="rId6">
                  <a:alphaModFix/>
                </a:blip>
                <a:stretch>
                  <a:fillRect/>
                </a:stretch>
              </p:blipFill>
              <p:spPr>
                <a:xfrm>
                  <a:off x="9677167" y="1478915"/>
                  <a:ext cx="833252" cy="212350"/>
                </a:xfrm>
                <a:prstGeom prst="rect">
                  <a:avLst/>
                </a:prstGeom>
                <a:noFill/>
                <a:ln>
                  <a:noFill/>
                </a:ln>
              </p:spPr>
            </p:pic>
          </p:grpSp>
        </p:grpSp>
      </p:grpSp>
      <p:sp>
        <p:nvSpPr>
          <p:cNvPr id="198" name="Google Shape;198;p28"/>
          <p:cNvSpPr txBox="1">
            <a:spLocks noGrp="1"/>
          </p:cNvSpPr>
          <p:nvPr>
            <p:ph type="title"/>
          </p:nvPr>
        </p:nvSpPr>
        <p:spPr>
          <a:xfrm>
            <a:off x="232425" y="95200"/>
            <a:ext cx="8520600" cy="572700"/>
          </a:xfrm>
          <a:prstGeom prst="rect">
            <a:avLst/>
          </a:prstGeom>
          <a:noFill/>
          <a:ln>
            <a:noFill/>
          </a:ln>
          <a:effectLst>
            <a:outerShdw blurRad="42863" dist="19050" dir="5400000" algn="bl" rotWithShape="0">
              <a:srgbClr val="000000">
                <a:alpha val="30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a:t>Linear Response from the Vlasov-Boltzmann Equation</a:t>
            </a:r>
            <a:endParaRPr/>
          </a:p>
          <a:p>
            <a:pPr marL="0" lvl="0" indent="0" algn="l" rtl="0">
              <a:lnSpc>
                <a:spcPct val="100000"/>
              </a:lnSpc>
              <a:spcBef>
                <a:spcPts val="0"/>
              </a:spcBef>
              <a:spcAft>
                <a:spcPts val="0"/>
              </a:spcAft>
              <a:buSzPct val="111111"/>
              <a:buNone/>
            </a:pPr>
            <a:endParaRPr/>
          </a:p>
        </p:txBody>
      </p:sp>
      <p:pic>
        <p:nvPicPr>
          <p:cNvPr id="201" name="Google Shape;201;p28"/>
          <p:cNvPicPr preferRelativeResize="0"/>
          <p:nvPr/>
        </p:nvPicPr>
        <p:blipFill rotWithShape="1">
          <a:blip r:embed="rId4">
            <a:alphaModFix/>
          </a:blip>
          <a:srcRect l="5972" r="62544" b="17863"/>
          <a:stretch/>
        </p:blipFill>
        <p:spPr>
          <a:xfrm>
            <a:off x="4087375" y="3732305"/>
            <a:ext cx="578200" cy="378269"/>
          </a:xfrm>
          <a:prstGeom prst="rect">
            <a:avLst/>
          </a:prstGeom>
          <a:noFill/>
          <a:ln>
            <a:noFill/>
          </a:ln>
        </p:spPr>
      </p:pic>
      <p:sp>
        <p:nvSpPr>
          <p:cNvPr id="199" name="Google Shape;199;p28"/>
          <p:cNvSpPr txBox="1">
            <a:spLocks noGrp="1"/>
          </p:cNvSpPr>
          <p:nvPr>
            <p:ph type="body" idx="1"/>
          </p:nvPr>
        </p:nvSpPr>
        <p:spPr>
          <a:xfrm>
            <a:off x="451300" y="2679975"/>
            <a:ext cx="8358900" cy="19272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600" dirty="0"/>
              <a:t>The first order response of a medium to fields can be described in fourier space using a simple relation,</a:t>
            </a:r>
            <a:endParaRPr sz="1600" dirty="0"/>
          </a:p>
          <a:p>
            <a:pPr marL="0" lvl="0" indent="0" algn="l" rtl="0">
              <a:lnSpc>
                <a:spcPct val="115000"/>
              </a:lnSpc>
              <a:spcBef>
                <a:spcPts val="1200"/>
              </a:spcBef>
              <a:spcAft>
                <a:spcPts val="0"/>
              </a:spcAft>
              <a:buSzPts val="1800"/>
              <a:buNone/>
            </a:pPr>
            <a:endParaRPr sz="1600" dirty="0"/>
          </a:p>
          <a:p>
            <a:pPr marL="0" lvl="0" indent="0" algn="l" rtl="0">
              <a:lnSpc>
                <a:spcPct val="115000"/>
              </a:lnSpc>
              <a:spcBef>
                <a:spcPts val="1200"/>
              </a:spcBef>
              <a:spcAft>
                <a:spcPts val="1200"/>
              </a:spcAft>
              <a:buSzPts val="1800"/>
              <a:buNone/>
            </a:pPr>
            <a:r>
              <a:rPr lang="en" sz="1600" dirty="0"/>
              <a:t>Where            Is the polarization tensor            is the fourier transformed induced current in the medium and          is the fourier transformed perturbing 4-potential of the colliding ions.</a:t>
            </a:r>
            <a:endParaRPr sz="1400" dirty="0">
              <a:solidFill>
                <a:schemeClr val="dk1"/>
              </a:solidFill>
            </a:endParaRPr>
          </a:p>
        </p:txBody>
      </p:sp>
      <p:pic>
        <p:nvPicPr>
          <p:cNvPr id="202" name="Google Shape;202;p28"/>
          <p:cNvPicPr preferRelativeResize="0"/>
          <p:nvPr/>
        </p:nvPicPr>
        <p:blipFill rotWithShape="1">
          <a:blip r:embed="rId4">
            <a:alphaModFix/>
          </a:blip>
          <a:srcRect l="74760" t="25455" b="9056"/>
          <a:stretch/>
        </p:blipFill>
        <p:spPr>
          <a:xfrm>
            <a:off x="2082400" y="4111884"/>
            <a:ext cx="440800" cy="286800"/>
          </a:xfrm>
          <a:prstGeom prst="rect">
            <a:avLst/>
          </a:prstGeom>
          <a:noFill/>
          <a:ln>
            <a:noFill/>
          </a:ln>
        </p:spPr>
      </p:pic>
      <p:pic>
        <p:nvPicPr>
          <p:cNvPr id="203" name="Google Shape;203;p28"/>
          <p:cNvPicPr preferRelativeResize="0"/>
          <p:nvPr/>
        </p:nvPicPr>
        <p:blipFill rotWithShape="1">
          <a:blip r:embed="rId7">
            <a:alphaModFix/>
          </a:blip>
          <a:srcRect/>
          <a:stretch/>
        </p:blipFill>
        <p:spPr>
          <a:xfrm>
            <a:off x="1560523" y="1305475"/>
            <a:ext cx="6173056" cy="732448"/>
          </a:xfrm>
          <a:prstGeom prst="rect">
            <a:avLst/>
          </a:prstGeom>
          <a:noFill/>
          <a:ln>
            <a:noFill/>
          </a:ln>
        </p:spPr>
      </p:pic>
      <p:sp>
        <p:nvSpPr>
          <p:cNvPr id="204" name="Google Shape;204;p28"/>
          <p:cNvSpPr txBox="1"/>
          <p:nvPr/>
        </p:nvSpPr>
        <p:spPr>
          <a:xfrm>
            <a:off x="347000" y="573225"/>
            <a:ext cx="8846700" cy="10641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500"/>
              <a:buFont typeface="Arial"/>
              <a:buNone/>
            </a:pPr>
            <a:r>
              <a:rPr lang="en" sz="1500" b="0" i="0" u="none" strike="noStrike" cap="none" dirty="0">
                <a:solidFill>
                  <a:schemeClr val="dk2"/>
                </a:solidFill>
                <a:latin typeface="Arial"/>
                <a:ea typeface="Arial"/>
                <a:cs typeface="Arial"/>
                <a:sym typeface="Arial"/>
              </a:rPr>
              <a:t>Using the Vlasov-Boltzmann equation for each quark flavor one can calculate the induced electromagnetic current in linear response and identify the polarization tenso              </a:t>
            </a:r>
            <a:r>
              <a:rPr lang="en" sz="1100" b="0" i="0" u="none" strike="noStrike" cap="none" dirty="0">
                <a:solidFill>
                  <a:srgbClr val="4A86E8"/>
                </a:solidFill>
                <a:latin typeface="Arial"/>
                <a:ea typeface="Arial"/>
                <a:cs typeface="Arial"/>
                <a:sym typeface="Arial"/>
              </a:rPr>
              <a:t>M. Formanek, C. Grayson, J. Rafelski and B. Müller, Annals Phys. 434, 168605 (2021)</a:t>
            </a:r>
            <a:endParaRPr sz="1600" b="0" i="0" u="none" strike="noStrike" cap="none" dirty="0">
              <a:solidFill>
                <a:srgbClr val="000000"/>
              </a:solidFill>
              <a:latin typeface="Arial"/>
              <a:ea typeface="Arial"/>
              <a:cs typeface="Arial"/>
              <a:sym typeface="Arial"/>
            </a:endParaRPr>
          </a:p>
        </p:txBody>
      </p:sp>
      <p:pic>
        <p:nvPicPr>
          <p:cNvPr id="205" name="Google Shape;205;p28"/>
          <p:cNvPicPr preferRelativeResize="0"/>
          <p:nvPr/>
        </p:nvPicPr>
        <p:blipFill rotWithShape="1">
          <a:blip r:embed="rId4">
            <a:alphaModFix/>
          </a:blip>
          <a:srcRect l="47862" t="26005" r="25267" b="11376"/>
          <a:stretch/>
        </p:blipFill>
        <p:spPr>
          <a:xfrm>
            <a:off x="7014375" y="924975"/>
            <a:ext cx="490774" cy="286800"/>
          </a:xfrm>
          <a:prstGeom prst="rect">
            <a:avLst/>
          </a:prstGeom>
          <a:noFill/>
          <a:ln>
            <a:noFill/>
          </a:ln>
        </p:spPr>
      </p:pic>
      <p:sp>
        <p:nvSpPr>
          <p:cNvPr id="206" name="Google Shape;20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4</a:t>
            </a:fld>
            <a:endParaRPr/>
          </a:p>
        </p:txBody>
      </p:sp>
      <p:grpSp>
        <p:nvGrpSpPr>
          <p:cNvPr id="207" name="Google Shape;207;p28"/>
          <p:cNvGrpSpPr/>
          <p:nvPr/>
        </p:nvGrpSpPr>
        <p:grpSpPr>
          <a:xfrm>
            <a:off x="5304100" y="1397975"/>
            <a:ext cx="3754269" cy="1200600"/>
            <a:chOff x="5304100" y="1397975"/>
            <a:chExt cx="3754269" cy="1200600"/>
          </a:xfrm>
        </p:grpSpPr>
        <p:cxnSp>
          <p:nvCxnSpPr>
            <p:cNvPr id="208" name="Google Shape;208;p28"/>
            <p:cNvCxnSpPr/>
            <p:nvPr/>
          </p:nvCxnSpPr>
          <p:spPr>
            <a:xfrm>
              <a:off x="5304100" y="1827700"/>
              <a:ext cx="147600" cy="0"/>
            </a:xfrm>
            <a:prstGeom prst="straightConnector1">
              <a:avLst/>
            </a:prstGeom>
            <a:noFill/>
            <a:ln w="19050" cap="flat" cmpd="sng">
              <a:solidFill>
                <a:srgbClr val="FF0000"/>
              </a:solidFill>
              <a:prstDash val="solid"/>
              <a:round/>
              <a:headEnd type="none" w="sm" len="sm"/>
              <a:tailEnd type="none" w="sm" len="sm"/>
            </a:ln>
          </p:spPr>
        </p:cxnSp>
        <p:sp>
          <p:nvSpPr>
            <p:cNvPr id="209" name="Google Shape;209;p28"/>
            <p:cNvSpPr txBox="1"/>
            <p:nvPr/>
          </p:nvSpPr>
          <p:spPr>
            <a:xfrm>
              <a:off x="7647469" y="1397975"/>
              <a:ext cx="1410900" cy="1200600"/>
            </a:xfrm>
            <a:prstGeom prst="rect">
              <a:avLst/>
            </a:prstGeom>
            <a:noFill/>
            <a:ln w="19050" cap="flat" cmpd="sng">
              <a:solidFill>
                <a:srgbClr val="FF0000"/>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chemeClr val="dk1"/>
                  </a:solidFill>
                  <a:latin typeface="Arial"/>
                  <a:ea typeface="Arial"/>
                  <a:cs typeface="Arial"/>
                  <a:sym typeface="Arial"/>
                </a:rPr>
                <a:t>𝜅 is the </a:t>
              </a:r>
              <a:r>
                <a:rPr lang="en" sz="1100" b="0" i="1" u="sng" strike="noStrike" cap="none">
                  <a:solidFill>
                    <a:schemeClr val="dk1"/>
                  </a:solidFill>
                  <a:latin typeface="Arial"/>
                  <a:ea typeface="Arial"/>
                  <a:cs typeface="Arial"/>
                  <a:sym typeface="Arial"/>
                </a:rPr>
                <a:t>Q</a:t>
              </a:r>
              <a:r>
                <a:rPr lang="en" sz="1100" i="1" u="sng">
                  <a:solidFill>
                    <a:schemeClr val="dk1"/>
                  </a:solidFill>
                </a:rPr>
                <a:t>GP strong</a:t>
              </a:r>
              <a:r>
                <a:rPr lang="en" sz="1100" b="0" i="1" u="sng" strike="noStrike" cap="none">
                  <a:solidFill>
                    <a:schemeClr val="dk1"/>
                  </a:solidFill>
                  <a:latin typeface="Arial"/>
                  <a:ea typeface="Arial"/>
                  <a:cs typeface="Arial"/>
                  <a:sym typeface="Arial"/>
                </a:rPr>
                <a:t> damping parameter</a:t>
              </a:r>
              <a:r>
                <a:rPr lang="en" sz="1100" b="0" i="1" u="none" strike="noStrike" cap="none">
                  <a:solidFill>
                    <a:schemeClr val="dk1"/>
                  </a:solidFill>
                  <a:latin typeface="Arial"/>
                  <a:ea typeface="Arial"/>
                  <a:cs typeface="Arial"/>
                  <a:sym typeface="Arial"/>
                </a:rPr>
                <a:t> and is </a:t>
              </a:r>
              <a:r>
                <a:rPr lang="en" sz="1100" i="1">
                  <a:solidFill>
                    <a:schemeClr val="dk1"/>
                  </a:solidFill>
                </a:rPr>
                <a:t>obtained from</a:t>
              </a:r>
              <a:r>
                <a:rPr lang="en" sz="1100" b="0" i="1" u="none" strike="noStrike" cap="none">
                  <a:solidFill>
                    <a:schemeClr val="dk1"/>
                  </a:solidFill>
                  <a:latin typeface="Arial"/>
                  <a:ea typeface="Arial"/>
                  <a:cs typeface="Arial"/>
                  <a:sym typeface="Arial"/>
                </a:rPr>
                <a:t> the inverse of the (collisional) relaxation time 1/𝝉.</a:t>
              </a:r>
              <a:endParaRPr sz="1100" b="0" i="1" u="none" strike="noStrike" cap="none">
                <a:solidFill>
                  <a:schemeClr val="dk1"/>
                </a:solidFill>
                <a:latin typeface="Arial"/>
                <a:ea typeface="Arial"/>
                <a:cs typeface="Arial"/>
                <a:sym typeface="Arial"/>
              </a:endParaRPr>
            </a:p>
          </p:txBody>
        </p:sp>
      </p:grpSp>
      <p:cxnSp>
        <p:nvCxnSpPr>
          <p:cNvPr id="210" name="Google Shape;210;p28"/>
          <p:cNvCxnSpPr/>
          <p:nvPr/>
        </p:nvCxnSpPr>
        <p:spPr>
          <a:xfrm>
            <a:off x="4919150" y="2809275"/>
            <a:ext cx="660600" cy="0"/>
          </a:xfrm>
          <a:prstGeom prst="straightConnector1">
            <a:avLst/>
          </a:prstGeom>
          <a:noFill/>
          <a:ln w="9525" cap="flat" cmpd="sng">
            <a:solidFill>
              <a:srgbClr val="FF0000"/>
            </a:solidFill>
            <a:prstDash val="solid"/>
            <a:round/>
            <a:headEnd type="none" w="med" len="med"/>
            <a:tailEnd type="none" w="med" len="med"/>
          </a:ln>
        </p:spPr>
      </p:cxnSp>
      <p:pic>
        <p:nvPicPr>
          <p:cNvPr id="219" name="Google Shape;219;p28"/>
          <p:cNvPicPr preferRelativeResize="0"/>
          <p:nvPr/>
        </p:nvPicPr>
        <p:blipFill>
          <a:blip r:embed="rId8">
            <a:alphaModFix/>
          </a:blip>
          <a:stretch>
            <a:fillRect/>
          </a:stretch>
        </p:blipFill>
        <p:spPr>
          <a:xfrm>
            <a:off x="1712200" y="4659761"/>
            <a:ext cx="2481912" cy="212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1"/>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
                                        </p:tgtEl>
                                        <p:attrNameLst>
                                          <p:attrName>style.visibility</p:attrName>
                                        </p:attrNameLst>
                                      </p:cBhvr>
                                      <p:to>
                                        <p:strVal val="visible"/>
                                      </p:to>
                                    </p:set>
                                    <p:animEffect transition="in" filter="fade">
                                      <p:cBhvr>
                                        <p:cTn id="17" dur="1"/>
                                        <p:tgtEl>
                                          <p:spTgt spid="210"/>
                                        </p:tgtEl>
                                      </p:cBhvr>
                                    </p:animEffect>
                                  </p:childTnLst>
                                </p:cTn>
                              </p:par>
                              <p:par>
                                <p:cTn id="18" presetID="10" presetClass="entr" presetSubtype="0" fill="hold" nodeType="withEffect">
                                  <p:stCondLst>
                                    <p:cond delay="0"/>
                                  </p:stCondLst>
                                  <p:childTnLst>
                                    <p:set>
                                      <p:cBhvr>
                                        <p:cTn id="19" dur="1" fill="hold">
                                          <p:stCondLst>
                                            <p:cond delay="0"/>
                                          </p:stCondLst>
                                        </p:cTn>
                                        <p:tgtEl>
                                          <p:spTgt spid="199"/>
                                        </p:tgtEl>
                                        <p:attrNameLst>
                                          <p:attrName>style.visibility</p:attrName>
                                        </p:attrNameLst>
                                      </p:cBhvr>
                                      <p:to>
                                        <p:strVal val="visible"/>
                                      </p:to>
                                    </p:set>
                                    <p:animEffect transition="in" filter="fade">
                                      <p:cBhvr>
                                        <p:cTn id="20" dur="1"/>
                                        <p:tgtEl>
                                          <p:spTgt spid="199"/>
                                        </p:tgtEl>
                                      </p:cBhvr>
                                    </p:animEffect>
                                  </p:childTnLst>
                                </p:cTn>
                              </p:par>
                              <p:par>
                                <p:cTn id="21" presetID="10" presetClass="entr" presetSubtype="0" fill="hold"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fade">
                                      <p:cBhvr>
                                        <p:cTn id="23" dur="1"/>
                                        <p:tgtEl>
                                          <p:spTgt spid="200"/>
                                        </p:tgtEl>
                                      </p:cBhvr>
                                    </p:animEffect>
                                  </p:childTnLst>
                                </p:cTn>
                              </p:par>
                              <p:par>
                                <p:cTn id="24" presetID="10" presetClass="entr" presetSubtype="0" fill="hold" nodeType="withEffect">
                                  <p:stCondLst>
                                    <p:cond delay="0"/>
                                  </p:stCondLst>
                                  <p:childTnLst>
                                    <p:set>
                                      <p:cBhvr>
                                        <p:cTn id="25" dur="1" fill="hold">
                                          <p:stCondLst>
                                            <p:cond delay="0"/>
                                          </p:stCondLst>
                                        </p:cTn>
                                        <p:tgtEl>
                                          <p:spTgt spid="201"/>
                                        </p:tgtEl>
                                        <p:attrNameLst>
                                          <p:attrName>style.visibility</p:attrName>
                                        </p:attrNameLst>
                                      </p:cBhvr>
                                      <p:to>
                                        <p:strVal val="visible"/>
                                      </p:to>
                                    </p:set>
                                    <p:animEffect transition="in" filter="fade">
                                      <p:cBhvr>
                                        <p:cTn id="26" dur="1"/>
                                        <p:tgtEl>
                                          <p:spTgt spid="201"/>
                                        </p:tgtEl>
                                      </p:cBhvr>
                                    </p:animEffect>
                                  </p:childTnLst>
                                </p:cTn>
                              </p:par>
                              <p:par>
                                <p:cTn id="27" presetID="10" presetClass="entr" presetSubtype="0" fill="hold" nodeType="withEffect">
                                  <p:stCondLst>
                                    <p:cond delay="0"/>
                                  </p:stCondLst>
                                  <p:childTnLst>
                                    <p:set>
                                      <p:cBhvr>
                                        <p:cTn id="28" dur="1" fill="hold">
                                          <p:stCondLst>
                                            <p:cond delay="0"/>
                                          </p:stCondLst>
                                        </p:cTn>
                                        <p:tgtEl>
                                          <p:spTgt spid="202"/>
                                        </p:tgtEl>
                                        <p:attrNameLst>
                                          <p:attrName>style.visibility</p:attrName>
                                        </p:attrNameLst>
                                      </p:cBhvr>
                                      <p:to>
                                        <p:strVal val="visible"/>
                                      </p:to>
                                    </p:set>
                                    <p:animEffect transition="in" filter="fade">
                                      <p:cBhvr>
                                        <p:cTn id="29" dur="1"/>
                                        <p:tgtEl>
                                          <p:spTgt spid="202"/>
                                        </p:tgtEl>
                                      </p:cBhvr>
                                    </p:animEffect>
                                  </p:childTnLst>
                                </p:cTn>
                              </p:par>
                              <p:par>
                                <p:cTn id="30" presetID="10" presetClass="entr" presetSubtype="0" fill="hold" nodeType="withEffect">
                                  <p:stCondLst>
                                    <p:cond delay="0"/>
                                  </p:stCondLst>
                                  <p:childTnLst>
                                    <p:set>
                                      <p:cBhvr>
                                        <p:cTn id="31" dur="1" fill="hold">
                                          <p:stCondLst>
                                            <p:cond delay="0"/>
                                          </p:stCondLst>
                                        </p:cTn>
                                        <p:tgtEl>
                                          <p:spTgt spid="219"/>
                                        </p:tgtEl>
                                        <p:attrNameLst>
                                          <p:attrName>style.visibility</p:attrName>
                                        </p:attrNameLst>
                                      </p:cBhvr>
                                      <p:to>
                                        <p:strVal val="visible"/>
                                      </p:to>
                                    </p:set>
                                    <p:animEffect transition="in" filter="fade">
                                      <p:cBhvr>
                                        <p:cTn id="32" dur="1"/>
                                        <p:tgtEl>
                                          <p:spTgt spid="219"/>
                                        </p:tgtEl>
                                      </p:cBhvr>
                                    </p:animEffec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9"/>
          <p:cNvSpPr txBox="1">
            <a:spLocks noGrp="1"/>
          </p:cNvSpPr>
          <p:nvPr>
            <p:ph type="title"/>
          </p:nvPr>
        </p:nvSpPr>
        <p:spPr>
          <a:xfrm>
            <a:off x="232425" y="95200"/>
            <a:ext cx="8520600" cy="572700"/>
          </a:xfrm>
          <a:prstGeom prst="rect">
            <a:avLst/>
          </a:prstGeom>
          <a:noFill/>
          <a:ln>
            <a:noFill/>
          </a:ln>
          <a:effectLst>
            <a:outerShdw blurRad="42863" dist="19050" dir="5400000" algn="bl" rotWithShape="0">
              <a:srgbClr val="000000">
                <a:alpha val="30000"/>
              </a:srgbClr>
            </a:outerShdw>
          </a:effectLst>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Linear Response from the Vlasov-Boltzmann Equation</a:t>
            </a:r>
            <a:endParaRPr/>
          </a:p>
          <a:p>
            <a:pPr marL="0" lvl="0" indent="0" algn="l" rtl="0">
              <a:lnSpc>
                <a:spcPct val="100000"/>
              </a:lnSpc>
              <a:spcBef>
                <a:spcPts val="0"/>
              </a:spcBef>
              <a:spcAft>
                <a:spcPts val="0"/>
              </a:spcAft>
              <a:buClr>
                <a:schemeClr val="dk1"/>
              </a:buClr>
              <a:buSzPct val="39285"/>
              <a:buFont typeface="Arial"/>
              <a:buNone/>
            </a:pPr>
            <a:endParaRPr/>
          </a:p>
          <a:p>
            <a:pPr marL="0" lvl="0" indent="0" algn="l" rtl="0">
              <a:lnSpc>
                <a:spcPct val="100000"/>
              </a:lnSpc>
              <a:spcBef>
                <a:spcPts val="0"/>
              </a:spcBef>
              <a:spcAft>
                <a:spcPts val="0"/>
              </a:spcAft>
              <a:buSzPct val="111111"/>
              <a:buNone/>
            </a:pPr>
            <a:endParaRPr/>
          </a:p>
        </p:txBody>
      </p:sp>
      <p:pic>
        <p:nvPicPr>
          <p:cNvPr id="225" name="Google Shape;225;p29"/>
          <p:cNvPicPr preferRelativeResize="0"/>
          <p:nvPr/>
        </p:nvPicPr>
        <p:blipFill rotWithShape="1">
          <a:blip r:embed="rId3">
            <a:alphaModFix/>
          </a:blip>
          <a:srcRect/>
          <a:stretch/>
        </p:blipFill>
        <p:spPr>
          <a:xfrm>
            <a:off x="1560523" y="1305475"/>
            <a:ext cx="6173056" cy="732448"/>
          </a:xfrm>
          <a:prstGeom prst="rect">
            <a:avLst/>
          </a:prstGeom>
          <a:noFill/>
          <a:ln>
            <a:noFill/>
          </a:ln>
        </p:spPr>
      </p:pic>
      <p:pic>
        <p:nvPicPr>
          <p:cNvPr id="226" name="Google Shape;226;p29"/>
          <p:cNvPicPr preferRelativeResize="0"/>
          <p:nvPr/>
        </p:nvPicPr>
        <p:blipFill rotWithShape="1">
          <a:blip r:embed="rId4">
            <a:alphaModFix/>
          </a:blip>
          <a:srcRect/>
          <a:stretch/>
        </p:blipFill>
        <p:spPr>
          <a:xfrm>
            <a:off x="1829564" y="2131613"/>
            <a:ext cx="5484874" cy="738900"/>
          </a:xfrm>
          <a:prstGeom prst="rect">
            <a:avLst/>
          </a:prstGeom>
          <a:noFill/>
          <a:ln>
            <a:noFill/>
          </a:ln>
        </p:spPr>
      </p:pic>
      <p:sp>
        <p:nvSpPr>
          <p:cNvPr id="227" name="Google Shape;227;p29"/>
          <p:cNvSpPr txBox="1"/>
          <p:nvPr/>
        </p:nvSpPr>
        <p:spPr>
          <a:xfrm>
            <a:off x="347000" y="573225"/>
            <a:ext cx="8846700" cy="10641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500"/>
              <a:buFont typeface="Arial"/>
              <a:buNone/>
            </a:pPr>
            <a:r>
              <a:rPr lang="en" sz="1500" b="0" i="0" u="none" strike="noStrike" cap="none" dirty="0">
                <a:solidFill>
                  <a:schemeClr val="dk2"/>
                </a:solidFill>
                <a:latin typeface="Arial"/>
                <a:ea typeface="Arial"/>
                <a:cs typeface="Arial"/>
                <a:sym typeface="Arial"/>
              </a:rPr>
              <a:t>Using the Vlasov-Boltzmann equation for each quark flavor one can calculate the induced electromagnetic current in linear response and identify the polarization tenso             </a:t>
            </a:r>
            <a:r>
              <a:rPr lang="en" sz="1100" b="0" i="0" u="none" strike="noStrike" cap="none" dirty="0">
                <a:solidFill>
                  <a:srgbClr val="4A86E8"/>
                </a:solidFill>
                <a:latin typeface="Arial"/>
                <a:ea typeface="Arial"/>
                <a:cs typeface="Arial"/>
                <a:sym typeface="Arial"/>
              </a:rPr>
              <a:t>M. Formanek, C. Grayson, J. Rafelski and B. Müller, Annals Phys. 434, 168605 (2021)</a:t>
            </a:r>
            <a:endParaRPr sz="1600" b="0" i="0" u="none" strike="noStrike" cap="none" dirty="0">
              <a:solidFill>
                <a:srgbClr val="000000"/>
              </a:solidFill>
              <a:latin typeface="Arial"/>
              <a:ea typeface="Arial"/>
              <a:cs typeface="Arial"/>
              <a:sym typeface="Arial"/>
            </a:endParaRPr>
          </a:p>
        </p:txBody>
      </p:sp>
      <p:pic>
        <p:nvPicPr>
          <p:cNvPr id="228" name="Google Shape;228;p29"/>
          <p:cNvPicPr preferRelativeResize="0"/>
          <p:nvPr/>
        </p:nvPicPr>
        <p:blipFill rotWithShape="1">
          <a:blip r:embed="rId5">
            <a:alphaModFix/>
          </a:blip>
          <a:srcRect l="47862" t="26005" r="25267" b="11376"/>
          <a:stretch/>
        </p:blipFill>
        <p:spPr>
          <a:xfrm>
            <a:off x="7014375" y="924975"/>
            <a:ext cx="490774" cy="286800"/>
          </a:xfrm>
          <a:prstGeom prst="rect">
            <a:avLst/>
          </a:prstGeom>
          <a:noFill/>
          <a:ln>
            <a:noFill/>
          </a:ln>
        </p:spPr>
      </p:pic>
      <p:sp>
        <p:nvSpPr>
          <p:cNvPr id="229" name="Google Shape;229;p29"/>
          <p:cNvSpPr txBox="1"/>
          <p:nvPr/>
        </p:nvSpPr>
        <p:spPr>
          <a:xfrm>
            <a:off x="377925" y="1933350"/>
            <a:ext cx="822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2"/>
                </a:solidFill>
                <a:latin typeface="Arial"/>
                <a:ea typeface="Arial"/>
                <a:cs typeface="Arial"/>
                <a:sym typeface="Arial"/>
              </a:rPr>
              <a:t>Where the current due to up, down, and strange quarks is,</a:t>
            </a:r>
            <a:endParaRPr sz="1400" b="0" i="0" u="none" strike="noStrike" cap="none">
              <a:solidFill>
                <a:schemeClr val="dk2"/>
              </a:solidFill>
              <a:latin typeface="Arial"/>
              <a:ea typeface="Arial"/>
              <a:cs typeface="Arial"/>
              <a:sym typeface="Arial"/>
            </a:endParaRPr>
          </a:p>
        </p:txBody>
      </p:sp>
      <p:sp>
        <p:nvSpPr>
          <p:cNvPr id="230" name="Google Shape;230;p29"/>
          <p:cNvSpPr txBox="1"/>
          <p:nvPr/>
        </p:nvSpPr>
        <p:spPr>
          <a:xfrm>
            <a:off x="7700500" y="1397975"/>
            <a:ext cx="1367100" cy="1369800"/>
          </a:xfrm>
          <a:prstGeom prst="rect">
            <a:avLst/>
          </a:prstGeom>
          <a:noFill/>
          <a:ln w="19050" cap="flat" cmpd="sng">
            <a:solidFill>
              <a:srgbClr val="FF0000"/>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100" i="1">
                <a:solidFill>
                  <a:schemeClr val="dk1"/>
                </a:solidFill>
              </a:rPr>
              <a:t>𝜅 is the </a:t>
            </a:r>
            <a:r>
              <a:rPr lang="en" sz="1100" i="1" u="sng">
                <a:solidFill>
                  <a:schemeClr val="dk1"/>
                </a:solidFill>
              </a:rPr>
              <a:t>QGP strong damping parameter</a:t>
            </a:r>
            <a:r>
              <a:rPr lang="en" sz="1100" i="1">
                <a:solidFill>
                  <a:schemeClr val="dk1"/>
                </a:solidFill>
              </a:rPr>
              <a:t> and is obtained from the inverse of the (collisional) relaxation time 1/𝝉.</a:t>
            </a:r>
            <a:endParaRPr sz="1100" i="1">
              <a:solidFill>
                <a:schemeClr val="dk1"/>
              </a:solidFill>
            </a:endParaRPr>
          </a:p>
        </p:txBody>
      </p:sp>
      <p:sp>
        <p:nvSpPr>
          <p:cNvPr id="231" name="Google Shape;231;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5</a:t>
            </a:fld>
            <a:endParaRPr/>
          </a:p>
        </p:txBody>
      </p:sp>
      <p:grpSp>
        <p:nvGrpSpPr>
          <p:cNvPr id="232" name="Google Shape;232;p29"/>
          <p:cNvGrpSpPr/>
          <p:nvPr/>
        </p:nvGrpSpPr>
        <p:grpSpPr>
          <a:xfrm>
            <a:off x="412325" y="3247550"/>
            <a:ext cx="3643725" cy="1331699"/>
            <a:chOff x="107525" y="3247550"/>
            <a:chExt cx="3643725" cy="1331699"/>
          </a:xfrm>
        </p:grpSpPr>
        <p:pic>
          <p:nvPicPr>
            <p:cNvPr id="233" name="Google Shape;233;p29"/>
            <p:cNvPicPr preferRelativeResize="0"/>
            <p:nvPr/>
          </p:nvPicPr>
          <p:blipFill>
            <a:blip r:embed="rId6">
              <a:alphaModFix/>
            </a:blip>
            <a:stretch>
              <a:fillRect/>
            </a:stretch>
          </p:blipFill>
          <p:spPr>
            <a:xfrm>
              <a:off x="107525" y="3247550"/>
              <a:ext cx="3638473" cy="1331699"/>
            </a:xfrm>
            <a:prstGeom prst="rect">
              <a:avLst/>
            </a:prstGeom>
            <a:noFill/>
            <a:ln>
              <a:noFill/>
            </a:ln>
          </p:spPr>
        </p:pic>
        <p:sp>
          <p:nvSpPr>
            <p:cNvPr id="234" name="Google Shape;234;p29"/>
            <p:cNvSpPr/>
            <p:nvPr/>
          </p:nvSpPr>
          <p:spPr>
            <a:xfrm>
              <a:off x="3263750" y="4252275"/>
              <a:ext cx="487500" cy="231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29"/>
          <p:cNvSpPr txBox="1"/>
          <p:nvPr/>
        </p:nvSpPr>
        <p:spPr>
          <a:xfrm>
            <a:off x="347250" y="2860625"/>
            <a:ext cx="844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595959"/>
                </a:solidFill>
                <a:latin typeface="Arial"/>
                <a:ea typeface="Arial"/>
                <a:cs typeface="Arial"/>
                <a:sym typeface="Arial"/>
              </a:rPr>
              <a:t>Using this current one can calculate the polarization tensor using the method shown in the previous talk,</a:t>
            </a:r>
            <a:endParaRPr sz="1400" b="0" i="0" u="none" strike="noStrike" cap="none">
              <a:solidFill>
                <a:srgbClr val="595959"/>
              </a:solidFill>
              <a:latin typeface="Arial"/>
              <a:ea typeface="Arial"/>
              <a:cs typeface="Arial"/>
              <a:sym typeface="Arial"/>
            </a:endParaRPr>
          </a:p>
        </p:txBody>
      </p:sp>
      <p:cxnSp>
        <p:nvCxnSpPr>
          <p:cNvPr id="236" name="Google Shape;236;p29"/>
          <p:cNvCxnSpPr/>
          <p:nvPr/>
        </p:nvCxnSpPr>
        <p:spPr>
          <a:xfrm>
            <a:off x="5304100" y="1827700"/>
            <a:ext cx="147600" cy="0"/>
          </a:xfrm>
          <a:prstGeom prst="straightConnector1">
            <a:avLst/>
          </a:prstGeom>
          <a:noFill/>
          <a:ln w="19050" cap="flat" cmpd="sng">
            <a:solidFill>
              <a:srgbClr val="FF0000"/>
            </a:solidFill>
            <a:prstDash val="solid"/>
            <a:round/>
            <a:headEnd type="none" w="sm" len="sm"/>
            <a:tailEnd type="none" w="sm" len="sm"/>
          </a:ln>
        </p:spPr>
      </p:cxnSp>
      <p:pic>
        <p:nvPicPr>
          <p:cNvPr id="237" name="Google Shape;237;p29"/>
          <p:cNvPicPr preferRelativeResize="0"/>
          <p:nvPr/>
        </p:nvPicPr>
        <p:blipFill>
          <a:blip r:embed="rId7">
            <a:alphaModFix/>
          </a:blip>
          <a:stretch>
            <a:fillRect/>
          </a:stretch>
        </p:blipFill>
        <p:spPr>
          <a:xfrm>
            <a:off x="4609676" y="4293750"/>
            <a:ext cx="4092535" cy="780475"/>
          </a:xfrm>
          <a:prstGeom prst="rect">
            <a:avLst/>
          </a:prstGeom>
          <a:noFill/>
          <a:ln>
            <a:noFill/>
          </a:ln>
        </p:spPr>
      </p:pic>
      <p:grpSp>
        <p:nvGrpSpPr>
          <p:cNvPr id="238" name="Google Shape;238;p29"/>
          <p:cNvGrpSpPr/>
          <p:nvPr/>
        </p:nvGrpSpPr>
        <p:grpSpPr>
          <a:xfrm>
            <a:off x="3811425" y="3247560"/>
            <a:ext cx="4941600" cy="1114190"/>
            <a:chOff x="3811425" y="3247561"/>
            <a:chExt cx="4941600" cy="1114190"/>
          </a:xfrm>
        </p:grpSpPr>
        <p:sp>
          <p:nvSpPr>
            <p:cNvPr id="239" name="Google Shape;239;p29"/>
            <p:cNvSpPr/>
            <p:nvPr/>
          </p:nvSpPr>
          <p:spPr>
            <a:xfrm>
              <a:off x="3811425" y="3886800"/>
              <a:ext cx="880500" cy="353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9"/>
            <p:cNvSpPr txBox="1"/>
            <p:nvPr/>
          </p:nvSpPr>
          <p:spPr>
            <a:xfrm>
              <a:off x="4826625" y="3807650"/>
              <a:ext cx="39264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1" u="none" strike="noStrike" cap="none" dirty="0">
                  <a:solidFill>
                    <a:srgbClr val="000000"/>
                  </a:solidFill>
                  <a:latin typeface="Arial"/>
                  <a:ea typeface="Arial"/>
                  <a:cs typeface="Arial"/>
                  <a:sym typeface="Arial"/>
                </a:rPr>
                <a:t>The polarization tensor is identical besides a change in the Debye mass due to the extra degrees of freedom.</a:t>
              </a:r>
              <a:endParaRPr sz="1200" b="0" i="1" u="none" strike="noStrike" cap="none" dirty="0">
                <a:solidFill>
                  <a:srgbClr val="000000"/>
                </a:solidFill>
                <a:latin typeface="Arial"/>
                <a:ea typeface="Arial"/>
                <a:cs typeface="Arial"/>
                <a:sym typeface="Arial"/>
              </a:endParaRPr>
            </a:p>
          </p:txBody>
        </p:sp>
        <p:pic>
          <p:nvPicPr>
            <p:cNvPr id="241" name="Google Shape;241;p29"/>
            <p:cNvPicPr preferRelativeResize="0"/>
            <p:nvPr/>
          </p:nvPicPr>
          <p:blipFill rotWithShape="1">
            <a:blip r:embed="rId5">
              <a:alphaModFix/>
            </a:blip>
            <a:srcRect/>
            <a:stretch/>
          </p:blipFill>
          <p:spPr>
            <a:xfrm>
              <a:off x="5596552" y="3247560"/>
              <a:ext cx="2454874" cy="615600"/>
            </a:xfrm>
            <a:prstGeom prst="rect">
              <a:avLst/>
            </a:prstGeom>
            <a:noFill/>
            <a:ln>
              <a:noFill/>
            </a:ln>
          </p:spPr>
        </p:pic>
      </p:grpSp>
      <p:sp>
        <p:nvSpPr>
          <p:cNvPr id="242" name="Google Shape;242;p29"/>
          <p:cNvSpPr txBox="1"/>
          <p:nvPr/>
        </p:nvSpPr>
        <p:spPr>
          <a:xfrm>
            <a:off x="1928067" y="2465003"/>
            <a:ext cx="83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ind</a:t>
            </a:r>
            <a:endParaRPr sz="1000"/>
          </a:p>
        </p:txBody>
      </p:sp>
      <p:grpSp>
        <p:nvGrpSpPr>
          <p:cNvPr id="243" name="Google Shape;243;p29"/>
          <p:cNvGrpSpPr/>
          <p:nvPr/>
        </p:nvGrpSpPr>
        <p:grpSpPr>
          <a:xfrm>
            <a:off x="377925" y="4552975"/>
            <a:ext cx="3791475" cy="504675"/>
            <a:chOff x="377925" y="4552975"/>
            <a:chExt cx="3791475" cy="504675"/>
          </a:xfrm>
        </p:grpSpPr>
        <p:pic>
          <p:nvPicPr>
            <p:cNvPr id="244" name="Google Shape;244;p29"/>
            <p:cNvPicPr preferRelativeResize="0"/>
            <p:nvPr/>
          </p:nvPicPr>
          <p:blipFill rotWithShape="1">
            <a:blip r:embed="rId8">
              <a:alphaModFix/>
            </a:blip>
            <a:srcRect l="-4051" t="-15821" r="-6032"/>
            <a:stretch/>
          </p:blipFill>
          <p:spPr>
            <a:xfrm>
              <a:off x="377925" y="4552975"/>
              <a:ext cx="1571849" cy="504675"/>
            </a:xfrm>
            <a:prstGeom prst="rect">
              <a:avLst/>
            </a:prstGeom>
            <a:noFill/>
            <a:ln w="9525" cap="flat" cmpd="sng">
              <a:solidFill>
                <a:schemeClr val="dk2"/>
              </a:solidFill>
              <a:prstDash val="dash"/>
              <a:round/>
              <a:headEnd type="none" w="sm" len="sm"/>
              <a:tailEnd type="none" w="sm" len="sm"/>
            </a:ln>
          </p:spPr>
        </p:pic>
        <p:sp>
          <p:nvSpPr>
            <p:cNvPr id="245" name="Google Shape;245;p29"/>
            <p:cNvSpPr txBox="1"/>
            <p:nvPr/>
          </p:nvSpPr>
          <p:spPr>
            <a:xfrm>
              <a:off x="1937700" y="4669150"/>
              <a:ext cx="2231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t>- Enhancement due to quarks and color</a:t>
              </a:r>
              <a:endParaRPr sz="900" i="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1"/>
                                        <p:tgtEl>
                                          <p:spTgt spid="2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7"/>
                                        </p:tgtEl>
                                        <p:attrNameLst>
                                          <p:attrName>style.visibility</p:attrName>
                                        </p:attrNameLst>
                                      </p:cBhvr>
                                      <p:to>
                                        <p:strVal val="visible"/>
                                      </p:to>
                                    </p:set>
                                    <p:animEffect transition="in" filter="fade">
                                      <p:cBhvr>
                                        <p:cTn id="17" dur="1"/>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311700" y="92325"/>
            <a:ext cx="8520600" cy="572700"/>
          </a:xfrm>
          <a:prstGeom prst="rect">
            <a:avLst/>
          </a:prstGeom>
          <a:noFill/>
          <a:ln>
            <a:noFill/>
          </a:ln>
          <a:effectLst>
            <a:outerShdw blurRad="42863" dist="19050" dir="5400000" algn="bl" rotWithShape="0">
              <a:srgbClr val="000000">
                <a:alpha val="20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u="sng"/>
              <a:t>Electromagnetic Polarization Tensor</a:t>
            </a:r>
            <a:r>
              <a:rPr lang="en"/>
              <a:t>: Infinite Medium</a:t>
            </a:r>
            <a:endParaRPr/>
          </a:p>
        </p:txBody>
      </p:sp>
      <p:sp>
        <p:nvSpPr>
          <p:cNvPr id="251" name="Google Shape;251;p30"/>
          <p:cNvSpPr txBox="1">
            <a:spLocks noGrp="1"/>
          </p:cNvSpPr>
          <p:nvPr>
            <p:ph type="body" idx="1"/>
          </p:nvPr>
        </p:nvSpPr>
        <p:spPr>
          <a:xfrm>
            <a:off x="276700" y="537950"/>
            <a:ext cx="8520600" cy="11205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SzPts val="1800"/>
              <a:buNone/>
            </a:pPr>
            <a:r>
              <a:rPr lang="en" sz="1600" dirty="0"/>
              <a:t>The polarization tensor for an infinite homogeneous plasma is composed of two independent response functions which can be found by projecting onto </a:t>
            </a:r>
            <a:r>
              <a:rPr lang="en" sz="1600" b="1" i="1" dirty="0"/>
              <a:t>k </a:t>
            </a:r>
            <a:r>
              <a:rPr lang="en" sz="1600" dirty="0"/>
              <a:t>and considering longitudinal and transverse polarization functions.</a:t>
            </a:r>
            <a:endParaRPr sz="1600" dirty="0"/>
          </a:p>
        </p:txBody>
      </p:sp>
      <p:sp>
        <p:nvSpPr>
          <p:cNvPr id="252" name="Google Shape;252;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6</a:t>
            </a:fld>
            <a:endParaRPr/>
          </a:p>
        </p:txBody>
      </p:sp>
      <p:sp>
        <p:nvSpPr>
          <p:cNvPr id="263" name="Google Shape;263;p30"/>
          <p:cNvSpPr/>
          <p:nvPr/>
        </p:nvSpPr>
        <p:spPr>
          <a:xfrm>
            <a:off x="3176638" y="3082438"/>
            <a:ext cx="404100" cy="269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30"/>
          <p:cNvGrpSpPr/>
          <p:nvPr/>
        </p:nvGrpSpPr>
        <p:grpSpPr>
          <a:xfrm>
            <a:off x="84251" y="3842727"/>
            <a:ext cx="5249549" cy="1155212"/>
            <a:chOff x="84251" y="3901613"/>
            <a:chExt cx="5249549" cy="1155212"/>
          </a:xfrm>
        </p:grpSpPr>
        <p:sp>
          <p:nvSpPr>
            <p:cNvPr id="266" name="Google Shape;266;p30"/>
            <p:cNvSpPr txBox="1"/>
            <p:nvPr/>
          </p:nvSpPr>
          <p:spPr>
            <a:xfrm>
              <a:off x="124300" y="3901613"/>
              <a:ext cx="520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chemeClr val="dk2"/>
                  </a:solidFill>
                  <a:latin typeface="Arial"/>
                  <a:ea typeface="Arial"/>
                  <a:cs typeface="Arial"/>
                  <a:sym typeface="Arial"/>
                </a:rPr>
                <a:t>Where m</a:t>
              </a:r>
              <a:r>
                <a:rPr lang="en" sz="1400" b="0" i="0" u="none" strike="noStrike" cap="none" baseline="-25000" dirty="0">
                  <a:solidFill>
                    <a:schemeClr val="dk2"/>
                  </a:solidFill>
                  <a:latin typeface="Arial"/>
                  <a:ea typeface="Arial"/>
                  <a:cs typeface="Arial"/>
                  <a:sym typeface="Arial"/>
                </a:rPr>
                <a:t>D</a:t>
              </a:r>
              <a:r>
                <a:rPr lang="en" sz="1400" b="0" i="0" u="none" strike="noStrike" cap="none" dirty="0">
                  <a:solidFill>
                    <a:schemeClr val="dk2"/>
                  </a:solidFill>
                  <a:latin typeface="Arial"/>
                  <a:ea typeface="Arial"/>
                  <a:cs typeface="Arial"/>
                  <a:sym typeface="Arial"/>
                </a:rPr>
                <a:t> is the </a:t>
              </a:r>
              <a:r>
                <a:rPr lang="en" sz="1400" b="0" i="0" u="sng" strike="noStrike" cap="none" dirty="0">
                  <a:solidFill>
                    <a:schemeClr val="dk1"/>
                  </a:solidFill>
                  <a:latin typeface="Arial"/>
                  <a:ea typeface="Arial"/>
                  <a:cs typeface="Arial"/>
                  <a:sym typeface="Arial"/>
                </a:rPr>
                <a:t>electromagnetic Debye</a:t>
              </a:r>
              <a:r>
                <a:rPr lang="en" sz="1400" b="0" i="0" u="none" strike="noStrike" cap="none" dirty="0">
                  <a:solidFill>
                    <a:schemeClr val="dk2"/>
                  </a:solidFill>
                  <a:latin typeface="Arial"/>
                  <a:ea typeface="Arial"/>
                  <a:cs typeface="Arial"/>
                  <a:sym typeface="Arial"/>
                </a:rPr>
                <a:t> mass of the plasma</a:t>
              </a:r>
              <a:endParaRPr sz="1400" b="0" i="0" u="none" strike="noStrike" cap="none" dirty="0">
                <a:solidFill>
                  <a:schemeClr val="dk2"/>
                </a:solidFill>
                <a:latin typeface="Arial"/>
                <a:ea typeface="Arial"/>
                <a:cs typeface="Arial"/>
                <a:sym typeface="Arial"/>
              </a:endParaRPr>
            </a:p>
          </p:txBody>
        </p:sp>
        <p:pic>
          <p:nvPicPr>
            <p:cNvPr id="267" name="Google Shape;267;p30"/>
            <p:cNvPicPr preferRelativeResize="0"/>
            <p:nvPr/>
          </p:nvPicPr>
          <p:blipFill>
            <a:blip r:embed="rId3">
              <a:alphaModFix/>
            </a:blip>
            <a:stretch>
              <a:fillRect/>
            </a:stretch>
          </p:blipFill>
          <p:spPr>
            <a:xfrm>
              <a:off x="84251" y="4276350"/>
              <a:ext cx="4092535" cy="780475"/>
            </a:xfrm>
            <a:prstGeom prst="rect">
              <a:avLst/>
            </a:prstGeom>
            <a:noFill/>
            <a:ln>
              <a:noFill/>
            </a:ln>
          </p:spPr>
        </p:pic>
      </p:grpSp>
      <p:grpSp>
        <p:nvGrpSpPr>
          <p:cNvPr id="4" name="Group 3">
            <a:extLst>
              <a:ext uri="{FF2B5EF4-FFF2-40B4-BE49-F238E27FC236}">
                <a16:creationId xmlns:a16="http://schemas.microsoft.com/office/drawing/2014/main" id="{8EDA77B3-DEAC-098D-2937-AD54442807EE}"/>
              </a:ext>
            </a:extLst>
          </p:cNvPr>
          <p:cNvGrpSpPr/>
          <p:nvPr/>
        </p:nvGrpSpPr>
        <p:grpSpPr>
          <a:xfrm>
            <a:off x="5298324" y="1438468"/>
            <a:ext cx="3502803" cy="3114010"/>
            <a:chOff x="5298324" y="1438468"/>
            <a:chExt cx="3502803" cy="3114010"/>
          </a:xfrm>
        </p:grpSpPr>
        <p:pic>
          <p:nvPicPr>
            <p:cNvPr id="3" name="Picture 2">
              <a:extLst>
                <a:ext uri="{FF2B5EF4-FFF2-40B4-BE49-F238E27FC236}">
                  <a16:creationId xmlns:a16="http://schemas.microsoft.com/office/drawing/2014/main" id="{98726F30-4D8B-A33B-C23F-7890DA513E48}"/>
                </a:ext>
              </a:extLst>
            </p:cNvPr>
            <p:cNvPicPr>
              <a:picLocks noChangeAspect="1"/>
            </p:cNvPicPr>
            <p:nvPr/>
          </p:nvPicPr>
          <p:blipFill>
            <a:blip r:embed="rId4"/>
            <a:stretch>
              <a:fillRect/>
            </a:stretch>
          </p:blipFill>
          <p:spPr>
            <a:xfrm>
              <a:off x="7454453" y="1880679"/>
              <a:ext cx="935134" cy="531641"/>
            </a:xfrm>
            <a:prstGeom prst="rect">
              <a:avLst/>
            </a:prstGeom>
          </p:spPr>
        </p:pic>
        <p:grpSp>
          <p:nvGrpSpPr>
            <p:cNvPr id="268" name="Google Shape;268;p30"/>
            <p:cNvGrpSpPr/>
            <p:nvPr/>
          </p:nvGrpSpPr>
          <p:grpSpPr>
            <a:xfrm>
              <a:off x="5298324" y="1438468"/>
              <a:ext cx="3502803" cy="3114010"/>
              <a:chOff x="5329500" y="1507740"/>
              <a:chExt cx="3502803" cy="3114010"/>
            </a:xfrm>
          </p:grpSpPr>
          <p:grpSp>
            <p:nvGrpSpPr>
              <p:cNvPr id="269" name="Google Shape;269;p30"/>
              <p:cNvGrpSpPr/>
              <p:nvPr/>
            </p:nvGrpSpPr>
            <p:grpSpPr>
              <a:xfrm>
                <a:off x="5329500" y="1507740"/>
                <a:ext cx="3502803" cy="3114010"/>
                <a:chOff x="5329500" y="1507740"/>
                <a:chExt cx="3502803" cy="3114010"/>
              </a:xfrm>
            </p:grpSpPr>
            <p:sp>
              <p:nvSpPr>
                <p:cNvPr id="270" name="Google Shape;270;p30"/>
                <p:cNvSpPr txBox="1"/>
                <p:nvPr/>
              </p:nvSpPr>
              <p:spPr>
                <a:xfrm>
                  <a:off x="5329500" y="4067650"/>
                  <a:ext cx="3502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1" u="none" strike="noStrike" cap="none">
                      <a:solidFill>
                        <a:srgbClr val="000000"/>
                      </a:solidFill>
                      <a:latin typeface="Arial"/>
                      <a:ea typeface="Arial"/>
                      <a:cs typeface="Arial"/>
                      <a:sym typeface="Arial"/>
                    </a:rPr>
                    <a:t>Here we have chosen </a:t>
                  </a:r>
                  <a:r>
                    <a:rPr lang="en" sz="1200" b="1" i="1" u="none" strike="noStrike" cap="none">
                      <a:solidFill>
                        <a:srgbClr val="000000"/>
                      </a:solidFill>
                      <a:latin typeface="Arial"/>
                      <a:ea typeface="Arial"/>
                      <a:cs typeface="Arial"/>
                      <a:sym typeface="Arial"/>
                    </a:rPr>
                    <a:t>k</a:t>
                  </a:r>
                  <a:r>
                    <a:rPr lang="en" sz="1200" b="0" i="1" u="none" strike="noStrike" cap="none">
                      <a:solidFill>
                        <a:srgbClr val="000000"/>
                      </a:solidFill>
                      <a:latin typeface="Arial"/>
                      <a:ea typeface="Arial"/>
                      <a:cs typeface="Arial"/>
                      <a:sym typeface="Arial"/>
                    </a:rPr>
                    <a:t> to point along the third component  </a:t>
                  </a:r>
                  <a:r>
                    <a:rPr lang="en" sz="1200" b="1" i="1" u="none" strike="noStrike" cap="none">
                      <a:solidFill>
                        <a:srgbClr val="000000"/>
                      </a:solidFill>
                      <a:latin typeface="Arial"/>
                      <a:ea typeface="Arial"/>
                      <a:cs typeface="Arial"/>
                      <a:sym typeface="Arial"/>
                    </a:rPr>
                    <a:t>x</a:t>
                  </a:r>
                  <a:r>
                    <a:rPr lang="en" sz="1200" b="1" i="1" u="none" strike="noStrike" cap="none" baseline="-25000">
                      <a:solidFill>
                        <a:srgbClr val="000000"/>
                      </a:solidFill>
                      <a:latin typeface="Arial"/>
                      <a:ea typeface="Arial"/>
                      <a:cs typeface="Arial"/>
                      <a:sym typeface="Arial"/>
                    </a:rPr>
                    <a:t>3</a:t>
                  </a:r>
                  <a:r>
                    <a:rPr lang="en" sz="1200" b="0" i="1" u="none" strike="noStrike" cap="none">
                      <a:solidFill>
                        <a:srgbClr val="000000"/>
                      </a:solidFill>
                      <a:latin typeface="Arial"/>
                      <a:ea typeface="Arial"/>
                      <a:cs typeface="Arial"/>
                      <a:sym typeface="Arial"/>
                    </a:rPr>
                    <a:t>.</a:t>
                  </a:r>
                  <a:endParaRPr sz="1200" b="0" i="1" u="none" strike="noStrike" cap="none" baseline="-25000">
                    <a:solidFill>
                      <a:srgbClr val="000000"/>
                    </a:solidFill>
                    <a:latin typeface="Arial"/>
                    <a:ea typeface="Arial"/>
                    <a:cs typeface="Arial"/>
                    <a:sym typeface="Arial"/>
                  </a:endParaRPr>
                </a:p>
              </p:txBody>
            </p:sp>
            <p:grpSp>
              <p:nvGrpSpPr>
                <p:cNvPr id="271" name="Google Shape;271;p30"/>
                <p:cNvGrpSpPr/>
                <p:nvPr/>
              </p:nvGrpSpPr>
              <p:grpSpPr>
                <a:xfrm>
                  <a:off x="5329503" y="1507740"/>
                  <a:ext cx="3502800" cy="2567400"/>
                  <a:chOff x="5329503" y="1507740"/>
                  <a:chExt cx="3502800" cy="2567400"/>
                </a:xfrm>
              </p:grpSpPr>
              <p:pic>
                <p:nvPicPr>
                  <p:cNvPr id="272" name="Google Shape;272;p30"/>
                  <p:cNvPicPr preferRelativeResize="0"/>
                  <p:nvPr/>
                </p:nvPicPr>
                <p:blipFill rotWithShape="1">
                  <a:blip r:embed="rId5">
                    <a:alphaModFix/>
                  </a:blip>
                  <a:srcRect l="47861" t="6487" r="25269" b="11375"/>
                  <a:stretch/>
                </p:blipFill>
                <p:spPr>
                  <a:xfrm>
                    <a:off x="7872828" y="2587926"/>
                    <a:ext cx="543255" cy="416438"/>
                  </a:xfrm>
                  <a:prstGeom prst="rect">
                    <a:avLst/>
                  </a:prstGeom>
                  <a:noFill/>
                  <a:ln>
                    <a:noFill/>
                  </a:ln>
                </p:spPr>
              </p:pic>
              <p:sp>
                <p:nvSpPr>
                  <p:cNvPr id="273" name="Google Shape;273;p30"/>
                  <p:cNvSpPr/>
                  <p:nvPr/>
                </p:nvSpPr>
                <p:spPr>
                  <a:xfrm>
                    <a:off x="5329503" y="1507740"/>
                    <a:ext cx="3502800" cy="2567400"/>
                  </a:xfrm>
                  <a:prstGeom prst="rect">
                    <a:avLst/>
                  </a:prstGeom>
                  <a:gradFill>
                    <a:gsLst>
                      <a:gs pos="0">
                        <a:srgbClr val="FFFFFF">
                          <a:alpha val="0"/>
                        </a:srgbClr>
                      </a:gs>
                      <a:gs pos="25000">
                        <a:srgbClr val="FFFFFF">
                          <a:alpha val="0"/>
                        </a:srgbClr>
                      </a:gs>
                      <a:gs pos="30000">
                        <a:srgbClr val="FFFFFF">
                          <a:alpha val="0"/>
                        </a:srgbClr>
                      </a:gs>
                      <a:gs pos="100000">
                        <a:srgbClr val="FDE9AE"/>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74" name="Google Shape;274;p30"/>
                  <p:cNvCxnSpPr/>
                  <p:nvPr/>
                </p:nvCxnSpPr>
                <p:spPr>
                  <a:xfrm rot="10800000">
                    <a:off x="6240439" y="1821762"/>
                    <a:ext cx="439800" cy="1182600"/>
                  </a:xfrm>
                  <a:prstGeom prst="straightConnector1">
                    <a:avLst/>
                  </a:prstGeom>
                  <a:noFill/>
                  <a:ln w="28575" cap="flat" cmpd="sng">
                    <a:solidFill>
                      <a:schemeClr val="accent5"/>
                    </a:solidFill>
                    <a:prstDash val="solid"/>
                    <a:round/>
                    <a:headEnd type="none" w="sm" len="sm"/>
                    <a:tailEnd type="triangle" w="med" len="med"/>
                  </a:ln>
                </p:spPr>
              </p:cxnSp>
              <p:grpSp>
                <p:nvGrpSpPr>
                  <p:cNvPr id="275" name="Google Shape;275;p30"/>
                  <p:cNvGrpSpPr/>
                  <p:nvPr/>
                </p:nvGrpSpPr>
                <p:grpSpPr>
                  <a:xfrm rot="-3419596">
                    <a:off x="5879413" y="2050109"/>
                    <a:ext cx="1451882" cy="1394764"/>
                    <a:chOff x="378500" y="3637275"/>
                    <a:chExt cx="1311600" cy="1260000"/>
                  </a:xfrm>
                </p:grpSpPr>
                <p:cxnSp>
                  <p:nvCxnSpPr>
                    <p:cNvPr id="276" name="Google Shape;276;p30"/>
                    <p:cNvCxnSpPr/>
                    <p:nvPr/>
                  </p:nvCxnSpPr>
                  <p:spPr>
                    <a:xfrm>
                      <a:off x="874400" y="4450875"/>
                      <a:ext cx="815700" cy="0"/>
                    </a:xfrm>
                    <a:prstGeom prst="straightConnector1">
                      <a:avLst/>
                    </a:prstGeom>
                    <a:noFill/>
                    <a:ln w="19050" cap="flat" cmpd="sng">
                      <a:solidFill>
                        <a:schemeClr val="dk2"/>
                      </a:solidFill>
                      <a:prstDash val="solid"/>
                      <a:round/>
                      <a:headEnd type="none" w="sm" len="sm"/>
                      <a:tailEnd type="triangle" w="med" len="med"/>
                    </a:ln>
                  </p:spPr>
                </p:cxnSp>
                <p:cxnSp>
                  <p:nvCxnSpPr>
                    <p:cNvPr id="277" name="Google Shape;277;p30"/>
                    <p:cNvCxnSpPr/>
                    <p:nvPr/>
                  </p:nvCxnSpPr>
                  <p:spPr>
                    <a:xfrm rot="10800000">
                      <a:off x="874400" y="3637275"/>
                      <a:ext cx="0" cy="813600"/>
                    </a:xfrm>
                    <a:prstGeom prst="straightConnector1">
                      <a:avLst/>
                    </a:prstGeom>
                    <a:noFill/>
                    <a:ln w="19050" cap="flat" cmpd="sng">
                      <a:solidFill>
                        <a:schemeClr val="dk2"/>
                      </a:solidFill>
                      <a:prstDash val="solid"/>
                      <a:round/>
                      <a:headEnd type="none" w="sm" len="sm"/>
                      <a:tailEnd type="triangle" w="med" len="med"/>
                    </a:ln>
                  </p:spPr>
                </p:cxnSp>
                <p:cxnSp>
                  <p:nvCxnSpPr>
                    <p:cNvPr id="278" name="Google Shape;278;p30"/>
                    <p:cNvCxnSpPr/>
                    <p:nvPr/>
                  </p:nvCxnSpPr>
                  <p:spPr>
                    <a:xfrm flipH="1">
                      <a:off x="378500" y="4450875"/>
                      <a:ext cx="495900" cy="446400"/>
                    </a:xfrm>
                    <a:prstGeom prst="straightConnector1">
                      <a:avLst/>
                    </a:prstGeom>
                    <a:noFill/>
                    <a:ln w="19050" cap="flat" cmpd="sng">
                      <a:solidFill>
                        <a:schemeClr val="dk2"/>
                      </a:solidFill>
                      <a:prstDash val="solid"/>
                      <a:round/>
                      <a:headEnd type="none" w="sm" len="sm"/>
                      <a:tailEnd type="triangle" w="med" len="med"/>
                    </a:ln>
                  </p:spPr>
                </p:cxnSp>
              </p:grpSp>
              <p:cxnSp>
                <p:nvCxnSpPr>
                  <p:cNvPr id="279" name="Google Shape;279;p30"/>
                  <p:cNvCxnSpPr/>
                  <p:nvPr/>
                </p:nvCxnSpPr>
                <p:spPr>
                  <a:xfrm rot="10800000" flipH="1">
                    <a:off x="6678507" y="1949951"/>
                    <a:ext cx="671400" cy="1056600"/>
                  </a:xfrm>
                  <a:prstGeom prst="straightConnector1">
                    <a:avLst/>
                  </a:prstGeom>
                  <a:noFill/>
                  <a:ln w="19050" cap="flat" cmpd="sng">
                    <a:solidFill>
                      <a:srgbClr val="FF0000"/>
                    </a:solidFill>
                    <a:prstDash val="solid"/>
                    <a:round/>
                    <a:headEnd type="none" w="sm" len="sm"/>
                    <a:tailEnd type="triangle" w="med" len="med"/>
                  </a:ln>
                </p:spPr>
              </p:cxnSp>
              <p:cxnSp>
                <p:nvCxnSpPr>
                  <p:cNvPr id="280" name="Google Shape;280;p30"/>
                  <p:cNvCxnSpPr/>
                  <p:nvPr/>
                </p:nvCxnSpPr>
                <p:spPr>
                  <a:xfrm flipH="1">
                    <a:off x="5932407" y="3006551"/>
                    <a:ext cx="746100" cy="1500"/>
                  </a:xfrm>
                  <a:prstGeom prst="straightConnector1">
                    <a:avLst/>
                  </a:prstGeom>
                  <a:noFill/>
                  <a:ln w="19050" cap="flat" cmpd="sng">
                    <a:solidFill>
                      <a:srgbClr val="FF0000"/>
                    </a:solidFill>
                    <a:prstDash val="solid"/>
                    <a:round/>
                    <a:headEnd type="none" w="sm" len="sm"/>
                    <a:tailEnd type="triangle" w="med" len="med"/>
                  </a:ln>
                </p:spPr>
              </p:cxnSp>
              <p:pic>
                <p:nvPicPr>
                  <p:cNvPr id="281" name="Google Shape;281;p30"/>
                  <p:cNvPicPr preferRelativeResize="0"/>
                  <p:nvPr/>
                </p:nvPicPr>
                <p:blipFill rotWithShape="1">
                  <a:blip r:embed="rId6">
                    <a:alphaModFix/>
                  </a:blip>
                  <a:srcRect/>
                  <a:stretch/>
                </p:blipFill>
                <p:spPr>
                  <a:xfrm>
                    <a:off x="7100200" y="2419159"/>
                    <a:ext cx="199075" cy="183461"/>
                  </a:xfrm>
                  <a:prstGeom prst="rect">
                    <a:avLst/>
                  </a:prstGeom>
                  <a:noFill/>
                  <a:ln>
                    <a:noFill/>
                  </a:ln>
                </p:spPr>
              </p:pic>
              <p:pic>
                <p:nvPicPr>
                  <p:cNvPr id="282" name="Google Shape;282;p30"/>
                  <p:cNvPicPr preferRelativeResize="0"/>
                  <p:nvPr/>
                </p:nvPicPr>
                <p:blipFill rotWithShape="1">
                  <a:blip r:embed="rId7">
                    <a:alphaModFix/>
                  </a:blip>
                  <a:srcRect/>
                  <a:stretch/>
                </p:blipFill>
                <p:spPr>
                  <a:xfrm>
                    <a:off x="6039790" y="2354693"/>
                    <a:ext cx="199075" cy="187010"/>
                  </a:xfrm>
                  <a:prstGeom prst="rect">
                    <a:avLst/>
                  </a:prstGeom>
                  <a:noFill/>
                  <a:ln>
                    <a:noFill/>
                  </a:ln>
                </p:spPr>
              </p:pic>
              <p:pic>
                <p:nvPicPr>
                  <p:cNvPr id="283" name="Google Shape;283;p30"/>
                  <p:cNvPicPr preferRelativeResize="0"/>
                  <p:nvPr/>
                </p:nvPicPr>
                <p:blipFill rotWithShape="1">
                  <a:blip r:embed="rId8">
                    <a:alphaModFix/>
                  </a:blip>
                  <a:srcRect/>
                  <a:stretch/>
                </p:blipFill>
                <p:spPr>
                  <a:xfrm>
                    <a:off x="6851336" y="3486596"/>
                    <a:ext cx="199075" cy="183307"/>
                  </a:xfrm>
                  <a:prstGeom prst="rect">
                    <a:avLst/>
                  </a:prstGeom>
                  <a:noFill/>
                  <a:ln>
                    <a:noFill/>
                  </a:ln>
                </p:spPr>
              </p:pic>
              <p:sp>
                <p:nvSpPr>
                  <p:cNvPr id="284" name="Google Shape;284;p30"/>
                  <p:cNvSpPr txBox="1"/>
                  <p:nvPr/>
                </p:nvSpPr>
                <p:spPr>
                  <a:xfrm>
                    <a:off x="7345650" y="3214750"/>
                    <a:ext cx="1403400" cy="8004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Not to be confused with </a:t>
                    </a:r>
                    <a:r>
                      <a:rPr lang="en" sz="1000" b="1" i="1" u="none" strike="noStrike" cap="none">
                        <a:solidFill>
                          <a:srgbClr val="000000"/>
                        </a:solidFill>
                        <a:latin typeface="Arial"/>
                        <a:ea typeface="Arial"/>
                        <a:cs typeface="Arial"/>
                        <a:sym typeface="Arial"/>
                      </a:rPr>
                      <a:t>“transverse” </a:t>
                    </a:r>
                    <a:r>
                      <a:rPr lang="en" sz="1000" b="0" i="1" u="none" strike="noStrike" cap="none">
                        <a:solidFill>
                          <a:srgbClr val="000000"/>
                        </a:solidFill>
                        <a:latin typeface="Arial"/>
                        <a:ea typeface="Arial"/>
                        <a:cs typeface="Arial"/>
                        <a:sym typeface="Arial"/>
                      </a:rPr>
                      <a:t>and </a:t>
                    </a:r>
                    <a:r>
                      <a:rPr lang="en" sz="1000" b="1" i="1" u="none" strike="noStrike" cap="none">
                        <a:solidFill>
                          <a:srgbClr val="000000"/>
                        </a:solidFill>
                        <a:latin typeface="Arial"/>
                        <a:ea typeface="Arial"/>
                        <a:cs typeface="Arial"/>
                        <a:sym typeface="Arial"/>
                      </a:rPr>
                      <a:t>“longitudinal”</a:t>
                    </a:r>
                    <a:r>
                      <a:rPr lang="en" sz="1000" b="0" i="1" u="none" strike="noStrike" cap="none">
                        <a:solidFill>
                          <a:srgbClr val="000000"/>
                        </a:solidFill>
                        <a:latin typeface="Arial"/>
                        <a:ea typeface="Arial"/>
                        <a:cs typeface="Arial"/>
                        <a:sym typeface="Arial"/>
                      </a:rPr>
                      <a:t> to the collisions axis</a:t>
                    </a:r>
                    <a:endParaRPr sz="1000" b="0" i="1" u="none" strike="noStrike" cap="none">
                      <a:solidFill>
                        <a:srgbClr val="000000"/>
                      </a:solidFill>
                      <a:latin typeface="Arial"/>
                      <a:ea typeface="Arial"/>
                      <a:cs typeface="Arial"/>
                      <a:sym typeface="Arial"/>
                    </a:endParaRPr>
                  </a:p>
                </p:txBody>
              </p:sp>
            </p:grpSp>
          </p:grpSp>
          <p:pic>
            <p:nvPicPr>
              <p:cNvPr id="285" name="Google Shape;285;p30"/>
              <p:cNvPicPr preferRelativeResize="0"/>
              <p:nvPr/>
            </p:nvPicPr>
            <p:blipFill>
              <a:blip r:embed="rId9">
                <a:alphaModFix/>
              </a:blip>
              <a:stretch>
                <a:fillRect/>
              </a:stretch>
            </p:blipFill>
            <p:spPr>
              <a:xfrm>
                <a:off x="6521521" y="2205075"/>
                <a:ext cx="199775" cy="232000"/>
              </a:xfrm>
              <a:prstGeom prst="rect">
                <a:avLst/>
              </a:prstGeom>
              <a:noFill/>
              <a:ln>
                <a:noFill/>
              </a:ln>
            </p:spPr>
          </p:pic>
          <p:cxnSp>
            <p:nvCxnSpPr>
              <p:cNvPr id="286" name="Google Shape;286;p30"/>
              <p:cNvCxnSpPr/>
              <p:nvPr/>
            </p:nvCxnSpPr>
            <p:spPr>
              <a:xfrm>
                <a:off x="6259550" y="1821625"/>
                <a:ext cx="1090200" cy="134700"/>
              </a:xfrm>
              <a:prstGeom prst="straightConnector1">
                <a:avLst/>
              </a:prstGeom>
              <a:noFill/>
              <a:ln w="9525" cap="flat" cmpd="sng">
                <a:solidFill>
                  <a:schemeClr val="dk2"/>
                </a:solidFill>
                <a:prstDash val="dash"/>
                <a:round/>
                <a:headEnd type="none" w="med" len="med"/>
                <a:tailEnd type="none" w="med" len="med"/>
              </a:ln>
            </p:spPr>
          </p:cxnSp>
          <p:cxnSp>
            <p:nvCxnSpPr>
              <p:cNvPr id="287" name="Google Shape;287;p30"/>
              <p:cNvCxnSpPr/>
              <p:nvPr/>
            </p:nvCxnSpPr>
            <p:spPr>
              <a:xfrm flipH="1">
                <a:off x="5919525" y="1821625"/>
                <a:ext cx="333600" cy="1218600"/>
              </a:xfrm>
              <a:prstGeom prst="straightConnector1">
                <a:avLst/>
              </a:prstGeom>
              <a:noFill/>
              <a:ln w="9525" cap="flat" cmpd="sng">
                <a:solidFill>
                  <a:schemeClr val="dk2"/>
                </a:solidFill>
                <a:prstDash val="dash"/>
                <a:round/>
                <a:headEnd type="none" w="med" len="med"/>
                <a:tailEnd type="none" w="med" len="med"/>
              </a:ln>
            </p:spPr>
          </p:cxnSp>
          <p:pic>
            <p:nvPicPr>
              <p:cNvPr id="288" name="Google Shape;288;p30"/>
              <p:cNvPicPr preferRelativeResize="0"/>
              <p:nvPr/>
            </p:nvPicPr>
            <p:blipFill>
              <a:blip r:embed="rId10">
                <a:alphaModFix/>
              </a:blip>
              <a:stretch>
                <a:fillRect/>
              </a:stretch>
            </p:blipFill>
            <p:spPr>
              <a:xfrm>
                <a:off x="6212958" y="3101300"/>
                <a:ext cx="283535" cy="232000"/>
              </a:xfrm>
              <a:prstGeom prst="rect">
                <a:avLst/>
              </a:prstGeom>
              <a:noFill/>
              <a:ln>
                <a:noFill/>
              </a:ln>
            </p:spPr>
          </p:pic>
          <p:pic>
            <p:nvPicPr>
              <p:cNvPr id="289" name="Google Shape;289;p30"/>
              <p:cNvPicPr preferRelativeResize="0"/>
              <p:nvPr/>
            </p:nvPicPr>
            <p:blipFill>
              <a:blip r:embed="rId11">
                <a:alphaModFix/>
              </a:blip>
              <a:stretch>
                <a:fillRect/>
              </a:stretch>
            </p:blipFill>
            <p:spPr>
              <a:xfrm>
                <a:off x="6938025" y="2681925"/>
                <a:ext cx="251450" cy="308600"/>
              </a:xfrm>
              <a:prstGeom prst="rect">
                <a:avLst/>
              </a:prstGeom>
              <a:noFill/>
              <a:ln>
                <a:noFill/>
              </a:ln>
            </p:spPr>
          </p:pic>
        </p:grpSp>
      </p:grpSp>
      <p:sp>
        <p:nvSpPr>
          <p:cNvPr id="290" name="Google Shape;290;p30"/>
          <p:cNvSpPr txBox="1"/>
          <p:nvPr/>
        </p:nvSpPr>
        <p:spPr>
          <a:xfrm>
            <a:off x="4610650" y="4743300"/>
            <a:ext cx="160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91" name="Google Shape;291;p30"/>
          <p:cNvSpPr txBox="1"/>
          <p:nvPr/>
        </p:nvSpPr>
        <p:spPr>
          <a:xfrm>
            <a:off x="5919525" y="4781850"/>
            <a:ext cx="4002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1"/>
                </a:solidFill>
              </a:rPr>
              <a:t>H.A. Weldon, Phys. Rev. D 26 (1982)</a:t>
            </a:r>
            <a:endParaRPr/>
          </a:p>
        </p:txBody>
      </p:sp>
      <p:grpSp>
        <p:nvGrpSpPr>
          <p:cNvPr id="5" name="Group 4">
            <a:extLst>
              <a:ext uri="{FF2B5EF4-FFF2-40B4-BE49-F238E27FC236}">
                <a16:creationId xmlns:a16="http://schemas.microsoft.com/office/drawing/2014/main" id="{B14BC4FF-244B-CA3D-8F33-3477C645F7F2}"/>
              </a:ext>
            </a:extLst>
          </p:cNvPr>
          <p:cNvGrpSpPr/>
          <p:nvPr/>
        </p:nvGrpSpPr>
        <p:grpSpPr>
          <a:xfrm>
            <a:off x="363163" y="2585223"/>
            <a:ext cx="4703521" cy="1186012"/>
            <a:chOff x="363163" y="2585223"/>
            <a:chExt cx="4703521" cy="1186012"/>
          </a:xfrm>
        </p:grpSpPr>
        <p:grpSp>
          <p:nvGrpSpPr>
            <p:cNvPr id="258" name="Google Shape;258;p30"/>
            <p:cNvGrpSpPr/>
            <p:nvPr/>
          </p:nvGrpSpPr>
          <p:grpSpPr>
            <a:xfrm>
              <a:off x="363163" y="2585223"/>
              <a:ext cx="4027175" cy="1186012"/>
              <a:chOff x="363163" y="2702988"/>
              <a:chExt cx="4027175" cy="1186012"/>
            </a:xfrm>
          </p:grpSpPr>
          <p:sp>
            <p:nvSpPr>
              <p:cNvPr id="259" name="Google Shape;259;p30"/>
              <p:cNvSpPr txBox="1"/>
              <p:nvPr/>
            </p:nvSpPr>
            <p:spPr>
              <a:xfrm>
                <a:off x="363163" y="2702988"/>
                <a:ext cx="3876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dirty="0">
                    <a:solidFill>
                      <a:srgbClr val="000000"/>
                    </a:solidFill>
                    <a:latin typeface="Arial"/>
                    <a:ea typeface="Arial"/>
                    <a:cs typeface="Arial"/>
                    <a:sym typeface="Arial"/>
                  </a:rPr>
                  <a:t>Calculated in the ultrarelativisitic (</a:t>
                </a:r>
                <a:r>
                  <a:rPr lang="en" sz="1000" i="1" dirty="0"/>
                  <a:t>p </a:t>
                </a:r>
                <a:r>
                  <a:rPr lang="en" sz="1000" b="0" i="1" u="none" strike="noStrike" cap="none" dirty="0">
                    <a:solidFill>
                      <a:srgbClr val="000000"/>
                    </a:solidFill>
                    <a:latin typeface="Arial"/>
                    <a:ea typeface="Arial"/>
                    <a:cs typeface="Arial"/>
                    <a:sym typeface="Arial"/>
                  </a:rPr>
                  <a:t>&gt;&gt;m)  limit</a:t>
                </a:r>
                <a:endParaRPr sz="1000" b="0" i="1" u="none" strike="noStrike" cap="none" dirty="0">
                  <a:solidFill>
                    <a:srgbClr val="000000"/>
                  </a:solidFill>
                  <a:latin typeface="Arial"/>
                  <a:ea typeface="Arial"/>
                  <a:cs typeface="Arial"/>
                  <a:sym typeface="Arial"/>
                </a:endParaRPr>
              </a:p>
            </p:txBody>
          </p:sp>
          <p:grpSp>
            <p:nvGrpSpPr>
              <p:cNvPr id="260" name="Google Shape;260;p30"/>
              <p:cNvGrpSpPr/>
              <p:nvPr/>
            </p:nvGrpSpPr>
            <p:grpSpPr>
              <a:xfrm>
                <a:off x="473975" y="3013275"/>
                <a:ext cx="3916363" cy="875725"/>
                <a:chOff x="496187" y="2969487"/>
                <a:chExt cx="3916363" cy="875725"/>
              </a:xfrm>
            </p:grpSpPr>
            <p:pic>
              <p:nvPicPr>
                <p:cNvPr id="261" name="Google Shape;261;p30"/>
                <p:cNvPicPr preferRelativeResize="0"/>
                <p:nvPr/>
              </p:nvPicPr>
              <p:blipFill rotWithShape="1">
                <a:blip r:embed="rId12">
                  <a:alphaModFix/>
                </a:blip>
                <a:srcRect r="3753" b="21844"/>
                <a:stretch/>
              </p:blipFill>
              <p:spPr>
                <a:xfrm>
                  <a:off x="496187" y="2969487"/>
                  <a:ext cx="3820750" cy="875725"/>
                </a:xfrm>
                <a:prstGeom prst="rect">
                  <a:avLst/>
                </a:prstGeom>
                <a:noFill/>
                <a:ln>
                  <a:noFill/>
                </a:ln>
              </p:spPr>
            </p:pic>
            <p:sp>
              <p:nvSpPr>
                <p:cNvPr id="262" name="Google Shape;262;p30"/>
                <p:cNvSpPr/>
                <p:nvPr/>
              </p:nvSpPr>
              <p:spPr>
                <a:xfrm>
                  <a:off x="4008450" y="3033000"/>
                  <a:ext cx="404100" cy="269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8" name="Picture 4">
              <a:extLst>
                <a:ext uri="{FF2B5EF4-FFF2-40B4-BE49-F238E27FC236}">
                  <a16:creationId xmlns:a16="http://schemas.microsoft.com/office/drawing/2014/main" id="{E07CF1E8-7A11-D87D-0250-9E09B77125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1386" y="2813738"/>
              <a:ext cx="1335298" cy="392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FE6A9E3-6E03-8EA2-17A6-96D32445275F}"/>
              </a:ext>
            </a:extLst>
          </p:cNvPr>
          <p:cNvGrpSpPr/>
          <p:nvPr/>
        </p:nvGrpSpPr>
        <p:grpSpPr>
          <a:xfrm>
            <a:off x="614557" y="1515421"/>
            <a:ext cx="4359040" cy="1034951"/>
            <a:chOff x="614557" y="1515421"/>
            <a:chExt cx="4359040" cy="1034951"/>
          </a:xfrm>
        </p:grpSpPr>
        <p:grpSp>
          <p:nvGrpSpPr>
            <p:cNvPr id="253" name="Google Shape;253;p30"/>
            <p:cNvGrpSpPr/>
            <p:nvPr/>
          </p:nvGrpSpPr>
          <p:grpSpPr>
            <a:xfrm>
              <a:off x="614557" y="1515421"/>
              <a:ext cx="3918073" cy="1034951"/>
              <a:chOff x="614557" y="1813299"/>
              <a:chExt cx="3918073" cy="1034951"/>
            </a:xfrm>
          </p:grpSpPr>
          <p:pic>
            <p:nvPicPr>
              <p:cNvPr id="254" name="Google Shape;254;p30"/>
              <p:cNvPicPr preferRelativeResize="0"/>
              <p:nvPr/>
            </p:nvPicPr>
            <p:blipFill>
              <a:blip r:embed="rId14">
                <a:alphaModFix/>
              </a:blip>
              <a:stretch>
                <a:fillRect/>
              </a:stretch>
            </p:blipFill>
            <p:spPr>
              <a:xfrm>
                <a:off x="1628025" y="1813299"/>
                <a:ext cx="2904605" cy="1034951"/>
              </a:xfrm>
              <a:prstGeom prst="rect">
                <a:avLst/>
              </a:prstGeom>
              <a:noFill/>
              <a:ln>
                <a:noFill/>
              </a:ln>
            </p:spPr>
          </p:pic>
          <p:sp>
            <p:nvSpPr>
              <p:cNvPr id="255" name="Google Shape;255;p30"/>
              <p:cNvSpPr/>
              <p:nvPr/>
            </p:nvSpPr>
            <p:spPr>
              <a:xfrm>
                <a:off x="614557" y="2195597"/>
                <a:ext cx="1026300" cy="269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71A0077-DD42-701B-AD03-24FBBCA2EEEA}"/>
                </a:ext>
              </a:extLst>
            </p:cNvPr>
            <p:cNvSpPr txBox="1"/>
            <p:nvPr/>
          </p:nvSpPr>
          <p:spPr>
            <a:xfrm>
              <a:off x="4460655" y="2274800"/>
              <a:ext cx="512942" cy="230832"/>
            </a:xfrm>
            <a:prstGeom prst="rect">
              <a:avLst/>
            </a:prstGeom>
            <a:noFill/>
          </p:spPr>
          <p:txBody>
            <a:bodyPr wrap="square" rtlCol="0">
              <a:spAutoFit/>
            </a:bodyPr>
            <a:lstStyle/>
            <a:p>
              <a:r>
                <a:rPr lang="en-US" sz="900" i="1" dirty="0"/>
                <a:t>rest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1"/>
          <p:cNvSpPr txBox="1">
            <a:spLocks noGrp="1"/>
          </p:cNvSpPr>
          <p:nvPr>
            <p:ph type="body" idx="1"/>
          </p:nvPr>
        </p:nvSpPr>
        <p:spPr>
          <a:xfrm>
            <a:off x="311700" y="1025025"/>
            <a:ext cx="5722200" cy="2476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400" dirty="0">
                <a:solidFill>
                  <a:srgbClr val="595959"/>
                </a:solidFill>
              </a:rPr>
              <a:t>To get an estimate of 𝜅 we multiply the parton-quark transport cross section by the parton density,</a:t>
            </a:r>
            <a:endParaRPr dirty="0"/>
          </a:p>
        </p:txBody>
      </p:sp>
      <p:sp>
        <p:nvSpPr>
          <p:cNvPr id="297" name="Google Shape;297;p31"/>
          <p:cNvSpPr txBox="1">
            <a:spLocks noGrp="1"/>
          </p:cNvSpPr>
          <p:nvPr>
            <p:ph type="title"/>
          </p:nvPr>
        </p:nvSpPr>
        <p:spPr>
          <a:xfrm>
            <a:off x="211150" y="452325"/>
            <a:ext cx="8520600" cy="572700"/>
          </a:xfrm>
          <a:prstGeom prst="rect">
            <a:avLst/>
          </a:prstGeom>
          <a:noFill/>
          <a:ln>
            <a:noFill/>
          </a:ln>
          <a:effectLst>
            <a:outerShdw blurRad="42863" dist="19050" dir="5400000" algn="bl" rotWithShape="0">
              <a:srgbClr val="000000">
                <a:alpha val="29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Estimating Quark Collision Term</a:t>
            </a:r>
            <a:endParaRPr dirty="0"/>
          </a:p>
        </p:txBody>
      </p:sp>
      <p:sp>
        <p:nvSpPr>
          <p:cNvPr id="298" name="Google Shape;29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7</a:t>
            </a:fld>
            <a:endParaRPr/>
          </a:p>
        </p:txBody>
      </p:sp>
      <p:pic>
        <p:nvPicPr>
          <p:cNvPr id="299" name="Google Shape;299;p31"/>
          <p:cNvPicPr preferRelativeResize="0"/>
          <p:nvPr/>
        </p:nvPicPr>
        <p:blipFill rotWithShape="1">
          <a:blip r:embed="rId3">
            <a:alphaModFix/>
          </a:blip>
          <a:srcRect/>
          <a:stretch/>
        </p:blipFill>
        <p:spPr>
          <a:xfrm>
            <a:off x="738500" y="1748363"/>
            <a:ext cx="3936727" cy="665125"/>
          </a:xfrm>
          <a:prstGeom prst="rect">
            <a:avLst/>
          </a:prstGeom>
          <a:noFill/>
          <a:ln>
            <a:noFill/>
          </a:ln>
        </p:spPr>
      </p:pic>
      <p:pic>
        <p:nvPicPr>
          <p:cNvPr id="300" name="Google Shape;300;p31"/>
          <p:cNvPicPr preferRelativeResize="0"/>
          <p:nvPr/>
        </p:nvPicPr>
        <p:blipFill rotWithShape="1">
          <a:blip r:embed="rId4">
            <a:alphaModFix/>
          </a:blip>
          <a:srcRect b="52644"/>
          <a:stretch/>
        </p:blipFill>
        <p:spPr>
          <a:xfrm>
            <a:off x="6008125" y="160439"/>
            <a:ext cx="2967901" cy="2534062"/>
          </a:xfrm>
          <a:prstGeom prst="rect">
            <a:avLst/>
          </a:prstGeom>
          <a:noFill/>
          <a:ln>
            <a:noFill/>
          </a:ln>
        </p:spPr>
      </p:pic>
      <p:sp>
        <p:nvSpPr>
          <p:cNvPr id="301" name="Google Shape;301;p31"/>
          <p:cNvSpPr/>
          <p:nvPr/>
        </p:nvSpPr>
        <p:spPr>
          <a:xfrm>
            <a:off x="6093575" y="2102800"/>
            <a:ext cx="399600" cy="15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2" name="Google Shape;302;p31"/>
          <p:cNvGrpSpPr/>
          <p:nvPr/>
        </p:nvGrpSpPr>
        <p:grpSpPr>
          <a:xfrm>
            <a:off x="281700" y="2370163"/>
            <a:ext cx="5603100" cy="2773342"/>
            <a:chOff x="281700" y="2370163"/>
            <a:chExt cx="5603100" cy="2773342"/>
          </a:xfrm>
        </p:grpSpPr>
        <p:grpSp>
          <p:nvGrpSpPr>
            <p:cNvPr id="303" name="Google Shape;303;p31"/>
            <p:cNvGrpSpPr/>
            <p:nvPr/>
          </p:nvGrpSpPr>
          <p:grpSpPr>
            <a:xfrm>
              <a:off x="281700" y="2370163"/>
              <a:ext cx="5603100" cy="2773342"/>
              <a:chOff x="281700" y="2370163"/>
              <a:chExt cx="5603100" cy="2773342"/>
            </a:xfrm>
          </p:grpSpPr>
          <p:pic>
            <p:nvPicPr>
              <p:cNvPr id="304" name="Google Shape;304;p31"/>
              <p:cNvPicPr preferRelativeResize="0"/>
              <p:nvPr/>
            </p:nvPicPr>
            <p:blipFill rotWithShape="1">
              <a:blip r:embed="rId5">
                <a:alphaModFix/>
              </a:blip>
              <a:srcRect l="25876" t="13508" r="27195" b="47455"/>
              <a:stretch/>
            </p:blipFill>
            <p:spPr>
              <a:xfrm>
                <a:off x="358450" y="3290661"/>
                <a:ext cx="2172126" cy="615600"/>
              </a:xfrm>
              <a:prstGeom prst="rect">
                <a:avLst/>
              </a:prstGeom>
              <a:noFill/>
              <a:ln>
                <a:noFill/>
              </a:ln>
            </p:spPr>
          </p:pic>
          <p:pic>
            <p:nvPicPr>
              <p:cNvPr id="305" name="Google Shape;305;p31"/>
              <p:cNvPicPr preferRelativeResize="0"/>
              <p:nvPr/>
            </p:nvPicPr>
            <p:blipFill rotWithShape="1">
              <a:blip r:embed="rId6">
                <a:alphaModFix/>
              </a:blip>
              <a:srcRect/>
              <a:stretch/>
            </p:blipFill>
            <p:spPr>
              <a:xfrm>
                <a:off x="2560474" y="2768329"/>
                <a:ext cx="2838025" cy="2375176"/>
              </a:xfrm>
              <a:prstGeom prst="rect">
                <a:avLst/>
              </a:prstGeom>
              <a:noFill/>
              <a:ln>
                <a:noFill/>
              </a:ln>
            </p:spPr>
          </p:pic>
          <p:sp>
            <p:nvSpPr>
              <p:cNvPr id="306" name="Google Shape;306;p31"/>
              <p:cNvSpPr txBox="1"/>
              <p:nvPr/>
            </p:nvSpPr>
            <p:spPr>
              <a:xfrm>
                <a:off x="311700" y="2370163"/>
                <a:ext cx="5573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595959"/>
                    </a:solidFill>
                    <a:latin typeface="Arial"/>
                    <a:ea typeface="Arial"/>
                    <a:cs typeface="Arial"/>
                    <a:sym typeface="Arial"/>
                  </a:rPr>
                  <a:t>Where we model how the strong coupling varies with temperature using a fit.</a:t>
                </a:r>
                <a:endParaRPr sz="1400" b="0" i="0" u="none" strike="noStrike" cap="none">
                  <a:solidFill>
                    <a:srgbClr val="595959"/>
                  </a:solidFill>
                  <a:latin typeface="Arial"/>
                  <a:ea typeface="Arial"/>
                  <a:cs typeface="Arial"/>
                  <a:sym typeface="Arial"/>
                </a:endParaRPr>
              </a:p>
            </p:txBody>
          </p:sp>
          <p:pic>
            <p:nvPicPr>
              <p:cNvPr id="307" name="Google Shape;307;p31"/>
              <p:cNvPicPr preferRelativeResize="0"/>
              <p:nvPr/>
            </p:nvPicPr>
            <p:blipFill rotWithShape="1">
              <a:blip r:embed="rId7">
                <a:alphaModFix/>
              </a:blip>
              <a:srcRect/>
              <a:stretch/>
            </p:blipFill>
            <p:spPr>
              <a:xfrm>
                <a:off x="1002913" y="4041750"/>
                <a:ext cx="883201" cy="234550"/>
              </a:xfrm>
              <a:prstGeom prst="rect">
                <a:avLst/>
              </a:prstGeom>
              <a:noFill/>
              <a:ln>
                <a:noFill/>
              </a:ln>
            </p:spPr>
          </p:pic>
          <p:sp>
            <p:nvSpPr>
              <p:cNvPr id="308" name="Google Shape;308;p31"/>
              <p:cNvSpPr txBox="1"/>
              <p:nvPr/>
            </p:nvSpPr>
            <p:spPr>
              <a:xfrm>
                <a:off x="281700" y="4577425"/>
                <a:ext cx="2548500" cy="565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50"/>
                  <a:buFont typeface="Arial"/>
                  <a:buNone/>
                </a:pPr>
                <a:r>
                  <a:rPr lang="en" sz="1150" b="0" i="0" u="none" strike="noStrike" cap="none">
                    <a:solidFill>
                      <a:srgbClr val="4285F4"/>
                    </a:solidFill>
                    <a:highlight>
                      <a:srgbClr val="FFFFFF"/>
                    </a:highlight>
                    <a:latin typeface="Arial"/>
                    <a:ea typeface="Arial"/>
                    <a:cs typeface="Arial"/>
                    <a:sym typeface="Arial"/>
                  </a:rPr>
                  <a:t>(Hadrons and Quark Gluon plasma, Letessier, J.,Rafelski 2002)</a:t>
                </a:r>
                <a:endParaRPr sz="1400" b="0" i="0" u="none" strike="noStrike" cap="none">
                  <a:solidFill>
                    <a:srgbClr val="4285F4"/>
                  </a:solidFill>
                  <a:latin typeface="Arial"/>
                  <a:ea typeface="Arial"/>
                  <a:cs typeface="Arial"/>
                  <a:sym typeface="Arial"/>
                </a:endParaRPr>
              </a:p>
            </p:txBody>
          </p:sp>
        </p:grpSp>
        <p:pic>
          <p:nvPicPr>
            <p:cNvPr id="309" name="Google Shape;309;p31"/>
            <p:cNvPicPr preferRelativeResize="0"/>
            <p:nvPr/>
          </p:nvPicPr>
          <p:blipFill rotWithShape="1">
            <a:blip r:embed="rId8">
              <a:alphaModFix/>
            </a:blip>
            <a:srcRect/>
            <a:stretch/>
          </p:blipFill>
          <p:spPr>
            <a:xfrm>
              <a:off x="3574662" y="3501825"/>
              <a:ext cx="992983" cy="193275"/>
            </a:xfrm>
            <a:prstGeom prst="rect">
              <a:avLst/>
            </a:prstGeom>
            <a:noFill/>
            <a:ln>
              <a:noFill/>
            </a:ln>
          </p:spPr>
        </p:pic>
        <p:pic>
          <p:nvPicPr>
            <p:cNvPr id="310" name="Google Shape;310;p31"/>
            <p:cNvPicPr preferRelativeResize="0"/>
            <p:nvPr/>
          </p:nvPicPr>
          <p:blipFill rotWithShape="1">
            <a:blip r:embed="rId9">
              <a:alphaModFix/>
            </a:blip>
            <a:srcRect/>
            <a:stretch/>
          </p:blipFill>
          <p:spPr>
            <a:xfrm>
              <a:off x="3402675" y="3214924"/>
              <a:ext cx="1336950" cy="193275"/>
            </a:xfrm>
            <a:prstGeom prst="rect">
              <a:avLst/>
            </a:prstGeom>
            <a:noFill/>
            <a:ln>
              <a:noFill/>
            </a:ln>
          </p:spPr>
        </p:pic>
        <p:pic>
          <p:nvPicPr>
            <p:cNvPr id="311" name="Google Shape;311;p31"/>
            <p:cNvPicPr preferRelativeResize="0"/>
            <p:nvPr/>
          </p:nvPicPr>
          <p:blipFill rotWithShape="1">
            <a:blip r:embed="rId10">
              <a:alphaModFix/>
            </a:blip>
            <a:srcRect/>
            <a:stretch/>
          </p:blipFill>
          <p:spPr>
            <a:xfrm>
              <a:off x="3828625" y="3749625"/>
              <a:ext cx="743375" cy="150600"/>
            </a:xfrm>
            <a:prstGeom prst="rect">
              <a:avLst/>
            </a:prstGeom>
            <a:noFill/>
            <a:ln>
              <a:noFill/>
            </a:ln>
          </p:spPr>
        </p:pic>
      </p:grpSp>
      <p:grpSp>
        <p:nvGrpSpPr>
          <p:cNvPr id="5" name="Group 4">
            <a:extLst>
              <a:ext uri="{FF2B5EF4-FFF2-40B4-BE49-F238E27FC236}">
                <a16:creationId xmlns:a16="http://schemas.microsoft.com/office/drawing/2014/main" id="{004FA70B-3DBE-5F25-D7F6-3FFD4E0BE1BF}"/>
              </a:ext>
            </a:extLst>
          </p:cNvPr>
          <p:cNvGrpSpPr/>
          <p:nvPr/>
        </p:nvGrpSpPr>
        <p:grpSpPr>
          <a:xfrm>
            <a:off x="5477125" y="2768325"/>
            <a:ext cx="3239948" cy="1892688"/>
            <a:chOff x="5477125" y="2768325"/>
            <a:chExt cx="3239948" cy="1892688"/>
          </a:xfrm>
        </p:grpSpPr>
        <p:pic>
          <p:nvPicPr>
            <p:cNvPr id="3" name="Picture 2">
              <a:extLst>
                <a:ext uri="{FF2B5EF4-FFF2-40B4-BE49-F238E27FC236}">
                  <a16:creationId xmlns:a16="http://schemas.microsoft.com/office/drawing/2014/main" id="{A3840F9C-5361-7783-018F-313FDEFC5CCC}"/>
                </a:ext>
              </a:extLst>
            </p:cNvPr>
            <p:cNvPicPr>
              <a:picLocks noChangeAspect="1"/>
            </p:cNvPicPr>
            <p:nvPr/>
          </p:nvPicPr>
          <p:blipFill rotWithShape="1">
            <a:blip r:embed="rId11"/>
            <a:srcRect t="-1" b="11604"/>
            <a:stretch/>
          </p:blipFill>
          <p:spPr>
            <a:xfrm>
              <a:off x="5918063" y="3810001"/>
              <a:ext cx="1862900" cy="519921"/>
            </a:xfrm>
            <a:prstGeom prst="rect">
              <a:avLst/>
            </a:prstGeom>
          </p:spPr>
        </p:pic>
        <p:grpSp>
          <p:nvGrpSpPr>
            <p:cNvPr id="4" name="Group 3">
              <a:extLst>
                <a:ext uri="{FF2B5EF4-FFF2-40B4-BE49-F238E27FC236}">
                  <a16:creationId xmlns:a16="http://schemas.microsoft.com/office/drawing/2014/main" id="{64EDD0BE-B29F-43AF-24BE-F1154084C1CD}"/>
                </a:ext>
              </a:extLst>
            </p:cNvPr>
            <p:cNvGrpSpPr/>
            <p:nvPr/>
          </p:nvGrpSpPr>
          <p:grpSpPr>
            <a:xfrm>
              <a:off x="5477125" y="2768325"/>
              <a:ext cx="3239948" cy="1892688"/>
              <a:chOff x="5477125" y="2768325"/>
              <a:chExt cx="3239948" cy="1892688"/>
            </a:xfrm>
          </p:grpSpPr>
          <p:sp>
            <p:nvSpPr>
              <p:cNvPr id="313" name="Google Shape;313;p31"/>
              <p:cNvSpPr/>
              <p:nvPr/>
            </p:nvSpPr>
            <p:spPr>
              <a:xfrm>
                <a:off x="5477125" y="2768325"/>
                <a:ext cx="3168300" cy="18369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14" name="Google Shape;314;p31"/>
              <p:cNvPicPr preferRelativeResize="0"/>
              <p:nvPr/>
            </p:nvPicPr>
            <p:blipFill rotWithShape="1">
              <a:blip r:embed="rId12">
                <a:alphaModFix/>
              </a:blip>
              <a:srcRect b="20068"/>
              <a:stretch/>
            </p:blipFill>
            <p:spPr>
              <a:xfrm>
                <a:off x="5547601" y="3082984"/>
                <a:ext cx="2773796" cy="772263"/>
              </a:xfrm>
              <a:prstGeom prst="rect">
                <a:avLst/>
              </a:prstGeom>
              <a:noFill/>
              <a:ln>
                <a:noFill/>
              </a:ln>
            </p:spPr>
          </p:pic>
          <p:sp>
            <p:nvSpPr>
              <p:cNvPr id="317" name="Google Shape;317;p31"/>
              <p:cNvSpPr txBox="1"/>
              <p:nvPr/>
            </p:nvSpPr>
            <p:spPr>
              <a:xfrm>
                <a:off x="5659839" y="3830047"/>
                <a:ext cx="3057234" cy="830966"/>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 sz="1400" b="0" i="0" u="none" strike="noStrike" cap="none" dirty="0">
                    <a:solidFill>
                      <a:srgbClr val="595959"/>
                    </a:solidFill>
                    <a:latin typeface="Arial"/>
                    <a:ea typeface="Arial"/>
                    <a:cs typeface="Arial"/>
                    <a:sym typeface="Arial"/>
                  </a:rPr>
                  <a:t>If                                       then plasma oscillations are overdamped</a:t>
                </a:r>
                <a:endParaRPr sz="1400" b="0" i="0" u="none" strike="noStrike" cap="none" dirty="0">
                  <a:solidFill>
                    <a:srgbClr val="595959"/>
                  </a:solidFill>
                  <a:latin typeface="Arial"/>
                  <a:ea typeface="Arial"/>
                  <a:cs typeface="Arial"/>
                  <a:sym typeface="Arial"/>
                </a:endParaRPr>
              </a:p>
            </p:txBody>
          </p:sp>
          <p:sp>
            <p:nvSpPr>
              <p:cNvPr id="318" name="Google Shape;318;p31"/>
              <p:cNvSpPr txBox="1"/>
              <p:nvPr/>
            </p:nvSpPr>
            <p:spPr>
              <a:xfrm>
                <a:off x="5669525" y="2867000"/>
                <a:ext cx="277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dk2"/>
                    </a:solidFill>
                  </a:rPr>
                  <a:t>Plasma Oscillation Frequency</a:t>
                </a:r>
                <a:endParaRPr u="sng">
                  <a:solidFill>
                    <a:schemeClr val="dk2"/>
                  </a:solidFill>
                </a:endParaRPr>
              </a:p>
            </p:txBody>
          </p:sp>
        </p:grpSp>
      </p:grpSp>
      <p:grpSp>
        <p:nvGrpSpPr>
          <p:cNvPr id="319" name="Google Shape;319;p31"/>
          <p:cNvGrpSpPr/>
          <p:nvPr/>
        </p:nvGrpSpPr>
        <p:grpSpPr>
          <a:xfrm>
            <a:off x="2757140" y="1303100"/>
            <a:ext cx="4859700" cy="496973"/>
            <a:chOff x="3141605" y="1303100"/>
            <a:chExt cx="4859700" cy="496973"/>
          </a:xfrm>
        </p:grpSpPr>
        <p:sp>
          <p:nvSpPr>
            <p:cNvPr id="320" name="Google Shape;320;p31"/>
            <p:cNvSpPr txBox="1"/>
            <p:nvPr/>
          </p:nvSpPr>
          <p:spPr>
            <a:xfrm>
              <a:off x="3141605" y="1303100"/>
              <a:ext cx="48597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800"/>
                <a:buFont typeface="Arial"/>
                <a:buNone/>
              </a:pPr>
              <a:r>
                <a:rPr lang="en" sz="900">
                  <a:solidFill>
                    <a:schemeClr val="accent1"/>
                  </a:solidFill>
                </a:rPr>
                <a:t>(P. Danielewicz and M. Gyulassy, Phys. Rev. D 31, 1985)</a:t>
              </a:r>
              <a:endParaRPr sz="900">
                <a:solidFill>
                  <a:schemeClr val="accent1"/>
                </a:solidFill>
              </a:endParaRPr>
            </a:p>
          </p:txBody>
        </p:sp>
        <p:sp>
          <p:nvSpPr>
            <p:cNvPr id="321" name="Google Shape;321;p31"/>
            <p:cNvSpPr txBox="1"/>
            <p:nvPr/>
          </p:nvSpPr>
          <p:spPr>
            <a:xfrm>
              <a:off x="3141605" y="1446073"/>
              <a:ext cx="4859700" cy="354000"/>
            </a:xfrm>
            <a:prstGeom prst="rect">
              <a:avLst/>
            </a:prstGeom>
            <a:noFill/>
            <a:ln>
              <a:noFill/>
            </a:ln>
          </p:spPr>
          <p:txBody>
            <a:bodyPr spcFirstLastPara="1" wrap="square" lIns="91425" tIns="91425" rIns="91425" bIns="91425" anchor="t" anchorCtr="0">
              <a:spAutoFit/>
            </a:bodyPr>
            <a:lstStyle/>
            <a:p>
              <a:pPr marL="0" lvl="0" indent="0" algn="l" rtl="0">
                <a:lnSpc>
                  <a:spcPct val="138000"/>
                </a:lnSpc>
                <a:spcBef>
                  <a:spcPts val="0"/>
                </a:spcBef>
                <a:spcAft>
                  <a:spcPts val="0"/>
                </a:spcAft>
                <a:buNone/>
              </a:pPr>
              <a:r>
                <a:rPr lang="en" sz="1100">
                  <a:solidFill>
                    <a:srgbClr val="4285F4"/>
                  </a:solidFill>
                </a:rPr>
                <a:t>(</a:t>
              </a:r>
              <a:r>
                <a:rPr lang="en" sz="900">
                  <a:solidFill>
                    <a:srgbClr val="4285F4"/>
                  </a:solidFill>
                </a:rPr>
                <a:t>Mrowczynski, Acta Phys. Polon 1988)</a:t>
              </a:r>
              <a:endParaRPr sz="900">
                <a:solidFill>
                  <a:schemeClr val="accen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
                                        <p:tgtEl>
                                          <p:spTgt spid="3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0"/>
                                        </p:tgtEl>
                                        <p:attrNameLst>
                                          <p:attrName>style.visibility</p:attrName>
                                        </p:attrNameLst>
                                      </p:cBhvr>
                                      <p:to>
                                        <p:strVal val="visible"/>
                                      </p:to>
                                    </p:set>
                                    <p:animEffect transition="in" filter="fade">
                                      <p:cBhvr>
                                        <p:cTn id="12" dur="1"/>
                                        <p:tgtEl>
                                          <p:spTgt spid="30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2"/>
          <p:cNvSpPr txBox="1">
            <a:spLocks noGrp="1"/>
          </p:cNvSpPr>
          <p:nvPr>
            <p:ph type="body" idx="1"/>
          </p:nvPr>
        </p:nvSpPr>
        <p:spPr>
          <a:xfrm>
            <a:off x="311700" y="1025025"/>
            <a:ext cx="5722200" cy="4566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400" dirty="0">
                <a:solidFill>
                  <a:srgbClr val="595959"/>
                </a:solidFill>
              </a:rPr>
              <a:t>Kappa can also be compared to lattice conductivity calculations</a:t>
            </a:r>
            <a:r>
              <a:rPr lang="en" sz="1600" dirty="0"/>
              <a:t> </a:t>
            </a:r>
            <a:endParaRPr dirty="0"/>
          </a:p>
        </p:txBody>
      </p:sp>
      <p:sp>
        <p:nvSpPr>
          <p:cNvPr id="327" name="Google Shape;327;p32"/>
          <p:cNvSpPr txBox="1">
            <a:spLocks noGrp="1"/>
          </p:cNvSpPr>
          <p:nvPr>
            <p:ph type="title"/>
          </p:nvPr>
        </p:nvSpPr>
        <p:spPr>
          <a:xfrm>
            <a:off x="211150" y="4523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Comparison with Lattice Results</a:t>
            </a:r>
            <a:endParaRPr/>
          </a:p>
        </p:txBody>
      </p:sp>
      <p:grpSp>
        <p:nvGrpSpPr>
          <p:cNvPr id="329" name="Google Shape;329;p32"/>
          <p:cNvGrpSpPr/>
          <p:nvPr/>
        </p:nvGrpSpPr>
        <p:grpSpPr>
          <a:xfrm>
            <a:off x="320800" y="1593075"/>
            <a:ext cx="2097000" cy="1442340"/>
            <a:chOff x="320800" y="1593075"/>
            <a:chExt cx="2097000" cy="1442340"/>
          </a:xfrm>
        </p:grpSpPr>
        <p:grpSp>
          <p:nvGrpSpPr>
            <p:cNvPr id="330" name="Google Shape;330;p32"/>
            <p:cNvGrpSpPr/>
            <p:nvPr/>
          </p:nvGrpSpPr>
          <p:grpSpPr>
            <a:xfrm>
              <a:off x="320800" y="1593075"/>
              <a:ext cx="2097000" cy="1442340"/>
              <a:chOff x="320800" y="1440675"/>
              <a:chExt cx="2097000" cy="1442340"/>
            </a:xfrm>
          </p:grpSpPr>
          <p:sp>
            <p:nvSpPr>
              <p:cNvPr id="331" name="Google Shape;331;p32"/>
              <p:cNvSpPr txBox="1"/>
              <p:nvPr/>
            </p:nvSpPr>
            <p:spPr>
              <a:xfrm>
                <a:off x="583747" y="1440675"/>
                <a:ext cx="167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t>Static conductivity</a:t>
                </a:r>
                <a:endParaRPr u="sng"/>
              </a:p>
            </p:txBody>
          </p:sp>
          <p:sp>
            <p:nvSpPr>
              <p:cNvPr id="332" name="Google Shape;332;p32"/>
              <p:cNvSpPr/>
              <p:nvPr/>
            </p:nvSpPr>
            <p:spPr>
              <a:xfrm>
                <a:off x="320800" y="1869615"/>
                <a:ext cx="2097000" cy="10134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3" name="Google Shape;333;p32"/>
            <p:cNvPicPr preferRelativeResize="0"/>
            <p:nvPr/>
          </p:nvPicPr>
          <p:blipFill rotWithShape="1">
            <a:blip r:embed="rId3">
              <a:alphaModFix/>
            </a:blip>
            <a:srcRect t="10968"/>
            <a:stretch/>
          </p:blipFill>
          <p:spPr>
            <a:xfrm>
              <a:off x="539332" y="2063614"/>
              <a:ext cx="1647749" cy="923725"/>
            </a:xfrm>
            <a:prstGeom prst="rect">
              <a:avLst/>
            </a:prstGeom>
            <a:noFill/>
            <a:ln>
              <a:noFill/>
            </a:ln>
          </p:spPr>
        </p:pic>
      </p:grpSp>
      <p:sp>
        <p:nvSpPr>
          <p:cNvPr id="334" name="Google Shape;334;p32"/>
          <p:cNvSpPr/>
          <p:nvPr/>
        </p:nvSpPr>
        <p:spPr>
          <a:xfrm>
            <a:off x="6093575" y="2102800"/>
            <a:ext cx="399600" cy="15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5" name="Google Shape;335;p32"/>
          <p:cNvGrpSpPr/>
          <p:nvPr/>
        </p:nvGrpSpPr>
        <p:grpSpPr>
          <a:xfrm>
            <a:off x="2079750" y="1669263"/>
            <a:ext cx="2186100" cy="787798"/>
            <a:chOff x="2225675" y="1516863"/>
            <a:chExt cx="2186100" cy="787798"/>
          </a:xfrm>
        </p:grpSpPr>
        <p:grpSp>
          <p:nvGrpSpPr>
            <p:cNvPr id="336" name="Google Shape;336;p32"/>
            <p:cNvGrpSpPr/>
            <p:nvPr/>
          </p:nvGrpSpPr>
          <p:grpSpPr>
            <a:xfrm>
              <a:off x="2795843" y="1516863"/>
              <a:ext cx="1521131" cy="635541"/>
              <a:chOff x="1569750" y="3011075"/>
              <a:chExt cx="1868023" cy="780475"/>
            </a:xfrm>
          </p:grpSpPr>
          <p:pic>
            <p:nvPicPr>
              <p:cNvPr id="337" name="Google Shape;337;p32"/>
              <p:cNvPicPr preferRelativeResize="0"/>
              <p:nvPr/>
            </p:nvPicPr>
            <p:blipFill rotWithShape="1">
              <a:blip r:embed="rId4">
                <a:alphaModFix/>
              </a:blip>
              <a:srcRect r="70729"/>
              <a:stretch/>
            </p:blipFill>
            <p:spPr>
              <a:xfrm>
                <a:off x="1569750" y="3011075"/>
                <a:ext cx="1197901" cy="780475"/>
              </a:xfrm>
              <a:prstGeom prst="rect">
                <a:avLst/>
              </a:prstGeom>
              <a:noFill/>
              <a:ln>
                <a:noFill/>
              </a:ln>
            </p:spPr>
          </p:pic>
          <p:pic>
            <p:nvPicPr>
              <p:cNvPr id="338" name="Google Shape;338;p32"/>
              <p:cNvPicPr preferRelativeResize="0"/>
              <p:nvPr/>
            </p:nvPicPr>
            <p:blipFill rotWithShape="1">
              <a:blip r:embed="rId4">
                <a:alphaModFix/>
              </a:blip>
              <a:srcRect l="83625"/>
              <a:stretch/>
            </p:blipFill>
            <p:spPr>
              <a:xfrm>
                <a:off x="2767650" y="3011075"/>
                <a:ext cx="670124" cy="780475"/>
              </a:xfrm>
              <a:prstGeom prst="rect">
                <a:avLst/>
              </a:prstGeom>
              <a:noFill/>
              <a:ln>
                <a:noFill/>
              </a:ln>
            </p:spPr>
          </p:pic>
        </p:grpSp>
        <p:cxnSp>
          <p:nvCxnSpPr>
            <p:cNvPr id="339" name="Google Shape;339;p32"/>
            <p:cNvCxnSpPr/>
            <p:nvPr/>
          </p:nvCxnSpPr>
          <p:spPr>
            <a:xfrm flipH="1">
              <a:off x="2225675" y="1917825"/>
              <a:ext cx="737400" cy="240300"/>
            </a:xfrm>
            <a:prstGeom prst="straightConnector1">
              <a:avLst/>
            </a:prstGeom>
            <a:noFill/>
            <a:ln w="9525" cap="flat" cmpd="sng">
              <a:solidFill>
                <a:schemeClr val="dk2"/>
              </a:solidFill>
              <a:prstDash val="solid"/>
              <a:round/>
              <a:headEnd type="none" w="med" len="med"/>
              <a:tailEnd type="triangle" w="med" len="med"/>
            </a:ln>
          </p:spPr>
        </p:cxnSp>
        <p:sp>
          <p:nvSpPr>
            <p:cNvPr id="340" name="Google Shape;340;p32"/>
            <p:cNvSpPr txBox="1"/>
            <p:nvPr/>
          </p:nvSpPr>
          <p:spPr>
            <a:xfrm>
              <a:off x="3039275" y="1950662"/>
              <a:ext cx="1372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a:t>“Debye mass”</a:t>
              </a:r>
              <a:endParaRPr sz="1100" i="1"/>
            </a:p>
          </p:txBody>
        </p:sp>
      </p:grpSp>
      <p:grpSp>
        <p:nvGrpSpPr>
          <p:cNvPr id="6" name="Group 5">
            <a:extLst>
              <a:ext uri="{FF2B5EF4-FFF2-40B4-BE49-F238E27FC236}">
                <a16:creationId xmlns:a16="http://schemas.microsoft.com/office/drawing/2014/main" id="{C58F4D99-E0E7-B001-5EBC-8642CC9CC59A}"/>
              </a:ext>
            </a:extLst>
          </p:cNvPr>
          <p:cNvGrpSpPr/>
          <p:nvPr/>
        </p:nvGrpSpPr>
        <p:grpSpPr>
          <a:xfrm>
            <a:off x="65317" y="2982525"/>
            <a:ext cx="3826284" cy="1416255"/>
            <a:chOff x="65317" y="2982525"/>
            <a:chExt cx="3826284" cy="1416255"/>
          </a:xfrm>
        </p:grpSpPr>
        <p:pic>
          <p:nvPicPr>
            <p:cNvPr id="26" name="Google Shape;299;p31">
              <a:extLst>
                <a:ext uri="{FF2B5EF4-FFF2-40B4-BE49-F238E27FC236}">
                  <a16:creationId xmlns:a16="http://schemas.microsoft.com/office/drawing/2014/main" id="{CDE61A79-6331-4A50-AAF0-ADE405C18432}"/>
                </a:ext>
              </a:extLst>
            </p:cNvPr>
            <p:cNvPicPr preferRelativeResize="0"/>
            <p:nvPr/>
          </p:nvPicPr>
          <p:blipFill rotWithShape="1">
            <a:blip r:embed="rId5">
              <a:alphaModFix/>
            </a:blip>
            <a:srcRect/>
            <a:stretch/>
          </p:blipFill>
          <p:spPr>
            <a:xfrm>
              <a:off x="65317" y="3621075"/>
              <a:ext cx="3826284" cy="646465"/>
            </a:xfrm>
            <a:prstGeom prst="rect">
              <a:avLst/>
            </a:prstGeom>
            <a:noFill/>
            <a:ln>
              <a:noFill/>
            </a:ln>
          </p:spPr>
        </p:pic>
        <p:cxnSp>
          <p:nvCxnSpPr>
            <p:cNvPr id="345" name="Google Shape;345;p32"/>
            <p:cNvCxnSpPr/>
            <p:nvPr/>
          </p:nvCxnSpPr>
          <p:spPr>
            <a:xfrm rot="10800000" flipH="1">
              <a:off x="667125" y="2982525"/>
              <a:ext cx="1128600" cy="819300"/>
            </a:xfrm>
            <a:prstGeom prst="straightConnector1">
              <a:avLst/>
            </a:prstGeom>
            <a:noFill/>
            <a:ln w="9525" cap="flat" cmpd="sng">
              <a:solidFill>
                <a:schemeClr val="dk2"/>
              </a:solidFill>
              <a:prstDash val="solid"/>
              <a:round/>
              <a:headEnd type="none" w="med" len="med"/>
              <a:tailEnd type="triangle" w="med" len="med"/>
            </a:ln>
          </p:spPr>
        </p:cxnSp>
        <p:sp>
          <p:nvSpPr>
            <p:cNvPr id="346" name="Google Shape;346;p32"/>
            <p:cNvSpPr txBox="1"/>
            <p:nvPr/>
          </p:nvSpPr>
          <p:spPr>
            <a:xfrm>
              <a:off x="1233100" y="4044780"/>
              <a:ext cx="2214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dirty="0"/>
                <a:t>“QCD damping parameter”</a:t>
              </a:r>
              <a:endParaRPr sz="1100" i="1" dirty="0"/>
            </a:p>
          </p:txBody>
        </p:sp>
      </p:grpSp>
      <p:sp>
        <p:nvSpPr>
          <p:cNvPr id="328" name="Google Shape;328;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smtClean="0"/>
              <a:t>8</a:t>
            </a:fld>
            <a:endParaRPr dirty="0"/>
          </a:p>
        </p:txBody>
      </p:sp>
      <p:grpSp>
        <p:nvGrpSpPr>
          <p:cNvPr id="5" name="Group 4">
            <a:extLst>
              <a:ext uri="{FF2B5EF4-FFF2-40B4-BE49-F238E27FC236}">
                <a16:creationId xmlns:a16="http://schemas.microsoft.com/office/drawing/2014/main" id="{E1B48C10-7FB8-0C75-76DC-C0CB762B7716}"/>
              </a:ext>
            </a:extLst>
          </p:cNvPr>
          <p:cNvGrpSpPr/>
          <p:nvPr/>
        </p:nvGrpSpPr>
        <p:grpSpPr>
          <a:xfrm>
            <a:off x="2438584" y="447217"/>
            <a:ext cx="6500389" cy="4660968"/>
            <a:chOff x="2438584" y="447217"/>
            <a:chExt cx="6500389" cy="4660968"/>
          </a:xfrm>
        </p:grpSpPr>
        <p:grpSp>
          <p:nvGrpSpPr>
            <p:cNvPr id="7" name="Group 6">
              <a:extLst>
                <a:ext uri="{FF2B5EF4-FFF2-40B4-BE49-F238E27FC236}">
                  <a16:creationId xmlns:a16="http://schemas.microsoft.com/office/drawing/2014/main" id="{97BCAB30-D785-DCFE-ECE5-F98057657591}"/>
                </a:ext>
              </a:extLst>
            </p:cNvPr>
            <p:cNvGrpSpPr/>
            <p:nvPr/>
          </p:nvGrpSpPr>
          <p:grpSpPr>
            <a:xfrm>
              <a:off x="4286772" y="447217"/>
              <a:ext cx="4652201" cy="4312871"/>
              <a:chOff x="4392723" y="440017"/>
              <a:chExt cx="4652201" cy="4312871"/>
            </a:xfrm>
          </p:grpSpPr>
          <p:grpSp>
            <p:nvGrpSpPr>
              <p:cNvPr id="347" name="Google Shape;347;p32"/>
              <p:cNvGrpSpPr/>
              <p:nvPr/>
            </p:nvGrpSpPr>
            <p:grpSpPr>
              <a:xfrm>
                <a:off x="4392723" y="440017"/>
                <a:ext cx="4652201" cy="4312871"/>
                <a:chOff x="4392723" y="440017"/>
                <a:chExt cx="4652201" cy="4312871"/>
              </a:xfrm>
            </p:grpSpPr>
            <p:pic>
              <p:nvPicPr>
                <p:cNvPr id="349" name="Google Shape;349;p32"/>
                <p:cNvPicPr preferRelativeResize="0"/>
                <p:nvPr/>
              </p:nvPicPr>
              <p:blipFill rotWithShape="1">
                <a:blip r:embed="rId6">
                  <a:alphaModFix/>
                </a:blip>
                <a:srcRect/>
                <a:stretch/>
              </p:blipFill>
              <p:spPr>
                <a:xfrm>
                  <a:off x="6377776" y="440017"/>
                  <a:ext cx="2027352" cy="894549"/>
                </a:xfrm>
                <a:prstGeom prst="rect">
                  <a:avLst/>
                </a:prstGeom>
                <a:noFill/>
                <a:ln>
                  <a:noFill/>
                </a:ln>
              </p:spPr>
            </p:pic>
            <p:pic>
              <p:nvPicPr>
                <p:cNvPr id="348" name="Google Shape;348;p32"/>
                <p:cNvPicPr preferRelativeResize="0"/>
                <p:nvPr/>
              </p:nvPicPr>
              <p:blipFill>
                <a:blip r:embed="rId7">
                  <a:alphaModFix/>
                </a:blip>
                <a:stretch>
                  <a:fillRect/>
                </a:stretch>
              </p:blipFill>
              <p:spPr>
                <a:xfrm>
                  <a:off x="4392723" y="1395012"/>
                  <a:ext cx="4652201" cy="3357876"/>
                </a:xfrm>
                <a:prstGeom prst="rect">
                  <a:avLst/>
                </a:prstGeom>
                <a:noFill/>
                <a:ln>
                  <a:noFill/>
                </a:ln>
              </p:spPr>
            </p:pic>
          </p:grpSp>
          <p:pic>
            <p:nvPicPr>
              <p:cNvPr id="28" name="Google Shape;333;p32">
                <a:extLst>
                  <a:ext uri="{FF2B5EF4-FFF2-40B4-BE49-F238E27FC236}">
                    <a16:creationId xmlns:a16="http://schemas.microsoft.com/office/drawing/2014/main" id="{A473E568-A5B7-C44E-14A4-CF3450E1922C}"/>
                  </a:ext>
                </a:extLst>
              </p:cNvPr>
              <p:cNvPicPr preferRelativeResize="0"/>
              <p:nvPr/>
            </p:nvPicPr>
            <p:blipFill rotWithShape="1">
              <a:blip r:embed="rId3">
                <a:alphaModFix/>
              </a:blip>
              <a:srcRect t="10968"/>
              <a:stretch/>
            </p:blipFill>
            <p:spPr>
              <a:xfrm>
                <a:off x="6033900" y="3522494"/>
                <a:ext cx="752433" cy="421813"/>
              </a:xfrm>
              <a:prstGeom prst="rect">
                <a:avLst/>
              </a:prstGeom>
              <a:noFill/>
              <a:ln>
                <a:noFill/>
              </a:ln>
            </p:spPr>
          </p:pic>
          <p:cxnSp>
            <p:nvCxnSpPr>
              <p:cNvPr id="4" name="Straight Connector 3">
                <a:extLst>
                  <a:ext uri="{FF2B5EF4-FFF2-40B4-BE49-F238E27FC236}">
                    <a16:creationId xmlns:a16="http://schemas.microsoft.com/office/drawing/2014/main" id="{9664F437-451A-C8E0-5F61-D38422CA20C9}"/>
                  </a:ext>
                </a:extLst>
              </p:cNvPr>
              <p:cNvCxnSpPr>
                <a:cxnSpLocks/>
              </p:cNvCxnSpPr>
              <p:nvPr/>
            </p:nvCxnSpPr>
            <p:spPr>
              <a:xfrm>
                <a:off x="5763600" y="3747600"/>
                <a:ext cx="25920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pic>
          <p:nvPicPr>
            <p:cNvPr id="29" name="Picture 28">
              <a:extLst>
                <a:ext uri="{FF2B5EF4-FFF2-40B4-BE49-F238E27FC236}">
                  <a16:creationId xmlns:a16="http://schemas.microsoft.com/office/drawing/2014/main" id="{4E9583D0-8D4E-0436-1D21-55F7AEE22734}"/>
                </a:ext>
              </a:extLst>
            </p:cNvPr>
            <p:cNvPicPr>
              <a:picLocks noChangeAspect="1"/>
            </p:cNvPicPr>
            <p:nvPr/>
          </p:nvPicPr>
          <p:blipFill rotWithShape="1">
            <a:blip r:embed="rId8"/>
            <a:srcRect l="7111" b="48929"/>
            <a:stretch/>
          </p:blipFill>
          <p:spPr>
            <a:xfrm>
              <a:off x="2438584" y="4564556"/>
              <a:ext cx="1984945" cy="543629"/>
            </a:xfrm>
            <a:prstGeom prst="rect">
              <a:avLst/>
            </a:prstGeom>
          </p:spPr>
        </p:pic>
        <p:pic>
          <p:nvPicPr>
            <p:cNvPr id="30" name="Picture 29">
              <a:extLst>
                <a:ext uri="{FF2B5EF4-FFF2-40B4-BE49-F238E27FC236}">
                  <a16:creationId xmlns:a16="http://schemas.microsoft.com/office/drawing/2014/main" id="{60D4A982-840F-AF27-25E9-524C2B697E7A}"/>
                </a:ext>
              </a:extLst>
            </p:cNvPr>
            <p:cNvPicPr>
              <a:picLocks noChangeAspect="1"/>
            </p:cNvPicPr>
            <p:nvPr/>
          </p:nvPicPr>
          <p:blipFill rotWithShape="1">
            <a:blip r:embed="rId8"/>
            <a:srcRect l="8299" t="50000"/>
            <a:stretch/>
          </p:blipFill>
          <p:spPr>
            <a:xfrm>
              <a:off x="4464250" y="4559003"/>
              <a:ext cx="1959568" cy="53222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E0B5E338-D41B-A692-B038-51C6B5585CAF}"/>
              </a:ext>
            </a:extLst>
          </p:cNvPr>
          <p:cNvPicPr>
            <a:picLocks noChangeAspect="1"/>
          </p:cNvPicPr>
          <p:nvPr/>
        </p:nvPicPr>
        <p:blipFill rotWithShape="1">
          <a:blip r:embed="rId3"/>
          <a:srcRect l="23615" t="19706" r="20954" b="24199"/>
          <a:stretch/>
        </p:blipFill>
        <p:spPr>
          <a:xfrm>
            <a:off x="5874107" y="1484425"/>
            <a:ext cx="2851076" cy="2885250"/>
          </a:xfrm>
          <a:prstGeom prst="rect">
            <a:avLst/>
          </a:prstGeom>
        </p:spPr>
      </p:pic>
      <p:pic>
        <p:nvPicPr>
          <p:cNvPr id="354" name="Google Shape;354;p33"/>
          <p:cNvPicPr preferRelativeResize="0"/>
          <p:nvPr/>
        </p:nvPicPr>
        <p:blipFill rotWithShape="1">
          <a:blip r:embed="rId4">
            <a:alphaModFix/>
          </a:blip>
          <a:srcRect l="15155" r="11169"/>
          <a:stretch/>
        </p:blipFill>
        <p:spPr>
          <a:xfrm>
            <a:off x="218200" y="504175"/>
            <a:ext cx="5598828" cy="4274551"/>
          </a:xfrm>
          <a:prstGeom prst="rect">
            <a:avLst/>
          </a:prstGeom>
          <a:noFill/>
          <a:ln>
            <a:noFill/>
          </a:ln>
        </p:spPr>
      </p:pic>
      <p:pic>
        <p:nvPicPr>
          <p:cNvPr id="3" name="Picture 2">
            <a:extLst>
              <a:ext uri="{FF2B5EF4-FFF2-40B4-BE49-F238E27FC236}">
                <a16:creationId xmlns:a16="http://schemas.microsoft.com/office/drawing/2014/main" id="{C4095D0F-6D9E-2C33-7E4D-2BBF9A2EC8AA}"/>
              </a:ext>
            </a:extLst>
          </p:cNvPr>
          <p:cNvPicPr>
            <a:picLocks noChangeAspect="1"/>
          </p:cNvPicPr>
          <p:nvPr/>
        </p:nvPicPr>
        <p:blipFill rotWithShape="1">
          <a:blip r:embed="rId5"/>
          <a:srcRect t="11481"/>
          <a:stretch/>
        </p:blipFill>
        <p:spPr>
          <a:xfrm>
            <a:off x="4177490" y="4369675"/>
            <a:ext cx="4547693" cy="670927"/>
          </a:xfrm>
          <a:prstGeom prst="rect">
            <a:avLst/>
          </a:prstGeom>
        </p:spPr>
      </p:pic>
      <p:sp>
        <p:nvSpPr>
          <p:cNvPr id="355" name="Google Shape;355;p33"/>
          <p:cNvSpPr txBox="1">
            <a:spLocks noGrp="1"/>
          </p:cNvSpPr>
          <p:nvPr>
            <p:ph type="title"/>
          </p:nvPr>
        </p:nvSpPr>
        <p:spPr>
          <a:xfrm>
            <a:off x="120650" y="340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 Magnetic field at the Center of Colliding Ions</a:t>
            </a:r>
            <a:endParaRPr dirty="0"/>
          </a:p>
        </p:txBody>
      </p:sp>
      <p:sp>
        <p:nvSpPr>
          <p:cNvPr id="357" name="Google Shape;35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smtClean="0"/>
              <a:t>9</a:t>
            </a:fld>
            <a:endParaRPr/>
          </a:p>
        </p:txBody>
      </p:sp>
      <p:sp>
        <p:nvSpPr>
          <p:cNvPr id="358" name="Google Shape;358;p33"/>
          <p:cNvSpPr txBox="1"/>
          <p:nvPr/>
        </p:nvSpPr>
        <p:spPr>
          <a:xfrm>
            <a:off x="5169275" y="1013550"/>
            <a:ext cx="3694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For simplicity we present the magnetic field at the center of QGP where the magnetic field is largest.</a:t>
            </a:r>
            <a:endParaRPr/>
          </a:p>
        </p:txBody>
      </p:sp>
      <p:sp>
        <p:nvSpPr>
          <p:cNvPr id="359" name="Google Shape;359;p33"/>
          <p:cNvSpPr/>
          <p:nvPr/>
        </p:nvSpPr>
        <p:spPr>
          <a:xfrm>
            <a:off x="2994725" y="2554600"/>
            <a:ext cx="220200" cy="173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0" name="Google Shape;360;p33"/>
          <p:cNvCxnSpPr>
            <a:stCxn id="358" idx="1"/>
          </p:cNvCxnSpPr>
          <p:nvPr/>
        </p:nvCxnSpPr>
        <p:spPr>
          <a:xfrm flipH="1">
            <a:off x="3167375" y="1429200"/>
            <a:ext cx="2001900" cy="1142700"/>
          </a:xfrm>
          <a:prstGeom prst="straightConnector1">
            <a:avLst/>
          </a:prstGeom>
          <a:noFill/>
          <a:ln w="76200" cap="flat" cmpd="sng">
            <a:solidFill>
              <a:srgbClr val="595959"/>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6" name="Rectangle 5">
            <a:extLst>
              <a:ext uri="{FF2B5EF4-FFF2-40B4-BE49-F238E27FC236}">
                <a16:creationId xmlns:a16="http://schemas.microsoft.com/office/drawing/2014/main" id="{64E4D3A8-5388-2FAB-5E39-37D91A8634FA}"/>
              </a:ext>
            </a:extLst>
          </p:cNvPr>
          <p:cNvSpPr/>
          <p:nvPr/>
        </p:nvSpPr>
        <p:spPr>
          <a:xfrm>
            <a:off x="3366000" y="606700"/>
            <a:ext cx="356400" cy="253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E3FE7A-B7B3-134D-1A83-DA21053216D3}"/>
              </a:ext>
            </a:extLst>
          </p:cNvPr>
          <p:cNvSpPr/>
          <p:nvPr/>
        </p:nvSpPr>
        <p:spPr>
          <a:xfrm>
            <a:off x="5404800" y="2891483"/>
            <a:ext cx="356400" cy="253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288CA1-7DAF-9AAE-DB82-38912B6E8629}"/>
              </a:ext>
            </a:extLst>
          </p:cNvPr>
          <p:cNvSpPr txBox="1"/>
          <p:nvPr/>
        </p:nvSpPr>
        <p:spPr>
          <a:xfrm>
            <a:off x="8160327" y="3460173"/>
            <a:ext cx="860831" cy="307777"/>
          </a:xfrm>
          <a:prstGeom prst="rect">
            <a:avLst/>
          </a:prstGeom>
          <a:noFill/>
        </p:spPr>
        <p:txBody>
          <a:bodyPr wrap="square" rtlCol="0">
            <a:spAutoFit/>
          </a:bodyPr>
          <a:lstStyle/>
          <a:p>
            <a:r>
              <a:rPr lang="en-US" i="1" dirty="0"/>
              <a:t> t = 0</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1143</TotalTime>
  <Words>1996</Words>
  <Application>Microsoft Office PowerPoint</Application>
  <PresentationFormat>On-screen Show (16:9)</PresentationFormat>
  <Paragraphs>228</Paragraphs>
  <Slides>34</Slides>
  <Notes>34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34</vt:i4>
      </vt:variant>
    </vt:vector>
  </HeadingPairs>
  <TitlesOfParts>
    <vt:vector size="38" baseType="lpstr">
      <vt:lpstr>Arial</vt:lpstr>
      <vt:lpstr>Times New Roman</vt:lpstr>
      <vt:lpstr>Simple Light</vt:lpstr>
      <vt:lpstr>Simple Light</vt:lpstr>
      <vt:lpstr>Dynamic Electromagnetic Response of Viscous QGP  in Heavy Ion Collisions: Magnetic Fields</vt:lpstr>
      <vt:lpstr>Current-Conserving Relativistic Linear Response</vt:lpstr>
      <vt:lpstr>Dynamic Viscous QGP Response in Strong EM Fields</vt:lpstr>
      <vt:lpstr>Linear Response from the Vlasov-Boltzmann Equation </vt:lpstr>
      <vt:lpstr>Linear Response from the Vlasov-Boltzmann Equation  </vt:lpstr>
      <vt:lpstr>Electromagnetic Polarization Tensor: Infinite Medium</vt:lpstr>
      <vt:lpstr>Estimating Quark Collision Term</vt:lpstr>
      <vt:lpstr>Comparison with Lattice Results</vt:lpstr>
      <vt:lpstr> Magnetic field at the Center of Colliding Ions</vt:lpstr>
      <vt:lpstr>Self-consistent Fields</vt:lpstr>
      <vt:lpstr>Magnetic Field of Heavy Ion Collisions at the Origin,</vt:lpstr>
      <vt:lpstr>Magnetic Field of Heavy Ion Collisions at the Origin,</vt:lpstr>
      <vt:lpstr>Light-cone Conductivity for Ultrarelativistic Ions</vt:lpstr>
      <vt:lpstr>Magnetic Field of Heavy Ion Collisions at the Origin,</vt:lpstr>
      <vt:lpstr>Freeze-out Magnetic Field at the Origin,</vt:lpstr>
      <vt:lpstr>Space-time Magnetic Field,</vt:lpstr>
      <vt:lpstr>Outlook: Just at the Beginning</vt:lpstr>
      <vt:lpstr>Supplemental Slides</vt:lpstr>
      <vt:lpstr>Electric Field</vt:lpstr>
      <vt:lpstr>Electric Field</vt:lpstr>
      <vt:lpstr>Freeze-out Magnetic Field at the Origin,</vt:lpstr>
      <vt:lpstr>Outlook: Just at the Beginning</vt:lpstr>
      <vt:lpstr>Free Charge Distribution</vt:lpstr>
      <vt:lpstr>Induced Charge</vt:lpstr>
      <vt:lpstr>Induced Charge</vt:lpstr>
      <vt:lpstr>Induced Charge - (Single Nuclei)</vt:lpstr>
      <vt:lpstr>Charge Conservation in the Infinite Plasma</vt:lpstr>
      <vt:lpstr>Plasma Frequency</vt:lpstr>
      <vt:lpstr>Susceptibility</vt:lpstr>
      <vt:lpstr> Fields of Colliding Ions</vt:lpstr>
      <vt:lpstr>Conductivity</vt:lpstr>
      <vt:lpstr>Modes - Dispersion Relation </vt:lpstr>
      <vt:lpstr>Modes - Dispersion Relation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Electromagnetic Response of Viscous QGP  in Heavy Ion Collisions: Magnetic Fields</dc:title>
  <cp:lastModifiedBy>Christopher Grayson</cp:lastModifiedBy>
  <cp:revision>12</cp:revision>
  <dcterms:modified xsi:type="dcterms:W3CDTF">2022-05-17T04:24:33Z</dcterms:modified>
</cp:coreProperties>
</file>