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48" r:id="rId2"/>
    <p:sldId id="655" r:id="rId3"/>
    <p:sldId id="659" r:id="rId4"/>
    <p:sldId id="360" r:id="rId5"/>
    <p:sldId id="654" r:id="rId6"/>
    <p:sldId id="660" r:id="rId7"/>
    <p:sldId id="661" r:id="rId8"/>
    <p:sldId id="662" r:id="rId9"/>
    <p:sldId id="512" r:id="rId10"/>
    <p:sldId id="656" r:id="rId11"/>
    <p:sldId id="657" r:id="rId12"/>
    <p:sldId id="663" r:id="rId13"/>
    <p:sldId id="650" r:id="rId14"/>
    <p:sldId id="651" r:id="rId15"/>
    <p:sldId id="419" r:id="rId16"/>
    <p:sldId id="652" r:id="rId17"/>
    <p:sldId id="653" r:id="rId18"/>
    <p:sldId id="665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9900FF"/>
    <a:srgbClr val="FF0066"/>
    <a:srgbClr val="00800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FF855-A8FE-4E69-9586-86F3644A4A6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9154D-6A77-4465-AD50-4C7F2E3BC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93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165F4-63DC-4BC8-9656-705DD6E28C89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AAF74-7E97-4275-B6A6-A5E454BF79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26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AF74-7E97-4275-B6A6-A5E454BF793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11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AF74-7E97-4275-B6A6-A5E454BF793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07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DDB9-132F-4F0F-A0E9-3B0039DF9F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7795-CF9C-427E-A620-D549BA356D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41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DDB9-132F-4F0F-A0E9-3B0039DF9F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7795-CF9C-427E-A620-D549BA356D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78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DDB9-132F-4F0F-A0E9-3B0039DF9F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7795-CF9C-427E-A620-D549BA356D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4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420F-2E8F-4248-8FE0-F59A10E9D37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4719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DDB9-132F-4F0F-A0E9-3B0039DF9F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7795-CF9C-427E-A620-D549BA356D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34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DDB9-132F-4F0F-A0E9-3B0039DF9F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7795-CF9C-427E-A620-D549BA356D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2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DDB9-132F-4F0F-A0E9-3B0039DF9F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7795-CF9C-427E-A620-D549BA356D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90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DDB9-132F-4F0F-A0E9-3B0039DF9F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7795-CF9C-427E-A620-D549BA356D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40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DDB9-132F-4F0F-A0E9-3B0039DF9F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7795-CF9C-427E-A620-D549BA356D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47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DDB9-132F-4F0F-A0E9-3B0039DF9F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7795-CF9C-427E-A620-D549BA356D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97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DDB9-132F-4F0F-A0E9-3B0039DF9F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7795-CF9C-427E-A620-D549BA356D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30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DDB9-132F-4F0F-A0E9-3B0039DF9F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7795-CF9C-427E-A620-D549BA356D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50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DDB9-132F-4F0F-A0E9-3B0039DF9F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57795-CF9C-427E-A620-D549BA356D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94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11">
            <a:extLst>
              <a:ext uri="{FF2B5EF4-FFF2-40B4-BE49-F238E27FC236}">
                <a16:creationId xmlns:a16="http://schemas.microsoft.com/office/drawing/2014/main" id="{5C812F5A-7809-4038-902D-1A6808CE0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6471"/>
          <a:stretch>
            <a:fillRect/>
          </a:stretch>
        </p:blipFill>
        <p:spPr bwMode="auto">
          <a:xfrm>
            <a:off x="177205" y="2649537"/>
            <a:ext cx="394493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1" descr="unilogo">
            <a:extLst>
              <a:ext uri="{FF2B5EF4-FFF2-40B4-BE49-F238E27FC236}">
                <a16:creationId xmlns:a16="http://schemas.microsoft.com/office/drawing/2014/main" id="{A39D055D-72EB-4BB3-9769-2C570527D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0" y="2622872"/>
            <a:ext cx="914400" cy="9318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feld 6">
            <a:extLst>
              <a:ext uri="{FF2B5EF4-FFF2-40B4-BE49-F238E27FC236}">
                <a16:creationId xmlns:a16="http://schemas.microsoft.com/office/drawing/2014/main" id="{037E2887-3530-48AD-B26B-01A3422A4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80" y="5750720"/>
            <a:ext cx="450435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 dirty="0"/>
              <a:t>Institut für Quantenphysik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100" b="1" dirty="0"/>
              <a:t>Center for Integrated Quantum Science and Technology</a:t>
            </a:r>
            <a:r>
              <a:rPr lang="de-DE" altLang="de-DE" sz="1100" b="1" dirty="0"/>
              <a:t> IQ</a:t>
            </a:r>
            <a:r>
              <a:rPr lang="de-DE" altLang="de-DE" sz="1100" b="1" baseline="30000" dirty="0"/>
              <a:t>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 dirty="0"/>
              <a:t>Universität Ulm</a:t>
            </a:r>
          </a:p>
        </p:txBody>
      </p:sp>
      <p:sp>
        <p:nvSpPr>
          <p:cNvPr id="2054" name="Textfeld 6">
            <a:extLst>
              <a:ext uri="{FF2B5EF4-FFF2-40B4-BE49-F238E27FC236}">
                <a16:creationId xmlns:a16="http://schemas.microsoft.com/office/drawing/2014/main" id="{E55ED3DE-1759-4AC6-A3A5-95AD13833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2" y="5733257"/>
            <a:ext cx="4110608" cy="95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100" b="1" dirty="0" err="1">
                <a:cs typeface="Arial" panose="020B0604020202020204" pitchFamily="34" charset="0"/>
              </a:rPr>
              <a:t>Hagler</a:t>
            </a:r>
            <a:r>
              <a:rPr lang="en-US" altLang="de-DE" sz="1100" b="1" dirty="0">
                <a:cs typeface="Arial" panose="020B0604020202020204" pitchFamily="34" charset="0"/>
              </a:rPr>
              <a:t> Institute for Advanced Study at Texas A&amp;M University Texas A&amp;M AgriLife Research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100" b="1" dirty="0">
                <a:cs typeface="Arial" panose="020B0604020202020204" pitchFamily="34" charset="0"/>
              </a:rPr>
              <a:t>Institute for Quantum Science and Engineering (IQSE) and Department of Physics and Astronomy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100" b="1" dirty="0">
                <a:cs typeface="Arial" panose="020B0604020202020204" pitchFamily="34" charset="0"/>
              </a:rPr>
              <a:t>Texas A&amp;M University, College Station</a:t>
            </a:r>
            <a:endParaRPr lang="de-DE" altLang="de-DE" sz="1100" b="1" dirty="0">
              <a:cs typeface="Arial" panose="020B0604020202020204" pitchFamily="34" charset="0"/>
            </a:endParaRPr>
          </a:p>
        </p:txBody>
      </p:sp>
      <p:pic>
        <p:nvPicPr>
          <p:cNvPr id="2055" name="Picture 2" descr="Main Campus Aerial">
            <a:extLst>
              <a:ext uri="{FF2B5EF4-FFF2-40B4-BE49-F238E27FC236}">
                <a16:creationId xmlns:a16="http://schemas.microsoft.com/office/drawing/2014/main" id="{737C0ECD-7557-43D9-9DE9-1FD107D50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45" y="2649537"/>
            <a:ext cx="441007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Professional School Advising at Texas A&amp;M University">
            <a:extLst>
              <a:ext uri="{FF2B5EF4-FFF2-40B4-BE49-F238E27FC236}">
                <a16:creationId xmlns:a16="http://schemas.microsoft.com/office/drawing/2014/main" id="{570F9475-802A-4E79-9D00-8F0513C4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29" y="5254624"/>
            <a:ext cx="1300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FB1C1D48-0DFE-4947-9614-809622FF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04664"/>
            <a:ext cx="842493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de-DE" b="1" dirty="0">
                <a:solidFill>
                  <a:srgbClr val="0000FF"/>
                </a:solidFill>
                <a:cs typeface="Arial" charset="0"/>
              </a:rPr>
              <a:t>Cooling of quantum particles by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de-DE" b="1" dirty="0">
                <a:solidFill>
                  <a:srgbClr val="0000FF"/>
                </a:solidFill>
                <a:cs typeface="Arial" charset="0"/>
              </a:rPr>
              <a:t> external fields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6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>
                <a:solidFill>
                  <a:srgbClr val="0000FF"/>
                </a:solidFill>
                <a:cs typeface="Arial" panose="020B0604020202020204" pitchFamily="34" charset="0"/>
              </a:rPr>
              <a:t>W.P. </a:t>
            </a:r>
            <a:r>
              <a:rPr lang="en-US" altLang="de-DE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Schleich</a:t>
            </a:r>
            <a:r>
              <a:rPr lang="en-US" altLang="de-DE" sz="2400" b="1" dirty="0">
                <a:solidFill>
                  <a:srgbClr val="0000FF"/>
                </a:solidFill>
                <a:cs typeface="Arial" panose="020B0604020202020204" pitchFamily="34" charset="0"/>
              </a:rPr>
              <a:t>   </a:t>
            </a:r>
            <a:endParaRPr lang="de-DE" altLang="de-DE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83826-3314-4B0C-97BB-3F8725B9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9"/>
            <a:ext cx="7704856" cy="994122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E0D1904D-F724-4EB1-BDD1-657D3A887E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512" y="1066799"/>
            <a:ext cx="8735888" cy="5794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53328C-DE6E-436E-A7AE-F2F7F7284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416" y="1679534"/>
            <a:ext cx="4958080" cy="7924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ADE003B-E22C-49C5-99DA-0D22C40B0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85" y="2805615"/>
            <a:ext cx="8128000" cy="11988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C0A54A9-1462-4346-8432-313049D7F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255" y="5305632"/>
            <a:ext cx="5201920" cy="10769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902ECD2-2E5A-4F22-A32C-352B93D40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909" y="4223263"/>
            <a:ext cx="524256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4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54F7E-BF44-43F1-9EB7-4AE50279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850106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8BA543F5-9A19-4AE9-B426-4437378DCA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512" y="1066799"/>
            <a:ext cx="8735888" cy="5794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02A739-A7E4-4902-B713-3FD33FDF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412607"/>
            <a:ext cx="4464496" cy="7366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F161B9-4E6F-4D5F-8503-49362C2A8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63" y="4077072"/>
            <a:ext cx="8837537" cy="10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3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AD76C-DA5E-464A-A34C-A4497AFB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</p:spPr>
        <p:txBody>
          <a:bodyPr/>
          <a:lstStyle/>
          <a:p>
            <a:r>
              <a:rPr lang="de-DE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</a:t>
            </a:r>
            <a:r>
              <a:rPr lang="de-DE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Schrödinger </a:t>
            </a:r>
            <a:r>
              <a:rPr lang="de-DE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endParaRPr lang="de-DE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4D24F31C-040A-4FF5-98F5-6A519DCA42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512" y="1066799"/>
            <a:ext cx="8735888" cy="5794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F017FD5-D864-4FB9-9649-9F92B258E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10" y="1489554"/>
            <a:ext cx="5430923" cy="201145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07C631B-CC43-404A-BE93-4FDC36A3A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834" y="3933056"/>
            <a:ext cx="5150075" cy="8502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58A4EF4-3673-46CA-8D41-B21D8063B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5394557"/>
            <a:ext cx="3160441" cy="6650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79BD439-24FD-4A2F-881C-9DA4F86A9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015" y="5401879"/>
            <a:ext cx="3468377" cy="6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3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B9BA8F2-BC65-4C06-A343-20F64109F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719891"/>
            <a:ext cx="5256584" cy="54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0CE04A5-9B09-44FB-A9C3-66C40349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60" y="404664"/>
            <a:ext cx="6918280" cy="62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70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4" name="Picture 2" descr="on the quantum corretion">
            <a:extLst>
              <a:ext uri="{FF2B5EF4-FFF2-40B4-BE49-F238E27FC236}">
                <a16:creationId xmlns:a16="http://schemas.microsoft.com/office/drawing/2014/main" id="{90C2A4A6-F13D-42D9-BD91-83331418F73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524000"/>
            <a:ext cx="4876800" cy="830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4115" name="Picture 3" descr="wigner_footnote">
            <a:extLst>
              <a:ext uri="{FF2B5EF4-FFF2-40B4-BE49-F238E27FC236}">
                <a16:creationId xmlns:a16="http://schemas.microsoft.com/office/drawing/2014/main" id="{D569C8C0-1EB7-4DC6-952B-9E42B6E7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43600"/>
            <a:ext cx="6858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116" name="Picture 4" descr="wigner_text">
            <a:extLst>
              <a:ext uri="{FF2B5EF4-FFF2-40B4-BE49-F238E27FC236}">
                <a16:creationId xmlns:a16="http://schemas.microsoft.com/office/drawing/2014/main" id="{D21E12B1-AACC-439E-B67F-59949489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708660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120" name="Picture 8" descr="http://thespectrumofriemannium.files.wordpress.com/2013/04/wigner.jpg">
            <a:extLst>
              <a:ext uri="{FF2B5EF4-FFF2-40B4-BE49-F238E27FC236}">
                <a16:creationId xmlns:a16="http://schemas.microsoft.com/office/drawing/2014/main" id="{6B1054A2-37AB-40A1-A1D5-69519AD14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6049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122" name="Picture 10" descr="http://www.nobelprize.org/nobel_prizes/physics/laureates/1963/wigner.jpg">
            <a:extLst>
              <a:ext uri="{FF2B5EF4-FFF2-40B4-BE49-F238E27FC236}">
                <a16:creationId xmlns:a16="http://schemas.microsoft.com/office/drawing/2014/main" id="{80E1DD13-220B-4F48-ABA4-EBC4FC5B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5430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44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2B5CA8-8A9C-42B0-B88B-0609D8E3D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340768"/>
            <a:ext cx="841248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18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42DEC69-A77C-4E89-BC64-8864ED949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619760"/>
            <a:ext cx="6827520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br>
              <a:rPr lang="en-US" altLang="de-DE" dirty="0">
                <a:solidFill>
                  <a:srgbClr val="FF0000"/>
                </a:solidFill>
              </a:rPr>
            </a:br>
            <a:r>
              <a:rPr lang="en-US" altLang="de-DE" dirty="0">
                <a:solidFill>
                  <a:srgbClr val="FF0000"/>
                </a:solidFill>
              </a:rPr>
              <a:t>     </a:t>
            </a:r>
            <a:endParaRPr lang="en-US" altLang="de-DE" sz="2800" dirty="0">
              <a:solidFill>
                <a:srgbClr val="FF9900"/>
              </a:solidFill>
            </a:endParaRPr>
          </a:p>
          <a:p>
            <a:pPr marL="324000" eaLnBrk="1" hangingPunct="1">
              <a:lnSpc>
                <a:spcPct val="105000"/>
              </a:lnSpc>
              <a:spcBef>
                <a:spcPts val="600"/>
              </a:spcBef>
            </a:pPr>
            <a:r>
              <a:rPr lang="en-US" altLang="de-DE" sz="35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Deceleration of a classical particle</a:t>
            </a:r>
          </a:p>
          <a:p>
            <a:pPr marL="324000" eaLnBrk="1" hangingPunct="1">
              <a:lnSpc>
                <a:spcPct val="105000"/>
              </a:lnSpc>
              <a:spcBef>
                <a:spcPts val="600"/>
              </a:spcBef>
            </a:pPr>
            <a:endParaRPr lang="en-US" altLang="de-DE" sz="35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eaLnBrk="1" hangingPunct="1">
              <a:lnSpc>
                <a:spcPct val="105000"/>
              </a:lnSpc>
              <a:spcBef>
                <a:spcPts val="600"/>
              </a:spcBef>
            </a:pPr>
            <a:r>
              <a:rPr lang="en-US" altLang="de-DE" sz="3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Deceleration of a quantum particle</a:t>
            </a:r>
            <a:br>
              <a:rPr lang="en-US" altLang="de-DE" sz="35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35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324000" eaLnBrk="1" hangingPunct="1">
              <a:lnSpc>
                <a:spcPct val="105000"/>
              </a:lnSpc>
              <a:spcBef>
                <a:spcPts val="600"/>
              </a:spcBef>
            </a:pPr>
            <a:r>
              <a:rPr lang="en-US" altLang="de-DE" sz="35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 Schrödinger equation </a:t>
            </a:r>
          </a:p>
          <a:p>
            <a:pPr marL="324000" eaLnBrk="1" hangingPunct="1">
              <a:lnSpc>
                <a:spcPct val="105000"/>
              </a:lnSpc>
              <a:spcBef>
                <a:spcPts val="600"/>
              </a:spcBef>
            </a:pPr>
            <a:endParaRPr lang="en-US" altLang="de-DE" sz="3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eaLnBrk="1" hangingPunct="1">
              <a:lnSpc>
                <a:spcPct val="105000"/>
              </a:lnSpc>
              <a:spcBef>
                <a:spcPts val="600"/>
              </a:spcBef>
            </a:pPr>
            <a:r>
              <a:rPr lang="en-US" altLang="de-DE" sz="35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Deceleration à la </a:t>
            </a:r>
            <a:r>
              <a:rPr lang="en-US" altLang="de-DE" sz="35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Kostin</a:t>
            </a:r>
            <a:r>
              <a:rPr lang="en-US" altLang="de-DE" sz="3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440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altLang="de-DE" sz="4400" dirty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de-DE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de-DE" dirty="0">
              <a:solidFill>
                <a:srgbClr val="0099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de-DE" dirty="0">
              <a:solidFill>
                <a:srgbClr val="0099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de-DE" dirty="0"/>
          </a:p>
          <a:p>
            <a:pPr eaLnBrk="1" hangingPunct="1">
              <a:lnSpc>
                <a:spcPct val="80000"/>
              </a:lnSpc>
            </a:pPr>
            <a:endParaRPr lang="en-US" altLang="de-DE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20521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Summary</a:t>
            </a:r>
            <a:r>
              <a:rPr lang="en-US" altLang="de-DE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79512" y="1052736"/>
            <a:ext cx="8735888" cy="140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8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F082DEB-D093-4FA2-982D-31F53852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63899"/>
            <a:ext cx="8592268" cy="166228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148CE43-48AE-4A94-96B6-2B8E5F8DE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80" y="2996952"/>
            <a:ext cx="7696961" cy="154031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156CE4B-4C78-4722-8687-7A69614E6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070" y="476672"/>
            <a:ext cx="547710" cy="2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F2950F-D56C-49C6-9417-ECFC6D6FB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502"/>
          <a:stretch/>
        </p:blipFill>
        <p:spPr>
          <a:xfrm>
            <a:off x="539552" y="340817"/>
            <a:ext cx="8179335" cy="28101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603E169-1EB0-4252-A730-A97B2D878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18" y="4802519"/>
            <a:ext cx="1272307" cy="17621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C37F589-D555-43FB-ACBA-35198920F2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8"/>
          <a:stretch/>
        </p:blipFill>
        <p:spPr>
          <a:xfrm>
            <a:off x="1547664" y="5073998"/>
            <a:ext cx="1529178" cy="149068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D1610DD-BC53-406C-8946-674E125338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7346" r="8287" b="15440"/>
          <a:stretch/>
        </p:blipFill>
        <p:spPr>
          <a:xfrm>
            <a:off x="4410369" y="4967455"/>
            <a:ext cx="1272308" cy="16098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12E1FD6-82C8-485C-9ADB-FDE476AC8F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52446"/>
            <a:ext cx="1358060" cy="135806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963D3CE-0816-45A3-9CA9-4C82846E48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44359"/>
            <a:ext cx="1169282" cy="160542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941AA16-9C6C-4AF0-9974-910EB238A9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42" y="3461370"/>
            <a:ext cx="1125237" cy="13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9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br>
              <a:rPr lang="en-US" altLang="de-DE" dirty="0">
                <a:solidFill>
                  <a:srgbClr val="FF0000"/>
                </a:solidFill>
              </a:rPr>
            </a:br>
            <a:r>
              <a:rPr lang="en-US" altLang="de-DE" dirty="0">
                <a:solidFill>
                  <a:srgbClr val="FF0000"/>
                </a:solidFill>
              </a:rPr>
              <a:t>     </a:t>
            </a:r>
            <a:endParaRPr lang="en-US" altLang="de-DE" sz="2800" dirty="0">
              <a:solidFill>
                <a:srgbClr val="FF9900"/>
              </a:solidFill>
            </a:endParaRPr>
          </a:p>
          <a:p>
            <a:pPr marL="324000" eaLnBrk="1" hangingPunct="1">
              <a:lnSpc>
                <a:spcPct val="105000"/>
              </a:lnSpc>
              <a:spcBef>
                <a:spcPts val="600"/>
              </a:spcBef>
            </a:pPr>
            <a:r>
              <a:rPr lang="en-US" altLang="de-DE" sz="35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Deceleration of a classical particle</a:t>
            </a:r>
          </a:p>
          <a:p>
            <a:pPr marL="324000" eaLnBrk="1" hangingPunct="1">
              <a:lnSpc>
                <a:spcPct val="105000"/>
              </a:lnSpc>
              <a:spcBef>
                <a:spcPts val="600"/>
              </a:spcBef>
            </a:pPr>
            <a:endParaRPr lang="en-US" altLang="de-DE" sz="35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eaLnBrk="1" hangingPunct="1">
              <a:lnSpc>
                <a:spcPct val="105000"/>
              </a:lnSpc>
              <a:spcBef>
                <a:spcPts val="600"/>
              </a:spcBef>
            </a:pPr>
            <a:r>
              <a:rPr lang="en-US" altLang="de-DE" sz="3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Deceleration of a quantum particle</a:t>
            </a:r>
            <a:br>
              <a:rPr lang="en-US" altLang="de-DE" sz="35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35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324000" eaLnBrk="1" hangingPunct="1">
              <a:lnSpc>
                <a:spcPct val="105000"/>
              </a:lnSpc>
              <a:spcBef>
                <a:spcPts val="600"/>
              </a:spcBef>
            </a:pPr>
            <a:r>
              <a:rPr lang="en-US" altLang="de-DE" sz="35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 Schrödinger equation </a:t>
            </a:r>
          </a:p>
          <a:p>
            <a:pPr marL="324000" eaLnBrk="1" hangingPunct="1">
              <a:lnSpc>
                <a:spcPct val="105000"/>
              </a:lnSpc>
              <a:spcBef>
                <a:spcPts val="600"/>
              </a:spcBef>
            </a:pPr>
            <a:endParaRPr lang="en-US" altLang="de-DE" sz="3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eaLnBrk="1" hangingPunct="1">
              <a:lnSpc>
                <a:spcPct val="105000"/>
              </a:lnSpc>
              <a:spcBef>
                <a:spcPts val="600"/>
              </a:spcBef>
            </a:pPr>
            <a:r>
              <a:rPr lang="en-US" altLang="de-DE" sz="35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Deceleration à la </a:t>
            </a:r>
            <a:r>
              <a:rPr lang="en-US" altLang="de-DE" sz="35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Kostin</a:t>
            </a:r>
            <a:r>
              <a:rPr lang="en-US" altLang="de-DE" sz="3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440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altLang="de-DE" sz="4400" dirty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de-DE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de-DE" dirty="0">
              <a:solidFill>
                <a:srgbClr val="0099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de-DE" dirty="0">
              <a:solidFill>
                <a:srgbClr val="0099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de-DE" dirty="0"/>
          </a:p>
          <a:p>
            <a:pPr eaLnBrk="1" hangingPunct="1">
              <a:lnSpc>
                <a:spcPct val="80000"/>
              </a:lnSpc>
            </a:pPr>
            <a:endParaRPr lang="en-US" altLang="de-DE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20072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>
                <a:solidFill>
                  <a:srgbClr val="0000FF"/>
                </a:solidFill>
              </a:rPr>
              <a:t>Overview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179512" y="1066799"/>
            <a:ext cx="8735888" cy="5794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84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174BA37-7101-4ED5-9594-EB51D2D6AD1C}"/>
              </a:ext>
            </a:extLst>
          </p:cNvPr>
          <p:cNvSpPr txBox="1"/>
          <p:nvPr/>
        </p:nvSpPr>
        <p:spPr>
          <a:xfrm>
            <a:off x="2339752" y="47667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Dissipative Force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1AED33DF-BC47-4C4F-BE5E-D1A19CB0E2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056" y="1093386"/>
            <a:ext cx="8735888" cy="5794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0811962-F69F-456A-9C4F-CE7D6A9E6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81" y="1927787"/>
            <a:ext cx="2893342" cy="11171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9269764-B695-4068-9BD8-A3786C10A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290" y="2022092"/>
            <a:ext cx="2443267" cy="81174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192ECA0-CF13-44C2-B3D4-86C2D0F12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742" y="3576220"/>
            <a:ext cx="4436457" cy="112518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3144BBC-B4A7-43AA-8E66-BD622A29E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559" y="4991127"/>
            <a:ext cx="3214824" cy="12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4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9D90E-D7E8-4DD6-B738-BFDC3489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02" y="246586"/>
            <a:ext cx="8128198" cy="1036238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Time-</a:t>
            </a:r>
            <a:r>
              <a:rPr lang="de-DE" sz="3200" dirty="0" err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dependent</a:t>
            </a:r>
            <a:r>
              <a:rPr lang="de-DE" sz="3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homogenous</a:t>
            </a:r>
            <a:r>
              <a:rPr lang="de-DE" sz="3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force</a:t>
            </a:r>
            <a:endParaRPr lang="de-DE" sz="320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16F226B5-DA53-4128-B79B-75524B0C69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512" y="1066799"/>
            <a:ext cx="8735888" cy="5794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D751EFB-2512-4944-ABE6-93C1839A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40" y="1282824"/>
            <a:ext cx="2966720" cy="6807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74FB211-DC1B-4F81-A9DB-2C91635A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2202056"/>
            <a:ext cx="5120640" cy="660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676381-3E81-40C1-8A99-8251BFEC4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23" y="3212976"/>
            <a:ext cx="5591155" cy="32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70775-6467-4794-AF64-E4D2419B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066130"/>
          </a:xfrm>
        </p:spPr>
        <p:txBody>
          <a:bodyPr/>
          <a:lstStyle/>
          <a:p>
            <a:r>
              <a:rPr lang="de-DE" sz="3200" dirty="0" err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Inverted</a:t>
            </a:r>
            <a:r>
              <a:rPr lang="de-DE" sz="3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harmonic</a:t>
            </a:r>
            <a:r>
              <a:rPr lang="de-DE" sz="3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oscillator</a:t>
            </a:r>
            <a:endParaRPr lang="de-DE" sz="320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9FEF239A-6BBA-4BB8-AC77-EA4609699A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512" y="1066799"/>
            <a:ext cx="8735888" cy="5794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DED3D9-1327-4272-8942-4A57221D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40" y="1844824"/>
            <a:ext cx="2966720" cy="10261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C5D48D7-AE4C-4F08-85A7-DB6AF3D9C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456" y="3113257"/>
            <a:ext cx="3901440" cy="8737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7560F7-1100-428D-9333-FCD3D9BE2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653136"/>
            <a:ext cx="3820160" cy="7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7D87-AAFB-43DA-BCB2-DBE38078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0502"/>
            <a:ext cx="8229600" cy="1140266"/>
          </a:xfrm>
        </p:spPr>
        <p:txBody>
          <a:bodyPr>
            <a:normAutofit/>
          </a:bodyPr>
          <a:lstStyle/>
          <a:p>
            <a:r>
              <a:rPr lang="de-DE" sz="3200" dirty="0" err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Deceleration</a:t>
            </a:r>
            <a:r>
              <a:rPr lang="de-DE" sz="3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de-DE" sz="3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lang="de-DE" sz="3200" dirty="0" err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quantum</a:t>
            </a:r>
            <a:r>
              <a:rPr lang="de-DE" sz="3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particle</a:t>
            </a:r>
            <a:endParaRPr lang="de-DE" sz="320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C3D66991-1B7D-4048-9088-712F32835A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512" y="1066799"/>
            <a:ext cx="8735888" cy="5794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9B806C-3CB5-41F4-A28A-0899EAF1C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98" y="1750972"/>
            <a:ext cx="7722604" cy="115669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70D05D-8A88-40A8-BEA1-8DCA565D1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469484"/>
            <a:ext cx="3990696" cy="99767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B38B385-36B0-4062-892C-C36714AB4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07" y="4837976"/>
            <a:ext cx="7322734" cy="12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5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4" b="25545"/>
          <a:stretch>
            <a:fillRect/>
          </a:stretch>
        </p:blipFill>
        <p:spPr bwMode="auto">
          <a:xfrm>
            <a:off x="74613" y="0"/>
            <a:ext cx="35242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60350"/>
            <a:ext cx="813593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6330950"/>
            <a:ext cx="3948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327275"/>
            <a:ext cx="3838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3590925"/>
            <a:ext cx="64960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</Words>
  <Application>Microsoft Office PowerPoint</Application>
  <PresentationFormat>Bildschirmpräsentation (4:3)</PresentationFormat>
  <Paragraphs>43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Time-dependent homogenous force</vt:lpstr>
      <vt:lpstr>Inverted harmonic oscillator</vt:lpstr>
      <vt:lpstr>Deceleration of a quantum particle</vt:lpstr>
      <vt:lpstr>PowerPoint-Präsentation</vt:lpstr>
      <vt:lpstr>Potential</vt:lpstr>
      <vt:lpstr> Solution</vt:lpstr>
      <vt:lpstr>Nonlinear Schrödinger 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wfiebelk</dc:creator>
  <cp:lastModifiedBy>Wilma Fiebelkorn</cp:lastModifiedBy>
  <cp:revision>131</cp:revision>
  <cp:lastPrinted>2022-05-17T10:06:39Z</cp:lastPrinted>
  <dcterms:created xsi:type="dcterms:W3CDTF">2014-11-07T08:17:07Z</dcterms:created>
  <dcterms:modified xsi:type="dcterms:W3CDTF">2022-05-17T10:59:55Z</dcterms:modified>
</cp:coreProperties>
</file>