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71" r:id="rId3"/>
    <p:sldMasterId id="214748367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6ba26c3401_0_0:notes"/>
          <p:cNvSpPr txBox="1"/>
          <p:nvPr>
            <p:ph idx="1" type="body"/>
          </p:nvPr>
        </p:nvSpPr>
        <p:spPr>
          <a:xfrm>
            <a:off x="679750" y="4715125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4" name="Google Shape;164;g6ba26c3401_0_0:notes"/>
          <p:cNvSpPr/>
          <p:nvPr>
            <p:ph idx="2" type="sldImg"/>
          </p:nvPr>
        </p:nvSpPr>
        <p:spPr>
          <a:xfrm>
            <a:off x="92075" y="744538"/>
            <a:ext cx="66150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3:notes"/>
          <p:cNvSpPr txBox="1"/>
          <p:nvPr>
            <p:ph idx="1" type="body"/>
          </p:nvPr>
        </p:nvSpPr>
        <p:spPr>
          <a:xfrm>
            <a:off x="679750" y="4715125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93" name="Google Shape;393;p3:notes"/>
          <p:cNvSpPr/>
          <p:nvPr>
            <p:ph idx="2" type="sldImg"/>
          </p:nvPr>
        </p:nvSpPr>
        <p:spPr>
          <a:xfrm>
            <a:off x="92075" y="744538"/>
            <a:ext cx="6615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5:notes"/>
          <p:cNvSpPr txBox="1"/>
          <p:nvPr>
            <p:ph idx="1" type="body"/>
          </p:nvPr>
        </p:nvSpPr>
        <p:spPr>
          <a:xfrm>
            <a:off x="679750" y="4715125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16" name="Google Shape;416;p5:notes"/>
          <p:cNvSpPr/>
          <p:nvPr>
            <p:ph idx="2" type="sldImg"/>
          </p:nvPr>
        </p:nvSpPr>
        <p:spPr>
          <a:xfrm>
            <a:off x="92075" y="744538"/>
            <a:ext cx="66150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2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7:notes"/>
          <p:cNvSpPr txBox="1"/>
          <p:nvPr>
            <p:ph idx="1" type="body"/>
          </p:nvPr>
        </p:nvSpPr>
        <p:spPr>
          <a:xfrm>
            <a:off x="679750" y="4715125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44" name="Google Shape;444;p7:notes"/>
          <p:cNvSpPr/>
          <p:nvPr>
            <p:ph idx="2" type="sldImg"/>
          </p:nvPr>
        </p:nvSpPr>
        <p:spPr>
          <a:xfrm>
            <a:off x="92075" y="744538"/>
            <a:ext cx="66150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8:notes"/>
          <p:cNvSpPr txBox="1"/>
          <p:nvPr>
            <p:ph idx="1" type="body"/>
          </p:nvPr>
        </p:nvSpPr>
        <p:spPr>
          <a:xfrm>
            <a:off x="679750" y="4715125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73" name="Google Shape;473;p8:notes"/>
          <p:cNvSpPr/>
          <p:nvPr>
            <p:ph idx="2" type="sldImg"/>
          </p:nvPr>
        </p:nvSpPr>
        <p:spPr>
          <a:xfrm>
            <a:off x="92075" y="744538"/>
            <a:ext cx="66150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9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89" name="Google Shape;489;p9:notes"/>
          <p:cNvSpPr/>
          <p:nvPr>
            <p:ph idx="2" type="sldImg"/>
          </p:nvPr>
        </p:nvSpPr>
        <p:spPr>
          <a:xfrm>
            <a:off x="92075" y="744538"/>
            <a:ext cx="6615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6ba26c3401_0_101:notes"/>
          <p:cNvSpPr/>
          <p:nvPr>
            <p:ph idx="2" type="sldImg"/>
          </p:nvPr>
        </p:nvSpPr>
        <p:spPr>
          <a:xfrm>
            <a:off x="92075" y="744538"/>
            <a:ext cx="66150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9" name="Google Shape;169;g6ba26c3401_0_101:notes"/>
          <p:cNvSpPr txBox="1"/>
          <p:nvPr>
            <p:ph idx="1" type="body"/>
          </p:nvPr>
        </p:nvSpPr>
        <p:spPr>
          <a:xfrm>
            <a:off x="679750" y="4715125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58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6ba26c3401_0_15:notes"/>
          <p:cNvSpPr txBox="1"/>
          <p:nvPr>
            <p:ph idx="1" type="body"/>
          </p:nvPr>
        </p:nvSpPr>
        <p:spPr>
          <a:xfrm>
            <a:off x="679750" y="4715125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3" name="Google Shape;193;g6ba26c3401_0_15:notes"/>
          <p:cNvSpPr/>
          <p:nvPr>
            <p:ph idx="2" type="sldImg"/>
          </p:nvPr>
        </p:nvSpPr>
        <p:spPr>
          <a:xfrm>
            <a:off x="92075" y="744538"/>
            <a:ext cx="66150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6ba26c3401_0_75:notes"/>
          <p:cNvSpPr/>
          <p:nvPr>
            <p:ph idx="2" type="sldImg"/>
          </p:nvPr>
        </p:nvSpPr>
        <p:spPr>
          <a:xfrm>
            <a:off x="92075" y="744538"/>
            <a:ext cx="66150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7" name="Google Shape;237;g6ba26c3401_0_75:notes"/>
          <p:cNvSpPr txBox="1"/>
          <p:nvPr>
            <p:ph idx="1" type="body"/>
          </p:nvPr>
        </p:nvSpPr>
        <p:spPr>
          <a:xfrm>
            <a:off x="679750" y="4715125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6ba26c3401_0_124:notes"/>
          <p:cNvSpPr txBox="1"/>
          <p:nvPr>
            <p:ph idx="1" type="body"/>
          </p:nvPr>
        </p:nvSpPr>
        <p:spPr>
          <a:xfrm>
            <a:off x="679750" y="4715125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64" name="Google Shape;264;g6ba26c3401_0_124:notes"/>
          <p:cNvSpPr/>
          <p:nvPr>
            <p:ph idx="2" type="sldImg"/>
          </p:nvPr>
        </p:nvSpPr>
        <p:spPr>
          <a:xfrm>
            <a:off x="92075" y="744538"/>
            <a:ext cx="66150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6ba26c3401_0_180:notes"/>
          <p:cNvSpPr/>
          <p:nvPr>
            <p:ph idx="2" type="sldImg"/>
          </p:nvPr>
        </p:nvSpPr>
        <p:spPr>
          <a:xfrm>
            <a:off x="92075" y="744538"/>
            <a:ext cx="66150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9" name="Google Shape;309;g6ba26c3401_0_180:notes"/>
          <p:cNvSpPr txBox="1"/>
          <p:nvPr>
            <p:ph idx="1" type="body"/>
          </p:nvPr>
        </p:nvSpPr>
        <p:spPr>
          <a:xfrm>
            <a:off x="679750" y="4715125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70b0d64083_0_203:notes"/>
          <p:cNvSpPr txBox="1"/>
          <p:nvPr>
            <p:ph idx="1" type="body"/>
          </p:nvPr>
        </p:nvSpPr>
        <p:spPr>
          <a:xfrm>
            <a:off x="679750" y="4715125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18" name="Google Shape;318;g70b0d64083_0_203:notes"/>
          <p:cNvSpPr/>
          <p:nvPr>
            <p:ph idx="2" type="sldImg"/>
          </p:nvPr>
        </p:nvSpPr>
        <p:spPr>
          <a:xfrm>
            <a:off x="92075" y="744538"/>
            <a:ext cx="66150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:notes"/>
          <p:cNvSpPr txBox="1"/>
          <p:nvPr>
            <p:ph idx="1" type="body"/>
          </p:nvPr>
        </p:nvSpPr>
        <p:spPr>
          <a:xfrm>
            <a:off x="679750" y="4715125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24" name="Google Shape;324;p2:notes"/>
          <p:cNvSpPr/>
          <p:nvPr>
            <p:ph idx="2" type="sldImg"/>
          </p:nvPr>
        </p:nvSpPr>
        <p:spPr>
          <a:xfrm>
            <a:off x="92075" y="744538"/>
            <a:ext cx="6615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6b52a96b0e_2_10:notes"/>
          <p:cNvSpPr txBox="1"/>
          <p:nvPr>
            <p:ph idx="1" type="body"/>
          </p:nvPr>
        </p:nvSpPr>
        <p:spPr>
          <a:xfrm>
            <a:off x="679750" y="4715125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54" name="Google Shape;354;g6b52a96b0e_2_10:notes"/>
          <p:cNvSpPr/>
          <p:nvPr>
            <p:ph idx="2" type="sldImg"/>
          </p:nvPr>
        </p:nvSpPr>
        <p:spPr>
          <a:xfrm>
            <a:off x="92075" y="744538"/>
            <a:ext cx="66150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ím és tartalom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ím és függőleges szöveg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Függőleges cím és szöveg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6012656" y="771525"/>
            <a:ext cx="3290888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821656" y="-1209675"/>
            <a:ext cx="3290888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Full Content - Subtitle">
  <p:cSld name="Title and Full Content - Subtitle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/>
          <p:nvPr>
            <p:ph type="title"/>
          </p:nvPr>
        </p:nvSpPr>
        <p:spPr>
          <a:xfrm>
            <a:off x="332185" y="322886"/>
            <a:ext cx="8479500" cy="3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" type="subTitle"/>
          </p:nvPr>
        </p:nvSpPr>
        <p:spPr>
          <a:xfrm>
            <a:off x="332184" y="700075"/>
            <a:ext cx="8479500" cy="66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>
                <a:solidFill>
                  <a:schemeClr val="dk1"/>
                </a:solidFill>
              </a:defRPr>
            </a:lvl1pPr>
            <a:lvl2pPr lvl="1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2pPr>
            <a:lvl3pPr lvl="2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4pPr>
            <a:lvl5pPr lvl="4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5pPr>
            <a:lvl6pPr lvl="5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6pPr>
            <a:lvl7pPr lvl="6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7pPr>
            <a:lvl8pPr lvl="7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8pPr>
            <a:lvl9pPr lvl="8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9pPr>
          </a:lstStyle>
          <a:p/>
        </p:txBody>
      </p:sp>
      <p:sp>
        <p:nvSpPr>
          <p:cNvPr id="83" name="Google Shape;83;p13"/>
          <p:cNvSpPr txBox="1"/>
          <p:nvPr>
            <p:ph idx="2" type="body"/>
          </p:nvPr>
        </p:nvSpPr>
        <p:spPr>
          <a:xfrm>
            <a:off x="332185" y="1577579"/>
            <a:ext cx="8479500" cy="30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2pPr>
            <a:lvl3pPr indent="-317500" lvl="2" marL="1371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4pPr>
            <a:lvl5pPr indent="-304800" lvl="4" marL="22860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Char char="»"/>
              <a:defRPr/>
            </a:lvl5pPr>
            <a:lvl6pPr indent="-317500" lvl="5" marL="2743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1" type="ftr"/>
          </p:nvPr>
        </p:nvSpPr>
        <p:spPr>
          <a:xfrm>
            <a:off x="332184" y="4766310"/>
            <a:ext cx="4105200" cy="102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0" type="dt"/>
          </p:nvPr>
        </p:nvSpPr>
        <p:spPr>
          <a:xfrm>
            <a:off x="7488222" y="4766310"/>
            <a:ext cx="1323600" cy="102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2" type="sldNum"/>
          </p:nvPr>
        </p:nvSpPr>
        <p:spPr>
          <a:xfrm>
            <a:off x="7488222" y="4869180"/>
            <a:ext cx="1323600" cy="102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ím és tartalom" type="obj">
  <p:cSld name="OBJEC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5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5"/>
          <p:cNvSpPr txBox="1"/>
          <p:nvPr>
            <p:ph idx="1" type="body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6" name="Google Shape;96;p15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5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5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ímdia" type="title">
  <p:cSld name="TITLE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/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6"/>
          <p:cNvSpPr txBox="1"/>
          <p:nvPr>
            <p:ph idx="1" type="subTitle"/>
          </p:nvPr>
        </p:nvSpPr>
        <p:spPr>
          <a:xfrm>
            <a:off x="1371600" y="2914650"/>
            <a:ext cx="6400800" cy="13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2" name="Google Shape;102;p16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6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6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zakaszfejléc" type="secHead">
  <p:cSld name="SECTION_HEAD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/>
          <p:nvPr>
            <p:ph type="title"/>
          </p:nvPr>
        </p:nvSpPr>
        <p:spPr>
          <a:xfrm>
            <a:off x="722313" y="3305176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7"/>
          <p:cNvSpPr txBox="1"/>
          <p:nvPr>
            <p:ph idx="1" type="body"/>
          </p:nvPr>
        </p:nvSpPr>
        <p:spPr>
          <a:xfrm>
            <a:off x="722313" y="2180035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17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7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7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 tartalomrész" type="twoObj">
  <p:cSld name="TWO_OBJECTS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8"/>
          <p:cNvSpPr txBox="1"/>
          <p:nvPr>
            <p:ph idx="1" type="body"/>
          </p:nvPr>
        </p:nvSpPr>
        <p:spPr>
          <a:xfrm>
            <a:off x="457200" y="900113"/>
            <a:ext cx="4038600" cy="25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14" name="Google Shape;114;p18"/>
          <p:cNvSpPr txBox="1"/>
          <p:nvPr>
            <p:ph idx="2" type="body"/>
          </p:nvPr>
        </p:nvSpPr>
        <p:spPr>
          <a:xfrm>
            <a:off x="4648200" y="900113"/>
            <a:ext cx="4038600" cy="25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15" name="Google Shape;115;p18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8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8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Összehasonlítás" type="twoTxTwoObj">
  <p:cSld name="TWO_OBJECTS_WITH_TEXT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9"/>
          <p:cNvSpPr txBox="1"/>
          <p:nvPr>
            <p:ph idx="1" type="body"/>
          </p:nvPr>
        </p:nvSpPr>
        <p:spPr>
          <a:xfrm>
            <a:off x="457200" y="1151335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1" name="Google Shape;121;p19"/>
          <p:cNvSpPr txBox="1"/>
          <p:nvPr>
            <p:ph idx="2" type="body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22" name="Google Shape;122;p19"/>
          <p:cNvSpPr txBox="1"/>
          <p:nvPr>
            <p:ph idx="3" type="body"/>
          </p:nvPr>
        </p:nvSpPr>
        <p:spPr>
          <a:xfrm>
            <a:off x="4645026" y="1151335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3" name="Google Shape;123;p19"/>
          <p:cNvSpPr txBox="1"/>
          <p:nvPr>
            <p:ph idx="4" type="body"/>
          </p:nvPr>
        </p:nvSpPr>
        <p:spPr>
          <a:xfrm>
            <a:off x="4645026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24" name="Google Shape;124;p19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9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9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sak cím" type="titleOnly">
  <p:cSld name="TITLE_ONLY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0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0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0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Üres" type="blank">
  <p:cSld name="BLANK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1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1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1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ímdia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artalomrész képaláírással" type="objTx">
  <p:cSld name="OBJECT_WITH_CAPTION_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2"/>
          <p:cNvSpPr txBox="1"/>
          <p:nvPr>
            <p:ph type="title"/>
          </p:nvPr>
        </p:nvSpPr>
        <p:spPr>
          <a:xfrm>
            <a:off x="457201" y="204787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2"/>
          <p:cNvSpPr txBox="1"/>
          <p:nvPr>
            <p:ph idx="1" type="body"/>
          </p:nvPr>
        </p:nvSpPr>
        <p:spPr>
          <a:xfrm>
            <a:off x="3575050" y="204788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39" name="Google Shape;139;p22"/>
          <p:cNvSpPr txBox="1"/>
          <p:nvPr>
            <p:ph idx="2" type="body"/>
          </p:nvPr>
        </p:nvSpPr>
        <p:spPr>
          <a:xfrm>
            <a:off x="457201" y="1076326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40" name="Google Shape;140;p22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2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22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Kép képaláírással" type="picTx">
  <p:cSld name="PICTURE_WITH_CAPTION_TEX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/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23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6" name="Google Shape;146;p23"/>
          <p:cNvSpPr txBox="1"/>
          <p:nvPr>
            <p:ph idx="1" type="body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47" name="Google Shape;147;p23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23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23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ím és függőleges szöveg" type="vertTx">
  <p:cSld name="VERTICAL_TEXT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24"/>
          <p:cNvSpPr txBox="1"/>
          <p:nvPr>
            <p:ph idx="1" type="body"/>
          </p:nvPr>
        </p:nvSpPr>
        <p:spPr>
          <a:xfrm rot="5400000">
            <a:off x="2874750" y="-1217399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3" name="Google Shape;153;p24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24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24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Függőleges cím és szöveg" type="vertTitleAndTx">
  <p:cSld name="VERTICAL_TITLE_AND_VERTICAL_TEXT"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5"/>
          <p:cNvSpPr txBox="1"/>
          <p:nvPr>
            <p:ph type="title"/>
          </p:nvPr>
        </p:nvSpPr>
        <p:spPr>
          <a:xfrm rot="5400000">
            <a:off x="6012600" y="771581"/>
            <a:ext cx="32910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25"/>
          <p:cNvSpPr txBox="1"/>
          <p:nvPr>
            <p:ph idx="1" type="body"/>
          </p:nvPr>
        </p:nvSpPr>
        <p:spPr>
          <a:xfrm rot="5400000">
            <a:off x="1821600" y="-1209619"/>
            <a:ext cx="32910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9" name="Google Shape;159;p25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25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25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zakaszfejléc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 tartalomrész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Összehasonlítás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sak cím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Üres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artalomrész képaláírással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Kép képaláírással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9" name="Google Shape;89;p14"/>
          <p:cNvSpPr txBox="1"/>
          <p:nvPr>
            <p:ph idx="1" type="body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0" name="Google Shape;90;p14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1" name="Google Shape;91;p14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2" name="Google Shape;92;p14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Relationship Id="rId4" Type="http://schemas.openxmlformats.org/officeDocument/2006/relationships/image" Target="../media/image6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Relationship Id="rId4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6"/>
          <p:cNvSpPr/>
          <p:nvPr/>
        </p:nvSpPr>
        <p:spPr>
          <a:xfrm>
            <a:off x="1360550" y="3546763"/>
            <a:ext cx="6231900" cy="10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34275" spcFirstLastPara="1" rIns="342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hu-HU" sz="2400" u="none" cap="none" strike="noStrike">
                <a:solidFill>
                  <a:srgbClr val="1E281E"/>
                </a:solidFill>
                <a:latin typeface="Arial"/>
                <a:ea typeface="Arial"/>
                <a:cs typeface="Arial"/>
                <a:sym typeface="Arial"/>
              </a:rPr>
              <a:t>Artificial Intelligence Coalition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hu-HU" sz="2400" u="none" cap="none" strike="noStrike">
                <a:solidFill>
                  <a:srgbClr val="1E281E"/>
                </a:solidFill>
                <a:latin typeface="Arial"/>
                <a:ea typeface="Arial"/>
                <a:cs typeface="Arial"/>
                <a:sym typeface="Arial"/>
              </a:rPr>
              <a:t>Actionplan</a:t>
            </a:r>
            <a:endParaRPr b="0" i="0" sz="2400" u="none" cap="none" strike="noStrike">
              <a:solidFill>
                <a:srgbClr val="1E281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35"/>
          <p:cNvSpPr txBox="1"/>
          <p:nvPr/>
        </p:nvSpPr>
        <p:spPr>
          <a:xfrm>
            <a:off x="4678301" y="868775"/>
            <a:ext cx="2261989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hu-HU" sz="1100"/>
              <a:t>Individual / market driven data collection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6" name="Google Shape;396;p35"/>
          <p:cNvSpPr txBox="1"/>
          <p:nvPr/>
        </p:nvSpPr>
        <p:spPr>
          <a:xfrm>
            <a:off x="433200" y="233250"/>
            <a:ext cx="8165400" cy="6355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2400">
                <a:solidFill>
                  <a:schemeClr val="dk1"/>
                </a:solidFill>
              </a:rPr>
              <a:t>Health and data driven agriculture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7" name="Google Shape;397;p35"/>
          <p:cNvSpPr txBox="1"/>
          <p:nvPr/>
        </p:nvSpPr>
        <p:spPr>
          <a:xfrm>
            <a:off x="250321" y="4270180"/>
            <a:ext cx="14628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lang="hu-HU"/>
              <a:t>Healthcare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8" name="Google Shape;398;p35"/>
          <p:cNvSpPr txBox="1"/>
          <p:nvPr/>
        </p:nvSpPr>
        <p:spPr>
          <a:xfrm>
            <a:off x="173737" y="3389308"/>
            <a:ext cx="1563609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lang="hu-HU"/>
              <a:t>Nutrition and activity data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9" name="Google Shape;399;p35"/>
          <p:cNvSpPr txBox="1"/>
          <p:nvPr/>
        </p:nvSpPr>
        <p:spPr>
          <a:xfrm>
            <a:off x="250322" y="2446443"/>
            <a:ext cx="1462877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lang="hu-HU"/>
              <a:t>Food processing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0" name="Google Shape;400;p35"/>
          <p:cNvSpPr txBox="1"/>
          <p:nvPr/>
        </p:nvSpPr>
        <p:spPr>
          <a:xfrm>
            <a:off x="250320" y="1443079"/>
            <a:ext cx="1462877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lang="hu-HU"/>
              <a:t>Food production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1" name="Google Shape;401;p35"/>
          <p:cNvSpPr/>
          <p:nvPr/>
        </p:nvSpPr>
        <p:spPr>
          <a:xfrm>
            <a:off x="867834" y="2016761"/>
            <a:ext cx="166327" cy="360679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2" name="Google Shape;402;p35"/>
          <p:cNvSpPr/>
          <p:nvPr/>
        </p:nvSpPr>
        <p:spPr>
          <a:xfrm>
            <a:off x="867833" y="2961056"/>
            <a:ext cx="166327" cy="360679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3" name="Google Shape;403;p35"/>
          <p:cNvSpPr/>
          <p:nvPr/>
        </p:nvSpPr>
        <p:spPr>
          <a:xfrm>
            <a:off x="867833" y="3984591"/>
            <a:ext cx="166327" cy="360679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04" name="Google Shape;404;p35"/>
          <p:cNvCxnSpPr/>
          <p:nvPr/>
        </p:nvCxnSpPr>
        <p:spPr>
          <a:xfrm>
            <a:off x="4515900" y="960120"/>
            <a:ext cx="0" cy="3745406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05" name="Google Shape;405;p35"/>
          <p:cNvSpPr txBox="1"/>
          <p:nvPr/>
        </p:nvSpPr>
        <p:spPr>
          <a:xfrm>
            <a:off x="2606042" y="868775"/>
            <a:ext cx="1542326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hu-HU" sz="1100"/>
              <a:t>State driven / regulated data collection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6" name="Google Shape;406;p35"/>
          <p:cNvSpPr/>
          <p:nvPr/>
        </p:nvSpPr>
        <p:spPr>
          <a:xfrm>
            <a:off x="3776473" y="1559164"/>
            <a:ext cx="739415" cy="4308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7" name="Google Shape;407;p35"/>
          <p:cNvSpPr/>
          <p:nvPr/>
        </p:nvSpPr>
        <p:spPr>
          <a:xfrm>
            <a:off x="2606042" y="2573278"/>
            <a:ext cx="1909846" cy="4308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8" name="Google Shape;408;p35"/>
          <p:cNvSpPr/>
          <p:nvPr/>
        </p:nvSpPr>
        <p:spPr>
          <a:xfrm>
            <a:off x="4353500" y="3495471"/>
            <a:ext cx="162388" cy="4308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9" name="Google Shape;409;p35"/>
          <p:cNvSpPr/>
          <p:nvPr/>
        </p:nvSpPr>
        <p:spPr>
          <a:xfrm>
            <a:off x="2211974" y="4183380"/>
            <a:ext cx="2330462" cy="4308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0" name="Google Shape;410;p35"/>
          <p:cNvSpPr/>
          <p:nvPr/>
        </p:nvSpPr>
        <p:spPr>
          <a:xfrm>
            <a:off x="4515888" y="2570222"/>
            <a:ext cx="1060663" cy="430887"/>
          </a:xfrm>
          <a:prstGeom prst="rect">
            <a:avLst/>
          </a:prstGeom>
          <a:solidFill>
            <a:srgbClr val="95373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1" name="Google Shape;411;p35"/>
          <p:cNvSpPr/>
          <p:nvPr/>
        </p:nvSpPr>
        <p:spPr>
          <a:xfrm>
            <a:off x="4515888" y="1559164"/>
            <a:ext cx="1409421" cy="430887"/>
          </a:xfrm>
          <a:prstGeom prst="rect">
            <a:avLst/>
          </a:prstGeom>
          <a:solidFill>
            <a:srgbClr val="95373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2" name="Google Shape;412;p35"/>
          <p:cNvSpPr/>
          <p:nvPr/>
        </p:nvSpPr>
        <p:spPr>
          <a:xfrm>
            <a:off x="4515887" y="3495470"/>
            <a:ext cx="2261989" cy="430887"/>
          </a:xfrm>
          <a:prstGeom prst="rect">
            <a:avLst/>
          </a:prstGeom>
          <a:solidFill>
            <a:srgbClr val="95373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3" name="Google Shape;413;p35"/>
          <p:cNvSpPr/>
          <p:nvPr/>
        </p:nvSpPr>
        <p:spPr>
          <a:xfrm>
            <a:off x="4529858" y="4183380"/>
            <a:ext cx="1060663" cy="430887"/>
          </a:xfrm>
          <a:prstGeom prst="rect">
            <a:avLst/>
          </a:prstGeom>
          <a:solidFill>
            <a:srgbClr val="95373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8" name="Google Shape;418;p36"/>
          <p:cNvCxnSpPr/>
          <p:nvPr/>
        </p:nvCxnSpPr>
        <p:spPr>
          <a:xfrm rot="10800000">
            <a:off x="4483140" y="1345832"/>
            <a:ext cx="208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419" name="Google Shape;419;p36"/>
          <p:cNvCxnSpPr/>
          <p:nvPr/>
        </p:nvCxnSpPr>
        <p:spPr>
          <a:xfrm rot="10800000">
            <a:off x="4513267" y="3296465"/>
            <a:ext cx="208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420" name="Google Shape;420;p36"/>
          <p:cNvCxnSpPr/>
          <p:nvPr/>
        </p:nvCxnSpPr>
        <p:spPr>
          <a:xfrm rot="10800000">
            <a:off x="4491144" y="2756493"/>
            <a:ext cx="208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421" name="Google Shape;421;p36"/>
          <p:cNvCxnSpPr/>
          <p:nvPr/>
        </p:nvCxnSpPr>
        <p:spPr>
          <a:xfrm rot="10800000">
            <a:off x="4491144" y="2223639"/>
            <a:ext cx="208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422" name="Google Shape;422;p36"/>
          <p:cNvCxnSpPr/>
          <p:nvPr/>
        </p:nvCxnSpPr>
        <p:spPr>
          <a:xfrm rot="10800000">
            <a:off x="4483140" y="1735315"/>
            <a:ext cx="208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423" name="Google Shape;423;p36"/>
          <p:cNvCxnSpPr/>
          <p:nvPr/>
        </p:nvCxnSpPr>
        <p:spPr>
          <a:xfrm rot="10800000">
            <a:off x="4484050" y="952072"/>
            <a:ext cx="190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424" name="Google Shape;424;p36"/>
          <p:cNvSpPr txBox="1"/>
          <p:nvPr/>
        </p:nvSpPr>
        <p:spPr>
          <a:xfrm>
            <a:off x="433200" y="4650"/>
            <a:ext cx="81654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2400">
                <a:solidFill>
                  <a:schemeClr val="dk1"/>
                </a:solidFill>
              </a:rPr>
              <a:t>DATA VALET - </a:t>
            </a:r>
            <a:r>
              <a:rPr lang="hu-HU" sz="2000">
                <a:solidFill>
                  <a:schemeClr val="dk1"/>
                </a:solidFill>
              </a:rPr>
              <a:t>enabling citizens to participate in the data economy 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5" name="Google Shape;425;p36"/>
          <p:cNvSpPr/>
          <p:nvPr/>
        </p:nvSpPr>
        <p:spPr>
          <a:xfrm>
            <a:off x="4693502" y="940876"/>
            <a:ext cx="3294300" cy="36387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8999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hu-HU" sz="1000"/>
              <a:t>Virtual personal assistant for individual user interests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6" name="Google Shape;426;p36"/>
          <p:cNvSpPr/>
          <p:nvPr/>
        </p:nvSpPr>
        <p:spPr>
          <a:xfrm>
            <a:off x="4691940" y="1343130"/>
            <a:ext cx="2944800" cy="32310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89998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hu-HU" sz="1000">
                <a:solidFill>
                  <a:schemeClr val="dk1"/>
                </a:solidFill>
              </a:rPr>
              <a:t>Personalised banking and insurance</a:t>
            </a:r>
            <a:endParaRPr sz="1000">
              <a:solidFill>
                <a:schemeClr val="dk1"/>
              </a:solidFill>
            </a:endParaRPr>
          </a:p>
          <a:p>
            <a:pPr indent="0" lvl="0" marL="8999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sz="1000"/>
          </a:p>
        </p:txBody>
      </p:sp>
      <p:sp>
        <p:nvSpPr>
          <p:cNvPr id="427" name="Google Shape;427;p36"/>
          <p:cNvSpPr/>
          <p:nvPr/>
        </p:nvSpPr>
        <p:spPr>
          <a:xfrm>
            <a:off x="4692817" y="1740769"/>
            <a:ext cx="2485200" cy="28386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8999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hu-HU" sz="1000"/>
              <a:t>Personalised mobility and smart home applications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8" name="Google Shape;428;p36"/>
          <p:cNvSpPr/>
          <p:nvPr/>
        </p:nvSpPr>
        <p:spPr>
          <a:xfrm>
            <a:off x="4692814" y="2229746"/>
            <a:ext cx="2043600" cy="2349600"/>
          </a:xfrm>
          <a:prstGeom prst="rect">
            <a:avLst/>
          </a:prstGeom>
          <a:solidFill>
            <a:srgbClr val="CC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8999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hu-HU" sz="1000"/>
              <a:t>Individual learning paths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9" name="Google Shape;429;p36"/>
          <p:cNvSpPr/>
          <p:nvPr/>
        </p:nvSpPr>
        <p:spPr>
          <a:xfrm>
            <a:off x="3059276" y="2892379"/>
            <a:ext cx="1482900" cy="16815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0" name="Google Shape;430;p36"/>
          <p:cNvSpPr/>
          <p:nvPr/>
        </p:nvSpPr>
        <p:spPr>
          <a:xfrm>
            <a:off x="1251926" y="940725"/>
            <a:ext cx="3294300" cy="36387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8999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hu-HU" sz="1000"/>
              <a:t>Online behavioral data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1" name="Google Shape;431;p36"/>
          <p:cNvSpPr/>
          <p:nvPr/>
        </p:nvSpPr>
        <p:spPr>
          <a:xfrm>
            <a:off x="1601446" y="1343130"/>
            <a:ext cx="2944800" cy="32310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8999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hu-HU" sz="1000"/>
              <a:t>Banking / transactional Information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2" name="Google Shape;432;p36"/>
          <p:cNvSpPr/>
          <p:nvPr/>
        </p:nvSpPr>
        <p:spPr>
          <a:xfrm>
            <a:off x="2060839" y="1735319"/>
            <a:ext cx="2485200" cy="28386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8999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hu-HU" sz="1000"/>
              <a:t>Telecommunication data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3" name="Google Shape;433;p36"/>
          <p:cNvSpPr/>
          <p:nvPr/>
        </p:nvSpPr>
        <p:spPr>
          <a:xfrm>
            <a:off x="2498827" y="2227932"/>
            <a:ext cx="2043600" cy="2349600"/>
          </a:xfrm>
          <a:prstGeom prst="rect">
            <a:avLst/>
          </a:prstGeom>
          <a:solidFill>
            <a:srgbClr val="A4C2F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8999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hu-HU" sz="1000"/>
              <a:t>Educational data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4" name="Google Shape;434;p36"/>
          <p:cNvSpPr/>
          <p:nvPr/>
        </p:nvSpPr>
        <p:spPr>
          <a:xfrm>
            <a:off x="4692814" y="2756783"/>
            <a:ext cx="1451700" cy="1819200"/>
          </a:xfrm>
          <a:prstGeom prst="rect">
            <a:avLst/>
          </a:prstGeom>
          <a:solidFill>
            <a:srgbClr val="99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8999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hu-HU" sz="1000"/>
              <a:t>Personalised healthcare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5" name="Google Shape;435;p36"/>
          <p:cNvSpPr/>
          <p:nvPr/>
        </p:nvSpPr>
        <p:spPr>
          <a:xfrm>
            <a:off x="4692803" y="3296479"/>
            <a:ext cx="1117800" cy="12795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8999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hu-HU" sz="1000">
                <a:solidFill>
                  <a:srgbClr val="FFFFFF"/>
                </a:solidFill>
              </a:rPr>
              <a:t>E-ID</a:t>
            </a:r>
            <a:endParaRPr b="0" i="0" sz="1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6" name="Google Shape;436;p36"/>
          <p:cNvSpPr/>
          <p:nvPr/>
        </p:nvSpPr>
        <p:spPr>
          <a:xfrm>
            <a:off x="2935692" y="2753996"/>
            <a:ext cx="1606500" cy="18192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8999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hu-HU" sz="1000"/>
              <a:t>Health information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7" name="Google Shape;437;p36"/>
          <p:cNvSpPr/>
          <p:nvPr/>
        </p:nvSpPr>
        <p:spPr>
          <a:xfrm>
            <a:off x="3359391" y="3274992"/>
            <a:ext cx="1182600" cy="12795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8999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hu-HU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Ügyfélkapu</a:t>
            </a:r>
            <a:endParaRPr b="0" i="0" sz="1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8" name="Google Shape;438;p36"/>
          <p:cNvSpPr txBox="1"/>
          <p:nvPr/>
        </p:nvSpPr>
        <p:spPr>
          <a:xfrm>
            <a:off x="2285025" y="726038"/>
            <a:ext cx="1813200" cy="1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lang="hu-HU" sz="1200"/>
              <a:t>Layers of a data valet</a:t>
            </a:r>
            <a:endParaRPr b="1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9" name="Google Shape;439;p36"/>
          <p:cNvSpPr txBox="1"/>
          <p:nvPr/>
        </p:nvSpPr>
        <p:spPr>
          <a:xfrm>
            <a:off x="5078250" y="726100"/>
            <a:ext cx="1863600" cy="1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lang="hu-HU" sz="1200"/>
              <a:t>Potential data services</a:t>
            </a:r>
            <a:endParaRPr b="1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0" name="Google Shape;440;p36"/>
          <p:cNvSpPr/>
          <p:nvPr/>
        </p:nvSpPr>
        <p:spPr>
          <a:xfrm rot="-2768053">
            <a:off x="4985009" y="2636639"/>
            <a:ext cx="3536510" cy="910238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hu-HU" sz="1100"/>
              <a:t>Growing personal benefits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1" name="Google Shape;441;p36"/>
          <p:cNvSpPr/>
          <p:nvPr/>
        </p:nvSpPr>
        <p:spPr>
          <a:xfrm rot="2769043">
            <a:off x="721828" y="2626867"/>
            <a:ext cx="3528043" cy="908533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DAE5F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hu-HU" sz="1100"/>
              <a:t>Growing self-governence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37"/>
          <p:cNvSpPr/>
          <p:nvPr/>
        </p:nvSpPr>
        <p:spPr>
          <a:xfrm>
            <a:off x="3574250" y="2783900"/>
            <a:ext cx="5157900" cy="8076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7" name="Google Shape;447;p37"/>
          <p:cNvSpPr txBox="1"/>
          <p:nvPr/>
        </p:nvSpPr>
        <p:spPr>
          <a:xfrm>
            <a:off x="433200" y="4650"/>
            <a:ext cx="81654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2400">
                <a:solidFill>
                  <a:schemeClr val="dk1"/>
                </a:solidFill>
              </a:rPr>
              <a:t>Automated voice assistance in Hungarian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8" name="Google Shape;448;p37"/>
          <p:cNvSpPr/>
          <p:nvPr/>
        </p:nvSpPr>
        <p:spPr>
          <a:xfrm>
            <a:off x="900300" y="2783905"/>
            <a:ext cx="1709700" cy="807600"/>
          </a:xfrm>
          <a:prstGeom prst="rect">
            <a:avLst/>
          </a:prstGeom>
          <a:solidFill>
            <a:srgbClr val="07376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hu-HU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NLP + voice modul (corpus </a:t>
            </a:r>
            <a:r>
              <a:rPr lang="hu-HU" sz="1000">
                <a:solidFill>
                  <a:srgbClr val="FFFFFF"/>
                </a:solidFill>
              </a:rPr>
              <a:t>and technology development</a:t>
            </a:r>
            <a:r>
              <a:rPr b="0" i="0" lang="hu-HU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9" name="Google Shape;449;p37"/>
          <p:cNvSpPr/>
          <p:nvPr/>
        </p:nvSpPr>
        <p:spPr>
          <a:xfrm>
            <a:off x="900300" y="1892240"/>
            <a:ext cx="1709700" cy="8076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hu-HU" sz="1000"/>
              <a:t>Domain specific volcabulary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0" name="Google Shape;450;p37"/>
          <p:cNvSpPr/>
          <p:nvPr/>
        </p:nvSpPr>
        <p:spPr>
          <a:xfrm>
            <a:off x="900300" y="1000575"/>
            <a:ext cx="1709700" cy="807600"/>
          </a:xfrm>
          <a:prstGeom prst="rect">
            <a:avLst/>
          </a:prstGeom>
          <a:solidFill>
            <a:srgbClr val="9FC5E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hu-HU" sz="1000"/>
              <a:t>Process automatisation (rules / RPA)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1" name="Google Shape;451;p37"/>
          <p:cNvSpPr txBox="1"/>
          <p:nvPr/>
        </p:nvSpPr>
        <p:spPr>
          <a:xfrm>
            <a:off x="3574250" y="724350"/>
            <a:ext cx="1681200" cy="14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lang="hu-HU" sz="1100"/>
              <a:t>Government </a:t>
            </a:r>
            <a:endParaRPr b="1" sz="11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lang="hu-HU" sz="1100"/>
              <a:t>customer service</a:t>
            </a:r>
            <a:endParaRPr b="1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2" name="Google Shape;452;p37"/>
          <p:cNvSpPr txBox="1"/>
          <p:nvPr/>
        </p:nvSpPr>
        <p:spPr>
          <a:xfrm>
            <a:off x="5341138" y="724350"/>
            <a:ext cx="1681200" cy="14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lang="hu-HU" sz="1100"/>
              <a:t>Utility customer service</a:t>
            </a:r>
            <a:endParaRPr b="1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3" name="Google Shape;453;p37"/>
          <p:cNvSpPr txBox="1"/>
          <p:nvPr/>
        </p:nvSpPr>
        <p:spPr>
          <a:xfrm>
            <a:off x="7108025" y="724350"/>
            <a:ext cx="1681200" cy="14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lang="hu-HU" sz="1100"/>
              <a:t>Private customer service (Telco  bank)</a:t>
            </a:r>
            <a:endParaRPr b="1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4" name="Google Shape;454;p37"/>
          <p:cNvSpPr/>
          <p:nvPr/>
        </p:nvSpPr>
        <p:spPr>
          <a:xfrm>
            <a:off x="3543825" y="3703775"/>
            <a:ext cx="5064600" cy="7218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lang="hu-HU">
                <a:solidFill>
                  <a:srgbClr val="FFFFFF"/>
                </a:solidFill>
              </a:rPr>
              <a:t>General goal</a:t>
            </a:r>
            <a:r>
              <a:rPr b="1" i="0" lang="hu-HU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b="0" i="0" lang="hu-HU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>
                <a:solidFill>
                  <a:srgbClr val="FFFFFF"/>
                </a:solidFill>
              </a:rPr>
              <a:t>Handling 60% of all incoming customer service calls with Hungarian voice assistants </a:t>
            </a:r>
            <a:endParaRPr b="0" i="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5" name="Google Shape;455;p37"/>
          <p:cNvSpPr/>
          <p:nvPr/>
        </p:nvSpPr>
        <p:spPr>
          <a:xfrm>
            <a:off x="4153425" y="1007700"/>
            <a:ext cx="276300" cy="25767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56" name="Google Shape;456;p37"/>
          <p:cNvGrpSpPr/>
          <p:nvPr/>
        </p:nvGrpSpPr>
        <p:grpSpPr>
          <a:xfrm>
            <a:off x="981079" y="3703775"/>
            <a:ext cx="1733600" cy="300000"/>
            <a:chOff x="426425" y="3703775"/>
            <a:chExt cx="1733600" cy="300000"/>
          </a:xfrm>
        </p:grpSpPr>
        <p:sp>
          <p:nvSpPr>
            <p:cNvPr id="457" name="Google Shape;457;p37"/>
            <p:cNvSpPr/>
            <p:nvPr/>
          </p:nvSpPr>
          <p:spPr>
            <a:xfrm>
              <a:off x="426425" y="3762275"/>
              <a:ext cx="171600" cy="183000"/>
            </a:xfrm>
            <a:prstGeom prst="rect">
              <a:avLst/>
            </a:prstGeom>
            <a:solidFill>
              <a:srgbClr val="666666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8" name="Google Shape;458;p37"/>
            <p:cNvSpPr txBox="1"/>
            <p:nvPr/>
          </p:nvSpPr>
          <p:spPr>
            <a:xfrm>
              <a:off x="631225" y="3703775"/>
              <a:ext cx="1528800" cy="30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hu-HU" sz="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= </a:t>
              </a:r>
              <a:r>
                <a:rPr lang="hu-HU" sz="800"/>
                <a:t>Government funding</a:t>
              </a:r>
              <a:endPara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59" name="Google Shape;459;p37"/>
          <p:cNvGrpSpPr/>
          <p:nvPr/>
        </p:nvGrpSpPr>
        <p:grpSpPr>
          <a:xfrm>
            <a:off x="981079" y="3966375"/>
            <a:ext cx="1733600" cy="300000"/>
            <a:chOff x="426425" y="3975225"/>
            <a:chExt cx="1733600" cy="300000"/>
          </a:xfrm>
        </p:grpSpPr>
        <p:sp>
          <p:nvSpPr>
            <p:cNvPr id="460" name="Google Shape;460;p37"/>
            <p:cNvSpPr/>
            <p:nvPr/>
          </p:nvSpPr>
          <p:spPr>
            <a:xfrm>
              <a:off x="426425" y="4033725"/>
              <a:ext cx="171600" cy="183000"/>
            </a:xfrm>
            <a:prstGeom prst="rect">
              <a:avLst/>
            </a:prstGeom>
            <a:solidFill>
              <a:srgbClr val="CCCCC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1" name="Google Shape;461;p37"/>
            <p:cNvSpPr txBox="1"/>
            <p:nvPr/>
          </p:nvSpPr>
          <p:spPr>
            <a:xfrm>
              <a:off x="631225" y="3975225"/>
              <a:ext cx="1528800" cy="30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hu-HU" sz="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= </a:t>
              </a:r>
              <a:r>
                <a:rPr lang="hu-HU" sz="800"/>
                <a:t>Market funding</a:t>
              </a:r>
              <a:endPara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62" name="Google Shape;462;p37"/>
          <p:cNvGrpSpPr/>
          <p:nvPr/>
        </p:nvGrpSpPr>
        <p:grpSpPr>
          <a:xfrm>
            <a:off x="981079" y="4228975"/>
            <a:ext cx="1733600" cy="300000"/>
            <a:chOff x="426425" y="4228975"/>
            <a:chExt cx="1733600" cy="300000"/>
          </a:xfrm>
        </p:grpSpPr>
        <p:sp>
          <p:nvSpPr>
            <p:cNvPr id="463" name="Google Shape;463;p37"/>
            <p:cNvSpPr/>
            <p:nvPr/>
          </p:nvSpPr>
          <p:spPr>
            <a:xfrm>
              <a:off x="426425" y="4287475"/>
              <a:ext cx="171600" cy="183000"/>
            </a:xfrm>
            <a:prstGeom prst="rect">
              <a:avLst/>
            </a:prstGeom>
            <a:solidFill>
              <a:srgbClr val="CFE2F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4" name="Google Shape;464;p37"/>
            <p:cNvSpPr txBox="1"/>
            <p:nvPr/>
          </p:nvSpPr>
          <p:spPr>
            <a:xfrm>
              <a:off x="631225" y="4228975"/>
              <a:ext cx="1528800" cy="30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hu-HU" sz="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= </a:t>
              </a:r>
              <a:r>
                <a:rPr lang="hu-HU" sz="800"/>
                <a:t>Co-founded/open source</a:t>
              </a:r>
              <a:endPara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65" name="Google Shape;465;p37"/>
          <p:cNvGrpSpPr/>
          <p:nvPr/>
        </p:nvGrpSpPr>
        <p:grpSpPr>
          <a:xfrm>
            <a:off x="5929625" y="1014850"/>
            <a:ext cx="276300" cy="2576700"/>
            <a:chOff x="5624825" y="1014850"/>
            <a:chExt cx="276300" cy="2576700"/>
          </a:xfrm>
        </p:grpSpPr>
        <p:sp>
          <p:nvSpPr>
            <p:cNvPr id="466" name="Google Shape;466;p37"/>
            <p:cNvSpPr/>
            <p:nvPr/>
          </p:nvSpPr>
          <p:spPr>
            <a:xfrm>
              <a:off x="5624825" y="1822450"/>
              <a:ext cx="276300" cy="1769100"/>
            </a:xfrm>
            <a:prstGeom prst="rect">
              <a:avLst/>
            </a:prstGeom>
            <a:solidFill>
              <a:srgbClr val="666666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7" name="Google Shape;467;p37"/>
            <p:cNvSpPr/>
            <p:nvPr/>
          </p:nvSpPr>
          <p:spPr>
            <a:xfrm>
              <a:off x="5624825" y="1014850"/>
              <a:ext cx="276300" cy="807600"/>
            </a:xfrm>
            <a:prstGeom prst="rect">
              <a:avLst/>
            </a:prstGeom>
            <a:solidFill>
              <a:srgbClr val="CCCCC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68" name="Google Shape;468;p37"/>
          <p:cNvGrpSpPr/>
          <p:nvPr/>
        </p:nvGrpSpPr>
        <p:grpSpPr>
          <a:xfrm>
            <a:off x="7705825" y="1014850"/>
            <a:ext cx="276300" cy="2576600"/>
            <a:chOff x="7477225" y="1014850"/>
            <a:chExt cx="276300" cy="2576600"/>
          </a:xfrm>
        </p:grpSpPr>
        <p:sp>
          <p:nvSpPr>
            <p:cNvPr id="469" name="Google Shape;469;p37"/>
            <p:cNvSpPr/>
            <p:nvPr/>
          </p:nvSpPr>
          <p:spPr>
            <a:xfrm>
              <a:off x="7477225" y="2783850"/>
              <a:ext cx="276300" cy="807600"/>
            </a:xfrm>
            <a:prstGeom prst="rect">
              <a:avLst/>
            </a:prstGeom>
            <a:solidFill>
              <a:srgbClr val="666666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0" name="Google Shape;470;p37"/>
            <p:cNvSpPr/>
            <p:nvPr/>
          </p:nvSpPr>
          <p:spPr>
            <a:xfrm>
              <a:off x="7477225" y="1014850"/>
              <a:ext cx="276300" cy="1769100"/>
            </a:xfrm>
            <a:prstGeom prst="rect">
              <a:avLst/>
            </a:prstGeom>
            <a:solidFill>
              <a:srgbClr val="CCCCCC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38"/>
          <p:cNvSpPr txBox="1"/>
          <p:nvPr/>
        </p:nvSpPr>
        <p:spPr>
          <a:xfrm>
            <a:off x="433200" y="4650"/>
            <a:ext cx="81654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2400">
                <a:solidFill>
                  <a:schemeClr val="dk1"/>
                </a:solidFill>
              </a:rPr>
              <a:t>AI empowered, personalised education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6" name="Google Shape;476;p38"/>
          <p:cNvSpPr txBox="1"/>
          <p:nvPr/>
        </p:nvSpPr>
        <p:spPr>
          <a:xfrm>
            <a:off x="821525" y="1621075"/>
            <a:ext cx="1681200" cy="69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lang="hu-HU" sz="1200">
                <a:solidFill>
                  <a:srgbClr val="FFFFFF"/>
                </a:solidFill>
              </a:rPr>
              <a:t>Recommended education directions</a:t>
            </a:r>
            <a:endParaRPr b="1" i="0" sz="1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7" name="Google Shape;477;p38"/>
          <p:cNvSpPr txBox="1"/>
          <p:nvPr/>
        </p:nvSpPr>
        <p:spPr>
          <a:xfrm>
            <a:off x="3702850" y="1621075"/>
            <a:ext cx="1681200" cy="69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lang="hu-HU" sz="1200">
                <a:solidFill>
                  <a:srgbClr val="FFFFFF"/>
                </a:solidFill>
              </a:rPr>
              <a:t>Recommended learning modules </a:t>
            </a:r>
            <a:endParaRPr b="1" i="0" sz="1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8" name="Google Shape;478;p38"/>
          <p:cNvSpPr txBox="1"/>
          <p:nvPr/>
        </p:nvSpPr>
        <p:spPr>
          <a:xfrm>
            <a:off x="6641300" y="1621075"/>
            <a:ext cx="1681200" cy="69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lang="hu-HU" sz="1200">
                <a:solidFill>
                  <a:srgbClr val="FFFFFF"/>
                </a:solidFill>
              </a:rPr>
              <a:t>AI enabled learning assistant </a:t>
            </a:r>
            <a:endParaRPr b="1" i="0" sz="1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79" name="Google Shape;479;p38"/>
          <p:cNvCxnSpPr/>
          <p:nvPr/>
        </p:nvCxnSpPr>
        <p:spPr>
          <a:xfrm flipH="1">
            <a:off x="3099700" y="1207725"/>
            <a:ext cx="12600" cy="2868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480" name="Google Shape;480;p38"/>
          <p:cNvCxnSpPr/>
          <p:nvPr/>
        </p:nvCxnSpPr>
        <p:spPr>
          <a:xfrm>
            <a:off x="6012650" y="1207725"/>
            <a:ext cx="6900" cy="2902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1" name="Google Shape;481;p38"/>
          <p:cNvSpPr txBox="1"/>
          <p:nvPr/>
        </p:nvSpPr>
        <p:spPr>
          <a:xfrm>
            <a:off x="540575" y="2596000"/>
            <a:ext cx="2243100" cy="11139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lang="hu-HU" sz="1000"/>
              <a:t>What should I learn to have better chances on the job market?</a:t>
            </a:r>
            <a:endParaRPr b="1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2" name="Google Shape;482;p38"/>
          <p:cNvSpPr txBox="1"/>
          <p:nvPr/>
        </p:nvSpPr>
        <p:spPr>
          <a:xfrm>
            <a:off x="3421883" y="2596000"/>
            <a:ext cx="2243100" cy="11139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lang="hu-HU" sz="1000"/>
              <a:t>What next modul should I take in my learning path, where do I need help?</a:t>
            </a:r>
            <a:endParaRPr b="1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3" name="Google Shape;483;p38"/>
          <p:cNvSpPr txBox="1"/>
          <p:nvPr/>
        </p:nvSpPr>
        <p:spPr>
          <a:xfrm>
            <a:off x="6350778" y="2596000"/>
            <a:ext cx="2243100" cy="11139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lang="hu-HU" sz="1000"/>
              <a:t>Personalised learning coach to help individual modules to develop the general competencies</a:t>
            </a:r>
            <a:endParaRPr b="1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4" name="Google Shape;484;p38"/>
          <p:cNvSpPr/>
          <p:nvPr/>
        </p:nvSpPr>
        <p:spPr>
          <a:xfrm>
            <a:off x="540575" y="1393475"/>
            <a:ext cx="431700" cy="426300"/>
          </a:xfrm>
          <a:prstGeom prst="ellipse">
            <a:avLst/>
          </a:prstGeom>
          <a:solidFill>
            <a:srgbClr val="B7CCE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1</a:t>
            </a:r>
            <a:endParaRPr/>
          </a:p>
        </p:txBody>
      </p:sp>
      <p:sp>
        <p:nvSpPr>
          <p:cNvPr id="485" name="Google Shape;485;p38"/>
          <p:cNvSpPr/>
          <p:nvPr/>
        </p:nvSpPr>
        <p:spPr>
          <a:xfrm>
            <a:off x="3478100" y="1393475"/>
            <a:ext cx="431700" cy="426300"/>
          </a:xfrm>
          <a:prstGeom prst="ellipse">
            <a:avLst/>
          </a:prstGeom>
          <a:solidFill>
            <a:srgbClr val="B7CCE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2</a:t>
            </a:r>
            <a:endParaRPr/>
          </a:p>
        </p:txBody>
      </p:sp>
      <p:sp>
        <p:nvSpPr>
          <p:cNvPr id="486" name="Google Shape;486;p38"/>
          <p:cNvSpPr/>
          <p:nvPr/>
        </p:nvSpPr>
        <p:spPr>
          <a:xfrm>
            <a:off x="6415625" y="1393475"/>
            <a:ext cx="431700" cy="426300"/>
          </a:xfrm>
          <a:prstGeom prst="ellipse">
            <a:avLst/>
          </a:prstGeom>
          <a:solidFill>
            <a:srgbClr val="B7CCE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/>
              <a:t>3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p39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7"/>
          <p:cNvSpPr txBox="1"/>
          <p:nvPr>
            <p:ph type="title"/>
          </p:nvPr>
        </p:nvSpPr>
        <p:spPr>
          <a:xfrm>
            <a:off x="1016000" y="177415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1" lang="hu-HU">
                <a:latin typeface="Arial"/>
                <a:ea typeface="Arial"/>
                <a:cs typeface="Arial"/>
                <a:sym typeface="Arial"/>
              </a:rPr>
              <a:t>AI Action plan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7"/>
          <p:cNvSpPr txBox="1"/>
          <p:nvPr>
            <p:ph idx="12" type="sldNum"/>
          </p:nvPr>
        </p:nvSpPr>
        <p:spPr>
          <a:xfrm>
            <a:off x="6609672" y="479634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sp>
        <p:nvSpPr>
          <p:cNvPr id="173" name="Google Shape;173;p27"/>
          <p:cNvSpPr/>
          <p:nvPr>
            <p:ph idx="1" type="body"/>
          </p:nvPr>
        </p:nvSpPr>
        <p:spPr>
          <a:xfrm>
            <a:off x="1016000" y="1120353"/>
            <a:ext cx="1980000" cy="1527300"/>
          </a:xfrm>
          <a:prstGeom prst="roundRect">
            <a:avLst>
              <a:gd fmla="val 16667" name="adj"/>
            </a:avLst>
          </a:prstGeom>
          <a:solidFill>
            <a:srgbClr val="3D85C6"/>
          </a:solidFill>
          <a:ln cap="flat" cmpd="sng" w="9525">
            <a:solidFill>
              <a:srgbClr val="0058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hu-HU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I. Building AI ecosystem </a:t>
            </a: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7"/>
          <p:cNvSpPr/>
          <p:nvPr/>
        </p:nvSpPr>
        <p:spPr>
          <a:xfrm>
            <a:off x="3645225" y="1120348"/>
            <a:ext cx="1980000" cy="1527300"/>
          </a:xfrm>
          <a:prstGeom prst="roundRect">
            <a:avLst>
              <a:gd fmla="val 16667" name="adj"/>
            </a:avLst>
          </a:prstGeom>
          <a:solidFill>
            <a:srgbClr val="0B539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hu-HU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II. Starting data economy</a:t>
            </a:r>
            <a:endParaRPr b="1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27"/>
          <p:cNvSpPr/>
          <p:nvPr/>
        </p:nvSpPr>
        <p:spPr>
          <a:xfrm>
            <a:off x="6274450" y="1120351"/>
            <a:ext cx="1980000" cy="1527300"/>
          </a:xfrm>
          <a:prstGeom prst="roundRect">
            <a:avLst>
              <a:gd fmla="val 16667" name="adj"/>
            </a:avLst>
          </a:prstGeom>
          <a:solidFill>
            <a:srgbClr val="99999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III. Communication and dissemination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27"/>
          <p:cNvSpPr txBox="1"/>
          <p:nvPr/>
        </p:nvSpPr>
        <p:spPr>
          <a:xfrm>
            <a:off x="1016000" y="2647650"/>
            <a:ext cx="1980000" cy="104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i="0" lang="hu-HU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Goal: Boosting research, business and social AI ecosystem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7"/>
          <p:cNvSpPr txBox="1"/>
          <p:nvPr/>
        </p:nvSpPr>
        <p:spPr>
          <a:xfrm>
            <a:off x="3645225" y="2554800"/>
            <a:ext cx="1980000" cy="104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i="0" lang="hu-HU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Goal: Framing the exploitation of the data capital</a:t>
            </a:r>
            <a:endParaRPr/>
          </a:p>
        </p:txBody>
      </p:sp>
      <p:sp>
        <p:nvSpPr>
          <p:cNvPr id="178" name="Google Shape;178;p27"/>
          <p:cNvSpPr txBox="1"/>
          <p:nvPr/>
        </p:nvSpPr>
        <p:spPr>
          <a:xfrm>
            <a:off x="6274450" y="2554800"/>
            <a:ext cx="1980000" cy="104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i="0" lang="hu-HU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Goal: Reaching a better position of AI in society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9" name="Google Shape;179;p27"/>
          <p:cNvGrpSpPr/>
          <p:nvPr/>
        </p:nvGrpSpPr>
        <p:grpSpPr>
          <a:xfrm>
            <a:off x="866812" y="3451600"/>
            <a:ext cx="826524" cy="857034"/>
            <a:chOff x="329033" y="3408359"/>
            <a:chExt cx="540000" cy="540000"/>
          </a:xfrm>
        </p:grpSpPr>
        <p:sp>
          <p:nvSpPr>
            <p:cNvPr id="180" name="Google Shape;180;p27"/>
            <p:cNvSpPr/>
            <p:nvPr/>
          </p:nvSpPr>
          <p:spPr>
            <a:xfrm>
              <a:off x="329033" y="3408359"/>
              <a:ext cx="540000" cy="5400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181" name="Google Shape;181;p27"/>
            <p:cNvSpPr/>
            <p:nvPr/>
          </p:nvSpPr>
          <p:spPr>
            <a:xfrm>
              <a:off x="430998" y="3528276"/>
              <a:ext cx="336071" cy="300167"/>
            </a:xfrm>
            <a:custGeom>
              <a:rect b="b" l="l" r="r" t="t"/>
              <a:pathLst>
                <a:path extrusionOk="0" h="176" w="197">
                  <a:moveTo>
                    <a:pt x="157" y="136"/>
                  </a:moveTo>
                  <a:cubicBezTo>
                    <a:pt x="171" y="136"/>
                    <a:pt x="171" y="136"/>
                    <a:pt x="171" y="136"/>
                  </a:cubicBezTo>
                  <a:cubicBezTo>
                    <a:pt x="171" y="150"/>
                    <a:pt x="171" y="150"/>
                    <a:pt x="171" y="150"/>
                  </a:cubicBezTo>
                  <a:cubicBezTo>
                    <a:pt x="157" y="150"/>
                    <a:pt x="157" y="150"/>
                    <a:pt x="157" y="150"/>
                  </a:cubicBezTo>
                  <a:lnTo>
                    <a:pt x="157" y="136"/>
                  </a:lnTo>
                  <a:close/>
                  <a:moveTo>
                    <a:pt x="113" y="136"/>
                  </a:moveTo>
                  <a:cubicBezTo>
                    <a:pt x="127" y="136"/>
                    <a:pt x="127" y="136"/>
                    <a:pt x="127" y="136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13" y="150"/>
                    <a:pt x="113" y="150"/>
                    <a:pt x="113" y="150"/>
                  </a:cubicBezTo>
                  <a:lnTo>
                    <a:pt x="113" y="136"/>
                  </a:lnTo>
                  <a:close/>
                  <a:moveTo>
                    <a:pt x="31" y="23"/>
                  </a:moveTo>
                  <a:cubicBezTo>
                    <a:pt x="31" y="7"/>
                    <a:pt x="31" y="7"/>
                    <a:pt x="31" y="7"/>
                  </a:cubicBezTo>
                  <a:cubicBezTo>
                    <a:pt x="31" y="3"/>
                    <a:pt x="33" y="0"/>
                    <a:pt x="37" y="0"/>
                  </a:cubicBezTo>
                  <a:cubicBezTo>
                    <a:pt x="41" y="0"/>
                    <a:pt x="43" y="3"/>
                    <a:pt x="43" y="7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6"/>
                    <a:pt x="41" y="29"/>
                    <a:pt x="37" y="29"/>
                  </a:cubicBezTo>
                  <a:cubicBezTo>
                    <a:pt x="33" y="29"/>
                    <a:pt x="31" y="26"/>
                    <a:pt x="31" y="23"/>
                  </a:cubicBezTo>
                  <a:close/>
                  <a:moveTo>
                    <a:pt x="154" y="23"/>
                  </a:moveTo>
                  <a:cubicBezTo>
                    <a:pt x="154" y="7"/>
                    <a:pt x="154" y="7"/>
                    <a:pt x="154" y="7"/>
                  </a:cubicBezTo>
                  <a:cubicBezTo>
                    <a:pt x="154" y="3"/>
                    <a:pt x="157" y="0"/>
                    <a:pt x="161" y="0"/>
                  </a:cubicBezTo>
                  <a:cubicBezTo>
                    <a:pt x="164" y="0"/>
                    <a:pt x="167" y="3"/>
                    <a:pt x="167" y="7"/>
                  </a:cubicBezTo>
                  <a:cubicBezTo>
                    <a:pt x="167" y="23"/>
                    <a:pt x="167" y="23"/>
                    <a:pt x="167" y="23"/>
                  </a:cubicBezTo>
                  <a:cubicBezTo>
                    <a:pt x="167" y="26"/>
                    <a:pt x="164" y="29"/>
                    <a:pt x="161" y="29"/>
                  </a:cubicBezTo>
                  <a:cubicBezTo>
                    <a:pt x="157" y="29"/>
                    <a:pt x="154" y="26"/>
                    <a:pt x="154" y="23"/>
                  </a:cubicBezTo>
                  <a:close/>
                  <a:moveTo>
                    <a:pt x="93" y="23"/>
                  </a:moveTo>
                  <a:cubicBezTo>
                    <a:pt x="93" y="7"/>
                    <a:pt x="93" y="7"/>
                    <a:pt x="93" y="7"/>
                  </a:cubicBezTo>
                  <a:cubicBezTo>
                    <a:pt x="93" y="3"/>
                    <a:pt x="95" y="0"/>
                    <a:pt x="99" y="0"/>
                  </a:cubicBezTo>
                  <a:cubicBezTo>
                    <a:pt x="102" y="0"/>
                    <a:pt x="105" y="3"/>
                    <a:pt x="105" y="7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5" y="26"/>
                    <a:pt x="102" y="29"/>
                    <a:pt x="99" y="29"/>
                  </a:cubicBezTo>
                  <a:cubicBezTo>
                    <a:pt x="95" y="29"/>
                    <a:pt x="93" y="26"/>
                    <a:pt x="93" y="23"/>
                  </a:cubicBezTo>
                  <a:close/>
                  <a:moveTo>
                    <a:pt x="179" y="107"/>
                  </a:moveTo>
                  <a:cubicBezTo>
                    <a:pt x="179" y="110"/>
                    <a:pt x="177" y="113"/>
                    <a:pt x="173" y="113"/>
                  </a:cubicBezTo>
                  <a:cubicBezTo>
                    <a:pt x="154" y="113"/>
                    <a:pt x="154" y="113"/>
                    <a:pt x="154" y="113"/>
                  </a:cubicBezTo>
                  <a:cubicBezTo>
                    <a:pt x="151" y="113"/>
                    <a:pt x="148" y="110"/>
                    <a:pt x="148" y="107"/>
                  </a:cubicBezTo>
                  <a:cubicBezTo>
                    <a:pt x="148" y="88"/>
                    <a:pt x="148" y="88"/>
                    <a:pt x="148" y="88"/>
                  </a:cubicBezTo>
                  <a:cubicBezTo>
                    <a:pt x="148" y="85"/>
                    <a:pt x="151" y="82"/>
                    <a:pt x="154" y="82"/>
                  </a:cubicBezTo>
                  <a:cubicBezTo>
                    <a:pt x="173" y="82"/>
                    <a:pt x="173" y="82"/>
                    <a:pt x="173" y="82"/>
                  </a:cubicBezTo>
                  <a:cubicBezTo>
                    <a:pt x="177" y="82"/>
                    <a:pt x="179" y="85"/>
                    <a:pt x="179" y="88"/>
                  </a:cubicBezTo>
                  <a:lnTo>
                    <a:pt x="179" y="107"/>
                  </a:lnTo>
                  <a:close/>
                  <a:moveTo>
                    <a:pt x="179" y="152"/>
                  </a:moveTo>
                  <a:cubicBezTo>
                    <a:pt x="179" y="155"/>
                    <a:pt x="177" y="158"/>
                    <a:pt x="173" y="158"/>
                  </a:cubicBezTo>
                  <a:cubicBezTo>
                    <a:pt x="154" y="158"/>
                    <a:pt x="154" y="158"/>
                    <a:pt x="154" y="158"/>
                  </a:cubicBezTo>
                  <a:cubicBezTo>
                    <a:pt x="151" y="158"/>
                    <a:pt x="148" y="155"/>
                    <a:pt x="148" y="152"/>
                  </a:cubicBezTo>
                  <a:cubicBezTo>
                    <a:pt x="148" y="133"/>
                    <a:pt x="148" y="133"/>
                    <a:pt x="148" y="133"/>
                  </a:cubicBezTo>
                  <a:cubicBezTo>
                    <a:pt x="148" y="130"/>
                    <a:pt x="151" y="127"/>
                    <a:pt x="154" y="127"/>
                  </a:cubicBezTo>
                  <a:cubicBezTo>
                    <a:pt x="173" y="127"/>
                    <a:pt x="173" y="127"/>
                    <a:pt x="173" y="127"/>
                  </a:cubicBezTo>
                  <a:cubicBezTo>
                    <a:pt x="177" y="127"/>
                    <a:pt x="179" y="130"/>
                    <a:pt x="179" y="133"/>
                  </a:cubicBezTo>
                  <a:lnTo>
                    <a:pt x="179" y="152"/>
                  </a:lnTo>
                  <a:close/>
                  <a:moveTo>
                    <a:pt x="136" y="107"/>
                  </a:moveTo>
                  <a:cubicBezTo>
                    <a:pt x="136" y="110"/>
                    <a:pt x="133" y="113"/>
                    <a:pt x="130" y="113"/>
                  </a:cubicBezTo>
                  <a:cubicBezTo>
                    <a:pt x="111" y="113"/>
                    <a:pt x="111" y="113"/>
                    <a:pt x="111" y="113"/>
                  </a:cubicBezTo>
                  <a:cubicBezTo>
                    <a:pt x="108" y="113"/>
                    <a:pt x="105" y="110"/>
                    <a:pt x="105" y="107"/>
                  </a:cubicBezTo>
                  <a:cubicBezTo>
                    <a:pt x="105" y="88"/>
                    <a:pt x="105" y="88"/>
                    <a:pt x="105" y="88"/>
                  </a:cubicBezTo>
                  <a:cubicBezTo>
                    <a:pt x="105" y="85"/>
                    <a:pt x="108" y="82"/>
                    <a:pt x="111" y="82"/>
                  </a:cubicBezTo>
                  <a:cubicBezTo>
                    <a:pt x="130" y="82"/>
                    <a:pt x="130" y="82"/>
                    <a:pt x="130" y="82"/>
                  </a:cubicBezTo>
                  <a:cubicBezTo>
                    <a:pt x="133" y="82"/>
                    <a:pt x="136" y="85"/>
                    <a:pt x="136" y="88"/>
                  </a:cubicBezTo>
                  <a:lnTo>
                    <a:pt x="136" y="107"/>
                  </a:lnTo>
                  <a:close/>
                  <a:moveTo>
                    <a:pt x="136" y="152"/>
                  </a:moveTo>
                  <a:cubicBezTo>
                    <a:pt x="136" y="155"/>
                    <a:pt x="133" y="158"/>
                    <a:pt x="130" y="158"/>
                  </a:cubicBezTo>
                  <a:cubicBezTo>
                    <a:pt x="111" y="158"/>
                    <a:pt x="111" y="158"/>
                    <a:pt x="111" y="158"/>
                  </a:cubicBezTo>
                  <a:cubicBezTo>
                    <a:pt x="108" y="158"/>
                    <a:pt x="105" y="155"/>
                    <a:pt x="105" y="152"/>
                  </a:cubicBezTo>
                  <a:cubicBezTo>
                    <a:pt x="105" y="133"/>
                    <a:pt x="105" y="133"/>
                    <a:pt x="105" y="133"/>
                  </a:cubicBezTo>
                  <a:cubicBezTo>
                    <a:pt x="105" y="130"/>
                    <a:pt x="108" y="127"/>
                    <a:pt x="111" y="127"/>
                  </a:cubicBezTo>
                  <a:cubicBezTo>
                    <a:pt x="130" y="127"/>
                    <a:pt x="130" y="127"/>
                    <a:pt x="130" y="127"/>
                  </a:cubicBezTo>
                  <a:cubicBezTo>
                    <a:pt x="133" y="127"/>
                    <a:pt x="136" y="130"/>
                    <a:pt x="136" y="133"/>
                  </a:cubicBezTo>
                  <a:lnTo>
                    <a:pt x="136" y="152"/>
                  </a:lnTo>
                  <a:close/>
                  <a:moveTo>
                    <a:pt x="93" y="107"/>
                  </a:moveTo>
                  <a:cubicBezTo>
                    <a:pt x="93" y="110"/>
                    <a:pt x="90" y="113"/>
                    <a:pt x="87" y="113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4" y="113"/>
                    <a:pt x="62" y="110"/>
                    <a:pt x="62" y="107"/>
                  </a:cubicBezTo>
                  <a:cubicBezTo>
                    <a:pt x="62" y="88"/>
                    <a:pt x="62" y="88"/>
                    <a:pt x="62" y="88"/>
                  </a:cubicBezTo>
                  <a:cubicBezTo>
                    <a:pt x="62" y="85"/>
                    <a:pt x="64" y="82"/>
                    <a:pt x="68" y="82"/>
                  </a:cubicBezTo>
                  <a:cubicBezTo>
                    <a:pt x="87" y="82"/>
                    <a:pt x="87" y="82"/>
                    <a:pt x="87" y="82"/>
                  </a:cubicBezTo>
                  <a:cubicBezTo>
                    <a:pt x="90" y="82"/>
                    <a:pt x="93" y="85"/>
                    <a:pt x="93" y="88"/>
                  </a:cubicBezTo>
                  <a:lnTo>
                    <a:pt x="93" y="107"/>
                  </a:lnTo>
                  <a:close/>
                  <a:moveTo>
                    <a:pt x="93" y="152"/>
                  </a:moveTo>
                  <a:cubicBezTo>
                    <a:pt x="93" y="155"/>
                    <a:pt x="90" y="158"/>
                    <a:pt x="87" y="158"/>
                  </a:cubicBezTo>
                  <a:cubicBezTo>
                    <a:pt x="68" y="158"/>
                    <a:pt x="68" y="158"/>
                    <a:pt x="68" y="158"/>
                  </a:cubicBezTo>
                  <a:cubicBezTo>
                    <a:pt x="64" y="158"/>
                    <a:pt x="62" y="155"/>
                    <a:pt x="62" y="152"/>
                  </a:cubicBezTo>
                  <a:cubicBezTo>
                    <a:pt x="62" y="133"/>
                    <a:pt x="62" y="133"/>
                    <a:pt x="62" y="133"/>
                  </a:cubicBezTo>
                  <a:cubicBezTo>
                    <a:pt x="62" y="130"/>
                    <a:pt x="64" y="127"/>
                    <a:pt x="68" y="127"/>
                  </a:cubicBezTo>
                  <a:cubicBezTo>
                    <a:pt x="87" y="127"/>
                    <a:pt x="87" y="127"/>
                    <a:pt x="87" y="127"/>
                  </a:cubicBezTo>
                  <a:cubicBezTo>
                    <a:pt x="90" y="127"/>
                    <a:pt x="93" y="130"/>
                    <a:pt x="93" y="133"/>
                  </a:cubicBezTo>
                  <a:lnTo>
                    <a:pt x="93" y="152"/>
                  </a:lnTo>
                  <a:close/>
                  <a:moveTo>
                    <a:pt x="50" y="107"/>
                  </a:moveTo>
                  <a:cubicBezTo>
                    <a:pt x="50" y="110"/>
                    <a:pt x="47" y="113"/>
                    <a:pt x="44" y="113"/>
                  </a:cubicBezTo>
                  <a:cubicBezTo>
                    <a:pt x="24" y="113"/>
                    <a:pt x="24" y="113"/>
                    <a:pt x="24" y="113"/>
                  </a:cubicBezTo>
                  <a:cubicBezTo>
                    <a:pt x="20" y="113"/>
                    <a:pt x="17" y="110"/>
                    <a:pt x="17" y="107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85"/>
                    <a:pt x="20" y="82"/>
                    <a:pt x="2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7" y="82"/>
                    <a:pt x="50" y="85"/>
                    <a:pt x="50" y="88"/>
                  </a:cubicBezTo>
                  <a:lnTo>
                    <a:pt x="50" y="107"/>
                  </a:lnTo>
                  <a:close/>
                  <a:moveTo>
                    <a:pt x="50" y="152"/>
                  </a:moveTo>
                  <a:cubicBezTo>
                    <a:pt x="50" y="155"/>
                    <a:pt x="47" y="158"/>
                    <a:pt x="44" y="158"/>
                  </a:cubicBezTo>
                  <a:cubicBezTo>
                    <a:pt x="24" y="158"/>
                    <a:pt x="24" y="158"/>
                    <a:pt x="24" y="158"/>
                  </a:cubicBezTo>
                  <a:cubicBezTo>
                    <a:pt x="20" y="158"/>
                    <a:pt x="17" y="155"/>
                    <a:pt x="17" y="152"/>
                  </a:cubicBezTo>
                  <a:cubicBezTo>
                    <a:pt x="17" y="133"/>
                    <a:pt x="17" y="133"/>
                    <a:pt x="17" y="133"/>
                  </a:cubicBezTo>
                  <a:cubicBezTo>
                    <a:pt x="17" y="130"/>
                    <a:pt x="20" y="127"/>
                    <a:pt x="24" y="127"/>
                  </a:cubicBezTo>
                  <a:cubicBezTo>
                    <a:pt x="44" y="127"/>
                    <a:pt x="44" y="127"/>
                    <a:pt x="44" y="127"/>
                  </a:cubicBezTo>
                  <a:cubicBezTo>
                    <a:pt x="47" y="127"/>
                    <a:pt x="50" y="130"/>
                    <a:pt x="50" y="133"/>
                  </a:cubicBezTo>
                  <a:lnTo>
                    <a:pt x="50" y="152"/>
                  </a:lnTo>
                  <a:close/>
                  <a:moveTo>
                    <a:pt x="179" y="14"/>
                  </a:moveTo>
                  <a:cubicBezTo>
                    <a:pt x="176" y="14"/>
                    <a:pt x="176" y="14"/>
                    <a:pt x="176" y="14"/>
                  </a:cubicBezTo>
                  <a:cubicBezTo>
                    <a:pt x="176" y="23"/>
                    <a:pt x="176" y="23"/>
                    <a:pt x="176" y="23"/>
                  </a:cubicBezTo>
                  <a:cubicBezTo>
                    <a:pt x="176" y="31"/>
                    <a:pt x="169" y="38"/>
                    <a:pt x="161" y="38"/>
                  </a:cubicBezTo>
                  <a:cubicBezTo>
                    <a:pt x="152" y="38"/>
                    <a:pt x="145" y="31"/>
                    <a:pt x="145" y="23"/>
                  </a:cubicBezTo>
                  <a:cubicBezTo>
                    <a:pt x="145" y="14"/>
                    <a:pt x="145" y="14"/>
                    <a:pt x="145" y="14"/>
                  </a:cubicBezTo>
                  <a:cubicBezTo>
                    <a:pt x="114" y="14"/>
                    <a:pt x="114" y="14"/>
                    <a:pt x="114" y="14"/>
                  </a:cubicBezTo>
                  <a:cubicBezTo>
                    <a:pt x="114" y="23"/>
                    <a:pt x="114" y="23"/>
                    <a:pt x="114" y="23"/>
                  </a:cubicBezTo>
                  <a:cubicBezTo>
                    <a:pt x="114" y="31"/>
                    <a:pt x="107" y="38"/>
                    <a:pt x="99" y="38"/>
                  </a:cubicBezTo>
                  <a:cubicBezTo>
                    <a:pt x="90" y="38"/>
                    <a:pt x="84" y="31"/>
                    <a:pt x="84" y="23"/>
                  </a:cubicBezTo>
                  <a:cubicBezTo>
                    <a:pt x="84" y="14"/>
                    <a:pt x="84" y="14"/>
                    <a:pt x="84" y="14"/>
                  </a:cubicBezTo>
                  <a:cubicBezTo>
                    <a:pt x="52" y="14"/>
                    <a:pt x="52" y="14"/>
                    <a:pt x="52" y="14"/>
                  </a:cubicBezTo>
                  <a:cubicBezTo>
                    <a:pt x="52" y="23"/>
                    <a:pt x="52" y="23"/>
                    <a:pt x="52" y="23"/>
                  </a:cubicBezTo>
                  <a:cubicBezTo>
                    <a:pt x="52" y="31"/>
                    <a:pt x="45" y="38"/>
                    <a:pt x="37" y="38"/>
                  </a:cubicBezTo>
                  <a:cubicBezTo>
                    <a:pt x="29" y="38"/>
                    <a:pt x="21" y="31"/>
                    <a:pt x="21" y="23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8" y="14"/>
                    <a:pt x="0" y="22"/>
                    <a:pt x="0" y="32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168"/>
                    <a:pt x="8" y="176"/>
                    <a:pt x="17" y="176"/>
                  </a:cubicBezTo>
                  <a:cubicBezTo>
                    <a:pt x="179" y="176"/>
                    <a:pt x="179" y="176"/>
                    <a:pt x="179" y="176"/>
                  </a:cubicBezTo>
                  <a:cubicBezTo>
                    <a:pt x="189" y="176"/>
                    <a:pt x="197" y="168"/>
                    <a:pt x="197" y="158"/>
                  </a:cubicBezTo>
                  <a:cubicBezTo>
                    <a:pt x="197" y="32"/>
                    <a:pt x="197" y="32"/>
                    <a:pt x="197" y="32"/>
                  </a:cubicBezTo>
                  <a:cubicBezTo>
                    <a:pt x="197" y="22"/>
                    <a:pt x="189" y="14"/>
                    <a:pt x="179" y="14"/>
                  </a:cubicBezTo>
                  <a:close/>
                </a:path>
              </a:pathLst>
            </a:custGeom>
            <a:solidFill>
              <a:schemeClr val="lt1"/>
            </a:solidFill>
            <a:ln cap="flat" cmpd="sng" w="254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50400" lIns="100800" spcFirstLastPara="1" rIns="100800" wrap="square" tIns="504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5"/>
                <a:buFont typeface="Arial"/>
                <a:buNone/>
              </a:pPr>
              <a:r>
                <a:t/>
              </a:r>
              <a:endParaRPr b="0" i="0" sz="220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82" name="Google Shape;182;p27"/>
          <p:cNvSpPr txBox="1"/>
          <p:nvPr/>
        </p:nvSpPr>
        <p:spPr>
          <a:xfrm>
            <a:off x="1693309" y="3492182"/>
            <a:ext cx="1309500" cy="104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hu-HU" sz="2000" u="none" cap="none" strike="noStrike">
                <a:solidFill>
                  <a:srgbClr val="366092"/>
                </a:solidFill>
                <a:latin typeface="Arial"/>
                <a:ea typeface="Arial"/>
                <a:cs typeface="Arial"/>
                <a:sym typeface="Arial"/>
              </a:rPr>
              <a:t>2020 Q1-</a:t>
            </a:r>
            <a:endParaRPr b="0" i="0" sz="2000" u="none" cap="none" strike="noStrike">
              <a:solidFill>
                <a:srgbClr val="36609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3" name="Google Shape;183;p27"/>
          <p:cNvGrpSpPr/>
          <p:nvPr/>
        </p:nvGrpSpPr>
        <p:grpSpPr>
          <a:xfrm>
            <a:off x="3645235" y="3464350"/>
            <a:ext cx="826524" cy="857034"/>
            <a:chOff x="329033" y="3408359"/>
            <a:chExt cx="540000" cy="540000"/>
          </a:xfrm>
        </p:grpSpPr>
        <p:sp>
          <p:nvSpPr>
            <p:cNvPr id="184" name="Google Shape;184;p27"/>
            <p:cNvSpPr/>
            <p:nvPr/>
          </p:nvSpPr>
          <p:spPr>
            <a:xfrm>
              <a:off x="329033" y="3408359"/>
              <a:ext cx="540000" cy="5400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185" name="Google Shape;185;p27"/>
            <p:cNvSpPr/>
            <p:nvPr/>
          </p:nvSpPr>
          <p:spPr>
            <a:xfrm>
              <a:off x="430998" y="3528276"/>
              <a:ext cx="336071" cy="300167"/>
            </a:xfrm>
            <a:custGeom>
              <a:rect b="b" l="l" r="r" t="t"/>
              <a:pathLst>
                <a:path extrusionOk="0" h="176" w="197">
                  <a:moveTo>
                    <a:pt x="157" y="136"/>
                  </a:moveTo>
                  <a:cubicBezTo>
                    <a:pt x="171" y="136"/>
                    <a:pt x="171" y="136"/>
                    <a:pt x="171" y="136"/>
                  </a:cubicBezTo>
                  <a:cubicBezTo>
                    <a:pt x="171" y="150"/>
                    <a:pt x="171" y="150"/>
                    <a:pt x="171" y="150"/>
                  </a:cubicBezTo>
                  <a:cubicBezTo>
                    <a:pt x="157" y="150"/>
                    <a:pt x="157" y="150"/>
                    <a:pt x="157" y="150"/>
                  </a:cubicBezTo>
                  <a:lnTo>
                    <a:pt x="157" y="136"/>
                  </a:lnTo>
                  <a:close/>
                  <a:moveTo>
                    <a:pt x="113" y="136"/>
                  </a:moveTo>
                  <a:cubicBezTo>
                    <a:pt x="127" y="136"/>
                    <a:pt x="127" y="136"/>
                    <a:pt x="127" y="136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13" y="150"/>
                    <a:pt x="113" y="150"/>
                    <a:pt x="113" y="150"/>
                  </a:cubicBezTo>
                  <a:lnTo>
                    <a:pt x="113" y="136"/>
                  </a:lnTo>
                  <a:close/>
                  <a:moveTo>
                    <a:pt x="31" y="23"/>
                  </a:moveTo>
                  <a:cubicBezTo>
                    <a:pt x="31" y="7"/>
                    <a:pt x="31" y="7"/>
                    <a:pt x="31" y="7"/>
                  </a:cubicBezTo>
                  <a:cubicBezTo>
                    <a:pt x="31" y="3"/>
                    <a:pt x="33" y="0"/>
                    <a:pt x="37" y="0"/>
                  </a:cubicBezTo>
                  <a:cubicBezTo>
                    <a:pt x="41" y="0"/>
                    <a:pt x="43" y="3"/>
                    <a:pt x="43" y="7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6"/>
                    <a:pt x="41" y="29"/>
                    <a:pt x="37" y="29"/>
                  </a:cubicBezTo>
                  <a:cubicBezTo>
                    <a:pt x="33" y="29"/>
                    <a:pt x="31" y="26"/>
                    <a:pt x="31" y="23"/>
                  </a:cubicBezTo>
                  <a:close/>
                  <a:moveTo>
                    <a:pt x="154" y="23"/>
                  </a:moveTo>
                  <a:cubicBezTo>
                    <a:pt x="154" y="7"/>
                    <a:pt x="154" y="7"/>
                    <a:pt x="154" y="7"/>
                  </a:cubicBezTo>
                  <a:cubicBezTo>
                    <a:pt x="154" y="3"/>
                    <a:pt x="157" y="0"/>
                    <a:pt x="161" y="0"/>
                  </a:cubicBezTo>
                  <a:cubicBezTo>
                    <a:pt x="164" y="0"/>
                    <a:pt x="167" y="3"/>
                    <a:pt x="167" y="7"/>
                  </a:cubicBezTo>
                  <a:cubicBezTo>
                    <a:pt x="167" y="23"/>
                    <a:pt x="167" y="23"/>
                    <a:pt x="167" y="23"/>
                  </a:cubicBezTo>
                  <a:cubicBezTo>
                    <a:pt x="167" y="26"/>
                    <a:pt x="164" y="29"/>
                    <a:pt x="161" y="29"/>
                  </a:cubicBezTo>
                  <a:cubicBezTo>
                    <a:pt x="157" y="29"/>
                    <a:pt x="154" y="26"/>
                    <a:pt x="154" y="23"/>
                  </a:cubicBezTo>
                  <a:close/>
                  <a:moveTo>
                    <a:pt x="93" y="23"/>
                  </a:moveTo>
                  <a:cubicBezTo>
                    <a:pt x="93" y="7"/>
                    <a:pt x="93" y="7"/>
                    <a:pt x="93" y="7"/>
                  </a:cubicBezTo>
                  <a:cubicBezTo>
                    <a:pt x="93" y="3"/>
                    <a:pt x="95" y="0"/>
                    <a:pt x="99" y="0"/>
                  </a:cubicBezTo>
                  <a:cubicBezTo>
                    <a:pt x="102" y="0"/>
                    <a:pt x="105" y="3"/>
                    <a:pt x="105" y="7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5" y="26"/>
                    <a:pt x="102" y="29"/>
                    <a:pt x="99" y="29"/>
                  </a:cubicBezTo>
                  <a:cubicBezTo>
                    <a:pt x="95" y="29"/>
                    <a:pt x="93" y="26"/>
                    <a:pt x="93" y="23"/>
                  </a:cubicBezTo>
                  <a:close/>
                  <a:moveTo>
                    <a:pt x="179" y="107"/>
                  </a:moveTo>
                  <a:cubicBezTo>
                    <a:pt x="179" y="110"/>
                    <a:pt x="177" y="113"/>
                    <a:pt x="173" y="113"/>
                  </a:cubicBezTo>
                  <a:cubicBezTo>
                    <a:pt x="154" y="113"/>
                    <a:pt x="154" y="113"/>
                    <a:pt x="154" y="113"/>
                  </a:cubicBezTo>
                  <a:cubicBezTo>
                    <a:pt x="151" y="113"/>
                    <a:pt x="148" y="110"/>
                    <a:pt x="148" y="107"/>
                  </a:cubicBezTo>
                  <a:cubicBezTo>
                    <a:pt x="148" y="88"/>
                    <a:pt x="148" y="88"/>
                    <a:pt x="148" y="88"/>
                  </a:cubicBezTo>
                  <a:cubicBezTo>
                    <a:pt x="148" y="85"/>
                    <a:pt x="151" y="82"/>
                    <a:pt x="154" y="82"/>
                  </a:cubicBezTo>
                  <a:cubicBezTo>
                    <a:pt x="173" y="82"/>
                    <a:pt x="173" y="82"/>
                    <a:pt x="173" y="82"/>
                  </a:cubicBezTo>
                  <a:cubicBezTo>
                    <a:pt x="177" y="82"/>
                    <a:pt x="179" y="85"/>
                    <a:pt x="179" y="88"/>
                  </a:cubicBezTo>
                  <a:lnTo>
                    <a:pt x="179" y="107"/>
                  </a:lnTo>
                  <a:close/>
                  <a:moveTo>
                    <a:pt x="179" y="152"/>
                  </a:moveTo>
                  <a:cubicBezTo>
                    <a:pt x="179" y="155"/>
                    <a:pt x="177" y="158"/>
                    <a:pt x="173" y="158"/>
                  </a:cubicBezTo>
                  <a:cubicBezTo>
                    <a:pt x="154" y="158"/>
                    <a:pt x="154" y="158"/>
                    <a:pt x="154" y="158"/>
                  </a:cubicBezTo>
                  <a:cubicBezTo>
                    <a:pt x="151" y="158"/>
                    <a:pt x="148" y="155"/>
                    <a:pt x="148" y="152"/>
                  </a:cubicBezTo>
                  <a:cubicBezTo>
                    <a:pt x="148" y="133"/>
                    <a:pt x="148" y="133"/>
                    <a:pt x="148" y="133"/>
                  </a:cubicBezTo>
                  <a:cubicBezTo>
                    <a:pt x="148" y="130"/>
                    <a:pt x="151" y="127"/>
                    <a:pt x="154" y="127"/>
                  </a:cubicBezTo>
                  <a:cubicBezTo>
                    <a:pt x="173" y="127"/>
                    <a:pt x="173" y="127"/>
                    <a:pt x="173" y="127"/>
                  </a:cubicBezTo>
                  <a:cubicBezTo>
                    <a:pt x="177" y="127"/>
                    <a:pt x="179" y="130"/>
                    <a:pt x="179" y="133"/>
                  </a:cubicBezTo>
                  <a:lnTo>
                    <a:pt x="179" y="152"/>
                  </a:lnTo>
                  <a:close/>
                  <a:moveTo>
                    <a:pt x="136" y="107"/>
                  </a:moveTo>
                  <a:cubicBezTo>
                    <a:pt x="136" y="110"/>
                    <a:pt x="133" y="113"/>
                    <a:pt x="130" y="113"/>
                  </a:cubicBezTo>
                  <a:cubicBezTo>
                    <a:pt x="111" y="113"/>
                    <a:pt x="111" y="113"/>
                    <a:pt x="111" y="113"/>
                  </a:cubicBezTo>
                  <a:cubicBezTo>
                    <a:pt x="108" y="113"/>
                    <a:pt x="105" y="110"/>
                    <a:pt x="105" y="107"/>
                  </a:cubicBezTo>
                  <a:cubicBezTo>
                    <a:pt x="105" y="88"/>
                    <a:pt x="105" y="88"/>
                    <a:pt x="105" y="88"/>
                  </a:cubicBezTo>
                  <a:cubicBezTo>
                    <a:pt x="105" y="85"/>
                    <a:pt x="108" y="82"/>
                    <a:pt x="111" y="82"/>
                  </a:cubicBezTo>
                  <a:cubicBezTo>
                    <a:pt x="130" y="82"/>
                    <a:pt x="130" y="82"/>
                    <a:pt x="130" y="82"/>
                  </a:cubicBezTo>
                  <a:cubicBezTo>
                    <a:pt x="133" y="82"/>
                    <a:pt x="136" y="85"/>
                    <a:pt x="136" y="88"/>
                  </a:cubicBezTo>
                  <a:lnTo>
                    <a:pt x="136" y="107"/>
                  </a:lnTo>
                  <a:close/>
                  <a:moveTo>
                    <a:pt x="136" y="152"/>
                  </a:moveTo>
                  <a:cubicBezTo>
                    <a:pt x="136" y="155"/>
                    <a:pt x="133" y="158"/>
                    <a:pt x="130" y="158"/>
                  </a:cubicBezTo>
                  <a:cubicBezTo>
                    <a:pt x="111" y="158"/>
                    <a:pt x="111" y="158"/>
                    <a:pt x="111" y="158"/>
                  </a:cubicBezTo>
                  <a:cubicBezTo>
                    <a:pt x="108" y="158"/>
                    <a:pt x="105" y="155"/>
                    <a:pt x="105" y="152"/>
                  </a:cubicBezTo>
                  <a:cubicBezTo>
                    <a:pt x="105" y="133"/>
                    <a:pt x="105" y="133"/>
                    <a:pt x="105" y="133"/>
                  </a:cubicBezTo>
                  <a:cubicBezTo>
                    <a:pt x="105" y="130"/>
                    <a:pt x="108" y="127"/>
                    <a:pt x="111" y="127"/>
                  </a:cubicBezTo>
                  <a:cubicBezTo>
                    <a:pt x="130" y="127"/>
                    <a:pt x="130" y="127"/>
                    <a:pt x="130" y="127"/>
                  </a:cubicBezTo>
                  <a:cubicBezTo>
                    <a:pt x="133" y="127"/>
                    <a:pt x="136" y="130"/>
                    <a:pt x="136" y="133"/>
                  </a:cubicBezTo>
                  <a:lnTo>
                    <a:pt x="136" y="152"/>
                  </a:lnTo>
                  <a:close/>
                  <a:moveTo>
                    <a:pt x="93" y="107"/>
                  </a:moveTo>
                  <a:cubicBezTo>
                    <a:pt x="93" y="110"/>
                    <a:pt x="90" y="113"/>
                    <a:pt x="87" y="113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4" y="113"/>
                    <a:pt x="62" y="110"/>
                    <a:pt x="62" y="107"/>
                  </a:cubicBezTo>
                  <a:cubicBezTo>
                    <a:pt x="62" y="88"/>
                    <a:pt x="62" y="88"/>
                    <a:pt x="62" y="88"/>
                  </a:cubicBezTo>
                  <a:cubicBezTo>
                    <a:pt x="62" y="85"/>
                    <a:pt x="64" y="82"/>
                    <a:pt x="68" y="82"/>
                  </a:cubicBezTo>
                  <a:cubicBezTo>
                    <a:pt x="87" y="82"/>
                    <a:pt x="87" y="82"/>
                    <a:pt x="87" y="82"/>
                  </a:cubicBezTo>
                  <a:cubicBezTo>
                    <a:pt x="90" y="82"/>
                    <a:pt x="93" y="85"/>
                    <a:pt x="93" y="88"/>
                  </a:cubicBezTo>
                  <a:lnTo>
                    <a:pt x="93" y="107"/>
                  </a:lnTo>
                  <a:close/>
                  <a:moveTo>
                    <a:pt x="93" y="152"/>
                  </a:moveTo>
                  <a:cubicBezTo>
                    <a:pt x="93" y="155"/>
                    <a:pt x="90" y="158"/>
                    <a:pt x="87" y="158"/>
                  </a:cubicBezTo>
                  <a:cubicBezTo>
                    <a:pt x="68" y="158"/>
                    <a:pt x="68" y="158"/>
                    <a:pt x="68" y="158"/>
                  </a:cubicBezTo>
                  <a:cubicBezTo>
                    <a:pt x="64" y="158"/>
                    <a:pt x="62" y="155"/>
                    <a:pt x="62" y="152"/>
                  </a:cubicBezTo>
                  <a:cubicBezTo>
                    <a:pt x="62" y="133"/>
                    <a:pt x="62" y="133"/>
                    <a:pt x="62" y="133"/>
                  </a:cubicBezTo>
                  <a:cubicBezTo>
                    <a:pt x="62" y="130"/>
                    <a:pt x="64" y="127"/>
                    <a:pt x="68" y="127"/>
                  </a:cubicBezTo>
                  <a:cubicBezTo>
                    <a:pt x="87" y="127"/>
                    <a:pt x="87" y="127"/>
                    <a:pt x="87" y="127"/>
                  </a:cubicBezTo>
                  <a:cubicBezTo>
                    <a:pt x="90" y="127"/>
                    <a:pt x="93" y="130"/>
                    <a:pt x="93" y="133"/>
                  </a:cubicBezTo>
                  <a:lnTo>
                    <a:pt x="93" y="152"/>
                  </a:lnTo>
                  <a:close/>
                  <a:moveTo>
                    <a:pt x="50" y="107"/>
                  </a:moveTo>
                  <a:cubicBezTo>
                    <a:pt x="50" y="110"/>
                    <a:pt x="47" y="113"/>
                    <a:pt x="44" y="113"/>
                  </a:cubicBezTo>
                  <a:cubicBezTo>
                    <a:pt x="24" y="113"/>
                    <a:pt x="24" y="113"/>
                    <a:pt x="24" y="113"/>
                  </a:cubicBezTo>
                  <a:cubicBezTo>
                    <a:pt x="20" y="113"/>
                    <a:pt x="17" y="110"/>
                    <a:pt x="17" y="107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85"/>
                    <a:pt x="20" y="82"/>
                    <a:pt x="2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7" y="82"/>
                    <a:pt x="50" y="85"/>
                    <a:pt x="50" y="88"/>
                  </a:cubicBezTo>
                  <a:lnTo>
                    <a:pt x="50" y="107"/>
                  </a:lnTo>
                  <a:close/>
                  <a:moveTo>
                    <a:pt x="50" y="152"/>
                  </a:moveTo>
                  <a:cubicBezTo>
                    <a:pt x="50" y="155"/>
                    <a:pt x="47" y="158"/>
                    <a:pt x="44" y="158"/>
                  </a:cubicBezTo>
                  <a:cubicBezTo>
                    <a:pt x="24" y="158"/>
                    <a:pt x="24" y="158"/>
                    <a:pt x="24" y="158"/>
                  </a:cubicBezTo>
                  <a:cubicBezTo>
                    <a:pt x="20" y="158"/>
                    <a:pt x="17" y="155"/>
                    <a:pt x="17" y="152"/>
                  </a:cubicBezTo>
                  <a:cubicBezTo>
                    <a:pt x="17" y="133"/>
                    <a:pt x="17" y="133"/>
                    <a:pt x="17" y="133"/>
                  </a:cubicBezTo>
                  <a:cubicBezTo>
                    <a:pt x="17" y="130"/>
                    <a:pt x="20" y="127"/>
                    <a:pt x="24" y="127"/>
                  </a:cubicBezTo>
                  <a:cubicBezTo>
                    <a:pt x="44" y="127"/>
                    <a:pt x="44" y="127"/>
                    <a:pt x="44" y="127"/>
                  </a:cubicBezTo>
                  <a:cubicBezTo>
                    <a:pt x="47" y="127"/>
                    <a:pt x="50" y="130"/>
                    <a:pt x="50" y="133"/>
                  </a:cubicBezTo>
                  <a:lnTo>
                    <a:pt x="50" y="152"/>
                  </a:lnTo>
                  <a:close/>
                  <a:moveTo>
                    <a:pt x="179" y="14"/>
                  </a:moveTo>
                  <a:cubicBezTo>
                    <a:pt x="176" y="14"/>
                    <a:pt x="176" y="14"/>
                    <a:pt x="176" y="14"/>
                  </a:cubicBezTo>
                  <a:cubicBezTo>
                    <a:pt x="176" y="23"/>
                    <a:pt x="176" y="23"/>
                    <a:pt x="176" y="23"/>
                  </a:cubicBezTo>
                  <a:cubicBezTo>
                    <a:pt x="176" y="31"/>
                    <a:pt x="169" y="38"/>
                    <a:pt x="161" y="38"/>
                  </a:cubicBezTo>
                  <a:cubicBezTo>
                    <a:pt x="152" y="38"/>
                    <a:pt x="145" y="31"/>
                    <a:pt x="145" y="23"/>
                  </a:cubicBezTo>
                  <a:cubicBezTo>
                    <a:pt x="145" y="14"/>
                    <a:pt x="145" y="14"/>
                    <a:pt x="145" y="14"/>
                  </a:cubicBezTo>
                  <a:cubicBezTo>
                    <a:pt x="114" y="14"/>
                    <a:pt x="114" y="14"/>
                    <a:pt x="114" y="14"/>
                  </a:cubicBezTo>
                  <a:cubicBezTo>
                    <a:pt x="114" y="23"/>
                    <a:pt x="114" y="23"/>
                    <a:pt x="114" y="23"/>
                  </a:cubicBezTo>
                  <a:cubicBezTo>
                    <a:pt x="114" y="31"/>
                    <a:pt x="107" y="38"/>
                    <a:pt x="99" y="38"/>
                  </a:cubicBezTo>
                  <a:cubicBezTo>
                    <a:pt x="90" y="38"/>
                    <a:pt x="84" y="31"/>
                    <a:pt x="84" y="23"/>
                  </a:cubicBezTo>
                  <a:cubicBezTo>
                    <a:pt x="84" y="14"/>
                    <a:pt x="84" y="14"/>
                    <a:pt x="84" y="14"/>
                  </a:cubicBezTo>
                  <a:cubicBezTo>
                    <a:pt x="52" y="14"/>
                    <a:pt x="52" y="14"/>
                    <a:pt x="52" y="14"/>
                  </a:cubicBezTo>
                  <a:cubicBezTo>
                    <a:pt x="52" y="23"/>
                    <a:pt x="52" y="23"/>
                    <a:pt x="52" y="23"/>
                  </a:cubicBezTo>
                  <a:cubicBezTo>
                    <a:pt x="52" y="31"/>
                    <a:pt x="45" y="38"/>
                    <a:pt x="37" y="38"/>
                  </a:cubicBezTo>
                  <a:cubicBezTo>
                    <a:pt x="29" y="38"/>
                    <a:pt x="21" y="31"/>
                    <a:pt x="21" y="23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8" y="14"/>
                    <a:pt x="0" y="22"/>
                    <a:pt x="0" y="32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168"/>
                    <a:pt x="8" y="176"/>
                    <a:pt x="17" y="176"/>
                  </a:cubicBezTo>
                  <a:cubicBezTo>
                    <a:pt x="179" y="176"/>
                    <a:pt x="179" y="176"/>
                    <a:pt x="179" y="176"/>
                  </a:cubicBezTo>
                  <a:cubicBezTo>
                    <a:pt x="189" y="176"/>
                    <a:pt x="197" y="168"/>
                    <a:pt x="197" y="158"/>
                  </a:cubicBezTo>
                  <a:cubicBezTo>
                    <a:pt x="197" y="32"/>
                    <a:pt x="197" y="32"/>
                    <a:pt x="197" y="32"/>
                  </a:cubicBezTo>
                  <a:cubicBezTo>
                    <a:pt x="197" y="22"/>
                    <a:pt x="189" y="14"/>
                    <a:pt x="179" y="14"/>
                  </a:cubicBezTo>
                  <a:close/>
                </a:path>
              </a:pathLst>
            </a:custGeom>
            <a:solidFill>
              <a:schemeClr val="lt1"/>
            </a:solidFill>
            <a:ln cap="flat" cmpd="sng" w="254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50400" lIns="100800" spcFirstLastPara="1" rIns="100800" wrap="square" tIns="504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5"/>
                <a:buFont typeface="Arial"/>
                <a:buNone/>
              </a:pPr>
              <a:r>
                <a:t/>
              </a:r>
              <a:endParaRPr b="0" i="0" sz="220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86" name="Google Shape;186;p27"/>
          <p:cNvSpPr txBox="1"/>
          <p:nvPr/>
        </p:nvSpPr>
        <p:spPr>
          <a:xfrm>
            <a:off x="4471732" y="3485169"/>
            <a:ext cx="1309500" cy="104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hu-HU" sz="2000" u="none" cap="none" strike="noStrike">
                <a:solidFill>
                  <a:srgbClr val="366092"/>
                </a:solidFill>
                <a:latin typeface="Arial"/>
                <a:ea typeface="Arial"/>
                <a:cs typeface="Arial"/>
                <a:sym typeface="Arial"/>
              </a:rPr>
              <a:t>2020 Q2-</a:t>
            </a:r>
            <a:endParaRPr b="0" i="0" sz="2000" u="none" cap="none" strike="noStrike">
              <a:solidFill>
                <a:srgbClr val="36609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7" name="Google Shape;187;p27"/>
          <p:cNvGrpSpPr/>
          <p:nvPr/>
        </p:nvGrpSpPr>
        <p:grpSpPr>
          <a:xfrm>
            <a:off x="6196429" y="3457338"/>
            <a:ext cx="826524" cy="857034"/>
            <a:chOff x="329033" y="3408359"/>
            <a:chExt cx="540000" cy="540000"/>
          </a:xfrm>
        </p:grpSpPr>
        <p:sp>
          <p:nvSpPr>
            <p:cNvPr id="188" name="Google Shape;188;p27"/>
            <p:cNvSpPr/>
            <p:nvPr/>
          </p:nvSpPr>
          <p:spPr>
            <a:xfrm>
              <a:off x="329033" y="3408359"/>
              <a:ext cx="540000" cy="5400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189" name="Google Shape;189;p27"/>
            <p:cNvSpPr/>
            <p:nvPr/>
          </p:nvSpPr>
          <p:spPr>
            <a:xfrm>
              <a:off x="430998" y="3528276"/>
              <a:ext cx="336071" cy="300167"/>
            </a:xfrm>
            <a:custGeom>
              <a:rect b="b" l="l" r="r" t="t"/>
              <a:pathLst>
                <a:path extrusionOk="0" h="176" w="197">
                  <a:moveTo>
                    <a:pt x="157" y="136"/>
                  </a:moveTo>
                  <a:cubicBezTo>
                    <a:pt x="171" y="136"/>
                    <a:pt x="171" y="136"/>
                    <a:pt x="171" y="136"/>
                  </a:cubicBezTo>
                  <a:cubicBezTo>
                    <a:pt x="171" y="150"/>
                    <a:pt x="171" y="150"/>
                    <a:pt x="171" y="150"/>
                  </a:cubicBezTo>
                  <a:cubicBezTo>
                    <a:pt x="157" y="150"/>
                    <a:pt x="157" y="150"/>
                    <a:pt x="157" y="150"/>
                  </a:cubicBezTo>
                  <a:lnTo>
                    <a:pt x="157" y="136"/>
                  </a:lnTo>
                  <a:close/>
                  <a:moveTo>
                    <a:pt x="113" y="136"/>
                  </a:moveTo>
                  <a:cubicBezTo>
                    <a:pt x="127" y="136"/>
                    <a:pt x="127" y="136"/>
                    <a:pt x="127" y="136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13" y="150"/>
                    <a:pt x="113" y="150"/>
                    <a:pt x="113" y="150"/>
                  </a:cubicBezTo>
                  <a:lnTo>
                    <a:pt x="113" y="136"/>
                  </a:lnTo>
                  <a:close/>
                  <a:moveTo>
                    <a:pt x="31" y="23"/>
                  </a:moveTo>
                  <a:cubicBezTo>
                    <a:pt x="31" y="7"/>
                    <a:pt x="31" y="7"/>
                    <a:pt x="31" y="7"/>
                  </a:cubicBezTo>
                  <a:cubicBezTo>
                    <a:pt x="31" y="3"/>
                    <a:pt x="33" y="0"/>
                    <a:pt x="37" y="0"/>
                  </a:cubicBezTo>
                  <a:cubicBezTo>
                    <a:pt x="41" y="0"/>
                    <a:pt x="43" y="3"/>
                    <a:pt x="43" y="7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6"/>
                    <a:pt x="41" y="29"/>
                    <a:pt x="37" y="29"/>
                  </a:cubicBezTo>
                  <a:cubicBezTo>
                    <a:pt x="33" y="29"/>
                    <a:pt x="31" y="26"/>
                    <a:pt x="31" y="23"/>
                  </a:cubicBezTo>
                  <a:close/>
                  <a:moveTo>
                    <a:pt x="154" y="23"/>
                  </a:moveTo>
                  <a:cubicBezTo>
                    <a:pt x="154" y="7"/>
                    <a:pt x="154" y="7"/>
                    <a:pt x="154" y="7"/>
                  </a:cubicBezTo>
                  <a:cubicBezTo>
                    <a:pt x="154" y="3"/>
                    <a:pt x="157" y="0"/>
                    <a:pt x="161" y="0"/>
                  </a:cubicBezTo>
                  <a:cubicBezTo>
                    <a:pt x="164" y="0"/>
                    <a:pt x="167" y="3"/>
                    <a:pt x="167" y="7"/>
                  </a:cubicBezTo>
                  <a:cubicBezTo>
                    <a:pt x="167" y="23"/>
                    <a:pt x="167" y="23"/>
                    <a:pt x="167" y="23"/>
                  </a:cubicBezTo>
                  <a:cubicBezTo>
                    <a:pt x="167" y="26"/>
                    <a:pt x="164" y="29"/>
                    <a:pt x="161" y="29"/>
                  </a:cubicBezTo>
                  <a:cubicBezTo>
                    <a:pt x="157" y="29"/>
                    <a:pt x="154" y="26"/>
                    <a:pt x="154" y="23"/>
                  </a:cubicBezTo>
                  <a:close/>
                  <a:moveTo>
                    <a:pt x="93" y="23"/>
                  </a:moveTo>
                  <a:cubicBezTo>
                    <a:pt x="93" y="7"/>
                    <a:pt x="93" y="7"/>
                    <a:pt x="93" y="7"/>
                  </a:cubicBezTo>
                  <a:cubicBezTo>
                    <a:pt x="93" y="3"/>
                    <a:pt x="95" y="0"/>
                    <a:pt x="99" y="0"/>
                  </a:cubicBezTo>
                  <a:cubicBezTo>
                    <a:pt x="102" y="0"/>
                    <a:pt x="105" y="3"/>
                    <a:pt x="105" y="7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5" y="26"/>
                    <a:pt x="102" y="29"/>
                    <a:pt x="99" y="29"/>
                  </a:cubicBezTo>
                  <a:cubicBezTo>
                    <a:pt x="95" y="29"/>
                    <a:pt x="93" y="26"/>
                    <a:pt x="93" y="23"/>
                  </a:cubicBezTo>
                  <a:close/>
                  <a:moveTo>
                    <a:pt x="179" y="107"/>
                  </a:moveTo>
                  <a:cubicBezTo>
                    <a:pt x="179" y="110"/>
                    <a:pt x="177" y="113"/>
                    <a:pt x="173" y="113"/>
                  </a:cubicBezTo>
                  <a:cubicBezTo>
                    <a:pt x="154" y="113"/>
                    <a:pt x="154" y="113"/>
                    <a:pt x="154" y="113"/>
                  </a:cubicBezTo>
                  <a:cubicBezTo>
                    <a:pt x="151" y="113"/>
                    <a:pt x="148" y="110"/>
                    <a:pt x="148" y="107"/>
                  </a:cubicBezTo>
                  <a:cubicBezTo>
                    <a:pt x="148" y="88"/>
                    <a:pt x="148" y="88"/>
                    <a:pt x="148" y="88"/>
                  </a:cubicBezTo>
                  <a:cubicBezTo>
                    <a:pt x="148" y="85"/>
                    <a:pt x="151" y="82"/>
                    <a:pt x="154" y="82"/>
                  </a:cubicBezTo>
                  <a:cubicBezTo>
                    <a:pt x="173" y="82"/>
                    <a:pt x="173" y="82"/>
                    <a:pt x="173" y="82"/>
                  </a:cubicBezTo>
                  <a:cubicBezTo>
                    <a:pt x="177" y="82"/>
                    <a:pt x="179" y="85"/>
                    <a:pt x="179" y="88"/>
                  </a:cubicBezTo>
                  <a:lnTo>
                    <a:pt x="179" y="107"/>
                  </a:lnTo>
                  <a:close/>
                  <a:moveTo>
                    <a:pt x="179" y="152"/>
                  </a:moveTo>
                  <a:cubicBezTo>
                    <a:pt x="179" y="155"/>
                    <a:pt x="177" y="158"/>
                    <a:pt x="173" y="158"/>
                  </a:cubicBezTo>
                  <a:cubicBezTo>
                    <a:pt x="154" y="158"/>
                    <a:pt x="154" y="158"/>
                    <a:pt x="154" y="158"/>
                  </a:cubicBezTo>
                  <a:cubicBezTo>
                    <a:pt x="151" y="158"/>
                    <a:pt x="148" y="155"/>
                    <a:pt x="148" y="152"/>
                  </a:cubicBezTo>
                  <a:cubicBezTo>
                    <a:pt x="148" y="133"/>
                    <a:pt x="148" y="133"/>
                    <a:pt x="148" y="133"/>
                  </a:cubicBezTo>
                  <a:cubicBezTo>
                    <a:pt x="148" y="130"/>
                    <a:pt x="151" y="127"/>
                    <a:pt x="154" y="127"/>
                  </a:cubicBezTo>
                  <a:cubicBezTo>
                    <a:pt x="173" y="127"/>
                    <a:pt x="173" y="127"/>
                    <a:pt x="173" y="127"/>
                  </a:cubicBezTo>
                  <a:cubicBezTo>
                    <a:pt x="177" y="127"/>
                    <a:pt x="179" y="130"/>
                    <a:pt x="179" y="133"/>
                  </a:cubicBezTo>
                  <a:lnTo>
                    <a:pt x="179" y="152"/>
                  </a:lnTo>
                  <a:close/>
                  <a:moveTo>
                    <a:pt x="136" y="107"/>
                  </a:moveTo>
                  <a:cubicBezTo>
                    <a:pt x="136" y="110"/>
                    <a:pt x="133" y="113"/>
                    <a:pt x="130" y="113"/>
                  </a:cubicBezTo>
                  <a:cubicBezTo>
                    <a:pt x="111" y="113"/>
                    <a:pt x="111" y="113"/>
                    <a:pt x="111" y="113"/>
                  </a:cubicBezTo>
                  <a:cubicBezTo>
                    <a:pt x="108" y="113"/>
                    <a:pt x="105" y="110"/>
                    <a:pt x="105" y="107"/>
                  </a:cubicBezTo>
                  <a:cubicBezTo>
                    <a:pt x="105" y="88"/>
                    <a:pt x="105" y="88"/>
                    <a:pt x="105" y="88"/>
                  </a:cubicBezTo>
                  <a:cubicBezTo>
                    <a:pt x="105" y="85"/>
                    <a:pt x="108" y="82"/>
                    <a:pt x="111" y="82"/>
                  </a:cubicBezTo>
                  <a:cubicBezTo>
                    <a:pt x="130" y="82"/>
                    <a:pt x="130" y="82"/>
                    <a:pt x="130" y="82"/>
                  </a:cubicBezTo>
                  <a:cubicBezTo>
                    <a:pt x="133" y="82"/>
                    <a:pt x="136" y="85"/>
                    <a:pt x="136" y="88"/>
                  </a:cubicBezTo>
                  <a:lnTo>
                    <a:pt x="136" y="107"/>
                  </a:lnTo>
                  <a:close/>
                  <a:moveTo>
                    <a:pt x="136" y="152"/>
                  </a:moveTo>
                  <a:cubicBezTo>
                    <a:pt x="136" y="155"/>
                    <a:pt x="133" y="158"/>
                    <a:pt x="130" y="158"/>
                  </a:cubicBezTo>
                  <a:cubicBezTo>
                    <a:pt x="111" y="158"/>
                    <a:pt x="111" y="158"/>
                    <a:pt x="111" y="158"/>
                  </a:cubicBezTo>
                  <a:cubicBezTo>
                    <a:pt x="108" y="158"/>
                    <a:pt x="105" y="155"/>
                    <a:pt x="105" y="152"/>
                  </a:cubicBezTo>
                  <a:cubicBezTo>
                    <a:pt x="105" y="133"/>
                    <a:pt x="105" y="133"/>
                    <a:pt x="105" y="133"/>
                  </a:cubicBezTo>
                  <a:cubicBezTo>
                    <a:pt x="105" y="130"/>
                    <a:pt x="108" y="127"/>
                    <a:pt x="111" y="127"/>
                  </a:cubicBezTo>
                  <a:cubicBezTo>
                    <a:pt x="130" y="127"/>
                    <a:pt x="130" y="127"/>
                    <a:pt x="130" y="127"/>
                  </a:cubicBezTo>
                  <a:cubicBezTo>
                    <a:pt x="133" y="127"/>
                    <a:pt x="136" y="130"/>
                    <a:pt x="136" y="133"/>
                  </a:cubicBezTo>
                  <a:lnTo>
                    <a:pt x="136" y="152"/>
                  </a:lnTo>
                  <a:close/>
                  <a:moveTo>
                    <a:pt x="93" y="107"/>
                  </a:moveTo>
                  <a:cubicBezTo>
                    <a:pt x="93" y="110"/>
                    <a:pt x="90" y="113"/>
                    <a:pt x="87" y="113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4" y="113"/>
                    <a:pt x="62" y="110"/>
                    <a:pt x="62" y="107"/>
                  </a:cubicBezTo>
                  <a:cubicBezTo>
                    <a:pt x="62" y="88"/>
                    <a:pt x="62" y="88"/>
                    <a:pt x="62" y="88"/>
                  </a:cubicBezTo>
                  <a:cubicBezTo>
                    <a:pt x="62" y="85"/>
                    <a:pt x="64" y="82"/>
                    <a:pt x="68" y="82"/>
                  </a:cubicBezTo>
                  <a:cubicBezTo>
                    <a:pt x="87" y="82"/>
                    <a:pt x="87" y="82"/>
                    <a:pt x="87" y="82"/>
                  </a:cubicBezTo>
                  <a:cubicBezTo>
                    <a:pt x="90" y="82"/>
                    <a:pt x="93" y="85"/>
                    <a:pt x="93" y="88"/>
                  </a:cubicBezTo>
                  <a:lnTo>
                    <a:pt x="93" y="107"/>
                  </a:lnTo>
                  <a:close/>
                  <a:moveTo>
                    <a:pt x="93" y="152"/>
                  </a:moveTo>
                  <a:cubicBezTo>
                    <a:pt x="93" y="155"/>
                    <a:pt x="90" y="158"/>
                    <a:pt x="87" y="158"/>
                  </a:cubicBezTo>
                  <a:cubicBezTo>
                    <a:pt x="68" y="158"/>
                    <a:pt x="68" y="158"/>
                    <a:pt x="68" y="158"/>
                  </a:cubicBezTo>
                  <a:cubicBezTo>
                    <a:pt x="64" y="158"/>
                    <a:pt x="62" y="155"/>
                    <a:pt x="62" y="152"/>
                  </a:cubicBezTo>
                  <a:cubicBezTo>
                    <a:pt x="62" y="133"/>
                    <a:pt x="62" y="133"/>
                    <a:pt x="62" y="133"/>
                  </a:cubicBezTo>
                  <a:cubicBezTo>
                    <a:pt x="62" y="130"/>
                    <a:pt x="64" y="127"/>
                    <a:pt x="68" y="127"/>
                  </a:cubicBezTo>
                  <a:cubicBezTo>
                    <a:pt x="87" y="127"/>
                    <a:pt x="87" y="127"/>
                    <a:pt x="87" y="127"/>
                  </a:cubicBezTo>
                  <a:cubicBezTo>
                    <a:pt x="90" y="127"/>
                    <a:pt x="93" y="130"/>
                    <a:pt x="93" y="133"/>
                  </a:cubicBezTo>
                  <a:lnTo>
                    <a:pt x="93" y="152"/>
                  </a:lnTo>
                  <a:close/>
                  <a:moveTo>
                    <a:pt x="50" y="107"/>
                  </a:moveTo>
                  <a:cubicBezTo>
                    <a:pt x="50" y="110"/>
                    <a:pt x="47" y="113"/>
                    <a:pt x="44" y="113"/>
                  </a:cubicBezTo>
                  <a:cubicBezTo>
                    <a:pt x="24" y="113"/>
                    <a:pt x="24" y="113"/>
                    <a:pt x="24" y="113"/>
                  </a:cubicBezTo>
                  <a:cubicBezTo>
                    <a:pt x="20" y="113"/>
                    <a:pt x="17" y="110"/>
                    <a:pt x="17" y="107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85"/>
                    <a:pt x="20" y="82"/>
                    <a:pt x="2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7" y="82"/>
                    <a:pt x="50" y="85"/>
                    <a:pt x="50" y="88"/>
                  </a:cubicBezTo>
                  <a:lnTo>
                    <a:pt x="50" y="107"/>
                  </a:lnTo>
                  <a:close/>
                  <a:moveTo>
                    <a:pt x="50" y="152"/>
                  </a:moveTo>
                  <a:cubicBezTo>
                    <a:pt x="50" y="155"/>
                    <a:pt x="47" y="158"/>
                    <a:pt x="44" y="158"/>
                  </a:cubicBezTo>
                  <a:cubicBezTo>
                    <a:pt x="24" y="158"/>
                    <a:pt x="24" y="158"/>
                    <a:pt x="24" y="158"/>
                  </a:cubicBezTo>
                  <a:cubicBezTo>
                    <a:pt x="20" y="158"/>
                    <a:pt x="17" y="155"/>
                    <a:pt x="17" y="152"/>
                  </a:cubicBezTo>
                  <a:cubicBezTo>
                    <a:pt x="17" y="133"/>
                    <a:pt x="17" y="133"/>
                    <a:pt x="17" y="133"/>
                  </a:cubicBezTo>
                  <a:cubicBezTo>
                    <a:pt x="17" y="130"/>
                    <a:pt x="20" y="127"/>
                    <a:pt x="24" y="127"/>
                  </a:cubicBezTo>
                  <a:cubicBezTo>
                    <a:pt x="44" y="127"/>
                    <a:pt x="44" y="127"/>
                    <a:pt x="44" y="127"/>
                  </a:cubicBezTo>
                  <a:cubicBezTo>
                    <a:pt x="47" y="127"/>
                    <a:pt x="50" y="130"/>
                    <a:pt x="50" y="133"/>
                  </a:cubicBezTo>
                  <a:lnTo>
                    <a:pt x="50" y="152"/>
                  </a:lnTo>
                  <a:close/>
                  <a:moveTo>
                    <a:pt x="179" y="14"/>
                  </a:moveTo>
                  <a:cubicBezTo>
                    <a:pt x="176" y="14"/>
                    <a:pt x="176" y="14"/>
                    <a:pt x="176" y="14"/>
                  </a:cubicBezTo>
                  <a:cubicBezTo>
                    <a:pt x="176" y="23"/>
                    <a:pt x="176" y="23"/>
                    <a:pt x="176" y="23"/>
                  </a:cubicBezTo>
                  <a:cubicBezTo>
                    <a:pt x="176" y="31"/>
                    <a:pt x="169" y="38"/>
                    <a:pt x="161" y="38"/>
                  </a:cubicBezTo>
                  <a:cubicBezTo>
                    <a:pt x="152" y="38"/>
                    <a:pt x="145" y="31"/>
                    <a:pt x="145" y="23"/>
                  </a:cubicBezTo>
                  <a:cubicBezTo>
                    <a:pt x="145" y="14"/>
                    <a:pt x="145" y="14"/>
                    <a:pt x="145" y="14"/>
                  </a:cubicBezTo>
                  <a:cubicBezTo>
                    <a:pt x="114" y="14"/>
                    <a:pt x="114" y="14"/>
                    <a:pt x="114" y="14"/>
                  </a:cubicBezTo>
                  <a:cubicBezTo>
                    <a:pt x="114" y="23"/>
                    <a:pt x="114" y="23"/>
                    <a:pt x="114" y="23"/>
                  </a:cubicBezTo>
                  <a:cubicBezTo>
                    <a:pt x="114" y="31"/>
                    <a:pt x="107" y="38"/>
                    <a:pt x="99" y="38"/>
                  </a:cubicBezTo>
                  <a:cubicBezTo>
                    <a:pt x="90" y="38"/>
                    <a:pt x="84" y="31"/>
                    <a:pt x="84" y="23"/>
                  </a:cubicBezTo>
                  <a:cubicBezTo>
                    <a:pt x="84" y="14"/>
                    <a:pt x="84" y="14"/>
                    <a:pt x="84" y="14"/>
                  </a:cubicBezTo>
                  <a:cubicBezTo>
                    <a:pt x="52" y="14"/>
                    <a:pt x="52" y="14"/>
                    <a:pt x="52" y="14"/>
                  </a:cubicBezTo>
                  <a:cubicBezTo>
                    <a:pt x="52" y="23"/>
                    <a:pt x="52" y="23"/>
                    <a:pt x="52" y="23"/>
                  </a:cubicBezTo>
                  <a:cubicBezTo>
                    <a:pt x="52" y="31"/>
                    <a:pt x="45" y="38"/>
                    <a:pt x="37" y="38"/>
                  </a:cubicBezTo>
                  <a:cubicBezTo>
                    <a:pt x="29" y="38"/>
                    <a:pt x="21" y="31"/>
                    <a:pt x="21" y="23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8" y="14"/>
                    <a:pt x="0" y="22"/>
                    <a:pt x="0" y="32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168"/>
                    <a:pt x="8" y="176"/>
                    <a:pt x="17" y="176"/>
                  </a:cubicBezTo>
                  <a:cubicBezTo>
                    <a:pt x="179" y="176"/>
                    <a:pt x="179" y="176"/>
                    <a:pt x="179" y="176"/>
                  </a:cubicBezTo>
                  <a:cubicBezTo>
                    <a:pt x="189" y="176"/>
                    <a:pt x="197" y="168"/>
                    <a:pt x="197" y="158"/>
                  </a:cubicBezTo>
                  <a:cubicBezTo>
                    <a:pt x="197" y="32"/>
                    <a:pt x="197" y="32"/>
                    <a:pt x="197" y="32"/>
                  </a:cubicBezTo>
                  <a:cubicBezTo>
                    <a:pt x="197" y="22"/>
                    <a:pt x="189" y="14"/>
                    <a:pt x="179" y="14"/>
                  </a:cubicBezTo>
                  <a:close/>
                </a:path>
              </a:pathLst>
            </a:custGeom>
            <a:solidFill>
              <a:schemeClr val="lt1"/>
            </a:solidFill>
            <a:ln cap="flat" cmpd="sng" w="254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50400" lIns="100800" spcFirstLastPara="1" rIns="100800" wrap="square" tIns="504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5"/>
                <a:buFont typeface="Arial"/>
                <a:buNone/>
              </a:pPr>
              <a:r>
                <a:t/>
              </a:r>
              <a:endParaRPr b="0" i="0" sz="220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0" name="Google Shape;190;p27"/>
          <p:cNvSpPr txBox="1"/>
          <p:nvPr/>
        </p:nvSpPr>
        <p:spPr>
          <a:xfrm>
            <a:off x="7023245" y="3485169"/>
            <a:ext cx="1309500" cy="104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hu-HU" sz="2000" u="none" cap="none" strike="noStrike">
                <a:solidFill>
                  <a:srgbClr val="366092"/>
                </a:solidFill>
                <a:latin typeface="Arial"/>
                <a:ea typeface="Arial"/>
                <a:cs typeface="Arial"/>
                <a:sym typeface="Arial"/>
              </a:rPr>
              <a:t>2020 Q1-</a:t>
            </a:r>
            <a:endParaRPr b="0" i="0" sz="2000" u="none" cap="none" strike="noStrike">
              <a:solidFill>
                <a:srgbClr val="366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5" name="Google Shape;195;p28"/>
          <p:cNvCxnSpPr>
            <a:stCxn id="196" idx="2"/>
          </p:cNvCxnSpPr>
          <p:nvPr/>
        </p:nvCxnSpPr>
        <p:spPr>
          <a:xfrm>
            <a:off x="4735885" y="2766545"/>
            <a:ext cx="17100" cy="522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97" name="Google Shape;197;p28"/>
          <p:cNvSpPr txBox="1"/>
          <p:nvPr/>
        </p:nvSpPr>
        <p:spPr>
          <a:xfrm>
            <a:off x="433200" y="233250"/>
            <a:ext cx="8165400" cy="50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hu-HU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I. Building AI ecosystem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28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sp>
        <p:nvSpPr>
          <p:cNvPr id="199" name="Google Shape;199;p28"/>
          <p:cNvSpPr/>
          <p:nvPr/>
        </p:nvSpPr>
        <p:spPr>
          <a:xfrm>
            <a:off x="832827" y="2561824"/>
            <a:ext cx="1823100" cy="675300"/>
          </a:xfrm>
          <a:prstGeom prst="roundRect">
            <a:avLst>
              <a:gd fmla="val 16667" name="adj"/>
            </a:avLst>
          </a:prstGeom>
          <a:solidFill>
            <a:srgbClr val="3D85C6"/>
          </a:solidFill>
          <a:ln cap="flat" cmpd="sng" w="9525">
            <a:solidFill>
              <a:srgbClr val="0058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hu-HU" sz="1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Excellence Center</a:t>
            </a:r>
            <a:endParaRPr b="1" i="0" sz="11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hu-HU" sz="1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(National Lab)</a:t>
            </a:r>
            <a:endParaRPr b="0" i="0" sz="1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28"/>
          <p:cNvSpPr/>
          <p:nvPr/>
        </p:nvSpPr>
        <p:spPr>
          <a:xfrm>
            <a:off x="3786375" y="785812"/>
            <a:ext cx="1880100" cy="693300"/>
          </a:xfrm>
          <a:prstGeom prst="roundRect">
            <a:avLst>
              <a:gd fmla="val 16667" name="adj"/>
            </a:avLst>
          </a:prstGeom>
          <a:solidFill>
            <a:srgbClr val="0B539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hu-HU" sz="1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AI Coalition</a:t>
            </a:r>
            <a:endParaRPr b="1" i="0" sz="11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hu-HU" sz="1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(Innovation Hub)</a:t>
            </a:r>
            <a:endParaRPr b="0" i="0" sz="11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1" name="Google Shape;201;p28"/>
          <p:cNvCxnSpPr/>
          <p:nvPr/>
        </p:nvCxnSpPr>
        <p:spPr>
          <a:xfrm>
            <a:off x="4308080" y="905417"/>
            <a:ext cx="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2" name="Google Shape;202;p28"/>
          <p:cNvCxnSpPr/>
          <p:nvPr/>
        </p:nvCxnSpPr>
        <p:spPr>
          <a:xfrm>
            <a:off x="4084215" y="443379"/>
            <a:ext cx="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6" name="Google Shape;196;p28"/>
          <p:cNvSpPr/>
          <p:nvPr/>
        </p:nvSpPr>
        <p:spPr>
          <a:xfrm>
            <a:off x="3202885" y="2391845"/>
            <a:ext cx="3066000" cy="374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360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hu-HU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European Union analogy </a:t>
            </a:r>
            <a:r>
              <a:rPr b="1" i="0" lang="hu-HU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b="0" i="0" lang="hu-HU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AI Innovation Hub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28"/>
          <p:cNvSpPr/>
          <p:nvPr/>
        </p:nvSpPr>
        <p:spPr>
          <a:xfrm>
            <a:off x="3191050" y="1485975"/>
            <a:ext cx="1512000" cy="281100"/>
          </a:xfrm>
          <a:prstGeom prst="rect">
            <a:avLst/>
          </a:prstGeom>
          <a:solidFill>
            <a:srgbClr val="A4C2F4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1" i="0" lang="hu-HU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Ecosystem managements, broker function</a:t>
            </a:r>
            <a:endParaRPr b="1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28"/>
          <p:cNvSpPr/>
          <p:nvPr/>
        </p:nvSpPr>
        <p:spPr>
          <a:xfrm>
            <a:off x="3191050" y="1792309"/>
            <a:ext cx="1512000" cy="281100"/>
          </a:xfrm>
          <a:prstGeom prst="rect">
            <a:avLst/>
          </a:prstGeom>
          <a:solidFill>
            <a:srgbClr val="A4C2F4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1" i="0" lang="hu-HU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Market catalyst (stakeholder map, visibility, inspiration)</a:t>
            </a:r>
            <a:endParaRPr b="1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28"/>
          <p:cNvSpPr/>
          <p:nvPr/>
        </p:nvSpPr>
        <p:spPr>
          <a:xfrm>
            <a:off x="3191050" y="2103228"/>
            <a:ext cx="1512000" cy="281100"/>
          </a:xfrm>
          <a:prstGeom prst="rect">
            <a:avLst/>
          </a:prstGeom>
          <a:solidFill>
            <a:srgbClr val="A4C2F4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1" i="0" lang="hu-HU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AI market expansion</a:t>
            </a:r>
            <a:endParaRPr b="1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28"/>
          <p:cNvSpPr/>
          <p:nvPr/>
        </p:nvSpPr>
        <p:spPr>
          <a:xfrm>
            <a:off x="4727820" y="1485975"/>
            <a:ext cx="1512000" cy="281100"/>
          </a:xfrm>
          <a:prstGeom prst="rect">
            <a:avLst/>
          </a:prstGeom>
          <a:solidFill>
            <a:srgbClr val="A4C2F4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1" i="0" lang="hu-HU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AI social dissemination</a:t>
            </a:r>
            <a:endParaRPr b="1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28"/>
          <p:cNvSpPr/>
          <p:nvPr/>
        </p:nvSpPr>
        <p:spPr>
          <a:xfrm>
            <a:off x="4727820" y="1796029"/>
            <a:ext cx="1512000" cy="281100"/>
          </a:xfrm>
          <a:prstGeom prst="rect">
            <a:avLst/>
          </a:prstGeom>
          <a:solidFill>
            <a:srgbClr val="A4C2F4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1" i="0" lang="hu-HU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AI training organization</a:t>
            </a:r>
            <a:endParaRPr b="1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28"/>
          <p:cNvSpPr/>
          <p:nvPr/>
        </p:nvSpPr>
        <p:spPr>
          <a:xfrm>
            <a:off x="4727820" y="2107482"/>
            <a:ext cx="1512000" cy="281100"/>
          </a:xfrm>
          <a:prstGeom prst="rect">
            <a:avLst/>
          </a:prstGeom>
          <a:solidFill>
            <a:srgbClr val="A4C2F4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1" i="0" lang="hu-HU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Connection the international ecosystem</a:t>
            </a:r>
            <a:endParaRPr b="1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28"/>
          <p:cNvSpPr/>
          <p:nvPr/>
        </p:nvSpPr>
        <p:spPr>
          <a:xfrm>
            <a:off x="257826" y="3248831"/>
            <a:ext cx="1471200" cy="2325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1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AI fundamental research</a:t>
            </a:r>
            <a:endParaRPr b="1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28"/>
          <p:cNvSpPr/>
          <p:nvPr/>
        </p:nvSpPr>
        <p:spPr>
          <a:xfrm>
            <a:off x="257826" y="3517725"/>
            <a:ext cx="1471200" cy="2325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1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AI development</a:t>
            </a:r>
            <a:endParaRPr b="1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28"/>
          <p:cNvSpPr/>
          <p:nvPr/>
        </p:nvSpPr>
        <p:spPr>
          <a:xfrm>
            <a:off x="991656" y="3781395"/>
            <a:ext cx="1471200" cy="2325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1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International cooperation on AI research</a:t>
            </a:r>
            <a:endParaRPr b="1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28"/>
          <p:cNvSpPr/>
          <p:nvPr/>
        </p:nvSpPr>
        <p:spPr>
          <a:xfrm>
            <a:off x="1733180" y="3248559"/>
            <a:ext cx="1458000" cy="2334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1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AI applied research</a:t>
            </a:r>
            <a:endParaRPr b="1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28"/>
          <p:cNvSpPr/>
          <p:nvPr/>
        </p:nvSpPr>
        <p:spPr>
          <a:xfrm>
            <a:off x="1733180" y="3517384"/>
            <a:ext cx="1458000" cy="2334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1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AI education</a:t>
            </a:r>
            <a:endParaRPr b="1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28"/>
          <p:cNvSpPr/>
          <p:nvPr/>
        </p:nvSpPr>
        <p:spPr>
          <a:xfrm>
            <a:off x="6715799" y="2586800"/>
            <a:ext cx="1823100" cy="703200"/>
          </a:xfrm>
          <a:prstGeom prst="roundRect">
            <a:avLst>
              <a:gd fmla="val 16667" name="adj"/>
            </a:avLst>
          </a:prstGeom>
          <a:solidFill>
            <a:srgbClr val="99999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hu-HU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Partners</a:t>
            </a:r>
            <a:endParaRPr b="1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hu-HU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(Multinational, SMEs, startups, developers, society)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28"/>
          <p:cNvSpPr/>
          <p:nvPr/>
        </p:nvSpPr>
        <p:spPr>
          <a:xfrm>
            <a:off x="6268775" y="3326628"/>
            <a:ext cx="1357500" cy="2517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1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in strategic partnerships</a:t>
            </a:r>
            <a:endParaRPr b="1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28"/>
          <p:cNvSpPr/>
          <p:nvPr/>
        </p:nvSpPr>
        <p:spPr>
          <a:xfrm>
            <a:off x="6268775" y="3599161"/>
            <a:ext cx="1357500" cy="2517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1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Order (development, business adaptation)</a:t>
            </a:r>
            <a:endParaRPr b="1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28"/>
          <p:cNvSpPr/>
          <p:nvPr/>
        </p:nvSpPr>
        <p:spPr>
          <a:xfrm>
            <a:off x="6268775" y="3872098"/>
            <a:ext cx="1357500" cy="2517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1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Financing and funding of projects</a:t>
            </a:r>
            <a:endParaRPr b="1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28"/>
          <p:cNvSpPr/>
          <p:nvPr/>
        </p:nvSpPr>
        <p:spPr>
          <a:xfrm>
            <a:off x="7622273" y="3326643"/>
            <a:ext cx="1335900" cy="2484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1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Annual membership fee</a:t>
            </a:r>
            <a:endParaRPr b="1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28"/>
          <p:cNvSpPr/>
          <p:nvPr/>
        </p:nvSpPr>
        <p:spPr>
          <a:xfrm>
            <a:off x="7622273" y="3601347"/>
            <a:ext cx="1335900" cy="2484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1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Purchasing ad hoc services</a:t>
            </a:r>
            <a:endParaRPr b="1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28"/>
          <p:cNvSpPr/>
          <p:nvPr/>
        </p:nvSpPr>
        <p:spPr>
          <a:xfrm>
            <a:off x="7622273" y="3873873"/>
            <a:ext cx="1335900" cy="2484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1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In-kind contributions</a:t>
            </a:r>
            <a:endParaRPr b="1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1" name="Google Shape;221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45906" y="2477938"/>
            <a:ext cx="286091" cy="207654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222" name="Google Shape;222;p28"/>
          <p:cNvSpPr/>
          <p:nvPr/>
        </p:nvSpPr>
        <p:spPr>
          <a:xfrm>
            <a:off x="433213" y="4071975"/>
            <a:ext cx="2757600" cy="3228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360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1" i="1" lang="hu-HU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European Union analogy</a:t>
            </a:r>
            <a:r>
              <a:rPr b="1" i="0" lang="hu-HU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b="0" i="0" lang="hu-HU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hu-HU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 Center of Excellence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3" name="Google Shape;223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96586" y="4135364"/>
            <a:ext cx="277542" cy="18146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224" name="Google Shape;224;p28"/>
          <p:cNvSpPr/>
          <p:nvPr/>
        </p:nvSpPr>
        <p:spPr>
          <a:xfrm>
            <a:off x="2033700" y="4869125"/>
            <a:ext cx="252000" cy="1701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360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28"/>
          <p:cNvSpPr txBox="1"/>
          <p:nvPr/>
        </p:nvSpPr>
        <p:spPr>
          <a:xfrm>
            <a:off x="2257625" y="4848275"/>
            <a:ext cx="1150200" cy="21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hu-HU" sz="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Longterm goals</a:t>
            </a:r>
            <a:endParaRPr b="0" i="0" sz="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28"/>
          <p:cNvSpPr/>
          <p:nvPr/>
        </p:nvSpPr>
        <p:spPr>
          <a:xfrm>
            <a:off x="4817715" y="2805053"/>
            <a:ext cx="947700" cy="322800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blurRad="57150" rotWithShape="0" algn="bl" dir="5400000" dist="19050">
              <a:srgbClr val="000000">
                <a:alpha val="4941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hu-HU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Channel management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7" name="Google Shape;227;p28"/>
          <p:cNvCxnSpPr>
            <a:stCxn id="200" idx="3"/>
            <a:endCxn id="214" idx="0"/>
          </p:cNvCxnSpPr>
          <p:nvPr/>
        </p:nvCxnSpPr>
        <p:spPr>
          <a:xfrm>
            <a:off x="5666475" y="1132462"/>
            <a:ext cx="1960800" cy="14544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228" name="Google Shape;228;p28"/>
          <p:cNvSpPr/>
          <p:nvPr/>
        </p:nvSpPr>
        <p:spPr>
          <a:xfrm>
            <a:off x="6142925" y="962150"/>
            <a:ext cx="1150200" cy="336000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blurRad="57150" rotWithShape="0" algn="bl" dir="5400000" dist="19050">
              <a:srgbClr val="000000">
                <a:alpha val="4941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Support/motivation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28"/>
          <p:cNvSpPr/>
          <p:nvPr/>
        </p:nvSpPr>
        <p:spPr>
          <a:xfrm>
            <a:off x="3320994" y="2867877"/>
            <a:ext cx="1586341" cy="1686290"/>
          </a:xfrm>
          <a:custGeom>
            <a:rect b="b" l="l" r="r" t="t"/>
            <a:pathLst>
              <a:path extrusionOk="0" h="2539" w="2134">
                <a:moveTo>
                  <a:pt x="1" y="2539"/>
                </a:moveTo>
                <a:lnTo>
                  <a:pt x="924" y="1824"/>
                </a:lnTo>
                <a:lnTo>
                  <a:pt x="1900" y="1824"/>
                </a:lnTo>
                <a:cubicBezTo>
                  <a:pt x="2102" y="1725"/>
                  <a:pt x="2134" y="1430"/>
                  <a:pt x="2134" y="1231"/>
                </a:cubicBezTo>
                <a:cubicBezTo>
                  <a:pt x="2134" y="1032"/>
                  <a:pt x="2093" y="729"/>
                  <a:pt x="1900" y="630"/>
                </a:cubicBezTo>
                <a:lnTo>
                  <a:pt x="815" y="630"/>
                </a:lnTo>
                <a:lnTo>
                  <a:pt x="0" y="0"/>
                </a:lnTo>
                <a:lnTo>
                  <a:pt x="1" y="2539"/>
                </a:lnTo>
                <a:close/>
              </a:path>
            </a:pathLst>
          </a:custGeom>
          <a:solidFill>
            <a:srgbClr val="EAE8E2"/>
          </a:solidFill>
          <a:ln>
            <a:noFill/>
          </a:ln>
        </p:spPr>
        <p:txBody>
          <a:bodyPr anchorCtr="0" anchor="ctr" bIns="46800" lIns="126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1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28"/>
          <p:cNvSpPr/>
          <p:nvPr/>
        </p:nvSpPr>
        <p:spPr>
          <a:xfrm rot="10800000">
            <a:off x="4593791" y="2815666"/>
            <a:ext cx="1586341" cy="1686290"/>
          </a:xfrm>
          <a:custGeom>
            <a:rect b="b" l="l" r="r" t="t"/>
            <a:pathLst>
              <a:path extrusionOk="0" h="2539" w="2134">
                <a:moveTo>
                  <a:pt x="1" y="2539"/>
                </a:moveTo>
                <a:lnTo>
                  <a:pt x="924" y="1824"/>
                </a:lnTo>
                <a:lnTo>
                  <a:pt x="1900" y="1824"/>
                </a:lnTo>
                <a:cubicBezTo>
                  <a:pt x="2102" y="1725"/>
                  <a:pt x="2134" y="1430"/>
                  <a:pt x="2134" y="1231"/>
                </a:cubicBezTo>
                <a:cubicBezTo>
                  <a:pt x="2134" y="1032"/>
                  <a:pt x="2093" y="729"/>
                  <a:pt x="1900" y="630"/>
                </a:cubicBezTo>
                <a:lnTo>
                  <a:pt x="815" y="630"/>
                </a:lnTo>
                <a:lnTo>
                  <a:pt x="0" y="0"/>
                </a:lnTo>
                <a:lnTo>
                  <a:pt x="1" y="2539"/>
                </a:lnTo>
                <a:close/>
              </a:path>
            </a:pathLst>
          </a:custGeom>
          <a:solidFill>
            <a:srgbClr val="EAE8E2"/>
          </a:solidFill>
          <a:ln>
            <a:noFill/>
          </a:ln>
        </p:spPr>
        <p:txBody>
          <a:bodyPr anchorCtr="0" anchor="ctr" bIns="46800" lIns="126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1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28"/>
          <p:cNvSpPr txBox="1"/>
          <p:nvPr/>
        </p:nvSpPr>
        <p:spPr>
          <a:xfrm>
            <a:off x="3720876" y="3486244"/>
            <a:ext cx="2045100" cy="38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hu-HU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Cooperation in the ecosystem</a:t>
            </a:r>
            <a:endParaRPr b="1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28"/>
          <p:cNvSpPr/>
          <p:nvPr/>
        </p:nvSpPr>
        <p:spPr>
          <a:xfrm>
            <a:off x="6958231" y="4146477"/>
            <a:ext cx="1335900" cy="3555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1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Description and collection of social demands</a:t>
            </a:r>
            <a:endParaRPr b="1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3" name="Google Shape;233;p28"/>
          <p:cNvCxnSpPr>
            <a:stCxn id="200" idx="1"/>
            <a:endCxn id="199" idx="0"/>
          </p:cNvCxnSpPr>
          <p:nvPr/>
        </p:nvCxnSpPr>
        <p:spPr>
          <a:xfrm flipH="1">
            <a:off x="1744275" y="1132462"/>
            <a:ext cx="2042100" cy="14295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234" name="Google Shape;234;p28"/>
          <p:cNvSpPr/>
          <p:nvPr/>
        </p:nvSpPr>
        <p:spPr>
          <a:xfrm>
            <a:off x="2052675" y="943913"/>
            <a:ext cx="1150200" cy="336000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blurRad="57150" rotWithShape="0" algn="bl" dir="5400000" dist="19050">
              <a:srgbClr val="000000">
                <a:alpha val="4941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Cooperation/</a:t>
            </a:r>
            <a:br>
              <a:rPr b="1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coordination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9"/>
          <p:cNvSpPr/>
          <p:nvPr/>
        </p:nvSpPr>
        <p:spPr>
          <a:xfrm>
            <a:off x="7062338" y="2266292"/>
            <a:ext cx="224100" cy="1395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29"/>
          <p:cNvSpPr/>
          <p:nvPr/>
        </p:nvSpPr>
        <p:spPr>
          <a:xfrm>
            <a:off x="2931475" y="2542420"/>
            <a:ext cx="3137700" cy="2047500"/>
          </a:xfrm>
          <a:prstGeom prst="roundRect">
            <a:avLst>
              <a:gd fmla="val 9303" name="adj"/>
            </a:avLst>
          </a:prstGeom>
          <a:solidFill>
            <a:srgbClr val="073763"/>
          </a:solidFill>
          <a:ln cap="flat" cmpd="sng" w="9525">
            <a:solidFill>
              <a:srgbClr val="0058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29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sp>
        <p:nvSpPr>
          <p:cNvPr id="242" name="Google Shape;242;p29"/>
          <p:cNvSpPr txBox="1"/>
          <p:nvPr>
            <p:ph type="title"/>
          </p:nvPr>
        </p:nvSpPr>
        <p:spPr>
          <a:xfrm>
            <a:off x="457200" y="206375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 sz="2400">
                <a:latin typeface="Arial"/>
                <a:ea typeface="Arial"/>
                <a:cs typeface="Arial"/>
                <a:sym typeface="Arial"/>
              </a:rPr>
              <a:t>II. II. Starting data economy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29"/>
          <p:cNvSpPr/>
          <p:nvPr/>
        </p:nvSpPr>
        <p:spPr>
          <a:xfrm>
            <a:off x="1915775" y="2332106"/>
            <a:ext cx="2922156" cy="1395009"/>
          </a:xfrm>
          <a:custGeom>
            <a:rect b="b" l="l" r="r" t="t"/>
            <a:pathLst>
              <a:path extrusionOk="0" h="2539" w="2134">
                <a:moveTo>
                  <a:pt x="1" y="2539"/>
                </a:moveTo>
                <a:lnTo>
                  <a:pt x="924" y="1824"/>
                </a:lnTo>
                <a:lnTo>
                  <a:pt x="1900" y="1824"/>
                </a:lnTo>
                <a:cubicBezTo>
                  <a:pt x="2102" y="1725"/>
                  <a:pt x="2134" y="1430"/>
                  <a:pt x="2134" y="1231"/>
                </a:cubicBezTo>
                <a:cubicBezTo>
                  <a:pt x="2134" y="1032"/>
                  <a:pt x="2093" y="729"/>
                  <a:pt x="1900" y="630"/>
                </a:cubicBezTo>
                <a:lnTo>
                  <a:pt x="815" y="630"/>
                </a:lnTo>
                <a:lnTo>
                  <a:pt x="0" y="0"/>
                </a:lnTo>
                <a:lnTo>
                  <a:pt x="1" y="2539"/>
                </a:lnTo>
                <a:close/>
              </a:path>
            </a:pathLst>
          </a:custGeom>
          <a:solidFill>
            <a:srgbClr val="EAE8E2"/>
          </a:solidFill>
          <a:ln>
            <a:noFill/>
          </a:ln>
        </p:spPr>
        <p:txBody>
          <a:bodyPr anchorCtr="0" anchor="ctr" bIns="46800" lIns="126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1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29"/>
          <p:cNvSpPr/>
          <p:nvPr/>
        </p:nvSpPr>
        <p:spPr>
          <a:xfrm rot="10800000">
            <a:off x="4260369" y="2288911"/>
            <a:ext cx="2922156" cy="1395009"/>
          </a:xfrm>
          <a:custGeom>
            <a:rect b="b" l="l" r="r" t="t"/>
            <a:pathLst>
              <a:path extrusionOk="0" h="2539" w="2134">
                <a:moveTo>
                  <a:pt x="1" y="2539"/>
                </a:moveTo>
                <a:lnTo>
                  <a:pt x="924" y="1824"/>
                </a:lnTo>
                <a:lnTo>
                  <a:pt x="1900" y="1824"/>
                </a:lnTo>
                <a:cubicBezTo>
                  <a:pt x="2102" y="1725"/>
                  <a:pt x="2134" y="1430"/>
                  <a:pt x="2134" y="1231"/>
                </a:cubicBezTo>
                <a:cubicBezTo>
                  <a:pt x="2134" y="1032"/>
                  <a:pt x="2093" y="729"/>
                  <a:pt x="1900" y="630"/>
                </a:cubicBezTo>
                <a:lnTo>
                  <a:pt x="815" y="630"/>
                </a:lnTo>
                <a:lnTo>
                  <a:pt x="0" y="0"/>
                </a:lnTo>
                <a:lnTo>
                  <a:pt x="1" y="2539"/>
                </a:lnTo>
                <a:close/>
              </a:path>
            </a:pathLst>
          </a:custGeom>
          <a:solidFill>
            <a:srgbClr val="EAE8E2"/>
          </a:solidFill>
          <a:ln>
            <a:noFill/>
          </a:ln>
        </p:spPr>
        <p:txBody>
          <a:bodyPr anchorCtr="0" anchor="ctr" bIns="46800" lIns="126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1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29"/>
          <p:cNvSpPr txBox="1"/>
          <p:nvPr/>
        </p:nvSpPr>
        <p:spPr>
          <a:xfrm>
            <a:off x="2600850" y="2779868"/>
            <a:ext cx="3767400" cy="31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hu-HU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Development of an easy to use data marketplace </a:t>
            </a:r>
            <a:endParaRPr b="1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29"/>
          <p:cNvSpPr/>
          <p:nvPr/>
        </p:nvSpPr>
        <p:spPr>
          <a:xfrm>
            <a:off x="3029125" y="1277625"/>
            <a:ext cx="2922300" cy="382800"/>
          </a:xfrm>
          <a:prstGeom prst="roundRect">
            <a:avLst>
              <a:gd fmla="val 16667" name="adj"/>
            </a:avLst>
          </a:prstGeom>
          <a:solidFill>
            <a:srgbClr val="3D85C6"/>
          </a:solidFill>
          <a:ln cap="flat" cmpd="sng" w="9525">
            <a:solidFill>
              <a:srgbClr val="0058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hu-HU" sz="1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Integration of data market players</a:t>
            </a:r>
            <a:endParaRPr b="0" i="0" sz="1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29"/>
          <p:cNvSpPr/>
          <p:nvPr/>
        </p:nvSpPr>
        <p:spPr>
          <a:xfrm>
            <a:off x="3029125" y="1659821"/>
            <a:ext cx="1471200" cy="3828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1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Public data repository</a:t>
            </a:r>
            <a:endParaRPr b="1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29"/>
          <p:cNvSpPr/>
          <p:nvPr/>
        </p:nvSpPr>
        <p:spPr>
          <a:xfrm>
            <a:off x="4504475" y="1659544"/>
            <a:ext cx="1458000" cy="3828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1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Collection market application use cases</a:t>
            </a:r>
            <a:endParaRPr b="1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29"/>
          <p:cNvSpPr/>
          <p:nvPr/>
        </p:nvSpPr>
        <p:spPr>
          <a:xfrm>
            <a:off x="3039175" y="4178074"/>
            <a:ext cx="2922300" cy="382800"/>
          </a:xfrm>
          <a:prstGeom prst="roundRect">
            <a:avLst>
              <a:gd fmla="val 16667" name="adj"/>
            </a:avLst>
          </a:prstGeom>
          <a:solidFill>
            <a:srgbClr val="073763"/>
          </a:solidFill>
          <a:ln cap="flat" cmpd="sng" w="9525">
            <a:solidFill>
              <a:srgbClr val="0058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hu-HU" sz="1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Framework for a secure and legal data sharing</a:t>
            </a:r>
            <a:endParaRPr b="0" i="0" sz="1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29"/>
          <p:cNvSpPr/>
          <p:nvPr/>
        </p:nvSpPr>
        <p:spPr>
          <a:xfrm>
            <a:off x="3022822" y="3746031"/>
            <a:ext cx="1471200" cy="3828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1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Establishing the data asset regulatory  environment</a:t>
            </a:r>
            <a:endParaRPr b="1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29"/>
          <p:cNvSpPr/>
          <p:nvPr/>
        </p:nvSpPr>
        <p:spPr>
          <a:xfrm>
            <a:off x="4498172" y="3746029"/>
            <a:ext cx="1458000" cy="3828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1" lang="hu-HU" sz="800"/>
              <a:t>Developing</a:t>
            </a:r>
            <a:r>
              <a:rPr b="1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GDPR compliant recommendations</a:t>
            </a:r>
            <a:endParaRPr b="1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2" name="Google Shape;252;p29"/>
          <p:cNvCxnSpPr>
            <a:stCxn id="246" idx="1"/>
            <a:endCxn id="253" idx="2"/>
          </p:cNvCxnSpPr>
          <p:nvPr/>
        </p:nvCxnSpPr>
        <p:spPr>
          <a:xfrm flipH="1">
            <a:off x="1781725" y="1469025"/>
            <a:ext cx="1247400" cy="1560600"/>
          </a:xfrm>
          <a:prstGeom prst="bentConnector3">
            <a:avLst>
              <a:gd fmla="val 118326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54" name="Google Shape;254;p29"/>
          <p:cNvCxnSpPr>
            <a:endCxn id="239" idx="6"/>
          </p:cNvCxnSpPr>
          <p:nvPr/>
        </p:nvCxnSpPr>
        <p:spPr>
          <a:xfrm flipH="1" rot="-5400000">
            <a:off x="5815088" y="1492442"/>
            <a:ext cx="1613700" cy="1329000"/>
          </a:xfrm>
          <a:prstGeom prst="bentConnector4">
            <a:avLst>
              <a:gd fmla="val 1365" name="adj1"/>
              <a:gd fmla="val 117918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53" name="Google Shape;253;p29"/>
          <p:cNvSpPr/>
          <p:nvPr/>
        </p:nvSpPr>
        <p:spPr>
          <a:xfrm>
            <a:off x="1781725" y="2332115"/>
            <a:ext cx="224100" cy="1395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29"/>
          <p:cNvSpPr/>
          <p:nvPr/>
        </p:nvSpPr>
        <p:spPr>
          <a:xfrm>
            <a:off x="1711313" y="1324413"/>
            <a:ext cx="1150200" cy="336000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blurRad="57150" rotWithShape="0" algn="bl" dir="5400000" dist="19050">
              <a:srgbClr val="000000">
                <a:alpha val="4941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Creating data supply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29"/>
          <p:cNvSpPr/>
          <p:nvPr/>
        </p:nvSpPr>
        <p:spPr>
          <a:xfrm>
            <a:off x="6200388" y="1324413"/>
            <a:ext cx="1150200" cy="336000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blurRad="57150" rotWithShape="0" algn="bl" dir="5400000" dist="19050">
              <a:srgbClr val="000000">
                <a:alpha val="4941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Creating data demand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p29"/>
          <p:cNvSpPr/>
          <p:nvPr/>
        </p:nvSpPr>
        <p:spPr>
          <a:xfrm>
            <a:off x="162850" y="1220500"/>
            <a:ext cx="1204200" cy="707700"/>
          </a:xfrm>
          <a:prstGeom prst="roundRect">
            <a:avLst>
              <a:gd fmla="val 16667" name="adj"/>
            </a:avLst>
          </a:prstGeom>
          <a:solidFill>
            <a:srgbClr val="3D85C6"/>
          </a:solidFill>
          <a:ln cap="flat" cmpd="sng" w="9525">
            <a:solidFill>
              <a:srgbClr val="0058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hu-HU" sz="1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National Data Asset Agency</a:t>
            </a:r>
            <a:endParaRPr b="0" i="0" sz="1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29"/>
          <p:cNvSpPr/>
          <p:nvPr/>
        </p:nvSpPr>
        <p:spPr>
          <a:xfrm>
            <a:off x="7677500" y="1220500"/>
            <a:ext cx="1204200" cy="707700"/>
          </a:xfrm>
          <a:prstGeom prst="roundRect">
            <a:avLst>
              <a:gd fmla="val 16667" name="adj"/>
            </a:avLst>
          </a:prstGeom>
          <a:solidFill>
            <a:srgbClr val="3D85C6"/>
          </a:solidFill>
          <a:ln cap="flat" cmpd="sng" w="9525">
            <a:solidFill>
              <a:srgbClr val="0058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hu-HU" sz="1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AI Coalition</a:t>
            </a:r>
            <a:endParaRPr b="0" i="0" sz="1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29"/>
          <p:cNvSpPr/>
          <p:nvPr/>
        </p:nvSpPr>
        <p:spPr>
          <a:xfrm>
            <a:off x="3237169" y="3179921"/>
            <a:ext cx="2702700" cy="336000"/>
          </a:xfrm>
          <a:prstGeom prst="rect">
            <a:avLst/>
          </a:prstGeom>
          <a:solidFill>
            <a:srgbClr val="CCCCCC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4941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Non-personal or fully </a:t>
            </a:r>
            <a:r>
              <a:rPr b="1" lang="hu-HU" sz="800"/>
              <a:t>anonymised</a:t>
            </a:r>
            <a:r>
              <a:rPr b="1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data 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0" name="Google Shape;260;p29"/>
          <p:cNvCxnSpPr>
            <a:stCxn id="251" idx="0"/>
            <a:endCxn id="259" idx="2"/>
          </p:cNvCxnSpPr>
          <p:nvPr/>
        </p:nvCxnSpPr>
        <p:spPr>
          <a:xfrm rot="10800000">
            <a:off x="4588472" y="3515929"/>
            <a:ext cx="638700" cy="230100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61" name="Google Shape;261;p29"/>
          <p:cNvCxnSpPr>
            <a:stCxn id="250" idx="0"/>
          </p:cNvCxnSpPr>
          <p:nvPr/>
        </p:nvCxnSpPr>
        <p:spPr>
          <a:xfrm flipH="1" rot="10800000">
            <a:off x="3758422" y="3519231"/>
            <a:ext cx="749400" cy="226800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0"/>
          <p:cNvSpPr txBox="1"/>
          <p:nvPr/>
        </p:nvSpPr>
        <p:spPr>
          <a:xfrm>
            <a:off x="652656" y="159872"/>
            <a:ext cx="8165400" cy="50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hu-HU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III. </a:t>
            </a:r>
            <a:r>
              <a:rPr b="1" lang="hu-HU" sz="2400"/>
              <a:t>Communication and dissemination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30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cxnSp>
        <p:nvCxnSpPr>
          <p:cNvPr id="268" name="Google Shape;268;p30"/>
          <p:cNvCxnSpPr/>
          <p:nvPr/>
        </p:nvCxnSpPr>
        <p:spPr>
          <a:xfrm>
            <a:off x="4084215" y="443379"/>
            <a:ext cx="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69" name="Google Shape;269;p30"/>
          <p:cNvSpPr/>
          <p:nvPr/>
        </p:nvSpPr>
        <p:spPr>
          <a:xfrm>
            <a:off x="5755308" y="4320485"/>
            <a:ext cx="252000" cy="1701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360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30"/>
          <p:cNvSpPr txBox="1"/>
          <p:nvPr/>
        </p:nvSpPr>
        <p:spPr>
          <a:xfrm>
            <a:off x="5979232" y="4299635"/>
            <a:ext cx="1582800" cy="19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hu-HU" sz="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 Actions to by taken according to the Actioplan</a:t>
            </a:r>
            <a:endParaRPr b="0" i="0" sz="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30"/>
          <p:cNvSpPr/>
          <p:nvPr/>
        </p:nvSpPr>
        <p:spPr>
          <a:xfrm>
            <a:off x="814943" y="1160894"/>
            <a:ext cx="1283700" cy="480900"/>
          </a:xfrm>
          <a:prstGeom prst="roundRect">
            <a:avLst>
              <a:gd fmla="val 16667" name="adj"/>
            </a:avLst>
          </a:prstGeom>
          <a:solidFill>
            <a:srgbClr val="B7CCE4"/>
          </a:solidFill>
          <a:ln cap="flat" cmpd="sng" w="9525">
            <a:solidFill>
              <a:srgbClr val="0058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hu-HU" sz="9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Sensitivity and awareness</a:t>
            </a:r>
            <a:endParaRPr/>
          </a:p>
        </p:txBody>
      </p:sp>
      <p:sp>
        <p:nvSpPr>
          <p:cNvPr id="272" name="Google Shape;272;p30"/>
          <p:cNvSpPr/>
          <p:nvPr/>
        </p:nvSpPr>
        <p:spPr>
          <a:xfrm>
            <a:off x="2935951" y="1160894"/>
            <a:ext cx="1284000" cy="480900"/>
          </a:xfrm>
          <a:prstGeom prst="roundRect">
            <a:avLst>
              <a:gd fmla="val 16667" name="adj"/>
            </a:avLst>
          </a:prstGeom>
          <a:solidFill>
            <a:srgbClr val="93B3D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hu-HU" sz="9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Basic AI education</a:t>
            </a:r>
            <a:endParaRPr/>
          </a:p>
        </p:txBody>
      </p:sp>
      <p:sp>
        <p:nvSpPr>
          <p:cNvPr id="273" name="Google Shape;273;p30"/>
          <p:cNvSpPr/>
          <p:nvPr/>
        </p:nvSpPr>
        <p:spPr>
          <a:xfrm>
            <a:off x="5089230" y="1160894"/>
            <a:ext cx="1284000" cy="480900"/>
          </a:xfrm>
          <a:prstGeom prst="roundRect">
            <a:avLst>
              <a:gd fmla="val 16667" name="adj"/>
            </a:avLst>
          </a:prstGeom>
          <a:solidFill>
            <a:srgbClr val="36609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hu-HU" sz="9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Business cases</a:t>
            </a:r>
            <a:endParaRPr/>
          </a:p>
        </p:txBody>
      </p:sp>
      <p:sp>
        <p:nvSpPr>
          <p:cNvPr id="274" name="Google Shape;274;p30"/>
          <p:cNvSpPr/>
          <p:nvPr/>
        </p:nvSpPr>
        <p:spPr>
          <a:xfrm>
            <a:off x="7242509" y="1175605"/>
            <a:ext cx="1284000" cy="480900"/>
          </a:xfrm>
          <a:prstGeom prst="roundRect">
            <a:avLst>
              <a:gd fmla="val 16667" name="adj"/>
            </a:avLst>
          </a:prstGeom>
          <a:solidFill>
            <a:srgbClr val="24406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hu-HU" sz="9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Professional training</a:t>
            </a:r>
            <a:endParaRPr/>
          </a:p>
        </p:txBody>
      </p:sp>
      <p:sp>
        <p:nvSpPr>
          <p:cNvPr id="275" name="Google Shape;275;p30"/>
          <p:cNvSpPr/>
          <p:nvPr/>
        </p:nvSpPr>
        <p:spPr>
          <a:xfrm>
            <a:off x="768882" y="1827116"/>
            <a:ext cx="1335900" cy="2676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b="0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AI video editing competition</a:t>
            </a:r>
            <a:endParaRPr/>
          </a:p>
        </p:txBody>
      </p:sp>
      <p:sp>
        <p:nvSpPr>
          <p:cNvPr id="276" name="Google Shape;276;p30"/>
          <p:cNvSpPr/>
          <p:nvPr/>
        </p:nvSpPr>
        <p:spPr>
          <a:xfrm>
            <a:off x="755648" y="2237059"/>
            <a:ext cx="1335900" cy="2676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AI TV quiz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0"/>
          <p:cNvSpPr/>
          <p:nvPr/>
        </p:nvSpPr>
        <p:spPr>
          <a:xfrm>
            <a:off x="2916001" y="1828865"/>
            <a:ext cx="1335900" cy="2676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Online AI courses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30"/>
          <p:cNvSpPr/>
          <p:nvPr/>
        </p:nvSpPr>
        <p:spPr>
          <a:xfrm>
            <a:off x="2916001" y="2260853"/>
            <a:ext cx="1335900" cy="2676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Permanent AI exhibiton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30"/>
          <p:cNvSpPr/>
          <p:nvPr/>
        </p:nvSpPr>
        <p:spPr>
          <a:xfrm>
            <a:off x="5063352" y="1832627"/>
            <a:ext cx="1335900" cy="2676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www.miagyakorlatban.hu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30"/>
          <p:cNvSpPr/>
          <p:nvPr/>
        </p:nvSpPr>
        <p:spPr>
          <a:xfrm>
            <a:off x="5063352" y="2164064"/>
            <a:ext cx="1335900" cy="3630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One-stop-shop platform for use cases, courses</a:t>
            </a:r>
            <a:endParaRPr/>
          </a:p>
        </p:txBody>
      </p:sp>
      <p:sp>
        <p:nvSpPr>
          <p:cNvPr id="281" name="Google Shape;281;p30"/>
          <p:cNvSpPr/>
          <p:nvPr/>
        </p:nvSpPr>
        <p:spPr>
          <a:xfrm>
            <a:off x="7213256" y="2198386"/>
            <a:ext cx="1473600" cy="2676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Collection of available Hungarian curriculum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30"/>
          <p:cNvSpPr/>
          <p:nvPr/>
        </p:nvSpPr>
        <p:spPr>
          <a:xfrm>
            <a:off x="7219084" y="2556294"/>
            <a:ext cx="1473600" cy="2676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New AI courses – according to demand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p30"/>
          <p:cNvSpPr/>
          <p:nvPr/>
        </p:nvSpPr>
        <p:spPr>
          <a:xfrm>
            <a:off x="5063352" y="2573935"/>
            <a:ext cx="1335900" cy="2676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Special focus on SMEs and public domain</a:t>
            </a:r>
            <a:endParaRPr/>
          </a:p>
        </p:txBody>
      </p:sp>
      <p:sp>
        <p:nvSpPr>
          <p:cNvPr id="284" name="Google Shape;284;p30"/>
          <p:cNvSpPr/>
          <p:nvPr/>
        </p:nvSpPr>
        <p:spPr>
          <a:xfrm>
            <a:off x="762722" y="2690122"/>
            <a:ext cx="1335900" cy="2676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AI-Hungary website</a:t>
            </a:r>
            <a:endParaRPr/>
          </a:p>
        </p:txBody>
      </p:sp>
      <p:sp>
        <p:nvSpPr>
          <p:cNvPr id="285" name="Google Shape;285;p30"/>
          <p:cNvSpPr/>
          <p:nvPr/>
        </p:nvSpPr>
        <p:spPr>
          <a:xfrm>
            <a:off x="5063352" y="2904304"/>
            <a:ext cx="1335900" cy="2676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Közigazgatás specifikus tananyagok fejlesztés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30"/>
          <p:cNvSpPr/>
          <p:nvPr/>
        </p:nvSpPr>
        <p:spPr>
          <a:xfrm>
            <a:off x="2916001" y="2696703"/>
            <a:ext cx="1335900" cy="2676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Cooperation with Hungarian stakeholders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p30"/>
          <p:cNvSpPr/>
          <p:nvPr/>
        </p:nvSpPr>
        <p:spPr>
          <a:xfrm>
            <a:off x="829800" y="3270231"/>
            <a:ext cx="1203900" cy="853800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blurRad="57150" rotWithShape="0" algn="bl" dir="5400000" dist="19050">
              <a:srgbClr val="000000">
                <a:alpha val="4941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KPI by 2020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1M Hungarian citizens learn about AI technologies 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30"/>
          <p:cNvSpPr/>
          <p:nvPr/>
        </p:nvSpPr>
        <p:spPr>
          <a:xfrm>
            <a:off x="2976073" y="3270231"/>
            <a:ext cx="1203900" cy="853800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blurRad="57150" rotWithShape="0" algn="bl" dir="5400000" dist="19050">
              <a:srgbClr val="000000">
                <a:alpha val="4941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KPI by 2020: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100k completed on-line or on-site courses</a:t>
            </a:r>
            <a:endParaRPr/>
          </a:p>
        </p:txBody>
      </p:sp>
      <p:sp>
        <p:nvSpPr>
          <p:cNvPr id="289" name="Google Shape;289;p30"/>
          <p:cNvSpPr/>
          <p:nvPr/>
        </p:nvSpPr>
        <p:spPr>
          <a:xfrm>
            <a:off x="5129352" y="3270230"/>
            <a:ext cx="1203900" cy="853800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blurRad="57150" rotWithShape="0" algn="bl" dir="5400000" dist="19050">
              <a:srgbClr val="000000">
                <a:alpha val="4941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KPI by 2020: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Number of completed technological courses or bids by SMEs</a:t>
            </a:r>
            <a:endParaRPr/>
          </a:p>
        </p:txBody>
      </p:sp>
      <p:sp>
        <p:nvSpPr>
          <p:cNvPr id="290" name="Google Shape;290;p30"/>
          <p:cNvSpPr/>
          <p:nvPr/>
        </p:nvSpPr>
        <p:spPr>
          <a:xfrm>
            <a:off x="7219084" y="3250783"/>
            <a:ext cx="1467600" cy="853800"/>
          </a:xfrm>
          <a:prstGeom prst="rect">
            <a:avLst/>
          </a:prstGeom>
          <a:solidFill>
            <a:srgbClr val="CCCCCC"/>
          </a:solidFill>
          <a:ln>
            <a:noFill/>
          </a:ln>
          <a:effectLst>
            <a:outerShdw blurRad="57150" rotWithShape="0" algn="bl" dir="5400000" dist="19050">
              <a:srgbClr val="000000">
                <a:alpha val="4941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KPI by 2020: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Number of enrolments to curriculum in AI Software Engineer, Data Sciences, BA specialized in digitalization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91" name="Google Shape;291;p30"/>
          <p:cNvCxnSpPr>
            <a:stCxn id="271" idx="3"/>
            <a:endCxn id="272" idx="1"/>
          </p:cNvCxnSpPr>
          <p:nvPr/>
        </p:nvCxnSpPr>
        <p:spPr>
          <a:xfrm>
            <a:off x="2098643" y="1401344"/>
            <a:ext cx="837300" cy="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92" name="Google Shape;292;p30"/>
          <p:cNvCxnSpPr/>
          <p:nvPr/>
        </p:nvCxnSpPr>
        <p:spPr>
          <a:xfrm>
            <a:off x="4216982" y="1400520"/>
            <a:ext cx="837300" cy="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93" name="Google Shape;293;p30"/>
          <p:cNvCxnSpPr/>
          <p:nvPr/>
        </p:nvCxnSpPr>
        <p:spPr>
          <a:xfrm>
            <a:off x="6375927" y="1400520"/>
            <a:ext cx="837300" cy="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94" name="Google Shape;294;p30"/>
          <p:cNvCxnSpPr>
            <a:stCxn id="272" idx="0"/>
            <a:endCxn id="274" idx="0"/>
          </p:cNvCxnSpPr>
          <p:nvPr/>
        </p:nvCxnSpPr>
        <p:spPr>
          <a:xfrm flipH="1" rot="-5400000">
            <a:off x="5723851" y="-985006"/>
            <a:ext cx="14700" cy="4306500"/>
          </a:xfrm>
          <a:prstGeom prst="bentConnector3">
            <a:avLst>
              <a:gd fmla="val -1555105" name="adj1"/>
            </a:avLst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95" name="Google Shape;295;p30"/>
          <p:cNvSpPr/>
          <p:nvPr/>
        </p:nvSpPr>
        <p:spPr>
          <a:xfrm>
            <a:off x="703800" y="1783447"/>
            <a:ext cx="1463400" cy="344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360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30"/>
          <p:cNvSpPr/>
          <p:nvPr/>
        </p:nvSpPr>
        <p:spPr>
          <a:xfrm>
            <a:off x="691934" y="2645162"/>
            <a:ext cx="1463400" cy="344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360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30"/>
          <p:cNvSpPr/>
          <p:nvPr/>
        </p:nvSpPr>
        <p:spPr>
          <a:xfrm>
            <a:off x="2855946" y="1782947"/>
            <a:ext cx="1463400" cy="344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360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30"/>
          <p:cNvSpPr/>
          <p:nvPr/>
        </p:nvSpPr>
        <p:spPr>
          <a:xfrm>
            <a:off x="2855946" y="2222543"/>
            <a:ext cx="1463400" cy="344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360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30"/>
          <p:cNvSpPr/>
          <p:nvPr/>
        </p:nvSpPr>
        <p:spPr>
          <a:xfrm>
            <a:off x="4988916" y="1791598"/>
            <a:ext cx="1463400" cy="344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360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30"/>
          <p:cNvSpPr/>
          <p:nvPr/>
        </p:nvSpPr>
        <p:spPr>
          <a:xfrm>
            <a:off x="755648" y="3230896"/>
            <a:ext cx="1335900" cy="957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360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p30"/>
          <p:cNvSpPr/>
          <p:nvPr/>
        </p:nvSpPr>
        <p:spPr>
          <a:xfrm>
            <a:off x="2916001" y="3237017"/>
            <a:ext cx="1335900" cy="957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360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30"/>
          <p:cNvSpPr/>
          <p:nvPr/>
        </p:nvSpPr>
        <p:spPr>
          <a:xfrm>
            <a:off x="7213256" y="1861805"/>
            <a:ext cx="1473600" cy="2676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b="0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Top level</a:t>
            </a:r>
            <a:br>
              <a:rPr b="0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hu-HU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summer-school in Hungary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3" name="Google Shape;303;p30"/>
          <p:cNvCxnSpPr/>
          <p:nvPr/>
        </p:nvCxnSpPr>
        <p:spPr>
          <a:xfrm>
            <a:off x="762722" y="4425696"/>
            <a:ext cx="3489300" cy="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04" name="Google Shape;304;p30"/>
          <p:cNvSpPr txBox="1"/>
          <p:nvPr/>
        </p:nvSpPr>
        <p:spPr>
          <a:xfrm>
            <a:off x="1861384" y="4418507"/>
            <a:ext cx="1582800" cy="19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1" i="0" lang="hu-HU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AI Challenge Hungary </a:t>
            </a:r>
            <a:endParaRPr b="1" i="0" sz="1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30"/>
          <p:cNvSpPr/>
          <p:nvPr/>
        </p:nvSpPr>
        <p:spPr>
          <a:xfrm>
            <a:off x="1152144" y="4187952"/>
            <a:ext cx="612600" cy="230700"/>
          </a:xfrm>
          <a:prstGeom prst="upArrow">
            <a:avLst>
              <a:gd fmla="val 50000" name="adj1"/>
              <a:gd fmla="val 50000" name="adj2"/>
            </a:avLst>
          </a:prstGeom>
          <a:noFill/>
          <a:ln cap="flat" cmpd="sng" w="127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p30"/>
          <p:cNvSpPr/>
          <p:nvPr/>
        </p:nvSpPr>
        <p:spPr>
          <a:xfrm>
            <a:off x="3270190" y="4194073"/>
            <a:ext cx="612600" cy="230700"/>
          </a:xfrm>
          <a:prstGeom prst="upArrow">
            <a:avLst>
              <a:gd fmla="val 50000" name="adj1"/>
              <a:gd fmla="val 50000" name="adj2"/>
            </a:avLst>
          </a:prstGeom>
          <a:noFill/>
          <a:ln cap="flat" cmpd="sng" w="127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31"/>
          <p:cNvSpPr/>
          <p:nvPr/>
        </p:nvSpPr>
        <p:spPr>
          <a:xfrm>
            <a:off x="391602" y="1800713"/>
            <a:ext cx="1810800" cy="1769400"/>
          </a:xfrm>
          <a:prstGeom prst="ellipse">
            <a:avLst/>
          </a:prstGeom>
          <a:solidFill>
            <a:srgbClr val="6D9EEB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31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sp>
        <p:nvSpPr>
          <p:cNvPr id="313" name="Google Shape;313;p31"/>
          <p:cNvSpPr txBox="1"/>
          <p:nvPr>
            <p:ph type="title"/>
          </p:nvPr>
        </p:nvSpPr>
        <p:spPr>
          <a:xfrm>
            <a:off x="457200" y="10233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b="1" lang="hu-HU" sz="2400">
                <a:latin typeface="Arial"/>
                <a:ea typeface="Arial"/>
                <a:cs typeface="Arial"/>
                <a:sym typeface="Arial"/>
              </a:rPr>
              <a:t>IV. Toward a rich AI ecosystem</a:t>
            </a:r>
            <a:endParaRPr b="1" sz="24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4" name="Google Shape;314;p3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97678" y="635075"/>
            <a:ext cx="6055167" cy="4049481"/>
          </a:xfrm>
          <a:prstGeom prst="rect">
            <a:avLst/>
          </a:prstGeom>
          <a:noFill/>
          <a:ln>
            <a:noFill/>
          </a:ln>
        </p:spPr>
      </p:pic>
      <p:sp>
        <p:nvSpPr>
          <p:cNvPr id="315" name="Google Shape;315;p31"/>
          <p:cNvSpPr txBox="1"/>
          <p:nvPr/>
        </p:nvSpPr>
        <p:spPr>
          <a:xfrm>
            <a:off x="336812" y="2386037"/>
            <a:ext cx="1920300" cy="59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hu-HU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108 institutions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32"/>
          <p:cNvSpPr/>
          <p:nvPr/>
        </p:nvSpPr>
        <p:spPr>
          <a:xfrm>
            <a:off x="1295150" y="3347225"/>
            <a:ext cx="6712500" cy="12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34275" spcFirstLastPara="1" rIns="342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1E281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Google Shape;321;p32"/>
          <p:cNvSpPr/>
          <p:nvPr/>
        </p:nvSpPr>
        <p:spPr>
          <a:xfrm>
            <a:off x="1295150" y="3566806"/>
            <a:ext cx="6712500" cy="12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34275" spcFirstLastPara="1" rIns="342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hu-HU" sz="2400">
                <a:solidFill>
                  <a:srgbClr val="1E281E"/>
                </a:solidFill>
              </a:rPr>
              <a:t>Main pillars of the AI Strategy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hu-HU" sz="2400" u="none" cap="none" strike="noStrike">
                <a:solidFill>
                  <a:srgbClr val="1E281E"/>
                </a:solidFill>
                <a:latin typeface="Arial"/>
                <a:ea typeface="Arial"/>
                <a:cs typeface="Arial"/>
                <a:sym typeface="Arial"/>
              </a:rPr>
              <a:t>2019.1</a:t>
            </a:r>
            <a:r>
              <a:rPr lang="hu-HU" sz="2400">
                <a:solidFill>
                  <a:srgbClr val="1E281E"/>
                </a:solidFill>
              </a:rPr>
              <a:t>1.08</a:t>
            </a:r>
            <a:r>
              <a:rPr b="0" i="0" lang="hu-HU" sz="2400" u="none" cap="none" strike="noStrike">
                <a:solidFill>
                  <a:srgbClr val="1E281E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2400" u="none" cap="none" strike="noStrike">
              <a:solidFill>
                <a:srgbClr val="1E281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33"/>
          <p:cNvSpPr txBox="1"/>
          <p:nvPr/>
        </p:nvSpPr>
        <p:spPr>
          <a:xfrm>
            <a:off x="433200" y="233250"/>
            <a:ext cx="8165400" cy="6355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2400">
                <a:solidFill>
                  <a:schemeClr val="dk1"/>
                </a:solidFill>
              </a:rPr>
              <a:t>AI strategy of Hungary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27" name="Google Shape;327;p33"/>
          <p:cNvGrpSpPr/>
          <p:nvPr/>
        </p:nvGrpSpPr>
        <p:grpSpPr>
          <a:xfrm>
            <a:off x="1161288" y="3526110"/>
            <a:ext cx="6738716" cy="1027601"/>
            <a:chOff x="433200" y="3233502"/>
            <a:chExt cx="8582372" cy="1027601"/>
          </a:xfrm>
        </p:grpSpPr>
        <p:sp>
          <p:nvSpPr>
            <p:cNvPr id="328" name="Google Shape;328;p33"/>
            <p:cNvSpPr/>
            <p:nvPr/>
          </p:nvSpPr>
          <p:spPr>
            <a:xfrm>
              <a:off x="433200" y="3233502"/>
              <a:ext cx="1255364" cy="1027601"/>
            </a:xfrm>
            <a:prstGeom prst="rect">
              <a:avLst/>
            </a:prstGeom>
            <a:solidFill>
              <a:srgbClr val="D8D8D8"/>
            </a:solidFill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1" lang="hu-HU" sz="900"/>
                <a:t>Developing competencies</a:t>
              </a:r>
              <a:endParaRPr b="1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9" name="Google Shape;329;p33"/>
            <p:cNvSpPr/>
            <p:nvPr/>
          </p:nvSpPr>
          <p:spPr>
            <a:xfrm>
              <a:off x="1893192" y="3233502"/>
              <a:ext cx="1255364" cy="1027601"/>
            </a:xfrm>
            <a:prstGeom prst="rect">
              <a:avLst/>
            </a:prstGeom>
            <a:solidFill>
              <a:srgbClr val="D8D8D8"/>
            </a:solidFill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1" lang="hu-HU" sz="900"/>
                <a:t>Research-</a:t>
              </a:r>
              <a:endParaRPr b="1" sz="900"/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1" lang="hu-HU" sz="900"/>
                <a:t>development-</a:t>
              </a:r>
              <a:endParaRPr b="1" sz="900"/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1" lang="hu-HU" sz="900"/>
                <a:t>innovation</a:t>
              </a:r>
              <a:endParaRPr b="1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0" name="Google Shape;330;p33"/>
            <p:cNvSpPr/>
            <p:nvPr/>
          </p:nvSpPr>
          <p:spPr>
            <a:xfrm>
              <a:off x="3353184" y="3233502"/>
              <a:ext cx="1255364" cy="1027601"/>
            </a:xfrm>
            <a:prstGeom prst="rect">
              <a:avLst/>
            </a:prstGeom>
            <a:solidFill>
              <a:srgbClr val="D8D8D8"/>
            </a:solidFill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1" lang="hu-HU" sz="900"/>
                <a:t>Applying across industries</a:t>
              </a:r>
              <a:endParaRPr b="1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1" name="Google Shape;331;p33"/>
            <p:cNvSpPr/>
            <p:nvPr/>
          </p:nvSpPr>
          <p:spPr>
            <a:xfrm>
              <a:off x="4813176" y="3233502"/>
              <a:ext cx="1255364" cy="1027601"/>
            </a:xfrm>
            <a:prstGeom prst="rect">
              <a:avLst/>
            </a:prstGeom>
            <a:solidFill>
              <a:srgbClr val="D8D8D8"/>
            </a:solidFill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1" lang="hu-HU" sz="900"/>
                <a:t>Ethical and regulatory framework</a:t>
              </a:r>
              <a:endParaRPr b="1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2" name="Google Shape;332;p33"/>
            <p:cNvSpPr/>
            <p:nvPr/>
          </p:nvSpPr>
          <p:spPr>
            <a:xfrm>
              <a:off x="6273168" y="3233502"/>
              <a:ext cx="1255364" cy="1027601"/>
            </a:xfrm>
            <a:prstGeom prst="rect">
              <a:avLst/>
            </a:prstGeom>
            <a:solidFill>
              <a:srgbClr val="D8D8D8"/>
            </a:solidFill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1" lang="hu-HU" sz="900"/>
                <a:t>Developing infrastructure</a:t>
              </a:r>
              <a:endParaRPr b="1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3" name="Google Shape;333;p33"/>
            <p:cNvSpPr/>
            <p:nvPr/>
          </p:nvSpPr>
          <p:spPr>
            <a:xfrm>
              <a:off x="7760208" y="3233502"/>
              <a:ext cx="1255364" cy="1027601"/>
            </a:xfrm>
            <a:prstGeom prst="rect">
              <a:avLst/>
            </a:prstGeom>
            <a:solidFill>
              <a:srgbClr val="D8D8D8"/>
            </a:solidFill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1" lang="hu-HU" sz="900"/>
                <a:t>Accelerating the data economy</a:t>
              </a:r>
              <a:endParaRPr b="1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34" name="Google Shape;334;p33"/>
          <p:cNvSpPr/>
          <p:nvPr/>
        </p:nvSpPr>
        <p:spPr>
          <a:xfrm>
            <a:off x="1161288" y="3392424"/>
            <a:ext cx="6738716" cy="45719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" name="Google Shape;335;p33"/>
          <p:cNvSpPr/>
          <p:nvPr/>
        </p:nvSpPr>
        <p:spPr>
          <a:xfrm>
            <a:off x="3763040" y="1833372"/>
            <a:ext cx="3196478" cy="1476756"/>
          </a:xfrm>
          <a:prstGeom prst="roundRect">
            <a:avLst>
              <a:gd fmla="val 16667" name="adj"/>
            </a:avLst>
          </a:prstGeom>
          <a:solidFill>
            <a:srgbClr val="00B050">
              <a:alpha val="2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Google Shape;336;p33"/>
          <p:cNvSpPr/>
          <p:nvPr/>
        </p:nvSpPr>
        <p:spPr>
          <a:xfrm>
            <a:off x="2075688" y="1833372"/>
            <a:ext cx="3196478" cy="1476756"/>
          </a:xfrm>
          <a:prstGeom prst="roundRect">
            <a:avLst>
              <a:gd fmla="val 16667" name="adj"/>
            </a:avLst>
          </a:prstGeom>
          <a:solidFill>
            <a:srgbClr val="558ED5">
              <a:alpha val="2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Google Shape;337;p33"/>
          <p:cNvSpPr/>
          <p:nvPr/>
        </p:nvSpPr>
        <p:spPr>
          <a:xfrm>
            <a:off x="3819764" y="2001003"/>
            <a:ext cx="1383172" cy="1234807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hu-HU" sz="1050">
                <a:solidFill>
                  <a:schemeClr val="lt1"/>
                </a:solidFill>
              </a:rPr>
              <a:t>Agriculture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hu-HU" sz="1050">
                <a:solidFill>
                  <a:schemeClr val="lt1"/>
                </a:solidFill>
              </a:rPr>
              <a:t>Healthcare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hu-HU" sz="1050">
                <a:solidFill>
                  <a:schemeClr val="lt1"/>
                </a:solidFill>
              </a:rPr>
              <a:t>Transportation and logistics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33"/>
          <p:cNvSpPr/>
          <p:nvPr/>
        </p:nvSpPr>
        <p:spPr>
          <a:xfrm>
            <a:off x="2184482" y="2381685"/>
            <a:ext cx="1383172" cy="854125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hu-HU" sz="900">
                <a:solidFill>
                  <a:schemeClr val="lt1"/>
                </a:solidFill>
              </a:rPr>
              <a:t>Computer vision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hu-HU" sz="900">
                <a:solidFill>
                  <a:schemeClr val="lt1"/>
                </a:solidFill>
              </a:rPr>
              <a:t>NLP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hu-HU" sz="900">
                <a:solidFill>
                  <a:schemeClr val="lt1"/>
                </a:solidFill>
              </a:rPr>
              <a:t>Anonymisation</a:t>
            </a:r>
            <a:endParaRPr b="0" i="0" sz="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hu-HU" sz="900">
                <a:solidFill>
                  <a:schemeClr val="lt1"/>
                </a:solidFill>
              </a:rPr>
              <a:t>Mathematical foundations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33"/>
          <p:cNvSpPr/>
          <p:nvPr/>
        </p:nvSpPr>
        <p:spPr>
          <a:xfrm>
            <a:off x="5455046" y="2381685"/>
            <a:ext cx="1383172" cy="854125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hu-HU" sz="900">
                <a:solidFill>
                  <a:schemeClr val="lt1"/>
                </a:solidFill>
              </a:rPr>
              <a:t>Manufacturing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hu-HU" sz="900">
                <a:solidFill>
                  <a:schemeClr val="lt1"/>
                </a:solidFill>
              </a:rPr>
              <a:t>Utilities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hu-HU" sz="900">
                <a:solidFill>
                  <a:schemeClr val="lt1"/>
                </a:solidFill>
              </a:rPr>
              <a:t>Government services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33"/>
          <p:cNvSpPr txBox="1"/>
          <p:nvPr/>
        </p:nvSpPr>
        <p:spPr>
          <a:xfrm>
            <a:off x="2184482" y="1852368"/>
            <a:ext cx="1599083" cy="3761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hu-HU" sz="1100"/>
              <a:t>AI technology development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p33"/>
          <p:cNvSpPr txBox="1"/>
          <p:nvPr/>
        </p:nvSpPr>
        <p:spPr>
          <a:xfrm>
            <a:off x="5239135" y="1852368"/>
            <a:ext cx="1599083" cy="3761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hu-HU" sz="1100"/>
              <a:t>Improving industry efficiency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33"/>
          <p:cNvSpPr/>
          <p:nvPr/>
        </p:nvSpPr>
        <p:spPr>
          <a:xfrm>
            <a:off x="1058515" y="807888"/>
            <a:ext cx="1210856" cy="867274"/>
          </a:xfrm>
          <a:prstGeom prst="upArrow">
            <a:avLst>
              <a:gd fmla="val 78887" name="adj1"/>
              <a:gd fmla="val 22587" name="adj2"/>
            </a:avLst>
          </a:prstGeom>
          <a:solidFill>
            <a:srgbClr val="DAE5F1"/>
          </a:solidFill>
          <a:ln cap="flat" cmpd="sng" w="127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hu-HU" sz="900">
                <a:solidFill>
                  <a:schemeClr val="dk1"/>
                </a:solidFill>
              </a:rPr>
              <a:t>Implementing autonomous transportation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p33"/>
          <p:cNvSpPr/>
          <p:nvPr/>
        </p:nvSpPr>
        <p:spPr>
          <a:xfrm>
            <a:off x="2476988" y="807888"/>
            <a:ext cx="1210856" cy="867274"/>
          </a:xfrm>
          <a:prstGeom prst="upArrow">
            <a:avLst>
              <a:gd fmla="val 78887" name="adj1"/>
              <a:gd fmla="val 22587" name="adj2"/>
            </a:avLst>
          </a:prstGeom>
          <a:solidFill>
            <a:srgbClr val="DAE5F1"/>
          </a:solidFill>
          <a:ln cap="flat" cmpd="sng" w="127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hu-HU" sz="900">
                <a:solidFill>
                  <a:schemeClr val="dk1"/>
                </a:solidFill>
              </a:rPr>
              <a:t>Health driven agriculture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p33"/>
          <p:cNvSpPr/>
          <p:nvPr/>
        </p:nvSpPr>
        <p:spPr>
          <a:xfrm>
            <a:off x="3895461" y="807888"/>
            <a:ext cx="1210856" cy="867274"/>
          </a:xfrm>
          <a:prstGeom prst="upArrow">
            <a:avLst>
              <a:gd fmla="val 78887" name="adj1"/>
              <a:gd fmla="val 22587" name="adj2"/>
            </a:avLst>
          </a:prstGeom>
          <a:solidFill>
            <a:srgbClr val="DAE5F1"/>
          </a:solidFill>
          <a:ln cap="flat" cmpd="sng" w="127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hu-HU" sz="900">
                <a:solidFill>
                  <a:schemeClr val="dk1"/>
                </a:solidFill>
              </a:rPr>
              <a:t>Data Vallet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Google Shape;345;p33"/>
          <p:cNvSpPr/>
          <p:nvPr/>
        </p:nvSpPr>
        <p:spPr>
          <a:xfrm>
            <a:off x="5313934" y="807888"/>
            <a:ext cx="1210856" cy="867274"/>
          </a:xfrm>
          <a:prstGeom prst="upArrow">
            <a:avLst>
              <a:gd fmla="val 78887" name="adj1"/>
              <a:gd fmla="val 22587" name="adj2"/>
            </a:avLst>
          </a:prstGeom>
          <a:solidFill>
            <a:srgbClr val="DAE5F1"/>
          </a:solidFill>
          <a:ln cap="flat" cmpd="sng" w="127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hu-HU" sz="900">
                <a:solidFill>
                  <a:schemeClr val="dk1"/>
                </a:solidFill>
              </a:rPr>
              <a:t>Hungarian voice assistant in customer service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33"/>
          <p:cNvSpPr/>
          <p:nvPr/>
        </p:nvSpPr>
        <p:spPr>
          <a:xfrm>
            <a:off x="6732408" y="807888"/>
            <a:ext cx="1210856" cy="867274"/>
          </a:xfrm>
          <a:prstGeom prst="upArrow">
            <a:avLst>
              <a:gd fmla="val 78887" name="adj1"/>
              <a:gd fmla="val 22587" name="adj2"/>
            </a:avLst>
          </a:prstGeom>
          <a:solidFill>
            <a:srgbClr val="DAE5F1"/>
          </a:solidFill>
          <a:ln cap="flat" cmpd="sng" w="127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hu-HU" sz="900">
                <a:solidFill>
                  <a:schemeClr val="dk1"/>
                </a:solidFill>
              </a:rPr>
              <a:t>AI supported education system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33"/>
          <p:cNvSpPr/>
          <p:nvPr/>
        </p:nvSpPr>
        <p:spPr>
          <a:xfrm>
            <a:off x="1161288" y="1733931"/>
            <a:ext cx="6738716" cy="45719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" name="Google Shape;348;p33"/>
          <p:cNvSpPr txBox="1"/>
          <p:nvPr/>
        </p:nvSpPr>
        <p:spPr>
          <a:xfrm rot="-5400000">
            <a:off x="124583" y="3739828"/>
            <a:ext cx="1027602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hu-HU" sz="1100"/>
              <a:t>Grounding in business and society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Google Shape;349;p33"/>
          <p:cNvSpPr txBox="1"/>
          <p:nvPr/>
        </p:nvSpPr>
        <p:spPr>
          <a:xfrm rot="-5400000">
            <a:off x="-24557" y="2272787"/>
            <a:ext cx="1325882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hu-HU" sz="1100"/>
              <a:t>Industry and technology focuses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Google Shape;350;p33"/>
          <p:cNvSpPr txBox="1"/>
          <p:nvPr/>
        </p:nvSpPr>
        <p:spPr>
          <a:xfrm rot="-5400000">
            <a:off x="-112729" y="920777"/>
            <a:ext cx="1547415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hu-HU" sz="1100"/>
              <a:t>Transformative projects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1" name="Google Shape;351;p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5400000">
            <a:off x="6632439" y="2450870"/>
            <a:ext cx="3416300" cy="7157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34"/>
          <p:cNvSpPr/>
          <p:nvPr/>
        </p:nvSpPr>
        <p:spPr>
          <a:xfrm>
            <a:off x="1604908" y="1450620"/>
            <a:ext cx="2214600" cy="2214600"/>
          </a:xfrm>
          <a:prstGeom prst="flowChartConnector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Google Shape;357;p34"/>
          <p:cNvSpPr txBox="1"/>
          <p:nvPr/>
        </p:nvSpPr>
        <p:spPr>
          <a:xfrm>
            <a:off x="433200" y="233250"/>
            <a:ext cx="81654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2400">
                <a:solidFill>
                  <a:schemeClr val="dk1"/>
                </a:solidFill>
              </a:rPr>
              <a:t>Introduction of autonomous transport systems</a:t>
            </a:r>
            <a:endParaRPr sz="2400">
              <a:solidFill>
                <a:schemeClr val="dk1"/>
              </a:solidFill>
            </a:endParaRPr>
          </a:p>
        </p:txBody>
      </p:sp>
      <p:sp>
        <p:nvSpPr>
          <p:cNvPr id="358" name="Google Shape;358;p34"/>
          <p:cNvSpPr/>
          <p:nvPr/>
        </p:nvSpPr>
        <p:spPr>
          <a:xfrm>
            <a:off x="496425" y="1067900"/>
            <a:ext cx="2427900" cy="840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000">
                <a:solidFill>
                  <a:schemeClr val="dk1"/>
                </a:solidFill>
              </a:rPr>
              <a:t>International trends put pressure on domestic players</a:t>
            </a:r>
            <a:r>
              <a:rPr lang="hu-HU" sz="1000">
                <a:solidFill>
                  <a:schemeClr val="dk1"/>
                </a:solidFill>
              </a:rPr>
              <a:t>, primarily the reactive regulator</a:t>
            </a:r>
            <a:endParaRPr sz="1000"/>
          </a:p>
        </p:txBody>
      </p:sp>
      <p:sp>
        <p:nvSpPr>
          <p:cNvPr id="359" name="Google Shape;359;p34"/>
          <p:cNvSpPr/>
          <p:nvPr/>
        </p:nvSpPr>
        <p:spPr>
          <a:xfrm>
            <a:off x="2189552" y="2042279"/>
            <a:ext cx="1045500" cy="1045500"/>
          </a:xfrm>
          <a:prstGeom prst="flowChartConnector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Google Shape;360;p34"/>
          <p:cNvSpPr txBox="1"/>
          <p:nvPr/>
        </p:nvSpPr>
        <p:spPr>
          <a:xfrm>
            <a:off x="2178152" y="2238106"/>
            <a:ext cx="10683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000">
                <a:solidFill>
                  <a:schemeClr val="dk1"/>
                </a:solidFill>
              </a:rPr>
              <a:t>A forum to reconcile the interests of critical actors</a:t>
            </a:r>
            <a:endParaRPr sz="1000"/>
          </a:p>
        </p:txBody>
      </p:sp>
      <p:sp>
        <p:nvSpPr>
          <p:cNvPr id="361" name="Google Shape;361;p34"/>
          <p:cNvSpPr txBox="1"/>
          <p:nvPr/>
        </p:nvSpPr>
        <p:spPr>
          <a:xfrm>
            <a:off x="3076687" y="3813041"/>
            <a:ext cx="1202400" cy="3708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900">
                <a:solidFill>
                  <a:schemeClr val="dk1"/>
                </a:solidFill>
              </a:rPr>
              <a:t>Test environments</a:t>
            </a:r>
            <a:endParaRPr sz="900">
              <a:solidFill>
                <a:schemeClr val="dk1"/>
              </a:solidFill>
            </a:endParaRPr>
          </a:p>
        </p:txBody>
      </p:sp>
      <p:sp>
        <p:nvSpPr>
          <p:cNvPr id="362" name="Google Shape;362;p34"/>
          <p:cNvSpPr txBox="1"/>
          <p:nvPr/>
        </p:nvSpPr>
        <p:spPr>
          <a:xfrm>
            <a:off x="1109177" y="3813791"/>
            <a:ext cx="1202400" cy="3693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900">
                <a:solidFill>
                  <a:schemeClr val="dk1"/>
                </a:solidFill>
              </a:rPr>
              <a:t>Infrastructure developers/operators</a:t>
            </a:r>
            <a:endParaRPr sz="900"/>
          </a:p>
        </p:txBody>
      </p:sp>
      <p:sp>
        <p:nvSpPr>
          <p:cNvPr id="363" name="Google Shape;363;p34"/>
          <p:cNvSpPr txBox="1"/>
          <p:nvPr/>
        </p:nvSpPr>
        <p:spPr>
          <a:xfrm>
            <a:off x="597451" y="3304705"/>
            <a:ext cx="1202400" cy="3693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900">
                <a:solidFill>
                  <a:schemeClr val="dk1"/>
                </a:solidFill>
              </a:rPr>
              <a:t>Public Transport Service Providers</a:t>
            </a:r>
            <a:endParaRPr sz="900"/>
          </a:p>
        </p:txBody>
      </p:sp>
      <p:sp>
        <p:nvSpPr>
          <p:cNvPr id="364" name="Google Shape;364;p34"/>
          <p:cNvSpPr txBox="1"/>
          <p:nvPr/>
        </p:nvSpPr>
        <p:spPr>
          <a:xfrm>
            <a:off x="3998451" y="2304484"/>
            <a:ext cx="1234800" cy="3708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900">
                <a:solidFill>
                  <a:schemeClr val="dk1"/>
                </a:solidFill>
              </a:rPr>
              <a:t>Users</a:t>
            </a:r>
            <a:endParaRPr sz="900"/>
          </a:p>
        </p:txBody>
      </p:sp>
      <p:sp>
        <p:nvSpPr>
          <p:cNvPr id="365" name="Google Shape;365;p34"/>
          <p:cNvSpPr txBox="1"/>
          <p:nvPr/>
        </p:nvSpPr>
        <p:spPr>
          <a:xfrm>
            <a:off x="3609475" y="3312783"/>
            <a:ext cx="1202400" cy="3708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900">
                <a:solidFill>
                  <a:schemeClr val="dk1"/>
                </a:solidFill>
              </a:rPr>
              <a:t>Transport companies</a:t>
            </a:r>
            <a:endParaRPr sz="900">
              <a:solidFill>
                <a:schemeClr val="dk1"/>
              </a:solidFill>
            </a:endParaRPr>
          </a:p>
        </p:txBody>
      </p:sp>
      <p:sp>
        <p:nvSpPr>
          <p:cNvPr id="366" name="Google Shape;366;p34"/>
          <p:cNvSpPr txBox="1"/>
          <p:nvPr/>
        </p:nvSpPr>
        <p:spPr>
          <a:xfrm>
            <a:off x="3866500" y="2808621"/>
            <a:ext cx="1234800" cy="3708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900">
                <a:solidFill>
                  <a:schemeClr val="dk1"/>
                </a:solidFill>
              </a:rPr>
              <a:t>Insurance companies</a:t>
            </a:r>
            <a:endParaRPr sz="900"/>
          </a:p>
        </p:txBody>
      </p:sp>
      <p:sp>
        <p:nvSpPr>
          <p:cNvPr id="367" name="Google Shape;367;p34"/>
          <p:cNvSpPr/>
          <p:nvPr/>
        </p:nvSpPr>
        <p:spPr>
          <a:xfrm>
            <a:off x="2924275" y="716250"/>
            <a:ext cx="2657700" cy="1521900"/>
          </a:xfrm>
          <a:prstGeom prst="rightArrow">
            <a:avLst>
              <a:gd fmla="val 53481" name="adj1"/>
              <a:gd fmla="val 50000" name="adj2"/>
            </a:avLst>
          </a:prstGeom>
          <a:gradFill>
            <a:gsLst>
              <a:gs pos="0">
                <a:srgbClr val="1C4587"/>
              </a:gs>
              <a:gs pos="20000">
                <a:srgbClr val="0B5394"/>
              </a:gs>
              <a:gs pos="65000">
                <a:schemeClr val="lt2"/>
              </a:gs>
              <a:gs pos="100000">
                <a:schemeClr val="lt2"/>
              </a:gs>
            </a:gsLst>
            <a:lin ang="10801400" scaled="0"/>
          </a:gra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000">
                <a:solidFill>
                  <a:schemeClr val="dk1"/>
                </a:solidFill>
              </a:rPr>
              <a:t>To channel the lessons of the conciliation forum into </a:t>
            </a:r>
            <a:r>
              <a:rPr b="1" lang="hu-HU" sz="1000">
                <a:solidFill>
                  <a:schemeClr val="dk1"/>
                </a:solidFill>
              </a:rPr>
              <a:t>the operational environment</a:t>
            </a:r>
            <a:endParaRPr b="1" sz="1000"/>
          </a:p>
        </p:txBody>
      </p:sp>
      <p:grpSp>
        <p:nvGrpSpPr>
          <p:cNvPr id="368" name="Google Shape;368;p34"/>
          <p:cNvGrpSpPr/>
          <p:nvPr/>
        </p:nvGrpSpPr>
        <p:grpSpPr>
          <a:xfrm>
            <a:off x="5648896" y="1117010"/>
            <a:ext cx="3214108" cy="1156078"/>
            <a:chOff x="7475551" y="1229467"/>
            <a:chExt cx="4285477" cy="1541437"/>
          </a:xfrm>
        </p:grpSpPr>
        <p:sp>
          <p:nvSpPr>
            <p:cNvPr id="369" name="Google Shape;369;p34"/>
            <p:cNvSpPr/>
            <p:nvPr/>
          </p:nvSpPr>
          <p:spPr>
            <a:xfrm>
              <a:off x="7475551" y="1229467"/>
              <a:ext cx="252000" cy="252000"/>
            </a:xfrm>
            <a:prstGeom prst="flowChartProcess">
              <a:avLst/>
            </a:prstGeom>
            <a:solidFill>
              <a:srgbClr val="1C4587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hu-HU" sz="1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sz="1000"/>
            </a:p>
          </p:txBody>
        </p:sp>
        <p:sp>
          <p:nvSpPr>
            <p:cNvPr id="370" name="Google Shape;370;p34"/>
            <p:cNvSpPr/>
            <p:nvPr/>
          </p:nvSpPr>
          <p:spPr>
            <a:xfrm>
              <a:off x="7475551" y="1596307"/>
              <a:ext cx="252000" cy="252000"/>
            </a:xfrm>
            <a:prstGeom prst="flowChartProcess">
              <a:avLst/>
            </a:prstGeom>
            <a:solidFill>
              <a:srgbClr val="1C4587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hu-HU" sz="1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 sz="1000"/>
            </a:p>
          </p:txBody>
        </p:sp>
        <p:sp>
          <p:nvSpPr>
            <p:cNvPr id="371" name="Google Shape;371;p34"/>
            <p:cNvSpPr/>
            <p:nvPr/>
          </p:nvSpPr>
          <p:spPr>
            <a:xfrm>
              <a:off x="7475551" y="1963147"/>
              <a:ext cx="252000" cy="252000"/>
            </a:xfrm>
            <a:prstGeom prst="flowChartProcess">
              <a:avLst/>
            </a:prstGeom>
            <a:solidFill>
              <a:srgbClr val="1C4587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hu-HU" sz="1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 sz="1000"/>
            </a:p>
          </p:txBody>
        </p:sp>
        <p:sp>
          <p:nvSpPr>
            <p:cNvPr id="372" name="Google Shape;372;p34"/>
            <p:cNvSpPr/>
            <p:nvPr/>
          </p:nvSpPr>
          <p:spPr>
            <a:xfrm>
              <a:off x="7475551" y="2329987"/>
              <a:ext cx="252000" cy="252000"/>
            </a:xfrm>
            <a:prstGeom prst="flowChartProcess">
              <a:avLst/>
            </a:prstGeom>
            <a:solidFill>
              <a:srgbClr val="1C4587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hu-HU" sz="1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  <a:endParaRPr sz="1000"/>
            </a:p>
          </p:txBody>
        </p:sp>
        <p:sp>
          <p:nvSpPr>
            <p:cNvPr id="373" name="Google Shape;373;p34"/>
            <p:cNvSpPr txBox="1"/>
            <p:nvPr/>
          </p:nvSpPr>
          <p:spPr>
            <a:xfrm>
              <a:off x="7801027" y="1232356"/>
              <a:ext cx="3960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-HU" sz="1000">
                  <a:solidFill>
                    <a:schemeClr val="dk1"/>
                  </a:solidFill>
                </a:rPr>
                <a:t>Creation of a regulatory environment</a:t>
              </a:r>
              <a:endParaRPr sz="1000"/>
            </a:p>
          </p:txBody>
        </p:sp>
        <p:sp>
          <p:nvSpPr>
            <p:cNvPr id="374" name="Google Shape;374;p34"/>
            <p:cNvSpPr txBox="1"/>
            <p:nvPr/>
          </p:nvSpPr>
          <p:spPr>
            <a:xfrm>
              <a:off x="7801027" y="1601605"/>
              <a:ext cx="3960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-HU" sz="1000">
                  <a:solidFill>
                    <a:schemeClr val="dk1"/>
                  </a:solidFill>
                </a:rPr>
                <a:t>Creation a physical environment</a:t>
              </a:r>
              <a:endParaRPr sz="1000"/>
            </a:p>
          </p:txBody>
        </p:sp>
        <p:sp>
          <p:nvSpPr>
            <p:cNvPr id="375" name="Google Shape;375;p34"/>
            <p:cNvSpPr txBox="1"/>
            <p:nvPr/>
          </p:nvSpPr>
          <p:spPr>
            <a:xfrm>
              <a:off x="7801028" y="1970854"/>
              <a:ext cx="3960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-HU" sz="1000">
                  <a:solidFill>
                    <a:schemeClr val="dk1"/>
                  </a:solidFill>
                </a:rPr>
                <a:t>Creation of a safe operating environment</a:t>
              </a:r>
              <a:endParaRPr sz="1000"/>
            </a:p>
          </p:txBody>
        </p:sp>
        <p:sp>
          <p:nvSpPr>
            <p:cNvPr id="376" name="Google Shape;376;p34"/>
            <p:cNvSpPr txBox="1"/>
            <p:nvPr/>
          </p:nvSpPr>
          <p:spPr>
            <a:xfrm>
              <a:off x="7801028" y="2340104"/>
              <a:ext cx="3960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-HU" sz="1000">
                  <a:solidFill>
                    <a:schemeClr val="dk1"/>
                  </a:solidFill>
                </a:rPr>
                <a:t>Creation of a market-mature / user-friendly environment</a:t>
              </a:r>
              <a:endParaRPr sz="1000"/>
            </a:p>
          </p:txBody>
        </p:sp>
      </p:grpSp>
      <p:sp>
        <p:nvSpPr>
          <p:cNvPr id="377" name="Google Shape;377;p34"/>
          <p:cNvSpPr/>
          <p:nvPr/>
        </p:nvSpPr>
        <p:spPr>
          <a:xfrm>
            <a:off x="5648896" y="2957905"/>
            <a:ext cx="3271552" cy="323166"/>
          </a:xfrm>
          <a:prstGeom prst="flowChartProcess">
            <a:avLst/>
          </a:prstGeom>
          <a:solidFill>
            <a:srgbClr val="1C4587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000">
                <a:solidFill>
                  <a:schemeClr val="lt1"/>
                </a:solidFill>
              </a:rPr>
              <a:t>System integration and ecosystem integration</a:t>
            </a:r>
            <a:endParaRPr sz="1000"/>
          </a:p>
        </p:txBody>
      </p:sp>
      <p:sp>
        <p:nvSpPr>
          <p:cNvPr id="378" name="Google Shape;378;p34"/>
          <p:cNvSpPr/>
          <p:nvPr/>
        </p:nvSpPr>
        <p:spPr>
          <a:xfrm flipH="1" rot="10800000">
            <a:off x="6299439" y="2628264"/>
            <a:ext cx="1885800" cy="204600"/>
          </a:xfrm>
          <a:prstGeom prst="triangle">
            <a:avLst>
              <a:gd fmla="val 50000" name="adj"/>
            </a:avLst>
          </a:prstGeom>
          <a:solidFill>
            <a:srgbClr val="F3F3F3"/>
          </a:solidFill>
          <a:ln cap="flat" cmpd="sng" w="19050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9" name="Google Shape;379;p34"/>
          <p:cNvSpPr txBox="1"/>
          <p:nvPr/>
        </p:nvSpPr>
        <p:spPr>
          <a:xfrm>
            <a:off x="355502" y="2809380"/>
            <a:ext cx="1202400" cy="3693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900">
                <a:solidFill>
                  <a:schemeClr val="dk1"/>
                </a:solidFill>
              </a:rPr>
              <a:t>Developers</a:t>
            </a:r>
            <a:endParaRPr sz="900"/>
          </a:p>
        </p:txBody>
      </p:sp>
      <p:sp>
        <p:nvSpPr>
          <p:cNvPr id="380" name="Google Shape;380;p34"/>
          <p:cNvSpPr txBox="1"/>
          <p:nvPr/>
        </p:nvSpPr>
        <p:spPr>
          <a:xfrm>
            <a:off x="223552" y="2314055"/>
            <a:ext cx="1202400" cy="3693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900">
                <a:solidFill>
                  <a:schemeClr val="dk1"/>
                </a:solidFill>
              </a:rPr>
              <a:t>Regulating</a:t>
            </a:r>
            <a:endParaRPr sz="900"/>
          </a:p>
        </p:txBody>
      </p:sp>
      <p:cxnSp>
        <p:nvCxnSpPr>
          <p:cNvPr id="381" name="Google Shape;381;p34"/>
          <p:cNvCxnSpPr/>
          <p:nvPr/>
        </p:nvCxnSpPr>
        <p:spPr>
          <a:xfrm>
            <a:off x="623215" y="1710707"/>
            <a:ext cx="1741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382" name="Google Shape;382;p34"/>
          <p:cNvCxnSpPr/>
          <p:nvPr/>
        </p:nvCxnSpPr>
        <p:spPr>
          <a:xfrm>
            <a:off x="3082172" y="1715366"/>
            <a:ext cx="1543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383" name="Google Shape;383;p34"/>
          <p:cNvSpPr/>
          <p:nvPr/>
        </p:nvSpPr>
        <p:spPr>
          <a:xfrm rot="3630944">
            <a:off x="3546860" y="2228788"/>
            <a:ext cx="155430" cy="204586"/>
          </a:xfrm>
          <a:prstGeom prst="chevron">
            <a:avLst>
              <a:gd fmla="val 50000" name="adj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p34"/>
          <p:cNvSpPr/>
          <p:nvPr/>
        </p:nvSpPr>
        <p:spPr>
          <a:xfrm rot="10793363">
            <a:off x="2574139" y="3406655"/>
            <a:ext cx="155400" cy="204600"/>
          </a:xfrm>
          <a:prstGeom prst="chevron">
            <a:avLst>
              <a:gd fmla="val 50000" name="adj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5" name="Google Shape;385;p34"/>
          <p:cNvSpPr/>
          <p:nvPr/>
        </p:nvSpPr>
        <p:spPr>
          <a:xfrm rot="-4548164">
            <a:off x="1772019" y="2108466"/>
            <a:ext cx="155345" cy="204679"/>
          </a:xfrm>
          <a:prstGeom prst="chevron">
            <a:avLst>
              <a:gd fmla="val 50000" name="adj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6" name="Google Shape;386;p34"/>
          <p:cNvSpPr/>
          <p:nvPr/>
        </p:nvSpPr>
        <p:spPr>
          <a:xfrm rot="-6637">
            <a:off x="4494294" y="1613087"/>
            <a:ext cx="155400" cy="204600"/>
          </a:xfrm>
          <a:prstGeom prst="chevron">
            <a:avLst>
              <a:gd fmla="val 50000" name="adj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7" name="Google Shape;387;p34"/>
          <p:cNvSpPr/>
          <p:nvPr/>
        </p:nvSpPr>
        <p:spPr>
          <a:xfrm rot="-6637">
            <a:off x="1819523" y="1610054"/>
            <a:ext cx="155400" cy="204600"/>
          </a:xfrm>
          <a:prstGeom prst="chevron">
            <a:avLst>
              <a:gd fmla="val 50000" name="adj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8" name="Google Shape;388;p34"/>
          <p:cNvSpPr/>
          <p:nvPr/>
        </p:nvSpPr>
        <p:spPr>
          <a:xfrm rot="-6637">
            <a:off x="3546869" y="1613087"/>
            <a:ext cx="155400" cy="204600"/>
          </a:xfrm>
          <a:prstGeom prst="chevron">
            <a:avLst>
              <a:gd fmla="val 50000" name="adj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9" name="Google Shape;389;p34"/>
          <p:cNvSpPr/>
          <p:nvPr/>
        </p:nvSpPr>
        <p:spPr>
          <a:xfrm rot="-6637">
            <a:off x="1049794" y="1613087"/>
            <a:ext cx="155400" cy="204600"/>
          </a:xfrm>
          <a:prstGeom prst="chevron">
            <a:avLst>
              <a:gd fmla="val 50000" name="adj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0" name="Google Shape;390;p34"/>
          <p:cNvSpPr/>
          <p:nvPr/>
        </p:nvSpPr>
        <p:spPr>
          <a:xfrm>
            <a:off x="1784322" y="1636688"/>
            <a:ext cx="1885800" cy="18858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Office-té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-té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