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72" r:id="rId3"/>
  </p:sldMasterIdLst>
  <p:notesMasterIdLst>
    <p:notesMasterId r:id="rId29"/>
  </p:notesMasterIdLst>
  <p:handoutMasterIdLst>
    <p:handoutMasterId r:id="rId30"/>
  </p:handoutMasterIdLst>
  <p:sldIdLst>
    <p:sldId id="274" r:id="rId4"/>
    <p:sldId id="381" r:id="rId5"/>
    <p:sldId id="357" r:id="rId6"/>
    <p:sldId id="382" r:id="rId7"/>
    <p:sldId id="359" r:id="rId8"/>
    <p:sldId id="383" r:id="rId9"/>
    <p:sldId id="364" r:id="rId10"/>
    <p:sldId id="387" r:id="rId11"/>
    <p:sldId id="386" r:id="rId12"/>
    <p:sldId id="396" r:id="rId13"/>
    <p:sldId id="378" r:id="rId14"/>
    <p:sldId id="384" r:id="rId15"/>
    <p:sldId id="389" r:id="rId16"/>
    <p:sldId id="393" r:id="rId17"/>
    <p:sldId id="397" r:id="rId18"/>
    <p:sldId id="390" r:id="rId19"/>
    <p:sldId id="392" r:id="rId20"/>
    <p:sldId id="391" r:id="rId21"/>
    <p:sldId id="360" r:id="rId22"/>
    <p:sldId id="399" r:id="rId23"/>
    <p:sldId id="400" r:id="rId24"/>
    <p:sldId id="373" r:id="rId25"/>
    <p:sldId id="375" r:id="rId26"/>
    <p:sldId id="369" r:id="rId27"/>
    <p:sldId id="401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5E5"/>
    <a:srgbClr val="DDDDDD"/>
    <a:srgbClr val="000000"/>
    <a:srgbClr val="C9F1FF"/>
    <a:srgbClr val="B2FFB2"/>
    <a:srgbClr val="762536"/>
    <a:srgbClr val="FFF2CC"/>
    <a:srgbClr val="ECE8E8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5" autoAdjust="0"/>
    <p:restoredTop sz="50815" autoAdjust="0"/>
  </p:normalViewPr>
  <p:slideViewPr>
    <p:cSldViewPr snapToGrid="0">
      <p:cViewPr varScale="1">
        <p:scale>
          <a:sx n="33" d="100"/>
          <a:sy n="33" d="100"/>
        </p:scale>
        <p:origin x="21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708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2B1A6AA-FE5B-4348-800E-6DFEFD6CD6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CAB78E-99BE-4922-AC5A-BAA965CF59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B4F57-FF16-4B36-8843-3CC67E0FDEBB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F9C520-C01A-491B-80B2-D3D8B4D3D2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B17E82-D3BD-4142-958F-BE528955F24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A07D2-978C-4323-8D97-79D476FA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50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97F7E-4F15-4A5D-97C3-666BD9156A76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FB051-7AAC-4FF8-BF7F-AAFB94107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83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2FB051-7AAC-4FF8-BF7F-AAFB94107A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223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2FB051-7AAC-4FF8-BF7F-AAFB94107A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12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2FB051-7AAC-4FF8-BF7F-AAFB94107AF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97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2FB051-7AAC-4FF8-BF7F-AAFB94107AF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6790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2FB051-7AAC-4FF8-BF7F-AAFB94107AF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748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2FB051-7AAC-4FF8-BF7F-AAFB94107AF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308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2FB051-7AAC-4FF8-BF7F-AAFB94107AF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373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2FB051-7AAC-4FF8-BF7F-AAFB94107AF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465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2FB051-7AAC-4FF8-BF7F-AAFB94107AF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754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2FB051-7AAC-4FF8-BF7F-AAFB94107AF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331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2FB051-7AAC-4FF8-BF7F-AAFB94107AF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38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2FB051-7AAC-4FF8-BF7F-AAFB94107A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150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2FB051-7AAC-4FF8-BF7F-AAFB94107AF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45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2FB051-7AAC-4FF8-BF7F-AAFB94107AF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877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2FB051-7AAC-4FF8-BF7F-AAFB94107AF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625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2FB051-7AAC-4FF8-BF7F-AAFB94107AF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921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2FB051-7AAC-4FF8-BF7F-AAFB94107AF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165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2FB051-7AAC-4FF8-BF7F-AAFB94107AF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9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2FB051-7AAC-4FF8-BF7F-AAFB94107A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59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2FB051-7AAC-4FF8-BF7F-AAFB94107A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75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2FB051-7AAC-4FF8-BF7F-AAFB94107A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40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2FB051-7AAC-4FF8-BF7F-AAFB94107A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89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2FB051-7AAC-4FF8-BF7F-AAFB94107A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50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2FB051-7AAC-4FF8-BF7F-AAFB94107A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726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2FB051-7AAC-4FF8-BF7F-AAFB94107AF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22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 (ang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-17463" y="6413500"/>
            <a:ext cx="3649663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76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Budapest University of Technology and Economics</a:t>
            </a:r>
            <a:br>
              <a:rPr kumimoji="0" lang="hu-HU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Department of Measurement and Information Systems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5572125"/>
            <a:ext cx="1889125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891" y="6365876"/>
            <a:ext cx="1597819" cy="448257"/>
          </a:xfrm>
          <a:prstGeom prst="rect">
            <a:avLst/>
          </a:prstGeom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000125" y="4725145"/>
            <a:ext cx="7143750" cy="83099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76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Budapest University of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Technology</a:t>
            </a: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and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Economics</a:t>
            </a: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Fault </a:t>
            </a:r>
            <a:r>
              <a:rPr kumimoji="0" lang="hu-HU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Tolerant</a:t>
            </a: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Systems Research Group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2D900-13E8-451F-B745-C6CC73251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88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C85712-A09B-4560-9D1E-08050AA835BB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80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 (ang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-17463" y="6413500"/>
            <a:ext cx="3649663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76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Budapest University of Technology and Economics</a:t>
            </a:r>
            <a:br>
              <a:rPr kumimoji="0" lang="hu-HU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Department of Measurement and Information Systems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5572125"/>
            <a:ext cx="1889125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891" y="6365876"/>
            <a:ext cx="1597819" cy="448257"/>
          </a:xfrm>
          <a:prstGeom prst="rect">
            <a:avLst/>
          </a:prstGeom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000125" y="4725145"/>
            <a:ext cx="7143750" cy="83099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76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Budapest University of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Technology</a:t>
            </a: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and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Economics</a:t>
            </a: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Fault </a:t>
            </a:r>
            <a:r>
              <a:rPr kumimoji="0" lang="hu-HU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Tolerant</a:t>
            </a: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Systems Research Group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C85712-A09B-4560-9D1E-08050AA835BB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0328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 (magya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-17463" y="6413500"/>
            <a:ext cx="3649663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76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Budapest University of Technology and Economics</a:t>
            </a:r>
            <a:endParaRPr kumimoji="0" lang="hu-HU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76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Dept. of Measurement and Information Systems</a:t>
            </a:r>
            <a:endParaRPr kumimoji="0" lang="hu-HU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5572125"/>
            <a:ext cx="1889125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891" y="6365876"/>
            <a:ext cx="1597819" cy="448257"/>
          </a:xfrm>
          <a:prstGeom prst="rect">
            <a:avLst/>
          </a:prstGeom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000125" y="5099218"/>
            <a:ext cx="7143750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76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Fault Tolerant Systems Research Group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C85712-A09B-4560-9D1E-08050AA835BB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3939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C85712-A09B-4560-9D1E-08050AA835BB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5697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/>
          <a:lstStyle>
            <a:lvl1pPr algn="ct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C85712-A09B-4560-9D1E-08050AA835BB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9554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C85712-A09B-4560-9D1E-08050AA835BB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39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 (magya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-17463" y="6413500"/>
            <a:ext cx="3649663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76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Budapest University of Technology and Economics</a:t>
            </a:r>
            <a:endParaRPr kumimoji="0" lang="hu-HU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76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Dept. of Measurement and Information Systems</a:t>
            </a:r>
            <a:endParaRPr kumimoji="0" lang="hu-HU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5572125"/>
            <a:ext cx="1889125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891" y="6365876"/>
            <a:ext cx="1597819" cy="448257"/>
          </a:xfrm>
          <a:prstGeom prst="rect">
            <a:avLst/>
          </a:prstGeom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000125" y="5099218"/>
            <a:ext cx="7143750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76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Fault Tolerant Systems Research Group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2D900-13E8-451F-B745-C6CC73251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6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5B32D900-13E8-451F-B745-C6CC732517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790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/>
          <a:lstStyle>
            <a:lvl1pPr algn="ct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2D900-13E8-451F-B745-C6CC73251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4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2D900-13E8-451F-B745-C6CC73251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7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 (ang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-17463" y="6413500"/>
            <a:ext cx="3649663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76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Budapest University of Technology and Economics</a:t>
            </a:r>
            <a:br>
              <a:rPr kumimoji="0" lang="hu-HU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Department of Measurement and Information Systems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5572125"/>
            <a:ext cx="1889125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891" y="6365876"/>
            <a:ext cx="1597819" cy="448257"/>
          </a:xfrm>
          <a:prstGeom prst="rect">
            <a:avLst/>
          </a:prstGeom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000125" y="4725145"/>
            <a:ext cx="7143750" cy="83099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76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Budapest University of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Technology</a:t>
            </a: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and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Economics</a:t>
            </a: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Fault </a:t>
            </a:r>
            <a:r>
              <a:rPr kumimoji="0" lang="hu-HU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Tolerant</a:t>
            </a: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Systems Research Group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C85712-A09B-4560-9D1E-08050AA835BB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816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 (magya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-17463" y="6413500"/>
            <a:ext cx="3649663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76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Budapest University of Technology and Economics</a:t>
            </a:r>
            <a:endParaRPr kumimoji="0" lang="hu-HU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76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Dept. of Measurement and Information Systems</a:t>
            </a:r>
            <a:endParaRPr kumimoji="0" lang="hu-HU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5572125"/>
            <a:ext cx="1889125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891" y="6365876"/>
            <a:ext cx="1597819" cy="448257"/>
          </a:xfrm>
          <a:prstGeom prst="rect">
            <a:avLst/>
          </a:prstGeom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000125" y="5099218"/>
            <a:ext cx="7143750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76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Fault Tolerant Systems Research Group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C85712-A09B-4560-9D1E-08050AA835BB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634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C85712-A09B-4560-9D1E-08050AA835BB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0012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/>
          <a:lstStyle>
            <a:lvl1pPr algn="ct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C85712-A09B-4560-9D1E-08050AA835BB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496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5" y="6491287"/>
            <a:ext cx="1225630" cy="343842"/>
          </a:xfrm>
          <a:prstGeom prst="rect">
            <a:avLst/>
          </a:prstGeom>
        </p:spPr>
      </p:pic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720725"/>
          </a:xfrm>
          <a:prstGeom prst="rect">
            <a:avLst/>
          </a:prstGeom>
          <a:solidFill>
            <a:srgbClr val="76253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142875" y="857250"/>
            <a:ext cx="8858250" cy="552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1953" y="6500180"/>
            <a:ext cx="1049893" cy="334640"/>
          </a:xfrm>
          <a:prstGeom prst="rect">
            <a:avLst/>
          </a:prstGeom>
        </p:spPr>
      </p:pic>
      <p:sp>
        <p:nvSpPr>
          <p:cNvPr id="2" name="Dia számának helye 1"/>
          <p:cNvSpPr>
            <a:spLocks noGrp="1"/>
          </p:cNvSpPr>
          <p:nvPr>
            <p:ph type="sldNum" sz="quarter" idx="4"/>
          </p:nvPr>
        </p:nvSpPr>
        <p:spPr>
          <a:xfrm>
            <a:off x="3543300" y="646969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5B32D900-13E8-451F-B745-C6CC73251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90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62536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62536"/>
        </a:buClr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62536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5" y="6491287"/>
            <a:ext cx="1225630" cy="343842"/>
          </a:xfrm>
          <a:prstGeom prst="rect">
            <a:avLst/>
          </a:prstGeom>
        </p:spPr>
      </p:pic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720725"/>
          </a:xfrm>
          <a:prstGeom prst="rect">
            <a:avLst/>
          </a:prstGeom>
          <a:solidFill>
            <a:srgbClr val="76253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142875" y="857250"/>
            <a:ext cx="8858250" cy="552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1953" y="6500180"/>
            <a:ext cx="1049893" cy="334640"/>
          </a:xfrm>
          <a:prstGeom prst="rect">
            <a:avLst/>
          </a:prstGeom>
        </p:spPr>
      </p:pic>
      <p:sp>
        <p:nvSpPr>
          <p:cNvPr id="2" name="Dia számának helye 1"/>
          <p:cNvSpPr>
            <a:spLocks noGrp="1"/>
          </p:cNvSpPr>
          <p:nvPr>
            <p:ph type="sldNum" sz="quarter" idx="4"/>
          </p:nvPr>
        </p:nvSpPr>
        <p:spPr>
          <a:xfrm>
            <a:off x="3543300" y="646969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C85712-A09B-4560-9D1E-08050AA835BB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13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62536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62536"/>
        </a:buClr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62536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5" y="6491287"/>
            <a:ext cx="1225630" cy="343842"/>
          </a:xfrm>
          <a:prstGeom prst="rect">
            <a:avLst/>
          </a:prstGeom>
        </p:spPr>
      </p:pic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720725"/>
          </a:xfrm>
          <a:prstGeom prst="rect">
            <a:avLst/>
          </a:prstGeom>
          <a:solidFill>
            <a:srgbClr val="76253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142875" y="857250"/>
            <a:ext cx="8858250" cy="552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1953" y="6500180"/>
            <a:ext cx="1049893" cy="334640"/>
          </a:xfrm>
          <a:prstGeom prst="rect">
            <a:avLst/>
          </a:prstGeom>
        </p:spPr>
      </p:pic>
      <p:sp>
        <p:nvSpPr>
          <p:cNvPr id="2" name="Dia számának helye 1"/>
          <p:cNvSpPr>
            <a:spLocks noGrp="1"/>
          </p:cNvSpPr>
          <p:nvPr>
            <p:ph type="sldNum" sz="quarter" idx="4"/>
          </p:nvPr>
        </p:nvSpPr>
        <p:spPr>
          <a:xfrm>
            <a:off x="3543300" y="646969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C85712-A09B-4560-9D1E-08050AA835BB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178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62536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62536"/>
        </a:buClr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62536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AE0CC-F966-4331-873F-E95305244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16945"/>
            <a:ext cx="7772400" cy="2952520"/>
          </a:xfrm>
        </p:spPr>
        <p:txBody>
          <a:bodyPr/>
          <a:lstStyle/>
          <a:p>
            <a:r>
              <a:rPr lang="en-US" b="1" dirty="0"/>
              <a:t>Machine Learning and Reasoning for Exploratory Data Analysis </a:t>
            </a:r>
            <a:br>
              <a:rPr lang="en-US" b="1" dirty="0"/>
            </a:br>
            <a:r>
              <a:rPr lang="en-US" b="1" dirty="0"/>
              <a:t>and Model Extraction </a:t>
            </a:r>
            <a:br>
              <a:rPr lang="en-US" b="1" dirty="0"/>
            </a:br>
            <a:r>
              <a:rPr lang="en-US" b="1" dirty="0"/>
              <a:t>in Cyber-Physical Systems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A3C1C9-7F23-4E8E-AF23-01F044D30B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729211"/>
            <a:ext cx="6400800" cy="1277955"/>
          </a:xfrm>
        </p:spPr>
        <p:txBody>
          <a:bodyPr/>
          <a:lstStyle/>
          <a:p>
            <a:r>
              <a:rPr lang="hu-HU" dirty="0"/>
              <a:t>András Földvári</a:t>
            </a:r>
          </a:p>
          <a:p>
            <a:r>
              <a:rPr lang="hu-HU" dirty="0"/>
              <a:t>András </a:t>
            </a:r>
            <a:r>
              <a:rPr lang="hu-HU" dirty="0" err="1"/>
              <a:t>Pataricza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5B6BFE-28A5-4E66-B86D-8113FC1D7F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2D900-13E8-451F-B745-C6CC732517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2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3C891-D110-4025-82A6-89F386451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model building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72458-D66B-45FC-8257-0F4838F344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2D900-13E8-451F-B745-C6CC7325179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Picture 6" descr="A picture containing game&#10;&#10;Description automatically generated">
            <a:extLst>
              <a:ext uri="{FF2B5EF4-FFF2-40B4-BE49-F238E27FC236}">
                <a16:creationId xmlns:a16="http://schemas.microsoft.com/office/drawing/2014/main" id="{6950C166-983C-4235-A5C6-C3FAB17D4F5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07" b="69055"/>
          <a:stretch/>
        </p:blipFill>
        <p:spPr>
          <a:xfrm>
            <a:off x="3550017" y="1296114"/>
            <a:ext cx="5952566" cy="4265771"/>
          </a:xfrm>
          <a:prstGeom prst="rect">
            <a:avLst/>
          </a:prstGeom>
        </p:spPr>
      </p:pic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957E2B0D-A383-4DD2-8C0C-D9F8DFF9CF09}"/>
              </a:ext>
            </a:extLst>
          </p:cNvPr>
          <p:cNvSpPr/>
          <p:nvPr/>
        </p:nvSpPr>
        <p:spPr>
          <a:xfrm>
            <a:off x="125503" y="1147481"/>
            <a:ext cx="4087906" cy="2049149"/>
          </a:xfrm>
          <a:prstGeom prst="wedgeRoundRectCallout">
            <a:avLst>
              <a:gd name="adj1" fmla="val 65938"/>
              <a:gd name="adj2" fmla="val 38023"/>
              <a:gd name="adj3" fmla="val 16667"/>
            </a:avLst>
          </a:prstGeom>
          <a:solidFill>
            <a:schemeClr val="bg2"/>
          </a:solidFill>
          <a:ln w="3810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Continuous processes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“Skeleton” of the causal model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8CBA22F3-5353-44D7-A715-4F783E314532}"/>
              </a:ext>
            </a:extLst>
          </p:cNvPr>
          <p:cNvSpPr/>
          <p:nvPr/>
        </p:nvSpPr>
        <p:spPr>
          <a:xfrm>
            <a:off x="125503" y="3808588"/>
            <a:ext cx="4087906" cy="2049149"/>
          </a:xfrm>
          <a:prstGeom prst="wedgeRoundRectCallout">
            <a:avLst>
              <a:gd name="adj1" fmla="val 62429"/>
              <a:gd name="adj2" fmla="val -19725"/>
              <a:gd name="adj3" fmla="val 16667"/>
            </a:avLst>
          </a:prstGeom>
          <a:solidFill>
            <a:schemeClr val="bg2"/>
          </a:solidFill>
          <a:ln w="3810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Detailed causal relations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E.g., shared resources</a:t>
            </a:r>
          </a:p>
        </p:txBody>
      </p:sp>
    </p:spTree>
    <p:extLst>
      <p:ext uri="{BB962C8B-B14F-4D97-AF65-F5344CB8AC3E}">
        <p14:creationId xmlns:p14="http://schemas.microsoft.com/office/powerpoint/2010/main" val="400901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1BA1B-3A78-4F05-8108-9CB5A7CCB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interpretation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16397B-36E1-4FC0-8CA3-7A78DB2BD9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2D900-13E8-451F-B745-C6CC7325179C}" type="slidenum">
              <a:rPr lang="en-US" smtClean="0"/>
              <a:t>11</a:t>
            </a:fld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85B2944-BF50-49D3-BDF0-C557F10CEEC5}"/>
              </a:ext>
            </a:extLst>
          </p:cNvPr>
          <p:cNvGrpSpPr/>
          <p:nvPr/>
        </p:nvGrpSpPr>
        <p:grpSpPr>
          <a:xfrm>
            <a:off x="0" y="999508"/>
            <a:ext cx="9076268" cy="5334877"/>
            <a:chOff x="33866" y="940190"/>
            <a:chExt cx="9076268" cy="5334877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49E7900-93BD-47B2-B66F-6D6139D7E2FC}"/>
                </a:ext>
              </a:extLst>
            </p:cNvPr>
            <p:cNvSpPr/>
            <p:nvPr/>
          </p:nvSpPr>
          <p:spPr>
            <a:xfrm>
              <a:off x="33866" y="940193"/>
              <a:ext cx="2647664" cy="274470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Background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lang="en-US" dirty="0">
                  <a:solidFill>
                    <a:schemeClr val="tx1"/>
                  </a:solidFill>
                </a:rPr>
                <a:t>knowledge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ACE72755-910D-460F-ADD7-0C973EE2570F}"/>
                </a:ext>
              </a:extLst>
            </p:cNvPr>
            <p:cNvSpPr/>
            <p:nvPr/>
          </p:nvSpPr>
          <p:spPr>
            <a:xfrm>
              <a:off x="3088984" y="940191"/>
              <a:ext cx="2873825" cy="300950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Knowledge fusion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1375484-7FF4-43CC-B0B8-AA2F77BE4AF7}"/>
                </a:ext>
              </a:extLst>
            </p:cNvPr>
            <p:cNvSpPr/>
            <p:nvPr/>
          </p:nvSpPr>
          <p:spPr>
            <a:xfrm>
              <a:off x="337361" y="4761743"/>
              <a:ext cx="2040673" cy="15133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Extracted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Qualitative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Model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A676E9B-FCA3-46B0-AF15-F3565B94931D}"/>
                </a:ext>
              </a:extLst>
            </p:cNvPr>
            <p:cNvSpPr/>
            <p:nvPr/>
          </p:nvSpPr>
          <p:spPr>
            <a:xfrm>
              <a:off x="3411882" y="4394948"/>
              <a:ext cx="2241801" cy="70930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hu-HU" dirty="0">
                  <a:solidFill>
                    <a:schemeClr val="tx1"/>
                  </a:solidFill>
                </a:rPr>
                <a:t>ASP</a:t>
              </a:r>
              <a:br>
                <a:rPr lang="hu-HU" dirty="0">
                  <a:solidFill>
                    <a:schemeClr val="tx1"/>
                  </a:solidFill>
                </a:rPr>
              </a:br>
              <a:r>
                <a:rPr lang="en-US" dirty="0">
                  <a:solidFill>
                    <a:schemeClr val="tx1"/>
                  </a:solidFill>
                </a:rPr>
                <a:t>Representation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619092F1-7616-452D-9B5D-0B46849E3ADE}"/>
                </a:ext>
              </a:extLst>
            </p:cNvPr>
            <p:cNvSpPr/>
            <p:nvPr/>
          </p:nvSpPr>
          <p:spPr>
            <a:xfrm>
              <a:off x="3512446" y="5517616"/>
              <a:ext cx="2040673" cy="70930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Inductive</a:t>
              </a:r>
              <a:br>
                <a:rPr lang="en-US" sz="2400" dirty="0">
                  <a:solidFill>
                    <a:schemeClr val="tx1"/>
                  </a:solidFill>
                </a:rPr>
              </a:br>
              <a:r>
                <a:rPr lang="en-US" sz="2400" dirty="0">
                  <a:solidFill>
                    <a:schemeClr val="tx1"/>
                  </a:solidFill>
                </a:rPr>
                <a:t>Learning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0F2575DA-1EFA-4A06-A985-201AB1620915}"/>
                </a:ext>
              </a:extLst>
            </p:cNvPr>
            <p:cNvCxnSpPr>
              <a:cxnSpLocks/>
              <a:stCxn id="36" idx="2"/>
              <a:endCxn id="37" idx="0"/>
            </p:cNvCxnSpPr>
            <p:nvPr/>
          </p:nvCxnSpPr>
          <p:spPr>
            <a:xfrm>
              <a:off x="4532783" y="5104251"/>
              <a:ext cx="0" cy="41336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840EF1F9-7EDF-4E0F-9ECE-9FB24A03F1D6}"/>
                </a:ext>
              </a:extLst>
            </p:cNvPr>
            <p:cNvCxnSpPr>
              <a:cxnSpLocks/>
              <a:stCxn id="37" idx="1"/>
            </p:cNvCxnSpPr>
            <p:nvPr/>
          </p:nvCxnSpPr>
          <p:spPr>
            <a:xfrm flipH="1">
              <a:off x="2378034" y="5872268"/>
              <a:ext cx="1134412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EF052C8-1131-4FEA-9B7F-24E3927BB7D9}"/>
                </a:ext>
              </a:extLst>
            </p:cNvPr>
            <p:cNvSpPr/>
            <p:nvPr/>
          </p:nvSpPr>
          <p:spPr>
            <a:xfrm>
              <a:off x="6462470" y="940190"/>
              <a:ext cx="2647664" cy="474252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Observations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585FF86E-833D-4ED1-9FE7-11303ABD2C3B}"/>
                </a:ext>
              </a:extLst>
            </p:cNvPr>
            <p:cNvCxnSpPr>
              <a:cxnSpLocks/>
              <a:stCxn id="35" idx="0"/>
              <a:endCxn id="33" idx="2"/>
            </p:cNvCxnSpPr>
            <p:nvPr/>
          </p:nvCxnSpPr>
          <p:spPr>
            <a:xfrm flipV="1">
              <a:off x="1357698" y="3684897"/>
              <a:ext cx="0" cy="1076846"/>
            </a:xfrm>
            <a:prstGeom prst="straightConnector1">
              <a:avLst/>
            </a:prstGeom>
            <a:ln w="57150">
              <a:solidFill>
                <a:schemeClr val="tx1"/>
              </a:solidFill>
              <a:prstDash val="sysDot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15C10E9E-D996-43CF-9974-4E076C0F844B}"/>
                </a:ext>
              </a:extLst>
            </p:cNvPr>
            <p:cNvSpPr/>
            <p:nvPr/>
          </p:nvSpPr>
          <p:spPr>
            <a:xfrm>
              <a:off x="129400" y="1905121"/>
              <a:ext cx="2442950" cy="70930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System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lang="en-US" dirty="0">
                  <a:solidFill>
                    <a:schemeClr val="tx1"/>
                  </a:solidFill>
                </a:rPr>
                <a:t>Architecture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F314DC8-C206-4193-AA50-C85CD46A769B}"/>
                </a:ext>
              </a:extLst>
            </p:cNvPr>
            <p:cNvSpPr/>
            <p:nvPr/>
          </p:nvSpPr>
          <p:spPr>
            <a:xfrm>
              <a:off x="129400" y="2785693"/>
              <a:ext cx="2442950" cy="70930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Causal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K</a:t>
              </a:r>
              <a:r>
                <a:rPr lang="en-US" sz="2400" dirty="0">
                  <a:solidFill>
                    <a:schemeClr val="tx1"/>
                  </a:solidFill>
                </a:rPr>
                <a:t>nowledge</a:t>
              </a:r>
            </a:p>
          </p:txBody>
        </p:sp>
        <p:sp>
          <p:nvSpPr>
            <p:cNvPr id="44" name="Flowchart: Alternate Process 43">
              <a:extLst>
                <a:ext uri="{FF2B5EF4-FFF2-40B4-BE49-F238E27FC236}">
                  <a16:creationId xmlns:a16="http://schemas.microsoft.com/office/drawing/2014/main" id="{D8C89862-0F56-4ED6-AB17-3AADB5A1D8D5}"/>
                </a:ext>
              </a:extLst>
            </p:cNvPr>
            <p:cNvSpPr/>
            <p:nvPr/>
          </p:nvSpPr>
          <p:spPr>
            <a:xfrm>
              <a:off x="3311308" y="1600322"/>
              <a:ext cx="2442950" cy="709303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Semantic</a:t>
              </a:r>
              <a:br>
                <a:rPr lang="hu-HU" dirty="0">
                  <a:solidFill>
                    <a:schemeClr val="tx1"/>
                  </a:solidFill>
                </a:rPr>
              </a:br>
              <a:r>
                <a:rPr lang="en-US" dirty="0">
                  <a:solidFill>
                    <a:schemeClr val="tx1"/>
                  </a:solidFill>
                </a:rPr>
                <a:t>interpretation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0FA95A0-3642-4F3F-96B3-6F2A51D562D8}"/>
                </a:ext>
              </a:extLst>
            </p:cNvPr>
            <p:cNvSpPr/>
            <p:nvPr/>
          </p:nvSpPr>
          <p:spPr>
            <a:xfrm>
              <a:off x="3311308" y="2485158"/>
              <a:ext cx="2442950" cy="520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Knowledge Graph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95C7EA4A-8C86-4A2F-A318-C910BE864726}"/>
                </a:ext>
              </a:extLst>
            </p:cNvPr>
            <p:cNvSpPr/>
            <p:nvPr/>
          </p:nvSpPr>
          <p:spPr>
            <a:xfrm>
              <a:off x="3311308" y="3144643"/>
              <a:ext cx="2442950" cy="5208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Causal</a:t>
              </a:r>
              <a:r>
                <a:rPr lang="hu-HU" dirty="0">
                  <a:solidFill>
                    <a:schemeClr val="tx1"/>
                  </a:solidFill>
                </a:rPr>
                <a:t> </a:t>
              </a:r>
              <a:r>
                <a:rPr lang="en-US" dirty="0">
                  <a:solidFill>
                    <a:schemeClr val="tx1"/>
                  </a:solidFill>
                </a:rPr>
                <a:t>Model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7" name="Flowchart: Alternate Process 46">
              <a:extLst>
                <a:ext uri="{FF2B5EF4-FFF2-40B4-BE49-F238E27FC236}">
                  <a16:creationId xmlns:a16="http://schemas.microsoft.com/office/drawing/2014/main" id="{999A7C8F-CEEC-4F13-8CFD-B9512BFAE493}"/>
                </a:ext>
              </a:extLst>
            </p:cNvPr>
            <p:cNvSpPr/>
            <p:nvPr/>
          </p:nvSpPr>
          <p:spPr>
            <a:xfrm>
              <a:off x="6564827" y="1600320"/>
              <a:ext cx="2442950" cy="709303"/>
            </a:xfrm>
            <a:prstGeom prst="flowChartAlternateProcess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Measurement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EC95CCF-1104-4FC0-92F5-9DCE1D683632}"/>
                </a:ext>
              </a:extLst>
            </p:cNvPr>
            <p:cNvSpPr/>
            <p:nvPr/>
          </p:nvSpPr>
          <p:spPr>
            <a:xfrm>
              <a:off x="6564827" y="2716960"/>
              <a:ext cx="2442950" cy="5208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Data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9" name="Flowchart: Alternate Process 48">
              <a:extLst>
                <a:ext uri="{FF2B5EF4-FFF2-40B4-BE49-F238E27FC236}">
                  <a16:creationId xmlns:a16="http://schemas.microsoft.com/office/drawing/2014/main" id="{EA424992-F240-47CF-9DFA-96B68F6579C9}"/>
                </a:ext>
              </a:extLst>
            </p:cNvPr>
            <p:cNvSpPr/>
            <p:nvPr/>
          </p:nvSpPr>
          <p:spPr>
            <a:xfrm>
              <a:off x="6564827" y="3645104"/>
              <a:ext cx="2442950" cy="709303"/>
            </a:xfrm>
            <a:prstGeom prst="flowChartAlternateProcess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EDA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984B563-F6FC-4EEC-8D0D-289C524E9ADD}"/>
                </a:ext>
              </a:extLst>
            </p:cNvPr>
            <p:cNvSpPr/>
            <p:nvPr/>
          </p:nvSpPr>
          <p:spPr>
            <a:xfrm>
              <a:off x="6564827" y="4761743"/>
              <a:ext cx="2442950" cy="70930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Qualitative</a:t>
              </a:r>
              <a:r>
                <a:rPr lang="hu-HU" dirty="0">
                  <a:solidFill>
                    <a:schemeClr val="tx1"/>
                  </a:solidFill>
                </a:rPr>
                <a:t> </a:t>
              </a:r>
              <a:br>
                <a:rPr lang="hu-HU" dirty="0">
                  <a:solidFill>
                    <a:schemeClr val="tx1"/>
                  </a:solidFill>
                </a:rPr>
              </a:br>
              <a:r>
                <a:rPr lang="en-US" dirty="0">
                  <a:solidFill>
                    <a:schemeClr val="tx1"/>
                  </a:solidFill>
                </a:rPr>
                <a:t>M</a:t>
              </a:r>
              <a:r>
                <a:rPr lang="hu-HU" dirty="0" err="1">
                  <a:solidFill>
                    <a:schemeClr val="tx1"/>
                  </a:solidFill>
                </a:rPr>
                <a:t>odel</a:t>
              </a:r>
              <a:endParaRPr lang="en-US" sz="2400" dirty="0" err="1">
                <a:solidFill>
                  <a:schemeClr val="tx1"/>
                </a:solidFill>
              </a:endParaRPr>
            </a:p>
          </p:txBody>
        </p: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8E70D4AA-73D3-42D9-BCCD-D2D1FD9C22B8}"/>
                </a:ext>
              </a:extLst>
            </p:cNvPr>
            <p:cNvCxnSpPr>
              <a:cxnSpLocks/>
              <a:stCxn id="47" idx="2"/>
              <a:endCxn id="48" idx="0"/>
            </p:cNvCxnSpPr>
            <p:nvPr/>
          </p:nvCxnSpPr>
          <p:spPr>
            <a:xfrm>
              <a:off x="7786302" y="2309623"/>
              <a:ext cx="0" cy="407337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4BFFD2C0-7F0B-4F4D-A586-EB6636FF61DF}"/>
                </a:ext>
              </a:extLst>
            </p:cNvPr>
            <p:cNvCxnSpPr>
              <a:cxnSpLocks/>
              <a:stCxn id="48" idx="2"/>
              <a:endCxn id="49" idx="0"/>
            </p:cNvCxnSpPr>
            <p:nvPr/>
          </p:nvCxnSpPr>
          <p:spPr>
            <a:xfrm>
              <a:off x="7786302" y="3237767"/>
              <a:ext cx="0" cy="407337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E77C902A-B897-4094-8899-04BF4C5274FD}"/>
                </a:ext>
              </a:extLst>
            </p:cNvPr>
            <p:cNvCxnSpPr>
              <a:cxnSpLocks/>
              <a:stCxn id="49" idx="2"/>
              <a:endCxn id="50" idx="0"/>
            </p:cNvCxnSpPr>
            <p:nvPr/>
          </p:nvCxnSpPr>
          <p:spPr>
            <a:xfrm>
              <a:off x="7786302" y="4354407"/>
              <a:ext cx="0" cy="40733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D6A42EBA-F0A4-446B-99F2-E346D22D1546}"/>
                </a:ext>
              </a:extLst>
            </p:cNvPr>
            <p:cNvCxnSpPr>
              <a:cxnSpLocks/>
              <a:endCxn id="44" idx="1"/>
            </p:cNvCxnSpPr>
            <p:nvPr/>
          </p:nvCxnSpPr>
          <p:spPr>
            <a:xfrm>
              <a:off x="2647664" y="1954974"/>
              <a:ext cx="6636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8699B704-8E9C-435F-B399-42E8D8E1FAE2}"/>
                </a:ext>
              </a:extLst>
            </p:cNvPr>
            <p:cNvCxnSpPr>
              <a:cxnSpLocks/>
              <a:endCxn id="44" idx="3"/>
            </p:cNvCxnSpPr>
            <p:nvPr/>
          </p:nvCxnSpPr>
          <p:spPr>
            <a:xfrm flipH="1">
              <a:off x="5754258" y="1954974"/>
              <a:ext cx="742078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A539FB15-52E7-436E-BCCA-D1FAA54876E2}"/>
                </a:ext>
              </a:extLst>
            </p:cNvPr>
            <p:cNvCxnSpPr>
              <a:cxnSpLocks/>
              <a:stCxn id="34" idx="2"/>
              <a:endCxn id="36" idx="0"/>
            </p:cNvCxnSpPr>
            <p:nvPr/>
          </p:nvCxnSpPr>
          <p:spPr>
            <a:xfrm>
              <a:off x="4525897" y="3949698"/>
              <a:ext cx="6886" cy="4452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9" name="Picture 68">
            <a:extLst>
              <a:ext uri="{FF2B5EF4-FFF2-40B4-BE49-F238E27FC236}">
                <a16:creationId xmlns:a16="http://schemas.microsoft.com/office/drawing/2014/main" id="{ABE8A58F-A003-4C30-BCC2-CF6D77DA42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603" y="1162338"/>
            <a:ext cx="4697329" cy="508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88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60C6C-7D8E-4BA2-981F-488847AA6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D1F21-2AD6-4279-A336-8274149B5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082" y="702699"/>
            <a:ext cx="4697506" cy="1932925"/>
          </a:xfrm>
        </p:spPr>
        <p:txBody>
          <a:bodyPr/>
          <a:lstStyle/>
          <a:p>
            <a:r>
              <a:rPr lang="en-US" dirty="0"/>
              <a:t>Schema</a:t>
            </a:r>
          </a:p>
          <a:p>
            <a:pPr lvl="1"/>
            <a:r>
              <a:rPr lang="en-US" dirty="0"/>
              <a:t>ER Diagram, Rules</a:t>
            </a:r>
          </a:p>
          <a:p>
            <a:r>
              <a:rPr lang="en-US" dirty="0"/>
              <a:t>Instances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A27734-94FF-45AD-86EE-8DE7907D29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2D900-13E8-451F-B745-C6CC7325179C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62B5CE-3407-427B-A1A6-A5698D8BB3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2227" y="866486"/>
            <a:ext cx="4010133" cy="1258081"/>
          </a:xfrm>
          <a:prstGeom prst="rect">
            <a:avLst/>
          </a:prstGeom>
        </p:spPr>
      </p:pic>
      <p:pic>
        <p:nvPicPr>
          <p:cNvPr id="11" name="Picture 10" descr="A picture containing clock&#10;&#10;Description automatically generated">
            <a:extLst>
              <a:ext uri="{FF2B5EF4-FFF2-40B4-BE49-F238E27FC236}">
                <a16:creationId xmlns:a16="http://schemas.microsoft.com/office/drawing/2014/main" id="{F18C4337-0386-434E-AEE0-C960FA5B75B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38" b="6750"/>
          <a:stretch/>
        </p:blipFill>
        <p:spPr>
          <a:xfrm>
            <a:off x="-4496" y="2330824"/>
            <a:ext cx="9148496" cy="3998258"/>
          </a:xfrm>
          <a:prstGeom prst="rect">
            <a:avLst/>
          </a:prstGeom>
        </p:spPr>
      </p:pic>
      <p:sp>
        <p:nvSpPr>
          <p:cNvPr id="12" name="Circle: Hollow 11">
            <a:extLst>
              <a:ext uri="{FF2B5EF4-FFF2-40B4-BE49-F238E27FC236}">
                <a16:creationId xmlns:a16="http://schemas.microsoft.com/office/drawing/2014/main" id="{8F1178EE-95E4-4D48-8A7F-B7DB8F3A3D2E}"/>
              </a:ext>
            </a:extLst>
          </p:cNvPr>
          <p:cNvSpPr/>
          <p:nvPr/>
        </p:nvSpPr>
        <p:spPr>
          <a:xfrm>
            <a:off x="6447091" y="3870421"/>
            <a:ext cx="2595269" cy="2734236"/>
          </a:xfrm>
          <a:prstGeom prst="donut">
            <a:avLst>
              <a:gd name="adj" fmla="val 8397"/>
            </a:avLst>
          </a:prstGeom>
          <a:solidFill>
            <a:schemeClr val="bg2"/>
          </a:solidFill>
          <a:ln w="3810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26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A0B61-CDEB-4354-AC8E-9B3889675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Incomplete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23035-09DA-4497-9B96-B4CFF539B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660031"/>
            <a:ext cx="8858250" cy="5529263"/>
          </a:xfrm>
        </p:spPr>
        <p:txBody>
          <a:bodyPr/>
          <a:lstStyle/>
          <a:p>
            <a:r>
              <a:rPr lang="en-US" dirty="0"/>
              <a:t>Answer Set Programming (ASP)</a:t>
            </a:r>
          </a:p>
          <a:p>
            <a:pPr lvl="1"/>
            <a:r>
              <a:rPr lang="en-US" sz="3200" dirty="0"/>
              <a:t>Stable Model Semantics</a:t>
            </a:r>
          </a:p>
          <a:p>
            <a:pPr lvl="2"/>
            <a:r>
              <a:rPr lang="en-US" sz="3200" dirty="0"/>
              <a:t>Logic program</a:t>
            </a:r>
            <a:r>
              <a:rPr lang="hu-HU" sz="3200" dirty="0"/>
              <a:t> + </a:t>
            </a:r>
            <a:r>
              <a:rPr lang="en-US" sz="3200" b="1" dirty="0">
                <a:solidFill>
                  <a:schemeClr val="bg2"/>
                </a:solidFill>
              </a:rPr>
              <a:t>negation as failure</a:t>
            </a:r>
          </a:p>
          <a:p>
            <a:pPr lvl="2"/>
            <a:r>
              <a:rPr lang="en-US" sz="3200" b="1" dirty="0">
                <a:solidFill>
                  <a:schemeClr val="bg2"/>
                </a:solidFill>
              </a:rPr>
              <a:t>Incomplete </a:t>
            </a:r>
            <a:r>
              <a:rPr lang="en-US" sz="3200" dirty="0"/>
              <a:t>and</a:t>
            </a:r>
            <a:r>
              <a:rPr lang="en-US" sz="3200" b="1" dirty="0">
                <a:solidFill>
                  <a:schemeClr val="bg2"/>
                </a:solidFill>
              </a:rPr>
              <a:t> default </a:t>
            </a:r>
            <a:r>
              <a:rPr lang="en-US" sz="3200" dirty="0"/>
              <a:t>knowledge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10EFFA-B585-4789-A423-9F6A820F6A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2D900-13E8-451F-B745-C6CC7325179C}" type="slidenum">
              <a:rPr lang="en-US" smtClean="0"/>
              <a:t>13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93F4820-1E78-4774-BD5A-72F509916C9D}"/>
              </a:ext>
            </a:extLst>
          </p:cNvPr>
          <p:cNvSpPr txBox="1">
            <a:spLocks/>
          </p:cNvSpPr>
          <p:nvPr/>
        </p:nvSpPr>
        <p:spPr bwMode="auto">
          <a:xfrm>
            <a:off x="142875" y="3426729"/>
            <a:ext cx="8623691" cy="7356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Courier New" pitchFamily="49" charset="0"/>
              <a:buChar char="o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3600" dirty="0" err="1">
                <a:latin typeface="Bahnschrift SemiLight" panose="020B0502040204020203" pitchFamily="34" charset="0"/>
              </a:rPr>
              <a:t>normal_operation</a:t>
            </a:r>
            <a:r>
              <a:rPr lang="en-US" sz="3600" dirty="0">
                <a:latin typeface="Bahnschrift SemiLight" panose="020B0502040204020203" pitchFamily="34" charset="0"/>
              </a:rPr>
              <a:t> ← </a:t>
            </a:r>
            <a:r>
              <a:rPr lang="en-US" sz="3600" dirty="0">
                <a:solidFill>
                  <a:schemeClr val="bg2"/>
                </a:solidFill>
                <a:latin typeface="Bahnschrift SemiLight" panose="020B0502040204020203" pitchFamily="34" charset="0"/>
              </a:rPr>
              <a:t>not</a:t>
            </a:r>
            <a:r>
              <a:rPr lang="en-US" sz="3600" dirty="0">
                <a:latin typeface="Bahnschrift SemiLight" panose="020B0502040204020203" pitchFamily="34" charset="0"/>
              </a:rPr>
              <a:t> fault.</a:t>
            </a:r>
            <a:endParaRPr lang="en-US" sz="3600" baseline="-25000" dirty="0">
              <a:latin typeface="Bahnschrift SemiLight" panose="020B0502040204020203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9593489-09C3-46DC-9045-55B08738793C}"/>
              </a:ext>
            </a:extLst>
          </p:cNvPr>
          <p:cNvSpPr txBox="1">
            <a:spLocks/>
          </p:cNvSpPr>
          <p:nvPr/>
        </p:nvSpPr>
        <p:spPr bwMode="auto">
          <a:xfrm>
            <a:off x="142874" y="4828114"/>
            <a:ext cx="8623691" cy="7356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Courier New" pitchFamily="49" charset="0"/>
              <a:buChar char="o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 err="1">
                <a:latin typeface="Bahnschrift SemiLight" panose="020B0502040204020203" pitchFamily="34" charset="0"/>
              </a:rPr>
              <a:t>normal_operation</a:t>
            </a:r>
            <a:r>
              <a:rPr lang="en-US" sz="3600" dirty="0">
                <a:latin typeface="Bahnschrift SemiLight" panose="020B0502040204020203" pitchFamily="34" charset="0"/>
              </a:rPr>
              <a:t> ← </a:t>
            </a:r>
            <a:r>
              <a:rPr lang="en-US" sz="3600" dirty="0">
                <a:solidFill>
                  <a:schemeClr val="bg2"/>
                </a:solidFill>
                <a:latin typeface="Bahnschrift SemiLight" panose="020B0502040204020203" pitchFamily="34" charset="0"/>
              </a:rPr>
              <a:t>~</a:t>
            </a:r>
            <a:r>
              <a:rPr lang="en-US" sz="3600" dirty="0">
                <a:latin typeface="Bahnschrift SemiLight" panose="020B0502040204020203" pitchFamily="34" charset="0"/>
              </a:rPr>
              <a:t> fault.</a:t>
            </a:r>
            <a:endParaRPr lang="en-US" sz="3600" baseline="-25000" dirty="0">
              <a:latin typeface="Bahnschrift SemiLight" panose="020B0502040204020203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3BA494E-897D-4821-A45A-536C3A74C24E}"/>
              </a:ext>
            </a:extLst>
          </p:cNvPr>
          <p:cNvSpPr txBox="1">
            <a:spLocks/>
          </p:cNvSpPr>
          <p:nvPr/>
        </p:nvSpPr>
        <p:spPr bwMode="auto">
          <a:xfrm>
            <a:off x="142873" y="4158766"/>
            <a:ext cx="8858250" cy="62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Courier New" pitchFamily="49" charset="0"/>
              <a:buChar char="o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0" dirty="0"/>
              <a:t>We </a:t>
            </a:r>
            <a:r>
              <a:rPr lang="en-US" sz="2800" dirty="0">
                <a:solidFill>
                  <a:schemeClr val="bg2"/>
                </a:solidFill>
              </a:rPr>
              <a:t>do not know </a:t>
            </a:r>
            <a:r>
              <a:rPr lang="en-US" sz="2800" b="0" dirty="0"/>
              <a:t>about a fault in the system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D663BB9-7A5D-40D9-958C-FFE3A15F13B5}"/>
              </a:ext>
            </a:extLst>
          </p:cNvPr>
          <p:cNvSpPr txBox="1">
            <a:spLocks/>
          </p:cNvSpPr>
          <p:nvPr/>
        </p:nvSpPr>
        <p:spPr bwMode="auto">
          <a:xfrm>
            <a:off x="142873" y="5563771"/>
            <a:ext cx="8465720" cy="548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Courier New" pitchFamily="49" charset="0"/>
              <a:buChar char="o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/>
              <a:t>We </a:t>
            </a:r>
            <a:r>
              <a:rPr lang="en-US" dirty="0">
                <a:solidFill>
                  <a:schemeClr val="bg2"/>
                </a:solidFill>
              </a:rPr>
              <a:t>know</a:t>
            </a:r>
            <a:r>
              <a:rPr lang="en-US" b="0" dirty="0"/>
              <a:t>, that there is no fault in the system. </a:t>
            </a:r>
          </a:p>
        </p:txBody>
      </p:sp>
      <p:pic>
        <p:nvPicPr>
          <p:cNvPr id="10" name="Picture 9" descr="A close up of a clock&#10;&#10;Description automatically generated">
            <a:extLst>
              <a:ext uri="{FF2B5EF4-FFF2-40B4-BE49-F238E27FC236}">
                <a16:creationId xmlns:a16="http://schemas.microsoft.com/office/drawing/2014/main" id="{43093D24-A695-4548-8B3E-A6D5404E2D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6" b="7754"/>
          <a:stretch/>
        </p:blipFill>
        <p:spPr>
          <a:xfrm>
            <a:off x="2109853" y="2883858"/>
            <a:ext cx="4924289" cy="3564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42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/>
      <p:bldP spid="7" grpId="1"/>
      <p:bldP spid="8" grpId="0"/>
      <p:bldP spid="8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33E80-FB1B-44D9-A344-AAD760870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 constraints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90B3A-C844-4A98-B116-3704400AC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854566"/>
            <a:ext cx="8858250" cy="1904160"/>
          </a:xfrm>
        </p:spPr>
        <p:txBody>
          <a:bodyPr/>
          <a:lstStyle/>
          <a:p>
            <a:r>
              <a:rPr lang="en-US" dirty="0"/>
              <a:t>Optimization problem</a:t>
            </a:r>
            <a:r>
              <a:rPr lang="hu-HU" dirty="0"/>
              <a:t>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BA67AC-2E0C-4353-B9AA-F5E94B6E8C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2D900-13E8-451F-B745-C6CC7325179C}" type="slidenum">
              <a:rPr lang="en-US" smtClean="0"/>
              <a:t>14</a:t>
            </a:fld>
            <a:endParaRPr lang="en-US"/>
          </a:p>
        </p:txBody>
      </p:sp>
      <p:pic>
        <p:nvPicPr>
          <p:cNvPr id="8" name="Picture 7" descr="A close up of a clock&#10;&#10;Description automatically generated">
            <a:extLst>
              <a:ext uri="{FF2B5EF4-FFF2-40B4-BE49-F238E27FC236}">
                <a16:creationId xmlns:a16="http://schemas.microsoft.com/office/drawing/2014/main" id="{3DF87F8E-CB6F-40A3-8525-13F7955A8B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02" y="1210922"/>
            <a:ext cx="7055796" cy="525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945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F136B-F337-41CB-8566-47F75195A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Inductive learning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AA4BF4-E755-4A15-A995-87FFA3A5E2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2D900-13E8-451F-B745-C6CC7325179C}" type="slidenum">
              <a:rPr lang="en-US" smtClean="0">
                <a:latin typeface="+mn-lt"/>
              </a:rPr>
              <a:t>15</a:t>
            </a:fld>
            <a:endParaRPr lang="en-US" dirty="0">
              <a:latin typeface="+mn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6A70BA-D58C-478C-A48E-8098B3A6F83B}"/>
              </a:ext>
            </a:extLst>
          </p:cNvPr>
          <p:cNvSpPr/>
          <p:nvPr/>
        </p:nvSpPr>
        <p:spPr>
          <a:xfrm>
            <a:off x="2828924" y="916964"/>
            <a:ext cx="3486151" cy="720725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Experimental observations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79DFA5A-4646-42F1-8325-285D07631058}"/>
              </a:ext>
            </a:extLst>
          </p:cNvPr>
          <p:cNvSpPr/>
          <p:nvPr/>
        </p:nvSpPr>
        <p:spPr>
          <a:xfrm>
            <a:off x="2828924" y="2306875"/>
            <a:ext cx="3486151" cy="914400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General hypothesis</a:t>
            </a:r>
            <a:br>
              <a:rPr lang="hu-HU" sz="2400" dirty="0">
                <a:solidFill>
                  <a:schemeClr val="tx2"/>
                </a:solidFill>
              </a:rPr>
            </a:br>
            <a:r>
              <a:rPr lang="hu-HU" sz="2400" dirty="0">
                <a:solidFill>
                  <a:schemeClr val="tx2"/>
                </a:solidFill>
              </a:rPr>
              <a:t>(</a:t>
            </a:r>
            <a:r>
              <a:rPr lang="en-US" sz="2400" dirty="0">
                <a:solidFill>
                  <a:schemeClr val="tx2"/>
                </a:solidFill>
              </a:rPr>
              <a:t>inductive learning</a:t>
            </a:r>
            <a:r>
              <a:rPr lang="hu-HU" sz="2400" dirty="0">
                <a:solidFill>
                  <a:schemeClr val="tx2"/>
                </a:solidFill>
              </a:rPr>
              <a:t>)</a:t>
            </a:r>
            <a:endParaRPr lang="en-US" sz="2400" dirty="0" err="1">
              <a:solidFill>
                <a:schemeClr val="tx2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487142C-05DB-4554-AE8F-B0E475EF06E6}"/>
              </a:ext>
            </a:extLst>
          </p:cNvPr>
          <p:cNvSpPr/>
          <p:nvPr/>
        </p:nvSpPr>
        <p:spPr>
          <a:xfrm>
            <a:off x="2828924" y="3890461"/>
            <a:ext cx="3486151" cy="914400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Engineering knowledge</a:t>
            </a:r>
            <a:br>
              <a:rPr lang="hu-HU" sz="2400" dirty="0">
                <a:solidFill>
                  <a:schemeClr val="tx2"/>
                </a:solidFill>
              </a:rPr>
            </a:br>
            <a:r>
              <a:rPr lang="hu-HU" sz="2400" dirty="0">
                <a:solidFill>
                  <a:schemeClr val="tx2"/>
                </a:solidFill>
              </a:rPr>
              <a:t>(</a:t>
            </a:r>
            <a:r>
              <a:rPr lang="en-US" sz="2400" dirty="0">
                <a:solidFill>
                  <a:schemeClr val="tx2"/>
                </a:solidFill>
              </a:rPr>
              <a:t>validation</a:t>
            </a:r>
            <a:r>
              <a:rPr lang="hu-HU" sz="2400" dirty="0">
                <a:solidFill>
                  <a:schemeClr val="tx2"/>
                </a:solidFill>
              </a:rPr>
              <a:t>)</a:t>
            </a:r>
            <a:endParaRPr lang="en-US" sz="2400" dirty="0" err="1">
              <a:solidFill>
                <a:schemeClr val="tx2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6DD869-E0BC-425B-B36B-1730D60D8203}"/>
              </a:ext>
            </a:extLst>
          </p:cNvPr>
          <p:cNvSpPr/>
          <p:nvPr/>
        </p:nvSpPr>
        <p:spPr>
          <a:xfrm>
            <a:off x="2828924" y="5474047"/>
            <a:ext cx="3486151" cy="588369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Reuse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7A98E75-24E5-4CF8-975A-02C89653B8D8}"/>
              </a:ext>
            </a:extLst>
          </p:cNvPr>
          <p:cNvCxnSpPr>
            <a:cxnSpLocks/>
            <a:stCxn id="10" idx="2"/>
            <a:endCxn id="16" idx="0"/>
          </p:cNvCxnSpPr>
          <p:nvPr/>
        </p:nvCxnSpPr>
        <p:spPr>
          <a:xfrm>
            <a:off x="4572000" y="1637689"/>
            <a:ext cx="0" cy="66918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C2D1533-86FC-477D-BDD8-C2D305D6B2FD}"/>
              </a:ext>
            </a:extLst>
          </p:cNvPr>
          <p:cNvCxnSpPr>
            <a:cxnSpLocks/>
            <a:stCxn id="16" idx="2"/>
            <a:endCxn id="17" idx="0"/>
          </p:cNvCxnSpPr>
          <p:nvPr/>
        </p:nvCxnSpPr>
        <p:spPr>
          <a:xfrm>
            <a:off x="4572000" y="3221275"/>
            <a:ext cx="0" cy="66918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F46BCB6-748D-4698-8236-6A235A39D240}"/>
              </a:ext>
            </a:extLst>
          </p:cNvPr>
          <p:cNvCxnSpPr>
            <a:cxnSpLocks/>
            <a:stCxn id="17" idx="2"/>
            <a:endCxn id="18" idx="0"/>
          </p:cNvCxnSpPr>
          <p:nvPr/>
        </p:nvCxnSpPr>
        <p:spPr>
          <a:xfrm>
            <a:off x="4572000" y="4804861"/>
            <a:ext cx="0" cy="66918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487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76AC8-7080-47EA-A165-034DB6FF6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Inductive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403A7-5CD0-413A-97B1-E16EDD89C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4" y="4699407"/>
            <a:ext cx="8858250" cy="1535396"/>
          </a:xfrm>
        </p:spPr>
        <p:txBody>
          <a:bodyPr/>
          <a:lstStyle/>
          <a:p>
            <a:r>
              <a:rPr lang="en-US" sz="2800" dirty="0"/>
              <a:t>How strong is the inference?</a:t>
            </a:r>
          </a:p>
          <a:p>
            <a:r>
              <a:rPr lang="en-US" sz="2800" dirty="0"/>
              <a:t>How high does the probability have to be before it’s rational to accept the conclusion?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C79029-048A-4941-9B35-16B599D51B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2D900-13E8-451F-B745-C6CC7325179C}" type="slidenum">
              <a:rPr lang="en-US" smtClean="0"/>
              <a:t>16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6251D67-BC0C-4AA9-A621-E110AE55D6A3}"/>
              </a:ext>
            </a:extLst>
          </p:cNvPr>
          <p:cNvSpPr txBox="1">
            <a:spLocks/>
          </p:cNvSpPr>
          <p:nvPr/>
        </p:nvSpPr>
        <p:spPr bwMode="auto">
          <a:xfrm>
            <a:off x="4848836" y="2667289"/>
            <a:ext cx="4152288" cy="150704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Courier New" pitchFamily="49" charset="0"/>
              <a:buChar char="o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000" b="0" dirty="0"/>
              <a:t>90% of engineers drink coffee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0" dirty="0"/>
              <a:t>Susan is an engineer</a:t>
            </a:r>
          </a:p>
          <a:p>
            <a:endParaRPr lang="en-US" sz="2000" b="0" dirty="0"/>
          </a:p>
          <a:p>
            <a:r>
              <a:rPr lang="en-US" sz="2000" b="0" dirty="0"/>
              <a:t>Susan drinks coffee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8168A95-F9AD-4196-B7F5-A1CEB297384E}"/>
              </a:ext>
            </a:extLst>
          </p:cNvPr>
          <p:cNvSpPr txBox="1">
            <a:spLocks/>
          </p:cNvSpPr>
          <p:nvPr/>
        </p:nvSpPr>
        <p:spPr bwMode="auto">
          <a:xfrm>
            <a:off x="169039" y="2638941"/>
            <a:ext cx="4152288" cy="153539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Courier New" pitchFamily="49" charset="0"/>
              <a:buChar char="o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000" b="0" dirty="0"/>
              <a:t>Premise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0" dirty="0"/>
              <a:t>…</a:t>
            </a:r>
          </a:p>
          <a:p>
            <a:pPr marL="514350" indent="-514350">
              <a:buFont typeface="+mj-lt"/>
              <a:buAutoNum type="arabicPeriod"/>
            </a:pPr>
            <a:endParaRPr lang="en-US" sz="2000" b="0" dirty="0"/>
          </a:p>
          <a:p>
            <a:r>
              <a:rPr lang="en-US" sz="2000" b="0" dirty="0"/>
              <a:t>Conclusion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ED41E99-4905-4057-B545-2A62D8FFF185}"/>
              </a:ext>
            </a:extLst>
          </p:cNvPr>
          <p:cNvSpPr txBox="1">
            <a:spLocks/>
          </p:cNvSpPr>
          <p:nvPr/>
        </p:nvSpPr>
        <p:spPr bwMode="auto">
          <a:xfrm>
            <a:off x="142874" y="838171"/>
            <a:ext cx="8858250" cy="155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Courier New" pitchFamily="49" charset="0"/>
              <a:buChar char="o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Inductive logic</a:t>
            </a:r>
          </a:p>
          <a:p>
            <a:pPr lvl="1"/>
            <a:r>
              <a:rPr lang="en-US" b="0" dirty="0"/>
              <a:t>Conclusion follows </a:t>
            </a:r>
            <a:r>
              <a:rPr lang="en-US" b="1" dirty="0"/>
              <a:t>not </a:t>
            </a:r>
            <a:r>
              <a:rPr lang="en-US" b="0" dirty="0"/>
              <a:t>with certainty, but only with some </a:t>
            </a:r>
            <a:r>
              <a:rPr lang="en-US" b="1" dirty="0">
                <a:solidFill>
                  <a:schemeClr val="bg2"/>
                </a:solidFill>
              </a:rPr>
              <a:t>PROBABILITY</a:t>
            </a:r>
          </a:p>
        </p:txBody>
      </p:sp>
    </p:spTree>
    <p:extLst>
      <p:ext uri="{BB962C8B-B14F-4D97-AF65-F5344CB8AC3E}">
        <p14:creationId xmlns:p14="http://schemas.microsoft.com/office/powerpoint/2010/main" val="261888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FABAE0E-6658-4E23-B511-1B2AF09B72BC}"/>
              </a:ext>
            </a:extLst>
          </p:cNvPr>
          <p:cNvSpPr/>
          <p:nvPr/>
        </p:nvSpPr>
        <p:spPr>
          <a:xfrm>
            <a:off x="2744403" y="3132453"/>
            <a:ext cx="2155258" cy="2431195"/>
          </a:xfrm>
          <a:prstGeom prst="rect">
            <a:avLst/>
          </a:prstGeom>
          <a:solidFill>
            <a:srgbClr val="FFF2CC">
              <a:alpha val="40000"/>
            </a:srgbClr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sz="2400" dirty="0" err="1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417A6-131C-4331-AAD7-8E20EE025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FACB0-1464-4C16-9365-497B545A2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857251"/>
            <a:ext cx="8858250" cy="2174708"/>
          </a:xfrm>
        </p:spPr>
        <p:txBody>
          <a:bodyPr/>
          <a:lstStyle/>
          <a:p>
            <a:r>
              <a:rPr lang="en-US" dirty="0"/>
              <a:t>The goal is to find a hypothesis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H</a:t>
            </a:r>
          </a:p>
          <a:p>
            <a:pPr lvl="1"/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H ⊆ S</a:t>
            </a:r>
          </a:p>
          <a:p>
            <a:pPr lvl="1"/>
            <a:r>
              <a:rPr lang="pt-BR" i="1" dirty="0">
                <a:latin typeface="Cambria Math" panose="02040503050406030204" pitchFamily="18" charset="0"/>
                <a:ea typeface="Cambria Math" panose="02040503050406030204" pitchFamily="18" charset="0"/>
              </a:rPr>
              <a:t>∀ p ∈ </a:t>
            </a:r>
            <a:r>
              <a:rPr lang="hu-HU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hu-HU" i="1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pt-BR" i="1" dirty="0"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en-US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background</a:t>
            </a:r>
            <a:r>
              <a:rPr lang="pt-BR" i="1" dirty="0">
                <a:latin typeface="Cambria Math" panose="02040503050406030204" pitchFamily="18" charset="0"/>
                <a:ea typeface="Cambria Math" panose="02040503050406030204" pitchFamily="18" charset="0"/>
              </a:rPr>
              <a:t> ∪ H ⊧ p</a:t>
            </a:r>
            <a:endParaRPr lang="hu-HU" baseline="-25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r>
              <a:rPr lang="pt-BR" i="1" dirty="0">
                <a:latin typeface="Cambria Math" panose="02040503050406030204" pitchFamily="18" charset="0"/>
                <a:ea typeface="Cambria Math" panose="02040503050406030204" pitchFamily="18" charset="0"/>
              </a:rPr>
              <a:t>∀ n ∈ </a:t>
            </a:r>
            <a:r>
              <a:rPr lang="hu-HU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hu-HU" i="1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hu-HU" i="1" dirty="0"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  <a:r>
              <a:rPr lang="pt-BR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en-US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background</a:t>
            </a:r>
            <a:r>
              <a:rPr lang="pt-BR" i="1" dirty="0">
                <a:latin typeface="Cambria Math" panose="02040503050406030204" pitchFamily="18" charset="0"/>
                <a:ea typeface="Cambria Math" panose="02040503050406030204" pitchFamily="18" charset="0"/>
              </a:rPr>
              <a:t> ∪ H ⊭ n</a:t>
            </a:r>
            <a:endParaRPr lang="en-US" baseline="-25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59E61B-6732-4BCD-8F6D-43C433D3F7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2D900-13E8-451F-B745-C6CC7325179C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B49B0A-2D7F-4ED6-BB8D-AEE178FE0472}"/>
              </a:ext>
            </a:extLst>
          </p:cNvPr>
          <p:cNvSpPr/>
          <p:nvPr/>
        </p:nvSpPr>
        <p:spPr>
          <a:xfrm>
            <a:off x="819351" y="3900968"/>
            <a:ext cx="1925052" cy="1662388"/>
          </a:xfrm>
          <a:prstGeom prst="rect">
            <a:avLst/>
          </a:prstGeom>
          <a:solidFill>
            <a:srgbClr val="FFF2CC">
              <a:alpha val="40000"/>
            </a:srgbClr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en-US" baseline="-250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background</a:t>
            </a:r>
            <a:endParaRPr lang="en-US" sz="24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0EA849-4FBD-4D7D-8A61-5D64E10404AA}"/>
              </a:ext>
            </a:extLst>
          </p:cNvPr>
          <p:cNvSpPr/>
          <p:nvPr/>
        </p:nvSpPr>
        <p:spPr>
          <a:xfrm>
            <a:off x="2744403" y="3900968"/>
            <a:ext cx="1347537" cy="1662388"/>
          </a:xfrm>
          <a:prstGeom prst="rect">
            <a:avLst/>
          </a:prstGeom>
          <a:solidFill>
            <a:srgbClr val="B2FFB2">
              <a:alpha val="40000"/>
            </a:srgbClr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24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</a:t>
            </a:r>
            <a:endParaRPr lang="en-US" sz="2400" dirty="0" err="1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6549C46-EB44-48BD-A263-BFC5A725C8C5}"/>
              </a:ext>
            </a:extLst>
          </p:cNvPr>
          <p:cNvSpPr/>
          <p:nvPr/>
        </p:nvSpPr>
        <p:spPr>
          <a:xfrm>
            <a:off x="1485902" y="4540782"/>
            <a:ext cx="2057399" cy="1018444"/>
          </a:xfrm>
          <a:prstGeom prst="rect">
            <a:avLst/>
          </a:prstGeom>
          <a:solidFill>
            <a:srgbClr val="C9F1FF">
              <a:alpha val="40000"/>
            </a:srgbClr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hu-HU" baseline="-250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endParaRPr lang="en-US" sz="2400" baseline="-25000" dirty="0" err="1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E922C5-C2AC-4D60-B08B-2B7848F43516}"/>
              </a:ext>
            </a:extLst>
          </p:cNvPr>
          <p:cNvSpPr/>
          <p:nvPr/>
        </p:nvSpPr>
        <p:spPr>
          <a:xfrm>
            <a:off x="1485901" y="5560147"/>
            <a:ext cx="2057399" cy="7717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hu-HU" baseline="-250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sz="2400" baseline="-25000" dirty="0" err="1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EF528ECB-0D4E-44DE-B00B-0B5D0029434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1" t="6616" r="6312" b="6181"/>
          <a:stretch/>
        </p:blipFill>
        <p:spPr>
          <a:xfrm>
            <a:off x="5450304" y="1944605"/>
            <a:ext cx="3598007" cy="379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92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C079B70-C39D-46C9-A95A-6B5BABA5A5F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0" t="6371" r="6335" b="5633"/>
          <a:stretch/>
        </p:blipFill>
        <p:spPr>
          <a:xfrm>
            <a:off x="356764" y="1811032"/>
            <a:ext cx="3659593" cy="35683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CCBA5F-27A6-4D68-A803-ABE9964CA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Inductive Learning of ASP Programs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7D3213-BDC9-463D-8352-C6DFB55810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2D900-13E8-451F-B745-C6CC7325179C}" type="slidenum">
              <a:rPr lang="en-US" smtClean="0"/>
              <a:t>18</a:t>
            </a:fld>
            <a:endParaRPr lang="en-US"/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5FC57A2B-3874-4AF2-AC22-DC2E1EC3A443}"/>
              </a:ext>
            </a:extLst>
          </p:cNvPr>
          <p:cNvSpPr/>
          <p:nvPr/>
        </p:nvSpPr>
        <p:spPr>
          <a:xfrm>
            <a:off x="4571999" y="1465975"/>
            <a:ext cx="3753135" cy="1259544"/>
          </a:xfrm>
          <a:prstGeom prst="wedgeRoundRectCallout">
            <a:avLst>
              <a:gd name="adj1" fmla="val -83487"/>
              <a:gd name="adj2" fmla="val 33245"/>
              <a:gd name="adj3" fmla="val 16667"/>
            </a:avLst>
          </a:prstGeom>
          <a:solidFill>
            <a:schemeClr val="bg2"/>
          </a:solidFill>
          <a:ln w="3810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ASP program</a:t>
            </a:r>
            <a:endParaRPr lang="hu-HU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/>
              <a:t>Obeservations</a:t>
            </a:r>
            <a:r>
              <a:rPr lang="hu-HU" dirty="0"/>
              <a:t>, kauzális modell</a:t>
            </a:r>
            <a:endParaRPr lang="en-US" dirty="0"/>
          </a:p>
        </p:txBody>
      </p:sp>
      <p:sp>
        <p:nvSpPr>
          <p:cNvPr id="19" name="Speech Bubble: Rectangle with Corners Rounded 18">
            <a:extLst>
              <a:ext uri="{FF2B5EF4-FFF2-40B4-BE49-F238E27FC236}">
                <a16:creationId xmlns:a16="http://schemas.microsoft.com/office/drawing/2014/main" id="{B27D59C9-DABD-46D5-85E8-2422A7EE787B}"/>
              </a:ext>
            </a:extLst>
          </p:cNvPr>
          <p:cNvSpPr/>
          <p:nvPr/>
        </p:nvSpPr>
        <p:spPr>
          <a:xfrm>
            <a:off x="4562562" y="2121594"/>
            <a:ext cx="3545402" cy="986880"/>
          </a:xfrm>
          <a:prstGeom prst="wedgeRoundRectCallout">
            <a:avLst>
              <a:gd name="adj1" fmla="val -84972"/>
              <a:gd name="adj2" fmla="val 38793"/>
              <a:gd name="adj3" fmla="val 16667"/>
            </a:avLst>
          </a:prstGeom>
          <a:solidFill>
            <a:schemeClr val="bg2"/>
          </a:solidFill>
          <a:ln w="3810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Observations</a:t>
            </a:r>
            <a:br>
              <a:rPr lang="en-US" dirty="0"/>
            </a:br>
            <a:r>
              <a:rPr lang="en-US" dirty="0"/>
              <a:t>(faulty, normal)</a:t>
            </a:r>
          </a:p>
        </p:txBody>
      </p:sp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865AC93F-EEE1-4561-A049-5CCCA00A0C4A}"/>
              </a:ext>
            </a:extLst>
          </p:cNvPr>
          <p:cNvSpPr/>
          <p:nvPr/>
        </p:nvSpPr>
        <p:spPr>
          <a:xfrm>
            <a:off x="4571999" y="2802766"/>
            <a:ext cx="4215237" cy="1259544"/>
          </a:xfrm>
          <a:prstGeom prst="wedgeRoundRectCallout">
            <a:avLst>
              <a:gd name="adj1" fmla="val -75971"/>
              <a:gd name="adj2" fmla="val -462"/>
              <a:gd name="adj3" fmla="val 16667"/>
            </a:avLst>
          </a:prstGeom>
          <a:solidFill>
            <a:schemeClr val="bg2"/>
          </a:solidFill>
          <a:ln w="3810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Template for the search space</a:t>
            </a:r>
            <a:endParaRPr lang="hu-HU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Question formalization</a:t>
            </a:r>
          </a:p>
        </p:txBody>
      </p:sp>
      <p:sp>
        <p:nvSpPr>
          <p:cNvPr id="22" name="Speech Bubble: Rectangle with Corners Rounded 21">
            <a:extLst>
              <a:ext uri="{FF2B5EF4-FFF2-40B4-BE49-F238E27FC236}">
                <a16:creationId xmlns:a16="http://schemas.microsoft.com/office/drawing/2014/main" id="{CC2606A2-2105-4D83-8674-840ACDCA40AE}"/>
              </a:ext>
            </a:extLst>
          </p:cNvPr>
          <p:cNvSpPr/>
          <p:nvPr/>
        </p:nvSpPr>
        <p:spPr>
          <a:xfrm>
            <a:off x="4562562" y="3443023"/>
            <a:ext cx="3287009" cy="788101"/>
          </a:xfrm>
          <a:prstGeom prst="wedgeRoundRectCallout">
            <a:avLst>
              <a:gd name="adj1" fmla="val -82084"/>
              <a:gd name="adj2" fmla="val -1759"/>
              <a:gd name="adj3" fmla="val 16667"/>
            </a:avLst>
          </a:prstGeom>
          <a:solidFill>
            <a:schemeClr val="bg2"/>
          </a:solidFill>
          <a:ln w="3810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Restrictions</a:t>
            </a:r>
          </a:p>
        </p:txBody>
      </p:sp>
      <p:sp>
        <p:nvSpPr>
          <p:cNvPr id="23" name="Speech Bubble: Rectangle with Corners Rounded 22">
            <a:extLst>
              <a:ext uri="{FF2B5EF4-FFF2-40B4-BE49-F238E27FC236}">
                <a16:creationId xmlns:a16="http://schemas.microsoft.com/office/drawing/2014/main" id="{737626AE-A571-48B8-A3DB-E2887FEAFF68}"/>
              </a:ext>
            </a:extLst>
          </p:cNvPr>
          <p:cNvSpPr/>
          <p:nvPr/>
        </p:nvSpPr>
        <p:spPr>
          <a:xfrm>
            <a:off x="4571999" y="4489867"/>
            <a:ext cx="3753135" cy="788101"/>
          </a:xfrm>
          <a:prstGeom prst="wedgeRoundRectCallout">
            <a:avLst>
              <a:gd name="adj1" fmla="val -133329"/>
              <a:gd name="adj2" fmla="val -20127"/>
              <a:gd name="adj3" fmla="val 16667"/>
            </a:avLst>
          </a:prstGeom>
          <a:solidFill>
            <a:schemeClr val="bg2"/>
          </a:solidFill>
          <a:ln w="3810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Solution candidates</a:t>
            </a:r>
          </a:p>
        </p:txBody>
      </p:sp>
      <p:sp>
        <p:nvSpPr>
          <p:cNvPr id="24" name="Speech Bubble: Rectangle with Corners Rounded 23">
            <a:extLst>
              <a:ext uri="{FF2B5EF4-FFF2-40B4-BE49-F238E27FC236}">
                <a16:creationId xmlns:a16="http://schemas.microsoft.com/office/drawing/2014/main" id="{DB6BC51A-DB6C-422F-921B-472EB07A3AD1}"/>
              </a:ext>
            </a:extLst>
          </p:cNvPr>
          <p:cNvSpPr/>
          <p:nvPr/>
        </p:nvSpPr>
        <p:spPr>
          <a:xfrm>
            <a:off x="5305799" y="4509343"/>
            <a:ext cx="3753135" cy="788101"/>
          </a:xfrm>
          <a:prstGeom prst="wedgeRoundRectCallout">
            <a:avLst>
              <a:gd name="adj1" fmla="val -93641"/>
              <a:gd name="adj2" fmla="val -23590"/>
              <a:gd name="adj3" fmla="val 16667"/>
            </a:avLst>
          </a:prstGeom>
          <a:solidFill>
            <a:schemeClr val="bg2"/>
          </a:solidFill>
          <a:ln w="3810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val="344182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9" grpId="0" animBg="1"/>
      <p:bldP spid="19" grpId="1" animBg="1"/>
      <p:bldP spid="20" grpId="0" animBg="1"/>
      <p:bldP spid="20" grpId="1" animBg="1"/>
      <p:bldP spid="22" grpId="0" animBg="1"/>
      <p:bldP spid="22" grpId="1" animBg="1"/>
      <p:bldP spid="23" grpId="0" animBg="1"/>
      <p:bldP spid="23" grpId="1" animBg="1"/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11398-8B39-4124-BC66-5E4403982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37733"/>
          </a:xfrm>
        </p:spPr>
        <p:txBody>
          <a:bodyPr/>
          <a:lstStyle/>
          <a:p>
            <a:r>
              <a:rPr lang="en-US" dirty="0"/>
              <a:t>Example</a:t>
            </a:r>
            <a:r>
              <a:rPr lang="hu-HU" dirty="0"/>
              <a:t>:</a:t>
            </a:r>
            <a:br>
              <a:rPr lang="hu-HU" dirty="0"/>
            </a:br>
            <a:r>
              <a:rPr lang="en-US" dirty="0"/>
              <a:t>Benchmarking Cloud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D4E82-C1C0-4C3D-A8CF-E2024DFCA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5466"/>
            <a:ext cx="8858250" cy="4538133"/>
          </a:xfrm>
        </p:spPr>
        <p:txBody>
          <a:bodyPr/>
          <a:lstStyle/>
          <a:p>
            <a:r>
              <a:rPr lang="en-US" dirty="0"/>
              <a:t>Communication channel delays</a:t>
            </a:r>
          </a:p>
          <a:p>
            <a:r>
              <a:rPr lang="en-US" dirty="0"/>
              <a:t>Multiple locations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E91D75-6E3A-4067-9587-21405E9992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2D900-13E8-451F-B745-C6CC7325179C}" type="slidenum">
              <a:rPr lang="en-US" smtClean="0"/>
              <a:t>19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1C95A1D-4679-4F6B-B55E-6648D30FE2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0" t="6884" r="3892" b="6955"/>
          <a:stretch/>
        </p:blipFill>
        <p:spPr>
          <a:xfrm>
            <a:off x="804244" y="2598821"/>
            <a:ext cx="7535511" cy="3753853"/>
          </a:xfrm>
          <a:prstGeom prst="rect">
            <a:avLst/>
          </a:prstGeom>
        </p:spPr>
      </p:pic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B043260B-8561-454D-B000-B0EA101557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147" y="1418166"/>
            <a:ext cx="5726598" cy="5027166"/>
          </a:xfrm>
          <a:prstGeom prst="rect">
            <a:avLst/>
          </a:prstGeom>
        </p:spPr>
      </p:pic>
      <p:sp>
        <p:nvSpPr>
          <p:cNvPr id="5" name="Circle: Hollow 4">
            <a:extLst>
              <a:ext uri="{FF2B5EF4-FFF2-40B4-BE49-F238E27FC236}">
                <a16:creationId xmlns:a16="http://schemas.microsoft.com/office/drawing/2014/main" id="{2A3146AA-951C-49E3-960F-0C2AE07D5647}"/>
              </a:ext>
            </a:extLst>
          </p:cNvPr>
          <p:cNvSpPr/>
          <p:nvPr/>
        </p:nvSpPr>
        <p:spPr>
          <a:xfrm>
            <a:off x="2593666" y="2398934"/>
            <a:ext cx="949634" cy="3065630"/>
          </a:xfrm>
          <a:prstGeom prst="donut">
            <a:avLst>
              <a:gd name="adj" fmla="val 18034"/>
            </a:avLst>
          </a:prstGeom>
          <a:solidFill>
            <a:schemeClr val="bg2"/>
          </a:solidFill>
          <a:ln w="3810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47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A4C8B-CF23-40B8-ACDE-5E58D98EA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Automated model extraction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F8ACE-14A2-4169-AD67-B86E3350A3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2D900-13E8-451F-B745-C6CC7325179C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2613FD-8899-4C06-9793-3246FD06C8E9}"/>
              </a:ext>
            </a:extLst>
          </p:cNvPr>
          <p:cNvSpPr/>
          <p:nvPr/>
        </p:nvSpPr>
        <p:spPr>
          <a:xfrm>
            <a:off x="406400" y="940192"/>
            <a:ext cx="2040673" cy="101476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Background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knowledge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8CD9CA-51D1-48AA-AE17-1EFF20A62C12}"/>
              </a:ext>
            </a:extLst>
          </p:cNvPr>
          <p:cNvSpPr/>
          <p:nvPr/>
        </p:nvSpPr>
        <p:spPr>
          <a:xfrm>
            <a:off x="6595325" y="940192"/>
            <a:ext cx="2040673" cy="101476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Discretized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observations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972379B-11CE-499C-B91C-BE14E62FBAFA}"/>
              </a:ext>
            </a:extLst>
          </p:cNvPr>
          <p:cNvSpPr/>
          <p:nvPr/>
        </p:nvSpPr>
        <p:spPr>
          <a:xfrm>
            <a:off x="3500862" y="1044771"/>
            <a:ext cx="2040673" cy="805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Knowledge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fusion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6F1A85-6507-49DD-AAC0-A0E0024FCC76}"/>
              </a:ext>
            </a:extLst>
          </p:cNvPr>
          <p:cNvSpPr/>
          <p:nvPr/>
        </p:nvSpPr>
        <p:spPr>
          <a:xfrm>
            <a:off x="474901" y="5410429"/>
            <a:ext cx="2099836" cy="805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Qualitative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model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6113CD7-84A2-4D73-B3BE-FA2C2716EB77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 flipV="1">
            <a:off x="2447073" y="1447571"/>
            <a:ext cx="1053789" cy="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E8B40E7-FE89-4397-8888-CF0CE9F9DD0C}"/>
              </a:ext>
            </a:extLst>
          </p:cNvPr>
          <p:cNvCxnSpPr>
            <a:cxnSpLocks/>
            <a:stCxn id="6" idx="1"/>
            <a:endCxn id="7" idx="3"/>
          </p:cNvCxnSpPr>
          <p:nvPr/>
        </p:nvCxnSpPr>
        <p:spPr>
          <a:xfrm flipH="1" flipV="1">
            <a:off x="5541535" y="1447571"/>
            <a:ext cx="1053790" cy="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3ECCB42-28FC-4A02-8960-D02306EF1711}"/>
              </a:ext>
            </a:extLst>
          </p:cNvPr>
          <p:cNvCxnSpPr>
            <a:cxnSpLocks/>
            <a:stCxn id="7" idx="2"/>
            <a:endCxn id="15" idx="0"/>
          </p:cNvCxnSpPr>
          <p:nvPr/>
        </p:nvCxnSpPr>
        <p:spPr>
          <a:xfrm>
            <a:off x="4521199" y="1850371"/>
            <a:ext cx="4183" cy="4949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EA858138-88C2-43AC-B8E0-FF5850317266}"/>
              </a:ext>
            </a:extLst>
          </p:cNvPr>
          <p:cNvSpPr/>
          <p:nvPr/>
        </p:nvSpPr>
        <p:spPr>
          <a:xfrm>
            <a:off x="3475463" y="2345350"/>
            <a:ext cx="2099837" cy="101476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Knowledge base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D0BAC9A-C3C0-4900-886C-CC683B537C41}"/>
              </a:ext>
            </a:extLst>
          </p:cNvPr>
          <p:cNvSpPr/>
          <p:nvPr/>
        </p:nvSpPr>
        <p:spPr>
          <a:xfrm>
            <a:off x="3475462" y="3855090"/>
            <a:ext cx="2099837" cy="805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Inductive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learning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96112EB-20BE-499A-8595-EBBEE719B408}"/>
              </a:ext>
            </a:extLst>
          </p:cNvPr>
          <p:cNvCxnSpPr>
            <a:cxnSpLocks/>
            <a:stCxn id="15" idx="2"/>
            <a:endCxn id="19" idx="0"/>
          </p:cNvCxnSpPr>
          <p:nvPr/>
        </p:nvCxnSpPr>
        <p:spPr>
          <a:xfrm flipH="1">
            <a:off x="4525381" y="3360111"/>
            <a:ext cx="1" cy="4949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8E5D68A-04D9-4B9B-947C-C2E3DF151875}"/>
              </a:ext>
            </a:extLst>
          </p:cNvPr>
          <p:cNvCxnSpPr>
            <a:cxnSpLocks/>
            <a:stCxn id="19" idx="2"/>
            <a:endCxn id="8" idx="0"/>
          </p:cNvCxnSpPr>
          <p:nvPr/>
        </p:nvCxnSpPr>
        <p:spPr>
          <a:xfrm flipH="1">
            <a:off x="1524819" y="4660690"/>
            <a:ext cx="3000562" cy="74973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2E625086-7CE2-485B-9AA7-A268D921D846}"/>
              </a:ext>
            </a:extLst>
          </p:cNvPr>
          <p:cNvSpPr/>
          <p:nvPr/>
        </p:nvSpPr>
        <p:spPr>
          <a:xfrm>
            <a:off x="3495705" y="5442034"/>
            <a:ext cx="2040673" cy="805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Consistency checking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3FEA94-BFF2-49C9-9EFC-DDA0D83ECF75}"/>
              </a:ext>
            </a:extLst>
          </p:cNvPr>
          <p:cNvSpPr/>
          <p:nvPr/>
        </p:nvSpPr>
        <p:spPr>
          <a:xfrm>
            <a:off x="6466686" y="5410429"/>
            <a:ext cx="2040673" cy="805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Fault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diagnosis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2F4D68F-F07F-473D-895D-375B4BE461B8}"/>
              </a:ext>
            </a:extLst>
          </p:cNvPr>
          <p:cNvCxnSpPr>
            <a:cxnSpLocks/>
            <a:stCxn id="19" idx="2"/>
            <a:endCxn id="16" idx="0"/>
          </p:cNvCxnSpPr>
          <p:nvPr/>
        </p:nvCxnSpPr>
        <p:spPr>
          <a:xfrm flipH="1">
            <a:off x="4516042" y="4660690"/>
            <a:ext cx="9339" cy="78134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B565065-E233-48FC-AC1E-47F476A3784B}"/>
              </a:ext>
            </a:extLst>
          </p:cNvPr>
          <p:cNvCxnSpPr>
            <a:cxnSpLocks/>
            <a:stCxn id="19" idx="2"/>
            <a:endCxn id="17" idx="0"/>
          </p:cNvCxnSpPr>
          <p:nvPr/>
        </p:nvCxnSpPr>
        <p:spPr>
          <a:xfrm>
            <a:off x="4525381" y="4660690"/>
            <a:ext cx="2961642" cy="74973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25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5" grpId="0" animBg="1"/>
      <p:bldP spid="19" grpId="0" animBg="1"/>
      <p:bldP spid="16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F098E-1FC6-4D18-88C1-E53BDED46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graph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F2701E-1FD4-43CE-8B1B-0366516782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2D900-13E8-451F-B745-C6CC7325179C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Content Placeholder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7A68B5A2-3E6B-4364-87FC-8414507253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6" b="2612"/>
          <a:stretch/>
        </p:blipFill>
        <p:spPr>
          <a:xfrm>
            <a:off x="325029" y="940432"/>
            <a:ext cx="8493941" cy="55292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AA00CE4-33B2-4802-8AA0-C5BCD6175C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06820" y="1685978"/>
            <a:ext cx="3844802" cy="3486044"/>
          </a:xfrm>
          <a:prstGeom prst="rect">
            <a:avLst/>
          </a:prstGeom>
        </p:spPr>
      </p:pic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E0987C3D-96FA-4EE1-9D66-3B5FC217BB49}"/>
              </a:ext>
            </a:extLst>
          </p:cNvPr>
          <p:cNvSpPr/>
          <p:nvPr/>
        </p:nvSpPr>
        <p:spPr>
          <a:xfrm>
            <a:off x="5637538" y="1428576"/>
            <a:ext cx="2726002" cy="1048093"/>
          </a:xfrm>
          <a:prstGeom prst="wedgeRoundRectCallout">
            <a:avLst>
              <a:gd name="adj1" fmla="val -106328"/>
              <a:gd name="adj2" fmla="val 10887"/>
              <a:gd name="adj3" fmla="val 16667"/>
            </a:avLst>
          </a:prstGeom>
          <a:solidFill>
            <a:schemeClr val="bg2"/>
          </a:solidFill>
          <a:ln w="3810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Mathematical</a:t>
            </a:r>
            <a:br>
              <a:rPr lang="en-US" sz="2400" dirty="0">
                <a:solidFill>
                  <a:schemeClr val="tx2"/>
                </a:solidFill>
              </a:rPr>
            </a:br>
            <a:r>
              <a:rPr lang="en-US" sz="2400" dirty="0">
                <a:solidFill>
                  <a:schemeClr val="tx2"/>
                </a:solidFill>
              </a:rPr>
              <a:t>model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427755FA-3858-47B7-B176-95E23F69A90D}"/>
              </a:ext>
            </a:extLst>
          </p:cNvPr>
          <p:cNvSpPr/>
          <p:nvPr/>
        </p:nvSpPr>
        <p:spPr>
          <a:xfrm>
            <a:off x="5637538" y="4420270"/>
            <a:ext cx="2726002" cy="1048093"/>
          </a:xfrm>
          <a:prstGeom prst="wedgeRoundRectCallout">
            <a:avLst>
              <a:gd name="adj1" fmla="val -107964"/>
              <a:gd name="adj2" fmla="val -22050"/>
              <a:gd name="adj3" fmla="val 16667"/>
            </a:avLst>
          </a:prstGeom>
          <a:solidFill>
            <a:schemeClr val="bg2"/>
          </a:solidFill>
          <a:ln w="3810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Engineering</a:t>
            </a:r>
            <a:br>
              <a:rPr lang="en-US" sz="2400" dirty="0">
                <a:solidFill>
                  <a:schemeClr val="tx2"/>
                </a:solidFill>
              </a:rPr>
            </a:br>
            <a:r>
              <a:rPr lang="en-US" sz="2400" dirty="0">
                <a:solidFill>
                  <a:schemeClr val="tx2"/>
                </a:solidFill>
              </a:rPr>
              <a:t>model</a:t>
            </a:r>
          </a:p>
        </p:txBody>
      </p:sp>
    </p:spTree>
    <p:extLst>
      <p:ext uri="{BB962C8B-B14F-4D97-AF65-F5344CB8AC3E}">
        <p14:creationId xmlns:p14="http://schemas.microsoft.com/office/powerpoint/2010/main" val="11209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302D660C-6A38-4E15-888B-7711A6EE77E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12"/>
          <a:stretch/>
        </p:blipFill>
        <p:spPr>
          <a:xfrm>
            <a:off x="418699" y="2938181"/>
            <a:ext cx="9144000" cy="388224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5B0FFD8-E9A3-4D52-B2E9-C64BFBFD174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288"/>
          <a:stretch/>
        </p:blipFill>
        <p:spPr>
          <a:xfrm>
            <a:off x="418699" y="757871"/>
            <a:ext cx="9144000" cy="225203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D2BFA5C-4C24-4BFA-8C95-61A9A94B2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0B8B09-F7C4-46F3-9AE2-70E011BEE5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2D900-13E8-451F-B745-C6CC7325179C}" type="slidenum">
              <a:rPr lang="en-US" smtClean="0"/>
              <a:t>21</a:t>
            </a:fld>
            <a:endParaRPr lang="en-US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029B0430-C79C-4AF9-8AEC-A38F40150BF4}"/>
              </a:ext>
            </a:extLst>
          </p:cNvPr>
          <p:cNvSpPr/>
          <p:nvPr/>
        </p:nvSpPr>
        <p:spPr>
          <a:xfrm>
            <a:off x="1476262" y="879610"/>
            <a:ext cx="1288883" cy="5529263"/>
          </a:xfrm>
          <a:prstGeom prst="flowChartAlternateProcess">
            <a:avLst/>
          </a:prstGeom>
          <a:noFill/>
          <a:ln w="76200">
            <a:solidFill>
              <a:schemeClr val="accent1"/>
            </a:solidFill>
            <a:prstDash val="dash"/>
            <a:extLst>
              <a:ext uri="{C807C97D-BFC1-408E-A445-0C87EB9F89A2}">
                <ask:lineSketchStyleProps xmlns:ask="http://schemas.microsoft.com/office/drawing/2018/sketchyshapes" sd="2700899928">
                  <a:custGeom>
                    <a:avLst/>
                    <a:gdLst>
                      <a:gd name="connsiteX0" fmla="*/ 0 w 1288883"/>
                      <a:gd name="connsiteY0" fmla="*/ 214814 h 5529263"/>
                      <a:gd name="connsiteX1" fmla="*/ 214814 w 1288883"/>
                      <a:gd name="connsiteY1" fmla="*/ 0 h 5529263"/>
                      <a:gd name="connsiteX2" fmla="*/ 644442 w 1288883"/>
                      <a:gd name="connsiteY2" fmla="*/ 0 h 5529263"/>
                      <a:gd name="connsiteX3" fmla="*/ 1074069 w 1288883"/>
                      <a:gd name="connsiteY3" fmla="*/ 0 h 5529263"/>
                      <a:gd name="connsiteX4" fmla="*/ 1288883 w 1288883"/>
                      <a:gd name="connsiteY4" fmla="*/ 214814 h 5529263"/>
                      <a:gd name="connsiteX5" fmla="*/ 1288883 w 1288883"/>
                      <a:gd name="connsiteY5" fmla="*/ 832436 h 5529263"/>
                      <a:gd name="connsiteX6" fmla="*/ 1288883 w 1288883"/>
                      <a:gd name="connsiteY6" fmla="*/ 1348066 h 5529263"/>
                      <a:gd name="connsiteX7" fmla="*/ 1288883 w 1288883"/>
                      <a:gd name="connsiteY7" fmla="*/ 1761703 h 5529263"/>
                      <a:gd name="connsiteX8" fmla="*/ 1288883 w 1288883"/>
                      <a:gd name="connsiteY8" fmla="*/ 2430322 h 5529263"/>
                      <a:gd name="connsiteX9" fmla="*/ 1288883 w 1288883"/>
                      <a:gd name="connsiteY9" fmla="*/ 3098941 h 5529263"/>
                      <a:gd name="connsiteX10" fmla="*/ 1288883 w 1288883"/>
                      <a:gd name="connsiteY10" fmla="*/ 3512578 h 5529263"/>
                      <a:gd name="connsiteX11" fmla="*/ 1288883 w 1288883"/>
                      <a:gd name="connsiteY11" fmla="*/ 4079204 h 5529263"/>
                      <a:gd name="connsiteX12" fmla="*/ 1288883 w 1288883"/>
                      <a:gd name="connsiteY12" fmla="*/ 4696827 h 5529263"/>
                      <a:gd name="connsiteX13" fmla="*/ 1288883 w 1288883"/>
                      <a:gd name="connsiteY13" fmla="*/ 5314449 h 5529263"/>
                      <a:gd name="connsiteX14" fmla="*/ 1074069 w 1288883"/>
                      <a:gd name="connsiteY14" fmla="*/ 5529263 h 5529263"/>
                      <a:gd name="connsiteX15" fmla="*/ 653034 w 1288883"/>
                      <a:gd name="connsiteY15" fmla="*/ 5529263 h 5529263"/>
                      <a:gd name="connsiteX16" fmla="*/ 214814 w 1288883"/>
                      <a:gd name="connsiteY16" fmla="*/ 5529263 h 5529263"/>
                      <a:gd name="connsiteX17" fmla="*/ 0 w 1288883"/>
                      <a:gd name="connsiteY17" fmla="*/ 5314449 h 5529263"/>
                      <a:gd name="connsiteX18" fmla="*/ 0 w 1288883"/>
                      <a:gd name="connsiteY18" fmla="*/ 4696827 h 5529263"/>
                      <a:gd name="connsiteX19" fmla="*/ 0 w 1288883"/>
                      <a:gd name="connsiteY19" fmla="*/ 4181197 h 5529263"/>
                      <a:gd name="connsiteX20" fmla="*/ 0 w 1288883"/>
                      <a:gd name="connsiteY20" fmla="*/ 3665567 h 5529263"/>
                      <a:gd name="connsiteX21" fmla="*/ 0 w 1288883"/>
                      <a:gd name="connsiteY21" fmla="*/ 3047945 h 5529263"/>
                      <a:gd name="connsiteX22" fmla="*/ 0 w 1288883"/>
                      <a:gd name="connsiteY22" fmla="*/ 2634307 h 5529263"/>
                      <a:gd name="connsiteX23" fmla="*/ 0 w 1288883"/>
                      <a:gd name="connsiteY23" fmla="*/ 2169674 h 5529263"/>
                      <a:gd name="connsiteX24" fmla="*/ 0 w 1288883"/>
                      <a:gd name="connsiteY24" fmla="*/ 1603048 h 5529263"/>
                      <a:gd name="connsiteX25" fmla="*/ 0 w 1288883"/>
                      <a:gd name="connsiteY25" fmla="*/ 1189411 h 5529263"/>
                      <a:gd name="connsiteX26" fmla="*/ 0 w 1288883"/>
                      <a:gd name="connsiteY26" fmla="*/ 214814 h 55292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1288883" h="5529263" extrusionOk="0">
                        <a:moveTo>
                          <a:pt x="0" y="214814"/>
                        </a:moveTo>
                        <a:cubicBezTo>
                          <a:pt x="-9816" y="100690"/>
                          <a:pt x="94831" y="-19583"/>
                          <a:pt x="214814" y="0"/>
                        </a:cubicBezTo>
                        <a:cubicBezTo>
                          <a:pt x="409163" y="-14456"/>
                          <a:pt x="441439" y="44091"/>
                          <a:pt x="644442" y="0"/>
                        </a:cubicBezTo>
                        <a:cubicBezTo>
                          <a:pt x="847445" y="-44091"/>
                          <a:pt x="908469" y="2858"/>
                          <a:pt x="1074069" y="0"/>
                        </a:cubicBezTo>
                        <a:cubicBezTo>
                          <a:pt x="1219135" y="8791"/>
                          <a:pt x="1320623" y="98511"/>
                          <a:pt x="1288883" y="214814"/>
                        </a:cubicBezTo>
                        <a:cubicBezTo>
                          <a:pt x="1360125" y="339585"/>
                          <a:pt x="1283629" y="610690"/>
                          <a:pt x="1288883" y="832436"/>
                        </a:cubicBezTo>
                        <a:cubicBezTo>
                          <a:pt x="1294137" y="1054182"/>
                          <a:pt x="1268623" y="1238406"/>
                          <a:pt x="1288883" y="1348066"/>
                        </a:cubicBezTo>
                        <a:cubicBezTo>
                          <a:pt x="1309143" y="1457726"/>
                          <a:pt x="1271648" y="1560435"/>
                          <a:pt x="1288883" y="1761703"/>
                        </a:cubicBezTo>
                        <a:cubicBezTo>
                          <a:pt x="1306118" y="1962971"/>
                          <a:pt x="1244994" y="2281989"/>
                          <a:pt x="1288883" y="2430322"/>
                        </a:cubicBezTo>
                        <a:cubicBezTo>
                          <a:pt x="1332772" y="2578655"/>
                          <a:pt x="1262144" y="2834822"/>
                          <a:pt x="1288883" y="3098941"/>
                        </a:cubicBezTo>
                        <a:cubicBezTo>
                          <a:pt x="1315622" y="3363060"/>
                          <a:pt x="1265963" y="3313190"/>
                          <a:pt x="1288883" y="3512578"/>
                        </a:cubicBezTo>
                        <a:cubicBezTo>
                          <a:pt x="1311803" y="3711966"/>
                          <a:pt x="1244915" y="3838966"/>
                          <a:pt x="1288883" y="4079204"/>
                        </a:cubicBezTo>
                        <a:cubicBezTo>
                          <a:pt x="1332851" y="4319442"/>
                          <a:pt x="1218473" y="4529923"/>
                          <a:pt x="1288883" y="4696827"/>
                        </a:cubicBezTo>
                        <a:cubicBezTo>
                          <a:pt x="1359293" y="4863731"/>
                          <a:pt x="1228116" y="5054605"/>
                          <a:pt x="1288883" y="5314449"/>
                        </a:cubicBezTo>
                        <a:cubicBezTo>
                          <a:pt x="1289552" y="5439149"/>
                          <a:pt x="1183590" y="5515920"/>
                          <a:pt x="1074069" y="5529263"/>
                        </a:cubicBezTo>
                        <a:cubicBezTo>
                          <a:pt x="983043" y="5553188"/>
                          <a:pt x="743826" y="5524043"/>
                          <a:pt x="653034" y="5529263"/>
                        </a:cubicBezTo>
                        <a:cubicBezTo>
                          <a:pt x="562243" y="5534483"/>
                          <a:pt x="418275" y="5484715"/>
                          <a:pt x="214814" y="5529263"/>
                        </a:cubicBezTo>
                        <a:cubicBezTo>
                          <a:pt x="104609" y="5534055"/>
                          <a:pt x="12278" y="5407798"/>
                          <a:pt x="0" y="5314449"/>
                        </a:cubicBezTo>
                        <a:cubicBezTo>
                          <a:pt x="-5409" y="5031060"/>
                          <a:pt x="33339" y="4940835"/>
                          <a:pt x="0" y="4696827"/>
                        </a:cubicBezTo>
                        <a:cubicBezTo>
                          <a:pt x="-33339" y="4452819"/>
                          <a:pt x="14501" y="4406087"/>
                          <a:pt x="0" y="4181197"/>
                        </a:cubicBezTo>
                        <a:cubicBezTo>
                          <a:pt x="-14501" y="3956307"/>
                          <a:pt x="50892" y="3804192"/>
                          <a:pt x="0" y="3665567"/>
                        </a:cubicBezTo>
                        <a:cubicBezTo>
                          <a:pt x="-50892" y="3526942"/>
                          <a:pt x="28933" y="3219723"/>
                          <a:pt x="0" y="3047945"/>
                        </a:cubicBezTo>
                        <a:cubicBezTo>
                          <a:pt x="-28933" y="2876167"/>
                          <a:pt x="34701" y="2808493"/>
                          <a:pt x="0" y="2634307"/>
                        </a:cubicBezTo>
                        <a:cubicBezTo>
                          <a:pt x="-34701" y="2460121"/>
                          <a:pt x="6574" y="2385929"/>
                          <a:pt x="0" y="2169674"/>
                        </a:cubicBezTo>
                        <a:cubicBezTo>
                          <a:pt x="-6574" y="1953419"/>
                          <a:pt x="47771" y="1873130"/>
                          <a:pt x="0" y="1603048"/>
                        </a:cubicBezTo>
                        <a:cubicBezTo>
                          <a:pt x="-47771" y="1332966"/>
                          <a:pt x="44204" y="1286098"/>
                          <a:pt x="0" y="1189411"/>
                        </a:cubicBezTo>
                        <a:cubicBezTo>
                          <a:pt x="-44204" y="1092724"/>
                          <a:pt x="48759" y="512800"/>
                          <a:pt x="0" y="21481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>
              <a:solidFill>
                <a:schemeClr val="tx2"/>
              </a:solidFill>
            </a:endParaRPr>
          </a:p>
        </p:txBody>
      </p:sp>
      <p:sp>
        <p:nvSpPr>
          <p:cNvPr id="19" name="Flowchart: Alternate Process 18">
            <a:extLst>
              <a:ext uri="{FF2B5EF4-FFF2-40B4-BE49-F238E27FC236}">
                <a16:creationId xmlns:a16="http://schemas.microsoft.com/office/drawing/2014/main" id="{C0004370-302C-44A7-A6CC-A065DA433EAC}"/>
              </a:ext>
            </a:extLst>
          </p:cNvPr>
          <p:cNvSpPr/>
          <p:nvPr/>
        </p:nvSpPr>
        <p:spPr>
          <a:xfrm>
            <a:off x="3045115" y="879609"/>
            <a:ext cx="1288883" cy="5529263"/>
          </a:xfrm>
          <a:prstGeom prst="flowChartAlternateProcess">
            <a:avLst/>
          </a:prstGeom>
          <a:noFill/>
          <a:ln w="76200">
            <a:solidFill>
              <a:schemeClr val="accent1"/>
            </a:solidFill>
            <a:prstDash val="dash"/>
            <a:extLst>
              <a:ext uri="{C807C97D-BFC1-408E-A445-0C87EB9F89A2}">
                <ask:lineSketchStyleProps xmlns:ask="http://schemas.microsoft.com/office/drawing/2018/sketchyshapes" sd="2700899928">
                  <a:custGeom>
                    <a:avLst/>
                    <a:gdLst>
                      <a:gd name="connsiteX0" fmla="*/ 0 w 1288883"/>
                      <a:gd name="connsiteY0" fmla="*/ 214814 h 5529263"/>
                      <a:gd name="connsiteX1" fmla="*/ 214814 w 1288883"/>
                      <a:gd name="connsiteY1" fmla="*/ 0 h 5529263"/>
                      <a:gd name="connsiteX2" fmla="*/ 644442 w 1288883"/>
                      <a:gd name="connsiteY2" fmla="*/ 0 h 5529263"/>
                      <a:gd name="connsiteX3" fmla="*/ 1074069 w 1288883"/>
                      <a:gd name="connsiteY3" fmla="*/ 0 h 5529263"/>
                      <a:gd name="connsiteX4" fmla="*/ 1288883 w 1288883"/>
                      <a:gd name="connsiteY4" fmla="*/ 214814 h 5529263"/>
                      <a:gd name="connsiteX5" fmla="*/ 1288883 w 1288883"/>
                      <a:gd name="connsiteY5" fmla="*/ 832436 h 5529263"/>
                      <a:gd name="connsiteX6" fmla="*/ 1288883 w 1288883"/>
                      <a:gd name="connsiteY6" fmla="*/ 1348066 h 5529263"/>
                      <a:gd name="connsiteX7" fmla="*/ 1288883 w 1288883"/>
                      <a:gd name="connsiteY7" fmla="*/ 1761703 h 5529263"/>
                      <a:gd name="connsiteX8" fmla="*/ 1288883 w 1288883"/>
                      <a:gd name="connsiteY8" fmla="*/ 2430322 h 5529263"/>
                      <a:gd name="connsiteX9" fmla="*/ 1288883 w 1288883"/>
                      <a:gd name="connsiteY9" fmla="*/ 3098941 h 5529263"/>
                      <a:gd name="connsiteX10" fmla="*/ 1288883 w 1288883"/>
                      <a:gd name="connsiteY10" fmla="*/ 3512578 h 5529263"/>
                      <a:gd name="connsiteX11" fmla="*/ 1288883 w 1288883"/>
                      <a:gd name="connsiteY11" fmla="*/ 4079204 h 5529263"/>
                      <a:gd name="connsiteX12" fmla="*/ 1288883 w 1288883"/>
                      <a:gd name="connsiteY12" fmla="*/ 4696827 h 5529263"/>
                      <a:gd name="connsiteX13" fmla="*/ 1288883 w 1288883"/>
                      <a:gd name="connsiteY13" fmla="*/ 5314449 h 5529263"/>
                      <a:gd name="connsiteX14" fmla="*/ 1074069 w 1288883"/>
                      <a:gd name="connsiteY14" fmla="*/ 5529263 h 5529263"/>
                      <a:gd name="connsiteX15" fmla="*/ 653034 w 1288883"/>
                      <a:gd name="connsiteY15" fmla="*/ 5529263 h 5529263"/>
                      <a:gd name="connsiteX16" fmla="*/ 214814 w 1288883"/>
                      <a:gd name="connsiteY16" fmla="*/ 5529263 h 5529263"/>
                      <a:gd name="connsiteX17" fmla="*/ 0 w 1288883"/>
                      <a:gd name="connsiteY17" fmla="*/ 5314449 h 5529263"/>
                      <a:gd name="connsiteX18" fmla="*/ 0 w 1288883"/>
                      <a:gd name="connsiteY18" fmla="*/ 4696827 h 5529263"/>
                      <a:gd name="connsiteX19" fmla="*/ 0 w 1288883"/>
                      <a:gd name="connsiteY19" fmla="*/ 4181197 h 5529263"/>
                      <a:gd name="connsiteX20" fmla="*/ 0 w 1288883"/>
                      <a:gd name="connsiteY20" fmla="*/ 3665567 h 5529263"/>
                      <a:gd name="connsiteX21" fmla="*/ 0 w 1288883"/>
                      <a:gd name="connsiteY21" fmla="*/ 3047945 h 5529263"/>
                      <a:gd name="connsiteX22" fmla="*/ 0 w 1288883"/>
                      <a:gd name="connsiteY22" fmla="*/ 2634307 h 5529263"/>
                      <a:gd name="connsiteX23" fmla="*/ 0 w 1288883"/>
                      <a:gd name="connsiteY23" fmla="*/ 2169674 h 5529263"/>
                      <a:gd name="connsiteX24" fmla="*/ 0 w 1288883"/>
                      <a:gd name="connsiteY24" fmla="*/ 1603048 h 5529263"/>
                      <a:gd name="connsiteX25" fmla="*/ 0 w 1288883"/>
                      <a:gd name="connsiteY25" fmla="*/ 1189411 h 5529263"/>
                      <a:gd name="connsiteX26" fmla="*/ 0 w 1288883"/>
                      <a:gd name="connsiteY26" fmla="*/ 214814 h 55292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1288883" h="5529263" extrusionOk="0">
                        <a:moveTo>
                          <a:pt x="0" y="214814"/>
                        </a:moveTo>
                        <a:cubicBezTo>
                          <a:pt x="-9816" y="100690"/>
                          <a:pt x="94831" y="-19583"/>
                          <a:pt x="214814" y="0"/>
                        </a:cubicBezTo>
                        <a:cubicBezTo>
                          <a:pt x="409163" y="-14456"/>
                          <a:pt x="441439" y="44091"/>
                          <a:pt x="644442" y="0"/>
                        </a:cubicBezTo>
                        <a:cubicBezTo>
                          <a:pt x="847445" y="-44091"/>
                          <a:pt x="908469" y="2858"/>
                          <a:pt x="1074069" y="0"/>
                        </a:cubicBezTo>
                        <a:cubicBezTo>
                          <a:pt x="1219135" y="8791"/>
                          <a:pt x="1320623" y="98511"/>
                          <a:pt x="1288883" y="214814"/>
                        </a:cubicBezTo>
                        <a:cubicBezTo>
                          <a:pt x="1360125" y="339585"/>
                          <a:pt x="1283629" y="610690"/>
                          <a:pt x="1288883" y="832436"/>
                        </a:cubicBezTo>
                        <a:cubicBezTo>
                          <a:pt x="1294137" y="1054182"/>
                          <a:pt x="1268623" y="1238406"/>
                          <a:pt x="1288883" y="1348066"/>
                        </a:cubicBezTo>
                        <a:cubicBezTo>
                          <a:pt x="1309143" y="1457726"/>
                          <a:pt x="1271648" y="1560435"/>
                          <a:pt x="1288883" y="1761703"/>
                        </a:cubicBezTo>
                        <a:cubicBezTo>
                          <a:pt x="1306118" y="1962971"/>
                          <a:pt x="1244994" y="2281989"/>
                          <a:pt x="1288883" y="2430322"/>
                        </a:cubicBezTo>
                        <a:cubicBezTo>
                          <a:pt x="1332772" y="2578655"/>
                          <a:pt x="1262144" y="2834822"/>
                          <a:pt x="1288883" y="3098941"/>
                        </a:cubicBezTo>
                        <a:cubicBezTo>
                          <a:pt x="1315622" y="3363060"/>
                          <a:pt x="1265963" y="3313190"/>
                          <a:pt x="1288883" y="3512578"/>
                        </a:cubicBezTo>
                        <a:cubicBezTo>
                          <a:pt x="1311803" y="3711966"/>
                          <a:pt x="1244915" y="3838966"/>
                          <a:pt x="1288883" y="4079204"/>
                        </a:cubicBezTo>
                        <a:cubicBezTo>
                          <a:pt x="1332851" y="4319442"/>
                          <a:pt x="1218473" y="4529923"/>
                          <a:pt x="1288883" y="4696827"/>
                        </a:cubicBezTo>
                        <a:cubicBezTo>
                          <a:pt x="1359293" y="4863731"/>
                          <a:pt x="1228116" y="5054605"/>
                          <a:pt x="1288883" y="5314449"/>
                        </a:cubicBezTo>
                        <a:cubicBezTo>
                          <a:pt x="1289552" y="5439149"/>
                          <a:pt x="1183590" y="5515920"/>
                          <a:pt x="1074069" y="5529263"/>
                        </a:cubicBezTo>
                        <a:cubicBezTo>
                          <a:pt x="983043" y="5553188"/>
                          <a:pt x="743826" y="5524043"/>
                          <a:pt x="653034" y="5529263"/>
                        </a:cubicBezTo>
                        <a:cubicBezTo>
                          <a:pt x="562243" y="5534483"/>
                          <a:pt x="418275" y="5484715"/>
                          <a:pt x="214814" y="5529263"/>
                        </a:cubicBezTo>
                        <a:cubicBezTo>
                          <a:pt x="104609" y="5534055"/>
                          <a:pt x="12278" y="5407798"/>
                          <a:pt x="0" y="5314449"/>
                        </a:cubicBezTo>
                        <a:cubicBezTo>
                          <a:pt x="-5409" y="5031060"/>
                          <a:pt x="33339" y="4940835"/>
                          <a:pt x="0" y="4696827"/>
                        </a:cubicBezTo>
                        <a:cubicBezTo>
                          <a:pt x="-33339" y="4452819"/>
                          <a:pt x="14501" y="4406087"/>
                          <a:pt x="0" y="4181197"/>
                        </a:cubicBezTo>
                        <a:cubicBezTo>
                          <a:pt x="-14501" y="3956307"/>
                          <a:pt x="50892" y="3804192"/>
                          <a:pt x="0" y="3665567"/>
                        </a:cubicBezTo>
                        <a:cubicBezTo>
                          <a:pt x="-50892" y="3526942"/>
                          <a:pt x="28933" y="3219723"/>
                          <a:pt x="0" y="3047945"/>
                        </a:cubicBezTo>
                        <a:cubicBezTo>
                          <a:pt x="-28933" y="2876167"/>
                          <a:pt x="34701" y="2808493"/>
                          <a:pt x="0" y="2634307"/>
                        </a:cubicBezTo>
                        <a:cubicBezTo>
                          <a:pt x="-34701" y="2460121"/>
                          <a:pt x="6574" y="2385929"/>
                          <a:pt x="0" y="2169674"/>
                        </a:cubicBezTo>
                        <a:cubicBezTo>
                          <a:pt x="-6574" y="1953419"/>
                          <a:pt x="47771" y="1873130"/>
                          <a:pt x="0" y="1603048"/>
                        </a:cubicBezTo>
                        <a:cubicBezTo>
                          <a:pt x="-47771" y="1332966"/>
                          <a:pt x="44204" y="1286098"/>
                          <a:pt x="0" y="1189411"/>
                        </a:cubicBezTo>
                        <a:cubicBezTo>
                          <a:pt x="-44204" y="1092724"/>
                          <a:pt x="48759" y="512800"/>
                          <a:pt x="0" y="21481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>
              <a:solidFill>
                <a:schemeClr val="tx2"/>
              </a:solidFill>
            </a:endParaRPr>
          </a:p>
        </p:txBody>
      </p:sp>
      <p:sp>
        <p:nvSpPr>
          <p:cNvPr id="20" name="Flowchart: Alternate Process 19">
            <a:extLst>
              <a:ext uri="{FF2B5EF4-FFF2-40B4-BE49-F238E27FC236}">
                <a16:creationId xmlns:a16="http://schemas.microsoft.com/office/drawing/2014/main" id="{A225F661-7A27-4D85-935F-33E58612230A}"/>
              </a:ext>
            </a:extLst>
          </p:cNvPr>
          <p:cNvSpPr/>
          <p:nvPr/>
        </p:nvSpPr>
        <p:spPr>
          <a:xfrm>
            <a:off x="5976573" y="879609"/>
            <a:ext cx="1288883" cy="5529263"/>
          </a:xfrm>
          <a:prstGeom prst="flowChartAlternateProcess">
            <a:avLst/>
          </a:prstGeom>
          <a:noFill/>
          <a:ln w="76200">
            <a:solidFill>
              <a:schemeClr val="accent1"/>
            </a:solidFill>
            <a:prstDash val="dash"/>
            <a:extLst>
              <a:ext uri="{C807C97D-BFC1-408E-A445-0C87EB9F89A2}">
                <ask:lineSketchStyleProps xmlns:ask="http://schemas.microsoft.com/office/drawing/2018/sketchyshapes" sd="2700899928">
                  <a:custGeom>
                    <a:avLst/>
                    <a:gdLst>
                      <a:gd name="connsiteX0" fmla="*/ 0 w 1288883"/>
                      <a:gd name="connsiteY0" fmla="*/ 214814 h 5529263"/>
                      <a:gd name="connsiteX1" fmla="*/ 214814 w 1288883"/>
                      <a:gd name="connsiteY1" fmla="*/ 0 h 5529263"/>
                      <a:gd name="connsiteX2" fmla="*/ 644442 w 1288883"/>
                      <a:gd name="connsiteY2" fmla="*/ 0 h 5529263"/>
                      <a:gd name="connsiteX3" fmla="*/ 1074069 w 1288883"/>
                      <a:gd name="connsiteY3" fmla="*/ 0 h 5529263"/>
                      <a:gd name="connsiteX4" fmla="*/ 1288883 w 1288883"/>
                      <a:gd name="connsiteY4" fmla="*/ 214814 h 5529263"/>
                      <a:gd name="connsiteX5" fmla="*/ 1288883 w 1288883"/>
                      <a:gd name="connsiteY5" fmla="*/ 832436 h 5529263"/>
                      <a:gd name="connsiteX6" fmla="*/ 1288883 w 1288883"/>
                      <a:gd name="connsiteY6" fmla="*/ 1348066 h 5529263"/>
                      <a:gd name="connsiteX7" fmla="*/ 1288883 w 1288883"/>
                      <a:gd name="connsiteY7" fmla="*/ 1761703 h 5529263"/>
                      <a:gd name="connsiteX8" fmla="*/ 1288883 w 1288883"/>
                      <a:gd name="connsiteY8" fmla="*/ 2430322 h 5529263"/>
                      <a:gd name="connsiteX9" fmla="*/ 1288883 w 1288883"/>
                      <a:gd name="connsiteY9" fmla="*/ 3098941 h 5529263"/>
                      <a:gd name="connsiteX10" fmla="*/ 1288883 w 1288883"/>
                      <a:gd name="connsiteY10" fmla="*/ 3512578 h 5529263"/>
                      <a:gd name="connsiteX11" fmla="*/ 1288883 w 1288883"/>
                      <a:gd name="connsiteY11" fmla="*/ 4079204 h 5529263"/>
                      <a:gd name="connsiteX12" fmla="*/ 1288883 w 1288883"/>
                      <a:gd name="connsiteY12" fmla="*/ 4696827 h 5529263"/>
                      <a:gd name="connsiteX13" fmla="*/ 1288883 w 1288883"/>
                      <a:gd name="connsiteY13" fmla="*/ 5314449 h 5529263"/>
                      <a:gd name="connsiteX14" fmla="*/ 1074069 w 1288883"/>
                      <a:gd name="connsiteY14" fmla="*/ 5529263 h 5529263"/>
                      <a:gd name="connsiteX15" fmla="*/ 653034 w 1288883"/>
                      <a:gd name="connsiteY15" fmla="*/ 5529263 h 5529263"/>
                      <a:gd name="connsiteX16" fmla="*/ 214814 w 1288883"/>
                      <a:gd name="connsiteY16" fmla="*/ 5529263 h 5529263"/>
                      <a:gd name="connsiteX17" fmla="*/ 0 w 1288883"/>
                      <a:gd name="connsiteY17" fmla="*/ 5314449 h 5529263"/>
                      <a:gd name="connsiteX18" fmla="*/ 0 w 1288883"/>
                      <a:gd name="connsiteY18" fmla="*/ 4696827 h 5529263"/>
                      <a:gd name="connsiteX19" fmla="*/ 0 w 1288883"/>
                      <a:gd name="connsiteY19" fmla="*/ 4181197 h 5529263"/>
                      <a:gd name="connsiteX20" fmla="*/ 0 w 1288883"/>
                      <a:gd name="connsiteY20" fmla="*/ 3665567 h 5529263"/>
                      <a:gd name="connsiteX21" fmla="*/ 0 w 1288883"/>
                      <a:gd name="connsiteY21" fmla="*/ 3047945 h 5529263"/>
                      <a:gd name="connsiteX22" fmla="*/ 0 w 1288883"/>
                      <a:gd name="connsiteY22" fmla="*/ 2634307 h 5529263"/>
                      <a:gd name="connsiteX23" fmla="*/ 0 w 1288883"/>
                      <a:gd name="connsiteY23" fmla="*/ 2169674 h 5529263"/>
                      <a:gd name="connsiteX24" fmla="*/ 0 w 1288883"/>
                      <a:gd name="connsiteY24" fmla="*/ 1603048 h 5529263"/>
                      <a:gd name="connsiteX25" fmla="*/ 0 w 1288883"/>
                      <a:gd name="connsiteY25" fmla="*/ 1189411 h 5529263"/>
                      <a:gd name="connsiteX26" fmla="*/ 0 w 1288883"/>
                      <a:gd name="connsiteY26" fmla="*/ 214814 h 55292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1288883" h="5529263" extrusionOk="0">
                        <a:moveTo>
                          <a:pt x="0" y="214814"/>
                        </a:moveTo>
                        <a:cubicBezTo>
                          <a:pt x="-9816" y="100690"/>
                          <a:pt x="94831" y="-19583"/>
                          <a:pt x="214814" y="0"/>
                        </a:cubicBezTo>
                        <a:cubicBezTo>
                          <a:pt x="409163" y="-14456"/>
                          <a:pt x="441439" y="44091"/>
                          <a:pt x="644442" y="0"/>
                        </a:cubicBezTo>
                        <a:cubicBezTo>
                          <a:pt x="847445" y="-44091"/>
                          <a:pt x="908469" y="2858"/>
                          <a:pt x="1074069" y="0"/>
                        </a:cubicBezTo>
                        <a:cubicBezTo>
                          <a:pt x="1219135" y="8791"/>
                          <a:pt x="1320623" y="98511"/>
                          <a:pt x="1288883" y="214814"/>
                        </a:cubicBezTo>
                        <a:cubicBezTo>
                          <a:pt x="1360125" y="339585"/>
                          <a:pt x="1283629" y="610690"/>
                          <a:pt x="1288883" y="832436"/>
                        </a:cubicBezTo>
                        <a:cubicBezTo>
                          <a:pt x="1294137" y="1054182"/>
                          <a:pt x="1268623" y="1238406"/>
                          <a:pt x="1288883" y="1348066"/>
                        </a:cubicBezTo>
                        <a:cubicBezTo>
                          <a:pt x="1309143" y="1457726"/>
                          <a:pt x="1271648" y="1560435"/>
                          <a:pt x="1288883" y="1761703"/>
                        </a:cubicBezTo>
                        <a:cubicBezTo>
                          <a:pt x="1306118" y="1962971"/>
                          <a:pt x="1244994" y="2281989"/>
                          <a:pt x="1288883" y="2430322"/>
                        </a:cubicBezTo>
                        <a:cubicBezTo>
                          <a:pt x="1332772" y="2578655"/>
                          <a:pt x="1262144" y="2834822"/>
                          <a:pt x="1288883" y="3098941"/>
                        </a:cubicBezTo>
                        <a:cubicBezTo>
                          <a:pt x="1315622" y="3363060"/>
                          <a:pt x="1265963" y="3313190"/>
                          <a:pt x="1288883" y="3512578"/>
                        </a:cubicBezTo>
                        <a:cubicBezTo>
                          <a:pt x="1311803" y="3711966"/>
                          <a:pt x="1244915" y="3838966"/>
                          <a:pt x="1288883" y="4079204"/>
                        </a:cubicBezTo>
                        <a:cubicBezTo>
                          <a:pt x="1332851" y="4319442"/>
                          <a:pt x="1218473" y="4529923"/>
                          <a:pt x="1288883" y="4696827"/>
                        </a:cubicBezTo>
                        <a:cubicBezTo>
                          <a:pt x="1359293" y="4863731"/>
                          <a:pt x="1228116" y="5054605"/>
                          <a:pt x="1288883" y="5314449"/>
                        </a:cubicBezTo>
                        <a:cubicBezTo>
                          <a:pt x="1289552" y="5439149"/>
                          <a:pt x="1183590" y="5515920"/>
                          <a:pt x="1074069" y="5529263"/>
                        </a:cubicBezTo>
                        <a:cubicBezTo>
                          <a:pt x="983043" y="5553188"/>
                          <a:pt x="743826" y="5524043"/>
                          <a:pt x="653034" y="5529263"/>
                        </a:cubicBezTo>
                        <a:cubicBezTo>
                          <a:pt x="562243" y="5534483"/>
                          <a:pt x="418275" y="5484715"/>
                          <a:pt x="214814" y="5529263"/>
                        </a:cubicBezTo>
                        <a:cubicBezTo>
                          <a:pt x="104609" y="5534055"/>
                          <a:pt x="12278" y="5407798"/>
                          <a:pt x="0" y="5314449"/>
                        </a:cubicBezTo>
                        <a:cubicBezTo>
                          <a:pt x="-5409" y="5031060"/>
                          <a:pt x="33339" y="4940835"/>
                          <a:pt x="0" y="4696827"/>
                        </a:cubicBezTo>
                        <a:cubicBezTo>
                          <a:pt x="-33339" y="4452819"/>
                          <a:pt x="14501" y="4406087"/>
                          <a:pt x="0" y="4181197"/>
                        </a:cubicBezTo>
                        <a:cubicBezTo>
                          <a:pt x="-14501" y="3956307"/>
                          <a:pt x="50892" y="3804192"/>
                          <a:pt x="0" y="3665567"/>
                        </a:cubicBezTo>
                        <a:cubicBezTo>
                          <a:pt x="-50892" y="3526942"/>
                          <a:pt x="28933" y="3219723"/>
                          <a:pt x="0" y="3047945"/>
                        </a:cubicBezTo>
                        <a:cubicBezTo>
                          <a:pt x="-28933" y="2876167"/>
                          <a:pt x="34701" y="2808493"/>
                          <a:pt x="0" y="2634307"/>
                        </a:cubicBezTo>
                        <a:cubicBezTo>
                          <a:pt x="-34701" y="2460121"/>
                          <a:pt x="6574" y="2385929"/>
                          <a:pt x="0" y="2169674"/>
                        </a:cubicBezTo>
                        <a:cubicBezTo>
                          <a:pt x="-6574" y="1953419"/>
                          <a:pt x="47771" y="1873130"/>
                          <a:pt x="0" y="1603048"/>
                        </a:cubicBezTo>
                        <a:cubicBezTo>
                          <a:pt x="-47771" y="1332966"/>
                          <a:pt x="44204" y="1286098"/>
                          <a:pt x="0" y="1189411"/>
                        </a:cubicBezTo>
                        <a:cubicBezTo>
                          <a:pt x="-44204" y="1092724"/>
                          <a:pt x="48759" y="512800"/>
                          <a:pt x="0" y="21481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>
              <a:solidFill>
                <a:schemeClr val="tx2"/>
              </a:solidFill>
            </a:endParaRPr>
          </a:p>
        </p:txBody>
      </p:sp>
      <p:sp>
        <p:nvSpPr>
          <p:cNvPr id="21" name="Flowchart: Alternate Process 20">
            <a:extLst>
              <a:ext uri="{FF2B5EF4-FFF2-40B4-BE49-F238E27FC236}">
                <a16:creationId xmlns:a16="http://schemas.microsoft.com/office/drawing/2014/main" id="{357CF0E8-F000-43FD-B391-DDC2DB9DD342}"/>
              </a:ext>
            </a:extLst>
          </p:cNvPr>
          <p:cNvSpPr/>
          <p:nvPr/>
        </p:nvSpPr>
        <p:spPr>
          <a:xfrm>
            <a:off x="7449523" y="1416424"/>
            <a:ext cx="1288883" cy="3773787"/>
          </a:xfrm>
          <a:prstGeom prst="flowChartAlternateProcess">
            <a:avLst/>
          </a:prstGeom>
          <a:noFill/>
          <a:ln w="76200">
            <a:solidFill>
              <a:schemeClr val="accent1"/>
            </a:solidFill>
            <a:prstDash val="dash"/>
            <a:extLst>
              <a:ext uri="{C807C97D-BFC1-408E-A445-0C87EB9F89A2}">
                <ask:lineSketchStyleProps xmlns:ask="http://schemas.microsoft.com/office/drawing/2018/sketchyshapes" sd="2700899928">
                  <a:custGeom>
                    <a:avLst/>
                    <a:gdLst>
                      <a:gd name="connsiteX0" fmla="*/ 0 w 1288883"/>
                      <a:gd name="connsiteY0" fmla="*/ 214814 h 5529263"/>
                      <a:gd name="connsiteX1" fmla="*/ 214814 w 1288883"/>
                      <a:gd name="connsiteY1" fmla="*/ 0 h 5529263"/>
                      <a:gd name="connsiteX2" fmla="*/ 644442 w 1288883"/>
                      <a:gd name="connsiteY2" fmla="*/ 0 h 5529263"/>
                      <a:gd name="connsiteX3" fmla="*/ 1074069 w 1288883"/>
                      <a:gd name="connsiteY3" fmla="*/ 0 h 5529263"/>
                      <a:gd name="connsiteX4" fmla="*/ 1288883 w 1288883"/>
                      <a:gd name="connsiteY4" fmla="*/ 214814 h 5529263"/>
                      <a:gd name="connsiteX5" fmla="*/ 1288883 w 1288883"/>
                      <a:gd name="connsiteY5" fmla="*/ 832436 h 5529263"/>
                      <a:gd name="connsiteX6" fmla="*/ 1288883 w 1288883"/>
                      <a:gd name="connsiteY6" fmla="*/ 1348066 h 5529263"/>
                      <a:gd name="connsiteX7" fmla="*/ 1288883 w 1288883"/>
                      <a:gd name="connsiteY7" fmla="*/ 1761703 h 5529263"/>
                      <a:gd name="connsiteX8" fmla="*/ 1288883 w 1288883"/>
                      <a:gd name="connsiteY8" fmla="*/ 2430322 h 5529263"/>
                      <a:gd name="connsiteX9" fmla="*/ 1288883 w 1288883"/>
                      <a:gd name="connsiteY9" fmla="*/ 3098941 h 5529263"/>
                      <a:gd name="connsiteX10" fmla="*/ 1288883 w 1288883"/>
                      <a:gd name="connsiteY10" fmla="*/ 3512578 h 5529263"/>
                      <a:gd name="connsiteX11" fmla="*/ 1288883 w 1288883"/>
                      <a:gd name="connsiteY11" fmla="*/ 4079204 h 5529263"/>
                      <a:gd name="connsiteX12" fmla="*/ 1288883 w 1288883"/>
                      <a:gd name="connsiteY12" fmla="*/ 4696827 h 5529263"/>
                      <a:gd name="connsiteX13" fmla="*/ 1288883 w 1288883"/>
                      <a:gd name="connsiteY13" fmla="*/ 5314449 h 5529263"/>
                      <a:gd name="connsiteX14" fmla="*/ 1074069 w 1288883"/>
                      <a:gd name="connsiteY14" fmla="*/ 5529263 h 5529263"/>
                      <a:gd name="connsiteX15" fmla="*/ 653034 w 1288883"/>
                      <a:gd name="connsiteY15" fmla="*/ 5529263 h 5529263"/>
                      <a:gd name="connsiteX16" fmla="*/ 214814 w 1288883"/>
                      <a:gd name="connsiteY16" fmla="*/ 5529263 h 5529263"/>
                      <a:gd name="connsiteX17" fmla="*/ 0 w 1288883"/>
                      <a:gd name="connsiteY17" fmla="*/ 5314449 h 5529263"/>
                      <a:gd name="connsiteX18" fmla="*/ 0 w 1288883"/>
                      <a:gd name="connsiteY18" fmla="*/ 4696827 h 5529263"/>
                      <a:gd name="connsiteX19" fmla="*/ 0 w 1288883"/>
                      <a:gd name="connsiteY19" fmla="*/ 4181197 h 5529263"/>
                      <a:gd name="connsiteX20" fmla="*/ 0 w 1288883"/>
                      <a:gd name="connsiteY20" fmla="*/ 3665567 h 5529263"/>
                      <a:gd name="connsiteX21" fmla="*/ 0 w 1288883"/>
                      <a:gd name="connsiteY21" fmla="*/ 3047945 h 5529263"/>
                      <a:gd name="connsiteX22" fmla="*/ 0 w 1288883"/>
                      <a:gd name="connsiteY22" fmla="*/ 2634307 h 5529263"/>
                      <a:gd name="connsiteX23" fmla="*/ 0 w 1288883"/>
                      <a:gd name="connsiteY23" fmla="*/ 2169674 h 5529263"/>
                      <a:gd name="connsiteX24" fmla="*/ 0 w 1288883"/>
                      <a:gd name="connsiteY24" fmla="*/ 1603048 h 5529263"/>
                      <a:gd name="connsiteX25" fmla="*/ 0 w 1288883"/>
                      <a:gd name="connsiteY25" fmla="*/ 1189411 h 5529263"/>
                      <a:gd name="connsiteX26" fmla="*/ 0 w 1288883"/>
                      <a:gd name="connsiteY26" fmla="*/ 214814 h 55292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1288883" h="5529263" extrusionOk="0">
                        <a:moveTo>
                          <a:pt x="0" y="214814"/>
                        </a:moveTo>
                        <a:cubicBezTo>
                          <a:pt x="-9816" y="100690"/>
                          <a:pt x="94831" y="-19583"/>
                          <a:pt x="214814" y="0"/>
                        </a:cubicBezTo>
                        <a:cubicBezTo>
                          <a:pt x="409163" y="-14456"/>
                          <a:pt x="441439" y="44091"/>
                          <a:pt x="644442" y="0"/>
                        </a:cubicBezTo>
                        <a:cubicBezTo>
                          <a:pt x="847445" y="-44091"/>
                          <a:pt x="908469" y="2858"/>
                          <a:pt x="1074069" y="0"/>
                        </a:cubicBezTo>
                        <a:cubicBezTo>
                          <a:pt x="1219135" y="8791"/>
                          <a:pt x="1320623" y="98511"/>
                          <a:pt x="1288883" y="214814"/>
                        </a:cubicBezTo>
                        <a:cubicBezTo>
                          <a:pt x="1360125" y="339585"/>
                          <a:pt x="1283629" y="610690"/>
                          <a:pt x="1288883" y="832436"/>
                        </a:cubicBezTo>
                        <a:cubicBezTo>
                          <a:pt x="1294137" y="1054182"/>
                          <a:pt x="1268623" y="1238406"/>
                          <a:pt x="1288883" y="1348066"/>
                        </a:cubicBezTo>
                        <a:cubicBezTo>
                          <a:pt x="1309143" y="1457726"/>
                          <a:pt x="1271648" y="1560435"/>
                          <a:pt x="1288883" y="1761703"/>
                        </a:cubicBezTo>
                        <a:cubicBezTo>
                          <a:pt x="1306118" y="1962971"/>
                          <a:pt x="1244994" y="2281989"/>
                          <a:pt x="1288883" y="2430322"/>
                        </a:cubicBezTo>
                        <a:cubicBezTo>
                          <a:pt x="1332772" y="2578655"/>
                          <a:pt x="1262144" y="2834822"/>
                          <a:pt x="1288883" y="3098941"/>
                        </a:cubicBezTo>
                        <a:cubicBezTo>
                          <a:pt x="1315622" y="3363060"/>
                          <a:pt x="1265963" y="3313190"/>
                          <a:pt x="1288883" y="3512578"/>
                        </a:cubicBezTo>
                        <a:cubicBezTo>
                          <a:pt x="1311803" y="3711966"/>
                          <a:pt x="1244915" y="3838966"/>
                          <a:pt x="1288883" y="4079204"/>
                        </a:cubicBezTo>
                        <a:cubicBezTo>
                          <a:pt x="1332851" y="4319442"/>
                          <a:pt x="1218473" y="4529923"/>
                          <a:pt x="1288883" y="4696827"/>
                        </a:cubicBezTo>
                        <a:cubicBezTo>
                          <a:pt x="1359293" y="4863731"/>
                          <a:pt x="1228116" y="5054605"/>
                          <a:pt x="1288883" y="5314449"/>
                        </a:cubicBezTo>
                        <a:cubicBezTo>
                          <a:pt x="1289552" y="5439149"/>
                          <a:pt x="1183590" y="5515920"/>
                          <a:pt x="1074069" y="5529263"/>
                        </a:cubicBezTo>
                        <a:cubicBezTo>
                          <a:pt x="983043" y="5553188"/>
                          <a:pt x="743826" y="5524043"/>
                          <a:pt x="653034" y="5529263"/>
                        </a:cubicBezTo>
                        <a:cubicBezTo>
                          <a:pt x="562243" y="5534483"/>
                          <a:pt x="418275" y="5484715"/>
                          <a:pt x="214814" y="5529263"/>
                        </a:cubicBezTo>
                        <a:cubicBezTo>
                          <a:pt x="104609" y="5534055"/>
                          <a:pt x="12278" y="5407798"/>
                          <a:pt x="0" y="5314449"/>
                        </a:cubicBezTo>
                        <a:cubicBezTo>
                          <a:pt x="-5409" y="5031060"/>
                          <a:pt x="33339" y="4940835"/>
                          <a:pt x="0" y="4696827"/>
                        </a:cubicBezTo>
                        <a:cubicBezTo>
                          <a:pt x="-33339" y="4452819"/>
                          <a:pt x="14501" y="4406087"/>
                          <a:pt x="0" y="4181197"/>
                        </a:cubicBezTo>
                        <a:cubicBezTo>
                          <a:pt x="-14501" y="3956307"/>
                          <a:pt x="50892" y="3804192"/>
                          <a:pt x="0" y="3665567"/>
                        </a:cubicBezTo>
                        <a:cubicBezTo>
                          <a:pt x="-50892" y="3526942"/>
                          <a:pt x="28933" y="3219723"/>
                          <a:pt x="0" y="3047945"/>
                        </a:cubicBezTo>
                        <a:cubicBezTo>
                          <a:pt x="-28933" y="2876167"/>
                          <a:pt x="34701" y="2808493"/>
                          <a:pt x="0" y="2634307"/>
                        </a:cubicBezTo>
                        <a:cubicBezTo>
                          <a:pt x="-34701" y="2460121"/>
                          <a:pt x="6574" y="2385929"/>
                          <a:pt x="0" y="2169674"/>
                        </a:cubicBezTo>
                        <a:cubicBezTo>
                          <a:pt x="-6574" y="1953419"/>
                          <a:pt x="47771" y="1873130"/>
                          <a:pt x="0" y="1603048"/>
                        </a:cubicBezTo>
                        <a:cubicBezTo>
                          <a:pt x="-47771" y="1332966"/>
                          <a:pt x="44204" y="1286098"/>
                          <a:pt x="0" y="1189411"/>
                        </a:cubicBezTo>
                        <a:cubicBezTo>
                          <a:pt x="-44204" y="1092724"/>
                          <a:pt x="48759" y="512800"/>
                          <a:pt x="0" y="21481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>
              <a:solidFill>
                <a:schemeClr val="tx2"/>
              </a:solidFill>
            </a:endParaRPr>
          </a:p>
        </p:txBody>
      </p:sp>
      <p:sp>
        <p:nvSpPr>
          <p:cNvPr id="22" name="Flowchart: Alternate Process 21">
            <a:extLst>
              <a:ext uri="{FF2B5EF4-FFF2-40B4-BE49-F238E27FC236}">
                <a16:creationId xmlns:a16="http://schemas.microsoft.com/office/drawing/2014/main" id="{08A6B2C6-88EA-4F28-BF52-4702600503F7}"/>
              </a:ext>
            </a:extLst>
          </p:cNvPr>
          <p:cNvSpPr/>
          <p:nvPr/>
        </p:nvSpPr>
        <p:spPr>
          <a:xfrm>
            <a:off x="4503447" y="879609"/>
            <a:ext cx="1288883" cy="4481285"/>
          </a:xfrm>
          <a:prstGeom prst="flowChartAlternateProcess">
            <a:avLst/>
          </a:prstGeom>
          <a:noFill/>
          <a:ln w="76200">
            <a:solidFill>
              <a:schemeClr val="accent1"/>
            </a:solidFill>
            <a:prstDash val="dash"/>
            <a:extLst>
              <a:ext uri="{C807C97D-BFC1-408E-A445-0C87EB9F89A2}">
                <ask:lineSketchStyleProps xmlns:ask="http://schemas.microsoft.com/office/drawing/2018/sketchyshapes" sd="2700899928">
                  <a:custGeom>
                    <a:avLst/>
                    <a:gdLst>
                      <a:gd name="connsiteX0" fmla="*/ 0 w 1288883"/>
                      <a:gd name="connsiteY0" fmla="*/ 214814 h 5529263"/>
                      <a:gd name="connsiteX1" fmla="*/ 214814 w 1288883"/>
                      <a:gd name="connsiteY1" fmla="*/ 0 h 5529263"/>
                      <a:gd name="connsiteX2" fmla="*/ 644442 w 1288883"/>
                      <a:gd name="connsiteY2" fmla="*/ 0 h 5529263"/>
                      <a:gd name="connsiteX3" fmla="*/ 1074069 w 1288883"/>
                      <a:gd name="connsiteY3" fmla="*/ 0 h 5529263"/>
                      <a:gd name="connsiteX4" fmla="*/ 1288883 w 1288883"/>
                      <a:gd name="connsiteY4" fmla="*/ 214814 h 5529263"/>
                      <a:gd name="connsiteX5" fmla="*/ 1288883 w 1288883"/>
                      <a:gd name="connsiteY5" fmla="*/ 832436 h 5529263"/>
                      <a:gd name="connsiteX6" fmla="*/ 1288883 w 1288883"/>
                      <a:gd name="connsiteY6" fmla="*/ 1348066 h 5529263"/>
                      <a:gd name="connsiteX7" fmla="*/ 1288883 w 1288883"/>
                      <a:gd name="connsiteY7" fmla="*/ 1761703 h 5529263"/>
                      <a:gd name="connsiteX8" fmla="*/ 1288883 w 1288883"/>
                      <a:gd name="connsiteY8" fmla="*/ 2430322 h 5529263"/>
                      <a:gd name="connsiteX9" fmla="*/ 1288883 w 1288883"/>
                      <a:gd name="connsiteY9" fmla="*/ 3098941 h 5529263"/>
                      <a:gd name="connsiteX10" fmla="*/ 1288883 w 1288883"/>
                      <a:gd name="connsiteY10" fmla="*/ 3512578 h 5529263"/>
                      <a:gd name="connsiteX11" fmla="*/ 1288883 w 1288883"/>
                      <a:gd name="connsiteY11" fmla="*/ 4079204 h 5529263"/>
                      <a:gd name="connsiteX12" fmla="*/ 1288883 w 1288883"/>
                      <a:gd name="connsiteY12" fmla="*/ 4696827 h 5529263"/>
                      <a:gd name="connsiteX13" fmla="*/ 1288883 w 1288883"/>
                      <a:gd name="connsiteY13" fmla="*/ 5314449 h 5529263"/>
                      <a:gd name="connsiteX14" fmla="*/ 1074069 w 1288883"/>
                      <a:gd name="connsiteY14" fmla="*/ 5529263 h 5529263"/>
                      <a:gd name="connsiteX15" fmla="*/ 653034 w 1288883"/>
                      <a:gd name="connsiteY15" fmla="*/ 5529263 h 5529263"/>
                      <a:gd name="connsiteX16" fmla="*/ 214814 w 1288883"/>
                      <a:gd name="connsiteY16" fmla="*/ 5529263 h 5529263"/>
                      <a:gd name="connsiteX17" fmla="*/ 0 w 1288883"/>
                      <a:gd name="connsiteY17" fmla="*/ 5314449 h 5529263"/>
                      <a:gd name="connsiteX18" fmla="*/ 0 w 1288883"/>
                      <a:gd name="connsiteY18" fmla="*/ 4696827 h 5529263"/>
                      <a:gd name="connsiteX19" fmla="*/ 0 w 1288883"/>
                      <a:gd name="connsiteY19" fmla="*/ 4181197 h 5529263"/>
                      <a:gd name="connsiteX20" fmla="*/ 0 w 1288883"/>
                      <a:gd name="connsiteY20" fmla="*/ 3665567 h 5529263"/>
                      <a:gd name="connsiteX21" fmla="*/ 0 w 1288883"/>
                      <a:gd name="connsiteY21" fmla="*/ 3047945 h 5529263"/>
                      <a:gd name="connsiteX22" fmla="*/ 0 w 1288883"/>
                      <a:gd name="connsiteY22" fmla="*/ 2634307 h 5529263"/>
                      <a:gd name="connsiteX23" fmla="*/ 0 w 1288883"/>
                      <a:gd name="connsiteY23" fmla="*/ 2169674 h 5529263"/>
                      <a:gd name="connsiteX24" fmla="*/ 0 w 1288883"/>
                      <a:gd name="connsiteY24" fmla="*/ 1603048 h 5529263"/>
                      <a:gd name="connsiteX25" fmla="*/ 0 w 1288883"/>
                      <a:gd name="connsiteY25" fmla="*/ 1189411 h 5529263"/>
                      <a:gd name="connsiteX26" fmla="*/ 0 w 1288883"/>
                      <a:gd name="connsiteY26" fmla="*/ 214814 h 55292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1288883" h="5529263" extrusionOk="0">
                        <a:moveTo>
                          <a:pt x="0" y="214814"/>
                        </a:moveTo>
                        <a:cubicBezTo>
                          <a:pt x="-9816" y="100690"/>
                          <a:pt x="94831" y="-19583"/>
                          <a:pt x="214814" y="0"/>
                        </a:cubicBezTo>
                        <a:cubicBezTo>
                          <a:pt x="409163" y="-14456"/>
                          <a:pt x="441439" y="44091"/>
                          <a:pt x="644442" y="0"/>
                        </a:cubicBezTo>
                        <a:cubicBezTo>
                          <a:pt x="847445" y="-44091"/>
                          <a:pt x="908469" y="2858"/>
                          <a:pt x="1074069" y="0"/>
                        </a:cubicBezTo>
                        <a:cubicBezTo>
                          <a:pt x="1219135" y="8791"/>
                          <a:pt x="1320623" y="98511"/>
                          <a:pt x="1288883" y="214814"/>
                        </a:cubicBezTo>
                        <a:cubicBezTo>
                          <a:pt x="1360125" y="339585"/>
                          <a:pt x="1283629" y="610690"/>
                          <a:pt x="1288883" y="832436"/>
                        </a:cubicBezTo>
                        <a:cubicBezTo>
                          <a:pt x="1294137" y="1054182"/>
                          <a:pt x="1268623" y="1238406"/>
                          <a:pt x="1288883" y="1348066"/>
                        </a:cubicBezTo>
                        <a:cubicBezTo>
                          <a:pt x="1309143" y="1457726"/>
                          <a:pt x="1271648" y="1560435"/>
                          <a:pt x="1288883" y="1761703"/>
                        </a:cubicBezTo>
                        <a:cubicBezTo>
                          <a:pt x="1306118" y="1962971"/>
                          <a:pt x="1244994" y="2281989"/>
                          <a:pt x="1288883" y="2430322"/>
                        </a:cubicBezTo>
                        <a:cubicBezTo>
                          <a:pt x="1332772" y="2578655"/>
                          <a:pt x="1262144" y="2834822"/>
                          <a:pt x="1288883" y="3098941"/>
                        </a:cubicBezTo>
                        <a:cubicBezTo>
                          <a:pt x="1315622" y="3363060"/>
                          <a:pt x="1265963" y="3313190"/>
                          <a:pt x="1288883" y="3512578"/>
                        </a:cubicBezTo>
                        <a:cubicBezTo>
                          <a:pt x="1311803" y="3711966"/>
                          <a:pt x="1244915" y="3838966"/>
                          <a:pt x="1288883" y="4079204"/>
                        </a:cubicBezTo>
                        <a:cubicBezTo>
                          <a:pt x="1332851" y="4319442"/>
                          <a:pt x="1218473" y="4529923"/>
                          <a:pt x="1288883" y="4696827"/>
                        </a:cubicBezTo>
                        <a:cubicBezTo>
                          <a:pt x="1359293" y="4863731"/>
                          <a:pt x="1228116" y="5054605"/>
                          <a:pt x="1288883" y="5314449"/>
                        </a:cubicBezTo>
                        <a:cubicBezTo>
                          <a:pt x="1289552" y="5439149"/>
                          <a:pt x="1183590" y="5515920"/>
                          <a:pt x="1074069" y="5529263"/>
                        </a:cubicBezTo>
                        <a:cubicBezTo>
                          <a:pt x="983043" y="5553188"/>
                          <a:pt x="743826" y="5524043"/>
                          <a:pt x="653034" y="5529263"/>
                        </a:cubicBezTo>
                        <a:cubicBezTo>
                          <a:pt x="562243" y="5534483"/>
                          <a:pt x="418275" y="5484715"/>
                          <a:pt x="214814" y="5529263"/>
                        </a:cubicBezTo>
                        <a:cubicBezTo>
                          <a:pt x="104609" y="5534055"/>
                          <a:pt x="12278" y="5407798"/>
                          <a:pt x="0" y="5314449"/>
                        </a:cubicBezTo>
                        <a:cubicBezTo>
                          <a:pt x="-5409" y="5031060"/>
                          <a:pt x="33339" y="4940835"/>
                          <a:pt x="0" y="4696827"/>
                        </a:cubicBezTo>
                        <a:cubicBezTo>
                          <a:pt x="-33339" y="4452819"/>
                          <a:pt x="14501" y="4406087"/>
                          <a:pt x="0" y="4181197"/>
                        </a:cubicBezTo>
                        <a:cubicBezTo>
                          <a:pt x="-14501" y="3956307"/>
                          <a:pt x="50892" y="3804192"/>
                          <a:pt x="0" y="3665567"/>
                        </a:cubicBezTo>
                        <a:cubicBezTo>
                          <a:pt x="-50892" y="3526942"/>
                          <a:pt x="28933" y="3219723"/>
                          <a:pt x="0" y="3047945"/>
                        </a:cubicBezTo>
                        <a:cubicBezTo>
                          <a:pt x="-28933" y="2876167"/>
                          <a:pt x="34701" y="2808493"/>
                          <a:pt x="0" y="2634307"/>
                        </a:cubicBezTo>
                        <a:cubicBezTo>
                          <a:pt x="-34701" y="2460121"/>
                          <a:pt x="6574" y="2385929"/>
                          <a:pt x="0" y="2169674"/>
                        </a:cubicBezTo>
                        <a:cubicBezTo>
                          <a:pt x="-6574" y="1953419"/>
                          <a:pt x="47771" y="1873130"/>
                          <a:pt x="0" y="1603048"/>
                        </a:cubicBezTo>
                        <a:cubicBezTo>
                          <a:pt x="-47771" y="1332966"/>
                          <a:pt x="44204" y="1286098"/>
                          <a:pt x="0" y="1189411"/>
                        </a:cubicBezTo>
                        <a:cubicBezTo>
                          <a:pt x="-44204" y="1092724"/>
                          <a:pt x="48759" y="512800"/>
                          <a:pt x="0" y="21481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62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73E2B97-43BD-4759-9DEA-412F2486E136}"/>
              </a:ext>
            </a:extLst>
          </p:cNvPr>
          <p:cNvSpPr/>
          <p:nvPr/>
        </p:nvSpPr>
        <p:spPr>
          <a:xfrm>
            <a:off x="390994" y="2308257"/>
            <a:ext cx="8284191" cy="394241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2400" dirty="0">
                <a:solidFill>
                  <a:sysClr val="windowText" lastClr="000000"/>
                </a:solidFill>
              </a:rPr>
              <a:t>ASP program</a:t>
            </a:r>
            <a:endParaRPr lang="en-US" sz="2400" dirty="0" err="1">
              <a:solidFill>
                <a:sysClr val="windowText" lastClr="00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118DF4-0264-41CD-B161-B0483F8E0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representation with </a:t>
            </a:r>
            <a:r>
              <a:rPr lang="hu-HU" dirty="0"/>
              <a:t>ASP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12DF96-45C4-4582-AE4B-E899C124C5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2D900-13E8-451F-B745-C6CC7325179C}" type="slidenum">
              <a:rPr lang="en-US" smtClean="0"/>
              <a:t>22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64601A-DD9C-4A89-83F5-9F89284C1DED}"/>
              </a:ext>
            </a:extLst>
          </p:cNvPr>
          <p:cNvSpPr/>
          <p:nvPr/>
        </p:nvSpPr>
        <p:spPr>
          <a:xfrm>
            <a:off x="657937" y="1089214"/>
            <a:ext cx="2770495" cy="1078173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2"/>
                </a:solidFill>
              </a:rPr>
              <a:t>Knowledge</a:t>
            </a:r>
            <a:br>
              <a:rPr lang="en-US" sz="2800" dirty="0">
                <a:solidFill>
                  <a:schemeClr val="tx2"/>
                </a:solidFill>
              </a:rPr>
            </a:br>
            <a:r>
              <a:rPr lang="en-US" sz="2800" dirty="0">
                <a:solidFill>
                  <a:schemeClr val="tx2"/>
                </a:solidFill>
              </a:rPr>
              <a:t>Graph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9D6B75-6713-4F8E-96C4-497BA59128F1}"/>
              </a:ext>
            </a:extLst>
          </p:cNvPr>
          <p:cNvSpPr/>
          <p:nvPr/>
        </p:nvSpPr>
        <p:spPr>
          <a:xfrm>
            <a:off x="5600699" y="1089213"/>
            <a:ext cx="2770495" cy="1078173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2"/>
                </a:solidFill>
              </a:rPr>
              <a:t>Causal</a:t>
            </a:r>
            <a:br>
              <a:rPr lang="en-US" sz="2800" dirty="0">
                <a:solidFill>
                  <a:schemeClr val="tx2"/>
                </a:solidFill>
              </a:rPr>
            </a:br>
            <a:r>
              <a:rPr lang="en-US" sz="2800" dirty="0">
                <a:solidFill>
                  <a:schemeClr val="tx2"/>
                </a:solidFill>
              </a:rPr>
              <a:t>Model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B3D4C66-E830-4164-B1BD-7E884521DB45}"/>
              </a:ext>
            </a:extLst>
          </p:cNvPr>
          <p:cNvSpPr/>
          <p:nvPr/>
        </p:nvSpPr>
        <p:spPr>
          <a:xfrm>
            <a:off x="657937" y="2545096"/>
            <a:ext cx="2770495" cy="720725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ysClr val="windowText" lastClr="000000"/>
                </a:solidFill>
              </a:rPr>
              <a:t>Schema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8E99E41-F0FE-4442-8969-A29ACF04B051}"/>
              </a:ext>
            </a:extLst>
          </p:cNvPr>
          <p:cNvSpPr/>
          <p:nvPr/>
        </p:nvSpPr>
        <p:spPr>
          <a:xfrm>
            <a:off x="657937" y="3660361"/>
            <a:ext cx="2770495" cy="877465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ysClr val="windowText" lastClr="000000"/>
                </a:solidFill>
              </a:rPr>
              <a:t>Integrity</a:t>
            </a:r>
            <a:br>
              <a:rPr lang="en-US" sz="2800" dirty="0">
                <a:solidFill>
                  <a:sysClr val="windowText" lastClr="000000"/>
                </a:solidFill>
              </a:rPr>
            </a:br>
            <a:r>
              <a:rPr lang="en-US" sz="2800" dirty="0">
                <a:solidFill>
                  <a:sysClr val="windowText" lastClr="000000"/>
                </a:solidFill>
              </a:rPr>
              <a:t>constraints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8A285D6-8B73-454D-B3A7-CB132754B34D}"/>
              </a:ext>
            </a:extLst>
          </p:cNvPr>
          <p:cNvSpPr/>
          <p:nvPr/>
        </p:nvSpPr>
        <p:spPr>
          <a:xfrm>
            <a:off x="657937" y="4932366"/>
            <a:ext cx="2770495" cy="720725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ysClr val="windowText" lastClr="000000"/>
                </a:solidFill>
              </a:rPr>
              <a:t>Instances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AAA8F16-A0AF-488A-9BC9-CAEB94522BF6}"/>
              </a:ext>
            </a:extLst>
          </p:cNvPr>
          <p:cNvSpPr/>
          <p:nvPr/>
        </p:nvSpPr>
        <p:spPr>
          <a:xfrm>
            <a:off x="5600701" y="2545096"/>
            <a:ext cx="2770495" cy="720725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ysClr val="windowText" lastClr="000000"/>
                </a:solidFill>
              </a:rPr>
              <a:t>Causality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4D41645-17BF-4E1C-B7BE-8241578105CC}"/>
              </a:ext>
            </a:extLst>
          </p:cNvPr>
          <p:cNvSpPr/>
          <p:nvPr/>
        </p:nvSpPr>
        <p:spPr>
          <a:xfrm>
            <a:off x="5600701" y="3660361"/>
            <a:ext cx="2770495" cy="877465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ysClr val="windowText" lastClr="000000"/>
                </a:solidFill>
              </a:rPr>
              <a:t>Resources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0C619AC-6702-4219-83D8-505218E361A5}"/>
              </a:ext>
            </a:extLst>
          </p:cNvPr>
          <p:cNvSpPr/>
          <p:nvPr/>
        </p:nvSpPr>
        <p:spPr>
          <a:xfrm>
            <a:off x="5600700" y="4932365"/>
            <a:ext cx="2770495" cy="720725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ysClr val="windowText" lastClr="000000"/>
                </a:solidFill>
              </a:rPr>
              <a:t>Hierarchy</a:t>
            </a:r>
          </a:p>
        </p:txBody>
      </p:sp>
    </p:spTree>
    <p:extLst>
      <p:ext uri="{BB962C8B-B14F-4D97-AF65-F5344CB8AC3E}">
        <p14:creationId xmlns:p14="http://schemas.microsoft.com/office/powerpoint/2010/main" val="203135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  <p:bldP spid="7" grpId="0" animBg="1"/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EF27480-B85F-4E8C-87C1-FE88F4559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37026"/>
          </a:xfrm>
        </p:spPr>
        <p:txBody>
          <a:bodyPr/>
          <a:lstStyle/>
          <a:p>
            <a:r>
              <a:rPr lang="hu-HU" dirty="0" err="1"/>
              <a:t>Reasoning</a:t>
            </a:r>
            <a:r>
              <a:rPr lang="hu-HU" dirty="0"/>
              <a:t>: </a:t>
            </a:r>
            <a:r>
              <a:rPr lang="hu-HU" dirty="0" err="1"/>
              <a:t>Hidden</a:t>
            </a:r>
            <a:r>
              <a:rPr lang="hu-HU" dirty="0"/>
              <a:t> </a:t>
            </a:r>
            <a:r>
              <a:rPr lang="hu-HU" dirty="0" err="1"/>
              <a:t>causal</a:t>
            </a:r>
            <a:r>
              <a:rPr lang="hu-HU" dirty="0"/>
              <a:t> </a:t>
            </a:r>
            <a:r>
              <a:rPr lang="hu-HU" dirty="0" err="1"/>
              <a:t>effects</a:t>
            </a:r>
            <a:endParaRPr lang="en-US" dirty="0"/>
          </a:p>
        </p:txBody>
      </p:sp>
      <p:pic>
        <p:nvPicPr>
          <p:cNvPr id="10" name="Content Placeholder 9" descr="A close up of a logo&#10;&#10;Description automatically generated">
            <a:extLst>
              <a:ext uri="{FF2B5EF4-FFF2-40B4-BE49-F238E27FC236}">
                <a16:creationId xmlns:a16="http://schemas.microsoft.com/office/drawing/2014/main" id="{DB291E47-D655-4793-B128-8588E995B6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64" y="2360756"/>
            <a:ext cx="8602117" cy="295697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05EFA8-BEC9-4DD1-8D4E-18321761A7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2D900-13E8-451F-B745-C6CC7325179C}" type="slidenum">
              <a:rPr lang="en-US" smtClean="0"/>
              <a:t>23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12B5E68-A3F3-447F-8DD5-B3F7B0C75250}"/>
              </a:ext>
            </a:extLst>
          </p:cNvPr>
          <p:cNvSpPr txBox="1">
            <a:spLocks/>
          </p:cNvSpPr>
          <p:nvPr/>
        </p:nvSpPr>
        <p:spPr bwMode="auto">
          <a:xfrm>
            <a:off x="752491" y="1208795"/>
            <a:ext cx="7639014" cy="10519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Courier New" pitchFamily="49" charset="0"/>
              <a:buChar char="o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0" dirty="0"/>
              <a:t>Goal</a:t>
            </a:r>
            <a:r>
              <a:rPr lang="hu-HU" b="0" dirty="0"/>
              <a:t>:</a:t>
            </a:r>
            <a:r>
              <a:rPr lang="en-US" b="0" dirty="0"/>
              <a:t> determine which non-observed causal effects could lead to the faulty behavior</a:t>
            </a:r>
            <a:r>
              <a:rPr lang="hu-HU" b="0" dirty="0"/>
              <a:t>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02B05FA-D480-4A51-BF9C-A2228FDC42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8762" y="4845965"/>
            <a:ext cx="6086472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42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18350-D966-425B-89DE-B207E64A9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Reasoning</a:t>
            </a:r>
            <a:r>
              <a:rPr lang="hu-HU" dirty="0"/>
              <a:t>: Fault </a:t>
            </a:r>
            <a:r>
              <a:rPr lang="hu-HU" dirty="0" err="1"/>
              <a:t>indication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837E4-0E42-479A-8FE3-05EC13255D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2D900-13E8-451F-B745-C6CC7325179C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5686BAE-2A5B-4B04-926B-0EDEA174B235}"/>
              </a:ext>
            </a:extLst>
          </p:cNvPr>
          <p:cNvSpPr txBox="1">
            <a:spLocks/>
          </p:cNvSpPr>
          <p:nvPr/>
        </p:nvSpPr>
        <p:spPr bwMode="auto">
          <a:xfrm>
            <a:off x="1682788" y="803907"/>
            <a:ext cx="5778423" cy="10519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Courier New" pitchFamily="49" charset="0"/>
              <a:buChar char="o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0" dirty="0"/>
              <a:t>Goal</a:t>
            </a:r>
            <a:r>
              <a:rPr lang="hu-HU" b="0" dirty="0"/>
              <a:t>: </a:t>
            </a:r>
            <a:r>
              <a:rPr lang="en-US" b="0" dirty="0"/>
              <a:t>Identify the </a:t>
            </a:r>
            <a:r>
              <a:rPr lang="hu-HU" b="0" dirty="0" err="1"/>
              <a:t>phenomenon</a:t>
            </a:r>
            <a:r>
              <a:rPr lang="hu-HU" b="0" dirty="0"/>
              <a:t> of a </a:t>
            </a:r>
            <a:r>
              <a:rPr lang="hu-HU" b="0" dirty="0" err="1"/>
              <a:t>specific</a:t>
            </a:r>
            <a:r>
              <a:rPr lang="hu-HU" b="0" dirty="0"/>
              <a:t> </a:t>
            </a:r>
            <a:r>
              <a:rPr lang="hu-HU" b="0" dirty="0" err="1"/>
              <a:t>event</a:t>
            </a:r>
            <a:r>
              <a:rPr lang="hu-HU" b="0" dirty="0"/>
              <a:t>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CAE282E-E409-4B0B-A52A-0B6BCD03E7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69147" y="1954349"/>
            <a:ext cx="5405704" cy="438815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01923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9D1F9-8A78-4095-B5DF-DC6737E2C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D68E-9780-481B-BD3C-31CA1D4198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543300" y="6489150"/>
            <a:ext cx="2057400" cy="365125"/>
          </a:xfrm>
        </p:spPr>
        <p:txBody>
          <a:bodyPr/>
          <a:lstStyle/>
          <a:p>
            <a:fld id="{5B32D900-13E8-451F-B745-C6CC7325179C}" type="slidenum">
              <a:rPr lang="en-US" smtClean="0"/>
              <a:t>25</a:t>
            </a:fld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2BFFC7B-9B8E-4937-8800-C4718C8BB986}"/>
              </a:ext>
            </a:extLst>
          </p:cNvPr>
          <p:cNvSpPr/>
          <p:nvPr/>
        </p:nvSpPr>
        <p:spPr>
          <a:xfrm>
            <a:off x="33866" y="745643"/>
            <a:ext cx="2647664" cy="2744704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Background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knowledge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E9A09E76-D4C5-45E7-B031-F687E7727574}"/>
              </a:ext>
            </a:extLst>
          </p:cNvPr>
          <p:cNvSpPr/>
          <p:nvPr/>
        </p:nvSpPr>
        <p:spPr>
          <a:xfrm>
            <a:off x="3088984" y="745641"/>
            <a:ext cx="2873825" cy="300950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Knowledge fusion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3EB413C-1DFF-4070-90B4-FA8B8E3D7D6D}"/>
              </a:ext>
            </a:extLst>
          </p:cNvPr>
          <p:cNvSpPr/>
          <p:nvPr/>
        </p:nvSpPr>
        <p:spPr>
          <a:xfrm>
            <a:off x="337361" y="4392098"/>
            <a:ext cx="2040673" cy="1513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Extracted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Qualitative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Model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FB2EA98-BD72-4C19-847C-72C30DD4CB01}"/>
              </a:ext>
            </a:extLst>
          </p:cNvPr>
          <p:cNvSpPr/>
          <p:nvPr/>
        </p:nvSpPr>
        <p:spPr>
          <a:xfrm>
            <a:off x="3411882" y="4044755"/>
            <a:ext cx="2241801" cy="7093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ASP</a:t>
            </a:r>
            <a:br>
              <a:rPr lang="hu-HU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Representation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C16672AB-C7EA-4ACA-BCDE-C63EC0DCEF10}"/>
              </a:ext>
            </a:extLst>
          </p:cNvPr>
          <p:cNvSpPr/>
          <p:nvPr/>
        </p:nvSpPr>
        <p:spPr>
          <a:xfrm>
            <a:off x="3512446" y="5147971"/>
            <a:ext cx="2040673" cy="70930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Inductive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Learning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1A6F962-3193-4548-A59D-86252BA84AD5}"/>
              </a:ext>
            </a:extLst>
          </p:cNvPr>
          <p:cNvCxnSpPr>
            <a:cxnSpLocks/>
            <a:stCxn id="36" idx="2"/>
            <a:endCxn id="37" idx="0"/>
          </p:cNvCxnSpPr>
          <p:nvPr/>
        </p:nvCxnSpPr>
        <p:spPr>
          <a:xfrm>
            <a:off x="4532783" y="4754058"/>
            <a:ext cx="0" cy="3939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B500BBC-E999-4187-BF59-CC1CB27D0CB7}"/>
              </a:ext>
            </a:extLst>
          </p:cNvPr>
          <p:cNvCxnSpPr>
            <a:cxnSpLocks/>
            <a:stCxn id="37" idx="1"/>
          </p:cNvCxnSpPr>
          <p:nvPr/>
        </p:nvCxnSpPr>
        <p:spPr>
          <a:xfrm flipH="1">
            <a:off x="2378034" y="5502623"/>
            <a:ext cx="113441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CC2432D2-5FED-4112-A4E3-804FF3143085}"/>
              </a:ext>
            </a:extLst>
          </p:cNvPr>
          <p:cNvSpPr/>
          <p:nvPr/>
        </p:nvSpPr>
        <p:spPr>
          <a:xfrm>
            <a:off x="6462470" y="745640"/>
            <a:ext cx="2647664" cy="4742525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Observations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11F331D-B1EE-442A-8F07-DB0A982DE87D}"/>
              </a:ext>
            </a:extLst>
          </p:cNvPr>
          <p:cNvCxnSpPr>
            <a:cxnSpLocks/>
            <a:stCxn id="35" idx="0"/>
            <a:endCxn id="33" idx="2"/>
          </p:cNvCxnSpPr>
          <p:nvPr/>
        </p:nvCxnSpPr>
        <p:spPr>
          <a:xfrm flipV="1">
            <a:off x="1357698" y="3490347"/>
            <a:ext cx="0" cy="901751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6DA0CE53-917F-4DDB-9E78-B0AAFF0EFD62}"/>
              </a:ext>
            </a:extLst>
          </p:cNvPr>
          <p:cNvSpPr/>
          <p:nvPr/>
        </p:nvSpPr>
        <p:spPr>
          <a:xfrm>
            <a:off x="129400" y="1710571"/>
            <a:ext cx="2442950" cy="7093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System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Architecture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4EB76F3-9F7A-4E62-AA3D-0F341A0DC0DF}"/>
              </a:ext>
            </a:extLst>
          </p:cNvPr>
          <p:cNvSpPr/>
          <p:nvPr/>
        </p:nvSpPr>
        <p:spPr>
          <a:xfrm>
            <a:off x="129400" y="2591143"/>
            <a:ext cx="2442950" cy="7093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Causal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sz="2400" dirty="0">
                <a:solidFill>
                  <a:schemeClr val="tx1"/>
                </a:solidFill>
              </a:rPr>
              <a:t>nowledge</a:t>
            </a:r>
          </a:p>
        </p:txBody>
      </p:sp>
      <p:sp>
        <p:nvSpPr>
          <p:cNvPr id="44" name="Flowchart: Alternate Process 43">
            <a:extLst>
              <a:ext uri="{FF2B5EF4-FFF2-40B4-BE49-F238E27FC236}">
                <a16:creationId xmlns:a16="http://schemas.microsoft.com/office/drawing/2014/main" id="{D059601D-7FD8-4AC8-A431-79160A14B921}"/>
              </a:ext>
            </a:extLst>
          </p:cNvPr>
          <p:cNvSpPr/>
          <p:nvPr/>
        </p:nvSpPr>
        <p:spPr>
          <a:xfrm>
            <a:off x="3311308" y="1405772"/>
            <a:ext cx="2442950" cy="709303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Semantic</a:t>
            </a:r>
            <a:br>
              <a:rPr lang="hu-HU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interpretation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23B0110-9D47-49DE-A03A-397D2FA15EE2}"/>
              </a:ext>
            </a:extLst>
          </p:cNvPr>
          <p:cNvSpPr/>
          <p:nvPr/>
        </p:nvSpPr>
        <p:spPr>
          <a:xfrm>
            <a:off x="3311308" y="2290608"/>
            <a:ext cx="2442950" cy="5208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Knowledge Graph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F91F066-6E74-49FF-9942-4FB47B8D2F73}"/>
              </a:ext>
            </a:extLst>
          </p:cNvPr>
          <p:cNvSpPr/>
          <p:nvPr/>
        </p:nvSpPr>
        <p:spPr>
          <a:xfrm>
            <a:off x="3311308" y="2950093"/>
            <a:ext cx="2442950" cy="5208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Causal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Model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7" name="Flowchart: Alternate Process 46">
            <a:extLst>
              <a:ext uri="{FF2B5EF4-FFF2-40B4-BE49-F238E27FC236}">
                <a16:creationId xmlns:a16="http://schemas.microsoft.com/office/drawing/2014/main" id="{FA9C9C89-0056-4C2C-A8E6-153A951C24CB}"/>
              </a:ext>
            </a:extLst>
          </p:cNvPr>
          <p:cNvSpPr/>
          <p:nvPr/>
        </p:nvSpPr>
        <p:spPr>
          <a:xfrm>
            <a:off x="6564827" y="1405770"/>
            <a:ext cx="2442950" cy="709303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Measurement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FE447C7-6F0E-4434-BDBF-1ECEEE5B46FC}"/>
              </a:ext>
            </a:extLst>
          </p:cNvPr>
          <p:cNvSpPr/>
          <p:nvPr/>
        </p:nvSpPr>
        <p:spPr>
          <a:xfrm>
            <a:off x="6564827" y="2522410"/>
            <a:ext cx="2442950" cy="5208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9" name="Flowchart: Alternate Process 48">
            <a:extLst>
              <a:ext uri="{FF2B5EF4-FFF2-40B4-BE49-F238E27FC236}">
                <a16:creationId xmlns:a16="http://schemas.microsoft.com/office/drawing/2014/main" id="{4C2C7F93-FB2D-4A7C-B4FD-3D35D29301A7}"/>
              </a:ext>
            </a:extLst>
          </p:cNvPr>
          <p:cNvSpPr/>
          <p:nvPr/>
        </p:nvSpPr>
        <p:spPr>
          <a:xfrm>
            <a:off x="6564827" y="3450554"/>
            <a:ext cx="2442950" cy="709303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EDA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12A1CD5-81F6-49C6-A0FA-D90F7503C7F3}"/>
              </a:ext>
            </a:extLst>
          </p:cNvPr>
          <p:cNvSpPr/>
          <p:nvPr/>
        </p:nvSpPr>
        <p:spPr>
          <a:xfrm>
            <a:off x="6564827" y="4567193"/>
            <a:ext cx="2442950" cy="7093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Qualitative</a:t>
            </a:r>
            <a:r>
              <a:rPr lang="hu-HU" dirty="0">
                <a:solidFill>
                  <a:schemeClr val="tx1"/>
                </a:solidFill>
              </a:rPr>
              <a:t> </a:t>
            </a:r>
            <a:br>
              <a:rPr lang="hu-HU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hu-HU" dirty="0" err="1">
                <a:solidFill>
                  <a:schemeClr val="tx1"/>
                </a:solidFill>
              </a:rPr>
              <a:t>odel</a:t>
            </a:r>
            <a:endParaRPr lang="en-US" sz="2400" dirty="0" err="1">
              <a:solidFill>
                <a:schemeClr val="tx1"/>
              </a:solidFill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E250363-754D-452F-9DB0-D1E70B6D8B7D}"/>
              </a:ext>
            </a:extLst>
          </p:cNvPr>
          <p:cNvCxnSpPr>
            <a:cxnSpLocks/>
            <a:stCxn id="47" idx="2"/>
            <a:endCxn id="48" idx="0"/>
          </p:cNvCxnSpPr>
          <p:nvPr/>
        </p:nvCxnSpPr>
        <p:spPr>
          <a:xfrm>
            <a:off x="7786302" y="2115073"/>
            <a:ext cx="0" cy="40733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3FC04E4-18D3-42B3-9E2C-FF3A89F8CEDB}"/>
              </a:ext>
            </a:extLst>
          </p:cNvPr>
          <p:cNvCxnSpPr>
            <a:cxnSpLocks/>
            <a:stCxn id="48" idx="2"/>
            <a:endCxn id="49" idx="0"/>
          </p:cNvCxnSpPr>
          <p:nvPr/>
        </p:nvCxnSpPr>
        <p:spPr>
          <a:xfrm>
            <a:off x="7786302" y="3043217"/>
            <a:ext cx="0" cy="40733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6EB480A-C856-4E4D-968F-4A698020D640}"/>
              </a:ext>
            </a:extLst>
          </p:cNvPr>
          <p:cNvCxnSpPr>
            <a:cxnSpLocks/>
            <a:stCxn id="49" idx="2"/>
            <a:endCxn id="50" idx="0"/>
          </p:cNvCxnSpPr>
          <p:nvPr/>
        </p:nvCxnSpPr>
        <p:spPr>
          <a:xfrm>
            <a:off x="7786302" y="4159857"/>
            <a:ext cx="0" cy="40733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023E69B5-A398-4CD4-B90F-70C52C130B34}"/>
              </a:ext>
            </a:extLst>
          </p:cNvPr>
          <p:cNvCxnSpPr>
            <a:cxnSpLocks/>
            <a:endCxn id="44" idx="1"/>
          </p:cNvCxnSpPr>
          <p:nvPr/>
        </p:nvCxnSpPr>
        <p:spPr>
          <a:xfrm>
            <a:off x="2647664" y="1760424"/>
            <a:ext cx="66364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12C63CEF-89C2-48E2-8D29-24AB9C1561C1}"/>
              </a:ext>
            </a:extLst>
          </p:cNvPr>
          <p:cNvCxnSpPr>
            <a:cxnSpLocks/>
            <a:endCxn id="44" idx="3"/>
          </p:cNvCxnSpPr>
          <p:nvPr/>
        </p:nvCxnSpPr>
        <p:spPr>
          <a:xfrm flipH="1">
            <a:off x="5754258" y="1760424"/>
            <a:ext cx="742078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473A4A28-EB58-43CA-8E19-92024B806520}"/>
              </a:ext>
            </a:extLst>
          </p:cNvPr>
          <p:cNvCxnSpPr>
            <a:cxnSpLocks/>
            <a:stCxn id="34" idx="2"/>
            <a:endCxn id="36" idx="0"/>
          </p:cNvCxnSpPr>
          <p:nvPr/>
        </p:nvCxnSpPr>
        <p:spPr>
          <a:xfrm>
            <a:off x="4525897" y="3755148"/>
            <a:ext cx="6886" cy="28960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57650843-AE38-4066-AB3A-34606945903C}"/>
              </a:ext>
            </a:extLst>
          </p:cNvPr>
          <p:cNvSpPr/>
          <p:nvPr/>
        </p:nvSpPr>
        <p:spPr>
          <a:xfrm>
            <a:off x="193373" y="5874303"/>
            <a:ext cx="89167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The project was funded by the European Union, co-financed by the European Social Fund (EFOP-3.6.2-16-2017-00013).</a:t>
            </a:r>
          </a:p>
        </p:txBody>
      </p:sp>
    </p:spTree>
    <p:extLst>
      <p:ext uri="{BB962C8B-B14F-4D97-AF65-F5344CB8AC3E}">
        <p14:creationId xmlns:p14="http://schemas.microsoft.com/office/powerpoint/2010/main" val="3026131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5A34F-6FF1-4A2C-B221-A62771F78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A52AE-5265-4955-8A5F-A1F1D222C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857250"/>
            <a:ext cx="5795588" cy="5529263"/>
          </a:xfrm>
        </p:spPr>
        <p:txBody>
          <a:bodyPr/>
          <a:lstStyle/>
          <a:p>
            <a:r>
              <a:rPr lang="en-US" dirty="0"/>
              <a:t>Cyber-Physical Systems (CPS)</a:t>
            </a:r>
            <a:endParaRPr lang="hu-HU" dirty="0"/>
          </a:p>
          <a:p>
            <a:pPr lvl="1"/>
            <a:r>
              <a:rPr lang="en-US" dirty="0"/>
              <a:t>Component integration</a:t>
            </a:r>
          </a:p>
          <a:p>
            <a:pPr lvl="1"/>
            <a:r>
              <a:rPr lang="en-US" dirty="0"/>
              <a:t>Extra-functional requirements</a:t>
            </a:r>
          </a:p>
          <a:p>
            <a:r>
              <a:rPr lang="en-US" dirty="0"/>
              <a:t>Validation</a:t>
            </a:r>
          </a:p>
          <a:p>
            <a:pPr lvl="1"/>
            <a:r>
              <a:rPr lang="en-US" dirty="0"/>
              <a:t>Benchmarking</a:t>
            </a:r>
          </a:p>
          <a:p>
            <a:pPr lvl="1"/>
            <a:r>
              <a:rPr lang="en-US" dirty="0"/>
              <a:t>Operational log analysis</a:t>
            </a:r>
          </a:p>
          <a:p>
            <a:pPr lvl="1"/>
            <a:endParaRPr lang="en-US" dirty="0"/>
          </a:p>
          <a:p>
            <a:r>
              <a:rPr lang="en-US" dirty="0"/>
              <a:t>Big data sets</a:t>
            </a:r>
          </a:p>
          <a:p>
            <a:pPr lvl="1"/>
            <a:r>
              <a:rPr lang="en-US" dirty="0"/>
              <a:t>Hard-to-interpret</a:t>
            </a:r>
          </a:p>
          <a:p>
            <a:pPr lvl="1"/>
            <a:r>
              <a:rPr lang="en-US" dirty="0"/>
              <a:t>Many dimensional</a:t>
            </a:r>
            <a:endParaRPr lang="hu-H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E6FA1-57EF-48E7-A9EA-42ED5116FF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2D900-13E8-451F-B745-C6CC7325179C}" type="slidenum">
              <a:rPr lang="en-US" smtClean="0"/>
              <a:t>3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F7D3337-6A35-40FD-A980-8F8B3143E4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857250"/>
            <a:ext cx="3332911" cy="33329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220586E-86B2-4506-AB26-752D5BA8BB6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135" r="21729"/>
          <a:stretch/>
        </p:blipFill>
        <p:spPr>
          <a:xfrm>
            <a:off x="3827575" y="4578340"/>
            <a:ext cx="5239806" cy="160670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Arrow: Down 15">
            <a:extLst>
              <a:ext uri="{FF2B5EF4-FFF2-40B4-BE49-F238E27FC236}">
                <a16:creationId xmlns:a16="http://schemas.microsoft.com/office/drawing/2014/main" id="{82F1E0D4-FA86-4935-BD45-EA4FF4CDDB70}"/>
              </a:ext>
            </a:extLst>
          </p:cNvPr>
          <p:cNvSpPr/>
          <p:nvPr/>
        </p:nvSpPr>
        <p:spPr>
          <a:xfrm>
            <a:off x="1672342" y="4075386"/>
            <a:ext cx="361410" cy="602611"/>
          </a:xfrm>
          <a:prstGeom prst="downArrow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16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06ACD-24D5-4734-A178-2128474BA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C7E829-BB67-4548-9842-2FF37047C4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2D900-13E8-451F-B745-C6CC7325179C}" type="slidenum">
              <a:rPr lang="en-US" smtClean="0"/>
              <a:t>4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136ABD4-A1C8-4610-8F75-C86719ECAE0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44" t="16354" r="3125" b="16526"/>
          <a:stretch/>
        </p:blipFill>
        <p:spPr>
          <a:xfrm>
            <a:off x="930815" y="500039"/>
            <a:ext cx="7282369" cy="3767366"/>
          </a:xfrm>
          <a:prstGeom prst="rect">
            <a:avLst/>
          </a:prstGeom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BD36CAC4-9C0A-44BE-AFE2-38D833424B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49" y="3748008"/>
            <a:ext cx="74295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78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5CEA7-BDF8-494A-B8E5-ED4ACF19F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modeling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6740E-E729-4A6E-B2A8-1F22CCA165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2D900-13E8-451F-B745-C6CC7325179C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348430-9D47-4772-843E-130D6161C2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833901"/>
            <a:ext cx="7874000" cy="5648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845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9D1F9-8A78-4095-B5DF-DC6737E2C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Method</a:t>
            </a:r>
            <a:r>
              <a:rPr lang="hu-HU" dirty="0"/>
              <a:t>: </a:t>
            </a:r>
            <a:r>
              <a:rPr lang="hu-HU" dirty="0" err="1"/>
              <a:t>Steps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D68E-9780-481B-BD3C-31CA1D4198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2D900-13E8-451F-B745-C6CC7325179C}" type="slidenum">
              <a:rPr lang="en-US" smtClean="0"/>
              <a:t>6</a:t>
            </a:fld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2BFFC7B-9B8E-4937-8800-C4718C8BB986}"/>
              </a:ext>
            </a:extLst>
          </p:cNvPr>
          <p:cNvSpPr/>
          <p:nvPr/>
        </p:nvSpPr>
        <p:spPr>
          <a:xfrm>
            <a:off x="33866" y="940193"/>
            <a:ext cx="2647664" cy="2744704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Background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knowledge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E9A09E76-D4C5-45E7-B031-F687E7727574}"/>
              </a:ext>
            </a:extLst>
          </p:cNvPr>
          <p:cNvSpPr/>
          <p:nvPr/>
        </p:nvSpPr>
        <p:spPr>
          <a:xfrm>
            <a:off x="3088984" y="940191"/>
            <a:ext cx="2873825" cy="300950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Knowledge fusion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3EB413C-1DFF-4070-90B4-FA8B8E3D7D6D}"/>
              </a:ext>
            </a:extLst>
          </p:cNvPr>
          <p:cNvSpPr/>
          <p:nvPr/>
        </p:nvSpPr>
        <p:spPr>
          <a:xfrm>
            <a:off x="337361" y="4761743"/>
            <a:ext cx="2040673" cy="1513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Extracted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Qualitative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Model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FB2EA98-BD72-4C19-847C-72C30DD4CB01}"/>
              </a:ext>
            </a:extLst>
          </p:cNvPr>
          <p:cNvSpPr/>
          <p:nvPr/>
        </p:nvSpPr>
        <p:spPr>
          <a:xfrm>
            <a:off x="3411882" y="4394948"/>
            <a:ext cx="2241801" cy="7093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ASP</a:t>
            </a:r>
            <a:br>
              <a:rPr lang="hu-HU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Representation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C16672AB-C7EA-4ACA-BCDE-C63EC0DCEF10}"/>
              </a:ext>
            </a:extLst>
          </p:cNvPr>
          <p:cNvSpPr/>
          <p:nvPr/>
        </p:nvSpPr>
        <p:spPr>
          <a:xfrm>
            <a:off x="3512446" y="5517616"/>
            <a:ext cx="2040673" cy="70930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Inductive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Learning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1A6F962-3193-4548-A59D-86252BA84AD5}"/>
              </a:ext>
            </a:extLst>
          </p:cNvPr>
          <p:cNvCxnSpPr>
            <a:cxnSpLocks/>
            <a:stCxn id="36" idx="2"/>
            <a:endCxn id="37" idx="0"/>
          </p:cNvCxnSpPr>
          <p:nvPr/>
        </p:nvCxnSpPr>
        <p:spPr>
          <a:xfrm>
            <a:off x="4532783" y="5104251"/>
            <a:ext cx="0" cy="41336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B500BBC-E999-4187-BF59-CC1CB27D0CB7}"/>
              </a:ext>
            </a:extLst>
          </p:cNvPr>
          <p:cNvCxnSpPr>
            <a:cxnSpLocks/>
            <a:stCxn id="37" idx="1"/>
          </p:cNvCxnSpPr>
          <p:nvPr/>
        </p:nvCxnSpPr>
        <p:spPr>
          <a:xfrm flipH="1">
            <a:off x="2378034" y="5872268"/>
            <a:ext cx="113441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CC2432D2-5FED-4112-A4E3-804FF3143085}"/>
              </a:ext>
            </a:extLst>
          </p:cNvPr>
          <p:cNvSpPr/>
          <p:nvPr/>
        </p:nvSpPr>
        <p:spPr>
          <a:xfrm>
            <a:off x="6462470" y="940190"/>
            <a:ext cx="2647664" cy="4742525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Observations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11F331D-B1EE-442A-8F07-DB0A982DE87D}"/>
              </a:ext>
            </a:extLst>
          </p:cNvPr>
          <p:cNvCxnSpPr>
            <a:cxnSpLocks/>
            <a:stCxn id="35" idx="0"/>
            <a:endCxn id="33" idx="2"/>
          </p:cNvCxnSpPr>
          <p:nvPr/>
        </p:nvCxnSpPr>
        <p:spPr>
          <a:xfrm flipV="1">
            <a:off x="1357698" y="3684897"/>
            <a:ext cx="0" cy="1076846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6DA0CE53-917F-4DDB-9E78-B0AAFF0EFD62}"/>
              </a:ext>
            </a:extLst>
          </p:cNvPr>
          <p:cNvSpPr/>
          <p:nvPr/>
        </p:nvSpPr>
        <p:spPr>
          <a:xfrm>
            <a:off x="129400" y="1905121"/>
            <a:ext cx="2442950" cy="7093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System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Architecture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4EB76F3-9F7A-4E62-AA3D-0F341A0DC0DF}"/>
              </a:ext>
            </a:extLst>
          </p:cNvPr>
          <p:cNvSpPr/>
          <p:nvPr/>
        </p:nvSpPr>
        <p:spPr>
          <a:xfrm>
            <a:off x="129400" y="2785693"/>
            <a:ext cx="2442950" cy="7093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Causal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sz="2400" dirty="0">
                <a:solidFill>
                  <a:schemeClr val="tx1"/>
                </a:solidFill>
              </a:rPr>
              <a:t>nowledge</a:t>
            </a:r>
          </a:p>
        </p:txBody>
      </p:sp>
      <p:sp>
        <p:nvSpPr>
          <p:cNvPr id="44" name="Flowchart: Alternate Process 43">
            <a:extLst>
              <a:ext uri="{FF2B5EF4-FFF2-40B4-BE49-F238E27FC236}">
                <a16:creationId xmlns:a16="http://schemas.microsoft.com/office/drawing/2014/main" id="{D059601D-7FD8-4AC8-A431-79160A14B921}"/>
              </a:ext>
            </a:extLst>
          </p:cNvPr>
          <p:cNvSpPr/>
          <p:nvPr/>
        </p:nvSpPr>
        <p:spPr>
          <a:xfrm>
            <a:off x="3311308" y="1600322"/>
            <a:ext cx="2442950" cy="709303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Semantic</a:t>
            </a:r>
            <a:br>
              <a:rPr lang="hu-HU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interpretation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23B0110-9D47-49DE-A03A-397D2FA15EE2}"/>
              </a:ext>
            </a:extLst>
          </p:cNvPr>
          <p:cNvSpPr/>
          <p:nvPr/>
        </p:nvSpPr>
        <p:spPr>
          <a:xfrm>
            <a:off x="3311308" y="2485158"/>
            <a:ext cx="2442950" cy="5208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Knowledge Graph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F91F066-6E74-49FF-9942-4FB47B8D2F73}"/>
              </a:ext>
            </a:extLst>
          </p:cNvPr>
          <p:cNvSpPr/>
          <p:nvPr/>
        </p:nvSpPr>
        <p:spPr>
          <a:xfrm>
            <a:off x="3311308" y="3144643"/>
            <a:ext cx="2442950" cy="5208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Causal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Model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7" name="Flowchart: Alternate Process 46">
            <a:extLst>
              <a:ext uri="{FF2B5EF4-FFF2-40B4-BE49-F238E27FC236}">
                <a16:creationId xmlns:a16="http://schemas.microsoft.com/office/drawing/2014/main" id="{FA9C9C89-0056-4C2C-A8E6-153A951C24CB}"/>
              </a:ext>
            </a:extLst>
          </p:cNvPr>
          <p:cNvSpPr/>
          <p:nvPr/>
        </p:nvSpPr>
        <p:spPr>
          <a:xfrm>
            <a:off x="6564827" y="1600320"/>
            <a:ext cx="2442950" cy="709303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Measurement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FE447C7-6F0E-4434-BDBF-1ECEEE5B46FC}"/>
              </a:ext>
            </a:extLst>
          </p:cNvPr>
          <p:cNvSpPr/>
          <p:nvPr/>
        </p:nvSpPr>
        <p:spPr>
          <a:xfrm>
            <a:off x="6564827" y="2716960"/>
            <a:ext cx="2442950" cy="5208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9" name="Flowchart: Alternate Process 48">
            <a:extLst>
              <a:ext uri="{FF2B5EF4-FFF2-40B4-BE49-F238E27FC236}">
                <a16:creationId xmlns:a16="http://schemas.microsoft.com/office/drawing/2014/main" id="{4C2C7F93-FB2D-4A7C-B4FD-3D35D29301A7}"/>
              </a:ext>
            </a:extLst>
          </p:cNvPr>
          <p:cNvSpPr/>
          <p:nvPr/>
        </p:nvSpPr>
        <p:spPr>
          <a:xfrm>
            <a:off x="6564827" y="3645104"/>
            <a:ext cx="2442950" cy="709303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EDA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12A1CD5-81F6-49C6-A0FA-D90F7503C7F3}"/>
              </a:ext>
            </a:extLst>
          </p:cNvPr>
          <p:cNvSpPr/>
          <p:nvPr/>
        </p:nvSpPr>
        <p:spPr>
          <a:xfrm>
            <a:off x="6564827" y="4761743"/>
            <a:ext cx="2442950" cy="7093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Qualitative</a:t>
            </a:r>
            <a:r>
              <a:rPr lang="hu-HU" dirty="0">
                <a:solidFill>
                  <a:schemeClr val="tx1"/>
                </a:solidFill>
              </a:rPr>
              <a:t> </a:t>
            </a:r>
            <a:br>
              <a:rPr lang="hu-HU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hu-HU" dirty="0" err="1">
                <a:solidFill>
                  <a:schemeClr val="tx1"/>
                </a:solidFill>
              </a:rPr>
              <a:t>odel</a:t>
            </a:r>
            <a:endParaRPr lang="en-US" sz="2400" dirty="0" err="1">
              <a:solidFill>
                <a:schemeClr val="tx1"/>
              </a:solidFill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E250363-754D-452F-9DB0-D1E70B6D8B7D}"/>
              </a:ext>
            </a:extLst>
          </p:cNvPr>
          <p:cNvCxnSpPr>
            <a:cxnSpLocks/>
            <a:stCxn id="47" idx="2"/>
            <a:endCxn id="48" idx="0"/>
          </p:cNvCxnSpPr>
          <p:nvPr/>
        </p:nvCxnSpPr>
        <p:spPr>
          <a:xfrm>
            <a:off x="7786302" y="2309623"/>
            <a:ext cx="0" cy="40733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3FC04E4-18D3-42B3-9E2C-FF3A89F8CEDB}"/>
              </a:ext>
            </a:extLst>
          </p:cNvPr>
          <p:cNvCxnSpPr>
            <a:cxnSpLocks/>
            <a:stCxn id="48" idx="2"/>
            <a:endCxn id="49" idx="0"/>
          </p:cNvCxnSpPr>
          <p:nvPr/>
        </p:nvCxnSpPr>
        <p:spPr>
          <a:xfrm>
            <a:off x="7786302" y="3237767"/>
            <a:ext cx="0" cy="40733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6EB480A-C856-4E4D-968F-4A698020D640}"/>
              </a:ext>
            </a:extLst>
          </p:cNvPr>
          <p:cNvCxnSpPr>
            <a:cxnSpLocks/>
            <a:stCxn id="49" idx="2"/>
            <a:endCxn id="50" idx="0"/>
          </p:cNvCxnSpPr>
          <p:nvPr/>
        </p:nvCxnSpPr>
        <p:spPr>
          <a:xfrm>
            <a:off x="7786302" y="4354407"/>
            <a:ext cx="0" cy="40733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023E69B5-A398-4CD4-B90F-70C52C130B34}"/>
              </a:ext>
            </a:extLst>
          </p:cNvPr>
          <p:cNvCxnSpPr>
            <a:cxnSpLocks/>
            <a:endCxn id="44" idx="1"/>
          </p:cNvCxnSpPr>
          <p:nvPr/>
        </p:nvCxnSpPr>
        <p:spPr>
          <a:xfrm>
            <a:off x="2647664" y="1954974"/>
            <a:ext cx="66364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12C63CEF-89C2-48E2-8D29-24AB9C1561C1}"/>
              </a:ext>
            </a:extLst>
          </p:cNvPr>
          <p:cNvCxnSpPr>
            <a:cxnSpLocks/>
            <a:endCxn id="44" idx="3"/>
          </p:cNvCxnSpPr>
          <p:nvPr/>
        </p:nvCxnSpPr>
        <p:spPr>
          <a:xfrm flipH="1">
            <a:off x="5754258" y="1954974"/>
            <a:ext cx="742078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473A4A28-EB58-43CA-8E19-92024B806520}"/>
              </a:ext>
            </a:extLst>
          </p:cNvPr>
          <p:cNvCxnSpPr>
            <a:cxnSpLocks/>
            <a:stCxn id="34" idx="2"/>
            <a:endCxn id="36" idx="0"/>
          </p:cNvCxnSpPr>
          <p:nvPr/>
        </p:nvCxnSpPr>
        <p:spPr>
          <a:xfrm>
            <a:off x="4525897" y="3949698"/>
            <a:ext cx="6886" cy="44525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1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screenshot of a cell phone&#10;&#10;Description automatically generated">
            <a:extLst>
              <a:ext uri="{FF2B5EF4-FFF2-40B4-BE49-F238E27FC236}">
                <a16:creationId xmlns:a16="http://schemas.microsoft.com/office/drawing/2014/main" id="{AD7A2776-6E6E-4BBD-8A6E-9C03BFE56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387" y="949568"/>
            <a:ext cx="5637504" cy="48990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D19BF1-67C8-42BA-A0FF-53331DF99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Modes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69FFE-3937-474C-8FC7-B10A8A5C0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17" y="861294"/>
            <a:ext cx="8858250" cy="4595813"/>
          </a:xfrm>
        </p:spPr>
        <p:txBody>
          <a:bodyPr/>
          <a:lstStyle/>
          <a:p>
            <a:r>
              <a:rPr lang="en-US" sz="2400" dirty="0"/>
              <a:t>Homogenous domains</a:t>
            </a:r>
            <a:endParaRPr lang="hu-HU" sz="2400" dirty="0"/>
          </a:p>
          <a:p>
            <a:pPr lvl="1"/>
            <a:r>
              <a:rPr lang="en-US" sz="2000" dirty="0"/>
              <a:t>Similar behaviors</a:t>
            </a:r>
            <a:endParaRPr lang="hu-HU" sz="2000" dirty="0"/>
          </a:p>
          <a:p>
            <a:r>
              <a:rPr lang="en-US" sz="2400" dirty="0"/>
              <a:t>Visual </a:t>
            </a:r>
            <a:r>
              <a:rPr lang="hu-HU" sz="2400" dirty="0"/>
              <a:t>EDA</a:t>
            </a:r>
          </a:p>
          <a:p>
            <a:pPr lvl="1"/>
            <a:r>
              <a:rPr lang="en-US" sz="2000" dirty="0"/>
              <a:t>Thresholds</a:t>
            </a:r>
            <a:endParaRPr lang="hu-HU" sz="2000" dirty="0"/>
          </a:p>
          <a:p>
            <a:r>
              <a:rPr lang="en-US" sz="2400" dirty="0"/>
              <a:t>Clustering techniques</a:t>
            </a:r>
            <a:endParaRPr lang="hu-HU" sz="2400" dirty="0"/>
          </a:p>
          <a:p>
            <a:pPr lvl="1"/>
            <a:r>
              <a:rPr lang="en-US" sz="2000" dirty="0"/>
              <a:t>K-mean</a:t>
            </a:r>
            <a:endParaRPr lang="hu-HU" sz="2000" dirty="0"/>
          </a:p>
          <a:p>
            <a:r>
              <a:rPr lang="hu-HU" sz="2400" dirty="0"/>
              <a:t>3</a:t>
            </a:r>
            <a:r>
              <a:rPr lang="en-US" sz="2400" dirty="0"/>
              <a:t> operational domains</a:t>
            </a:r>
            <a:endParaRPr lang="hu-HU" sz="2400" dirty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C2DB78-6A41-4E76-8027-9B27E0822B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2D900-13E8-451F-B745-C6CC7325179C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7D0D31-F2BF-4A15-83AE-64EA97219E1E}"/>
              </a:ext>
            </a:extLst>
          </p:cNvPr>
          <p:cNvSpPr/>
          <p:nvPr/>
        </p:nvSpPr>
        <p:spPr>
          <a:xfrm>
            <a:off x="318481" y="4497944"/>
            <a:ext cx="3531339" cy="564195"/>
          </a:xfrm>
          <a:prstGeom prst="rect">
            <a:avLst/>
          </a:prstGeom>
          <a:solidFill>
            <a:srgbClr val="B73232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Faulty behavior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2C3357-8788-4456-8830-C21C32ACBB7A}"/>
              </a:ext>
            </a:extLst>
          </p:cNvPr>
          <p:cNvSpPr/>
          <p:nvPr/>
        </p:nvSpPr>
        <p:spPr>
          <a:xfrm>
            <a:off x="318481" y="5626334"/>
            <a:ext cx="3531339" cy="564195"/>
          </a:xfrm>
          <a:prstGeom prst="rect">
            <a:avLst/>
          </a:prstGeom>
          <a:solidFill>
            <a:srgbClr val="38B26A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Normal behavior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6742B9-2872-4767-AAA1-93C429D345B9}"/>
              </a:ext>
            </a:extLst>
          </p:cNvPr>
          <p:cNvSpPr/>
          <p:nvPr/>
        </p:nvSpPr>
        <p:spPr>
          <a:xfrm>
            <a:off x="318480" y="5062139"/>
            <a:ext cx="3531339" cy="5641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121576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06FDCF7-9809-4522-BF51-17BA9AEDBC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387" y="867357"/>
            <a:ext cx="8491225" cy="539263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E23E82-DB72-42E8-A170-902B23FFB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Ladder of Causation</a:t>
            </a:r>
            <a:r>
              <a:rPr lang="hu-HU" dirty="0"/>
              <a:t> </a:t>
            </a:r>
            <a:r>
              <a:rPr lang="en-US" dirty="0"/>
              <a:t>(Judea Pearl)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D4432A-E586-4C56-A13D-C772E86855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2D900-13E8-451F-B745-C6CC7325179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07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153E3-E35A-453E-B6D8-23ACBA9F0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237507-9319-4053-AA9E-83A2E6529D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C85712-A09B-4560-9D1E-08050AA835BB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hu-HU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2258CB8-A804-4D8D-98FA-33AD57D31D60}"/>
              </a:ext>
            </a:extLst>
          </p:cNvPr>
          <p:cNvSpPr txBox="1">
            <a:spLocks/>
          </p:cNvSpPr>
          <p:nvPr/>
        </p:nvSpPr>
        <p:spPr bwMode="auto">
          <a:xfrm>
            <a:off x="142875" y="4125381"/>
            <a:ext cx="8858250" cy="168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Courier New" pitchFamily="49" charset="0"/>
              <a:buChar char="o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/>
              <a:t>Data propagation</a:t>
            </a:r>
          </a:p>
          <a:p>
            <a:r>
              <a:rPr lang="en-US" b="0" dirty="0"/>
              <a:t>Hidden relationships (e.g., shared resources)</a:t>
            </a:r>
          </a:p>
          <a:p>
            <a:r>
              <a:rPr lang="en-US" b="0" dirty="0"/>
              <a:t>Filtering false associations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C53AF3-ADAD-44C9-8293-C35D24FB19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849977"/>
            <a:ext cx="9144000" cy="304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38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theme1.xml><?xml version="1.0" encoding="utf-8"?>
<a:theme xmlns:a="http://schemas.openxmlformats.org/drawingml/2006/main" name="mit">
  <a:themeElements>
    <a:clrScheme name="1. egyéni séma">
      <a:dk1>
        <a:srgbClr val="000000"/>
      </a:dk1>
      <a:lt1>
        <a:srgbClr val="FFFFFF"/>
      </a:lt1>
      <a:dk2>
        <a:srgbClr val="FFFFFF"/>
      </a:dk2>
      <a:lt2>
        <a:srgbClr val="B83A55"/>
      </a:lt2>
      <a:accent1>
        <a:srgbClr val="762536"/>
      </a:accent1>
      <a:accent2>
        <a:srgbClr val="00B0F0"/>
      </a:accent2>
      <a:accent3>
        <a:srgbClr val="007D00"/>
      </a:accent3>
      <a:accent4>
        <a:srgbClr val="002060"/>
      </a:accent4>
      <a:accent5>
        <a:srgbClr val="FFC000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 w="38100">
          <a:solidFill>
            <a:schemeClr val="accent1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400" dirty="0" err="1">
            <a:solidFill>
              <a:schemeClr val="tx2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bme_ftsrg_hun_micskeiz_new_v6 1">
        <a:dk1>
          <a:srgbClr val="621E0F"/>
        </a:dk1>
        <a:lt1>
          <a:srgbClr val="FFFFFF"/>
        </a:lt1>
        <a:dk2>
          <a:srgbClr val="000000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AAAAAA"/>
        </a:accent3>
        <a:accent4>
          <a:srgbClr val="DADADA"/>
        </a:accent4>
        <a:accent5>
          <a:srgbClr val="FBEBAD"/>
        </a:accent5>
        <a:accent6>
          <a:srgbClr val="D06800"/>
        </a:accent6>
        <a:hlink>
          <a:srgbClr val="0038AE"/>
        </a:hlink>
        <a:folHlink>
          <a:srgbClr val="0038A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e_ftsrg_hun_micskeiz_new_v6 2">
        <a:dk1>
          <a:srgbClr val="0099FF"/>
        </a:dk1>
        <a:lt1>
          <a:srgbClr val="FFFFFF"/>
        </a:lt1>
        <a:dk2>
          <a:srgbClr val="000000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AAAAAA"/>
        </a:accent3>
        <a:accent4>
          <a:srgbClr val="DADADA"/>
        </a:accent4>
        <a:accent5>
          <a:srgbClr val="BDACAE"/>
        </a:accent5>
        <a:accent6>
          <a:srgbClr val="744919"/>
        </a:accent6>
        <a:hlink>
          <a:srgbClr val="002060"/>
        </a:hlink>
        <a:folHlink>
          <a:srgbClr val="00206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e_ftsrg_hun_micskeiz_new_v6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00A579"/>
        </a:accent6>
        <a:hlink>
          <a:srgbClr val="0098CE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it" id="{7B4FCB40-D036-4B9E-B5EB-7189DACECCDA}" vid="{C625872C-6015-4E0B-B846-828334C188BC}"/>
    </a:ext>
  </a:extLst>
</a:theme>
</file>

<file path=ppt/theme/theme2.xml><?xml version="1.0" encoding="utf-8"?>
<a:theme xmlns:a="http://schemas.openxmlformats.org/drawingml/2006/main" name="1_FTSRG presentation">
  <a:themeElements>
    <a:clrScheme name="1. egyéni séma">
      <a:dk1>
        <a:srgbClr val="000000"/>
      </a:dk1>
      <a:lt1>
        <a:srgbClr val="FFFFFF"/>
      </a:lt1>
      <a:dk2>
        <a:srgbClr val="FFFFFF"/>
      </a:dk2>
      <a:lt2>
        <a:srgbClr val="B83A55"/>
      </a:lt2>
      <a:accent1>
        <a:srgbClr val="762536"/>
      </a:accent1>
      <a:accent2>
        <a:srgbClr val="00B0F0"/>
      </a:accent2>
      <a:accent3>
        <a:srgbClr val="007D00"/>
      </a:accent3>
      <a:accent4>
        <a:srgbClr val="002060"/>
      </a:accent4>
      <a:accent5>
        <a:srgbClr val="FFC000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 w="38100">
          <a:solidFill>
            <a:schemeClr val="accent1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400" dirty="0" err="1">
            <a:solidFill>
              <a:schemeClr val="tx2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bme_ftsrg_hun_micskeiz_new_v6 1">
        <a:dk1>
          <a:srgbClr val="621E0F"/>
        </a:dk1>
        <a:lt1>
          <a:srgbClr val="FFFFFF"/>
        </a:lt1>
        <a:dk2>
          <a:srgbClr val="000000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AAAAAA"/>
        </a:accent3>
        <a:accent4>
          <a:srgbClr val="DADADA"/>
        </a:accent4>
        <a:accent5>
          <a:srgbClr val="FBEBAD"/>
        </a:accent5>
        <a:accent6>
          <a:srgbClr val="D06800"/>
        </a:accent6>
        <a:hlink>
          <a:srgbClr val="0038AE"/>
        </a:hlink>
        <a:folHlink>
          <a:srgbClr val="0038A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e_ftsrg_hun_micskeiz_new_v6 2">
        <a:dk1>
          <a:srgbClr val="0099FF"/>
        </a:dk1>
        <a:lt1>
          <a:srgbClr val="FFFFFF"/>
        </a:lt1>
        <a:dk2>
          <a:srgbClr val="000000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AAAAAA"/>
        </a:accent3>
        <a:accent4>
          <a:srgbClr val="DADADA"/>
        </a:accent4>
        <a:accent5>
          <a:srgbClr val="BDACAE"/>
        </a:accent5>
        <a:accent6>
          <a:srgbClr val="744919"/>
        </a:accent6>
        <a:hlink>
          <a:srgbClr val="002060"/>
        </a:hlink>
        <a:folHlink>
          <a:srgbClr val="00206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e_ftsrg_hun_micskeiz_new_v6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00A579"/>
        </a:accent6>
        <a:hlink>
          <a:srgbClr val="0098CE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FTSRG presentation">
  <a:themeElements>
    <a:clrScheme name="1. egyéni séma">
      <a:dk1>
        <a:srgbClr val="000000"/>
      </a:dk1>
      <a:lt1>
        <a:srgbClr val="FFFFFF"/>
      </a:lt1>
      <a:dk2>
        <a:srgbClr val="FFFFFF"/>
      </a:dk2>
      <a:lt2>
        <a:srgbClr val="B83A55"/>
      </a:lt2>
      <a:accent1>
        <a:srgbClr val="762536"/>
      </a:accent1>
      <a:accent2>
        <a:srgbClr val="00B0F0"/>
      </a:accent2>
      <a:accent3>
        <a:srgbClr val="007D00"/>
      </a:accent3>
      <a:accent4>
        <a:srgbClr val="002060"/>
      </a:accent4>
      <a:accent5>
        <a:srgbClr val="FFC000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 w="38100">
          <a:solidFill>
            <a:schemeClr val="accent1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400" dirty="0" err="1">
            <a:solidFill>
              <a:schemeClr val="tx2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bme_ftsrg_hun_micskeiz_new_v6 1">
        <a:dk1>
          <a:srgbClr val="621E0F"/>
        </a:dk1>
        <a:lt1>
          <a:srgbClr val="FFFFFF"/>
        </a:lt1>
        <a:dk2>
          <a:srgbClr val="000000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AAAAAA"/>
        </a:accent3>
        <a:accent4>
          <a:srgbClr val="DADADA"/>
        </a:accent4>
        <a:accent5>
          <a:srgbClr val="FBEBAD"/>
        </a:accent5>
        <a:accent6>
          <a:srgbClr val="D06800"/>
        </a:accent6>
        <a:hlink>
          <a:srgbClr val="0038AE"/>
        </a:hlink>
        <a:folHlink>
          <a:srgbClr val="0038A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e_ftsrg_hun_micskeiz_new_v6 2">
        <a:dk1>
          <a:srgbClr val="0099FF"/>
        </a:dk1>
        <a:lt1>
          <a:srgbClr val="FFFFFF"/>
        </a:lt1>
        <a:dk2>
          <a:srgbClr val="000000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AAAAAA"/>
        </a:accent3>
        <a:accent4>
          <a:srgbClr val="DADADA"/>
        </a:accent4>
        <a:accent5>
          <a:srgbClr val="BDACAE"/>
        </a:accent5>
        <a:accent6>
          <a:srgbClr val="744919"/>
        </a:accent6>
        <a:hlink>
          <a:srgbClr val="002060"/>
        </a:hlink>
        <a:folHlink>
          <a:srgbClr val="00206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e_ftsrg_hun_micskeiz_new_v6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00A579"/>
        </a:accent6>
        <a:hlink>
          <a:srgbClr val="0098CE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mit</Template>
  <TotalTime>49300</TotalTime>
  <Words>593</Words>
  <Application>Microsoft Office PowerPoint</Application>
  <PresentationFormat>On-screen Show (4:3)</PresentationFormat>
  <Paragraphs>228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</vt:lpstr>
      <vt:lpstr>Bahnschrift SemiLight</vt:lpstr>
      <vt:lpstr>Calibri</vt:lpstr>
      <vt:lpstr>Cambria Math</vt:lpstr>
      <vt:lpstr>Courier New</vt:lpstr>
      <vt:lpstr>Times New Roman</vt:lpstr>
      <vt:lpstr>Wingdings</vt:lpstr>
      <vt:lpstr>mit</vt:lpstr>
      <vt:lpstr>1_FTSRG presentation</vt:lpstr>
      <vt:lpstr>2_FTSRG presentation</vt:lpstr>
      <vt:lpstr>Machine Learning and Reasoning for Exploratory Data Analysis  and Model Extraction  in Cyber-Physical Systems</vt:lpstr>
      <vt:lpstr>Automated model extraction</vt:lpstr>
      <vt:lpstr>Context</vt:lpstr>
      <vt:lpstr>System analysis</vt:lpstr>
      <vt:lpstr>Hybrid modeling</vt:lpstr>
      <vt:lpstr>Method: Steps</vt:lpstr>
      <vt:lpstr>Operational Modes</vt:lpstr>
      <vt:lpstr>Ladder of Causation (Judea Pearl)</vt:lpstr>
      <vt:lpstr>Causal model</vt:lpstr>
      <vt:lpstr>Causal model building</vt:lpstr>
      <vt:lpstr>Semantic interpretation</vt:lpstr>
      <vt:lpstr>Knowledge graph</vt:lpstr>
      <vt:lpstr>Incomplete knowledge</vt:lpstr>
      <vt:lpstr>Weak constraints </vt:lpstr>
      <vt:lpstr>Inductive learning</vt:lpstr>
      <vt:lpstr>Inductive Arguments</vt:lpstr>
      <vt:lpstr>Hypothesis</vt:lpstr>
      <vt:lpstr>Inductive Learning of ASP Programs</vt:lpstr>
      <vt:lpstr>Example: Benchmarking Cloud Services</vt:lpstr>
      <vt:lpstr>Knowledge graph</vt:lpstr>
      <vt:lpstr>Causal model</vt:lpstr>
      <vt:lpstr>Knowledge representation with ASP</vt:lpstr>
      <vt:lpstr>Reasoning: Hidden causal effects</vt:lpstr>
      <vt:lpstr>Reasoning: Fault indication</vt:lpstr>
      <vt:lpstr>Future work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Földvári András Megbízható kiber-fizikai rendszerek tervezése és ellenőrzése</dc:title>
  <dc:creator>Földvári András</dc:creator>
  <cp:lastModifiedBy>András Földvári</cp:lastModifiedBy>
  <cp:revision>802</cp:revision>
  <dcterms:created xsi:type="dcterms:W3CDTF">2018-11-06T20:49:49Z</dcterms:created>
  <dcterms:modified xsi:type="dcterms:W3CDTF">2019-11-28T11:55:43Z</dcterms:modified>
</cp:coreProperties>
</file>