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Default Extension="emf" ContentType="image/x-emf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Default Extension="wmf" ContentType="image/x-wmf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  <p:sldMasterId id="2147483687" r:id="rId3"/>
    <p:sldMasterId id="2147483701" r:id="rId4"/>
    <p:sldMasterId id="2147483714" r:id="rId5"/>
    <p:sldMasterId id="2147483728" r:id="rId6"/>
    <p:sldMasterId id="2147484622" r:id="rId7"/>
    <p:sldMasterId id="2147484637" r:id="rId8"/>
    <p:sldMasterId id="2147484652" r:id="rId9"/>
    <p:sldMasterId id="2147484666" r:id="rId10"/>
    <p:sldMasterId id="2147484680" r:id="rId11"/>
    <p:sldMasterId id="2147484694" r:id="rId12"/>
    <p:sldMasterId id="2147484710" r:id="rId13"/>
    <p:sldMasterId id="2147484724" r:id="rId14"/>
    <p:sldMasterId id="2147484738" r:id="rId15"/>
    <p:sldMasterId id="2147484812" r:id="rId16"/>
    <p:sldMasterId id="2147484827" r:id="rId17"/>
    <p:sldMasterId id="2147484841" r:id="rId18"/>
    <p:sldMasterId id="2147485827" r:id="rId19"/>
    <p:sldMasterId id="2147485841" r:id="rId20"/>
    <p:sldMasterId id="2147485855" r:id="rId21"/>
    <p:sldMasterId id="2147485869" r:id="rId22"/>
    <p:sldMasterId id="2147485883" r:id="rId23"/>
    <p:sldMasterId id="2147485897" r:id="rId24"/>
    <p:sldMasterId id="2147485911" r:id="rId25"/>
    <p:sldMasterId id="2147485925" r:id="rId26"/>
    <p:sldMasterId id="2147485939" r:id="rId27"/>
    <p:sldMasterId id="2147485953" r:id="rId28"/>
    <p:sldMasterId id="2147485967" r:id="rId29"/>
    <p:sldMasterId id="2147485981" r:id="rId30"/>
  </p:sldMasterIdLst>
  <p:notesMasterIdLst>
    <p:notesMasterId r:id="rId67"/>
  </p:notesMasterIdLst>
  <p:sldIdLst>
    <p:sldId id="256" r:id="rId31"/>
    <p:sldId id="318" r:id="rId32"/>
    <p:sldId id="317" r:id="rId33"/>
    <p:sldId id="284" r:id="rId34"/>
    <p:sldId id="285" r:id="rId35"/>
    <p:sldId id="286" r:id="rId36"/>
    <p:sldId id="282" r:id="rId37"/>
    <p:sldId id="287" r:id="rId38"/>
    <p:sldId id="309" r:id="rId39"/>
    <p:sldId id="310" r:id="rId40"/>
    <p:sldId id="289" r:id="rId41"/>
    <p:sldId id="288" r:id="rId42"/>
    <p:sldId id="311" r:id="rId43"/>
    <p:sldId id="294" r:id="rId44"/>
    <p:sldId id="296" r:id="rId45"/>
    <p:sldId id="297" r:id="rId46"/>
    <p:sldId id="334" r:id="rId47"/>
    <p:sldId id="312" r:id="rId48"/>
    <p:sldId id="333" r:id="rId49"/>
    <p:sldId id="308" r:id="rId50"/>
    <p:sldId id="320" r:id="rId51"/>
    <p:sldId id="319" r:id="rId52"/>
    <p:sldId id="304" r:id="rId53"/>
    <p:sldId id="337" r:id="rId54"/>
    <p:sldId id="330" r:id="rId55"/>
    <p:sldId id="306" r:id="rId56"/>
    <p:sldId id="331" r:id="rId57"/>
    <p:sldId id="307" r:id="rId58"/>
    <p:sldId id="336" r:id="rId59"/>
    <p:sldId id="323" r:id="rId60"/>
    <p:sldId id="332" r:id="rId61"/>
    <p:sldId id="313" r:id="rId62"/>
    <p:sldId id="314" r:id="rId63"/>
    <p:sldId id="328" r:id="rId64"/>
    <p:sldId id="321" r:id="rId65"/>
    <p:sldId id="335" r:id="rId66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ozák Lajos Rudolf" initials="KL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D9D9D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706" autoAdjust="0"/>
  </p:normalViewPr>
  <p:slideViewPr>
    <p:cSldViewPr snapToGrid="0">
      <p:cViewPr varScale="1">
        <p:scale>
          <a:sx n="99" d="100"/>
          <a:sy n="99" d="100"/>
        </p:scale>
        <p:origin x="-12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92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8.w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8.w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8.w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8.w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8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03A7C30-DCFC-445B-815B-2F9413B2817D}" type="datetimeFigureOut">
              <a:rPr lang="hu-HU"/>
              <a:pPr>
                <a:defRPr/>
              </a:pPr>
              <a:t>2013.09.12.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F510951-C35F-4A4D-B13B-21E64D201E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68D96-E619-42DA-9985-BD4ADF0F24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17FF9-E095-4577-900D-9B6FC03A93C7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33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6349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659B59-EBB9-4543-8DB2-C625DDAD428F}" type="slidenum">
              <a:rPr lang="hu-HU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537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84996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9886E9-5748-40F8-B685-F205D7A79005}" type="slidenum">
              <a:rPr lang="hu-HU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100356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BA66C-F4DF-4C10-8923-E665C5EE7F09}" type="slidenum">
              <a:rPr lang="hu-HU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E5CB7-CD8F-46DF-81CF-7A7C142392B9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8D68D9-C9A7-41CC-9586-D6DC3D6AFE57}" type="slidenum">
              <a:rPr lang="hu-HU" smtClean="0"/>
              <a:pPr>
                <a:defRPr/>
              </a:pPr>
              <a:t>35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0.vml"/><Relationship Id="rId5" Type="http://schemas.openxmlformats.org/officeDocument/2006/relationships/oleObject" Target="../embeddings/oleObject36.bin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7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8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39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4.vml"/><Relationship Id="rId4" Type="http://schemas.openxmlformats.org/officeDocument/2006/relationships/oleObject" Target="../embeddings/oleObject40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41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42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43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44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45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46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41.vml"/><Relationship Id="rId4" Type="http://schemas.openxmlformats.org/officeDocument/2006/relationships/oleObject" Target="../embeddings/oleObject47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42.vml"/><Relationship Id="rId4" Type="http://schemas.openxmlformats.org/officeDocument/2006/relationships/oleObject" Target="../embeddings/oleObject48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44.vml"/><Relationship Id="rId5" Type="http://schemas.openxmlformats.org/officeDocument/2006/relationships/oleObject" Target="../embeddings/oleObject51.bin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52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46.vml"/><Relationship Id="rId4" Type="http://schemas.openxmlformats.org/officeDocument/2006/relationships/oleObject" Target="../embeddings/oleObject53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47.vml"/><Relationship Id="rId4" Type="http://schemas.openxmlformats.org/officeDocument/2006/relationships/oleObject" Target="../embeddings/oleObject54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55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49.vml"/><Relationship Id="rId4" Type="http://schemas.openxmlformats.org/officeDocument/2006/relationships/oleObject" Target="../embeddings/oleObject56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0.vml"/><Relationship Id="rId4" Type="http://schemas.openxmlformats.org/officeDocument/2006/relationships/oleObject" Target="../embeddings/oleObject57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oleObject58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oleObject59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3.vml"/><Relationship Id="rId4" Type="http://schemas.openxmlformats.org/officeDocument/2006/relationships/oleObject" Target="../embeddings/oleObject60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4.vml"/><Relationship Id="rId4" Type="http://schemas.openxmlformats.org/officeDocument/2006/relationships/oleObject" Target="../embeddings/oleObject6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5.vml"/><Relationship Id="rId4" Type="http://schemas.openxmlformats.org/officeDocument/2006/relationships/oleObject" Target="../embeddings/oleObject62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6.vml"/><Relationship Id="rId4" Type="http://schemas.openxmlformats.org/officeDocument/2006/relationships/oleObject" Target="../embeddings/oleObject63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58.vml"/><Relationship Id="rId5" Type="http://schemas.openxmlformats.org/officeDocument/2006/relationships/oleObject" Target="../embeddings/oleObject66.bin"/><Relationship Id="rId4" Type="http://schemas.openxmlformats.org/officeDocument/2006/relationships/image" Target="../media/image5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2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2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2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2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2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2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2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2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2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73.vml"/><Relationship Id="rId5" Type="http://schemas.openxmlformats.org/officeDocument/2006/relationships/oleObject" Target="../embeddings/oleObject82.bin"/><Relationship Id="rId4" Type="http://schemas.openxmlformats.org/officeDocument/2006/relationships/image" Target="../media/image5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75.vml"/><Relationship Id="rId5" Type="http://schemas.openxmlformats.org/officeDocument/2006/relationships/oleObject" Target="../embeddings/oleObject85.bin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2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2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2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2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2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2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2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2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2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2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2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89.vml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5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2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2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2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3.vml"/><Relationship Id="rId4" Type="http://schemas.openxmlformats.org/officeDocument/2006/relationships/image" Target="../media/image2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4.vml"/><Relationship Id="rId4" Type="http://schemas.openxmlformats.org/officeDocument/2006/relationships/image" Target="../media/image2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2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6.v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2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8.vml"/><Relationship Id="rId4" Type="http://schemas.openxmlformats.org/officeDocument/2006/relationships/image" Target="../media/image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2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2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3.vml"/><Relationship Id="rId5" Type="http://schemas.openxmlformats.org/officeDocument/2006/relationships/oleObject" Target="../embeddings/oleObject115.bin"/><Relationship Id="rId4" Type="http://schemas.openxmlformats.org/officeDocument/2006/relationships/image" Target="../media/image5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4.vml"/><Relationship Id="rId4" Type="http://schemas.openxmlformats.org/officeDocument/2006/relationships/image" Target="../media/image2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06.vml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08.vml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5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10.vml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5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12.vml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5.pn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14.vml"/><Relationship Id="rId5" Type="http://schemas.openxmlformats.org/officeDocument/2006/relationships/oleObject" Target="../embeddings/oleObject131.bin"/><Relationship Id="rId4" Type="http://schemas.openxmlformats.org/officeDocument/2006/relationships/image" Target="../media/image5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16.vml"/><Relationship Id="rId5" Type="http://schemas.openxmlformats.org/officeDocument/2006/relationships/oleObject" Target="../embeddings/oleObject134.bin"/><Relationship Id="rId4" Type="http://schemas.openxmlformats.org/officeDocument/2006/relationships/image" Target="../media/image5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18.vml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5.png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120.vml"/><Relationship Id="rId5" Type="http://schemas.openxmlformats.org/officeDocument/2006/relationships/oleObject" Target="../embeddings/oleObject140.bin"/><Relationship Id="rId4" Type="http://schemas.openxmlformats.org/officeDocument/2006/relationships/image" Target="../media/image5.png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122.vml"/><Relationship Id="rId5" Type="http://schemas.openxmlformats.org/officeDocument/2006/relationships/oleObject" Target="../embeddings/oleObject143.bin"/><Relationship Id="rId4" Type="http://schemas.openxmlformats.org/officeDocument/2006/relationships/image" Target="../media/image5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Master" Target="../slideMasters/slideMaster26.xml"/><Relationship Id="rId1" Type="http://schemas.openxmlformats.org/officeDocument/2006/relationships/vmlDrawing" Target="../drawings/vmlDrawing124.vml"/><Relationship Id="rId5" Type="http://schemas.openxmlformats.org/officeDocument/2006/relationships/oleObject" Target="../embeddings/oleObject146.bin"/><Relationship Id="rId4" Type="http://schemas.openxmlformats.org/officeDocument/2006/relationships/image" Target="../media/image5.png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Master" Target="../slideMasters/slideMaster27.xml"/><Relationship Id="rId1" Type="http://schemas.openxmlformats.org/officeDocument/2006/relationships/vmlDrawing" Target="../drawings/vmlDrawing126.vml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28.vml"/><Relationship Id="rId5" Type="http://schemas.openxmlformats.org/officeDocument/2006/relationships/oleObject" Target="../embeddings/oleObject152.bin"/><Relationship Id="rId4" Type="http://schemas.openxmlformats.org/officeDocument/2006/relationships/image" Target="../media/image5.pn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29.vml"/><Relationship Id="rId4" Type="http://schemas.openxmlformats.org/officeDocument/2006/relationships/oleObject" Target="../embeddings/oleObject153.bin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0.vml"/><Relationship Id="rId4" Type="http://schemas.openxmlformats.org/officeDocument/2006/relationships/oleObject" Target="../embeddings/oleObject154.bin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1.vml"/><Relationship Id="rId4" Type="http://schemas.openxmlformats.org/officeDocument/2006/relationships/oleObject" Target="../embeddings/oleObject155.bin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2.vml"/><Relationship Id="rId4" Type="http://schemas.openxmlformats.org/officeDocument/2006/relationships/oleObject" Target="../embeddings/oleObject156.bin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3.vml"/><Relationship Id="rId4" Type="http://schemas.openxmlformats.org/officeDocument/2006/relationships/oleObject" Target="../embeddings/oleObject157.bin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4.vml"/><Relationship Id="rId4" Type="http://schemas.openxmlformats.org/officeDocument/2006/relationships/oleObject" Target="../embeddings/oleObject158.bin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5.vml"/><Relationship Id="rId4" Type="http://schemas.openxmlformats.org/officeDocument/2006/relationships/oleObject" Target="../embeddings/oleObject159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6.vml"/><Relationship Id="rId4" Type="http://schemas.openxmlformats.org/officeDocument/2006/relationships/oleObject" Target="../embeddings/oleObject160.bin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7.vml"/><Relationship Id="rId4" Type="http://schemas.openxmlformats.org/officeDocument/2006/relationships/oleObject" Target="../embeddings/oleObject161.bin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8.vml"/><Relationship Id="rId4" Type="http://schemas.openxmlformats.org/officeDocument/2006/relationships/oleObject" Target="../embeddings/oleObject162.bin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39.vml"/><Relationship Id="rId4" Type="http://schemas.openxmlformats.org/officeDocument/2006/relationships/oleObject" Target="../embeddings/oleObject163.bin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vmlDrawing" Target="../drawings/vmlDrawing140.vml"/><Relationship Id="rId4" Type="http://schemas.openxmlformats.org/officeDocument/2006/relationships/oleObject" Target="../embeddings/oleObject164.bin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2" Type="http://schemas.openxmlformats.org/officeDocument/2006/relationships/slideMaster" Target="../slideMasters/slideMaster29.xml"/><Relationship Id="rId1" Type="http://schemas.openxmlformats.org/officeDocument/2006/relationships/vmlDrawing" Target="../drawings/vmlDrawing142.vml"/><Relationship Id="rId5" Type="http://schemas.openxmlformats.org/officeDocument/2006/relationships/oleObject" Target="../embeddings/oleObject167.bin"/><Relationship Id="rId4" Type="http://schemas.openxmlformats.org/officeDocument/2006/relationships/image" Target="../media/image5.png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Master" Target="../slideMasters/slideMaster30.xml"/><Relationship Id="rId1" Type="http://schemas.openxmlformats.org/officeDocument/2006/relationships/vmlDrawing" Target="../drawings/vmlDrawing144.vml"/><Relationship Id="rId5" Type="http://schemas.openxmlformats.org/officeDocument/2006/relationships/oleObject" Target="../embeddings/oleObject170.bin"/><Relationship Id="rId4" Type="http://schemas.openxmlformats.org/officeDocument/2006/relationships/image" Target="../media/image5.png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0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2189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21891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 TK -</a:t>
            </a:r>
            <a:b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F868-4D29-424E-AFB2-70E2EC8FB9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0C42F-2884-4482-9460-CF4D27D010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B9135-7B71-43EF-ACFD-C6FCE69C5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2803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2803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9A33C7-BC95-45FC-8A51-34622CDEE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29058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2C93F8-5921-478B-A0B6-19890D72F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0082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A814E8-4103-49F4-8DCF-B420F2EEC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1106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386E7E-5B43-4BEB-B53F-595414360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2130" name="CorelDRAW" r:id="rId3" imgW="2770920" imgH="913680" progId="">
              <p:embed/>
            </p:oleObj>
          </a:graphicData>
        </a:graphic>
      </p:graphicFrame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832FDD-B935-4BFF-B693-2A04552E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3154" name="CorelDRAW" r:id="rId3" imgW="2770920" imgH="913680" progId="">
              <p:embed/>
            </p:oleObj>
          </a:graphicData>
        </a:graphic>
      </p:graphicFrame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AD99FC-6107-4101-A7AA-E00781452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4178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F725AB-8974-42DD-AE0B-B76FB46F2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5202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7C85BE3-E7B0-4955-918F-CDBA312C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6226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2D2E57-30D7-4710-B7D5-D9A632E5F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7250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B92761-0D2B-4143-880F-331F6D341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827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E5BB30-994F-4D69-B4C2-F112FDFA6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39298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7EAEA1-F54A-4848-A7EE-3933586A5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40322" name="CorelDRAW" r:id="rId3" imgW="2770920" imgH="913680" progId="">
              <p:embed/>
            </p:oleObj>
          </a:graphicData>
        </a:graphic>
      </p:graphicFrame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1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6969E5-9151-435F-BE30-E9E2C5F62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41346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000" b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</a:t>
            </a: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TK -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441347" name="CorelDRAW" r:id="rId5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15F6A8-03BB-486B-B79E-A655E6351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2370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8D87F5-1BAB-4CF0-A402-D6F01C7722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339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EF783C-E9DE-47DB-8189-75B75CF732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4418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748C1A-87AB-4D51-8FB7-64E50C7371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544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5721F0-8BB6-4A29-97EC-36A5F7C059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5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6466" name="CorelDRAW" r:id="rId4" imgW="2770920" imgH="913680" progId="">
              <p:embed/>
            </p:oleObj>
          </a:graphicData>
        </a:graphic>
      </p:graphicFrame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C41B1-CB91-465F-8E54-AF8710664D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7490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828AD0-BB2B-4957-9504-09723BB48F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851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CF9B6D-FAA0-4D9B-89C5-9D9AF34D0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9538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1B2390-D4D0-4F9E-BB49-EDC66AB6A9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056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C1DB63-1EBB-4D5D-9A25-0044665954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1586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5B7A9E-27FF-4F29-B9DD-F7AC12E78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2610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B01FB0-A40C-44DA-BE9E-075D178112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363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9413B4-A954-4EA0-8CC1-BBDA44778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54658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000" b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</a:t>
            </a: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TK -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454659" name="CorelDRAW" r:id="rId5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fld id="{E87A7B89-5C2A-4E26-B198-AB7CB81CC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568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7B83136-3D98-4234-B419-106E98C163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6706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CB32A3-17ED-4189-A91A-E8AA3C3AC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7730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0F461F-B003-4565-B7E9-F9571EB4C0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875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649BC0-2FA1-4FE0-BAB4-C01FB81954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59778" name="CorelDRAW" r:id="rId4" imgW="2770920" imgH="913680" progId="">
              <p:embed/>
            </p:oleObj>
          </a:graphicData>
        </a:graphic>
      </p:graphicFrame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D9A53B1-C850-4C54-AE14-BB31246969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080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F5B641-22FC-4FEB-A233-A9596CA6E8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1826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51D69AF-BFFB-4443-9176-0207264485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2850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20AC506-664C-4ECC-BBCF-956757DDDD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387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953A36-9C69-461A-B58A-1CA1D8E4A2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4898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5AA0B3-E66D-41C5-8ABF-14B454FA5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0C074-54C0-4D09-AE89-3A6A89B97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592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300D778-5105-40D2-B951-A7ACBF9DD6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66946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A234550-1269-4C91-B830-75A18DCFCE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6797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67971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fld id="{80985C0F-9586-4EC1-824D-E91ADAD2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68994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06EB3C3-BC0D-4F01-A00C-8B330C239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0018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14B7618-1208-4588-BFD4-DC70A4284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1042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861C832-4F77-48A8-8A9B-4A72FF2D3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2066" name="CorelDRAW" r:id="rId3" imgW="2770920" imgH="913680" progId="">
              <p:embed/>
            </p:oleObj>
          </a:graphicData>
        </a:graphic>
      </p:graphicFrame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8291507-4F39-43B0-831C-17D2F1E29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3090" name="CorelDRAW" r:id="rId3" imgW="2770920" imgH="913680" progId="">
              <p:embed/>
            </p:oleObj>
          </a:graphicData>
        </a:graphic>
      </p:graphicFrame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0ECD348-A688-4B8D-AF70-534C71FC5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411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537683C-DFD0-474D-B153-1AD6A2610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5138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6D20E5D-4B1F-4A20-A5E9-D21C5303E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D9411-6F52-4D7C-8AC4-5662605A4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6162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A7702D-977C-4B76-88B6-4153D561E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7186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0C0BCD8-345F-429C-9DC0-B81D15F47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8210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45E33C-913D-4958-B304-3335EE3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7923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26779C1-4256-414F-BEC2-5E42EB80B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0258" name="CorelDRAW" r:id="rId3" imgW="2770920" imgH="913680" progId="">
              <p:embed/>
            </p:oleObj>
          </a:graphicData>
        </a:graphic>
      </p:graphicFrame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F7B291E-5103-404A-B207-1CCF07088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1282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BB3EC79-D886-489E-8189-194EAED15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82306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82307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F87A1E07-F846-47BF-9EF6-30A487A504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0EA2-1DB7-4FF7-B032-AFDDFCD0D03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710DC-D50A-40CD-9AD0-87DEF5B8BE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76547-AABE-4D2E-8C37-8F95B0DD3A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6D06D-7F1E-4151-8C80-63F5B9490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A6332-07FB-4BF1-96D6-6650968421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913EB-3515-4C9D-A609-75F6E91E567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FFC34-53EF-438C-A1A9-5858406C19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B1E9C-2168-4860-AA5E-840AB3699D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66435-5940-4700-8D4B-406B79CCE9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E04F6-F2ED-4541-BCA0-B56DCE0304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1E5A-C48E-4EBD-9905-989922BF42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9344-0833-42F8-BA52-93ADFE1B708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0106E-FA81-4218-A53E-A577B3AA0D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8333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83331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CD0A6C-49F8-4109-B8D7-B5ECD130C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FBF93-11E1-4BF8-BFEC-3DF9BA5AF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4354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11FB10-D8B8-4264-A8CA-DB4E2BA2A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5378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99CFD9-8AD1-493D-86F8-37C439F4F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6402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007032-7673-4E08-A42A-F4485BE29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7426" name="CorelDRAW" r:id="rId3" imgW="2770920" imgH="913680" progId="">
              <p:embed/>
            </p:oleObj>
          </a:graphicData>
        </a:graphic>
      </p:graphicFrame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894868-5A37-495F-82CD-6A7EBE77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8450" name="CorelDRAW" r:id="rId3" imgW="2770920" imgH="913680" progId="">
              <p:embed/>
            </p:oleObj>
          </a:graphicData>
        </a:graphic>
      </p:graphicFrame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80EAEE-3D5B-4A93-9144-C41136CF5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8947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7249BE-1D97-4E62-95D0-8E31EDC33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0498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64C148-760A-4CB5-B1BD-0CBC24AF6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1522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96F45A-91CE-452F-B430-BE7A3E84B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2546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B8FB0F-FB74-41BC-AF95-11F3156DD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3570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1FE356-7C1B-4929-9345-D08B379D0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29EA1-FD1D-4115-B1CF-8115398F6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459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F0B692-9439-4BBF-B41E-CA602F7D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5618" name="CorelDRAW" r:id="rId3" imgW="2770920" imgH="913680" progId="">
              <p:embed/>
            </p:oleObj>
          </a:graphicData>
        </a:graphic>
      </p:graphicFrame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1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9F2AFB-C941-4403-B7D2-AA0311BCB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96642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96643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87E483-2215-4484-9849-1FC9FA012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7666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CCC3C9-EB47-4206-BE43-449AA0DA8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8690" name="CorelDRAW" r:id="rId3" imgW="2770920" imgH="913680" progId="">
              <p:embed/>
            </p:oleObj>
          </a:graphicData>
        </a:graphic>
      </p:graphicFrame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8C1178-CBC3-4A97-9364-6DA2CFB17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9971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177AE8-C8BE-4962-ADB8-515F3A49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0738" name="CorelDRAW" r:id="rId3" imgW="2770920" imgH="913680" progId="">
              <p:embed/>
            </p:oleObj>
          </a:graphicData>
        </a:graphic>
      </p:graphicFrame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D6F56F-5C5C-41EA-BA38-3CA10B6C5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1762" name="CorelDRAW" r:id="rId3" imgW="2770920" imgH="913680" progId="">
              <p:embed/>
            </p:oleObj>
          </a:graphicData>
        </a:graphic>
      </p:graphicFrame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99AC1B-A93E-467F-B508-028BFB0B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2786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1B7B85-389A-4366-9DBD-B2EB0564B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3810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F3533A-2B3C-4189-A781-E62C8DD8E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4282" y="190500"/>
            <a:ext cx="8750331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214282" y="1268413"/>
            <a:ext cx="4214842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F2A69-A26B-45DD-8746-DF609E7C8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4834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7494F5-D2C7-4BEB-AA90-25D378F96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5858" name="CorelDRAW" r:id="rId3" imgW="2770920" imgH="913680" progId="">
              <p:embed/>
            </p:oleObj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8CA3B4-9876-458A-BD0E-CF09A42E0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6882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12FCFE-9F19-4C38-B3D5-A41EB4896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7906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4F4E20-8612-441F-B8FD-668CBFE35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08930" name="CorelDRAW" r:id="rId3" imgW="2770920" imgH="913680" progId="">
              <p:embed/>
            </p:oleObj>
          </a:graphicData>
        </a:graphic>
      </p:graphicFrame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1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0D99E8-E470-4568-B94F-DFDE78838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50995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50995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93C188D1-5830-4892-8EA6-2BD45E415D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D3B2-2C9D-430B-84BD-6CC9303A1C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633EB-5888-43EA-B30D-6DB72DB3F82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667B-CF46-48B3-8651-5BC3BEB55B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E66AC-5B54-40B7-A3F1-4AC9EB51207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85D6F-483B-4247-BF1B-6AD9DC2AA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1E01-851F-45B4-9797-341F313C76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91D5F-987A-4E96-B35C-89761FA0FF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14F9-C527-46DA-AACC-E644F0C48F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95CB2-87EF-4E53-820F-0CD92D8AC9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D5018-B31C-4180-B4C3-A62F6718766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81D99-41F6-4ADC-8B94-57829EB3F0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CBB4-DB61-471D-BBB2-66F7FA0165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07167-D0FC-430F-96C2-1B2AE326C0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10978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6BC3-867E-42BA-B719-47922E1CA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512002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</a:t>
            </a: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TK -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512003" name="CorelDRAW" r:id="rId5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460ED12D-3C02-46B5-BC6A-F1244C7B8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8513B-DDFA-4C17-A07B-28EE68436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E4D2-6449-40DC-9698-986FFFEEAB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E366-98EF-4CDC-8BA2-0527EF3973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7B17A-1E3E-42A0-B1F0-9B9248366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FB7B3-925D-4773-BE50-BBC8A4613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C274-FA29-4624-8597-D19C5B5C09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01CB-7478-4904-9F9B-AFAD90ED9D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B2973-E8E9-4AB3-8D4C-D6EE80AAED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F37D9-53F0-4262-84FA-A56EA124D5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F60E6-2F50-4A33-986B-E5C5225838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666AA-A9C0-4846-9E96-22814F1045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DBF0-84B4-44A4-B8FC-71F0F8F2B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72D-CEDD-4A2E-A58A-B60D24054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D369E-D960-4B26-A329-13F1A61727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513026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</a:t>
            </a: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TK -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513027" name="CorelDRAW" r:id="rId5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024DF8A0-E44E-4877-A3D3-852320CAC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0E009-1057-4705-837B-B0AD48A01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F5CEE-F8F9-4C04-9F87-560D78AD0A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48A2A-DCC3-43FC-9AFF-024601EEAD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95FC-54B7-43EF-8EC9-919193CCE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7006-0832-4747-A141-878AFB61BC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30623-39D5-4545-BF29-1FAFDC39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EFCC-59B4-4F25-ABFC-7CF5030B91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8821769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2844" y="3971925"/>
            <a:ext cx="8821769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BB74A-D6BC-44BA-9EB9-0CBA9869C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0653B-5D75-4B7D-A29D-62D3562E52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491EE-9217-4B4C-815E-8801B959B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376B9-2ACC-42C2-81F0-BC84847DA8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A5D0-D6CD-46EA-AF09-116E9E4D1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6327-8F34-4AD4-8A37-050C6C2C39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5229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52291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844" y="1268413"/>
            <a:ext cx="8821769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2844" y="3971925"/>
            <a:ext cx="8821769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C1A27-0B05-490D-B154-76024B8C9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56386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56387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42844" y="1268413"/>
            <a:ext cx="428628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42844" y="3971925"/>
            <a:ext cx="428628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D71C4-126E-4312-82FF-666F0F406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2291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2291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 TK -</a:t>
            </a:r>
            <a:b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47B4C637-E19F-421E-BF45-F66A26466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5843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5843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2A873-4F4F-43CD-B329-88F4C444D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6355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6355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081DD-50FE-4021-B63A-5FAC31AA2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6867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6867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B7B2C-09DF-452B-8AE9-DB1CD943D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8472-4BD1-46A3-BE05-0111C703C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7277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72771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B1FEC-D766-4911-854E-02E76FB00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74818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74819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6B36-E0E2-495C-A005-0CF79CF95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76866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76867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724FE-DCEB-460D-9666-C8B2F5BDF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67891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67891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93BAB-96EF-4C5E-B9C6-C62368D41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E9FA2-EC0F-4E12-9A11-26F76F72C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80077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</a:t>
            </a: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TK -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800771" name="CorelDRAW" r:id="rId5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EBD3A3-E71D-4DDF-A8FC-EBBBFE692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179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D67229-54CB-41FC-BEB4-4E429029F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2818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57CB4B-7C8D-4455-882B-BD5F40981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384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6B66AB-A65B-41EC-9389-3B4864456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4866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2BDDAA-AE9B-4C20-9FD3-C69809F6C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5890" name="CorelDRAW" r:id="rId4" imgW="2770920" imgH="913680" progId="">
              <p:embed/>
            </p:oleObj>
          </a:graphicData>
        </a:graphic>
      </p:graphicFrame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AE74CC-498B-453E-8DCE-47E0C8627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691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FAE492-C9EF-4173-946C-7752D10F8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7938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6FB782-4416-4D68-9A8B-EE558FAA3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B4661-A1F6-4C52-B1B3-BA2184EAE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8962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4CF675-84DE-4F72-A2C9-F9BEB08EB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09986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0F5475-778B-48A9-84C4-EF76E1C04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11010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10F63E-B1D4-4843-9CEF-D07ECC94B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12034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B2ECE3-C242-403F-9A60-ABE8DAC6D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11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813058" name="CorelDRAW" r:id="rId4" imgW="2770920" imgH="913680" progId="">
              <p:embed/>
            </p:oleObj>
          </a:graphicData>
        </a:graphic>
      </p:graphicFrame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3A7FF7D-7880-474D-8008-BAD825069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815106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815107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E9467DF3-073F-473D-9814-8783ECC0032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245F-1C61-493B-89CB-B7447240D1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E2CD-78E3-4A90-9884-F5874D13D6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9FF9D-3ACD-4F27-90EE-2DEB40CEC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AD42-D784-46D9-BE88-E5B52A88AD3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5B286-8332-40D4-BF9A-75FD55F2C9C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4C94-D861-4757-A6AC-18C59DE6F95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3502-0D9A-4461-A418-C9B3EFF50CE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822274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822275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07638358-682A-4769-8BAB-1E4AD9D63C6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B9D43-BC17-45B4-8A06-5BFAFB5A250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C50B-0A28-4E10-831F-17ADD0F8F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FCF9D-56C1-474E-A4B8-42FD3C1D4FE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6523C-AEDB-47FC-A0E1-726C96CB438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128F2-2AA0-4E68-8500-9C997CDB85F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9A5D6-72DF-4709-929B-DBEF6E91985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78A2E-C1D3-4096-8490-F4E5C4B61AE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8E4B9-AC49-4339-AE25-C5EE0435EC8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6CD1A-3F31-4CFE-92C2-E390753EB4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CCF56-95F8-43E2-B064-16C167074D7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B9478-7FEB-43AC-839E-586F82C11C1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41858-C259-4533-91FB-381CD8F3B5A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FFDC4-5C01-4545-B383-F81A1F9CD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8B8D9-46C4-4B96-81F6-B3F466DA850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4DA3-59D9-4C58-88CE-80129FC99F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1E99C-06F4-4FED-BED0-C4380A85B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F5AEB-7683-448C-ADBA-254E42B14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04B7A-E5A2-46A3-BD0A-5CC44F94E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FC12B-7D9C-4E0B-B62D-19D6119D5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4282" y="190500"/>
            <a:ext cx="8750331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214282" y="1268413"/>
            <a:ext cx="4214842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1E1BA-A776-409A-A7FF-936CF9B4F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596D3-88B9-4B85-A934-2FF0CE884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7E5EF-B73E-495D-AFC9-6B3701FD7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476F-6F86-4BC8-87ED-487AC36C4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8821769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2844" y="3971925"/>
            <a:ext cx="8821769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2EE0B-EE03-4C50-B7E2-4D8E49980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844" y="1268413"/>
            <a:ext cx="8821769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2844" y="3971925"/>
            <a:ext cx="8821769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8ADC5-41A4-42B5-95BE-D721015CD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750BE-AAAB-4A78-9DAA-A61016314F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42844" y="1268413"/>
            <a:ext cx="428628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42844" y="3971925"/>
            <a:ext cx="428628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9BF60-7648-4E3C-9DF0-2DF494586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Szentágothai</a:t>
            </a:r>
            <a:r>
              <a:rPr lang="hu-HU" sz="1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TK -</a:t>
            </a:r>
            <a:br>
              <a:rPr lang="hu-HU" sz="1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Semmelweis Egyetem</a:t>
            </a:r>
            <a:br>
              <a:rPr lang="hu-HU" sz="1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hu-HU" sz="1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MR Kutatóközpont</a:t>
            </a:r>
            <a:endParaRPr lang="en-US" sz="10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423939" name="CorelDRAW" r:id="rId4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0395E90F-5EF7-45A9-8E43-F80ACAA95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16" name="Kép 15" descr="sote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9538" y="3284984"/>
            <a:ext cx="1584176" cy="158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843DB-5DBA-46E1-811F-1A663E8FED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76AB-A2F4-41CE-A999-92B96D1C80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39BC-E633-4F2F-8E70-20BC4568D4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D5262-997D-4FFA-8D4F-C0E4E65241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BC44B-2974-400E-B25E-C91D6FEE50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87773-BC95-436B-B4E8-915172AE1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B2363-8F47-4AC1-BD09-CD002237E7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B6CF8-36E9-4FBA-B952-DA9764FADE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5E13-FCC9-4218-A403-5099F55489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C4E40-458E-4E19-8F9C-6A58D85E0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68EA-4E5F-44C2-B916-25EA0BFB0E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DE08-7652-48BE-BFD2-384F90EE39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FF765-37D2-40A3-B749-F70E858C7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E1CE-D466-4F3F-85E6-978E52A0E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DF16E-B970-41FE-95E7-CA915A178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EBC0-BC26-41CA-8EC2-3D494B1BB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10607-6267-41AD-8C61-2BA661FCF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FE779-7EB1-46BD-AF71-E228982E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4282" y="190500"/>
            <a:ext cx="8750331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214282" y="1268413"/>
            <a:ext cx="4214842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EAAF4-B701-4171-AA3C-2D61C99D4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788-E85E-49B6-AE25-BEA73045A2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BF682-4542-44E0-8D8E-A64FBA968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714876" y="1268413"/>
            <a:ext cx="4249737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0DBBC-D456-4022-8250-2C273D26F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844" y="1268413"/>
            <a:ext cx="428628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6427-27F8-4F79-9794-8F70E9BFC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844" y="1268413"/>
            <a:ext cx="8821769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2844" y="3971925"/>
            <a:ext cx="8821769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9BB81-6B1B-4308-A490-D333D8EB7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844" y="1268413"/>
            <a:ext cx="8821769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2844" y="3971925"/>
            <a:ext cx="8821769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4F1B8-12D1-4256-A7B2-981084C3E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42844" y="190500"/>
            <a:ext cx="8821769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42844" y="1268413"/>
            <a:ext cx="428628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14876" y="1268413"/>
            <a:ext cx="4249737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42844" y="3971925"/>
            <a:ext cx="428628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4876" y="3971925"/>
            <a:ext cx="4249737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BE292-10DD-45CE-B724-633735D7A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24962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6525" y="1412875"/>
          <a:ext cx="1604963" cy="528638"/>
        </p:xfrm>
        <a:graphic>
          <a:graphicData uri="http://schemas.openxmlformats.org/presentationml/2006/ole">
            <p:oleObj spid="_x0000_s424963" name="CorelDRAW" r:id="rId5" imgW="2770920" imgH="913680" progId="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 TK -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D14E9D06-3C0D-451F-B512-8C72440829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92A0-7846-4DAC-87A2-A25F916400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BA955-962A-4AB8-8424-9B2FA30D98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52FE0-1E0A-40A6-AD28-D96F14DBE4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8129-B396-48C5-B266-1A0C899D2B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2AEFA-44B2-4E45-A06F-84F61DCDC9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B1B53-6664-4CD4-9D9D-923CC8158D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7B2D8-E02E-4738-86CA-82DEFF5596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275B1-247B-4BFF-9E7F-5CEC3C620B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4CD2-2AD1-4225-B7CD-FA4543F52F3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7558A-D27A-4832-ABE4-6EECD36AC3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45263-22D7-445E-8103-0322174674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763270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331913" y="3971925"/>
            <a:ext cx="763270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EA8B5-1424-4BE7-BE5C-795C10AD4E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33191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33191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4463" y="3971925"/>
            <a:ext cx="3740150" cy="2552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925A8-C097-42F1-8418-3BE35471DD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25986" name="CorelDRAW" r:id="rId3" imgW="2770920" imgH="913680" progId="">
              <p:embed/>
            </p:oleObj>
          </a:graphicData>
        </a:graphic>
      </p:graphicFrame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11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654B5-D75A-4C2A-9266-B42412E78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7B06-49D0-412C-8A55-07FA244EE1F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700338" y="692150"/>
          <a:ext cx="5670550" cy="5670550"/>
        </p:xfrm>
        <a:graphic>
          <a:graphicData uri="http://schemas.openxmlformats.org/presentationml/2006/ole">
            <p:oleObj spid="_x0000_s427010" name="CorelDRAW" r:id="rId3" imgW="4898880" imgH="4898880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 descr="mrkk_logo_for_pres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450" y="2016125"/>
            <a:ext cx="1692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Szentágothai</a:t>
            </a: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TK -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Semmelweis Egyetem</a:t>
            </a:r>
            <a:b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hu-HU" sz="10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MR Kutatóközpont</a:t>
            </a:r>
            <a:endParaRPr lang="en-US" sz="1000" b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09538" y="1400175"/>
          <a:ext cx="1604962" cy="528638"/>
        </p:xfrm>
        <a:graphic>
          <a:graphicData uri="http://schemas.openxmlformats.org/presentationml/2006/ole">
            <p:oleObj spid="_x0000_s427011" name="CorelDRAW" r:id="rId5" imgW="2770920" imgH="913680" progId="">
              <p:embed/>
            </p:oleObj>
          </a:graphicData>
        </a:graphic>
      </p:graphicFrame>
      <p:sp>
        <p:nvSpPr>
          <p:cNvPr id="2478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>
                    <a:lumMod val="85000"/>
                  </a:schemeClr>
                </a:solidFill>
                <a:latin typeface="Tahoma" pitchFamily="34" charset="0"/>
              </a:defRPr>
            </a:lvl1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248400"/>
            <a:ext cx="49688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7413" y="6246813"/>
            <a:ext cx="1295400" cy="457200"/>
          </a:xfrm>
        </p:spPr>
        <p:txBody>
          <a:bodyPr/>
          <a:lstStyle>
            <a:lvl1pPr algn="l">
              <a:defRPr sz="1400"/>
            </a:lvl1pPr>
          </a:lstStyle>
          <a:p>
            <a:pPr>
              <a:defRPr/>
            </a:pPr>
            <a:fld id="{8BF314C1-79AF-4992-A891-164E2E4B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dt" sz="half" idx="12"/>
          </p:nvPr>
        </p:nvSpPr>
        <p:spPr>
          <a:xfrm>
            <a:off x="107950" y="6248400"/>
            <a:ext cx="16557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F49E5-B91B-4C1D-B7F2-FC7182FC6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EF45F-31BE-468F-8C44-0BEDC381C2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B4D9-587F-4ED4-872C-10809AE6F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DED0C-270C-49EB-982F-901D572B6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FA2F9-025C-4E6E-909C-52639DFC5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ClipArt beszúrásához kattintson az ikonra</a:t>
            </a:r>
            <a:endParaRPr lang="hu-H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487ED-23EA-4A01-A1F6-E131B4C730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98E5F-533D-4ABE-B1A1-6BA6693C58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2446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B3355-E06B-4878-BCCF-C79ABDD3B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31913" y="1268413"/>
            <a:ext cx="3740150" cy="52562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24463" y="1268413"/>
            <a:ext cx="3740150" cy="2551112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224463" y="3971925"/>
            <a:ext cx="3740150" cy="25527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D4949-9643-4681-A148-E65A8301D7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oleObject" Target="../embeddings/oleObject34.bin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vmlDrawing" Target="../drawings/vmlDrawing29.v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vmlDrawing" Target="../drawings/vmlDrawing43.v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oleObject" Target="../embeddings/oleObject64.bin"/><Relationship Id="rId2" Type="http://schemas.openxmlformats.org/officeDocument/2006/relationships/slideLayout" Target="../slideLayouts/slideLayout143.xml"/><Relationship Id="rId16" Type="http://schemas.openxmlformats.org/officeDocument/2006/relationships/vmlDrawing" Target="../drawings/vmlDrawing57.v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7.xml"/><Relationship Id="rId16" Type="http://schemas.openxmlformats.org/officeDocument/2006/relationships/oleObject" Target="../embeddings/oleObject80.bin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vmlDrawing" Target="../drawings/vmlDrawing72.v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0.xml"/><Relationship Id="rId16" Type="http://schemas.openxmlformats.org/officeDocument/2006/relationships/oleObject" Target="../embeddings/oleObject83.bin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vmlDrawing" Target="../drawings/vmlDrawing74.v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3.xml"/><Relationship Id="rId16" Type="http://schemas.openxmlformats.org/officeDocument/2006/relationships/oleObject" Target="../embeddings/oleObject98.bin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vmlDrawing" Target="../drawings/vmlDrawing88.v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oleObject" Target="../embeddings/oleObject113.bin"/><Relationship Id="rId2" Type="http://schemas.openxmlformats.org/officeDocument/2006/relationships/slideLayout" Target="../slideLayouts/slideLayout196.xml"/><Relationship Id="rId16" Type="http://schemas.openxmlformats.org/officeDocument/2006/relationships/vmlDrawing" Target="../drawings/vmlDrawing102.v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oleObject" Target="../embeddings/oleObject117.bin"/><Relationship Id="rId2" Type="http://schemas.openxmlformats.org/officeDocument/2006/relationships/slideLayout" Target="../slideLayouts/slideLayout2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vmlDrawing" Target="../drawings/vmlDrawing105.v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oleObject" Target="../embeddings/oleObject120.bin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vmlDrawing" Target="../drawings/vmlDrawing107.v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6.xml"/><Relationship Id="rId16" Type="http://schemas.openxmlformats.org/officeDocument/2006/relationships/oleObject" Target="../embeddings/oleObject123.bin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5" Type="http://schemas.openxmlformats.org/officeDocument/2006/relationships/vmlDrawing" Target="../drawings/vmlDrawing109.v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vmlDrawing" Target="../drawings/vmlDrawing3.v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9.xml"/><Relationship Id="rId16" Type="http://schemas.openxmlformats.org/officeDocument/2006/relationships/oleObject" Target="../embeddings/oleObject126.bin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vmlDrawing" Target="../drawings/vmlDrawing111.v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62.xml"/><Relationship Id="rId16" Type="http://schemas.openxmlformats.org/officeDocument/2006/relationships/oleObject" Target="../embeddings/oleObject129.bin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vmlDrawing" Target="../drawings/vmlDrawing113.v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5.xml"/><Relationship Id="rId16" Type="http://schemas.openxmlformats.org/officeDocument/2006/relationships/oleObject" Target="../embeddings/oleObject132.bin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vmlDrawing" Target="../drawings/vmlDrawing115.v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88.xml"/><Relationship Id="rId16" Type="http://schemas.openxmlformats.org/officeDocument/2006/relationships/oleObject" Target="../embeddings/oleObject135.bin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vmlDrawing" Target="../drawings/vmlDrawing117.v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01.xml"/><Relationship Id="rId16" Type="http://schemas.openxmlformats.org/officeDocument/2006/relationships/oleObject" Target="../embeddings/oleObject138.bin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5" Type="http://schemas.openxmlformats.org/officeDocument/2006/relationships/vmlDrawing" Target="../drawings/vmlDrawing119.v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14.xml"/><Relationship Id="rId16" Type="http://schemas.openxmlformats.org/officeDocument/2006/relationships/oleObject" Target="../embeddings/oleObject141.bin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5" Type="http://schemas.openxmlformats.org/officeDocument/2006/relationships/vmlDrawing" Target="../drawings/vmlDrawing121.v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7.xml"/><Relationship Id="rId16" Type="http://schemas.openxmlformats.org/officeDocument/2006/relationships/oleObject" Target="../embeddings/oleObject144.bin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5" Type="http://schemas.openxmlformats.org/officeDocument/2006/relationships/vmlDrawing" Target="../drawings/vmlDrawing123.v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40.xml"/><Relationship Id="rId16" Type="http://schemas.openxmlformats.org/officeDocument/2006/relationships/oleObject" Target="../embeddings/oleObject147.bin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5" Type="http://schemas.openxmlformats.org/officeDocument/2006/relationships/vmlDrawing" Target="../drawings/vmlDrawing125.v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13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slideLayout" Target="../slideLayouts/slideLayout363.xml"/><Relationship Id="rId17" Type="http://schemas.openxmlformats.org/officeDocument/2006/relationships/oleObject" Target="../embeddings/oleObject150.bin"/><Relationship Id="rId2" Type="http://schemas.openxmlformats.org/officeDocument/2006/relationships/slideLayout" Target="../slideLayouts/slideLayout35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5" Type="http://schemas.openxmlformats.org/officeDocument/2006/relationships/vmlDrawing" Target="../drawings/vmlDrawing127.v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66.xml"/><Relationship Id="rId16" Type="http://schemas.openxmlformats.org/officeDocument/2006/relationships/oleObject" Target="../embeddings/oleObject165.bin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vmlDrawing" Target="../drawings/vmlDrawing141.v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vmlDrawing" Target="../drawings/vmlDrawing4.v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slideLayout" Target="../slideLayouts/slideLayout38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79.xml"/><Relationship Id="rId16" Type="http://schemas.openxmlformats.org/officeDocument/2006/relationships/oleObject" Target="../embeddings/oleObject168.bin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5" Type="http://schemas.openxmlformats.org/officeDocument/2006/relationships/vmlDrawing" Target="../drawings/vmlDrawing143.v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4" Type="http://schemas.openxmlformats.org/officeDocument/2006/relationships/theme" Target="../theme/theme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oleObject" Target="../embeddings/oleObject8.bin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vmlDrawing" Target="../drawings/vmlDrawing6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vmlDrawing" Target="../drawings/vmlDrawing7.v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oleObject" Target="../embeddings/oleObject11.bin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vmlDrawing" Target="../drawings/vmlDrawing9.v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77.xml"/><Relationship Id="rId16" Type="http://schemas.openxmlformats.org/officeDocument/2006/relationships/vmlDrawing" Target="../drawings/vmlDrawing10.v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vmlDrawing" Target="../drawings/vmlDrawing13.v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4.xml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vmlDrawing" Target="../drawings/vmlDrawing15.v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1026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37" r:id="rId1"/>
    <p:sldLayoutId id="2147485593" r:id="rId2"/>
    <p:sldLayoutId id="2147485594" r:id="rId3"/>
    <p:sldLayoutId id="2147485595" r:id="rId4"/>
    <p:sldLayoutId id="2147485596" r:id="rId5"/>
    <p:sldLayoutId id="2147485597" r:id="rId6"/>
    <p:sldLayoutId id="2147485598" r:id="rId7"/>
    <p:sldLayoutId id="2147485599" r:id="rId8"/>
    <p:sldLayoutId id="2147485600" r:id="rId9"/>
    <p:sldLayoutId id="2147485601" r:id="rId10"/>
    <p:sldLayoutId id="2147485602" r:id="rId11"/>
    <p:sldLayoutId id="2147485603" r:id="rId12"/>
    <p:sldLayoutId id="214748560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2970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>
                    <a:lumMod val="8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>
                    <a:lumMod val="8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D06867C-C092-42D2-AC74-F8820BB8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>
                    <a:lumMod val="8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29708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698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29698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756" r:id="rId1"/>
    <p:sldLayoutId id="2147485757" r:id="rId2"/>
    <p:sldLayoutId id="2147485758" r:id="rId3"/>
    <p:sldLayoutId id="2147485759" r:id="rId4"/>
    <p:sldLayoutId id="2147485760" r:id="rId5"/>
    <p:sldLayoutId id="2147485761" r:id="rId6"/>
    <p:sldLayoutId id="2147485762" r:id="rId7"/>
    <p:sldLayoutId id="2147485763" r:id="rId8"/>
    <p:sldLayoutId id="2147485764" r:id="rId9"/>
    <p:sldLayoutId id="2147485765" r:id="rId10"/>
    <p:sldLayoutId id="2147485766" r:id="rId11"/>
    <p:sldLayoutId id="2147485767" r:id="rId12"/>
    <p:sldLayoutId id="214748576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>
                    <a:lumMod val="8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>
                    <a:lumMod val="8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AAE94959-D7B5-4D56-97CC-A545991DD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>
                    <a:lumMod val="8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44044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44034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769" r:id="rId1"/>
    <p:sldLayoutId id="2147485770" r:id="rId2"/>
    <p:sldLayoutId id="2147485771" r:id="rId3"/>
    <p:sldLayoutId id="2147485772" r:id="rId4"/>
    <p:sldLayoutId id="2147485773" r:id="rId5"/>
    <p:sldLayoutId id="2147485774" r:id="rId6"/>
    <p:sldLayoutId id="2147485775" r:id="rId7"/>
    <p:sldLayoutId id="2147485776" r:id="rId8"/>
    <p:sldLayoutId id="2147485777" r:id="rId9"/>
    <p:sldLayoutId id="2147485778" r:id="rId10"/>
    <p:sldLayoutId id="2147485779" r:id="rId11"/>
    <p:sldLayoutId id="2147485780" r:id="rId12"/>
    <p:sldLayoutId id="2147485781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58370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58370" name="CorelDRAW" r:id="rId17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583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39E518FD-C6C2-41C5-96AD-4F525AE99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58380" name="Picture 11" descr="mrkk_logo_for_presentatio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  <p:sldLayoutId id="2147485793" r:id="rId12"/>
    <p:sldLayoutId id="2147485794" r:id="rId13"/>
    <p:sldLayoutId id="2147485795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73730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73730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7373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26647F-D37C-401F-A55E-1390C537527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  <p:pic>
        <p:nvPicPr>
          <p:cNvPr id="73740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96" r:id="rId1"/>
    <p:sldLayoutId id="2147485689" r:id="rId2"/>
    <p:sldLayoutId id="2147485690" r:id="rId3"/>
    <p:sldLayoutId id="2147485691" r:id="rId4"/>
    <p:sldLayoutId id="2147485692" r:id="rId5"/>
    <p:sldLayoutId id="2147485693" r:id="rId6"/>
    <p:sldLayoutId id="2147485694" r:id="rId7"/>
    <p:sldLayoutId id="2147485695" r:id="rId8"/>
    <p:sldLayoutId id="2147485696" r:id="rId9"/>
    <p:sldLayoutId id="2147485697" r:id="rId10"/>
    <p:sldLayoutId id="2147485698" r:id="rId11"/>
    <p:sldLayoutId id="2147485699" r:id="rId12"/>
    <p:sldLayoutId id="2147485700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7577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75778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7578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54CB24B-7F4A-4B07-8477-066046BA4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75788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97" r:id="rId1"/>
    <p:sldLayoutId id="2147485798" r:id="rId2"/>
    <p:sldLayoutId id="2147485799" r:id="rId3"/>
    <p:sldLayoutId id="2147485800" r:id="rId4"/>
    <p:sldLayoutId id="2147485801" r:id="rId5"/>
    <p:sldLayoutId id="2147485802" r:id="rId6"/>
    <p:sldLayoutId id="2147485803" r:id="rId7"/>
    <p:sldLayoutId id="2147485804" r:id="rId8"/>
    <p:sldLayoutId id="2147485805" r:id="rId9"/>
    <p:sldLayoutId id="2147485806" r:id="rId10"/>
    <p:sldLayoutId id="2147485807" r:id="rId11"/>
    <p:sldLayoutId id="2147485808" r:id="rId12"/>
    <p:sldLayoutId id="2147485809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90114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90114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9011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18FA4A72-DB83-4996-A195-A43F07FDF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90124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10" r:id="rId1"/>
    <p:sldLayoutId id="2147485811" r:id="rId2"/>
    <p:sldLayoutId id="2147485812" r:id="rId3"/>
    <p:sldLayoutId id="2147485813" r:id="rId4"/>
    <p:sldLayoutId id="2147485814" r:id="rId5"/>
    <p:sldLayoutId id="2147485815" r:id="rId6"/>
    <p:sldLayoutId id="2147485816" r:id="rId7"/>
    <p:sldLayoutId id="2147485817" r:id="rId8"/>
    <p:sldLayoutId id="2147485818" r:id="rId9"/>
    <p:sldLayoutId id="2147485819" r:id="rId10"/>
    <p:sldLayoutId id="2147485820" r:id="rId11"/>
    <p:sldLayoutId id="2147485821" r:id="rId12"/>
    <p:sldLayoutId id="2147485822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4450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104450" name="CorelDRAW" r:id="rId17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44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8F828E-5B7A-44E1-BF75-7550561688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  <p:pic>
        <p:nvPicPr>
          <p:cNvPr id="104460" name="Picture 11" descr="mrkk_logo_for_presentatio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23" r:id="rId1"/>
    <p:sldLayoutId id="2147485701" r:id="rId2"/>
    <p:sldLayoutId id="2147485702" r:id="rId3"/>
    <p:sldLayoutId id="2147485703" r:id="rId4"/>
    <p:sldLayoutId id="2147485704" r:id="rId5"/>
    <p:sldLayoutId id="2147485705" r:id="rId6"/>
    <p:sldLayoutId id="2147485706" r:id="rId7"/>
    <p:sldLayoutId id="2147485707" r:id="rId8"/>
    <p:sldLayoutId id="2147485708" r:id="rId9"/>
    <p:sldLayoutId id="2147485709" r:id="rId10"/>
    <p:sldLayoutId id="2147485710" r:id="rId11"/>
    <p:sldLayoutId id="2147485711" r:id="rId12"/>
    <p:sldLayoutId id="2147485712" r:id="rId13"/>
    <p:sldLayoutId id="2147485824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1075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70B4F-D0FD-42C2-A5E5-1316692A8F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107532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522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107522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825" r:id="rId1"/>
    <p:sldLayoutId id="2147485713" r:id="rId2"/>
    <p:sldLayoutId id="2147485714" r:id="rId3"/>
    <p:sldLayoutId id="2147485715" r:id="rId4"/>
    <p:sldLayoutId id="2147485716" r:id="rId5"/>
    <p:sldLayoutId id="2147485717" r:id="rId6"/>
    <p:sldLayoutId id="2147485718" r:id="rId7"/>
    <p:sldLayoutId id="2147485719" r:id="rId8"/>
    <p:sldLayoutId id="2147485720" r:id="rId9"/>
    <p:sldLayoutId id="2147485721" r:id="rId10"/>
    <p:sldLayoutId id="2147485722" r:id="rId11"/>
    <p:sldLayoutId id="2147485723" r:id="rId12"/>
    <p:sldLayoutId id="214748572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1095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F1E974-3790-4573-AF98-23B5152AF5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109580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957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109570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826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  <p:sldLayoutId id="2147485735" r:id="rId12"/>
    <p:sldLayoutId id="214748573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51266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28" r:id="rId1"/>
    <p:sldLayoutId id="2147485829" r:id="rId2"/>
    <p:sldLayoutId id="2147485830" r:id="rId3"/>
    <p:sldLayoutId id="2147485831" r:id="rId4"/>
    <p:sldLayoutId id="2147485832" r:id="rId5"/>
    <p:sldLayoutId id="2147485833" r:id="rId6"/>
    <p:sldLayoutId id="2147485834" r:id="rId7"/>
    <p:sldLayoutId id="2147485835" r:id="rId8"/>
    <p:sldLayoutId id="2147485836" r:id="rId9"/>
    <p:sldLayoutId id="2147485837" r:id="rId10"/>
    <p:sldLayoutId id="2147485838" r:id="rId11"/>
    <p:sldLayoutId id="2147485839" r:id="rId12"/>
    <p:sldLayoutId id="2147485840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66700" y="6572250"/>
          <a:ext cx="785813" cy="258763"/>
        </p:xfrm>
        <a:graphic>
          <a:graphicData uri="http://schemas.openxmlformats.org/presentationml/2006/ole">
            <p:oleObj spid="_x0000_s3074" name="CorelDRAW" r:id="rId15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90500"/>
            <a:ext cx="88217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1268413"/>
            <a:ext cx="88217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28875" y="6561138"/>
            <a:ext cx="51673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43AF7B20-1689-4569-9750-2BE0E71A1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85875" y="6572250"/>
            <a:ext cx="107156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5" r:id="rId1"/>
    <p:sldLayoutId id="2147485606" r:id="rId2"/>
    <p:sldLayoutId id="2147485607" r:id="rId3"/>
    <p:sldLayoutId id="2147485608" r:id="rId4"/>
    <p:sldLayoutId id="2147485609" r:id="rId5"/>
    <p:sldLayoutId id="2147485610" r:id="rId6"/>
    <p:sldLayoutId id="2147485611" r:id="rId7"/>
    <p:sldLayoutId id="2147485612" r:id="rId8"/>
    <p:sldLayoutId id="2147485613" r:id="rId9"/>
    <p:sldLayoutId id="2147485614" r:id="rId10"/>
    <p:sldLayoutId id="2147485615" r:id="rId11"/>
    <p:sldLayoutId id="214748561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55362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42" r:id="rId1"/>
    <p:sldLayoutId id="2147485843" r:id="rId2"/>
    <p:sldLayoutId id="2147485844" r:id="rId3"/>
    <p:sldLayoutId id="2147485845" r:id="rId4"/>
    <p:sldLayoutId id="2147485846" r:id="rId5"/>
    <p:sldLayoutId id="2147485847" r:id="rId6"/>
    <p:sldLayoutId id="2147485848" r:id="rId7"/>
    <p:sldLayoutId id="2147485849" r:id="rId8"/>
    <p:sldLayoutId id="2147485850" r:id="rId9"/>
    <p:sldLayoutId id="2147485851" r:id="rId10"/>
    <p:sldLayoutId id="2147485852" r:id="rId11"/>
    <p:sldLayoutId id="2147485853" r:id="rId12"/>
    <p:sldLayoutId id="214748585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57410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56" r:id="rId1"/>
    <p:sldLayoutId id="2147485857" r:id="rId2"/>
    <p:sldLayoutId id="2147485858" r:id="rId3"/>
    <p:sldLayoutId id="2147485859" r:id="rId4"/>
    <p:sldLayoutId id="2147485860" r:id="rId5"/>
    <p:sldLayoutId id="2147485861" r:id="rId6"/>
    <p:sldLayoutId id="2147485862" r:id="rId7"/>
    <p:sldLayoutId id="2147485863" r:id="rId8"/>
    <p:sldLayoutId id="2147485864" r:id="rId9"/>
    <p:sldLayoutId id="2147485865" r:id="rId10"/>
    <p:sldLayoutId id="2147485866" r:id="rId11"/>
    <p:sldLayoutId id="2147485867" r:id="rId12"/>
    <p:sldLayoutId id="214748586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62530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70" r:id="rId1"/>
    <p:sldLayoutId id="2147485871" r:id="rId2"/>
    <p:sldLayoutId id="2147485872" r:id="rId3"/>
    <p:sldLayoutId id="2147485873" r:id="rId4"/>
    <p:sldLayoutId id="2147485874" r:id="rId5"/>
    <p:sldLayoutId id="2147485875" r:id="rId6"/>
    <p:sldLayoutId id="2147485876" r:id="rId7"/>
    <p:sldLayoutId id="2147485877" r:id="rId8"/>
    <p:sldLayoutId id="2147485878" r:id="rId9"/>
    <p:sldLayoutId id="2147485879" r:id="rId10"/>
    <p:sldLayoutId id="2147485880" r:id="rId11"/>
    <p:sldLayoutId id="2147485881" r:id="rId12"/>
    <p:sldLayoutId id="2147485882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67650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84" r:id="rId1"/>
    <p:sldLayoutId id="2147485885" r:id="rId2"/>
    <p:sldLayoutId id="2147485886" r:id="rId3"/>
    <p:sldLayoutId id="2147485887" r:id="rId4"/>
    <p:sldLayoutId id="2147485888" r:id="rId5"/>
    <p:sldLayoutId id="2147485889" r:id="rId6"/>
    <p:sldLayoutId id="2147485890" r:id="rId7"/>
    <p:sldLayoutId id="2147485891" r:id="rId8"/>
    <p:sldLayoutId id="2147485892" r:id="rId9"/>
    <p:sldLayoutId id="2147485893" r:id="rId10"/>
    <p:sldLayoutId id="2147485894" r:id="rId11"/>
    <p:sldLayoutId id="2147485895" r:id="rId12"/>
    <p:sldLayoutId id="214748589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71746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  <p:sldLayoutId id="2147485903" r:id="rId6"/>
    <p:sldLayoutId id="2147485904" r:id="rId7"/>
    <p:sldLayoutId id="2147485905" r:id="rId8"/>
    <p:sldLayoutId id="2147485906" r:id="rId9"/>
    <p:sldLayoutId id="2147485907" r:id="rId10"/>
    <p:sldLayoutId id="2147485908" r:id="rId11"/>
    <p:sldLayoutId id="2147485909" r:id="rId12"/>
    <p:sldLayoutId id="2147485910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73794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12" r:id="rId1"/>
    <p:sldLayoutId id="2147485913" r:id="rId2"/>
    <p:sldLayoutId id="2147485914" r:id="rId3"/>
    <p:sldLayoutId id="2147485915" r:id="rId4"/>
    <p:sldLayoutId id="2147485916" r:id="rId5"/>
    <p:sldLayoutId id="2147485917" r:id="rId6"/>
    <p:sldLayoutId id="2147485918" r:id="rId7"/>
    <p:sldLayoutId id="2147485919" r:id="rId8"/>
    <p:sldLayoutId id="2147485920" r:id="rId9"/>
    <p:sldLayoutId id="2147485921" r:id="rId10"/>
    <p:sldLayoutId id="2147485922" r:id="rId11"/>
    <p:sldLayoutId id="2147485923" r:id="rId12"/>
    <p:sldLayoutId id="214748592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75842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26" r:id="rId1"/>
    <p:sldLayoutId id="2147485927" r:id="rId2"/>
    <p:sldLayoutId id="2147485928" r:id="rId3"/>
    <p:sldLayoutId id="2147485929" r:id="rId4"/>
    <p:sldLayoutId id="2147485930" r:id="rId5"/>
    <p:sldLayoutId id="2147485931" r:id="rId6"/>
    <p:sldLayoutId id="2147485932" r:id="rId7"/>
    <p:sldLayoutId id="2147485933" r:id="rId8"/>
    <p:sldLayoutId id="2147485934" r:id="rId9"/>
    <p:sldLayoutId id="2147485935" r:id="rId10"/>
    <p:sldLayoutId id="2147485936" r:id="rId11"/>
    <p:sldLayoutId id="2147485937" r:id="rId12"/>
    <p:sldLayoutId id="214748593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677890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40" r:id="rId1"/>
    <p:sldLayoutId id="2147485941" r:id="rId2"/>
    <p:sldLayoutId id="2147485942" r:id="rId3"/>
    <p:sldLayoutId id="2147485943" r:id="rId4"/>
    <p:sldLayoutId id="2147485944" r:id="rId5"/>
    <p:sldLayoutId id="2147485945" r:id="rId6"/>
    <p:sldLayoutId id="2147485946" r:id="rId7"/>
    <p:sldLayoutId id="2147485947" r:id="rId8"/>
    <p:sldLayoutId id="2147485948" r:id="rId9"/>
    <p:sldLayoutId id="2147485949" r:id="rId10"/>
    <p:sldLayoutId id="2147485950" r:id="rId11"/>
    <p:sldLayoutId id="2147485951" r:id="rId12"/>
    <p:sldLayoutId id="2147485952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9831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 dirty="0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D15A5A9-2519-45E3-803A-C0EB99CBE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 dirty="0"/>
          </a:p>
        </p:txBody>
      </p:sp>
      <p:pic>
        <p:nvPicPr>
          <p:cNvPr id="98316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306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799746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954" r:id="rId1"/>
    <p:sldLayoutId id="2147485955" r:id="rId2"/>
    <p:sldLayoutId id="2147485956" r:id="rId3"/>
    <p:sldLayoutId id="2147485957" r:id="rId4"/>
    <p:sldLayoutId id="2147485958" r:id="rId5"/>
    <p:sldLayoutId id="2147485959" r:id="rId6"/>
    <p:sldLayoutId id="2147485960" r:id="rId7"/>
    <p:sldLayoutId id="2147485961" r:id="rId8"/>
    <p:sldLayoutId id="2147485962" r:id="rId9"/>
    <p:sldLayoutId id="2147485963" r:id="rId10"/>
    <p:sldLayoutId id="2147485964" r:id="rId11"/>
    <p:sldLayoutId id="2147485965" r:id="rId12"/>
    <p:sldLayoutId id="214748596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814082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1799D671-2421-4E2D-AB4C-380EEC72DC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68" r:id="rId1"/>
    <p:sldLayoutId id="2147485969" r:id="rId2"/>
    <p:sldLayoutId id="2147485970" r:id="rId3"/>
    <p:sldLayoutId id="2147485971" r:id="rId4"/>
    <p:sldLayoutId id="2147485972" r:id="rId5"/>
    <p:sldLayoutId id="2147485973" r:id="rId6"/>
    <p:sldLayoutId id="2147485974" r:id="rId7"/>
    <p:sldLayoutId id="2147485975" r:id="rId8"/>
    <p:sldLayoutId id="2147485976" r:id="rId9"/>
    <p:sldLayoutId id="2147485977" r:id="rId10"/>
    <p:sldLayoutId id="2147485978" r:id="rId11"/>
    <p:sldLayoutId id="2147485979" r:id="rId12"/>
    <p:sldLayoutId id="2147485980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4098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80053751-09F5-4F45-A07A-93FE75A9C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4108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38" r:id="rId1"/>
    <p:sldLayoutId id="2147485617" r:id="rId2"/>
    <p:sldLayoutId id="2147485618" r:id="rId3"/>
    <p:sldLayoutId id="2147485619" r:id="rId4"/>
    <p:sldLayoutId id="2147485620" r:id="rId5"/>
    <p:sldLayoutId id="2147485621" r:id="rId6"/>
    <p:sldLayoutId id="2147485622" r:id="rId7"/>
    <p:sldLayoutId id="2147485623" r:id="rId8"/>
    <p:sldLayoutId id="2147485624" r:id="rId9"/>
    <p:sldLayoutId id="2147485625" r:id="rId10"/>
    <p:sldLayoutId id="2147485626" r:id="rId11"/>
    <p:sldLayoutId id="2147485627" r:id="rId12"/>
    <p:sldLayoutId id="214748562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821250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2FD07FB5-8EF5-433E-A93C-5C12B2FA21A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2011.06.21.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6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82" r:id="rId1"/>
    <p:sldLayoutId id="2147485983" r:id="rId2"/>
    <p:sldLayoutId id="2147485984" r:id="rId3"/>
    <p:sldLayoutId id="2147485985" r:id="rId4"/>
    <p:sldLayoutId id="2147485986" r:id="rId5"/>
    <p:sldLayoutId id="2147485987" r:id="rId6"/>
    <p:sldLayoutId id="2147485988" r:id="rId7"/>
    <p:sldLayoutId id="2147485989" r:id="rId8"/>
    <p:sldLayoutId id="2147485990" r:id="rId9"/>
    <p:sldLayoutId id="2147485991" r:id="rId10"/>
    <p:sldLayoutId id="2147485992" r:id="rId11"/>
    <p:sldLayoutId id="2147485993" r:id="rId12"/>
    <p:sldLayoutId id="214748599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66700" y="6572250"/>
          <a:ext cx="785813" cy="258763"/>
        </p:xfrm>
        <a:graphic>
          <a:graphicData uri="http://schemas.openxmlformats.org/presentationml/2006/ole">
            <p:oleObj spid="_x0000_s6146" name="CorelDRAW" r:id="rId15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90500"/>
            <a:ext cx="88217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1268413"/>
            <a:ext cx="88217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28875" y="6561138"/>
            <a:ext cx="51673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AE68210C-C89C-4A10-AD42-601AACEAC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85875" y="6572250"/>
            <a:ext cx="107156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9" r:id="rId1"/>
    <p:sldLayoutId id="2147485630" r:id="rId2"/>
    <p:sldLayoutId id="2147485631" r:id="rId3"/>
    <p:sldLayoutId id="2147485632" r:id="rId4"/>
    <p:sldLayoutId id="2147485633" r:id="rId5"/>
    <p:sldLayoutId id="2147485634" r:id="rId6"/>
    <p:sldLayoutId id="2147485635" r:id="rId7"/>
    <p:sldLayoutId id="2147485636" r:id="rId8"/>
    <p:sldLayoutId id="2147485637" r:id="rId9"/>
    <p:sldLayoutId id="2147485638" r:id="rId10"/>
    <p:sldLayoutId id="2147485639" r:id="rId11"/>
    <p:sldLayoutId id="214748564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71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102F85-ECBD-46A9-A80E-E0D49F4A7B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7180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7170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739" r:id="rId1"/>
    <p:sldLayoutId id="2147485641" r:id="rId2"/>
    <p:sldLayoutId id="2147485642" r:id="rId3"/>
    <p:sldLayoutId id="2147485643" r:id="rId4"/>
    <p:sldLayoutId id="2147485644" r:id="rId5"/>
    <p:sldLayoutId id="2147485645" r:id="rId6"/>
    <p:sldLayoutId id="2147485646" r:id="rId7"/>
    <p:sldLayoutId id="2147485647" r:id="rId8"/>
    <p:sldLayoutId id="2147485648" r:id="rId9"/>
    <p:sldLayoutId id="2147485649" r:id="rId10"/>
    <p:sldLayoutId id="2147485650" r:id="rId11"/>
    <p:sldLayoutId id="2147485651" r:id="rId12"/>
    <p:sldLayoutId id="2147485652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cs typeface="+mn-cs"/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90500"/>
            <a:ext cx="88217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922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1268413"/>
            <a:ext cx="88217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14563" y="6561138"/>
            <a:ext cx="53816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2D4CE2-89A7-4F75-8EA4-5DF94AA7B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1563" y="6572250"/>
            <a:ext cx="10715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141288" y="6572250"/>
          <a:ext cx="787400" cy="258763"/>
        </p:xfrm>
        <a:graphic>
          <a:graphicData uri="http://schemas.openxmlformats.org/presentationml/2006/ole">
            <p:oleObj spid="_x0000_s9218" name="CorelDRAW" r:id="rId15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10242" name="CorelDRAW" r:id="rId17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4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F81E9E-6EDF-40CC-9F12-7E86D064CC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hu-HU"/>
          </a:p>
        </p:txBody>
      </p:sp>
      <p:pic>
        <p:nvPicPr>
          <p:cNvPr id="10252" name="Picture 11" descr="mrkk_logo_for_presentatio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0" r:id="rId1"/>
    <p:sldLayoutId id="2147485665" r:id="rId2"/>
    <p:sldLayoutId id="2147485666" r:id="rId3"/>
    <p:sldLayoutId id="2147485667" r:id="rId4"/>
    <p:sldLayoutId id="2147485668" r:id="rId5"/>
    <p:sldLayoutId id="2147485669" r:id="rId6"/>
    <p:sldLayoutId id="2147485670" r:id="rId7"/>
    <p:sldLayoutId id="2147485671" r:id="rId8"/>
    <p:sldLayoutId id="2147485672" r:id="rId9"/>
    <p:sldLayoutId id="2147485673" r:id="rId10"/>
    <p:sldLayoutId id="2147485674" r:id="rId11"/>
    <p:sldLayoutId id="2147485675" r:id="rId12"/>
    <p:sldLayoutId id="2147485676" r:id="rId13"/>
    <p:sldLayoutId id="2147485741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1331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5CBF3B-DD96-4CD2-9A76-FA5AE14015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>
                    <a:lumMod val="8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13324" name="Picture 11" descr="mrkk_logo_for_presentat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42863" y="252413"/>
          <a:ext cx="1104900" cy="363537"/>
        </p:xfrm>
        <a:graphic>
          <a:graphicData uri="http://schemas.openxmlformats.org/presentationml/2006/ole">
            <p:oleObj spid="_x0000_s13314" name="CorelDRAW" r:id="rId17" imgW="2770920" imgH="91368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677" r:id="rId2"/>
    <p:sldLayoutId id="2147485678" r:id="rId3"/>
    <p:sldLayoutId id="2147485679" r:id="rId4"/>
    <p:sldLayoutId id="2147485680" r:id="rId5"/>
    <p:sldLayoutId id="2147485681" r:id="rId6"/>
    <p:sldLayoutId id="2147485682" r:id="rId7"/>
    <p:sldLayoutId id="2147485683" r:id="rId8"/>
    <p:sldLayoutId id="2147485684" r:id="rId9"/>
    <p:sldLayoutId id="2147485685" r:id="rId10"/>
    <p:sldLayoutId id="2147485686" r:id="rId11"/>
    <p:sldLayoutId id="2147485687" r:id="rId12"/>
    <p:sldLayoutId id="214748568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9D9D9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rgbClr val="D9D9D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D9D9D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D9D9D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9D9D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61913" y="260350"/>
          <a:ext cx="1104900" cy="363538"/>
        </p:xfrm>
        <a:graphic>
          <a:graphicData uri="http://schemas.openxmlformats.org/presentationml/2006/ole">
            <p:oleObj spid="_x0000_s15362" name="CorelDRAW" r:id="rId16" imgW="2770920" imgH="913680" progId="">
              <p:embed/>
            </p:oleObj>
          </a:graphicData>
        </a:graphic>
      </p:graphicFrame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0500"/>
            <a:ext cx="7632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536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68413"/>
            <a:ext cx="76327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61138"/>
            <a:ext cx="6264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sp>
        <p:nvSpPr>
          <p:cNvPr id="2467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61138"/>
            <a:ext cx="1295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582E07F-9BA4-463F-B295-54192514C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V="1">
            <a:off x="1258888" y="188913"/>
            <a:ext cx="0" cy="9366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467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561138"/>
            <a:ext cx="10080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hu-HU" smtClean="0"/>
              <a:t>2011.06.21.</a:t>
            </a:r>
            <a:endParaRPr lang="en-US"/>
          </a:p>
        </p:txBody>
      </p:sp>
      <p:pic>
        <p:nvPicPr>
          <p:cNvPr id="15372" name="Picture 11" descr="mrkk_logo_for_presentatio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5" y="647700"/>
            <a:ext cx="11874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3" r:id="rId1"/>
    <p:sldLayoutId id="2147485744" r:id="rId2"/>
    <p:sldLayoutId id="2147485745" r:id="rId3"/>
    <p:sldLayoutId id="2147485746" r:id="rId4"/>
    <p:sldLayoutId id="2147485747" r:id="rId5"/>
    <p:sldLayoutId id="2147485748" r:id="rId6"/>
    <p:sldLayoutId id="2147485749" r:id="rId7"/>
    <p:sldLayoutId id="2147485750" r:id="rId8"/>
    <p:sldLayoutId id="2147485751" r:id="rId9"/>
    <p:sldLayoutId id="2147485752" r:id="rId10"/>
    <p:sldLayoutId id="2147485753" r:id="rId11"/>
    <p:sldLayoutId id="2147485754" r:id="rId12"/>
    <p:sldLayoutId id="2147485755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6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6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5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__Lajos__\MyDocuments\_formal\_ea_anyagok\2013_09_BDD_Budapest\Flowfield_fMRI_ActivationMovie_100_c.avi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Agykutatás és </a:t>
            </a:r>
            <a:r>
              <a:rPr lang="hu-HU" sz="2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</a:t>
            </a:r>
            <a:r>
              <a:rPr lang="hu-H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2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r>
              <a:rPr lang="hu-H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hu-H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fMRI/DTI és </a:t>
            </a:r>
            <a:r>
              <a:rPr lang="hu-HU" sz="2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</a:t>
            </a:r>
            <a:r>
              <a:rPr lang="hu-H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2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en-US" sz="240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Kozák Lajos Rudolf</a:t>
            </a:r>
            <a:endParaRPr lang="en-US" sz="1800" b="1" baseline="300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Semmelweis </a:t>
            </a:r>
            <a:r>
              <a:rPr lang="hu-HU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Egyetem MR Kutatóközpont</a:t>
            </a:r>
            <a:r>
              <a:rPr lang="en-US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Budapest</a:t>
            </a:r>
            <a:endParaRPr lang="hu-HU" sz="14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lkozak@mrkk.sote.hu</a:t>
            </a:r>
            <a:endParaRPr lang="hu-HU" sz="14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Hogyan keletkezhet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MR-rel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diffúziós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tenzor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képalkotás alapelve</a:t>
            </a:r>
            <a:endParaRPr lang="hu-HU" sz="2800" b="1" dirty="0">
              <a:effectLst/>
            </a:endParaRPr>
          </a:p>
        </p:txBody>
      </p:sp>
      <p:sp>
        <p:nvSpPr>
          <p:cNvPr id="16" name="Tartalom helye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artalom helye 1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pic>
        <p:nvPicPr>
          <p:cNvPr id="9" name="Tartalom helye 26" descr="neuron_bundl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432" y="1268760"/>
            <a:ext cx="4038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30" descr="diffusion_along_nerve_fiber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142" y="3717032"/>
            <a:ext cx="17383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32"/>
          <p:cNvSpPr txBox="1">
            <a:spLocks noChangeArrowheads="1"/>
          </p:cNvSpPr>
          <p:nvPr/>
        </p:nvSpPr>
        <p:spPr bwMode="auto">
          <a:xfrm>
            <a:off x="1897757" y="2527648"/>
            <a:ext cx="1659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>
                <a:solidFill>
                  <a:prstClr val="black"/>
                </a:solidFill>
                <a:cs typeface="+mn-cs"/>
              </a:rPr>
              <a:t>Idegrost-köteg</a:t>
            </a:r>
            <a:endParaRPr lang="hu-H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Szövegdoboz 34"/>
          <p:cNvSpPr txBox="1">
            <a:spLocks noChangeArrowheads="1"/>
          </p:cNvSpPr>
          <p:nvPr/>
        </p:nvSpPr>
        <p:spPr bwMode="auto">
          <a:xfrm>
            <a:off x="1400304" y="4856857"/>
            <a:ext cx="35317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>
                <a:solidFill>
                  <a:prstClr val="black"/>
                </a:solidFill>
                <a:cs typeface="+mn-cs"/>
              </a:rPr>
              <a:t>A víz a rostokkal párhuzamosan</a:t>
            </a:r>
            <a:br>
              <a:rPr lang="hu-HU" dirty="0" smtClean="0">
                <a:solidFill>
                  <a:prstClr val="black"/>
                </a:solidFill>
                <a:cs typeface="+mn-cs"/>
              </a:rPr>
            </a:br>
            <a:r>
              <a:rPr lang="hu-HU" dirty="0" smtClean="0">
                <a:solidFill>
                  <a:prstClr val="black"/>
                </a:solidFill>
                <a:cs typeface="+mn-cs"/>
              </a:rPr>
              <a:t>nagyobb valószínűséggel mozog</a:t>
            </a:r>
            <a:br>
              <a:rPr lang="hu-HU" dirty="0" smtClean="0">
                <a:solidFill>
                  <a:prstClr val="black"/>
                </a:solidFill>
                <a:cs typeface="+mn-cs"/>
              </a:rPr>
            </a:br>
            <a:r>
              <a:rPr lang="hu-HU" dirty="0" smtClean="0">
                <a:solidFill>
                  <a:prstClr val="black"/>
                </a:solidFill>
                <a:cs typeface="+mn-cs"/>
              </a:rPr>
              <a:t>mint azokra merőlegesen</a:t>
            </a:r>
            <a:endParaRPr lang="hu-HU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13" name="Kép 12" descr="DTI_fiber_bundles_in_the_brain_al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732" y="3387628"/>
            <a:ext cx="3817764" cy="315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24463" y="1196752"/>
            <a:ext cx="3740150" cy="210954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35150" y="5041900"/>
            <a:ext cx="69850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269875" indent="-269875" eaLnBrk="0" hangingPunct="0">
              <a:buFont typeface="Arial" pitchFamily="34" charset="0"/>
              <a:buChar char="•"/>
            </a:pPr>
            <a:r>
              <a:rPr lang="hu-HU" altLang="en-US" dirty="0" smtClean="0"/>
              <a:t>pillanatnyilag az időbeli felbontás jellemzően 2-3 másodperces</a:t>
            </a:r>
            <a:endParaRPr lang="hu-HU" altLang="en-US" dirty="0" smtClean="0">
              <a:sym typeface="Wingdings" pitchFamily="2" charset="2"/>
            </a:endParaRP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hu-HU" altLang="en-US" dirty="0" smtClean="0">
                <a:sym typeface="Wingdings" pitchFamily="2" charset="2"/>
              </a:rPr>
              <a:t>egy 6.5 perces </a:t>
            </a:r>
            <a:r>
              <a:rPr lang="hu-HU" altLang="en-US" dirty="0" err="1" smtClean="0">
                <a:sym typeface="Wingdings" pitchFamily="2" charset="2"/>
              </a:rPr>
              <a:t>fMR</a:t>
            </a:r>
            <a:r>
              <a:rPr lang="hu-HU" altLang="en-US" dirty="0" smtClean="0">
                <a:sym typeface="Wingdings" pitchFamily="2" charset="2"/>
              </a:rPr>
              <a:t> mérés hozzávetőleg 80MB nyers adatot eredményez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hu-HU" altLang="en-US" dirty="0" smtClean="0">
                <a:sym typeface="Wingdings" pitchFamily="2" charset="2"/>
              </a:rPr>
              <a:t>A feldolgozás során ez kb. 500-1000 MB-ra nőhet</a:t>
            </a:r>
            <a:endParaRPr lang="en-US" altLang="en-US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646238" y="1628775"/>
            <a:ext cx="7173912" cy="3260725"/>
            <a:chOff x="1037" y="799"/>
            <a:chExt cx="4519" cy="2054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111" y="799"/>
              <a:ext cx="4445" cy="2041"/>
            </a:xfrm>
            <a:prstGeom prst="rect">
              <a:avLst/>
            </a:prstGeom>
            <a:solidFill>
              <a:srgbClr val="0000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en-US" altLang="en-US" sz="2400">
                <a:latin typeface="Times" pitchFamily="18" charset="0"/>
              </a:endParaRPr>
            </a:p>
          </p:txBody>
        </p:sp>
        <p:pic>
          <p:nvPicPr>
            <p:cNvPr id="8" name="Picture 5" descr="psypic-ah-anat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1" y="935"/>
              <a:ext cx="1458" cy="12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243" y="1026"/>
              <a:ext cx="1296" cy="1057"/>
              <a:chOff x="2592" y="912"/>
              <a:chExt cx="1248" cy="912"/>
            </a:xfrm>
          </p:grpSpPr>
          <p:pic>
            <p:nvPicPr>
              <p:cNvPr id="29" name="Picture 7" descr="psypic-ah-func-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30000"/>
              </a:blip>
              <a:srcRect l="9209" t="12709" r="5661" b="6795"/>
              <a:stretch>
                <a:fillRect/>
              </a:stretch>
            </p:blipFill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8"/>
              <p:cNvSpPr>
                <a:spLocks noChangeArrowheads="1"/>
              </p:cNvSpPr>
              <p:nvPr/>
            </p:nvSpPr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037" y="799"/>
              <a:ext cx="1496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altLang="en-US" sz="2400" dirty="0" smtClean="0">
                  <a:solidFill>
                    <a:schemeClr val="bg1"/>
                  </a:solidFill>
                </a:rPr>
                <a:t>Strukturális </a:t>
              </a:r>
              <a:r>
                <a:rPr lang="en-US" altLang="en-US" sz="2400" dirty="0" smtClean="0">
                  <a:solidFill>
                    <a:schemeClr val="bg1"/>
                  </a:solidFill>
                </a:rPr>
                <a:t>MR</a:t>
              </a:r>
              <a:endParaRPr lang="en-US" altLang="en-US" sz="2400" dirty="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880" y="799"/>
              <a:ext cx="521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2400">
                  <a:solidFill>
                    <a:schemeClr val="bg1"/>
                  </a:solidFill>
                </a:rPr>
                <a:t>fMRI</a:t>
              </a:r>
              <a:endParaRPr lang="en-US" altLang="en-US" sz="240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202" y="2387"/>
              <a:ext cx="1517" cy="4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hu-HU" altLang="en-US" sz="1400" dirty="0" smtClean="0">
                  <a:solidFill>
                    <a:schemeClr val="bg1"/>
                  </a:solidFill>
                </a:rPr>
                <a:t>Egy nagyfelbontású térfogati adat</a:t>
              </a:r>
              <a:endParaRPr lang="en-US" altLang="en-US" sz="1400" dirty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altLang="en-US" sz="1400" dirty="0" smtClean="0">
                  <a:solidFill>
                    <a:schemeClr val="bg1"/>
                  </a:solidFill>
                </a:rPr>
                <a:t>(</a:t>
              </a:r>
              <a:r>
                <a:rPr lang="hu-HU" altLang="en-US" sz="1400" dirty="0" smtClean="0">
                  <a:solidFill>
                    <a:schemeClr val="bg1"/>
                  </a:solidFill>
                </a:rPr>
                <a:t>~</a:t>
              </a:r>
              <a:r>
                <a:rPr lang="en-US" altLang="en-US" sz="1400" dirty="0" smtClean="0">
                  <a:solidFill>
                    <a:schemeClr val="bg1"/>
                  </a:solidFill>
                </a:rPr>
                <a:t>1 </a:t>
              </a:r>
              <a:r>
                <a:rPr lang="en-US" altLang="en-US" sz="1400" dirty="0">
                  <a:solidFill>
                    <a:schemeClr val="bg1"/>
                  </a:solidFill>
                </a:rPr>
                <a:t>mm)</a:t>
              </a: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3379" y="1162"/>
              <a:ext cx="1296" cy="1057"/>
              <a:chOff x="2592" y="912"/>
              <a:chExt cx="1248" cy="912"/>
            </a:xfrm>
          </p:grpSpPr>
          <p:pic>
            <p:nvPicPr>
              <p:cNvPr id="27" name="Picture 13" descr="psypic-ah-func-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30000"/>
              </a:blip>
              <a:srcRect l="9209" t="12709" r="5661" b="6795"/>
              <a:stretch>
                <a:fillRect/>
              </a:stretch>
            </p:blipFill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8" name="Rectangle 14"/>
              <p:cNvSpPr>
                <a:spLocks noChangeArrowheads="1"/>
              </p:cNvSpPr>
              <p:nvPr/>
            </p:nvSpPr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3515" y="1298"/>
              <a:ext cx="1296" cy="1057"/>
              <a:chOff x="2592" y="912"/>
              <a:chExt cx="1248" cy="912"/>
            </a:xfrm>
          </p:grpSpPr>
          <p:pic>
            <p:nvPicPr>
              <p:cNvPr id="25" name="Picture 16" descr="psypic-ah-func-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30000"/>
              </a:blip>
              <a:srcRect l="9209" t="12709" r="5661" b="6795"/>
              <a:stretch>
                <a:fillRect/>
              </a:stretch>
            </p:blipFill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3651" y="1434"/>
              <a:ext cx="1296" cy="1057"/>
              <a:chOff x="2592" y="912"/>
              <a:chExt cx="1248" cy="912"/>
            </a:xfrm>
          </p:grpSpPr>
          <p:pic>
            <p:nvPicPr>
              <p:cNvPr id="23" name="Picture 19" descr="psypic-ah-func-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30000"/>
              </a:blip>
              <a:srcRect l="9209" t="12709" r="5661" b="6795"/>
              <a:stretch>
                <a:fillRect/>
              </a:stretch>
            </p:blipFill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3787" y="1570"/>
              <a:ext cx="1296" cy="1057"/>
              <a:chOff x="2592" y="912"/>
              <a:chExt cx="1248" cy="912"/>
            </a:xfrm>
          </p:grpSpPr>
          <p:pic>
            <p:nvPicPr>
              <p:cNvPr id="21" name="Picture 22" descr="psypic-ah-func-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30000"/>
              </a:blip>
              <a:srcRect l="9209" t="12709" r="5661" b="6795"/>
              <a:stretch>
                <a:fillRect/>
              </a:stretch>
            </p:blipFill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2" name="Rectangle 23"/>
              <p:cNvSpPr>
                <a:spLocks noChangeArrowheads="1"/>
              </p:cNvSpPr>
              <p:nvPr/>
            </p:nvSpPr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6" name="Group 24"/>
            <p:cNvGrpSpPr>
              <a:grpSpLocks/>
            </p:cNvGrpSpPr>
            <p:nvPr/>
          </p:nvGrpSpPr>
          <p:grpSpPr bwMode="auto">
            <a:xfrm>
              <a:off x="3923" y="1706"/>
              <a:ext cx="1296" cy="1057"/>
              <a:chOff x="2592" y="912"/>
              <a:chExt cx="1248" cy="912"/>
            </a:xfrm>
          </p:grpSpPr>
          <p:pic>
            <p:nvPicPr>
              <p:cNvPr id="19" name="Picture 25" descr="psypic-ah-func-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30000"/>
              </a:blip>
              <a:srcRect l="9209" t="12709" r="5661" b="6795"/>
              <a:stretch>
                <a:fillRect/>
              </a:stretch>
            </p:blipFill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0" name="Rectangle 26"/>
              <p:cNvSpPr>
                <a:spLocks noChangeArrowheads="1"/>
              </p:cNvSpPr>
              <p:nvPr/>
            </p:nvSpPr>
            <p:spPr bwMode="auto">
              <a:xfrm>
                <a:off x="2592" y="912"/>
                <a:ext cx="1248" cy="9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2835" y="2388"/>
              <a:ext cx="1633" cy="4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hu-HU" altLang="en-US" sz="1400" dirty="0" smtClean="0">
                  <a:solidFill>
                    <a:schemeClr val="bg1"/>
                  </a:solidFill>
                </a:rPr>
                <a:t>Sok alacsony felbontású térfogati </a:t>
              </a:r>
              <a:r>
                <a:rPr lang="hu-HU" altLang="en-US" sz="1400" dirty="0" err="1" smtClean="0">
                  <a:solidFill>
                    <a:schemeClr val="bg1"/>
                  </a:solidFill>
                </a:rPr>
                <a:t>scan</a:t>
              </a:r>
              <a:endParaRPr lang="en-US" altLang="en-US" sz="1400" dirty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altLang="en-US" sz="1400" dirty="0" smtClean="0">
                  <a:solidFill>
                    <a:schemeClr val="bg1"/>
                  </a:solidFill>
                </a:rPr>
                <a:t>(~</a:t>
              </a:r>
              <a:r>
                <a:rPr lang="hu-HU" altLang="en-US" sz="1400" dirty="0" smtClean="0">
                  <a:solidFill>
                    <a:schemeClr val="bg1"/>
                  </a:solidFill>
                </a:rPr>
                <a:t>2-</a:t>
              </a:r>
              <a:r>
                <a:rPr lang="en-US" altLang="en-US" sz="1400" dirty="0" smtClean="0">
                  <a:solidFill>
                    <a:schemeClr val="bg1"/>
                  </a:solidFill>
                </a:rPr>
                <a:t>3</a:t>
              </a:r>
              <a:r>
                <a:rPr lang="hu-HU" altLang="en-US" sz="1400" dirty="0" smtClean="0">
                  <a:solidFill>
                    <a:schemeClr val="bg1"/>
                  </a:solidFill>
                </a:rPr>
                <a:t>mm</a:t>
              </a:r>
              <a:r>
                <a:rPr lang="en-US" altLang="en-US" sz="1400" dirty="0" smtClean="0">
                  <a:solidFill>
                    <a:schemeClr val="bg1"/>
                  </a:solidFill>
                </a:rPr>
                <a:t>)</a:t>
              </a:r>
              <a:endParaRPr lang="en-US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Strukturális MR és fMRI/DTI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Képalkotási különbségek</a:t>
            </a:r>
            <a:endParaRPr lang="en-US" sz="2800" b="1" noProof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35150" y="5041900"/>
            <a:ext cx="6985000" cy="64633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269875" indent="-269875" eaLnBrk="0" hangingPunct="0">
              <a:buFont typeface="Arial" pitchFamily="34" charset="0"/>
              <a:buChar char="•"/>
            </a:pPr>
            <a:r>
              <a:rPr lang="hu-HU" altLang="en-US" dirty="0" err="1" smtClean="0"/>
              <a:t>Multiband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imaging</a:t>
            </a:r>
            <a:r>
              <a:rPr lang="hu-HU" altLang="en-US" dirty="0" smtClean="0"/>
              <a:t> 3-4x gyorsulás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hu-HU" altLang="en-US" dirty="0" smtClean="0"/>
              <a:t>fMRI </a:t>
            </a:r>
            <a:r>
              <a:rPr lang="hu-HU" altLang="en-US" dirty="0" smtClean="0">
                <a:sym typeface="Wingdings" pitchFamily="2" charset="2"/>
              </a:rPr>
              <a:t> még több adat</a:t>
            </a:r>
            <a:endParaRPr lang="en-US" altLang="en-US" dirty="0"/>
          </a:p>
        </p:txBody>
      </p:sp>
      <p:pic>
        <p:nvPicPr>
          <p:cNvPr id="31" name="Kép 30" descr="pulse-sequences-fig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039" y="1617172"/>
            <a:ext cx="7218947" cy="3182547"/>
          </a:xfrm>
          <a:prstGeom prst="rect">
            <a:avLst/>
          </a:prstGeom>
        </p:spPr>
      </p:pic>
      <p:sp>
        <p:nvSpPr>
          <p:cNvPr id="3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Strukturális MR és fMRI/DTI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Képalkotási különbségek</a:t>
            </a:r>
            <a:endParaRPr lang="en-US" sz="2800" b="1" noProof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27 mm</a:t>
            </a:r>
            <a:r>
              <a:rPr lang="hu-HU" baseline="30000" dirty="0" smtClean="0"/>
              <a:t>3</a:t>
            </a:r>
            <a:r>
              <a:rPr lang="hu-HU" dirty="0" smtClean="0"/>
              <a:t>-es téri képelem (</a:t>
            </a:r>
            <a:r>
              <a:rPr lang="hu-HU" dirty="0" err="1" smtClean="0"/>
              <a:t>voxel</a:t>
            </a:r>
            <a:r>
              <a:rPr lang="hu-HU" dirty="0" smtClean="0"/>
              <a:t>) </a:t>
            </a:r>
          </a:p>
          <a:p>
            <a:r>
              <a:rPr lang="hu-HU" sz="2000" dirty="0" smtClean="0"/>
              <a:t>2,7 millió neuron</a:t>
            </a:r>
          </a:p>
          <a:p>
            <a:r>
              <a:rPr lang="hu-HU" sz="2000" dirty="0" smtClean="0"/>
              <a:t>1,1-2,7 × 10</a:t>
            </a:r>
            <a:r>
              <a:rPr lang="hu-HU" sz="2000" baseline="30000" dirty="0" smtClean="0"/>
              <a:t>10</a:t>
            </a:r>
            <a:r>
              <a:rPr lang="hu-HU" sz="2000" dirty="0" smtClean="0"/>
              <a:t> szinapszis </a:t>
            </a:r>
          </a:p>
          <a:p>
            <a:r>
              <a:rPr lang="hu-HU" sz="2000" dirty="0" smtClean="0"/>
              <a:t>11 kilométernyi dendrit</a:t>
            </a:r>
          </a:p>
          <a:p>
            <a:r>
              <a:rPr lang="hu-HU" sz="2000" dirty="0" smtClean="0"/>
              <a:t>110 km </a:t>
            </a:r>
            <a:r>
              <a:rPr lang="hu-HU" sz="2000" dirty="0" err="1" smtClean="0"/>
              <a:t>axon</a:t>
            </a:r>
            <a:r>
              <a:rPr lang="hu-HU" sz="2000" dirty="0" smtClean="0"/>
              <a:t> található</a:t>
            </a:r>
          </a:p>
          <a:p>
            <a:endParaRPr lang="hu-HU" sz="2000" dirty="0" smtClean="0"/>
          </a:p>
          <a:p>
            <a:r>
              <a:rPr lang="hu-HU" sz="2000" dirty="0" smtClean="0">
                <a:solidFill>
                  <a:srgbClr val="FF0000"/>
                </a:solidFill>
              </a:rPr>
              <a:t>~85M sejt a teljes idegrendszerben</a:t>
            </a:r>
          </a:p>
          <a:p>
            <a:r>
              <a:rPr lang="hu-HU" sz="2000" dirty="0" smtClean="0">
                <a:solidFill>
                  <a:srgbClr val="FF0000"/>
                </a:solidFill>
              </a:rPr>
              <a:t>Felnőttben 10</a:t>
            </a:r>
            <a:r>
              <a:rPr lang="hu-HU" sz="2000" baseline="30000" dirty="0" smtClean="0">
                <a:solidFill>
                  <a:srgbClr val="FF0000"/>
                </a:solidFill>
              </a:rPr>
              <a:t>14</a:t>
            </a:r>
            <a:r>
              <a:rPr lang="hu-HU" sz="2000" dirty="0" smtClean="0">
                <a:solidFill>
                  <a:srgbClr val="FF0000"/>
                </a:solidFill>
              </a:rPr>
              <a:t>–10</a:t>
            </a:r>
            <a:r>
              <a:rPr lang="hu-HU" sz="2000" baseline="30000" dirty="0" smtClean="0">
                <a:solidFill>
                  <a:srgbClr val="FF0000"/>
                </a:solidFill>
              </a:rPr>
              <a:t>15</a:t>
            </a:r>
            <a:r>
              <a:rPr lang="hu-HU" sz="2000" dirty="0" smtClean="0">
                <a:solidFill>
                  <a:srgbClr val="FF0000"/>
                </a:solidFill>
              </a:rPr>
              <a:t> kapcsolat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pic>
        <p:nvPicPr>
          <p:cNvPr id="2467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748535" cy="416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39552" y="6136853"/>
            <a:ext cx="15424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000" dirty="0" err="1" smtClean="0"/>
              <a:t>Logothetis</a:t>
            </a:r>
            <a:r>
              <a:rPr lang="hu-HU" sz="1000" dirty="0" smtClean="0"/>
              <a:t>, </a:t>
            </a:r>
            <a:r>
              <a:rPr lang="hu-HU" sz="1000" dirty="0" err="1"/>
              <a:t>Nature</a:t>
            </a:r>
            <a:r>
              <a:rPr lang="hu-HU" sz="1000" dirty="0"/>
              <a:t> </a:t>
            </a:r>
            <a:r>
              <a:rPr lang="hu-HU" sz="1000" dirty="0" smtClean="0"/>
              <a:t>2008</a:t>
            </a:r>
            <a:endParaRPr lang="en-US" sz="1000" dirty="0"/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Az MR képalkotás erős adatredukcióval jár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fMR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és DTI módszerek téri korlátjai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Élőláb hely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D9D9D9"/>
                </a:solidFill>
              </a:rPr>
              <a:t>BDD2013@WIGNER ---- Big Data Day</a:t>
            </a: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3348038" y="4292600"/>
            <a:ext cx="576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800" b="1" smtClean="0">
                <a:solidFill>
                  <a:srgbClr val="00CC00"/>
                </a:solidFill>
              </a:rPr>
              <a:t>Kép</a:t>
            </a:r>
            <a:br>
              <a:rPr lang="hu-HU" sz="800" b="1" smtClean="0">
                <a:solidFill>
                  <a:srgbClr val="00CC00"/>
                </a:solidFill>
              </a:rPr>
            </a:br>
            <a:r>
              <a:rPr lang="hu-HU" sz="800" b="1" smtClean="0">
                <a:solidFill>
                  <a:srgbClr val="3333CC"/>
                </a:solidFill>
              </a:rPr>
              <a:t>Szinon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endParaRPr lang="hu-HU" sz="800" b="1" smtClean="0">
              <a:solidFill>
                <a:srgbClr val="FFFF00"/>
              </a:solidFill>
            </a:endParaRPr>
          </a:p>
        </p:txBody>
      </p:sp>
      <p:sp>
        <p:nvSpPr>
          <p:cNvPr id="319492" name="Text Box 3"/>
          <p:cNvSpPr txBox="1">
            <a:spLocks noChangeArrowheads="1"/>
          </p:cNvSpPr>
          <p:nvPr/>
        </p:nvSpPr>
        <p:spPr bwMode="auto">
          <a:xfrm>
            <a:off x="3348038" y="4292600"/>
            <a:ext cx="576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800" b="1" smtClean="0">
                <a:solidFill>
                  <a:srgbClr val="00CC00"/>
                </a:solidFill>
              </a:rPr>
              <a:t>Kép</a:t>
            </a:r>
            <a:br>
              <a:rPr lang="hu-HU" sz="800" b="1" smtClean="0">
                <a:solidFill>
                  <a:srgbClr val="00CC00"/>
                </a:solidFill>
              </a:rPr>
            </a:br>
            <a:r>
              <a:rPr lang="hu-HU" sz="800" b="1" smtClean="0">
                <a:solidFill>
                  <a:srgbClr val="3333CC"/>
                </a:solidFill>
              </a:rPr>
              <a:t>Szinon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r>
              <a:rPr lang="hu-HU" sz="800" b="1" smtClean="0">
                <a:solidFill>
                  <a:srgbClr val="FF0000"/>
                </a:solidFill>
              </a:rPr>
              <a:t>Hallás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r>
              <a:rPr lang="hu-HU" sz="800" b="1" smtClean="0">
                <a:solidFill>
                  <a:srgbClr val="FFFF00"/>
                </a:solidFill>
              </a:rPr>
              <a:t>HDönt</a:t>
            </a:r>
          </a:p>
        </p:txBody>
      </p:sp>
      <p:pic>
        <p:nvPicPr>
          <p:cNvPr id="319493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92" t="7961" r="2692" b="3790"/>
          <a:stretch>
            <a:fillRect/>
          </a:stretch>
        </p:blipFill>
        <p:spPr>
          <a:xfrm>
            <a:off x="1646238" y="1687513"/>
            <a:ext cx="7004050" cy="4637087"/>
          </a:xfrm>
        </p:spPr>
      </p:pic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Gyakorlati 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példa </a:t>
            </a:r>
            <a:r>
              <a:rPr lang="hu-HU" sz="2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– nem </a:t>
            </a:r>
            <a:r>
              <a:rPr lang="hu-HU" sz="24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</a:t>
            </a:r>
            <a:r>
              <a:rPr lang="hu-HU" sz="2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megközelítés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DNET T1 és T2* súlyozott képen</a:t>
            </a:r>
            <a:endParaRPr lang="en-US" sz="2800" b="1" noProof="0" dirty="0">
              <a:ln w="1841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Élőláb hely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D9D9D9"/>
                </a:solidFill>
              </a:rPr>
              <a:t>BDD2013@WIGNER ---- Big Data Day</a:t>
            </a:r>
          </a:p>
        </p:txBody>
      </p:sp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3348038" y="4292600"/>
            <a:ext cx="576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800" b="1" smtClean="0">
                <a:solidFill>
                  <a:srgbClr val="00CC00"/>
                </a:solidFill>
              </a:rPr>
              <a:t>Kép</a:t>
            </a:r>
            <a:br>
              <a:rPr lang="hu-HU" sz="800" b="1" smtClean="0">
                <a:solidFill>
                  <a:srgbClr val="00CC00"/>
                </a:solidFill>
              </a:rPr>
            </a:br>
            <a:r>
              <a:rPr lang="hu-HU" sz="800" b="1" smtClean="0">
                <a:solidFill>
                  <a:srgbClr val="3333CC"/>
                </a:solidFill>
              </a:rPr>
              <a:t>Szinon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r>
              <a:rPr lang="hu-HU" sz="800" b="1" smtClean="0">
                <a:solidFill>
                  <a:srgbClr val="FF0000"/>
                </a:solidFill>
              </a:rPr>
              <a:t>Hallás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r>
              <a:rPr lang="hu-HU" sz="800" b="1" smtClean="0">
                <a:solidFill>
                  <a:srgbClr val="FFFF00"/>
                </a:solidFill>
              </a:rPr>
              <a:t>HDönt</a:t>
            </a:r>
          </a:p>
        </p:txBody>
      </p:sp>
      <p:pic>
        <p:nvPicPr>
          <p:cNvPr id="32154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268413"/>
            <a:ext cx="7400925" cy="5256212"/>
          </a:xfrm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Gyakorlati 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példa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– nem </a:t>
            </a:r>
            <a:r>
              <a:rPr lang="hu-H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megközelítés 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beszédértés (</a:t>
            </a:r>
            <a:r>
              <a:rPr lang="hu-HU" sz="2000" noProof="0" dirty="0" err="1" smtClean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Wernicke</a:t>
            </a:r>
            <a:r>
              <a:rPr lang="hu-HU" sz="2000" noProof="0" dirty="0" smtClean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terület)</a:t>
            </a:r>
            <a:endParaRPr lang="en-US" sz="2800" b="1" noProof="0" dirty="0">
              <a:ln w="1841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Élőláb hely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D9D9D9"/>
                </a:solidFill>
              </a:rPr>
              <a:t>BDD2013@WIGNER ---- Big Data Day</a:t>
            </a:r>
          </a:p>
        </p:txBody>
      </p:sp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3348038" y="4292600"/>
            <a:ext cx="576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800" b="1" smtClean="0">
                <a:solidFill>
                  <a:srgbClr val="00CC00"/>
                </a:solidFill>
              </a:rPr>
              <a:t>Kép</a:t>
            </a:r>
            <a:br>
              <a:rPr lang="hu-HU" sz="800" b="1" smtClean="0">
                <a:solidFill>
                  <a:srgbClr val="00CC00"/>
                </a:solidFill>
              </a:rPr>
            </a:br>
            <a:r>
              <a:rPr lang="hu-HU" sz="800" b="1" smtClean="0">
                <a:solidFill>
                  <a:srgbClr val="3333CC"/>
                </a:solidFill>
              </a:rPr>
              <a:t>Szinon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r>
              <a:rPr lang="hu-HU" sz="800" b="1" smtClean="0">
                <a:solidFill>
                  <a:srgbClr val="FF0000"/>
                </a:solidFill>
              </a:rPr>
              <a:t>Hallás</a:t>
            </a:r>
            <a:r>
              <a:rPr lang="hu-HU" sz="800" b="1" smtClean="0">
                <a:solidFill>
                  <a:srgbClr val="33CCFF"/>
                </a:solidFill>
              </a:rPr>
              <a:t/>
            </a:r>
            <a:br>
              <a:rPr lang="hu-HU" sz="800" b="1" smtClean="0">
                <a:solidFill>
                  <a:srgbClr val="33CCFF"/>
                </a:solidFill>
              </a:rPr>
            </a:br>
            <a:r>
              <a:rPr lang="hu-HU" sz="800" b="1" smtClean="0">
                <a:solidFill>
                  <a:srgbClr val="FFFF00"/>
                </a:solidFill>
              </a:rPr>
              <a:t>HDönt</a:t>
            </a:r>
          </a:p>
        </p:txBody>
      </p:sp>
      <p:pic>
        <p:nvPicPr>
          <p:cNvPr id="3225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579563"/>
            <a:ext cx="7632700" cy="4633912"/>
          </a:xfrm>
        </p:spPr>
      </p:pic>
      <p:sp>
        <p:nvSpPr>
          <p:cNvPr id="322565" name="Text Box 3"/>
          <p:cNvSpPr txBox="1">
            <a:spLocks noChangeArrowheads="1"/>
          </p:cNvSpPr>
          <p:nvPr/>
        </p:nvSpPr>
        <p:spPr bwMode="auto">
          <a:xfrm>
            <a:off x="2484438" y="1916113"/>
            <a:ext cx="1943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900" b="1" smtClean="0">
                <a:solidFill>
                  <a:srgbClr val="C00000"/>
                </a:solidFill>
              </a:rPr>
              <a:t>Jobb fasciculus arcuatus</a:t>
            </a:r>
            <a:r>
              <a:rPr lang="hu-HU" sz="900" b="1" smtClean="0">
                <a:solidFill>
                  <a:srgbClr val="00CC00"/>
                </a:solidFill>
              </a:rPr>
              <a:t/>
            </a:r>
            <a:br>
              <a:rPr lang="hu-HU" sz="900" b="1" smtClean="0">
                <a:solidFill>
                  <a:srgbClr val="00CC00"/>
                </a:solidFill>
              </a:rPr>
            </a:br>
            <a:r>
              <a:rPr lang="hu-HU" sz="900" b="1" smtClean="0">
                <a:solidFill>
                  <a:srgbClr val="CC6600"/>
                </a:solidFill>
              </a:rPr>
              <a:t>Bal fasciculus arcuatus</a:t>
            </a:r>
            <a:r>
              <a:rPr lang="hu-HU" sz="900" b="1" smtClean="0">
                <a:solidFill>
                  <a:srgbClr val="00CC00"/>
                </a:solidFill>
              </a:rPr>
              <a:t/>
            </a:r>
            <a:br>
              <a:rPr lang="hu-HU" sz="900" b="1" smtClean="0">
                <a:solidFill>
                  <a:srgbClr val="00CC00"/>
                </a:solidFill>
              </a:rPr>
            </a:br>
            <a:r>
              <a:rPr lang="hu-HU" sz="900" b="1" smtClean="0">
                <a:solidFill>
                  <a:srgbClr val="33CCFF"/>
                </a:solidFill>
              </a:rPr>
              <a:t>Jobb corticospinalis p.</a:t>
            </a:r>
            <a:r>
              <a:rPr lang="hu-HU" sz="900" b="1" smtClean="0">
                <a:solidFill>
                  <a:srgbClr val="00CC00"/>
                </a:solidFill>
              </a:rPr>
              <a:t/>
            </a:r>
            <a:br>
              <a:rPr lang="hu-HU" sz="900" b="1" smtClean="0">
                <a:solidFill>
                  <a:srgbClr val="00CC00"/>
                </a:solidFill>
              </a:rPr>
            </a:br>
            <a:r>
              <a:rPr lang="hu-HU" sz="900" b="1" smtClean="0">
                <a:solidFill>
                  <a:srgbClr val="6600FF"/>
                </a:solidFill>
              </a:rPr>
              <a:t>Bal corticospinalis p.</a:t>
            </a:r>
          </a:p>
        </p:txBody>
      </p:sp>
      <p:sp>
        <p:nvSpPr>
          <p:cNvPr id="14" name="Balra nyíl 13"/>
          <p:cNvSpPr/>
          <p:nvPr/>
        </p:nvSpPr>
        <p:spPr>
          <a:xfrm rot="1453435">
            <a:off x="7088188" y="3914775"/>
            <a:ext cx="719137" cy="485775"/>
          </a:xfrm>
          <a:prstGeom prst="leftArrow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err="1">
                <a:solidFill>
                  <a:srgbClr val="FFFFFF"/>
                </a:solidFill>
              </a:rPr>
              <a:t>Tu</a:t>
            </a:r>
            <a:endParaRPr lang="hu-HU" dirty="0">
              <a:solidFill>
                <a:srgbClr val="FFFFFF"/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Gyakorlati 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példa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nem </a:t>
            </a:r>
            <a:r>
              <a:rPr lang="hu-H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megközelítés 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DTI </a:t>
            </a:r>
            <a:r>
              <a:rPr lang="hu-HU" sz="2000" noProof="0" dirty="0" err="1" smtClean="0">
                <a:ln w="1841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traktográfia</a:t>
            </a:r>
            <a:endParaRPr lang="en-US" sz="2800" b="1" noProof="0" dirty="0">
              <a:ln w="1841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sz="2400" dirty="0" smtClean="0"/>
              <a:t>Morfológia</a:t>
            </a:r>
          </a:p>
          <a:p>
            <a:pPr lvl="1"/>
            <a:r>
              <a:rPr lang="hu-HU" sz="2000" dirty="0" smtClean="0"/>
              <a:t>Térfogatok</a:t>
            </a:r>
          </a:p>
          <a:p>
            <a:pPr lvl="1"/>
            <a:r>
              <a:rPr lang="hu-HU" sz="2000" dirty="0" smtClean="0"/>
              <a:t>Kapcsolatok</a:t>
            </a:r>
          </a:p>
          <a:p>
            <a:r>
              <a:rPr lang="hu-HU" sz="2400" dirty="0" smtClean="0"/>
              <a:t>Biokémia</a:t>
            </a:r>
          </a:p>
          <a:p>
            <a:pPr lvl="1"/>
            <a:r>
              <a:rPr lang="hu-HU" sz="2000" dirty="0" smtClean="0"/>
              <a:t>MR Spektroszkópiás adatok</a:t>
            </a:r>
          </a:p>
          <a:p>
            <a:r>
              <a:rPr lang="hu-HU" sz="2400" dirty="0" smtClean="0"/>
              <a:t>Funkció</a:t>
            </a:r>
          </a:p>
          <a:p>
            <a:pPr lvl="1"/>
            <a:r>
              <a:rPr lang="hu-HU" sz="2000" dirty="0" smtClean="0"/>
              <a:t>Feladathoz kötött aktivitás</a:t>
            </a:r>
          </a:p>
          <a:p>
            <a:pPr lvl="1"/>
            <a:r>
              <a:rPr lang="hu-HU" sz="2000" dirty="0" smtClean="0"/>
              <a:t>Nyugalmi aktivitás</a:t>
            </a:r>
          </a:p>
          <a:p>
            <a:r>
              <a:rPr lang="hu-HU" sz="2400" dirty="0" smtClean="0"/>
              <a:t>„Tiszta adat”</a:t>
            </a:r>
          </a:p>
          <a:p>
            <a:pPr lvl="1"/>
            <a:r>
              <a:rPr lang="hu-HU" sz="2000" dirty="0" smtClean="0"/>
              <a:t>Jelintenzitások</a:t>
            </a:r>
            <a:endParaRPr lang="hu-HU" sz="2000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Adatok</a:t>
            </a:r>
            <a:endParaRPr lang="hu-HU" sz="2800" b="1" dirty="0">
              <a:effectLst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818" y="1227626"/>
            <a:ext cx="2144278" cy="229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 descr="DTI_fiber_bundles_in_the_brain_al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732" y="3387628"/>
            <a:ext cx="3817764" cy="315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827584" y="1484784"/>
            <a:ext cx="7776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chemeClr val="bg2"/>
                </a:solidFill>
              </a:rPr>
              <a:t>(connectivity AND (</a:t>
            </a:r>
            <a:r>
              <a:rPr lang="en-US" sz="2000" dirty="0" err="1" smtClean="0">
                <a:solidFill>
                  <a:schemeClr val="bg2"/>
                </a:solidFill>
              </a:rPr>
              <a:t>mri</a:t>
            </a:r>
            <a:r>
              <a:rPr lang="en-US" sz="2000" dirty="0" smtClean="0">
                <a:solidFill>
                  <a:schemeClr val="bg2"/>
                </a:solidFill>
              </a:rPr>
              <a:t> OR </a:t>
            </a:r>
            <a:r>
              <a:rPr lang="en-US" sz="2000" dirty="0" err="1" smtClean="0">
                <a:solidFill>
                  <a:schemeClr val="bg2"/>
                </a:solidFill>
              </a:rPr>
              <a:t>dti</a:t>
            </a:r>
            <a:r>
              <a:rPr lang="en-US" sz="2000" dirty="0" smtClean="0">
                <a:solidFill>
                  <a:schemeClr val="bg2"/>
                </a:solidFill>
              </a:rPr>
              <a:t> OR </a:t>
            </a:r>
            <a:r>
              <a:rPr lang="en-US" sz="2000" dirty="0" err="1" smtClean="0">
                <a:solidFill>
                  <a:schemeClr val="bg2"/>
                </a:solidFill>
              </a:rPr>
              <a:t>fmri</a:t>
            </a:r>
            <a:r>
              <a:rPr lang="en-US" sz="2000" dirty="0" smtClean="0">
                <a:solidFill>
                  <a:schemeClr val="bg2"/>
                </a:solidFill>
              </a:rPr>
              <a:t>)) </a:t>
            </a:r>
            <a:endParaRPr lang="hu-HU" sz="2000" dirty="0">
              <a:solidFill>
                <a:srgbClr val="C0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051720" y="22768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Közlemények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084168" y="234888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Idézettségek</a:t>
            </a:r>
            <a:endParaRPr lang="hu-HU" dirty="0"/>
          </a:p>
        </p:txBody>
      </p:sp>
      <p:pic>
        <p:nvPicPr>
          <p:cNvPr id="16" name="Tartalom helye 15" descr="draw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2705893"/>
            <a:ext cx="3803154" cy="3169295"/>
          </a:xfrm>
        </p:spPr>
      </p:pic>
      <p:pic>
        <p:nvPicPr>
          <p:cNvPr id="18" name="Tartalom helye 17" descr="draw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705893"/>
            <a:ext cx="3807272" cy="3172727"/>
          </a:xfrm>
        </p:spPr>
      </p:pic>
      <p:sp>
        <p:nvSpPr>
          <p:cNvPr id="20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Konnektivitás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ISI Web of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Knowledge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2013.05.09.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42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03062"/>
            <a:ext cx="7632700" cy="478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Hálózatok az emberi agyban 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Korrelált aktivációs mintázatok keresése</a:t>
            </a:r>
            <a:endParaRPr lang="en-US" sz="2800" b="1" noProof="0" dirty="0">
              <a:effectLst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58552" y="6246796"/>
            <a:ext cx="2521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Rubinov</a:t>
            </a:r>
            <a:r>
              <a:rPr lang="hu-HU" sz="1100" dirty="0" smtClean="0"/>
              <a:t> &amp; </a:t>
            </a:r>
            <a:r>
              <a:rPr lang="hu-HU" sz="1100" dirty="0" err="1" smtClean="0"/>
              <a:t>Sporns</a:t>
            </a:r>
            <a:r>
              <a:rPr lang="hu-HU" sz="1100" dirty="0" smtClean="0"/>
              <a:t>, </a:t>
            </a:r>
            <a:r>
              <a:rPr lang="hu-HU" sz="1100" dirty="0" err="1" smtClean="0"/>
              <a:t>Neuroimage</a:t>
            </a:r>
            <a:r>
              <a:rPr lang="hu-HU" sz="1100" dirty="0" smtClean="0"/>
              <a:t> 2010</a:t>
            </a:r>
            <a:endParaRPr lang="hu-H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16130" name="Picture 2"/>
          <p:cNvPicPr>
            <a:picLocks noChangeAspect="1" noChangeArrowheads="1"/>
          </p:cNvPicPr>
          <p:nvPr/>
        </p:nvPicPr>
        <p:blipFill>
          <a:blip r:embed="rId2" cstate="print"/>
          <a:srcRect l="20247" t="13772" r="40045" b="29073"/>
          <a:stretch>
            <a:fillRect/>
          </a:stretch>
        </p:blipFill>
        <p:spPr bwMode="auto">
          <a:xfrm>
            <a:off x="1636868" y="1247068"/>
            <a:ext cx="6163452" cy="521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agykutatás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USA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rain Research through Advancing Innovative </a:t>
            </a: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Neurotechnologies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2800" b="1" noProof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Hálózatok az emberi agyban 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hu-HU" sz="200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precuneus</a:t>
            </a: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funkcionális kapcsolati hálózata</a:t>
            </a:r>
            <a:endParaRPr lang="en-US" sz="2800" b="1" noProof="0" dirty="0">
              <a:effectLst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BDD2013@WIGNER ---- Big Data Day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6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6" y="1207007"/>
            <a:ext cx="6277343" cy="471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54864" y="5952744"/>
            <a:ext cx="6254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rgbClr val="000000"/>
                </a:solidFill>
              </a:rPr>
              <a:t>Zhang</a:t>
            </a:r>
            <a:r>
              <a:rPr lang="hu-HU" sz="900" dirty="0" smtClean="0">
                <a:solidFill>
                  <a:srgbClr val="000000"/>
                </a:solidFill>
              </a:rPr>
              <a:t> &amp; </a:t>
            </a:r>
            <a:r>
              <a:rPr lang="hu-HU" sz="900" dirty="0" err="1" smtClean="0">
                <a:solidFill>
                  <a:srgbClr val="000000"/>
                </a:solidFill>
              </a:rPr>
              <a:t>Li</a:t>
            </a:r>
            <a:r>
              <a:rPr lang="hu-HU" sz="900" dirty="0" smtClean="0">
                <a:solidFill>
                  <a:srgbClr val="000000"/>
                </a:solidFill>
              </a:rPr>
              <a:t>.</a:t>
            </a:r>
            <a:r>
              <a:rPr lang="en-US" sz="900" dirty="0" smtClean="0">
                <a:solidFill>
                  <a:srgbClr val="000000"/>
                </a:solidFill>
              </a:rPr>
              <a:t> Functional connectivity mapping of the human </a:t>
            </a:r>
            <a:r>
              <a:rPr lang="en-US" sz="900" dirty="0" err="1" smtClean="0">
                <a:solidFill>
                  <a:srgbClr val="000000"/>
                </a:solidFill>
              </a:rPr>
              <a:t>precuneus</a:t>
            </a:r>
            <a:r>
              <a:rPr lang="en-US" sz="900" dirty="0" smtClean="0">
                <a:solidFill>
                  <a:srgbClr val="000000"/>
                </a:solidFill>
              </a:rPr>
              <a:t> by resting state </a:t>
            </a:r>
            <a:r>
              <a:rPr lang="en-US" sz="900" dirty="0" err="1" smtClean="0">
                <a:solidFill>
                  <a:srgbClr val="000000"/>
                </a:solidFill>
              </a:rPr>
              <a:t>fMRI</a:t>
            </a:r>
            <a:r>
              <a:rPr lang="hu-HU" sz="900" dirty="0" smtClean="0">
                <a:solidFill>
                  <a:srgbClr val="000000"/>
                </a:solidFill>
              </a:rPr>
              <a:t>. </a:t>
            </a:r>
            <a:r>
              <a:rPr lang="hu-HU" sz="900" dirty="0" err="1" smtClean="0">
                <a:solidFill>
                  <a:srgbClr val="000000"/>
                </a:solidFill>
              </a:rPr>
              <a:t>NeuroImage</a:t>
            </a:r>
            <a:r>
              <a:rPr lang="hu-HU" sz="900" dirty="0" smtClean="0">
                <a:solidFill>
                  <a:srgbClr val="000000"/>
                </a:solidFill>
              </a:rPr>
              <a:t> 59 (2012) 3548–3562.</a:t>
            </a:r>
          </a:p>
          <a:p>
            <a:r>
              <a:rPr lang="hu-HU" sz="1200" dirty="0" err="1" smtClean="0">
                <a:solidFill>
                  <a:srgbClr val="000000"/>
                </a:solidFill>
              </a:rPr>
              <a:t>K-means</a:t>
            </a:r>
            <a:r>
              <a:rPr lang="hu-HU" sz="1200" dirty="0" smtClean="0">
                <a:solidFill>
                  <a:srgbClr val="000000"/>
                </a:solidFill>
              </a:rPr>
              <a:t> </a:t>
            </a:r>
            <a:r>
              <a:rPr lang="hu-HU" sz="1200" dirty="0" err="1" smtClean="0">
                <a:solidFill>
                  <a:srgbClr val="000000"/>
                </a:solidFill>
              </a:rPr>
              <a:t>clustering</a:t>
            </a:r>
            <a:r>
              <a:rPr lang="hu-HU" sz="1200" dirty="0" smtClean="0">
                <a:solidFill>
                  <a:srgbClr val="000000"/>
                </a:solidFill>
              </a:rPr>
              <a:t> segítségével szegmentálták a </a:t>
            </a:r>
            <a:r>
              <a:rPr lang="hu-HU" sz="1200" dirty="0" err="1" smtClean="0">
                <a:solidFill>
                  <a:srgbClr val="000000"/>
                </a:solidFill>
              </a:rPr>
              <a:t>precuneus</a:t>
            </a:r>
            <a:r>
              <a:rPr lang="hu-HU" sz="1200" dirty="0" smtClean="0">
                <a:solidFill>
                  <a:srgbClr val="000000"/>
                </a:solidFill>
              </a:rPr>
              <a:t> funkcionális kapcsolatait</a:t>
            </a:r>
            <a:r>
              <a:rPr lang="hu-HU" sz="900" dirty="0" smtClean="0">
                <a:solidFill>
                  <a:srgbClr val="000000"/>
                </a:solidFill>
              </a:rPr>
              <a:t> </a:t>
            </a:r>
            <a:endParaRPr lang="hu-HU" sz="900" dirty="0">
              <a:solidFill>
                <a:srgbClr val="000000"/>
              </a:solidFill>
            </a:endParaRPr>
          </a:p>
        </p:txBody>
      </p:sp>
      <p:pic>
        <p:nvPicPr>
          <p:cNvPr id="660483" name="Picture 3"/>
          <p:cNvPicPr>
            <a:picLocks noChangeAspect="1" noChangeArrowheads="1"/>
          </p:cNvPicPr>
          <p:nvPr/>
        </p:nvPicPr>
        <p:blipFill>
          <a:blip r:embed="rId3" cstate="print"/>
          <a:srcRect r="469"/>
          <a:stretch>
            <a:fillRect/>
          </a:stretch>
        </p:blipFill>
        <p:spPr bwMode="auto">
          <a:xfrm>
            <a:off x="6307868" y="1197864"/>
            <a:ext cx="2822833" cy="18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7804" y="3246120"/>
            <a:ext cx="2756195" cy="149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8622792" y="2596896"/>
            <a:ext cx="521208" cy="47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8883396" y="4285488"/>
            <a:ext cx="260604" cy="47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552944" y="470001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ROI </a:t>
            </a:r>
            <a:r>
              <a:rPr lang="hu-HU" sz="1400" dirty="0" err="1" smtClean="0">
                <a:solidFill>
                  <a:srgbClr val="000000"/>
                </a:solidFill>
              </a:rPr>
              <a:t>centrality</a:t>
            </a:r>
            <a:endParaRPr lang="hu-HU" sz="1400" dirty="0">
              <a:solidFill>
                <a:srgbClr val="00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467600" y="2968752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Network </a:t>
            </a:r>
            <a:r>
              <a:rPr lang="hu-HU" sz="1400" dirty="0" err="1" smtClean="0">
                <a:solidFill>
                  <a:srgbClr val="000000"/>
                </a:solidFill>
              </a:rPr>
              <a:t>cores</a:t>
            </a:r>
            <a:endParaRPr lang="hu-HU" sz="1400" dirty="0">
              <a:solidFill>
                <a:srgbClr val="00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364224" y="5010912"/>
            <a:ext cx="27797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>
                <a:solidFill>
                  <a:srgbClr val="000000"/>
                </a:solidFill>
              </a:rPr>
              <a:t>Hagman</a:t>
            </a:r>
            <a:r>
              <a:rPr lang="hu-HU" sz="1050" dirty="0" smtClean="0">
                <a:solidFill>
                  <a:srgbClr val="000000"/>
                </a:solidFill>
              </a:rPr>
              <a:t> et </a:t>
            </a:r>
            <a:r>
              <a:rPr lang="hu-HU" sz="1050" dirty="0" err="1" smtClean="0">
                <a:solidFill>
                  <a:srgbClr val="000000"/>
                </a:solidFill>
              </a:rPr>
              <a:t>al</a:t>
            </a:r>
            <a:r>
              <a:rPr lang="hu-HU" sz="1050" dirty="0" smtClean="0">
                <a:solidFill>
                  <a:srgbClr val="000000"/>
                </a:solidFill>
              </a:rPr>
              <a:t>, </a:t>
            </a:r>
            <a:r>
              <a:rPr lang="hu-HU" sz="1050" dirty="0" err="1" smtClean="0">
                <a:solidFill>
                  <a:srgbClr val="000000"/>
                </a:solidFill>
              </a:rPr>
              <a:t>Mapping</a:t>
            </a:r>
            <a:r>
              <a:rPr lang="hu-HU" sz="1050" dirty="0" smtClean="0">
                <a:solidFill>
                  <a:srgbClr val="000000"/>
                </a:solidFill>
              </a:rPr>
              <a:t> </a:t>
            </a:r>
            <a:r>
              <a:rPr lang="hu-HU" sz="1050" dirty="0" err="1" smtClean="0">
                <a:solidFill>
                  <a:srgbClr val="000000"/>
                </a:solidFill>
              </a:rPr>
              <a:t>the</a:t>
            </a:r>
            <a:r>
              <a:rPr lang="hu-HU" sz="1050" dirty="0" smtClean="0">
                <a:solidFill>
                  <a:srgbClr val="000000"/>
                </a:solidFill>
              </a:rPr>
              <a:t> </a:t>
            </a:r>
            <a:r>
              <a:rPr lang="hu-HU" sz="1050" dirty="0" err="1" smtClean="0">
                <a:solidFill>
                  <a:srgbClr val="000000"/>
                </a:solidFill>
              </a:rPr>
              <a:t>Structural</a:t>
            </a:r>
            <a:r>
              <a:rPr lang="hu-HU" sz="1050" dirty="0" smtClean="0">
                <a:solidFill>
                  <a:srgbClr val="000000"/>
                </a:solidFill>
              </a:rPr>
              <a:t> </a:t>
            </a:r>
            <a:r>
              <a:rPr lang="hu-HU" sz="1050" dirty="0" err="1" smtClean="0">
                <a:solidFill>
                  <a:srgbClr val="000000"/>
                </a:solidFill>
              </a:rPr>
              <a:t>Core</a:t>
            </a:r>
            <a:endParaRPr lang="hu-HU" sz="1050" dirty="0" smtClean="0">
              <a:solidFill>
                <a:srgbClr val="000000"/>
              </a:solidFill>
            </a:endParaRPr>
          </a:p>
          <a:p>
            <a:r>
              <a:rPr lang="hu-HU" sz="1050" dirty="0" smtClean="0">
                <a:solidFill>
                  <a:srgbClr val="000000"/>
                </a:solidFill>
              </a:rPr>
              <a:t>of Human </a:t>
            </a:r>
            <a:r>
              <a:rPr lang="hu-HU" sz="1050" dirty="0" err="1" smtClean="0">
                <a:solidFill>
                  <a:srgbClr val="000000"/>
                </a:solidFill>
              </a:rPr>
              <a:t>Cerebral</a:t>
            </a:r>
            <a:r>
              <a:rPr lang="hu-HU" sz="1050" dirty="0" smtClean="0">
                <a:solidFill>
                  <a:srgbClr val="000000"/>
                </a:solidFill>
              </a:rPr>
              <a:t> </a:t>
            </a:r>
            <a:r>
              <a:rPr lang="hu-HU" sz="1050" dirty="0" err="1" smtClean="0">
                <a:solidFill>
                  <a:srgbClr val="000000"/>
                </a:solidFill>
              </a:rPr>
              <a:t>Cortex</a:t>
            </a:r>
            <a:r>
              <a:rPr lang="hu-HU" sz="1050" dirty="0" smtClean="0">
                <a:solidFill>
                  <a:srgbClr val="000000"/>
                </a:solidFill>
              </a:rPr>
              <a:t>. </a:t>
            </a:r>
            <a:r>
              <a:rPr lang="hu-HU" sz="1050" dirty="0" err="1" smtClean="0">
                <a:solidFill>
                  <a:srgbClr val="000000"/>
                </a:solidFill>
              </a:rPr>
              <a:t>PLoS</a:t>
            </a:r>
            <a:r>
              <a:rPr lang="hu-HU" sz="1050" dirty="0" smtClean="0">
                <a:solidFill>
                  <a:srgbClr val="000000"/>
                </a:solidFill>
              </a:rPr>
              <a:t> </a:t>
            </a:r>
            <a:r>
              <a:rPr lang="hu-HU" sz="1050" dirty="0" err="1" smtClean="0">
                <a:solidFill>
                  <a:srgbClr val="000000"/>
                </a:solidFill>
              </a:rPr>
              <a:t>Biol</a:t>
            </a:r>
            <a:r>
              <a:rPr lang="hu-HU" sz="1050" dirty="0" smtClean="0">
                <a:solidFill>
                  <a:srgbClr val="000000"/>
                </a:solidFill>
              </a:rPr>
              <a:t> 2008</a:t>
            </a:r>
          </a:p>
          <a:p>
            <a:r>
              <a:rPr lang="hu-HU" sz="1600" dirty="0" err="1" smtClean="0">
                <a:solidFill>
                  <a:srgbClr val="000000"/>
                </a:solidFill>
              </a:rPr>
              <a:t>Diffusion</a:t>
            </a:r>
            <a:r>
              <a:rPr lang="hu-HU" sz="1600" dirty="0" smtClean="0">
                <a:solidFill>
                  <a:srgbClr val="000000"/>
                </a:solidFill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</a:rPr>
              <a:t>spectrum</a:t>
            </a:r>
            <a:r>
              <a:rPr lang="hu-HU" sz="1600" dirty="0" smtClean="0">
                <a:solidFill>
                  <a:srgbClr val="000000"/>
                </a:solidFill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</a:rPr>
              <a:t>imaging</a:t>
            </a:r>
            <a:endParaRPr lang="hu-H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pic>
        <p:nvPicPr>
          <p:cNvPr id="65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08183"/>
            <a:ext cx="7632700" cy="49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4161086" y="6202554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 smtClean="0"/>
              <a:t>Smith SM, et </a:t>
            </a:r>
            <a:r>
              <a:rPr lang="hu-HU" sz="900" dirty="0" err="1" smtClean="0"/>
              <a:t>al</a:t>
            </a:r>
            <a:r>
              <a:rPr lang="hu-HU" sz="900" dirty="0" smtClean="0"/>
              <a:t>. (</a:t>
            </a:r>
            <a:r>
              <a:rPr lang="pl-PL" sz="900" dirty="0" smtClean="0"/>
              <a:t>2009 </a:t>
            </a:r>
            <a:r>
              <a:rPr lang="hu-HU" sz="900" dirty="0" smtClean="0"/>
              <a:t>) </a:t>
            </a:r>
            <a:r>
              <a:rPr lang="en-US" sz="900" dirty="0" smtClean="0"/>
              <a:t>Correspondence of the brain’s functional architecture</a:t>
            </a:r>
            <a:r>
              <a:rPr lang="hu-HU" sz="900" dirty="0" smtClean="0"/>
              <a:t> </a:t>
            </a:r>
            <a:r>
              <a:rPr lang="hu-HU" sz="900" dirty="0" err="1" smtClean="0"/>
              <a:t>during</a:t>
            </a:r>
            <a:r>
              <a:rPr lang="hu-HU" sz="900" dirty="0" smtClean="0"/>
              <a:t> </a:t>
            </a:r>
            <a:r>
              <a:rPr lang="hu-HU" sz="900" dirty="0" err="1" smtClean="0"/>
              <a:t>activation</a:t>
            </a:r>
            <a:endParaRPr lang="hu-HU" sz="900" dirty="0" smtClean="0"/>
          </a:p>
          <a:p>
            <a:r>
              <a:rPr lang="hu-HU" sz="900" dirty="0" smtClean="0"/>
              <a:t> and rest. </a:t>
            </a:r>
            <a:r>
              <a:rPr lang="pl-PL" sz="900" dirty="0" smtClean="0"/>
              <a:t>PNAS 106(31):13040-5</a:t>
            </a:r>
            <a:endParaRPr lang="hu-HU" sz="900" dirty="0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Hálózatok az emberi agyban 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Adatalapú elemzés – ICA a nyugalmi aktivitásokban</a:t>
            </a:r>
            <a:endParaRPr lang="en-US" sz="2800" b="1" noProof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fninf-06-00009-g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4313" y="2137569"/>
            <a:ext cx="7327900" cy="3517900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sharing</a:t>
            </a:r>
            <a:endParaRPr lang="hu-HU" sz="2800" b="1" dirty="0">
              <a:effectLst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073929" y="5977288"/>
            <a:ext cx="2422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 smtClean="0"/>
              <a:t>Poline</a:t>
            </a:r>
            <a:r>
              <a:rPr lang="hu-HU" sz="1400" dirty="0" smtClean="0"/>
              <a:t>, Front </a:t>
            </a:r>
            <a:r>
              <a:rPr lang="hu-HU" sz="1400" dirty="0" err="1" smtClean="0"/>
              <a:t>Neuroinf</a:t>
            </a:r>
            <a:r>
              <a:rPr lang="hu-HU" sz="1400" dirty="0" smtClean="0"/>
              <a:t>, 2012</a:t>
            </a:r>
            <a:endParaRPr 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1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60834"/>
            <a:ext cx="4499938" cy="344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sharing</a:t>
            </a:r>
            <a:endParaRPr lang="hu-HU" sz="2800" b="1" dirty="0"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971" t="13772" r="9449" b="66563"/>
          <a:stretch>
            <a:fillRect/>
          </a:stretch>
        </p:blipFill>
        <p:spPr bwMode="auto">
          <a:xfrm>
            <a:off x="89649" y="1305947"/>
            <a:ext cx="9054351" cy="185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41170" t="14154" r="16873" b="50113"/>
          <a:stretch>
            <a:fillRect/>
          </a:stretch>
        </p:blipFill>
        <p:spPr bwMode="auto">
          <a:xfrm>
            <a:off x="4714521" y="3667225"/>
            <a:ext cx="4289438" cy="21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42754" name="Picture 2"/>
          <p:cNvPicPr>
            <a:picLocks noChangeAspect="1" noChangeArrowheads="1"/>
          </p:cNvPicPr>
          <p:nvPr/>
        </p:nvPicPr>
        <p:blipFill>
          <a:blip r:embed="rId2" cstate="print"/>
          <a:srcRect l="20697" t="49731" r="21372" b="9946"/>
          <a:stretch>
            <a:fillRect/>
          </a:stretch>
        </p:blipFill>
        <p:spPr bwMode="auto">
          <a:xfrm>
            <a:off x="236763" y="2156059"/>
            <a:ext cx="8608853" cy="35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sharing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22" t="13772" r="22722" b="24483"/>
          <a:stretch>
            <a:fillRect/>
          </a:stretch>
        </p:blipFill>
        <p:spPr bwMode="auto">
          <a:xfrm>
            <a:off x="1331913" y="1397617"/>
            <a:ext cx="7632700" cy="499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Adatszintézis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20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435" y="1268413"/>
            <a:ext cx="5983406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Hálózati eredmények az 1000Fcon projektből</a:t>
            </a:r>
            <a:endParaRPr lang="hu-HU" sz="2800" b="1" dirty="0"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255298" y="3087782"/>
            <a:ext cx="5107389" cy="164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654" y="1431300"/>
            <a:ext cx="7632700" cy="279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3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652" y="3650996"/>
            <a:ext cx="7069394" cy="258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Konnektivitási modellek</a:t>
            </a:r>
            <a:endParaRPr lang="hu-HU" sz="2800" b="1" dirty="0">
              <a:effectLst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776185" y="3493970"/>
            <a:ext cx="14574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? </a:t>
            </a:r>
            <a:r>
              <a:rPr lang="hu-HU" sz="1400" dirty="0" smtClean="0"/>
              <a:t>mit jelent</a:t>
            </a:r>
          </a:p>
          <a:p>
            <a:r>
              <a:rPr lang="hu-HU" sz="1400" dirty="0" smtClean="0"/>
              <a:t>a gyakorlatban?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2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77758" y="2731833"/>
            <a:ext cx="4840368" cy="197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313" y="1241659"/>
            <a:ext cx="5648256" cy="520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depresszió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multimodális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képalkotó vizsgálata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z="2400" dirty="0" smtClean="0"/>
          </a:p>
          <a:p>
            <a:r>
              <a:rPr lang="hu-HU" sz="2400" dirty="0" smtClean="0"/>
              <a:t>Általában nagyon szép szignifikáns eredményeket lehet találni egyes csoportok között</a:t>
            </a:r>
          </a:p>
          <a:p>
            <a:pPr lvl="1"/>
            <a:r>
              <a:rPr lang="hu-HU" sz="1800" dirty="0" smtClean="0"/>
              <a:t>A későbbiekben Alzheimer kóróssá vált betegek és kontrollok korai képi és </a:t>
            </a:r>
            <a:r>
              <a:rPr lang="hu-HU" sz="1800" dirty="0" err="1" smtClean="0"/>
              <a:t>omikai</a:t>
            </a:r>
            <a:r>
              <a:rPr lang="hu-HU" sz="1800" dirty="0" smtClean="0"/>
              <a:t> adatainak eltérése</a:t>
            </a:r>
          </a:p>
          <a:p>
            <a:endParaRPr lang="hu-HU" sz="2400" dirty="0" smtClean="0"/>
          </a:p>
          <a:p>
            <a:r>
              <a:rPr lang="hu-HU" sz="2400" dirty="0" smtClean="0"/>
              <a:t>Viszont a diagnosztikai alkalmazás még nem megnyugtatóan megoldott</a:t>
            </a:r>
          </a:p>
          <a:p>
            <a:pPr lvl="1"/>
            <a:r>
              <a:rPr lang="hu-HU" sz="1800" dirty="0" smtClean="0"/>
              <a:t>Ha ismerem egy még egészséges személy releváns képi és </a:t>
            </a:r>
            <a:r>
              <a:rPr lang="hu-HU" sz="1800" dirty="0" err="1" smtClean="0"/>
              <a:t>omikai</a:t>
            </a:r>
            <a:r>
              <a:rPr lang="hu-HU" sz="1800" dirty="0" smtClean="0"/>
              <a:t> adatait még nem tudom kellő biztonsággal (jó szenzitivitással és </a:t>
            </a:r>
            <a:r>
              <a:rPr lang="hu-HU" sz="1800" dirty="0" err="1" smtClean="0"/>
              <a:t>specificitással</a:t>
            </a:r>
            <a:r>
              <a:rPr lang="hu-HU" sz="1800" dirty="0" smtClean="0"/>
              <a:t>) megjósolni, hogy a későbbiekben Alzheimer kórban fog-e szenvedni</a:t>
            </a:r>
            <a:endParaRPr lang="hu-HU" sz="18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az agykutatásban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Eredmények / problémák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17154" name="Picture 2"/>
          <p:cNvPicPr>
            <a:picLocks noChangeAspect="1" noChangeArrowheads="1"/>
          </p:cNvPicPr>
          <p:nvPr/>
        </p:nvPicPr>
        <p:blipFill>
          <a:blip r:embed="rId2" cstate="print"/>
          <a:srcRect l="11024" t="27543" r="4274" b="27161"/>
          <a:stretch>
            <a:fillRect/>
          </a:stretch>
        </p:blipFill>
        <p:spPr bwMode="auto">
          <a:xfrm>
            <a:off x="876051" y="1197702"/>
            <a:ext cx="8267949" cy="260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7155" name="Picture 3"/>
          <p:cNvPicPr>
            <a:picLocks noChangeAspect="1" noChangeArrowheads="1"/>
          </p:cNvPicPr>
          <p:nvPr/>
        </p:nvPicPr>
        <p:blipFill>
          <a:blip r:embed="rId3" cstate="print"/>
          <a:srcRect l="14398" t="29073" r="34871" b="5356"/>
          <a:stretch>
            <a:fillRect/>
          </a:stretch>
        </p:blipFill>
        <p:spPr bwMode="auto">
          <a:xfrm>
            <a:off x="892" y="2409943"/>
            <a:ext cx="5387192" cy="409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agykutatás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Európa</a:t>
            </a:r>
            <a:endParaRPr lang="en-US" sz="2800" b="1" noProof="0" dirty="0">
              <a:effectLst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722219" y="4790257"/>
            <a:ext cx="29790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~85M sejt a teljes idegrendszerben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Felnőttben 10</a:t>
            </a:r>
            <a:r>
              <a:rPr lang="hu-HU" baseline="30000" dirty="0" smtClean="0">
                <a:solidFill>
                  <a:srgbClr val="FF0000"/>
                </a:solidFill>
              </a:rPr>
              <a:t>14</a:t>
            </a:r>
            <a:r>
              <a:rPr lang="hu-HU" dirty="0" smtClean="0">
                <a:solidFill>
                  <a:srgbClr val="FF0000"/>
                </a:solidFill>
              </a:rPr>
              <a:t>–10</a:t>
            </a:r>
            <a:r>
              <a:rPr lang="hu-HU" baseline="30000" dirty="0" smtClean="0">
                <a:solidFill>
                  <a:srgbClr val="FF0000"/>
                </a:solidFill>
              </a:rPr>
              <a:t>15</a:t>
            </a:r>
            <a:r>
              <a:rPr lang="hu-HU" dirty="0" smtClean="0">
                <a:solidFill>
                  <a:srgbClr val="FF0000"/>
                </a:solidFill>
              </a:rPr>
              <a:t> kapcsolat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Példák saját projektekből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Hypoxiás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ischaemiás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encephalopathia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(HIE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hu-HU" sz="2800" b="1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születés előtti ill. alatti </a:t>
            </a:r>
            <a:r>
              <a:rPr lang="hu-HU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oxigénhiányos állapot következtében fellépő többlépcsős folyamat </a:t>
            </a:r>
            <a:r>
              <a:rPr lang="hu-HU" sz="2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hosszútávú</a:t>
            </a:r>
            <a:r>
              <a:rPr lang="hu-HU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károsodáshoz vezet</a:t>
            </a: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a </a:t>
            </a:r>
            <a:r>
              <a:rPr lang="hu-H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hypoxiás</a:t>
            </a: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ischaemiás</a:t>
            </a: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encephalopathia</a:t>
            </a: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kialakulásához.</a:t>
            </a:r>
            <a:endParaRPr lang="hu-HU" sz="2400" baseline="30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/>
            <a:r>
              <a:rPr lang="hu-HU" sz="2000" dirty="0" smtClean="0"/>
              <a:t>2 -5 eset / 1000 </a:t>
            </a:r>
            <a:r>
              <a:rPr lang="hu-HU" sz="2000" dirty="0" err="1" smtClean="0"/>
              <a:t>élveszületés</a:t>
            </a:r>
            <a:endParaRPr lang="hu-HU" sz="2000" dirty="0" smtClean="0"/>
          </a:p>
          <a:p>
            <a:pPr lvl="1"/>
            <a:r>
              <a:rPr lang="hu-HU" sz="2000" dirty="0" smtClean="0"/>
              <a:t>25-50</a:t>
            </a:r>
            <a:r>
              <a:rPr lang="hu-HU" sz="2000" dirty="0" smtClean="0"/>
              <a:t>% halálozás</a:t>
            </a:r>
          </a:p>
          <a:p>
            <a:pPr lvl="1"/>
            <a:r>
              <a:rPr lang="hu-HU" sz="2000" dirty="0" smtClean="0"/>
              <a:t>túlélők:</a:t>
            </a:r>
          </a:p>
          <a:p>
            <a:pPr lvl="2">
              <a:buNone/>
            </a:pPr>
            <a:r>
              <a:rPr lang="hu-HU" sz="1800" dirty="0" smtClean="0"/>
              <a:t>30-80% súlyosan károsodott </a:t>
            </a:r>
          </a:p>
          <a:p>
            <a:pPr lvl="2">
              <a:buNone/>
            </a:pPr>
            <a:r>
              <a:rPr lang="hu-HU" sz="1800" dirty="0" smtClean="0"/>
              <a:t>10-20% közepesen károsodott </a:t>
            </a:r>
          </a:p>
          <a:p>
            <a:pPr lvl="2">
              <a:buNone/>
            </a:pPr>
            <a:r>
              <a:rPr lang="hu-HU" sz="1800" dirty="0" smtClean="0"/>
              <a:t>10-50% enyhén károsodott / egészséges</a:t>
            </a:r>
          </a:p>
          <a:p>
            <a:pPr marL="0" indent="0">
              <a:buNone/>
            </a:pPr>
            <a:endParaRPr lang="hu-HU" sz="2400" baseline="30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9875" indent="-269875"/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&gt;120 csecsemő </a:t>
            </a:r>
            <a:r>
              <a:rPr lang="hu-H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multimodális</a:t>
            </a: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képi és klinikai adatai &amp; 2 éves kori </a:t>
            </a:r>
            <a:r>
              <a:rPr lang="hu-H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fejlődésneurológiai</a:t>
            </a:r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vizsálata</a:t>
            </a:r>
            <a:endParaRPr lang="hu-HU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9875" indent="-269875"/>
            <a:r>
              <a:rPr lang="hu-H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folyamatos adatgyűjtés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BDD2013@WIGNER ---- Big Data Day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/>
          <p:cNvSpPr/>
          <p:nvPr/>
        </p:nvSpPr>
        <p:spPr>
          <a:xfrm>
            <a:off x="179512" y="2996952"/>
            <a:ext cx="8784976" cy="3168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hu-H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újszülöttek agya jelentősen eltér egymástól</a:t>
            </a:r>
          </a:p>
          <a:p>
            <a:pPr marL="857250" lvl="1" indent="-457200"/>
            <a:r>
              <a:rPr lang="hu-HU" sz="1600" dirty="0" smtClean="0">
                <a:solidFill>
                  <a:schemeClr val="tx1"/>
                </a:solidFill>
              </a:rPr>
              <a:t>Eltérő születési súly miatti méretkülönbség</a:t>
            </a:r>
          </a:p>
          <a:p>
            <a:pPr marL="857250" lvl="1" indent="-457200"/>
            <a:r>
              <a:rPr lang="hu-HU" sz="1600" dirty="0" smtClean="0">
                <a:solidFill>
                  <a:schemeClr val="tx1"/>
                </a:solidFill>
              </a:rPr>
              <a:t>Eltérő fektetés miatti torzulás</a:t>
            </a:r>
          </a:p>
          <a:p>
            <a:pPr marL="857250" lvl="1" indent="-457200"/>
            <a:endParaRPr lang="hu-HU" sz="600" dirty="0" smtClean="0">
              <a:solidFill>
                <a:schemeClr val="tx1"/>
              </a:solidFill>
            </a:endParaRPr>
          </a:p>
          <a:p>
            <a:pPr marL="457200" indent="-457200"/>
            <a:r>
              <a:rPr lang="hu-H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FA-váz</a:t>
            </a:r>
            <a:r>
              <a:rPr lang="hu-H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fehérállomány alapstruktúráját követi</a:t>
            </a:r>
          </a:p>
          <a:p>
            <a:pPr marL="857250" lvl="1" indent="-457200"/>
            <a:r>
              <a:rPr lang="hu-HU" sz="1600" dirty="0" smtClean="0">
                <a:solidFill>
                  <a:schemeClr val="tx1"/>
                </a:solidFill>
              </a:rPr>
              <a:t>A fehérállományi-struktúra felhasználható a regisztráció elősegítésére</a:t>
            </a: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hu-HU" sz="1000" dirty="0" smtClean="0"/>
              <a:t>(13)Ball G, et </a:t>
            </a:r>
            <a:r>
              <a:rPr lang="hu-HU" sz="1000" dirty="0" err="1" smtClean="0"/>
              <a:t>al</a:t>
            </a:r>
            <a:r>
              <a:rPr lang="hu-HU" sz="1000" dirty="0" smtClean="0"/>
              <a:t>. </a:t>
            </a:r>
            <a:r>
              <a:rPr lang="en-US" sz="1000" dirty="0" smtClean="0"/>
              <a:t>An </a:t>
            </a:r>
            <a:r>
              <a:rPr lang="en-US" sz="1000" dirty="0" err="1" smtClean="0"/>
              <a:t>optimised</a:t>
            </a:r>
            <a:r>
              <a:rPr lang="en-US" sz="1000" dirty="0" smtClean="0"/>
              <a:t> tract-based spatial statistics protocol for neonates: Applications to</a:t>
            </a:r>
            <a:r>
              <a:rPr lang="hu-HU" sz="1000" dirty="0" smtClean="0"/>
              <a:t> </a:t>
            </a:r>
            <a:r>
              <a:rPr lang="en-US" sz="1000" dirty="0" smtClean="0"/>
              <a:t>prematurity and chronic lung disease</a:t>
            </a:r>
            <a:r>
              <a:rPr lang="hu-HU" sz="1000" dirty="0" smtClean="0"/>
              <a:t> </a:t>
            </a:r>
            <a:r>
              <a:rPr lang="hu-HU" sz="1000" dirty="0" err="1" smtClean="0"/>
              <a:t>NeuroImage</a:t>
            </a:r>
            <a:r>
              <a:rPr lang="hu-HU" sz="1000" dirty="0" smtClean="0"/>
              <a:t> 53 (2010) 94–102</a:t>
            </a:r>
            <a:endParaRPr lang="hu-HU" sz="1000" dirty="0" smtClean="0">
              <a:solidFill>
                <a:schemeClr val="tx1"/>
              </a:solidFill>
            </a:endParaRPr>
          </a:p>
          <a:p>
            <a:pPr marL="457200" indent="-457200"/>
            <a:endParaRPr lang="hu-HU" sz="2000" dirty="0" smtClean="0">
              <a:solidFill>
                <a:schemeClr val="tx1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BDD2013@WIGNER ---- Big Data Day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2" descr="atlag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587" y="3068960"/>
            <a:ext cx="814501" cy="62397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7" name="Picture 4" descr="atlag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902" y="4341007"/>
            <a:ext cx="947870" cy="64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/>
        </p:spPr>
      </p:pic>
      <p:pic>
        <p:nvPicPr>
          <p:cNvPr id="18" name="Picture 5" descr="atlag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863" y="4984597"/>
            <a:ext cx="885949" cy="65255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9" name="Picture 11" descr="atlag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8956" y="3068960"/>
            <a:ext cx="814501" cy="62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0" name="Picture 12" descr="atlag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4179" y="3698744"/>
            <a:ext cx="924054" cy="63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1" name="Picture 13" descr="atlag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8956" y="5013176"/>
            <a:ext cx="814501" cy="62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2" name="Picture 14" descr="atlag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2271" y="4341007"/>
            <a:ext cx="947870" cy="64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3" name="Picture 27" descr="mean_F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0207" y="3980967"/>
            <a:ext cx="871659" cy="7144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8" descr="mean_FA_sk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9811" y="3908959"/>
            <a:ext cx="1097433" cy="76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9" descr="mean_FA_sk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8411" y="3116871"/>
            <a:ext cx="880233" cy="7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0" descr="mean_FA_sk3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179358" y="4636268"/>
            <a:ext cx="918338" cy="104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zövegdoboz 26"/>
          <p:cNvSpPr txBox="1"/>
          <p:nvPr/>
        </p:nvSpPr>
        <p:spPr>
          <a:xfrm>
            <a:off x="611560" y="5709159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FFFFFF"/>
                </a:solidFill>
              </a:rPr>
              <a:t>Eredeti képek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2094023" y="5709159"/>
            <a:ext cx="152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>
                <a:solidFill>
                  <a:srgbClr val="FFFFFF"/>
                </a:solidFill>
              </a:rPr>
              <a:t>A legátlagosabbhoz</a:t>
            </a:r>
            <a:br>
              <a:rPr lang="hu-HU" sz="1200" dirty="0">
                <a:solidFill>
                  <a:srgbClr val="FFFFFF"/>
                </a:solidFill>
              </a:rPr>
            </a:br>
            <a:r>
              <a:rPr lang="hu-HU" sz="1200" dirty="0">
                <a:solidFill>
                  <a:srgbClr val="FFFFFF"/>
                </a:solidFill>
              </a:rPr>
              <a:t>igazított képek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3606191" y="5709159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>
                <a:solidFill>
                  <a:srgbClr val="FFFFFF"/>
                </a:solidFill>
              </a:rPr>
              <a:t>Igazított képek</a:t>
            </a:r>
            <a:br>
              <a:rPr lang="hu-HU" sz="1200" dirty="0">
                <a:solidFill>
                  <a:srgbClr val="FFFFFF"/>
                </a:solidFill>
              </a:rPr>
            </a:br>
            <a:r>
              <a:rPr lang="hu-HU" sz="1200" dirty="0">
                <a:solidFill>
                  <a:srgbClr val="FFFFFF"/>
                </a:solidFill>
              </a:rPr>
              <a:t>átlaga, </a:t>
            </a:r>
            <a:r>
              <a:rPr lang="hu-HU" sz="1200" dirty="0" err="1">
                <a:solidFill>
                  <a:srgbClr val="FFFFFF"/>
                </a:solidFill>
              </a:rPr>
              <a:t>templát</a:t>
            </a:r>
            <a:endParaRPr lang="hu-HU" sz="1200" dirty="0">
              <a:solidFill>
                <a:srgbClr val="FFFFFF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5302369" y="5709159"/>
            <a:ext cx="765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Templát</a:t>
            </a:r>
            <a:r>
              <a:rPr lang="hu-HU" sz="1200" dirty="0">
                <a:solidFill>
                  <a:srgbClr val="FFFFFF"/>
                </a:solidFill>
              </a:rPr>
              <a:t/>
            </a:r>
            <a:br>
              <a:rPr lang="hu-HU" sz="1200" dirty="0">
                <a:solidFill>
                  <a:srgbClr val="FFFFFF"/>
                </a:solidFill>
              </a:rPr>
            </a:br>
            <a:r>
              <a:rPr lang="hu-HU" sz="1200" dirty="0" err="1">
                <a:solidFill>
                  <a:srgbClr val="FFFFFF"/>
                </a:solidFill>
              </a:rPr>
              <a:t>FA-váza</a:t>
            </a:r>
            <a:endParaRPr lang="hu-HU" sz="1200" dirty="0">
              <a:solidFill>
                <a:srgbClr val="FFFFFF"/>
              </a:solidFill>
            </a:endParaRPr>
          </a:p>
          <a:p>
            <a:pPr algn="ctr"/>
            <a:endParaRPr lang="hu-HU" sz="1200" dirty="0">
              <a:solidFill>
                <a:srgbClr val="FFFFFF"/>
              </a:solidFill>
            </a:endParaRPr>
          </a:p>
        </p:txBody>
      </p:sp>
      <p:sp>
        <p:nvSpPr>
          <p:cNvPr id="32" name="Jobbra nyíl 31"/>
          <p:cNvSpPr/>
          <p:nvPr/>
        </p:nvSpPr>
        <p:spPr>
          <a:xfrm>
            <a:off x="3384440" y="4149080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6746540" y="3081734"/>
            <a:ext cx="2031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Egyéni </a:t>
            </a:r>
            <a:r>
              <a:rPr lang="hu-HU" b="1" dirty="0" err="1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FA-képek</a:t>
            </a:r>
            <a:endParaRPr lang="hu-HU" b="1" dirty="0">
              <a:ln w="12700">
                <a:noFill/>
                <a:prstDash val="solid"/>
              </a:ln>
              <a:solidFill>
                <a:srgbClr val="FFFFFF"/>
              </a:solidFill>
            </a:endParaRPr>
          </a:p>
          <a:p>
            <a:pPr algn="ctr"/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regisztrációja a</a:t>
            </a:r>
            <a:b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</a:br>
            <a:r>
              <a:rPr lang="hu-HU" b="1" dirty="0" err="1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templáthoz</a:t>
            </a:r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6" name="Picture 3" descr="atlag_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3692" y="3692935"/>
            <a:ext cx="1100291" cy="662080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37" name="Jobbra nyíl 36"/>
          <p:cNvSpPr/>
          <p:nvPr/>
        </p:nvSpPr>
        <p:spPr>
          <a:xfrm rot="5400000">
            <a:off x="7618219" y="4041068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7073555" y="4427820"/>
            <a:ext cx="137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FA-templát</a:t>
            </a:r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/>
            </a:r>
            <a:b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</a:br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vetítés</a:t>
            </a:r>
          </a:p>
        </p:txBody>
      </p:sp>
      <p:sp>
        <p:nvSpPr>
          <p:cNvPr id="39" name="Jobbra nyíl 38"/>
          <p:cNvSpPr/>
          <p:nvPr/>
        </p:nvSpPr>
        <p:spPr>
          <a:xfrm rot="5400000">
            <a:off x="7618219" y="5049180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7112057" y="544696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Bootstrap</a:t>
            </a:r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/>
            </a:r>
            <a:b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</a:br>
            <a:r>
              <a:rPr lang="hu-HU" b="1" dirty="0">
                <a:ln w="12700">
                  <a:noFill/>
                  <a:prstDash val="solid"/>
                </a:ln>
                <a:solidFill>
                  <a:srgbClr val="FFFFFF"/>
                </a:solidFill>
              </a:rPr>
              <a:t>statisztika</a:t>
            </a:r>
          </a:p>
        </p:txBody>
      </p:sp>
      <p:sp>
        <p:nvSpPr>
          <p:cNvPr id="41" name="Jobbra nyíl 40"/>
          <p:cNvSpPr/>
          <p:nvPr/>
        </p:nvSpPr>
        <p:spPr>
          <a:xfrm>
            <a:off x="1907704" y="4149080"/>
            <a:ext cx="180020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42" name="Jobbra nyíl 41"/>
          <p:cNvSpPr/>
          <p:nvPr/>
        </p:nvSpPr>
        <p:spPr>
          <a:xfrm flipH="1">
            <a:off x="4716016" y="4149080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33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Példák saját projektekből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HIE – módszertani kérdések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/>
          <p:cNvSpPr/>
          <p:nvPr/>
        </p:nvSpPr>
        <p:spPr>
          <a:xfrm>
            <a:off x="179512" y="2996952"/>
            <a:ext cx="8784976" cy="3168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None/>
            </a:pPr>
            <a:endParaRPr lang="hu-H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r>
              <a:rPr lang="hu-H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Súlyos &lt; Enyhe </a:t>
            </a:r>
            <a:r>
              <a:rPr lang="hu-H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kontraszt</a:t>
            </a:r>
          </a:p>
          <a:p>
            <a:pPr marL="857250" lvl="1" indent="-457200"/>
            <a:r>
              <a:rPr lang="hu-HU" sz="1600" dirty="0" err="1" smtClean="0">
                <a:solidFill>
                  <a:schemeClr val="tx1"/>
                </a:solidFill>
              </a:rPr>
              <a:t>Bootstrap</a:t>
            </a:r>
            <a:r>
              <a:rPr lang="hu-HU" sz="1600" dirty="0" smtClean="0">
                <a:solidFill>
                  <a:schemeClr val="tx1"/>
                </a:solidFill>
              </a:rPr>
              <a:t> statisztika, 10000 minta, TFCE</a:t>
            </a:r>
          </a:p>
          <a:p>
            <a:pPr marL="857250" lvl="1" indent="-457200"/>
            <a:r>
              <a:rPr lang="hu-HU" sz="1600" dirty="0" smtClean="0">
                <a:solidFill>
                  <a:schemeClr val="tx1"/>
                </a:solidFill>
              </a:rPr>
              <a:t>Az FA értékek </a:t>
            </a:r>
            <a:r>
              <a:rPr lang="hu-HU" sz="1600" dirty="0" err="1" smtClean="0">
                <a:solidFill>
                  <a:schemeClr val="tx1"/>
                </a:solidFill>
              </a:rPr>
              <a:t>diffúzan</a:t>
            </a:r>
            <a:r>
              <a:rPr lang="hu-HU" sz="1600" dirty="0" smtClean="0">
                <a:solidFill>
                  <a:schemeClr val="tx1"/>
                </a:solidFill>
              </a:rPr>
              <a:t> alacsonyabbak a súlyos kimenetelű csoportban</a:t>
            </a: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457200" indent="-457200"/>
            <a:endParaRPr lang="hu-HU" sz="2000" dirty="0" smtClean="0">
              <a:solidFill>
                <a:schemeClr val="tx1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BDD2013@WIGNER ---- Big Data Day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1" name="Picture 15" descr="B_C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8108" y="3429050"/>
            <a:ext cx="2732152" cy="217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16" descr="B_C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2123" y="3356992"/>
            <a:ext cx="2332045" cy="206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17" descr="B_C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6100" y="3334862"/>
            <a:ext cx="2366340" cy="268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22"/>
          <p:cNvSpPr/>
          <p:nvPr/>
        </p:nvSpPr>
        <p:spPr>
          <a:xfrm>
            <a:off x="1476375" y="5813896"/>
            <a:ext cx="287338" cy="2603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>
              <a:ln>
                <a:solidFill>
                  <a:srgbClr val="92D05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5" name="TextBox 23"/>
          <p:cNvSpPr txBox="1">
            <a:spLocks noChangeArrowheads="1"/>
          </p:cNvSpPr>
          <p:nvPr/>
        </p:nvSpPr>
        <p:spPr bwMode="auto">
          <a:xfrm>
            <a:off x="1763713" y="5766271"/>
            <a:ext cx="872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FFFFFF"/>
                </a:solidFill>
              </a:rPr>
              <a:t>: </a:t>
            </a:r>
            <a:r>
              <a:rPr lang="hu-HU" sz="1400" dirty="0" err="1">
                <a:solidFill>
                  <a:srgbClr val="FFFFFF"/>
                </a:solidFill>
              </a:rPr>
              <a:t>FA-váz</a:t>
            </a:r>
            <a:endParaRPr lang="hu-HU" sz="1400" dirty="0">
              <a:solidFill>
                <a:srgbClr val="FFFFFF"/>
              </a:solidFill>
            </a:endParaRPr>
          </a:p>
        </p:txBody>
      </p:sp>
      <p:sp>
        <p:nvSpPr>
          <p:cNvPr id="46" name="Rectangle 25"/>
          <p:cNvSpPr/>
          <p:nvPr/>
        </p:nvSpPr>
        <p:spPr>
          <a:xfrm>
            <a:off x="3059113" y="5813896"/>
            <a:ext cx="288925" cy="2603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>
              <a:ln>
                <a:solidFill>
                  <a:srgbClr val="92D05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7" name="TextBox 26"/>
          <p:cNvSpPr txBox="1">
            <a:spLocks noChangeArrowheads="1"/>
          </p:cNvSpPr>
          <p:nvPr/>
        </p:nvSpPr>
        <p:spPr bwMode="auto">
          <a:xfrm>
            <a:off x="3348038" y="5785321"/>
            <a:ext cx="2646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FFFFFF"/>
                </a:solidFill>
              </a:rPr>
              <a:t>: </a:t>
            </a:r>
            <a:r>
              <a:rPr lang="hu-HU" sz="1400" dirty="0" err="1">
                <a:solidFill>
                  <a:srgbClr val="FFFFFF"/>
                </a:solidFill>
              </a:rPr>
              <a:t>Szignifi</a:t>
            </a:r>
            <a:r>
              <a:rPr lang="en-US" sz="1400" dirty="0">
                <a:solidFill>
                  <a:srgbClr val="FFFFFF"/>
                </a:solidFill>
              </a:rPr>
              <a:t>k</a:t>
            </a:r>
            <a:r>
              <a:rPr lang="hu-HU" sz="1400" dirty="0" err="1">
                <a:solidFill>
                  <a:srgbClr val="FFFFFF"/>
                </a:solidFill>
              </a:rPr>
              <a:t>áns</a:t>
            </a:r>
            <a:r>
              <a:rPr lang="hu-HU" sz="1400" dirty="0">
                <a:solidFill>
                  <a:srgbClr val="FFFFFF"/>
                </a:solidFill>
              </a:rPr>
              <a:t> eltérés (p</a:t>
            </a:r>
            <a:r>
              <a:rPr lang="en-US" sz="1400" dirty="0">
                <a:solidFill>
                  <a:srgbClr val="FFFFFF"/>
                </a:solidFill>
              </a:rPr>
              <a:t> &lt; 0.05)</a:t>
            </a:r>
            <a:endParaRPr lang="hu-HU" sz="1400" dirty="0">
              <a:solidFill>
                <a:srgbClr val="FFFFFF"/>
              </a:solidFill>
            </a:endParaRPr>
          </a:p>
        </p:txBody>
      </p:sp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Példák saját projektekből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HIE – eredmények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/>
          <p:cNvSpPr/>
          <p:nvPr/>
        </p:nvSpPr>
        <p:spPr>
          <a:xfrm>
            <a:off x="179512" y="2996952"/>
            <a:ext cx="8784976" cy="3168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None/>
            </a:pPr>
            <a:endParaRPr lang="hu-H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r>
              <a:rPr lang="hu-H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Súlyos &lt; Közepes súlyosságú </a:t>
            </a:r>
            <a:r>
              <a:rPr lang="hu-H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kontraszt</a:t>
            </a:r>
          </a:p>
          <a:p>
            <a:pPr marL="857250" lvl="1" indent="-457200"/>
            <a:r>
              <a:rPr lang="hu-HU" sz="1600" dirty="0" err="1" smtClean="0">
                <a:solidFill>
                  <a:schemeClr val="tx1"/>
                </a:solidFill>
              </a:rPr>
              <a:t>Bootstrap</a:t>
            </a:r>
            <a:r>
              <a:rPr lang="hu-HU" sz="1600" dirty="0" smtClean="0">
                <a:solidFill>
                  <a:schemeClr val="tx1"/>
                </a:solidFill>
              </a:rPr>
              <a:t> statisztika, 10000 minta, TFCE</a:t>
            </a:r>
          </a:p>
          <a:p>
            <a:pPr marL="857250" lvl="1" indent="-457200"/>
            <a:r>
              <a:rPr lang="hu-HU" sz="1600" dirty="0" smtClean="0">
                <a:solidFill>
                  <a:schemeClr val="tx1"/>
                </a:solidFill>
              </a:rPr>
              <a:t>Szignifikáns </a:t>
            </a:r>
            <a:r>
              <a:rPr lang="hu-HU" sz="1600" dirty="0" err="1" smtClean="0">
                <a:solidFill>
                  <a:schemeClr val="tx1"/>
                </a:solidFill>
              </a:rPr>
              <a:t>FA-csökkenés</a:t>
            </a:r>
            <a:r>
              <a:rPr lang="hu-HU" sz="1600" dirty="0" smtClean="0">
                <a:solidFill>
                  <a:schemeClr val="tx1"/>
                </a:solidFill>
              </a:rPr>
              <a:t> a bal </a:t>
            </a:r>
            <a:r>
              <a:rPr lang="hu-HU" sz="1600" dirty="0" err="1" smtClean="0">
                <a:solidFill>
                  <a:schemeClr val="tx1"/>
                </a:solidFill>
              </a:rPr>
              <a:t>corona</a:t>
            </a:r>
            <a:r>
              <a:rPr lang="hu-HU" sz="1600" dirty="0" smtClean="0">
                <a:solidFill>
                  <a:schemeClr val="tx1"/>
                </a:solidFill>
              </a:rPr>
              <a:t> </a:t>
            </a:r>
            <a:r>
              <a:rPr lang="hu-HU" sz="1600" dirty="0" err="1" smtClean="0">
                <a:solidFill>
                  <a:schemeClr val="tx1"/>
                </a:solidFill>
              </a:rPr>
              <a:t>radiatában</a:t>
            </a:r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857250" lvl="1" indent="-457200"/>
            <a:endParaRPr lang="hu-HU" sz="1600" dirty="0" smtClean="0">
              <a:solidFill>
                <a:schemeClr val="tx1"/>
              </a:solidFill>
            </a:endParaRPr>
          </a:p>
          <a:p>
            <a:pPr marL="457200" indent="-457200"/>
            <a:endParaRPr lang="hu-HU" sz="2000" dirty="0" smtClean="0">
              <a:solidFill>
                <a:schemeClr val="tx1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BDD2013@WIGNER ---- Big Data Day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Rectangle 22"/>
          <p:cNvSpPr/>
          <p:nvPr/>
        </p:nvSpPr>
        <p:spPr>
          <a:xfrm>
            <a:off x="1476375" y="5813896"/>
            <a:ext cx="287338" cy="2603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>
              <a:ln>
                <a:solidFill>
                  <a:srgbClr val="92D05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5" name="TextBox 23"/>
          <p:cNvSpPr txBox="1">
            <a:spLocks noChangeArrowheads="1"/>
          </p:cNvSpPr>
          <p:nvPr/>
        </p:nvSpPr>
        <p:spPr bwMode="auto">
          <a:xfrm>
            <a:off x="1763713" y="5766271"/>
            <a:ext cx="872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FFFFFF"/>
                </a:solidFill>
              </a:rPr>
              <a:t>: </a:t>
            </a:r>
            <a:r>
              <a:rPr lang="hu-HU" sz="1400" dirty="0" err="1">
                <a:solidFill>
                  <a:srgbClr val="FFFFFF"/>
                </a:solidFill>
              </a:rPr>
              <a:t>FA-váz</a:t>
            </a:r>
            <a:endParaRPr lang="hu-HU" sz="1400" dirty="0">
              <a:solidFill>
                <a:srgbClr val="FFFFFF"/>
              </a:solidFill>
            </a:endParaRPr>
          </a:p>
        </p:txBody>
      </p:sp>
      <p:sp>
        <p:nvSpPr>
          <p:cNvPr id="46" name="Rectangle 25"/>
          <p:cNvSpPr/>
          <p:nvPr/>
        </p:nvSpPr>
        <p:spPr>
          <a:xfrm>
            <a:off x="3059113" y="5813896"/>
            <a:ext cx="288925" cy="2603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>
              <a:ln>
                <a:solidFill>
                  <a:srgbClr val="92D05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7" name="TextBox 26"/>
          <p:cNvSpPr txBox="1">
            <a:spLocks noChangeArrowheads="1"/>
          </p:cNvSpPr>
          <p:nvPr/>
        </p:nvSpPr>
        <p:spPr bwMode="auto">
          <a:xfrm>
            <a:off x="3348038" y="5785321"/>
            <a:ext cx="2646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solidFill>
                  <a:srgbClr val="FFFFFF"/>
                </a:solidFill>
              </a:rPr>
              <a:t>: Szignifi</a:t>
            </a:r>
            <a:r>
              <a:rPr lang="en-US" sz="1400">
                <a:solidFill>
                  <a:srgbClr val="FFFFFF"/>
                </a:solidFill>
              </a:rPr>
              <a:t>k</a:t>
            </a:r>
            <a:r>
              <a:rPr lang="hu-HU" sz="1400">
                <a:solidFill>
                  <a:srgbClr val="FFFFFF"/>
                </a:solidFill>
              </a:rPr>
              <a:t>áns eltérés (p</a:t>
            </a:r>
            <a:r>
              <a:rPr lang="en-US" sz="1400">
                <a:solidFill>
                  <a:srgbClr val="FFFFFF"/>
                </a:solidFill>
              </a:rPr>
              <a:t> &lt; 0.05)</a:t>
            </a:r>
            <a:endParaRPr lang="hu-HU" sz="1400">
              <a:solidFill>
                <a:srgbClr val="FFFFFF"/>
              </a:solidFill>
            </a:endParaRPr>
          </a:p>
        </p:txBody>
      </p:sp>
      <p:pic>
        <p:nvPicPr>
          <p:cNvPr id="13" name="Picture 12" descr="B_G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2055" y="3428669"/>
            <a:ext cx="2697857" cy="216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B_G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5957" y="3356999"/>
            <a:ext cx="2412067" cy="213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B_G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4256" y="3356992"/>
            <a:ext cx="2297750" cy="266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Példák saját projektekből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HIE – eredmények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solidFill>
                  <a:srgbClr val="000000"/>
                </a:solidFill>
              </a:rPr>
              <a:t>BDD2013@WIGNER ---- Big Data Day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842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676852"/>
            <a:ext cx="7632700" cy="44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Példák saját projektekből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HIE – </a:t>
            </a:r>
            <a:r>
              <a:rPr lang="hu-H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multimodális</a:t>
            </a: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adatok: képek, klinikai paraméterek</a:t>
            </a:r>
            <a:endParaRPr lang="hu-HU" sz="28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BDD2013@WIGNER ---- Big Data Day</a:t>
            </a:r>
            <a:endParaRPr lang="hu-HU" smtClean="0"/>
          </a:p>
        </p:txBody>
      </p:sp>
      <p:pic>
        <p:nvPicPr>
          <p:cNvPr id="269315" name="Tartalom helye 11" descr="clin_fmri#4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3489575"/>
            <a:ext cx="7632700" cy="2268538"/>
          </a:xfrm>
        </p:spPr>
      </p:pic>
      <p:pic>
        <p:nvPicPr>
          <p:cNvPr id="269316" name="Tartalom helye 9" descr="clin_fmri#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188325"/>
            <a:ext cx="76327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Példák saját projektekből 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83 beteg </a:t>
            </a:r>
            <a:r>
              <a:rPr lang="hu-H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műtét előtti fMRI </a:t>
            </a:r>
            <a:r>
              <a:rPr lang="hu-H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adatai </a:t>
            </a:r>
            <a:r>
              <a:rPr lang="hu-H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(&gt;</a:t>
            </a:r>
            <a:r>
              <a:rPr lang="hu-H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300-as mintából)</a:t>
            </a:r>
            <a:endParaRPr lang="hu-HU" sz="1800" b="1" baseline="30000" dirty="0">
              <a:effectLst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02145" y="5832911"/>
            <a:ext cx="888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hu-HU" dirty="0" smtClean="0"/>
              <a:t>pontosabb térképezés </a:t>
            </a:r>
            <a:r>
              <a:rPr lang="hu-HU" dirty="0" smtClean="0">
                <a:sym typeface="Wingdings" pitchFamily="2" charset="2"/>
              </a:rPr>
              <a:t> jobb prognózis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hu-HU" dirty="0" smtClean="0">
                <a:sym typeface="Wingdings" pitchFamily="2" charset="2"/>
              </a:rPr>
              <a:t>miképp módosítják a kórós elváltozások a funkcionális és strukturális hálózatokat?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Köszönöm a figyelmet!</a:t>
            </a:r>
            <a:endParaRPr lang="en-US" sz="360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Kozák Lajos Rudolf</a:t>
            </a:r>
            <a:endParaRPr lang="en-US" sz="1800" b="1" baseline="300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Semmelweis </a:t>
            </a:r>
            <a:r>
              <a:rPr lang="hu-HU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Egyetem MR Kutatóközpont</a:t>
            </a:r>
            <a:r>
              <a:rPr lang="en-US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Budapest</a:t>
            </a:r>
            <a:endParaRPr lang="hu-HU" sz="14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lkozak@mrkk.sote.hu</a:t>
            </a:r>
            <a:endParaRPr lang="hu-HU" sz="14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képalkotás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Az adatmennyiség növekedése</a:t>
            </a:r>
            <a:endParaRPr lang="en-US" sz="2800" b="1" noProof="0" dirty="0">
              <a:effectLst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pic>
        <p:nvPicPr>
          <p:cNvPr id="783362" name="Picture 2" descr="http://files.forensicmed.webnode.com/200000592-0c9ca0d96c/skull_xray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50" y="1262663"/>
            <a:ext cx="3810000" cy="3219451"/>
          </a:xfrm>
          <a:prstGeom prst="rect">
            <a:avLst/>
          </a:prstGeom>
          <a:noFill/>
        </p:spPr>
      </p:pic>
      <p:pic>
        <p:nvPicPr>
          <p:cNvPr id="783364" name="Picture 4" descr="http://us.123rf.com/400wm/400/400/khuruzero/khuruzero1208/khuruzero120800091/14835387-x-ray-film-of-the-brain-computed-tomograp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329" y="1228575"/>
            <a:ext cx="3857561" cy="4594710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1087654" y="456237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Koponya röntgen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889634" y="5842537"/>
            <a:ext cx="311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Koponya CT vastag szeletek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644409" y="6129687"/>
            <a:ext cx="255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MDCT vékony szeletek</a:t>
            </a:r>
            <a:endParaRPr lang="hu-HU" dirty="0"/>
          </a:p>
        </p:txBody>
      </p:sp>
      <p:sp>
        <p:nvSpPr>
          <p:cNvPr id="15" name="Szalagnyíl balra 14"/>
          <p:cNvSpPr/>
          <p:nvPr/>
        </p:nvSpPr>
        <p:spPr>
          <a:xfrm>
            <a:off x="3368843" y="4841508"/>
            <a:ext cx="731520" cy="1216152"/>
          </a:xfrm>
          <a:prstGeom prst="curvedLeftArrow">
            <a:avLst>
              <a:gd name="adj1" fmla="val 25000"/>
              <a:gd name="adj2" fmla="val 51167"/>
              <a:gd name="adj3" fmla="val 43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képalkotás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Az adatmennyiség növekedése</a:t>
            </a:r>
            <a:endParaRPr lang="en-US" sz="2800" b="1" noProof="0" dirty="0">
              <a:effectLst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pic>
        <p:nvPicPr>
          <p:cNvPr id="10" name="Kép 9" descr="MRI_b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591" y="1607419"/>
            <a:ext cx="2974609" cy="3643162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25128" y="5322771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MR: </a:t>
            </a:r>
            <a:r>
              <a:rPr lang="hu-HU" dirty="0" smtClean="0"/>
              <a:t>többféle súlyozás (</a:t>
            </a:r>
            <a:r>
              <a:rPr lang="hu-HU" dirty="0" err="1" smtClean="0"/>
              <a:t>multimodális</a:t>
            </a:r>
            <a:r>
              <a:rPr lang="hu-HU" dirty="0" smtClean="0"/>
              <a:t>)</a:t>
            </a:r>
          </a:p>
          <a:p>
            <a:r>
              <a:rPr lang="hu-HU" dirty="0" smtClean="0"/>
              <a:t>Tetszőleges rekonstrukciós irányok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képalkotás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Az adatmennyiség növekedése</a:t>
            </a:r>
            <a:endParaRPr lang="en-US" sz="2800" b="1" noProof="0" dirty="0">
              <a:effectLst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BDD2013@WIGNER ---- Big Data Day</a:t>
            </a:r>
            <a:endParaRPr lang="en-US"/>
          </a:p>
        </p:txBody>
      </p:sp>
      <p:pic>
        <p:nvPicPr>
          <p:cNvPr id="10" name="Kép 9" descr="MRI_br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91" y="1607419"/>
            <a:ext cx="2974609" cy="3643162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25128" y="5322771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MR: </a:t>
            </a:r>
            <a:r>
              <a:rPr lang="hu-HU" dirty="0" smtClean="0"/>
              <a:t>többféle súlyozás (</a:t>
            </a:r>
            <a:r>
              <a:rPr lang="hu-HU" dirty="0" err="1" smtClean="0"/>
              <a:t>multimodális</a:t>
            </a:r>
            <a:r>
              <a:rPr lang="hu-HU" dirty="0" smtClean="0"/>
              <a:t>)</a:t>
            </a:r>
          </a:p>
          <a:p>
            <a:r>
              <a:rPr lang="hu-HU" dirty="0" smtClean="0"/>
              <a:t>Tetszőleges rekonstrukciós irányok</a:t>
            </a:r>
            <a:endParaRPr lang="hu-HU" dirty="0"/>
          </a:p>
        </p:txBody>
      </p:sp>
      <p:pic>
        <p:nvPicPr>
          <p:cNvPr id="12" name="Flowfield_fMRI_ActivationMovie_100_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058753" y="1490764"/>
            <a:ext cx="4895850" cy="389572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503019" y="545592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fMR</a:t>
            </a:r>
            <a:r>
              <a:rPr lang="hu-HU" b="1" dirty="0" smtClean="0"/>
              <a:t>: </a:t>
            </a:r>
            <a:r>
              <a:rPr lang="hu-HU" dirty="0" smtClean="0"/>
              <a:t>dinamikus információ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7738711" y="5476775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Rainer </a:t>
            </a:r>
            <a:r>
              <a:rPr lang="hu-HU" sz="1200" dirty="0" err="1" smtClean="0"/>
              <a:t>Goebel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pic>
        <p:nvPicPr>
          <p:cNvPr id="78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847" b="63674"/>
          <a:stretch>
            <a:fillRect/>
          </a:stretch>
        </p:blipFill>
        <p:spPr bwMode="auto">
          <a:xfrm>
            <a:off x="1185231" y="1211637"/>
            <a:ext cx="7398684" cy="309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képalkotás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Folyamatosan növekvő képmennyiség</a:t>
            </a:r>
            <a:endParaRPr lang="en-US" sz="2800" b="1" noProof="0" dirty="0">
              <a:effectLst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65043" b="15063"/>
          <a:stretch>
            <a:fillRect/>
          </a:stretch>
        </p:blipFill>
        <p:spPr bwMode="auto">
          <a:xfrm>
            <a:off x="1180319" y="4436565"/>
            <a:ext cx="7398684" cy="209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4966611" y="411962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…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sz="half" idx="1"/>
          </p:nvPr>
        </p:nvGraphicFramePr>
        <p:xfrm>
          <a:off x="1331913" y="1268413"/>
          <a:ext cx="76327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6540"/>
                <a:gridCol w="1526540"/>
                <a:gridCol w="1526540"/>
                <a:gridCol w="1526540"/>
                <a:gridCol w="152654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Időszak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Intézmény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Vizsgálatok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Képek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Adat (MB)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2012 II.</a:t>
                      </a:r>
                      <a:r>
                        <a:rPr lang="hu-HU" baseline="0" dirty="0" smtClean="0"/>
                        <a:t> félév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SE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 94903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12770937 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4272431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SE MRKK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 3339 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2788021 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318602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MRKK/SE</a:t>
                      </a:r>
                      <a:r>
                        <a:rPr lang="hu-HU" baseline="0" dirty="0" smtClean="0"/>
                        <a:t> %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 3,52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21,83 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7,46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2013 I. félév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SE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109734 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14673022 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4986929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SE MRKK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 3929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3228329 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384617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MRKK/SE</a:t>
                      </a:r>
                      <a:r>
                        <a:rPr lang="hu-HU" baseline="0" dirty="0" smtClean="0"/>
                        <a:t> %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3,58 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22,00 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7,71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>
          <a:xfrm>
            <a:off x="3522846" y="3952675"/>
            <a:ext cx="5467150" cy="2552700"/>
          </a:xfrm>
        </p:spPr>
        <p:txBody>
          <a:bodyPr/>
          <a:lstStyle/>
          <a:p>
            <a:endParaRPr lang="hu-HU" sz="2000" dirty="0" smtClean="0"/>
          </a:p>
          <a:p>
            <a:r>
              <a:rPr lang="hu-HU" sz="2000" dirty="0" smtClean="0"/>
              <a:t>Teljes SE PACS rendszeren ~53TB adat</a:t>
            </a:r>
          </a:p>
          <a:p>
            <a:r>
              <a:rPr lang="hu-HU" sz="2000" dirty="0" smtClean="0"/>
              <a:t>A fenti táblázat nem tartalmazza az fMRI vizsgálatok adatait, azok technikai okok miatt nem kerülnek </a:t>
            </a:r>
            <a:r>
              <a:rPr lang="hu-HU" sz="2000" dirty="0" err="1" smtClean="0"/>
              <a:t>PACS-ra</a:t>
            </a:r>
            <a:endParaRPr lang="hu-HU" sz="20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hu-HU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 </a:t>
            </a:r>
            <a:r>
              <a:rPr lang="hu-HU" sz="2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és képalkotás</a:t>
            </a:r>
            <a: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Semmelweis Egyetem és az MRKK</a:t>
            </a:r>
            <a:endParaRPr lang="en-US" sz="2800" b="1" noProof="0" dirty="0">
              <a:effectLst/>
            </a:endParaRPr>
          </a:p>
        </p:txBody>
      </p:sp>
      <p:pic>
        <p:nvPicPr>
          <p:cNvPr id="6" name="Tartalom helye 6" descr="pacs_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882937"/>
            <a:ext cx="3416968" cy="255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31913" y="1268413"/>
            <a:ext cx="7632700" cy="123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200" smtClean="0"/>
          </a:p>
          <a:p>
            <a:pPr eaLnBrk="1" hangingPunct="1">
              <a:lnSpc>
                <a:spcPct val="80000"/>
              </a:lnSpc>
            </a:pPr>
            <a:r>
              <a:rPr lang="hu-HU" sz="2200" smtClean="0"/>
              <a:t>Az erek a vér oxigenációjától függő módon néznek ki T2 súlyozott MR képeken</a:t>
            </a:r>
            <a:r>
              <a:rPr lang="en-US" sz="2200" smtClean="0"/>
              <a:t> (Ogawa, 199</a:t>
            </a:r>
            <a:r>
              <a:rPr lang="hu-HU" sz="2200" smtClean="0"/>
              <a:t>2</a:t>
            </a:r>
            <a:r>
              <a:rPr lang="en-US" sz="2200" smtClean="0"/>
              <a:t>)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BDD2013@WIGNER ---- Big Data Day</a:t>
            </a:r>
            <a:endParaRPr lang="en-US"/>
          </a:p>
        </p:txBody>
      </p:sp>
      <p:pic>
        <p:nvPicPr>
          <p:cNvPr id="208900" name="Picture 8" descr="Ogawa"/>
          <p:cNvPicPr>
            <a:picLocks noChangeAspect="1" noChangeArrowheads="1"/>
          </p:cNvPicPr>
          <p:nvPr/>
        </p:nvPicPr>
        <p:blipFill>
          <a:blip r:embed="rId3" cstate="print"/>
          <a:srcRect l="9293" t="4140" r="7066" b="4787"/>
          <a:stretch>
            <a:fillRect/>
          </a:stretch>
        </p:blipFill>
        <p:spPr bwMode="auto">
          <a:xfrm>
            <a:off x="0" y="1727200"/>
            <a:ext cx="13922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6275" y="2219325"/>
            <a:ext cx="10414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2133600"/>
            <a:ext cx="1833562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3098800" y="2317750"/>
            <a:ext cx="28956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Times" pitchFamily="18" charset="0"/>
              <a:buNone/>
              <a:defRPr/>
            </a:pPr>
            <a:r>
              <a:rPr lang="hu-HU" kern="0" dirty="0" err="1">
                <a:solidFill>
                  <a:schemeClr val="tx2"/>
                </a:solidFill>
                <a:latin typeface="+mn-lt"/>
                <a:cs typeface="+mn-cs"/>
              </a:rPr>
              <a:t>Oxigenált</a:t>
            </a:r>
            <a:r>
              <a:rPr lang="hu-HU" kern="0" dirty="0">
                <a:solidFill>
                  <a:schemeClr val="tx2"/>
                </a:solidFill>
                <a:latin typeface="+mn-lt"/>
                <a:cs typeface="+mn-cs"/>
              </a:rPr>
              <a:t> vér</a:t>
            </a: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?</a:t>
            </a:r>
          </a:p>
          <a:p>
            <a:pPr marL="609600" indent="-609600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Times" pitchFamily="18" charset="0"/>
              <a:buNone/>
              <a:defRPr/>
            </a:pPr>
            <a:r>
              <a:rPr lang="hu-HU" kern="0" dirty="0">
                <a:solidFill>
                  <a:schemeClr val="tx2"/>
                </a:solidFill>
                <a:latin typeface="+mn-lt"/>
                <a:cs typeface="+mn-cs"/>
              </a:rPr>
              <a:t>Nincs jelveszteség</a:t>
            </a: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…</a:t>
            </a:r>
          </a:p>
        </p:txBody>
      </p:sp>
      <p:sp>
        <p:nvSpPr>
          <p:cNvPr id="208904" name="Rectangle 6"/>
          <p:cNvSpPr>
            <a:spLocks noChangeArrowheads="1"/>
          </p:cNvSpPr>
          <p:nvPr/>
        </p:nvSpPr>
        <p:spPr bwMode="auto">
          <a:xfrm>
            <a:off x="3098800" y="3573463"/>
            <a:ext cx="3200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>
              <a:spcBef>
                <a:spcPct val="20000"/>
              </a:spcBef>
              <a:buFont typeface="Times" pitchFamily="18" charset="0"/>
              <a:buNone/>
            </a:pPr>
            <a:r>
              <a:rPr lang="en-US" u="sng"/>
              <a:t>De</a:t>
            </a:r>
            <a:r>
              <a:rPr lang="hu-HU"/>
              <a:t>oxigenált vér</a:t>
            </a:r>
            <a:r>
              <a:rPr lang="en-US"/>
              <a:t>?</a:t>
            </a:r>
          </a:p>
          <a:p>
            <a:pPr marL="609600" indent="-609600">
              <a:spcBef>
                <a:spcPct val="20000"/>
              </a:spcBef>
              <a:buFont typeface="Times" pitchFamily="18" charset="0"/>
              <a:buNone/>
            </a:pPr>
            <a:r>
              <a:rPr lang="hu-HU"/>
              <a:t>Jelveszteség</a:t>
            </a:r>
            <a:r>
              <a:rPr lang="en-US"/>
              <a:t>!!!</a:t>
            </a:r>
          </a:p>
        </p:txBody>
      </p:sp>
      <p:sp>
        <p:nvSpPr>
          <p:cNvPr id="208905" name="Szövegdoboz 10"/>
          <p:cNvSpPr txBox="1">
            <a:spLocks noChangeArrowheads="1"/>
          </p:cNvSpPr>
          <p:nvPr/>
        </p:nvSpPr>
        <p:spPr bwMode="auto">
          <a:xfrm>
            <a:off x="6964363" y="3284538"/>
            <a:ext cx="20716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/>
              <a:t>Huettel, Song, McCarthy 2004</a:t>
            </a:r>
          </a:p>
        </p:txBody>
      </p:sp>
      <p:grpSp>
        <p:nvGrpSpPr>
          <p:cNvPr id="2" name="Csoportba foglalás 11"/>
          <p:cNvGrpSpPr>
            <a:grpSpLocks/>
          </p:cNvGrpSpPr>
          <p:nvPr/>
        </p:nvGrpSpPr>
        <p:grpSpPr bwMode="auto">
          <a:xfrm>
            <a:off x="1027113" y="4653136"/>
            <a:ext cx="7648575" cy="1625600"/>
            <a:chOff x="1423988" y="1731963"/>
            <a:chExt cx="7648575" cy="1625029"/>
          </a:xfrm>
        </p:grpSpPr>
        <p:pic>
          <p:nvPicPr>
            <p:cNvPr id="20890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b="61539"/>
            <a:stretch>
              <a:fillRect/>
            </a:stretch>
          </p:blipFill>
          <p:spPr bwMode="auto">
            <a:xfrm>
              <a:off x="1423988" y="1731963"/>
              <a:ext cx="7648575" cy="150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églalap 16"/>
            <p:cNvSpPr/>
            <p:nvPr/>
          </p:nvSpPr>
          <p:spPr>
            <a:xfrm>
              <a:off x="3059113" y="2996756"/>
              <a:ext cx="360362" cy="288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8" name="Téglalap 17"/>
            <p:cNvSpPr/>
            <p:nvPr/>
          </p:nvSpPr>
          <p:spPr>
            <a:xfrm>
              <a:off x="4427538" y="2852344"/>
              <a:ext cx="576262" cy="4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9" name="Téglalap 18"/>
            <p:cNvSpPr/>
            <p:nvPr/>
          </p:nvSpPr>
          <p:spPr>
            <a:xfrm>
              <a:off x="5867400" y="2925344"/>
              <a:ext cx="576263" cy="431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20" name="Téglalap 19"/>
            <p:cNvSpPr/>
            <p:nvPr/>
          </p:nvSpPr>
          <p:spPr>
            <a:xfrm>
              <a:off x="7235825" y="2780931"/>
              <a:ext cx="576263" cy="504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sp>
        <p:nvSpPr>
          <p:cNvPr id="22" name="Cím 1"/>
          <p:cNvSpPr>
            <a:spLocks noGrp="1"/>
          </p:cNvSpPr>
          <p:nvPr>
            <p:ph type="title"/>
          </p:nvPr>
        </p:nvSpPr>
        <p:spPr>
          <a:xfrm>
            <a:off x="1331913" y="190500"/>
            <a:ext cx="7632700" cy="935038"/>
          </a:xfrm>
        </p:spPr>
        <p:txBody>
          <a:bodyPr/>
          <a:lstStyle/>
          <a:p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Hogyan keletkezhet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big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u-H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MR-rel</a:t>
            </a:r>
            <a:r>
              <a:rPr lang="hu-H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funkcionális MR alapelve, tulajdonságai</a:t>
            </a:r>
            <a:endParaRPr lang="hu-HU" sz="2800" b="1" dirty="0">
              <a:effectLst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652120" y="5990728"/>
            <a:ext cx="3095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/>
              <a:t>Arthurs</a:t>
            </a:r>
            <a:r>
              <a:rPr lang="hu-HU" sz="1200" dirty="0" smtClean="0"/>
              <a:t> &amp; </a:t>
            </a:r>
            <a:r>
              <a:rPr lang="hu-HU" sz="1200" dirty="0" err="1" smtClean="0"/>
              <a:t>Boniface</a:t>
            </a:r>
            <a:r>
              <a:rPr lang="hu-HU" sz="1200" dirty="0" smtClean="0"/>
              <a:t>, </a:t>
            </a:r>
            <a:r>
              <a:rPr lang="hu-HU" sz="1200" dirty="0" err="1" smtClean="0"/>
              <a:t>Trends</a:t>
            </a:r>
            <a:r>
              <a:rPr lang="hu-HU" sz="1200" dirty="0" smtClean="0"/>
              <a:t> </a:t>
            </a:r>
            <a:r>
              <a:rPr lang="hu-HU" sz="1200" dirty="0" err="1" smtClean="0"/>
              <a:t>Neurosci</a:t>
            </a:r>
            <a:r>
              <a:rPr lang="hu-HU" sz="1200" dirty="0" smtClean="0"/>
              <a:t>, 2002</a:t>
            </a:r>
            <a:endParaRPr lang="hu-H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RKK_horiz_széles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0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2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3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4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5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6_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6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RKK_horiz_alap_szürk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7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RKK_horiz_széles_szürk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RKK_horiz_széles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RKK_sokszínű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RKK_horiz_alap_feket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MRKK_horiz_alap_szürke">
  <a:themeElements>
    <a:clrScheme name="2_MRKK 11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96969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9C9C9"/>
      </a:accent5>
      <a:accent6>
        <a:srgbClr val="B9B9B9"/>
      </a:accent6>
      <a:hlink>
        <a:srgbClr val="4D4D4D"/>
      </a:hlink>
      <a:folHlink>
        <a:srgbClr val="B2B2B2"/>
      </a:folHlink>
    </a:clrScheme>
    <a:fontScheme name="2_MRKK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RKK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RKK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RKK 1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969696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9B9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MRKK_sokszínű</Template>
  <TotalTime>3468</TotalTime>
  <Words>1010</Words>
  <Application>Microsoft Office PowerPoint</Application>
  <PresentationFormat>Diavetítés a képernyőre (4:3 oldalarány)</PresentationFormat>
  <Paragraphs>268</Paragraphs>
  <Slides>36</Slides>
  <Notes>7</Notes>
  <HiddenSlides>0</HiddenSlides>
  <MMClips>1</MMClips>
  <ScaleCrop>false</ScaleCrop>
  <HeadingPairs>
    <vt:vector size="6" baseType="variant">
      <vt:variant>
        <vt:lpstr>Téma</vt:lpstr>
      </vt:variant>
      <vt:variant>
        <vt:i4>30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67" baseType="lpstr">
      <vt:lpstr>MRKK_sokszínű</vt:lpstr>
      <vt:lpstr>MRKK_horiz_széles</vt:lpstr>
      <vt:lpstr>MRKK_horiz_alap_szürke</vt:lpstr>
      <vt:lpstr>MRKK_horiz_széles_szürke</vt:lpstr>
      <vt:lpstr>MRKK_horiz_alap_fekete</vt:lpstr>
      <vt:lpstr>MRKK_horiz_széles_fekete</vt:lpstr>
      <vt:lpstr>1_MRKK_sokszínű</vt:lpstr>
      <vt:lpstr>1_MRKK_horiz_alap_fekete</vt:lpstr>
      <vt:lpstr>1_MRKK_horiz_alap_szürke</vt:lpstr>
      <vt:lpstr>2_MRKK_horiz_alap_fekete</vt:lpstr>
      <vt:lpstr>3_MRKK_horiz_alap_fekete</vt:lpstr>
      <vt:lpstr>2_MRKK_sokszínű</vt:lpstr>
      <vt:lpstr>3_MRKK_sokszínű</vt:lpstr>
      <vt:lpstr>4_MRKK_sokszínű</vt:lpstr>
      <vt:lpstr>5_MRKK_sokszínű</vt:lpstr>
      <vt:lpstr>6_MRKK_sokszínű</vt:lpstr>
      <vt:lpstr>4_MRKK_horiz_alap_fekete</vt:lpstr>
      <vt:lpstr>5_MRKK_horiz_alap_fekete</vt:lpstr>
      <vt:lpstr>7_MRKK_sokszínű</vt:lpstr>
      <vt:lpstr>8_MRKK_sokszínű</vt:lpstr>
      <vt:lpstr>9_MRKK_sokszínű</vt:lpstr>
      <vt:lpstr>10_MRKK_sokszínű</vt:lpstr>
      <vt:lpstr>11_MRKK_sokszínű</vt:lpstr>
      <vt:lpstr>12_MRKK_sokszínű</vt:lpstr>
      <vt:lpstr>13_MRKK_sokszínű</vt:lpstr>
      <vt:lpstr>14_MRKK_sokszínű</vt:lpstr>
      <vt:lpstr>15_MRKK_sokszínű</vt:lpstr>
      <vt:lpstr>6_MRKK_horiz_alap_fekete</vt:lpstr>
      <vt:lpstr>16_MRKK_sokszínű</vt:lpstr>
      <vt:lpstr>17_MRKK_sokszínű</vt:lpstr>
      <vt:lpstr>CorelDRAW</vt:lpstr>
      <vt:lpstr>Agykutatás és big data fMRI/DTI és big data</vt:lpstr>
      <vt:lpstr>Big data és agykutatás USA Brain Research through Advancing Innovative Neurotechnologies </vt:lpstr>
      <vt:lpstr>Big data és agykutatás Európa</vt:lpstr>
      <vt:lpstr>Big data és képalkotás Az adatmennyiség növekedése</vt:lpstr>
      <vt:lpstr>Big data és képalkotás  Az adatmennyiség növekedése</vt:lpstr>
      <vt:lpstr>Big data és képalkotás  Az adatmennyiség növekedése</vt:lpstr>
      <vt:lpstr>Big data és képalkotás Folyamatosan növekvő képmennyiség</vt:lpstr>
      <vt:lpstr>Big data és képalkotás Semmelweis Egyetem és az MRKK</vt:lpstr>
      <vt:lpstr>Hogyan keletkezhet big data MR-rel? A funkcionális MR alapelve, tulajdonságai</vt:lpstr>
      <vt:lpstr>Hogyan keletkezhet big data MR-rel? A diffúziós tenzor képalkotás alapelve</vt:lpstr>
      <vt:lpstr>Strukturális MR és fMRI/DTI Képalkotási különbségek</vt:lpstr>
      <vt:lpstr>Strukturális MR és fMRI/DTI Képalkotási különbségek</vt:lpstr>
      <vt:lpstr>Az MR képalkotás erős adatredukcióval jár A fMR és DTI módszerek téri korlátjai</vt:lpstr>
      <vt:lpstr>Gyakorlati példa – nem big data megközelítés DNET T1 és T2* súlyozott képen</vt:lpstr>
      <vt:lpstr>Gyakorlati példa – nem big data megközelítés  beszédértés (Wernicke terület)</vt:lpstr>
      <vt:lpstr>Gyakorlati példa – nem big data megközelítés  DTI traktográfia</vt:lpstr>
      <vt:lpstr>Big data az agykutatásban Adatok</vt:lpstr>
      <vt:lpstr>Big data az agykutatásban Konnektivitás - ISI Web of Knowledge 2013.05.09.</vt:lpstr>
      <vt:lpstr>Hálózatok az emberi agyban  Korrelált aktivációs mintázatok keresése</vt:lpstr>
      <vt:lpstr>Hálózatok az emberi agyban  A precuneus funkcionális kapcsolati hálózata</vt:lpstr>
      <vt:lpstr>Hálózatok az emberi agyban  Adatalapú elemzés – ICA a nyugalmi aktivitásokban</vt:lpstr>
      <vt:lpstr>Big data az agykutatásban Data sharing</vt:lpstr>
      <vt:lpstr>Big data az agykutatásban Data sharing</vt:lpstr>
      <vt:lpstr>Big data az agykutatásban Data sharing</vt:lpstr>
      <vt:lpstr>Big data az agykutatásban Adatszintézis</vt:lpstr>
      <vt:lpstr>Big data az agykutatásban Hálózati eredmények az 1000Fcon projektből</vt:lpstr>
      <vt:lpstr>Big data az agykutatásban Konnektivitási modellek</vt:lpstr>
      <vt:lpstr>Big data az agykutatásban A depresszió multimodális képalkotó vizsgálata</vt:lpstr>
      <vt:lpstr>Big data az agykutatásban Eredmények / problémák</vt:lpstr>
      <vt:lpstr>Példák saját projektekből Hypoxiás ischaemiás encephalopathia (HIE)</vt:lpstr>
      <vt:lpstr>Példák saját projektekből HIE – módszertani kérdések</vt:lpstr>
      <vt:lpstr>Példák saját projektekből HIE – eredmények</vt:lpstr>
      <vt:lpstr>Példák saját projektekből HIE – eredmények</vt:lpstr>
      <vt:lpstr>Példák saját projektekből HIE – multimodális adatok: képek, klinikai paraméterek</vt:lpstr>
      <vt:lpstr>Példák saját projektekből   83 beteg műtét előtti fMRI adatai (&gt;300-as mintából)</vt:lpstr>
      <vt:lpstr>Köszönöm a figyelmet!</vt:lpstr>
    </vt:vector>
  </TitlesOfParts>
  <Company>SE MRKK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KOZÁK Lajos Rudolf</dc:creator>
  <cp:lastModifiedBy>Kozák Lajos Rudolf</cp:lastModifiedBy>
  <cp:revision>408</cp:revision>
  <dcterms:created xsi:type="dcterms:W3CDTF">2009-11-06T17:04:04Z</dcterms:created>
  <dcterms:modified xsi:type="dcterms:W3CDTF">2013-09-12T13:39:14Z</dcterms:modified>
</cp:coreProperties>
</file>