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307" r:id="rId3"/>
    <p:sldId id="310" r:id="rId4"/>
    <p:sldId id="308" r:id="rId5"/>
    <p:sldId id="309" r:id="rId6"/>
    <p:sldId id="302" r:id="rId7"/>
    <p:sldId id="303" r:id="rId8"/>
    <p:sldId id="312" r:id="rId9"/>
    <p:sldId id="304" r:id="rId10"/>
    <p:sldId id="320" r:id="rId11"/>
    <p:sldId id="314" r:id="rId12"/>
    <p:sldId id="321" r:id="rId13"/>
    <p:sldId id="315" r:id="rId14"/>
    <p:sldId id="324" r:id="rId15"/>
    <p:sldId id="323" r:id="rId16"/>
    <p:sldId id="322" r:id="rId17"/>
    <p:sldId id="317" r:id="rId18"/>
    <p:sldId id="326" r:id="rId19"/>
    <p:sldId id="325" r:id="rId20"/>
    <p:sldId id="319" r:id="rId21"/>
    <p:sldId id="313" r:id="rId22"/>
    <p:sldId id="327" r:id="rId23"/>
    <p:sldId id="328" r:id="rId24"/>
    <p:sldId id="305" r:id="rId25"/>
    <p:sldId id="331" r:id="rId26"/>
    <p:sldId id="330" r:id="rId27"/>
    <p:sldId id="329" r:id="rId28"/>
    <p:sldId id="306" r:id="rId29"/>
    <p:sldId id="333" r:id="rId30"/>
    <p:sldId id="332" r:id="rId31"/>
    <p:sldId id="316" r:id="rId32"/>
  </p:sldIdLst>
  <p:sldSz cx="9144000" cy="6858000" type="screen4x3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-66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C1183-31CC-49C2-9B47-5B6856AE941E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E773E-0C0B-4D6D-8DC2-20E451E2A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3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773E-0C0B-4D6D-8DC2-20E451E2A2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8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92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85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52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Click to edit the title text formatClick to edit Master title style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8/31/13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3E7C0252-63B9-4978-B13B-B468BB72A1B8}" type="slidenum">
              <a:rPr lang="en-US" sz="1200">
                <a:solidFill>
                  <a:srgbClr val="8B8B8B"/>
                </a:solidFill>
                <a:latin typeface="Calibri"/>
              </a:rPr>
              <a:t>‹#›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dirty="0" smtClean="0">
                <a:solidFill>
                  <a:srgbClr val="000000"/>
                </a:solidFill>
                <a:latin typeface="Calibri"/>
              </a:rPr>
              <a:t>Computational Challenges In Numerical Relativity</a:t>
            </a:r>
            <a:endParaRPr dirty="0"/>
          </a:p>
        </p:txBody>
      </p:sp>
      <p:sp>
        <p:nvSpPr>
          <p:cNvPr id="75" name="TextShape 2"/>
          <p:cNvSpPr txBox="1"/>
          <p:nvPr/>
        </p:nvSpPr>
        <p:spPr>
          <a:xfrm>
            <a:off x="1344436" y="3843904"/>
            <a:ext cx="6400440" cy="1006842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3200" dirty="0" err="1" smtClean="0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3200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32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3200" dirty="0" err="1" smtClean="0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3200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3200" dirty="0" smtClean="0">
                <a:solidFill>
                  <a:srgbClr val="8B8B8B"/>
                </a:solidFill>
                <a:latin typeface="Calibri" panose="020F0502020204030204" pitchFamily="34" charset="0"/>
              </a:rPr>
              <a:t/>
            </a:r>
            <a:br>
              <a:rPr lang="en-US" sz="3200" dirty="0" smtClean="0">
                <a:solidFill>
                  <a:srgbClr val="8B8B8B"/>
                </a:solidFill>
                <a:latin typeface="Calibri" panose="020F0502020204030204" pitchFamily="34" charset="0"/>
              </a:rPr>
            </a:br>
            <a:r>
              <a:rPr lang="en-US" sz="2400" dirty="0" smtClean="0">
                <a:solidFill>
                  <a:srgbClr val="8B8B8B"/>
                </a:solidFill>
                <a:latin typeface="Calibri" panose="020F0502020204030204" pitchFamily="34" charset="0"/>
              </a:rPr>
              <a:t>(bela@caltech.edu)</a:t>
            </a:r>
            <a:endParaRPr sz="14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0392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40741" y="485074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KFKI, Sept 12,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1303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Status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/>
          </p:nvPr>
        </p:nvSpPr>
        <p:spPr>
          <a:xfrm>
            <a:off x="465648" y="1478941"/>
            <a:ext cx="8229240" cy="1692277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Binary Black Holes @ Caltech/Cornell/CITA: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The most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efficient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accurate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BBH code in the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field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(500,000 lines, over a decade of work)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430" y="3627485"/>
            <a:ext cx="4325458" cy="12559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" y="3366999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simulation used to take </a:t>
            </a:r>
            <a:r>
              <a:rPr lang="en-US" b="1" i="1" dirty="0" smtClean="0">
                <a:solidFill>
                  <a:srgbClr val="FF0000"/>
                </a:solidFill>
              </a:rPr>
              <a:t>months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499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1303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Status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/>
          </p:nvPr>
        </p:nvSpPr>
        <p:spPr>
          <a:xfrm>
            <a:off x="465648" y="1478941"/>
            <a:ext cx="8229240" cy="1692277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Binary Black Holes @ Caltech/Cornell/CITA: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The most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efficient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accurate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BBH code in the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field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(500,000 lines, over a decade of work)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430" y="3627485"/>
            <a:ext cx="4325458" cy="12559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" y="3366999"/>
            <a:ext cx="4006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This simulation used to take 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months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Today we can do it in </a:t>
            </a:r>
            <a:r>
              <a:rPr lang="en-US" b="1" i="1" dirty="0" smtClean="0">
                <a:solidFill>
                  <a:srgbClr val="FF0000"/>
                </a:solidFill>
              </a:rPr>
              <a:t>2 days.</a:t>
            </a:r>
          </a:p>
        </p:txBody>
      </p:sp>
    </p:spTree>
    <p:extLst>
      <p:ext uri="{BB962C8B-B14F-4D97-AF65-F5344CB8AC3E}">
        <p14:creationId xmlns:p14="http://schemas.microsoft.com/office/powerpoint/2010/main" val="43396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1303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Status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/>
          </p:nvPr>
        </p:nvSpPr>
        <p:spPr>
          <a:xfrm>
            <a:off x="465648" y="1478941"/>
            <a:ext cx="8229240" cy="1692277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Binary Black Holes @ Caltech/Cornell/CITA: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The most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efficient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accurate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BBH code in the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field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(500,000 lines, over a decade of work)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430" y="3627485"/>
            <a:ext cx="4325458" cy="12559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" y="3366999"/>
            <a:ext cx="49125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This simulation used to take 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months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Today we can do it in 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2 days.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(16 orbits, equal mass, non-spinning)</a:t>
            </a:r>
            <a:b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We tend to use 48 cores for a BBH simulation.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1303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Status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/>
          </p:nvPr>
        </p:nvSpPr>
        <p:spPr>
          <a:xfrm>
            <a:off x="465648" y="1478941"/>
            <a:ext cx="8229240" cy="1692277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Binary Black Holes @ Caltech/Cornell/CITA: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The most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efficient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accurate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BBH code in the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field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(500,000 lines, over a decade of work)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3171218"/>
            <a:ext cx="8108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We can do 130+ orbits at mass ratio 7:1 in about </a:t>
            </a:r>
            <a:r>
              <a:rPr lang="en-US" sz="2400" b="1" i="1" dirty="0" smtClean="0">
                <a:solidFill>
                  <a:srgbClr val="FF0000"/>
                </a:solidFill>
              </a:rPr>
              <a:t>six months (low res), 48 cores, 1TByte of data</a:t>
            </a:r>
          </a:p>
        </p:txBody>
      </p:sp>
    </p:spTree>
    <p:extLst>
      <p:ext uri="{BB962C8B-B14F-4D97-AF65-F5344CB8AC3E}">
        <p14:creationId xmlns:p14="http://schemas.microsoft.com/office/powerpoint/2010/main" val="233503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1303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Status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/>
          </p:nvPr>
        </p:nvSpPr>
        <p:spPr>
          <a:xfrm>
            <a:off x="465648" y="1478941"/>
            <a:ext cx="8229240" cy="1692277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Binary Black Holes @ Caltech/Cornell/CITA: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The most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efficient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accurate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BBH code in the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field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(500,000 lines, over a decade of work)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3171218"/>
            <a:ext cx="8108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We can do 130+ orbits at mass ratio 7:1 in about </a:t>
            </a:r>
            <a:r>
              <a:rPr lang="en-US" sz="2400" b="1" i="1" dirty="0" smtClean="0">
                <a:solidFill>
                  <a:srgbClr val="FF0000"/>
                </a:solidFill>
              </a:rPr>
              <a:t>six months (low res), 48 cores, 1TByte of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After post-processing the data shrinks by 80%</a:t>
            </a: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8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1303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Status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/>
          </p:nvPr>
        </p:nvSpPr>
        <p:spPr>
          <a:xfrm>
            <a:off x="465648" y="1478941"/>
            <a:ext cx="8229240" cy="1692277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Binary Black Holes @ Caltech/Cornell/CITA: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The most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efficient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accurate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BBH code in the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field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(500,000 lines, over a decade of work)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3171218"/>
            <a:ext cx="81084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We can do 130+ orbits at mass ratio 7:1 in about </a:t>
            </a:r>
            <a:r>
              <a:rPr lang="en-US" sz="2400" b="1" i="1" dirty="0" smtClean="0">
                <a:solidFill>
                  <a:srgbClr val="FF0000"/>
                </a:solidFill>
              </a:rPr>
              <a:t>six months (low res), 48 cores, 1TByte of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After post-processing the data shrinks by 80%</a:t>
            </a: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 run of this length is out of question for any other code. </a:t>
            </a:r>
            <a:br>
              <a:rPr lang="en-US" sz="2400" dirty="0" smtClean="0"/>
            </a:b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-- Typical run length in the field is below 10 orbits.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0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1303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Status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/>
          </p:nvPr>
        </p:nvSpPr>
        <p:spPr>
          <a:xfrm>
            <a:off x="465648" y="1478941"/>
            <a:ext cx="8229240" cy="1692277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Binary Black Holes @ Caltech/Cornell/CITA: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The most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efficient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accurate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BBH code in the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field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(500,000 lines, over a decade of work)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3171218"/>
            <a:ext cx="81084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We can do 130+ orbits at mass ratio 7:1 in about </a:t>
            </a:r>
            <a:r>
              <a:rPr lang="en-US" sz="2400" b="1" i="1" dirty="0" smtClean="0">
                <a:solidFill>
                  <a:srgbClr val="FF0000"/>
                </a:solidFill>
              </a:rPr>
              <a:t>six months (low res), 48 cores, 1TByte of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After post-processing the data shrinks by 80%</a:t>
            </a: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 run of this length is out of question for any other code. </a:t>
            </a:r>
            <a:br>
              <a:rPr lang="en-US" sz="2400" dirty="0" smtClean="0"/>
            </a:b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-- Typical run length in the field is below 10 orbits.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This is about as long as any run would need to get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8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1303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Status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/>
          </p:nvPr>
        </p:nvSpPr>
        <p:spPr>
          <a:xfrm>
            <a:off x="465648" y="1478941"/>
            <a:ext cx="8229240" cy="1744792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Binary Black Holes @ Caltech/Cornell/CITA: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We can fit a BBH run onto a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laptop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.  </a:t>
            </a:r>
            <a:b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Speed-up by parallelization is far from trivial. </a:t>
            </a:r>
            <a:b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6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1303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Status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/>
          </p:nvPr>
        </p:nvSpPr>
        <p:spPr>
          <a:xfrm>
            <a:off x="465648" y="1478941"/>
            <a:ext cx="8229240" cy="1744792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Binary Black Holes @ Caltech/Cornell/CITA: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We can fit a BBH run onto a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laptop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.  </a:t>
            </a:r>
            <a:b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Speed-up by parallelization is far from trivial.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We tend to use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48 cores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for a BBH run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7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1303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Status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/>
          </p:nvPr>
        </p:nvSpPr>
        <p:spPr>
          <a:xfrm>
            <a:off x="465648" y="1478941"/>
            <a:ext cx="8229240" cy="1744792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Binary Black Holes @ Caltech/Cornell/CITA: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We can fit a BBH run onto a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laptop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.  </a:t>
            </a:r>
            <a:b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Speed-up by parallelization is far from trivial.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We tend to use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48 cores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for a BBH run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31" y="3400517"/>
            <a:ext cx="5390280" cy="277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6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5941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What is it?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65648" y="1597446"/>
            <a:ext cx="8229240" cy="1134465"/>
          </a:xfrm>
        </p:spPr>
        <p:txBody>
          <a:bodyPr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xploration of General Relativity /</a:t>
            </a:r>
            <a:r>
              <a:rPr lang="en-US" sz="320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320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200" smtClean="0">
                <a:solidFill>
                  <a:schemeClr val="accent6">
                    <a:lumMod val="50000"/>
                  </a:schemeClr>
                </a:solidFill>
              </a:rPr>
              <a:t>Astrophysics via 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numerical techniques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dirty="0" err="1" smtClean="0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</p:spTree>
    <p:extLst>
      <p:ext uri="{BB962C8B-B14F-4D97-AF65-F5344CB8AC3E}">
        <p14:creationId xmlns:p14="http://schemas.microsoft.com/office/powerpoint/2010/main" val="83914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5648" y="331303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Status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Samurai2_rPsi4_Horizons_Laps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839" y="1288745"/>
            <a:ext cx="6515723" cy="434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1303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Status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/>
          </p:nvPr>
        </p:nvSpPr>
        <p:spPr>
          <a:xfrm>
            <a:off x="465648" y="1478941"/>
            <a:ext cx="8229240" cy="1692277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Binary Black Holes @ Caltech/Cornell/CITA: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Barely scratched the surface in the 7-d space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449420"/>
            <a:ext cx="5359706" cy="4019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1303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Status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/>
          </p:nvPr>
        </p:nvSpPr>
        <p:spPr>
          <a:xfrm>
            <a:off x="465648" y="1478941"/>
            <a:ext cx="8229240" cy="1692277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Binary Black Holes @ Caltech/Cornell/CITA: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Barely scratched the surface in the 7-d space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2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449420"/>
            <a:ext cx="5359706" cy="4019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1303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Status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/>
          </p:nvPr>
        </p:nvSpPr>
        <p:spPr>
          <a:xfrm>
            <a:off x="465648" y="1478941"/>
            <a:ext cx="8229240" cy="1692277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Binary Black Holes @ Caltech/Cornell/CITA: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Barely scratched the surface in the 7-d space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205" y="3343819"/>
            <a:ext cx="3763889" cy="20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9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5941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Needs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65648" y="1575411"/>
            <a:ext cx="8229240" cy="4527933"/>
          </a:xfrm>
        </p:spPr>
        <p:txBody>
          <a:bodyPr anchor="t"/>
          <a:lstStyle/>
          <a:p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Goal: a complete “template bank” </a:t>
            </a:r>
            <a:b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in 2-3 years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</p:spTree>
    <p:extLst>
      <p:ext uri="{BB962C8B-B14F-4D97-AF65-F5344CB8AC3E}">
        <p14:creationId xmlns:p14="http://schemas.microsoft.com/office/powerpoint/2010/main" val="195054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5941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Needs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65648" y="1575411"/>
            <a:ext cx="8229240" cy="4527933"/>
          </a:xfrm>
        </p:spPr>
        <p:txBody>
          <a:bodyPr anchor="t"/>
          <a:lstStyle/>
          <a:p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Goal: a complete “template bank” </a:t>
            </a:r>
            <a:b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in 2-3 years</a:t>
            </a:r>
          </a:p>
          <a:p>
            <a:endParaRPr lang="en-US" sz="3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Will need sequences of 2-500 runs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</p:spTree>
    <p:extLst>
      <p:ext uri="{BB962C8B-B14F-4D97-AF65-F5344CB8AC3E}">
        <p14:creationId xmlns:p14="http://schemas.microsoft.com/office/powerpoint/2010/main" val="195603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5941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Needs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65648" y="1575411"/>
            <a:ext cx="8229240" cy="4527933"/>
          </a:xfrm>
        </p:spPr>
        <p:txBody>
          <a:bodyPr anchor="t"/>
          <a:lstStyle/>
          <a:p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Goal: a complete “template bank” </a:t>
            </a:r>
            <a:b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in 2-3 years</a:t>
            </a:r>
          </a:p>
          <a:p>
            <a:endParaRPr lang="en-US" sz="3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Will need sequences of 2-500 runs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Will need thousands of runs (5000?)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</p:spTree>
    <p:extLst>
      <p:ext uri="{BB962C8B-B14F-4D97-AF65-F5344CB8AC3E}">
        <p14:creationId xmlns:p14="http://schemas.microsoft.com/office/powerpoint/2010/main" val="174263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5941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Needs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65648" y="1575411"/>
            <a:ext cx="8229240" cy="4527933"/>
          </a:xfrm>
        </p:spPr>
        <p:txBody>
          <a:bodyPr anchor="t"/>
          <a:lstStyle/>
          <a:p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Goal: a complete “template bank” </a:t>
            </a:r>
            <a:b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in 2-3 years</a:t>
            </a:r>
          </a:p>
          <a:p>
            <a:endParaRPr lang="en-US" sz="3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Will need sequences of 2-500 runs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Will need thousands of runs (5000?)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Won’t know we’re done before 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we’re at the end.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</p:spTree>
    <p:extLst>
      <p:ext uri="{BB962C8B-B14F-4D97-AF65-F5344CB8AC3E}">
        <p14:creationId xmlns:p14="http://schemas.microsoft.com/office/powerpoint/2010/main" val="206670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5941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Payoff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65648" y="1784732"/>
            <a:ext cx="8229240" cy="3847827"/>
          </a:xfrm>
        </p:spPr>
        <p:txBody>
          <a:bodyPr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Can increase effective </a:t>
            </a:r>
            <a:r>
              <a:rPr lang="en-US" sz="3200" b="1" i="1" dirty="0" smtClean="0"/>
              <a:t>sensitivity</a:t>
            </a:r>
            <a:r>
              <a:rPr lang="en-US" sz="3200" dirty="0" smtClean="0"/>
              <a:t> of </a:t>
            </a:r>
            <a:br>
              <a:rPr lang="en-US" sz="3200" dirty="0" smtClean="0"/>
            </a:br>
            <a:r>
              <a:rPr lang="en-US" sz="3200" dirty="0" smtClean="0"/>
              <a:t>LIGO,VIRGO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</p:spTree>
    <p:extLst>
      <p:ext uri="{BB962C8B-B14F-4D97-AF65-F5344CB8AC3E}">
        <p14:creationId xmlns:p14="http://schemas.microsoft.com/office/powerpoint/2010/main" val="80905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5941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Payoff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65648" y="1784732"/>
            <a:ext cx="8229240" cy="3847827"/>
          </a:xfrm>
        </p:spPr>
        <p:txBody>
          <a:bodyPr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Can increase effective </a:t>
            </a:r>
            <a:r>
              <a:rPr lang="en-US" sz="3200" b="1" i="1" dirty="0" smtClean="0"/>
              <a:t>sensitivity</a:t>
            </a:r>
            <a:r>
              <a:rPr lang="en-US" sz="3200" dirty="0" smtClean="0"/>
              <a:t> of </a:t>
            </a:r>
            <a:br>
              <a:rPr lang="en-US" sz="3200" dirty="0" smtClean="0"/>
            </a:br>
            <a:r>
              <a:rPr lang="en-US" sz="3200" dirty="0" smtClean="0"/>
              <a:t>LIGO,VIRGO</a:t>
            </a:r>
            <a:br>
              <a:rPr lang="en-US" sz="3200" dirty="0" smtClean="0"/>
            </a:br>
            <a:endParaRPr lang="en-US" sz="32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Can help make sense of </a:t>
            </a:r>
            <a:r>
              <a:rPr lang="en-US" sz="3200" b="1" i="1" dirty="0" smtClean="0"/>
              <a:t>observations</a:t>
            </a:r>
            <a:br>
              <a:rPr lang="en-US" sz="3200" b="1" i="1" dirty="0" smtClean="0"/>
            </a:b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</p:spTree>
    <p:extLst>
      <p:ext uri="{BB962C8B-B14F-4D97-AF65-F5344CB8AC3E}">
        <p14:creationId xmlns:p14="http://schemas.microsoft.com/office/powerpoint/2010/main" val="105306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5941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What is it?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65648" y="1597446"/>
            <a:ext cx="8229240" cy="1134465"/>
          </a:xfrm>
        </p:spPr>
        <p:txBody>
          <a:bodyPr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xploration of General Relativity / 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Astrophysics via numerical techniques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pic>
        <p:nvPicPr>
          <p:cNvPr id="2052" name="Picture 4" descr="3D structure of the remnant accretion disk of a black-h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48" y="2850416"/>
            <a:ext cx="4105834" cy="299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197426" y="2902262"/>
            <a:ext cx="44974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Verdana" panose="020B0604030504040204" pitchFamily="34" charset="0"/>
              </a:rPr>
              <a:t>3D structure of the remnant accretion disk of a black-hole—neutron-star merger color-coded for outgoing neutrino luminosity (Deaton et al., SXS </a:t>
            </a:r>
            <a:r>
              <a:rPr lang="en-US" dirty="0" smtClean="0">
                <a:solidFill>
                  <a:srgbClr val="666666"/>
                </a:solidFill>
                <a:latin typeface="Verdana" panose="020B0604030504040204" pitchFamily="34" charset="0"/>
              </a:rPr>
              <a:t>Collaboration)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99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5941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Payoff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65648" y="1784732"/>
            <a:ext cx="8229240" cy="3847827"/>
          </a:xfrm>
        </p:spPr>
        <p:txBody>
          <a:bodyPr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Can increase effective </a:t>
            </a:r>
            <a:r>
              <a:rPr lang="en-US" sz="3200" b="1" i="1" dirty="0" smtClean="0"/>
              <a:t>sensitivity</a:t>
            </a:r>
            <a:r>
              <a:rPr lang="en-US" sz="3200" dirty="0" smtClean="0"/>
              <a:t> of </a:t>
            </a:r>
            <a:br>
              <a:rPr lang="en-US" sz="3200" dirty="0" smtClean="0"/>
            </a:br>
            <a:r>
              <a:rPr lang="en-US" sz="3200" dirty="0" smtClean="0"/>
              <a:t>LIGO,VIRGO</a:t>
            </a:r>
            <a:br>
              <a:rPr lang="en-US" sz="3200" dirty="0" smtClean="0"/>
            </a:br>
            <a:endParaRPr lang="en-US" sz="32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Can help make sense of </a:t>
            </a:r>
            <a:r>
              <a:rPr lang="en-US" sz="3200" b="1" i="1" dirty="0" smtClean="0"/>
              <a:t>observations</a:t>
            </a:r>
            <a:br>
              <a:rPr lang="en-US" sz="3200" b="1" i="1" dirty="0" smtClean="0"/>
            </a:br>
            <a:endParaRPr lang="en-US" sz="3200" b="1" i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Can contribute in essence to this 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fundamentally new way of studying 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the Universe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</p:spTree>
    <p:extLst>
      <p:ext uri="{BB962C8B-B14F-4D97-AF65-F5344CB8AC3E}">
        <p14:creationId xmlns:p14="http://schemas.microsoft.com/office/powerpoint/2010/main" val="47545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5941"/>
            <a:ext cx="822924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65648" y="2357610"/>
            <a:ext cx="8229240" cy="3274950"/>
          </a:xfrm>
        </p:spPr>
        <p:txBody>
          <a:bodyPr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Advanced LIGO/VIRGO is being built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The code is ready to go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All we need is CPU- and man-power.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</p:spTree>
    <p:extLst>
      <p:ext uri="{BB962C8B-B14F-4D97-AF65-F5344CB8AC3E}">
        <p14:creationId xmlns:p14="http://schemas.microsoft.com/office/powerpoint/2010/main" val="242948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5941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What is it?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65648" y="1597446"/>
            <a:ext cx="8229240" cy="1134465"/>
          </a:xfrm>
        </p:spPr>
        <p:txBody>
          <a:bodyPr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xploration of General Relativity /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Astrophysics via numerical techniques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pic>
        <p:nvPicPr>
          <p:cNvPr id="2050" name="Picture 2" descr="Vertex and Tendex fiel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48" y="2850416"/>
            <a:ext cx="3970469" cy="290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04203" y="2731911"/>
            <a:ext cx="3990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Verdana" panose="020B0604030504040204" pitchFamily="34" charset="0"/>
              </a:rPr>
              <a:t>Vertex and </a:t>
            </a:r>
            <a:r>
              <a:rPr lang="en-US" dirty="0" err="1">
                <a:solidFill>
                  <a:srgbClr val="666666"/>
                </a:solidFill>
                <a:latin typeface="Verdana" panose="020B0604030504040204" pitchFamily="34" charset="0"/>
              </a:rPr>
              <a:t>Tendex</a:t>
            </a:r>
            <a:r>
              <a:rPr lang="en-US" dirty="0">
                <a:solidFill>
                  <a:srgbClr val="666666"/>
                </a:solidFill>
                <a:latin typeface="Verdana" panose="020B0604030504040204" pitchFamily="34" charset="0"/>
              </a:rPr>
              <a:t> fields describing outgoing gravitational waves from a black hole </a:t>
            </a:r>
            <a:r>
              <a:rPr lang="en-US" dirty="0" smtClean="0">
                <a:solidFill>
                  <a:srgbClr val="666666"/>
                </a:solidFill>
                <a:latin typeface="Verdana" panose="020B0604030504040204" pitchFamily="34" charset="0"/>
              </a:rPr>
              <a:t>horizon.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33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5941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What is it?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65648" y="1597446"/>
            <a:ext cx="8229240" cy="1134465"/>
          </a:xfrm>
        </p:spPr>
        <p:txBody>
          <a:bodyPr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xploration of General Relativity / 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Astrophysics via numerical techniques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pic>
        <p:nvPicPr>
          <p:cNvPr id="4098" name="Picture 2" descr="Supermassive Star Collap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1" y="2850416"/>
            <a:ext cx="4301875" cy="31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03783" y="2868939"/>
            <a:ext cx="39093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Verdana" panose="020B0604030504040204" pitchFamily="34" charset="0"/>
              </a:rPr>
              <a:t>Two black holes formed in the collapse and fragmentation of a cosmological supermassive star. (</a:t>
            </a:r>
            <a:r>
              <a:rPr lang="en-US" dirty="0" err="1">
                <a:solidFill>
                  <a:srgbClr val="666666"/>
                </a:solidFill>
                <a:latin typeface="Verdana" panose="020B0604030504040204" pitchFamily="34" charset="0"/>
              </a:rPr>
              <a:t>Reisswig</a:t>
            </a:r>
            <a:r>
              <a:rPr lang="en-US" dirty="0">
                <a:solidFill>
                  <a:srgbClr val="666666"/>
                </a:solidFill>
                <a:latin typeface="Verdana" panose="020B0604030504040204" pitchFamily="34" charset="0"/>
              </a:rPr>
              <a:t> et al. 2013, SXS </a:t>
            </a:r>
            <a:r>
              <a:rPr lang="en-US" dirty="0" smtClean="0">
                <a:solidFill>
                  <a:srgbClr val="666666"/>
                </a:solidFill>
                <a:latin typeface="Verdana" panose="020B0604030504040204" pitchFamily="34" charset="0"/>
              </a:rPr>
              <a:t>Collaboration)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93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5941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What is it?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65648" y="1597446"/>
            <a:ext cx="8229240" cy="1134465"/>
          </a:xfrm>
        </p:spPr>
        <p:txBody>
          <a:bodyPr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xploration of General Relativity /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Astrophysics via numerical techniques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pic>
        <p:nvPicPr>
          <p:cNvPr id="1026" name="Picture 2" descr="3D GR core-collapse supernova simu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48" y="2850416"/>
            <a:ext cx="4343441" cy="317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034708" y="2850416"/>
            <a:ext cx="34813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Verdana" panose="020B0604030504040204" pitchFamily="34" charset="0"/>
              </a:rPr>
              <a:t>Volume rendering of the specific entropy distribution in a 3D GR core-collapse supernova simulation. The blue outer layer indicates the expanding shock front. (</a:t>
            </a:r>
            <a:r>
              <a:rPr lang="en-US" dirty="0" err="1">
                <a:solidFill>
                  <a:srgbClr val="666666"/>
                </a:solidFill>
                <a:latin typeface="Verdana" panose="020B0604030504040204" pitchFamily="34" charset="0"/>
              </a:rPr>
              <a:t>Ott</a:t>
            </a:r>
            <a:r>
              <a:rPr lang="en-US" dirty="0">
                <a:solidFill>
                  <a:srgbClr val="666666"/>
                </a:solidFill>
                <a:latin typeface="Verdana" panose="020B0604030504040204" pitchFamily="34" charset="0"/>
              </a:rPr>
              <a:t> et al. 2013, SXS </a:t>
            </a:r>
            <a:r>
              <a:rPr lang="en-US" dirty="0" smtClean="0">
                <a:solidFill>
                  <a:srgbClr val="666666"/>
                </a:solidFill>
                <a:latin typeface="Verdana" panose="020B0604030504040204" pitchFamily="34" charset="0"/>
              </a:rPr>
              <a:t>Collaboration)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5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5941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Goals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65648" y="1478942"/>
            <a:ext cx="8229240" cy="725178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aid gravitational wave science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5987328" y="4154675"/>
            <a:ext cx="1714320" cy="1425240"/>
          </a:xfrm>
          <a:prstGeom prst="rect">
            <a:avLst/>
          </a:prstGeom>
        </p:spPr>
      </p:pic>
      <p:sp>
        <p:nvSpPr>
          <p:cNvPr id="8" name="TextShape 4"/>
          <p:cNvSpPr txBox="1"/>
          <p:nvPr/>
        </p:nvSpPr>
        <p:spPr>
          <a:xfrm>
            <a:off x="6638208" y="5657675"/>
            <a:ext cx="1107360" cy="2048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en-US" sz="800" dirty="0"/>
              <a:t>graphic (c) by NASA</a:t>
            </a:r>
            <a:endParaRPr dirty="0"/>
          </a:p>
        </p:txBody>
      </p:sp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84361" y="2735273"/>
            <a:ext cx="4579200" cy="2743200"/>
          </a:xfrm>
          <a:prstGeom prst="rect">
            <a:avLst/>
          </a:prstGeom>
        </p:spPr>
      </p:pic>
      <p:sp>
        <p:nvSpPr>
          <p:cNvPr id="10" name="TextShape 5"/>
          <p:cNvSpPr txBox="1"/>
          <p:nvPr/>
        </p:nvSpPr>
        <p:spPr>
          <a:xfrm>
            <a:off x="1970917" y="5657675"/>
            <a:ext cx="3320280" cy="2048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en-US" sz="800"/>
              <a:t>graphic (c) by LISA Science Case LISA-LIST-RP-436 Version 1.0</a:t>
            </a:r>
            <a:endParaRPr/>
          </a:p>
        </p:txBody>
      </p:sp>
      <p:pic>
        <p:nvPicPr>
          <p:cNvPr id="11" name="Picture 4"/>
          <p:cNvPicPr/>
          <p:nvPr/>
        </p:nvPicPr>
        <p:blipFill>
          <a:blip r:embed="rId5"/>
          <a:stretch>
            <a:fillRect/>
          </a:stretch>
        </p:blipFill>
        <p:spPr>
          <a:xfrm>
            <a:off x="6638208" y="2383321"/>
            <a:ext cx="2056680" cy="131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7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5941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Goals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65648" y="1478942"/>
            <a:ext cx="8229240" cy="725178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aid gravitational wave science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 smtClean="0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5987328" y="4154675"/>
            <a:ext cx="1714320" cy="1425240"/>
          </a:xfrm>
          <a:prstGeom prst="rect">
            <a:avLst/>
          </a:prstGeom>
        </p:spPr>
      </p:pic>
      <p:sp>
        <p:nvSpPr>
          <p:cNvPr id="8" name="TextShape 4"/>
          <p:cNvSpPr txBox="1"/>
          <p:nvPr/>
        </p:nvSpPr>
        <p:spPr>
          <a:xfrm>
            <a:off x="6638208" y="5657675"/>
            <a:ext cx="1107360" cy="2048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en-US" sz="800" dirty="0"/>
              <a:t>graphic (c) by NASA</a:t>
            </a:r>
            <a:endParaRPr dirty="0"/>
          </a:p>
        </p:txBody>
      </p:sp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84361" y="2735273"/>
            <a:ext cx="4579200" cy="2743200"/>
          </a:xfrm>
          <a:prstGeom prst="rect">
            <a:avLst/>
          </a:prstGeom>
        </p:spPr>
      </p:pic>
      <p:sp>
        <p:nvSpPr>
          <p:cNvPr id="10" name="TextShape 5"/>
          <p:cNvSpPr txBox="1"/>
          <p:nvPr/>
        </p:nvSpPr>
        <p:spPr>
          <a:xfrm>
            <a:off x="1970917" y="5657675"/>
            <a:ext cx="3320280" cy="2048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en-US" sz="800"/>
              <a:t>graphic (c) by LISA Science Case LISA-LIST-RP-436 Version 1.0</a:t>
            </a:r>
            <a:endParaRPr/>
          </a:p>
        </p:txBody>
      </p:sp>
      <p:pic>
        <p:nvPicPr>
          <p:cNvPr id="11" name="Picture 4"/>
          <p:cNvPicPr/>
          <p:nvPr/>
        </p:nvPicPr>
        <p:blipFill>
          <a:blip r:embed="rId5"/>
          <a:stretch>
            <a:fillRect/>
          </a:stretch>
        </p:blipFill>
        <p:spPr>
          <a:xfrm>
            <a:off x="6638208" y="2383321"/>
            <a:ext cx="2056680" cy="131347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809301" y="3977088"/>
            <a:ext cx="1288974" cy="30847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8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48" y="331303"/>
            <a:ext cx="8229240" cy="1143000"/>
          </a:xfrm>
        </p:spPr>
        <p:txBody>
          <a:bodyPr/>
          <a:lstStyle/>
          <a:p>
            <a:r>
              <a:rPr lang="en-US" dirty="0" smtClean="0"/>
              <a:t>Numerical Relativity: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Status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01648" y="5632560"/>
            <a:ext cx="993240" cy="98712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365760" y="6309360"/>
            <a:ext cx="1540158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Szil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á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gyi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B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  <a:ea typeface="Ubuntu"/>
              </a:rPr>
              <a:t>é</a:t>
            </a:r>
            <a:r>
              <a:rPr lang="en-US" sz="2000" dirty="0" err="1">
                <a:solidFill>
                  <a:srgbClr val="8B8B8B"/>
                </a:solidFill>
                <a:latin typeface="Calibri" panose="020F0502020204030204" pitchFamily="34" charset="0"/>
              </a:rPr>
              <a:t>la</a:t>
            </a:r>
            <a:r>
              <a:rPr lang="en-US" sz="2000" dirty="0">
                <a:solidFill>
                  <a:srgbClr val="8B8B8B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2355" y="6353294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BDD2013@Wigner – Big Data Day 2013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/>
          </p:nvPr>
        </p:nvSpPr>
        <p:spPr>
          <a:xfrm>
            <a:off x="465648" y="1478941"/>
            <a:ext cx="8229240" cy="1692277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Binary Black Holes @ Caltech/Cornell/CITA: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The most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efficient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accurate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BBH code in the field</a:t>
            </a:r>
            <a:b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(500,000 lines, over a decade of work)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8" y="3506689"/>
            <a:ext cx="3768213" cy="25111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430" y="4134267"/>
            <a:ext cx="4325458" cy="125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903</Words>
  <Application>Microsoft Office PowerPoint</Application>
  <PresentationFormat>Diavetítés a képernyőre (4:3 oldalarány)</PresentationFormat>
  <Paragraphs>185</Paragraphs>
  <Slides>31</Slides>
  <Notes>1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2" baseType="lpstr">
      <vt:lpstr>Office Theme</vt:lpstr>
      <vt:lpstr>PowerPoint bemutató</vt:lpstr>
      <vt:lpstr>Numerical Relativity: What is it?</vt:lpstr>
      <vt:lpstr>Numerical Relativity: What is it?</vt:lpstr>
      <vt:lpstr>Numerical Relativity: What is it?</vt:lpstr>
      <vt:lpstr>Numerical Relativity: What is it?</vt:lpstr>
      <vt:lpstr>Numerical Relativity: What is it?</vt:lpstr>
      <vt:lpstr>Numerical Relativity: Goals</vt:lpstr>
      <vt:lpstr>Numerical Relativity: Goals</vt:lpstr>
      <vt:lpstr>Numerical Relativity: Status</vt:lpstr>
      <vt:lpstr>Numerical Relativity: Status</vt:lpstr>
      <vt:lpstr>Numerical Relativity: Status</vt:lpstr>
      <vt:lpstr>Numerical Relativity: Status</vt:lpstr>
      <vt:lpstr>Numerical Relativity: Status</vt:lpstr>
      <vt:lpstr>Numerical Relativity: Status</vt:lpstr>
      <vt:lpstr>Numerical Relativity: Status</vt:lpstr>
      <vt:lpstr>Numerical Relativity: Status</vt:lpstr>
      <vt:lpstr>Numerical Relativity: Status</vt:lpstr>
      <vt:lpstr>Numerical Relativity: Status</vt:lpstr>
      <vt:lpstr>Numerical Relativity: Status</vt:lpstr>
      <vt:lpstr>Numerical Relativity: Status</vt:lpstr>
      <vt:lpstr>Numerical Relativity: Status</vt:lpstr>
      <vt:lpstr>Numerical Relativity: Status</vt:lpstr>
      <vt:lpstr>Numerical Relativity: Status</vt:lpstr>
      <vt:lpstr>Numerical Relativity: Needs</vt:lpstr>
      <vt:lpstr>Numerical Relativity: Needs</vt:lpstr>
      <vt:lpstr>Numerical Relativity: Needs</vt:lpstr>
      <vt:lpstr>Numerical Relativity: Needs</vt:lpstr>
      <vt:lpstr>Numerical Relativity: Payoff</vt:lpstr>
      <vt:lpstr>Numerical Relativity: Payoff</vt:lpstr>
      <vt:lpstr>Numerical Relativity: Payoff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Eva</cp:lastModifiedBy>
  <cp:revision>62</cp:revision>
  <dcterms:modified xsi:type="dcterms:W3CDTF">2013-09-12T10:51:45Z</dcterms:modified>
</cp:coreProperties>
</file>