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62" r:id="rId2"/>
    <p:sldId id="348" r:id="rId3"/>
    <p:sldId id="349" r:id="rId4"/>
    <p:sldId id="350" r:id="rId5"/>
    <p:sldId id="351" r:id="rId6"/>
    <p:sldId id="352" r:id="rId7"/>
    <p:sldId id="464" r:id="rId8"/>
    <p:sldId id="396" r:id="rId9"/>
    <p:sldId id="397" r:id="rId10"/>
    <p:sldId id="399" r:id="rId11"/>
    <p:sldId id="401" r:id="rId12"/>
    <p:sldId id="398" r:id="rId13"/>
    <p:sldId id="402" r:id="rId14"/>
    <p:sldId id="471" r:id="rId15"/>
    <p:sldId id="354" r:id="rId16"/>
    <p:sldId id="355" r:id="rId17"/>
    <p:sldId id="356" r:id="rId18"/>
    <p:sldId id="469" r:id="rId19"/>
    <p:sldId id="359" r:id="rId20"/>
    <p:sldId id="465" r:id="rId21"/>
    <p:sldId id="353" r:id="rId22"/>
    <p:sldId id="463" r:id="rId23"/>
  </p:sldIdLst>
  <p:sldSz cx="9144000" cy="6858000" type="screen4x3"/>
  <p:notesSz cx="7315200" cy="96012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  <a:srgbClr val="FF3333"/>
    <a:srgbClr val="717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EF57DA2-9182-441D-877C-02AB78CFBF1B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7BC9779-4357-4A30-A2F8-03F08C959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31203" y="4560488"/>
            <a:ext cx="5852062" cy="4239148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31203" y="4560488"/>
            <a:ext cx="5852062" cy="4239148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54A40-A96C-40AD-B82E-341AC680DF3A}" type="slidenum">
              <a:rPr lang="en-US"/>
              <a:pPr/>
              <a:t>18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2013.09.13.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Téglalap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Téglalap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Téglalap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56" name="Téglalap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Téglalap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Téglalap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Téglalap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2013.09.13.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2013.09.13.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74613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B5F9E0-3732-4A4A-81D6-1E4CBDA59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2013.09.13.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Istvan Csabai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Szabadkézi sokszög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Szabadkézi sokszög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Szabadkézi sokszög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Szabadkézi sokszög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Szabadkézi sokszög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Szabadkézi sokszög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Szabadkézi sokszög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zabadkézi sokszög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Szabadkézi sokszög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zabadkézi sokszög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Szabadkézi sokszög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zabadkézi sokszög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zabadkézi sokszög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2013.09.13.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2013.09.13.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2013.09.13.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Téglalap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Téglalap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Téglalap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Téglalap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églalap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Téglalap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2013.09.13.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2013.09.13.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2013.09.13.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Egyenes összekötő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Egyenes összekötő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Egyenes összekötő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2013.09.13.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églalap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2013.09.13.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hyperlink" Target="http://research.microsoft.com/c/1040" TargetMode="External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pod.nasa.gov/apod/image/0210/Andromeda_gendler_sm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Adatintenzív</a:t>
            </a:r>
            <a:r>
              <a:rPr lang="hu-HU" dirty="0" smtClean="0"/>
              <a:t> tudomány: lehetőségek és kihívások</a:t>
            </a:r>
            <a:endParaRPr lang="en-US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914400" y="2780928"/>
            <a:ext cx="7772400" cy="1508760"/>
          </a:xfrm>
        </p:spPr>
        <p:txBody>
          <a:bodyPr/>
          <a:lstStyle/>
          <a:p>
            <a:r>
              <a:rPr lang="hu-HU" dirty="0" smtClean="0"/>
              <a:t>István Csabai  </a:t>
            </a:r>
            <a:endParaRPr lang="en-US" dirty="0" smtClean="0"/>
          </a:p>
          <a:p>
            <a:r>
              <a:rPr lang="en-US" dirty="0" smtClean="0"/>
              <a:t>Dept. of </a:t>
            </a:r>
            <a:r>
              <a:rPr lang="hu-HU" dirty="0" err="1" smtClean="0"/>
              <a:t>Physics</a:t>
            </a:r>
            <a:r>
              <a:rPr lang="hu-HU" dirty="0" smtClean="0"/>
              <a:t> of </a:t>
            </a:r>
            <a:r>
              <a:rPr lang="hu-HU" dirty="0" err="1" smtClean="0"/>
              <a:t>Complex</a:t>
            </a:r>
            <a:r>
              <a:rPr lang="hu-HU" dirty="0" smtClean="0"/>
              <a:t> Systems</a:t>
            </a:r>
            <a:r>
              <a:rPr lang="en-US" dirty="0" smtClean="0"/>
              <a:t>, </a:t>
            </a:r>
            <a:r>
              <a:rPr lang="en-US" dirty="0" err="1" smtClean="0"/>
              <a:t>Eotvos</a:t>
            </a:r>
            <a:r>
              <a:rPr lang="en-US" dirty="0" smtClean="0"/>
              <a:t> University, Budapest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4585147" y="6505599"/>
            <a:ext cx="3547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Big Data Day @ Wigner,</a:t>
            </a:r>
            <a:r>
              <a:rPr lang="hu-HU" sz="1400" dirty="0" smtClean="0"/>
              <a:t>  </a:t>
            </a:r>
            <a:r>
              <a:rPr lang="en-US" sz="1400" dirty="0" smtClean="0"/>
              <a:t>September 12</a:t>
            </a:r>
            <a:r>
              <a:rPr lang="hu-HU" sz="1400" dirty="0" smtClean="0"/>
              <a:t>, 201</a:t>
            </a:r>
            <a:r>
              <a:rPr lang="en-US" sz="1400" dirty="0" smtClean="0"/>
              <a:t>3</a:t>
            </a:r>
            <a:r>
              <a:rPr lang="hu-HU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14400"/>
          </a:xfrm>
        </p:spPr>
        <p:txBody>
          <a:bodyPr/>
          <a:lstStyle/>
          <a:p>
            <a:r>
              <a:rPr lang="hu-HU" sz="3200" dirty="0" err="1" smtClean="0"/>
              <a:t>Genomics</a:t>
            </a:r>
            <a:r>
              <a:rPr lang="hu-HU" sz="3200" dirty="0" smtClean="0"/>
              <a:t>:</a:t>
            </a:r>
            <a:r>
              <a:rPr lang="en-US" sz="3200" dirty="0" smtClean="0"/>
              <a:t>Microarrays</a:t>
            </a:r>
            <a:endParaRPr lang="en-US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344" y="908721"/>
            <a:ext cx="4038600" cy="538774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Affymetrix</a:t>
            </a:r>
            <a:r>
              <a:rPr lang="en-US" sz="2400" dirty="0" smtClean="0"/>
              <a:t> HG U133 Plus2</a:t>
            </a:r>
          </a:p>
          <a:p>
            <a:pPr lvl="1"/>
            <a:r>
              <a:rPr lang="en-US" sz="2000" dirty="0" smtClean="0"/>
              <a:t>Raw image 67Mpix (photometry!)</a:t>
            </a:r>
          </a:p>
          <a:p>
            <a:pPr lvl="1"/>
            <a:r>
              <a:rPr lang="en-US" sz="2000" dirty="0" smtClean="0"/>
              <a:t>604258 probes</a:t>
            </a:r>
          </a:p>
          <a:p>
            <a:pPr lvl="1"/>
            <a:r>
              <a:rPr lang="en-US" sz="2000" dirty="0" smtClean="0"/>
              <a:t>54675 probe sets</a:t>
            </a:r>
            <a:endParaRPr lang="en-US" sz="2000" dirty="0"/>
          </a:p>
        </p:txBody>
      </p:sp>
      <p:pic>
        <p:nvPicPr>
          <p:cNvPr id="43010" name="Picture 2" descr="http://www.columbia.edu/~bo8/undergraduate_research/projects/sahil_mehta_project/images/Affymetrixar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625"/>
            <a:ext cx="3871543" cy="4301714"/>
          </a:xfrm>
          <a:prstGeom prst="rect">
            <a:avLst/>
          </a:prstGeom>
          <a:noFill/>
        </p:spPr>
      </p:pic>
      <p:pic>
        <p:nvPicPr>
          <p:cNvPr id="43012" name="Picture 4" descr="http://www.albany.edu/genomics/graphics/genechip_analy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3196"/>
            <a:ext cx="4277494" cy="2522188"/>
          </a:xfrm>
          <a:prstGeom prst="rect">
            <a:avLst/>
          </a:prstGeom>
          <a:noFill/>
        </p:spPr>
      </p:pic>
      <p:pic>
        <p:nvPicPr>
          <p:cNvPr id="7" name="Kép 6" descr="affy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924944"/>
            <a:ext cx="3816424" cy="388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.ytimg.com/vi/_rRrOT9gfpo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527122"/>
            <a:ext cx="3528392" cy="2646294"/>
          </a:xfrm>
          <a:prstGeom prst="rect">
            <a:avLst/>
          </a:prstGeom>
          <a:noFill/>
        </p:spPr>
      </p:pic>
      <p:pic>
        <p:nvPicPr>
          <p:cNvPr id="1026" name="Picture 2" descr="E:\My Dropbox\transfer\presentation\figs\cost_per_gen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5112568" cy="3834426"/>
          </a:xfrm>
          <a:prstGeom prst="rect">
            <a:avLst/>
          </a:prstGeom>
          <a:noFill/>
        </p:spPr>
      </p:pic>
      <p:pic>
        <p:nvPicPr>
          <p:cNvPr id="1028" name="Picture 4" descr="http://www.nanoporetech.com/uploads/Technology_New/MinION/MinION_in_laptop_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6462" y="4599805"/>
            <a:ext cx="2647538" cy="2258195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4067944" y="5733256"/>
            <a:ext cx="226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Oxford </a:t>
            </a:r>
            <a:r>
              <a:rPr lang="en-US" dirty="0" err="1" smtClean="0"/>
              <a:t>Nanopore</a:t>
            </a:r>
            <a:endParaRPr lang="en-US" dirty="0" smtClean="0"/>
          </a:p>
          <a:p>
            <a:r>
              <a:rPr lang="en-US" dirty="0" smtClean="0"/>
              <a:t>2012 Q4, 100Mb,$900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1124744"/>
            <a:ext cx="21291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MANY OTHERS:</a:t>
            </a:r>
          </a:p>
          <a:p>
            <a:r>
              <a:rPr lang="hu-HU" dirty="0" smtClean="0"/>
              <a:t>- </a:t>
            </a:r>
            <a:r>
              <a:rPr lang="en-US" dirty="0" smtClean="0"/>
              <a:t>Microarrays</a:t>
            </a:r>
          </a:p>
          <a:p>
            <a:pPr>
              <a:buFontTx/>
              <a:buChar char="-"/>
            </a:pPr>
            <a:r>
              <a:rPr lang="en-US" dirty="0" smtClean="0"/>
              <a:t> Mass spectrometry</a:t>
            </a:r>
          </a:p>
          <a:p>
            <a:pPr>
              <a:buFontTx/>
              <a:buChar char="-"/>
            </a:pPr>
            <a:r>
              <a:rPr lang="en-US" dirty="0" smtClean="0"/>
              <a:t> Digital microscopy</a:t>
            </a:r>
          </a:p>
          <a:p>
            <a:pPr>
              <a:buFontTx/>
              <a:buChar char="-"/>
            </a:pPr>
            <a:r>
              <a:rPr lang="en-US" dirty="0" smtClean="0"/>
              <a:t> X prize cancelled</a:t>
            </a:r>
          </a:p>
          <a:p>
            <a:pPr>
              <a:buFontTx/>
              <a:buChar char="-"/>
            </a:pPr>
            <a:r>
              <a:rPr lang="en-US" dirty="0" smtClean="0"/>
              <a:t> …</a:t>
            </a:r>
            <a:endParaRPr lang="hu-HU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CCD!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23528" y="116632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Genomics</a:t>
            </a:r>
            <a:r>
              <a:rPr kumimoji="0" lang="hu-H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hu-HU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</a:t>
            </a:r>
            <a:r>
              <a:rPr kumimoji="0" lang="hu-H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Generation</a:t>
            </a:r>
            <a:r>
              <a:rPr kumimoji="0" lang="hu-H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Sequencing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56845" y="314176"/>
            <a:ext cx="8228763" cy="1063361"/>
          </a:xfrm>
        </p:spPr>
        <p:txBody>
          <a:bodyPr lIns="82945" tIns="41473" rIns="82945" bIns="41473"/>
          <a:lstStyle>
            <a:defPPr lvl="0">
              <a:buClr>
                <a:srgbClr val="004869"/>
              </a:buClr>
              <a:buSzPct val="100000"/>
              <a:buFont typeface="Arial" pitchFamily="34"/>
              <a:buNone/>
            </a:defPPr>
            <a:lvl1pPr lvl="0">
              <a:buClr>
                <a:srgbClr val="004869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3200" dirty="0">
                <a:solidFill>
                  <a:schemeClr val="bg1"/>
                </a:solidFill>
              </a:rPr>
              <a:t>Genomics </a:t>
            </a:r>
            <a:r>
              <a:rPr lang="en-GB" sz="3200" dirty="0" smtClean="0">
                <a:solidFill>
                  <a:schemeClr val="bg1"/>
                </a:solidFill>
              </a:rPr>
              <a:t>Data – Big Data Challenge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0" y="2122806"/>
            <a:ext cx="5061543" cy="4082318"/>
            <a:chOff x="0" y="2340000"/>
            <a:chExt cx="5580000" cy="4500000"/>
          </a:xfrm>
        </p:grpSpPr>
        <p:sp>
          <p:nvSpPr>
            <p:cNvPr id="4" name="Szabadkézi sokszög 3"/>
            <p:cNvSpPr/>
            <p:nvPr/>
          </p:nvSpPr>
          <p:spPr>
            <a:xfrm>
              <a:off x="0" y="2340000"/>
              <a:ext cx="5580000" cy="45000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10800 f11 1"/>
                <a:gd name="f22" fmla="*/ 0 f12 1"/>
                <a:gd name="f23" fmla="*/ f14 1 f3"/>
                <a:gd name="f24" fmla="*/ 0 f11 1"/>
                <a:gd name="f25" fmla="*/ 21600 f12 1"/>
                <a:gd name="f26" fmla="*/ 21600 f11 1"/>
                <a:gd name="f27" fmla="+- f16 10800 0"/>
                <a:gd name="f28" fmla="+- 21600 0 f15"/>
                <a:gd name="f29" fmla="*/ f16 f11 1"/>
                <a:gd name="f30" fmla="+- f23 0 f2"/>
                <a:gd name="f31" fmla="*/ f28 1 2"/>
                <a:gd name="f32" fmla="*/ f27 f11 1"/>
                <a:gd name="f33" fmla="+- 21600 0 f31"/>
                <a:gd name="f34" fmla="*/ f33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21" y="f22"/>
                </a:cxn>
                <a:cxn ang="f30">
                  <a:pos x="f29" y="f20"/>
                </a:cxn>
                <a:cxn ang="f30">
                  <a:pos x="f24" y="f25"/>
                </a:cxn>
                <a:cxn ang="f30">
                  <a:pos x="f21" y="f25"/>
                </a:cxn>
                <a:cxn ang="f30">
                  <a:pos x="f26" y="f25"/>
                </a:cxn>
                <a:cxn ang="f30">
                  <a:pos x="f34" y="f20"/>
                </a:cxn>
              </a:cxnLst>
              <a:rect l="f29" t="f20" r="f32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9966CC"/>
                </a:gs>
                <a:gs pos="100000">
                  <a:srgbClr val="FFFFFF"/>
                </a:gs>
              </a:gsLst>
              <a:lin ang="5400000"/>
            </a:gra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1260000" y="6300000"/>
              <a:ext cx="3240000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Intensities / raw data (2TB)</a:t>
              </a: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1620000" y="4873679"/>
              <a:ext cx="2340000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Alignments (200 GB)</a:t>
              </a: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1033558" y="5604120"/>
              <a:ext cx="3960000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Sequence + quality data (500 GB)</a:t>
              </a: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667881" y="4140000"/>
              <a:ext cx="2244239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Variation data (1GB)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2213640" y="3060000"/>
              <a:ext cx="1206359" cy="88049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Individual</a:t>
              </a:r>
            </a:p>
            <a:p>
              <a:pPr algn="ctr"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features</a:t>
              </a:r>
            </a:p>
            <a:p>
              <a:pPr algn="ctr"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(3MB)</a:t>
              </a:r>
            </a:p>
          </p:txBody>
        </p:sp>
      </p:grpSp>
      <p:sp>
        <p:nvSpPr>
          <p:cNvPr id="10" name="Szabadkézi sokszög 9"/>
          <p:cNvSpPr/>
          <p:nvPr/>
        </p:nvSpPr>
        <p:spPr>
          <a:xfrm>
            <a:off x="6041197" y="2122806"/>
            <a:ext cx="1959307" cy="17962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84D1"/>
          </a:solidFill>
          <a:ln>
            <a:noFill/>
            <a:prstDash val="solid"/>
          </a:ln>
        </p:spPr>
        <p:txBody>
          <a:bodyPr vert="horz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Structured data</a:t>
            </a:r>
          </a:p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(databases)</a:t>
            </a:r>
          </a:p>
        </p:txBody>
      </p:sp>
      <p:sp>
        <p:nvSpPr>
          <p:cNvPr id="11" name="Szabadkézi sokszög 10"/>
          <p:cNvSpPr/>
          <p:nvPr/>
        </p:nvSpPr>
        <p:spPr>
          <a:xfrm>
            <a:off x="5877921" y="4572197"/>
            <a:ext cx="2449134" cy="1796220"/>
          </a:xfrm>
          <a:custGeom>
            <a:avLst/>
            <a:gdLst>
              <a:gd name="f0" fmla="val 0"/>
              <a:gd name="f1" fmla="val 884"/>
              <a:gd name="f2" fmla="val 526"/>
              <a:gd name="f3" fmla="val 794"/>
              <a:gd name="f4" fmla="val 337"/>
              <a:gd name="f5" fmla="val 800"/>
              <a:gd name="f6" fmla="val 349"/>
              <a:gd name="f7" fmla="val 806"/>
              <a:gd name="f8" fmla="val 361"/>
              <a:gd name="f9" fmla="val 812"/>
              <a:gd name="f10" fmla="val 373"/>
              <a:gd name="f11" fmla="val 390"/>
              <a:gd name="f12" fmla="val 426"/>
              <a:gd name="f13" fmla="val 776"/>
              <a:gd name="f14" fmla="val 461"/>
              <a:gd name="f15" fmla="val 740"/>
              <a:gd name="f16" fmla="val 485"/>
              <a:gd name="f17" fmla="val 693"/>
              <a:gd name="f18" fmla="val 503"/>
              <a:gd name="f19" fmla="val 639"/>
              <a:gd name="f20" fmla="val 509"/>
              <a:gd name="f21" fmla="val 609"/>
              <a:gd name="f22" fmla="val 579"/>
              <a:gd name="f23" fmla="val 555"/>
              <a:gd name="f24" fmla="val 497"/>
              <a:gd name="f25" fmla="val 531"/>
              <a:gd name="f26" fmla="val 519"/>
              <a:gd name="f27" fmla="val 501"/>
              <a:gd name="f28" fmla="val 515"/>
              <a:gd name="f29" fmla="val 484"/>
              <a:gd name="f30" fmla="val 521"/>
              <a:gd name="f31" fmla="val 460"/>
              <a:gd name="f32" fmla="val 442"/>
              <a:gd name="f33" fmla="val 418"/>
              <a:gd name="f34" fmla="val 406"/>
              <a:gd name="f35" fmla="val 394"/>
              <a:gd name="f36" fmla="val 376"/>
              <a:gd name="f37" fmla="val 491"/>
              <a:gd name="f38" fmla="val 352"/>
              <a:gd name="f39" fmla="val 334"/>
              <a:gd name="f40" fmla="val 310"/>
              <a:gd name="f41" fmla="val 263"/>
              <a:gd name="f42" fmla="val 221"/>
              <a:gd name="f43" fmla="val 185"/>
              <a:gd name="f44" fmla="val 467"/>
              <a:gd name="f45" fmla="val 161"/>
              <a:gd name="f46" fmla="val 444"/>
              <a:gd name="f47" fmla="val 143"/>
              <a:gd name="f48" fmla="val 414"/>
              <a:gd name="f49" fmla="val 137"/>
              <a:gd name="f50" fmla="val 131"/>
              <a:gd name="f51" fmla="val 90"/>
              <a:gd name="f52" fmla="val 408"/>
              <a:gd name="f53" fmla="val 54"/>
              <a:gd name="f54" fmla="val 24"/>
              <a:gd name="f55" fmla="val 6"/>
              <a:gd name="f56" fmla="val 343"/>
              <a:gd name="f57" fmla="val 308"/>
              <a:gd name="f58" fmla="val 272"/>
              <a:gd name="f59" fmla="val 30"/>
              <a:gd name="f60" fmla="val 242"/>
              <a:gd name="f61" fmla="val 60"/>
              <a:gd name="f62" fmla="val 219"/>
              <a:gd name="f63" fmla="val 101"/>
              <a:gd name="f64" fmla="val 201"/>
              <a:gd name="f65" fmla="val 107"/>
              <a:gd name="f66" fmla="val 95"/>
              <a:gd name="f67" fmla="val 189"/>
              <a:gd name="f68" fmla="val 84"/>
              <a:gd name="f69" fmla="val 177"/>
              <a:gd name="f70" fmla="val 78"/>
              <a:gd name="f71" fmla="val 160"/>
              <a:gd name="f72" fmla="val 142"/>
              <a:gd name="f73" fmla="val 100"/>
              <a:gd name="f74" fmla="val 113"/>
              <a:gd name="f75" fmla="val 71"/>
              <a:gd name="f76" fmla="val 149"/>
              <a:gd name="f77" fmla="val 47"/>
              <a:gd name="f78" fmla="val 197"/>
              <a:gd name="f79" fmla="val 35"/>
              <a:gd name="f80" fmla="val 227"/>
              <a:gd name="f81" fmla="val 41"/>
              <a:gd name="f82" fmla="val 251"/>
              <a:gd name="f83" fmla="val 275"/>
              <a:gd name="f84" fmla="val 59"/>
              <a:gd name="f85" fmla="val 293"/>
              <a:gd name="f86" fmla="val 77"/>
              <a:gd name="f87" fmla="val 298"/>
              <a:gd name="f88" fmla="val 304"/>
              <a:gd name="f89" fmla="val 322"/>
              <a:gd name="f90" fmla="val 340"/>
              <a:gd name="f91" fmla="val 53"/>
              <a:gd name="f92" fmla="val 358"/>
              <a:gd name="f93" fmla="val 382"/>
              <a:gd name="f94" fmla="val 430"/>
              <a:gd name="f95" fmla="val 436"/>
              <a:gd name="f96" fmla="val 466"/>
              <a:gd name="f97" fmla="val 29"/>
              <a:gd name="f98" fmla="val 496"/>
              <a:gd name="f99" fmla="val 12"/>
              <a:gd name="f100" fmla="val 573"/>
              <a:gd name="f101" fmla="val 621"/>
              <a:gd name="f102" fmla="val 669"/>
              <a:gd name="f103" fmla="val 699"/>
              <a:gd name="f104" fmla="val 722"/>
              <a:gd name="f105" fmla="val 728"/>
              <a:gd name="f106" fmla="val 112"/>
              <a:gd name="f107" fmla="val 118"/>
              <a:gd name="f108" fmla="val 124"/>
              <a:gd name="f109" fmla="val 130"/>
              <a:gd name="f110" fmla="val 734"/>
              <a:gd name="f111" fmla="val 746"/>
              <a:gd name="f112" fmla="val 136"/>
              <a:gd name="f113" fmla="val 830"/>
              <a:gd name="f114" fmla="val 148"/>
              <a:gd name="f115" fmla="val 860"/>
              <a:gd name="f116" fmla="val 171"/>
              <a:gd name="f117" fmla="val 878"/>
              <a:gd name="f118" fmla="val 237"/>
              <a:gd name="f119" fmla="val 296"/>
              <a:gd name="f120" fmla="val 3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84" h="526">
                <a:moveTo>
                  <a:pt x="f3" y="f4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9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18"/>
                </a:lnTo>
                <a:lnTo>
                  <a:pt x="f22" y="f18"/>
                </a:lnTo>
                <a:lnTo>
                  <a:pt x="f23" y="f24"/>
                </a:lnTo>
                <a:lnTo>
                  <a:pt x="f25" y="f16"/>
                </a:lnTo>
                <a:lnTo>
                  <a:pt x="f26" y="f18"/>
                </a:lnTo>
                <a:lnTo>
                  <a:pt x="f27" y="f28"/>
                </a:lnTo>
                <a:lnTo>
                  <a:pt x="f29" y="f30"/>
                </a:lnTo>
                <a:lnTo>
                  <a:pt x="f31" y="f2"/>
                </a:lnTo>
                <a:lnTo>
                  <a:pt x="f32" y="f30"/>
                </a:lnTo>
                <a:lnTo>
                  <a:pt x="f33" y="f28"/>
                </a:lnTo>
                <a:lnTo>
                  <a:pt x="f34" y="f18"/>
                </a:lnTo>
                <a:lnTo>
                  <a:pt x="f35" y="f16"/>
                </a:lnTo>
                <a:lnTo>
                  <a:pt x="f36" y="f37"/>
                </a:lnTo>
                <a:lnTo>
                  <a:pt x="f38" y="f24"/>
                </a:lnTo>
                <a:lnTo>
                  <a:pt x="f39" y="f24"/>
                </a:lnTo>
                <a:lnTo>
                  <a:pt x="f40" y="f18"/>
                </a:lnTo>
                <a:lnTo>
                  <a:pt x="f41" y="f24"/>
                </a:lnTo>
                <a:lnTo>
                  <a:pt x="f42" y="f16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48"/>
                </a:lnTo>
                <a:lnTo>
                  <a:pt x="f49" y="f48"/>
                </a:lnTo>
                <a:lnTo>
                  <a:pt x="f49" y="f48"/>
                </a:lnTo>
                <a:lnTo>
                  <a:pt x="f50" y="f48"/>
                </a:lnTo>
                <a:lnTo>
                  <a:pt x="f51" y="f52"/>
                </a:lnTo>
                <a:lnTo>
                  <a:pt x="f53" y="f11"/>
                </a:lnTo>
                <a:lnTo>
                  <a:pt x="f54" y="f10"/>
                </a:lnTo>
                <a:lnTo>
                  <a:pt x="f55" y="f56"/>
                </a:lnTo>
                <a:lnTo>
                  <a:pt x="f0" y="f57"/>
                </a:lnTo>
                <a:lnTo>
                  <a:pt x="f55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3" y="f64"/>
                </a:lnTo>
                <a:lnTo>
                  <a:pt x="f63" y="f64"/>
                </a:lnTo>
                <a:lnTo>
                  <a:pt x="f65" y="f64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72"/>
                </a:lnTo>
                <a:lnTo>
                  <a:pt x="f68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77"/>
                </a:lnTo>
                <a:lnTo>
                  <a:pt x="f83" y="f84"/>
                </a:lnTo>
                <a:lnTo>
                  <a:pt x="f85" y="f86"/>
                </a:lnTo>
                <a:lnTo>
                  <a:pt x="f87" y="f86"/>
                </a:lnTo>
                <a:lnTo>
                  <a:pt x="f87" y="f86"/>
                </a:lnTo>
                <a:lnTo>
                  <a:pt x="f88" y="f86"/>
                </a:lnTo>
                <a:lnTo>
                  <a:pt x="f88" y="f86"/>
                </a:lnTo>
                <a:lnTo>
                  <a:pt x="f88" y="f86"/>
                </a:lnTo>
                <a:lnTo>
                  <a:pt x="f40" y="f86"/>
                </a:lnTo>
                <a:lnTo>
                  <a:pt x="f40" y="f86"/>
                </a:lnTo>
                <a:lnTo>
                  <a:pt x="f89" y="f84"/>
                </a:lnTo>
                <a:lnTo>
                  <a:pt x="f90" y="f91"/>
                </a:lnTo>
                <a:lnTo>
                  <a:pt x="f92" y="f77"/>
                </a:lnTo>
                <a:lnTo>
                  <a:pt x="f93" y="f81"/>
                </a:lnTo>
                <a:lnTo>
                  <a:pt x="f35" y="f81"/>
                </a:lnTo>
                <a:lnTo>
                  <a:pt x="f34" y="f77"/>
                </a:lnTo>
                <a:lnTo>
                  <a:pt x="f33" y="f91"/>
                </a:lnTo>
                <a:lnTo>
                  <a:pt x="f94" y="f91"/>
                </a:lnTo>
                <a:lnTo>
                  <a:pt x="f95" y="f91"/>
                </a:lnTo>
                <a:lnTo>
                  <a:pt x="f95" y="f91"/>
                </a:lnTo>
                <a:lnTo>
                  <a:pt x="f95" y="f91"/>
                </a:lnTo>
                <a:lnTo>
                  <a:pt x="f95" y="f77"/>
                </a:lnTo>
                <a:lnTo>
                  <a:pt x="f96" y="f97"/>
                </a:lnTo>
                <a:lnTo>
                  <a:pt x="f98" y="f99"/>
                </a:lnTo>
                <a:lnTo>
                  <a:pt x="f25" y="f55"/>
                </a:lnTo>
                <a:lnTo>
                  <a:pt x="f100" y="f0"/>
                </a:lnTo>
                <a:lnTo>
                  <a:pt x="f101" y="f55"/>
                </a:lnTo>
                <a:lnTo>
                  <a:pt x="f102" y="f54"/>
                </a:lnTo>
                <a:lnTo>
                  <a:pt x="f103" y="f77"/>
                </a:lnTo>
                <a:lnTo>
                  <a:pt x="f104" y="f86"/>
                </a:lnTo>
                <a:lnTo>
                  <a:pt x="f105" y="f106"/>
                </a:lnTo>
                <a:lnTo>
                  <a:pt x="f105" y="f107"/>
                </a:lnTo>
                <a:lnTo>
                  <a:pt x="f105" y="f107"/>
                </a:lnTo>
                <a:lnTo>
                  <a:pt x="f105" y="f108"/>
                </a:lnTo>
                <a:lnTo>
                  <a:pt x="f105" y="f109"/>
                </a:lnTo>
                <a:lnTo>
                  <a:pt x="f110" y="f109"/>
                </a:lnTo>
                <a:lnTo>
                  <a:pt x="f15" y="f109"/>
                </a:lnTo>
                <a:lnTo>
                  <a:pt x="f111" y="f109"/>
                </a:lnTo>
                <a:lnTo>
                  <a:pt x="f111" y="f109"/>
                </a:lnTo>
                <a:lnTo>
                  <a:pt x="f3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64"/>
                </a:lnTo>
                <a:lnTo>
                  <a:pt x="f1" y="f118"/>
                </a:lnTo>
                <a:lnTo>
                  <a:pt x="f117" y="f58"/>
                </a:lnTo>
                <a:lnTo>
                  <a:pt x="f115" y="f119"/>
                </a:lnTo>
                <a:lnTo>
                  <a:pt x="f113" y="f120"/>
                </a:lnTo>
                <a:lnTo>
                  <a:pt x="f3" y="f4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GB" sz="1600" dirty="0">
              <a:solidFill>
                <a:schemeClr val="bg1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204472" y="5495454"/>
            <a:ext cx="1809094" cy="55436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Unstructured data</a:t>
            </a:r>
          </a:p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(flat files)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469480" y="1632927"/>
            <a:ext cx="2449134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Data size per Genome</a:t>
            </a:r>
          </a:p>
        </p:txBody>
      </p:sp>
      <p:sp>
        <p:nvSpPr>
          <p:cNvPr id="14" name="Szabadkézi sokszög 13"/>
          <p:cNvSpPr/>
          <p:nvPr/>
        </p:nvSpPr>
        <p:spPr>
          <a:xfrm>
            <a:off x="1469480" y="2286098"/>
            <a:ext cx="6857575" cy="19595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CCCC">
              <a:alpha val="30000"/>
            </a:srgbClr>
          </a:solidFill>
          <a:ln>
            <a:noFill/>
            <a:prstDash val="solid"/>
          </a:ln>
        </p:spPr>
        <p:txBody>
          <a:bodyPr vert="horz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Bitstream Vera Sans" pitchFamily="2"/>
                <a:cs typeface="Bitstream Vera Sans" pitchFamily="2"/>
              </a:rPr>
              <a:t>Clinical Researchers,</a:t>
            </a:r>
          </a:p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Bitstream Vera Sans" pitchFamily="2"/>
                <a:cs typeface="Bitstream Vera Sans" pitchFamily="2"/>
              </a:rPr>
              <a:t>non-</a:t>
            </a:r>
            <a:r>
              <a:rPr lang="en-GB" sz="1600" dirty="0" err="1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Bitstream Vera Sans" pitchFamily="2"/>
                <a:cs typeface="Bitstream Vera Sans" pitchFamily="2"/>
              </a:rPr>
              <a:t>infomaticians</a:t>
            </a:r>
            <a:endParaRPr lang="en-GB" sz="1600" dirty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1306205" y="4082318"/>
            <a:ext cx="7020850" cy="17962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B613D">
              <a:alpha val="30000"/>
            </a:srgbClr>
          </a:solidFill>
          <a:ln>
            <a:noFill/>
            <a:prstDash val="solid"/>
          </a:ln>
        </p:spPr>
        <p:txBody>
          <a:bodyPr vert="horz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</a:t>
            </a:r>
            <a:r>
              <a:rPr lang="en-GB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Bitstream Vera Sans" pitchFamily="2"/>
                <a:cs typeface="Bitstream Vera Sans" pitchFamily="2"/>
              </a:rPr>
              <a:t>Sequencing informatics</a:t>
            </a:r>
          </a:p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Bitstream Vera Sans" pitchFamily="2"/>
                <a:cs typeface="Bitstream Vera Sans" pitchFamily="2"/>
              </a:rPr>
              <a:t>specialists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788024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115616" y="6488668"/>
            <a:ext cx="515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Guy Coates, </a:t>
            </a:r>
            <a:r>
              <a:rPr lang="en-US" dirty="0" err="1" smtClean="0">
                <a:solidFill>
                  <a:schemeClr val="bg1"/>
                </a:solidFill>
              </a:rPr>
              <a:t>Wellcome</a:t>
            </a:r>
            <a:r>
              <a:rPr lang="en-US" dirty="0" smtClean="0">
                <a:solidFill>
                  <a:schemeClr val="bg1"/>
                </a:solidFill>
              </a:rPr>
              <a:t> Trust Sanger Institute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0" y="2122806"/>
            <a:ext cx="5061543" cy="4082318"/>
            <a:chOff x="0" y="2340000"/>
            <a:chExt cx="5580000" cy="4500000"/>
          </a:xfrm>
        </p:grpSpPr>
        <p:sp>
          <p:nvSpPr>
            <p:cNvPr id="4" name="Szabadkézi sokszög 3"/>
            <p:cNvSpPr/>
            <p:nvPr/>
          </p:nvSpPr>
          <p:spPr>
            <a:xfrm>
              <a:off x="0" y="2340000"/>
              <a:ext cx="5580000" cy="45000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10800 f11 1"/>
                <a:gd name="f22" fmla="*/ 0 f12 1"/>
                <a:gd name="f23" fmla="*/ f14 1 f3"/>
                <a:gd name="f24" fmla="*/ 0 f11 1"/>
                <a:gd name="f25" fmla="*/ 21600 f12 1"/>
                <a:gd name="f26" fmla="*/ 21600 f11 1"/>
                <a:gd name="f27" fmla="+- f16 10800 0"/>
                <a:gd name="f28" fmla="+- 21600 0 f15"/>
                <a:gd name="f29" fmla="*/ f16 f11 1"/>
                <a:gd name="f30" fmla="+- f23 0 f2"/>
                <a:gd name="f31" fmla="*/ f28 1 2"/>
                <a:gd name="f32" fmla="*/ f27 f11 1"/>
                <a:gd name="f33" fmla="+- 21600 0 f31"/>
                <a:gd name="f34" fmla="*/ f33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21" y="f22"/>
                </a:cxn>
                <a:cxn ang="f30">
                  <a:pos x="f29" y="f20"/>
                </a:cxn>
                <a:cxn ang="f30">
                  <a:pos x="f24" y="f25"/>
                </a:cxn>
                <a:cxn ang="f30">
                  <a:pos x="f21" y="f25"/>
                </a:cxn>
                <a:cxn ang="f30">
                  <a:pos x="f26" y="f25"/>
                </a:cxn>
                <a:cxn ang="f30">
                  <a:pos x="f34" y="f20"/>
                </a:cxn>
              </a:cxnLst>
              <a:rect l="f29" t="f20" r="f32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9966CC"/>
                </a:gs>
                <a:gs pos="100000">
                  <a:srgbClr val="FFFFFF"/>
                </a:gs>
              </a:gsLst>
              <a:lin ang="5400000"/>
            </a:gra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1260000" y="6300000"/>
              <a:ext cx="3240000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Intensities / raw data (2TB)</a:t>
              </a: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1620000" y="4873679"/>
              <a:ext cx="2340000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Alignments (200 GB)</a:t>
              </a: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1033558" y="5604120"/>
              <a:ext cx="3960000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Sequence + quality data (500 GB)</a:t>
              </a: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667881" y="4140000"/>
              <a:ext cx="2244239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Variation data (1GB)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2213640" y="3060000"/>
              <a:ext cx="1206359" cy="88049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Individual</a:t>
              </a:r>
            </a:p>
            <a:p>
              <a:pPr algn="ctr"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features</a:t>
              </a:r>
            </a:p>
            <a:p>
              <a:pPr algn="ctr" hangingPunct="0"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(3MB)</a:t>
              </a:r>
            </a:p>
          </p:txBody>
        </p:sp>
      </p:grpSp>
      <p:sp>
        <p:nvSpPr>
          <p:cNvPr id="10" name="Szabadkézi sokszög 9"/>
          <p:cNvSpPr/>
          <p:nvPr/>
        </p:nvSpPr>
        <p:spPr>
          <a:xfrm>
            <a:off x="6041197" y="2122806"/>
            <a:ext cx="1959307" cy="17962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84D1"/>
          </a:solidFill>
          <a:ln>
            <a:noFill/>
            <a:prstDash val="solid"/>
          </a:ln>
        </p:spPr>
        <p:txBody>
          <a:bodyPr vert="horz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Structured data</a:t>
            </a:r>
          </a:p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(databases)</a:t>
            </a:r>
          </a:p>
        </p:txBody>
      </p:sp>
      <p:sp>
        <p:nvSpPr>
          <p:cNvPr id="11" name="Szabadkézi sokszög 10"/>
          <p:cNvSpPr/>
          <p:nvPr/>
        </p:nvSpPr>
        <p:spPr>
          <a:xfrm>
            <a:off x="5877921" y="4572197"/>
            <a:ext cx="2449134" cy="1796220"/>
          </a:xfrm>
          <a:custGeom>
            <a:avLst/>
            <a:gdLst>
              <a:gd name="f0" fmla="val 0"/>
              <a:gd name="f1" fmla="val 884"/>
              <a:gd name="f2" fmla="val 526"/>
              <a:gd name="f3" fmla="val 794"/>
              <a:gd name="f4" fmla="val 337"/>
              <a:gd name="f5" fmla="val 800"/>
              <a:gd name="f6" fmla="val 349"/>
              <a:gd name="f7" fmla="val 806"/>
              <a:gd name="f8" fmla="val 361"/>
              <a:gd name="f9" fmla="val 812"/>
              <a:gd name="f10" fmla="val 373"/>
              <a:gd name="f11" fmla="val 390"/>
              <a:gd name="f12" fmla="val 426"/>
              <a:gd name="f13" fmla="val 776"/>
              <a:gd name="f14" fmla="val 461"/>
              <a:gd name="f15" fmla="val 740"/>
              <a:gd name="f16" fmla="val 485"/>
              <a:gd name="f17" fmla="val 693"/>
              <a:gd name="f18" fmla="val 503"/>
              <a:gd name="f19" fmla="val 639"/>
              <a:gd name="f20" fmla="val 509"/>
              <a:gd name="f21" fmla="val 609"/>
              <a:gd name="f22" fmla="val 579"/>
              <a:gd name="f23" fmla="val 555"/>
              <a:gd name="f24" fmla="val 497"/>
              <a:gd name="f25" fmla="val 531"/>
              <a:gd name="f26" fmla="val 519"/>
              <a:gd name="f27" fmla="val 501"/>
              <a:gd name="f28" fmla="val 515"/>
              <a:gd name="f29" fmla="val 484"/>
              <a:gd name="f30" fmla="val 521"/>
              <a:gd name="f31" fmla="val 460"/>
              <a:gd name="f32" fmla="val 442"/>
              <a:gd name="f33" fmla="val 418"/>
              <a:gd name="f34" fmla="val 406"/>
              <a:gd name="f35" fmla="val 394"/>
              <a:gd name="f36" fmla="val 376"/>
              <a:gd name="f37" fmla="val 491"/>
              <a:gd name="f38" fmla="val 352"/>
              <a:gd name="f39" fmla="val 334"/>
              <a:gd name="f40" fmla="val 310"/>
              <a:gd name="f41" fmla="val 263"/>
              <a:gd name="f42" fmla="val 221"/>
              <a:gd name="f43" fmla="val 185"/>
              <a:gd name="f44" fmla="val 467"/>
              <a:gd name="f45" fmla="val 161"/>
              <a:gd name="f46" fmla="val 444"/>
              <a:gd name="f47" fmla="val 143"/>
              <a:gd name="f48" fmla="val 414"/>
              <a:gd name="f49" fmla="val 137"/>
              <a:gd name="f50" fmla="val 131"/>
              <a:gd name="f51" fmla="val 90"/>
              <a:gd name="f52" fmla="val 408"/>
              <a:gd name="f53" fmla="val 54"/>
              <a:gd name="f54" fmla="val 24"/>
              <a:gd name="f55" fmla="val 6"/>
              <a:gd name="f56" fmla="val 343"/>
              <a:gd name="f57" fmla="val 308"/>
              <a:gd name="f58" fmla="val 272"/>
              <a:gd name="f59" fmla="val 30"/>
              <a:gd name="f60" fmla="val 242"/>
              <a:gd name="f61" fmla="val 60"/>
              <a:gd name="f62" fmla="val 219"/>
              <a:gd name="f63" fmla="val 101"/>
              <a:gd name="f64" fmla="val 201"/>
              <a:gd name="f65" fmla="val 107"/>
              <a:gd name="f66" fmla="val 95"/>
              <a:gd name="f67" fmla="val 189"/>
              <a:gd name="f68" fmla="val 84"/>
              <a:gd name="f69" fmla="val 177"/>
              <a:gd name="f70" fmla="val 78"/>
              <a:gd name="f71" fmla="val 160"/>
              <a:gd name="f72" fmla="val 142"/>
              <a:gd name="f73" fmla="val 100"/>
              <a:gd name="f74" fmla="val 113"/>
              <a:gd name="f75" fmla="val 71"/>
              <a:gd name="f76" fmla="val 149"/>
              <a:gd name="f77" fmla="val 47"/>
              <a:gd name="f78" fmla="val 197"/>
              <a:gd name="f79" fmla="val 35"/>
              <a:gd name="f80" fmla="val 227"/>
              <a:gd name="f81" fmla="val 41"/>
              <a:gd name="f82" fmla="val 251"/>
              <a:gd name="f83" fmla="val 275"/>
              <a:gd name="f84" fmla="val 59"/>
              <a:gd name="f85" fmla="val 293"/>
              <a:gd name="f86" fmla="val 77"/>
              <a:gd name="f87" fmla="val 298"/>
              <a:gd name="f88" fmla="val 304"/>
              <a:gd name="f89" fmla="val 322"/>
              <a:gd name="f90" fmla="val 340"/>
              <a:gd name="f91" fmla="val 53"/>
              <a:gd name="f92" fmla="val 358"/>
              <a:gd name="f93" fmla="val 382"/>
              <a:gd name="f94" fmla="val 430"/>
              <a:gd name="f95" fmla="val 436"/>
              <a:gd name="f96" fmla="val 466"/>
              <a:gd name="f97" fmla="val 29"/>
              <a:gd name="f98" fmla="val 496"/>
              <a:gd name="f99" fmla="val 12"/>
              <a:gd name="f100" fmla="val 573"/>
              <a:gd name="f101" fmla="val 621"/>
              <a:gd name="f102" fmla="val 669"/>
              <a:gd name="f103" fmla="val 699"/>
              <a:gd name="f104" fmla="val 722"/>
              <a:gd name="f105" fmla="val 728"/>
              <a:gd name="f106" fmla="val 112"/>
              <a:gd name="f107" fmla="val 118"/>
              <a:gd name="f108" fmla="val 124"/>
              <a:gd name="f109" fmla="val 130"/>
              <a:gd name="f110" fmla="val 734"/>
              <a:gd name="f111" fmla="val 746"/>
              <a:gd name="f112" fmla="val 136"/>
              <a:gd name="f113" fmla="val 830"/>
              <a:gd name="f114" fmla="val 148"/>
              <a:gd name="f115" fmla="val 860"/>
              <a:gd name="f116" fmla="val 171"/>
              <a:gd name="f117" fmla="val 878"/>
              <a:gd name="f118" fmla="val 237"/>
              <a:gd name="f119" fmla="val 296"/>
              <a:gd name="f120" fmla="val 3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84" h="526">
                <a:moveTo>
                  <a:pt x="f3" y="f4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9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18"/>
                </a:lnTo>
                <a:lnTo>
                  <a:pt x="f22" y="f18"/>
                </a:lnTo>
                <a:lnTo>
                  <a:pt x="f23" y="f24"/>
                </a:lnTo>
                <a:lnTo>
                  <a:pt x="f25" y="f16"/>
                </a:lnTo>
                <a:lnTo>
                  <a:pt x="f26" y="f18"/>
                </a:lnTo>
                <a:lnTo>
                  <a:pt x="f27" y="f28"/>
                </a:lnTo>
                <a:lnTo>
                  <a:pt x="f29" y="f30"/>
                </a:lnTo>
                <a:lnTo>
                  <a:pt x="f31" y="f2"/>
                </a:lnTo>
                <a:lnTo>
                  <a:pt x="f32" y="f30"/>
                </a:lnTo>
                <a:lnTo>
                  <a:pt x="f33" y="f28"/>
                </a:lnTo>
                <a:lnTo>
                  <a:pt x="f34" y="f18"/>
                </a:lnTo>
                <a:lnTo>
                  <a:pt x="f35" y="f16"/>
                </a:lnTo>
                <a:lnTo>
                  <a:pt x="f36" y="f37"/>
                </a:lnTo>
                <a:lnTo>
                  <a:pt x="f38" y="f24"/>
                </a:lnTo>
                <a:lnTo>
                  <a:pt x="f39" y="f24"/>
                </a:lnTo>
                <a:lnTo>
                  <a:pt x="f40" y="f18"/>
                </a:lnTo>
                <a:lnTo>
                  <a:pt x="f41" y="f24"/>
                </a:lnTo>
                <a:lnTo>
                  <a:pt x="f42" y="f16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48"/>
                </a:lnTo>
                <a:lnTo>
                  <a:pt x="f49" y="f48"/>
                </a:lnTo>
                <a:lnTo>
                  <a:pt x="f49" y="f48"/>
                </a:lnTo>
                <a:lnTo>
                  <a:pt x="f50" y="f48"/>
                </a:lnTo>
                <a:lnTo>
                  <a:pt x="f51" y="f52"/>
                </a:lnTo>
                <a:lnTo>
                  <a:pt x="f53" y="f11"/>
                </a:lnTo>
                <a:lnTo>
                  <a:pt x="f54" y="f10"/>
                </a:lnTo>
                <a:lnTo>
                  <a:pt x="f55" y="f56"/>
                </a:lnTo>
                <a:lnTo>
                  <a:pt x="f0" y="f57"/>
                </a:lnTo>
                <a:lnTo>
                  <a:pt x="f55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3" y="f64"/>
                </a:lnTo>
                <a:lnTo>
                  <a:pt x="f63" y="f64"/>
                </a:lnTo>
                <a:lnTo>
                  <a:pt x="f65" y="f64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72"/>
                </a:lnTo>
                <a:lnTo>
                  <a:pt x="f68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77"/>
                </a:lnTo>
                <a:lnTo>
                  <a:pt x="f83" y="f84"/>
                </a:lnTo>
                <a:lnTo>
                  <a:pt x="f85" y="f86"/>
                </a:lnTo>
                <a:lnTo>
                  <a:pt x="f87" y="f86"/>
                </a:lnTo>
                <a:lnTo>
                  <a:pt x="f87" y="f86"/>
                </a:lnTo>
                <a:lnTo>
                  <a:pt x="f88" y="f86"/>
                </a:lnTo>
                <a:lnTo>
                  <a:pt x="f88" y="f86"/>
                </a:lnTo>
                <a:lnTo>
                  <a:pt x="f88" y="f86"/>
                </a:lnTo>
                <a:lnTo>
                  <a:pt x="f40" y="f86"/>
                </a:lnTo>
                <a:lnTo>
                  <a:pt x="f40" y="f86"/>
                </a:lnTo>
                <a:lnTo>
                  <a:pt x="f89" y="f84"/>
                </a:lnTo>
                <a:lnTo>
                  <a:pt x="f90" y="f91"/>
                </a:lnTo>
                <a:lnTo>
                  <a:pt x="f92" y="f77"/>
                </a:lnTo>
                <a:lnTo>
                  <a:pt x="f93" y="f81"/>
                </a:lnTo>
                <a:lnTo>
                  <a:pt x="f35" y="f81"/>
                </a:lnTo>
                <a:lnTo>
                  <a:pt x="f34" y="f77"/>
                </a:lnTo>
                <a:lnTo>
                  <a:pt x="f33" y="f91"/>
                </a:lnTo>
                <a:lnTo>
                  <a:pt x="f94" y="f91"/>
                </a:lnTo>
                <a:lnTo>
                  <a:pt x="f95" y="f91"/>
                </a:lnTo>
                <a:lnTo>
                  <a:pt x="f95" y="f91"/>
                </a:lnTo>
                <a:lnTo>
                  <a:pt x="f95" y="f91"/>
                </a:lnTo>
                <a:lnTo>
                  <a:pt x="f95" y="f77"/>
                </a:lnTo>
                <a:lnTo>
                  <a:pt x="f96" y="f97"/>
                </a:lnTo>
                <a:lnTo>
                  <a:pt x="f98" y="f99"/>
                </a:lnTo>
                <a:lnTo>
                  <a:pt x="f25" y="f55"/>
                </a:lnTo>
                <a:lnTo>
                  <a:pt x="f100" y="f0"/>
                </a:lnTo>
                <a:lnTo>
                  <a:pt x="f101" y="f55"/>
                </a:lnTo>
                <a:lnTo>
                  <a:pt x="f102" y="f54"/>
                </a:lnTo>
                <a:lnTo>
                  <a:pt x="f103" y="f77"/>
                </a:lnTo>
                <a:lnTo>
                  <a:pt x="f104" y="f86"/>
                </a:lnTo>
                <a:lnTo>
                  <a:pt x="f105" y="f106"/>
                </a:lnTo>
                <a:lnTo>
                  <a:pt x="f105" y="f107"/>
                </a:lnTo>
                <a:lnTo>
                  <a:pt x="f105" y="f107"/>
                </a:lnTo>
                <a:lnTo>
                  <a:pt x="f105" y="f108"/>
                </a:lnTo>
                <a:lnTo>
                  <a:pt x="f105" y="f109"/>
                </a:lnTo>
                <a:lnTo>
                  <a:pt x="f110" y="f109"/>
                </a:lnTo>
                <a:lnTo>
                  <a:pt x="f15" y="f109"/>
                </a:lnTo>
                <a:lnTo>
                  <a:pt x="f111" y="f109"/>
                </a:lnTo>
                <a:lnTo>
                  <a:pt x="f111" y="f109"/>
                </a:lnTo>
                <a:lnTo>
                  <a:pt x="f3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64"/>
                </a:lnTo>
                <a:lnTo>
                  <a:pt x="f1" y="f118"/>
                </a:lnTo>
                <a:lnTo>
                  <a:pt x="f117" y="f58"/>
                </a:lnTo>
                <a:lnTo>
                  <a:pt x="f115" y="f119"/>
                </a:lnTo>
                <a:lnTo>
                  <a:pt x="f113" y="f120"/>
                </a:lnTo>
                <a:lnTo>
                  <a:pt x="f3" y="f4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GB" sz="1600" dirty="0">
              <a:solidFill>
                <a:schemeClr val="bg1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204472" y="5495454"/>
            <a:ext cx="1809094" cy="55436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Unstructured data</a:t>
            </a:r>
          </a:p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(flat files)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469480" y="1632927"/>
            <a:ext cx="2449134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Data size per Genome</a:t>
            </a:r>
          </a:p>
        </p:txBody>
      </p:sp>
      <p:sp>
        <p:nvSpPr>
          <p:cNvPr id="14" name="Szabadkézi sokszög 13"/>
          <p:cNvSpPr/>
          <p:nvPr/>
        </p:nvSpPr>
        <p:spPr>
          <a:xfrm>
            <a:off x="1469480" y="2286098"/>
            <a:ext cx="6857575" cy="19595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CCCC">
              <a:alpha val="30000"/>
            </a:srgbClr>
          </a:solidFill>
          <a:ln>
            <a:noFill/>
            <a:prstDash val="solid"/>
          </a:ln>
        </p:spPr>
        <p:txBody>
          <a:bodyPr vert="horz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Bitstream Vera Sans" pitchFamily="2"/>
                <a:cs typeface="Bitstream Vera Sans" pitchFamily="2"/>
              </a:rPr>
              <a:t>Clinical Researchers,</a:t>
            </a:r>
          </a:p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Bitstream Vera Sans" pitchFamily="2"/>
                <a:cs typeface="Bitstream Vera Sans" pitchFamily="2"/>
              </a:rPr>
              <a:t>non-</a:t>
            </a:r>
            <a:r>
              <a:rPr lang="en-GB" sz="1600" dirty="0" err="1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Bitstream Vera Sans" pitchFamily="2"/>
                <a:cs typeface="Bitstream Vera Sans" pitchFamily="2"/>
              </a:rPr>
              <a:t>infomaticians</a:t>
            </a:r>
            <a:endParaRPr lang="en-GB" sz="1600" dirty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1306205" y="4082318"/>
            <a:ext cx="7020850" cy="17962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B613D">
              <a:alpha val="30000"/>
            </a:srgbClr>
          </a:solidFill>
          <a:ln>
            <a:noFill/>
            <a:prstDash val="solid"/>
          </a:ln>
        </p:spPr>
        <p:txBody>
          <a:bodyPr vert="horz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</a:t>
            </a:r>
            <a:r>
              <a:rPr lang="en-GB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Bitstream Vera Sans" pitchFamily="2"/>
                <a:cs typeface="Bitstream Vera Sans" pitchFamily="2"/>
              </a:rPr>
              <a:t>Sequencing informatics</a:t>
            </a:r>
          </a:p>
          <a:p>
            <a:pPr algn="ctr" hangingPunct="0">
              <a:buNone/>
            </a:pPr>
            <a:r>
              <a:rPr lang="en-GB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Bitstream Vera Sans" pitchFamily="2"/>
                <a:cs typeface="Bitstream Vera Sans" pitchFamily="2"/>
              </a:rPr>
              <a:t>specialists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788024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115616" y="6488668"/>
            <a:ext cx="515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Guy Coates, </a:t>
            </a:r>
            <a:r>
              <a:rPr lang="en-US" dirty="0" err="1" smtClean="0">
                <a:solidFill>
                  <a:schemeClr val="bg1"/>
                </a:solidFill>
              </a:rPr>
              <a:t>Wellcome</a:t>
            </a:r>
            <a:r>
              <a:rPr lang="en-US" dirty="0" smtClean="0">
                <a:solidFill>
                  <a:schemeClr val="bg1"/>
                </a:solidFill>
              </a:rPr>
              <a:t> Trust Sanger Institute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 rot="953736">
            <a:off x="217928" y="2493754"/>
            <a:ext cx="887023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u-HU" sz="3600" dirty="0" err="1" smtClean="0">
                <a:solidFill>
                  <a:schemeClr val="accent1"/>
                </a:solidFill>
              </a:rPr>
              <a:t>Multiply</a:t>
            </a:r>
            <a:r>
              <a:rPr lang="hu-HU" sz="3600" dirty="0" smtClean="0">
                <a:solidFill>
                  <a:schemeClr val="accent1"/>
                </a:solidFill>
              </a:rPr>
              <a:t> </a:t>
            </a:r>
            <a:r>
              <a:rPr lang="hu-HU" sz="3600" dirty="0" err="1" smtClean="0">
                <a:solidFill>
                  <a:schemeClr val="accent1"/>
                </a:solidFill>
              </a:rPr>
              <a:t>this</a:t>
            </a:r>
            <a:r>
              <a:rPr lang="hu-HU" sz="3600" dirty="0" smtClean="0">
                <a:solidFill>
                  <a:schemeClr val="accent1"/>
                </a:solidFill>
              </a:rPr>
              <a:t> </a:t>
            </a:r>
            <a:r>
              <a:rPr lang="hu-HU" sz="3600" dirty="0" err="1" smtClean="0">
                <a:solidFill>
                  <a:schemeClr val="accent1"/>
                </a:solidFill>
              </a:rPr>
              <a:t>with</a:t>
            </a:r>
            <a:r>
              <a:rPr lang="hu-HU" sz="3600" dirty="0" smtClean="0">
                <a:solidFill>
                  <a:schemeClr val="accent1"/>
                </a:solidFill>
              </a:rPr>
              <a:t> </a:t>
            </a:r>
            <a:r>
              <a:rPr lang="hu-HU" sz="3600" dirty="0" err="1" smtClean="0">
                <a:solidFill>
                  <a:schemeClr val="accent1"/>
                </a:solidFill>
              </a:rPr>
              <a:t>the</a:t>
            </a:r>
            <a:r>
              <a:rPr lang="hu-HU" sz="3600" dirty="0" smtClean="0">
                <a:solidFill>
                  <a:schemeClr val="accent1"/>
                </a:solidFill>
              </a:rPr>
              <a:t> 7Bn </a:t>
            </a:r>
            <a:r>
              <a:rPr lang="hu-HU" sz="3600" dirty="0" err="1" smtClean="0">
                <a:solidFill>
                  <a:schemeClr val="accent1"/>
                </a:solidFill>
              </a:rPr>
              <a:t>people</a:t>
            </a:r>
            <a:r>
              <a:rPr lang="hu-HU" sz="3600" dirty="0" smtClean="0">
                <a:solidFill>
                  <a:schemeClr val="accent1"/>
                </a:solidFill>
              </a:rPr>
              <a:t>, </a:t>
            </a:r>
            <a:br>
              <a:rPr lang="hu-HU" sz="3600" dirty="0" smtClean="0">
                <a:solidFill>
                  <a:schemeClr val="accent1"/>
                </a:solidFill>
              </a:rPr>
            </a:br>
            <a:r>
              <a:rPr lang="hu-HU" sz="3600" dirty="0" err="1" smtClean="0">
                <a:solidFill>
                  <a:schemeClr val="accent1"/>
                </a:solidFill>
              </a:rPr>
              <a:t>few</a:t>
            </a:r>
            <a:r>
              <a:rPr lang="hu-HU" sz="3600" dirty="0" smtClean="0">
                <a:solidFill>
                  <a:schemeClr val="accent1"/>
                </a:solidFill>
              </a:rPr>
              <a:t> </a:t>
            </a:r>
            <a:r>
              <a:rPr lang="hu-HU" sz="3600" dirty="0" err="1" smtClean="0">
                <a:solidFill>
                  <a:schemeClr val="accent1"/>
                </a:solidFill>
              </a:rPr>
              <a:t>dozen</a:t>
            </a:r>
            <a:r>
              <a:rPr lang="hu-HU" sz="3600" dirty="0" smtClean="0">
                <a:solidFill>
                  <a:schemeClr val="accent1"/>
                </a:solidFill>
              </a:rPr>
              <a:t> </a:t>
            </a:r>
            <a:r>
              <a:rPr lang="hu-HU" sz="3600" dirty="0" err="1" smtClean="0">
                <a:solidFill>
                  <a:schemeClr val="accent1"/>
                </a:solidFill>
              </a:rPr>
              <a:t>tissue</a:t>
            </a:r>
            <a:r>
              <a:rPr lang="hu-HU" sz="3600" dirty="0" smtClean="0">
                <a:solidFill>
                  <a:schemeClr val="accent1"/>
                </a:solidFill>
              </a:rPr>
              <a:t> </a:t>
            </a:r>
            <a:r>
              <a:rPr lang="hu-HU" sz="3600" dirty="0" err="1" smtClean="0">
                <a:solidFill>
                  <a:schemeClr val="accent1"/>
                </a:solidFill>
              </a:rPr>
              <a:t>types</a:t>
            </a:r>
            <a:r>
              <a:rPr lang="hu-HU" sz="3600" dirty="0" smtClean="0">
                <a:solidFill>
                  <a:schemeClr val="accent1"/>
                </a:solidFill>
              </a:rPr>
              <a:t> </a:t>
            </a:r>
            <a:r>
              <a:rPr lang="hu-HU" sz="3600" dirty="0" err="1" smtClean="0">
                <a:solidFill>
                  <a:schemeClr val="accent1"/>
                </a:solidFill>
              </a:rPr>
              <a:t>for</a:t>
            </a:r>
            <a:r>
              <a:rPr lang="hu-HU" sz="3600" dirty="0" smtClean="0">
                <a:solidFill>
                  <a:schemeClr val="accent1"/>
                </a:solidFill>
              </a:rPr>
              <a:t> </a:t>
            </a:r>
            <a:r>
              <a:rPr lang="hu-HU" sz="3600" dirty="0" err="1" smtClean="0">
                <a:solidFill>
                  <a:schemeClr val="accent1"/>
                </a:solidFill>
              </a:rPr>
              <a:t>each</a:t>
            </a:r>
            <a:r>
              <a:rPr lang="hu-HU" sz="3600" dirty="0" smtClean="0">
                <a:solidFill>
                  <a:schemeClr val="accent1"/>
                </a:solidFill>
              </a:rPr>
              <a:t> …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to keep raw data</a:t>
            </a:r>
            <a:endParaRPr lang="hu-HU" dirty="0"/>
          </a:p>
        </p:txBody>
      </p:sp>
      <p:pic>
        <p:nvPicPr>
          <p:cNvPr id="3" name="Picture 2" descr="D:\csabai2013\work\papers\foodDna\presubmission\chloroplastToma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912971"/>
            <a:ext cx="5184576" cy="2828397"/>
          </a:xfrm>
          <a:prstGeom prst="rect">
            <a:avLst/>
          </a:prstGeom>
          <a:noFill/>
        </p:spPr>
      </p:pic>
      <p:pic>
        <p:nvPicPr>
          <p:cNvPr id="4" name="Kép 3" descr="bloodHouse6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4224469" cy="3168352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667" y="-152400"/>
            <a:ext cx="490233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1910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“Transfer is more critical than storage”</a:t>
            </a:r>
          </a:p>
          <a:p>
            <a:r>
              <a:rPr lang="en-US" dirty="0" smtClean="0"/>
              <a:t>Although man-made but there is no “blueprint” </a:t>
            </a:r>
          </a:p>
          <a:p>
            <a:r>
              <a:rPr lang="en-US" dirty="0" smtClean="0"/>
              <a:t>“Astronomical” number of components, complex non-linear interactions</a:t>
            </a:r>
          </a:p>
          <a:p>
            <a:r>
              <a:rPr lang="en-US" dirty="0" smtClean="0"/>
              <a:t>We need similar methods as in natural sciences to understand its behavior</a:t>
            </a:r>
          </a:p>
          <a:p>
            <a:r>
              <a:rPr lang="en-US" dirty="0" smtClean="0"/>
              <a:t>We need to</a:t>
            </a:r>
          </a:p>
          <a:p>
            <a:pPr lvl="1"/>
            <a:r>
              <a:rPr lang="en-US" dirty="0" smtClean="0"/>
              <a:t>observe / experiment</a:t>
            </a:r>
          </a:p>
          <a:p>
            <a:pPr lvl="1"/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Design a better one</a:t>
            </a:r>
          </a:p>
          <a:p>
            <a:r>
              <a:rPr lang="en-US" dirty="0" smtClean="0"/>
              <a:t>Future internet: self-aware, self-managing, self-healing …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650" name="AutoShape 2" descr="Internet Growth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tm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057400"/>
            <a:ext cx="3733800" cy="284435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1" y="3049144"/>
            <a:ext cx="2867394" cy="38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n-US" sz="2800" dirty="0" smtClean="0"/>
              <a:t>Measurement/experiment facilities: </a:t>
            </a:r>
            <a:r>
              <a:rPr lang="en-US" sz="2800" dirty="0" err="1" smtClean="0"/>
              <a:t>obcervatories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Planetlab</a:t>
            </a:r>
            <a:r>
              <a:rPr lang="en-US" dirty="0" smtClean="0"/>
              <a:t> / </a:t>
            </a:r>
            <a:r>
              <a:rPr lang="en-US" dirty="0" err="1" smtClean="0"/>
              <a:t>Onelab</a:t>
            </a:r>
            <a:endParaRPr lang="en-US" dirty="0" smtClean="0"/>
          </a:p>
          <a:p>
            <a:pPr lvl="1"/>
            <a:r>
              <a:rPr lang="en-US" sz="1800" dirty="0" smtClean="0"/>
              <a:t>A network of open computers distributed across the world and available for the development of new network services.</a:t>
            </a:r>
          </a:p>
          <a:p>
            <a:pPr lvl="1"/>
            <a:r>
              <a:rPr lang="en-US" sz="1800" dirty="0" smtClean="0"/>
              <a:t>Realistic platform available for trial deployment and experimentation, with services such as distributed storage, network mapping, peer-to-peer systems, distributed hash tables and query processing</a:t>
            </a:r>
            <a:r>
              <a:rPr lang="en-US" sz="2000" dirty="0" smtClean="0"/>
              <a:t>.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Over 1000 nodes worldwide</a:t>
            </a:r>
          </a:p>
          <a:p>
            <a:r>
              <a:rPr lang="en-US" sz="2000" dirty="0" smtClean="0"/>
              <a:t>OneLab2 EU Integrated Project 2008-2010 ,29 participants Europe wide + 1 from Japan</a:t>
            </a:r>
          </a:p>
          <a:p>
            <a:pPr lvl="1"/>
            <a:endParaRPr lang="en-US" sz="18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210050"/>
            <a:ext cx="5143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n-US" sz="3600" dirty="0" smtClean="0"/>
              <a:t>Our telescope: NMVO</a:t>
            </a:r>
            <a:br>
              <a:rPr lang="en-US" sz="3600" dirty="0" smtClean="0"/>
            </a:br>
            <a:r>
              <a:rPr lang="en-US" sz="3600" dirty="0" smtClean="0"/>
              <a:t>ETOMIC/Sonoma/Spotter</a:t>
            </a:r>
            <a:endParaRPr lang="en-US" sz="3600" dirty="0"/>
          </a:p>
        </p:txBody>
      </p:sp>
      <p:pic>
        <p:nvPicPr>
          <p:cNvPr id="6" name="Picture 7" descr="Új Bitkép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r="13086" b="7883"/>
          <a:stretch>
            <a:fillRect/>
          </a:stretch>
        </p:blipFill>
        <p:spPr>
          <a:xfrm>
            <a:off x="5791200" y="1109228"/>
            <a:ext cx="3138488" cy="2014972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07504" y="1340519"/>
            <a:ext cx="4824412" cy="417671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 PC architecture,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Linux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Endace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DAG 3.6 GE card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ARGOS FPGA measurement card ($3000+)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packet sending capability (packet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offset ~60 ns)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GPS  for global time synchronization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2000" dirty="0" smtClean="0"/>
              <a:t>New low cost version</a:t>
            </a:r>
            <a:endParaRPr lang="en-US" sz="2000" dirty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2000" dirty="0" smtClean="0"/>
              <a:t>based on </a:t>
            </a:r>
            <a:r>
              <a:rPr lang="en-US" sz="2000" dirty="0" err="1" smtClean="0"/>
              <a:t>Blackfin</a:t>
            </a:r>
            <a:r>
              <a:rPr lang="en-US" sz="2000" dirty="0" smtClean="0"/>
              <a:t> microcontroller</a:t>
            </a:r>
            <a:endParaRPr lang="en-US" sz="2000" dirty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GB" sz="2000" dirty="0" smtClean="0"/>
              <a:t>dedicated IP packet time stamping module      </a:t>
            </a:r>
            <a:endParaRPr lang="en-US" sz="20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2000" dirty="0" smtClean="0"/>
              <a:t>Can be called as SOAP web services / from stored procedures</a:t>
            </a:r>
            <a:endParaRPr lang="en-US" sz="2000" dirty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2000" dirty="0" smtClean="0"/>
              <a:t>low cost (300 €)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523032"/>
            <a:ext cx="7248525" cy="11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5" descr="ETOMIC_geo_ips2006_c"/>
          <p:cNvPicPr>
            <a:picLocks noChangeAspect="1" noChangeArrowheads="1"/>
          </p:cNvPicPr>
          <p:nvPr/>
        </p:nvPicPr>
        <p:blipFill>
          <a:blip r:embed="rId4" cstate="print"/>
          <a:srcRect r="1540"/>
          <a:stretch>
            <a:fillRect/>
          </a:stretch>
        </p:blipFill>
        <p:spPr bwMode="auto">
          <a:xfrm>
            <a:off x="6400800" y="3351530"/>
            <a:ext cx="2438400" cy="18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52400"/>
            <a:ext cx="1753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1" cy="863600"/>
          </a:xfrm>
        </p:spPr>
        <p:txBody>
          <a:bodyPr/>
          <a:lstStyle/>
          <a:p>
            <a:r>
              <a:rPr lang="hu-HU" sz="2400" dirty="0" smtClean="0"/>
              <a:t>ETOMIC/SONOMA/SPOTTER/NMVO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experiment scheduling</a:t>
            </a:r>
            <a:r>
              <a:rPr lang="hu-HU" sz="2400" dirty="0" smtClean="0"/>
              <a:t>, management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data management </a:t>
            </a:r>
            <a:endParaRPr lang="en-US" sz="2400" dirty="0"/>
          </a:p>
        </p:txBody>
      </p:sp>
      <p:pic>
        <p:nvPicPr>
          <p:cNvPr id="73732" name="Picture 4" descr="etomic_web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71600"/>
            <a:ext cx="3691655" cy="2667000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066800"/>
            <a:ext cx="5017457" cy="32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733800"/>
            <a:ext cx="4661198" cy="28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9584" y="836712"/>
            <a:ext cx="3744416" cy="576064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en-US" sz="1400" b="1" dirty="0" smtClean="0"/>
              <a:t>Integrated:</a:t>
            </a:r>
          </a:p>
          <a:p>
            <a:pPr eaLnBrk="0" hangingPunct="0"/>
            <a:r>
              <a:rPr lang="en-US" sz="1400" b="1" dirty="0" smtClean="0"/>
              <a:t>Measurement – data management –analysis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796136" y="4725144"/>
            <a:ext cx="3048000" cy="7620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en-US" b="1" dirty="0" smtClean="0"/>
              <a:t>Many ideas, concepts from </a:t>
            </a:r>
            <a:br>
              <a:rPr lang="en-US" b="1" dirty="0" smtClean="0"/>
            </a:br>
            <a:r>
              <a:rPr lang="en-US" b="1" dirty="0" smtClean="0"/>
              <a:t>astronomical VO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55"/>
          <p:cNvGrpSpPr/>
          <p:nvPr/>
        </p:nvGrpSpPr>
        <p:grpSpPr>
          <a:xfrm>
            <a:off x="406400" y="6350"/>
            <a:ext cx="3584575" cy="3810000"/>
            <a:chOff x="406400" y="6350"/>
            <a:chExt cx="3584575" cy="381000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406400" y="6350"/>
              <a:ext cx="3111500" cy="38100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685800" y="158750"/>
              <a:ext cx="977900" cy="1346200"/>
            </a:xfrm>
            <a:prstGeom prst="can">
              <a:avLst>
                <a:gd name="adj" fmla="val 34416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database</a:t>
              </a: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457200" y="1860550"/>
              <a:ext cx="1473200" cy="1866900"/>
            </a:xfrm>
            <a:prstGeom prst="foldedCorner">
              <a:avLst>
                <a:gd name="adj" fmla="val 12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Processing functions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Stored procedures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Search tools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Visualization tools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2895600" y="1987550"/>
              <a:ext cx="1057275" cy="9144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Web service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interface</a:t>
              </a:r>
              <a:r>
                <a: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2933700" y="527050"/>
              <a:ext cx="1057275" cy="9144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graphical</a:t>
              </a: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hu-H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user</a:t>
              </a: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interface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1611981" y="42863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dirty="0" err="1" smtClean="0">
                  <a:latin typeface="Arial" pitchFamily="34" charset="0"/>
                </a:rPr>
                <a:t>traceroute</a:t>
              </a:r>
              <a:r>
                <a: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hu-HU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archive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2143125" y="563563"/>
              <a:ext cx="4889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SQL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1727200" y="781050"/>
              <a:ext cx="1219200" cy="127000"/>
            </a:xfrm>
            <a:prstGeom prst="leftRightArrow">
              <a:avLst>
                <a:gd name="adj1" fmla="val 50000"/>
                <a:gd name="adj2" fmla="val 192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1930400" y="2457450"/>
              <a:ext cx="1003300" cy="139700"/>
            </a:xfrm>
            <a:prstGeom prst="leftRightArrow">
              <a:avLst>
                <a:gd name="adj1" fmla="val 50000"/>
                <a:gd name="adj2" fmla="val 1436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 rot="16200000">
              <a:off x="1009650" y="1651000"/>
              <a:ext cx="342900" cy="101600"/>
            </a:xfrm>
            <a:prstGeom prst="leftRightArrow">
              <a:avLst>
                <a:gd name="adj1" fmla="val 50000"/>
                <a:gd name="adj2" fmla="val 6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 rot="2519233">
              <a:off x="1701800" y="1619250"/>
              <a:ext cx="1219200" cy="127000"/>
            </a:xfrm>
            <a:prstGeom prst="leftRightArrow">
              <a:avLst>
                <a:gd name="adj1" fmla="val 50000"/>
                <a:gd name="adj2" fmla="val 192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 rot="19018496">
              <a:off x="1866900" y="1606550"/>
              <a:ext cx="1219200" cy="127000"/>
            </a:xfrm>
            <a:prstGeom prst="leftRightArrow">
              <a:avLst>
                <a:gd name="adj1" fmla="val 50000"/>
                <a:gd name="adj2" fmla="val 192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1863725" y="881063"/>
              <a:ext cx="11366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data subset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1965325" y="2239963"/>
              <a:ext cx="10731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XML, SOAP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1978025" y="2582863"/>
              <a:ext cx="107315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WSDL, processed data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66" name="Picture 18" descr="MCj041020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363" y="312738"/>
            <a:ext cx="2209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Csoportba foglalás 56"/>
          <p:cNvGrpSpPr/>
          <p:nvPr/>
        </p:nvGrpSpPr>
        <p:grpSpPr>
          <a:xfrm>
            <a:off x="812800" y="3054350"/>
            <a:ext cx="3584575" cy="3810000"/>
            <a:chOff x="812800" y="3054350"/>
            <a:chExt cx="3584575" cy="3810000"/>
          </a:xfrm>
        </p:grpSpPr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812800" y="3054350"/>
              <a:ext cx="3111500" cy="38100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1092200" y="3206750"/>
              <a:ext cx="977900" cy="1346200"/>
            </a:xfrm>
            <a:prstGeom prst="can">
              <a:avLst>
                <a:gd name="adj" fmla="val 34416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database</a:t>
              </a:r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863600" y="4908550"/>
              <a:ext cx="1473200" cy="1866900"/>
            </a:xfrm>
            <a:prstGeom prst="foldedCorner">
              <a:avLst>
                <a:gd name="adj" fmla="val 12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Processing</a:t>
              </a:r>
              <a:r>
                <a:rPr kumimoji="0" lang="hu-H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hu-H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functions</a:t>
              </a:r>
              <a:endPara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Stored</a:t>
              </a:r>
              <a:r>
                <a:rPr kumimoji="0" lang="hu-H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hu-H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procedures</a:t>
              </a:r>
              <a:endPara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Search</a:t>
              </a:r>
              <a:r>
                <a:rPr kumimoji="0" lang="hu-H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hu-H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tools</a:t>
              </a:r>
              <a:endPara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Visualization</a:t>
              </a:r>
              <a:r>
                <a:rPr kumimoji="0" lang="hu-H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hu-H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tools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>
              <a:off x="3302000" y="5035550"/>
              <a:ext cx="1057275" cy="9144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Web service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interface</a:t>
              </a:r>
              <a:r>
                <a: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3340100" y="3575050"/>
              <a:ext cx="1057275" cy="9144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graphical user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interface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2397125" y="3090863"/>
              <a:ext cx="15440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dirty="0" err="1" smtClean="0">
                  <a:latin typeface="Arial" pitchFamily="34" charset="0"/>
                </a:rPr>
                <a:t>delay</a:t>
              </a:r>
              <a:r>
                <a: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hu-HU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archive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2549525" y="3611563"/>
              <a:ext cx="4889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SQL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6" name="AutoShape 28"/>
            <p:cNvSpPr>
              <a:spLocks noChangeArrowheads="1"/>
            </p:cNvSpPr>
            <p:nvPr/>
          </p:nvSpPr>
          <p:spPr bwMode="auto">
            <a:xfrm>
              <a:off x="2133600" y="3829050"/>
              <a:ext cx="1219200" cy="127000"/>
            </a:xfrm>
            <a:prstGeom prst="leftRightArrow">
              <a:avLst>
                <a:gd name="adj1" fmla="val 50000"/>
                <a:gd name="adj2" fmla="val 192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7" name="AutoShape 29"/>
            <p:cNvSpPr>
              <a:spLocks noChangeArrowheads="1"/>
            </p:cNvSpPr>
            <p:nvPr/>
          </p:nvSpPr>
          <p:spPr bwMode="auto">
            <a:xfrm>
              <a:off x="2336800" y="5505450"/>
              <a:ext cx="1003300" cy="139700"/>
            </a:xfrm>
            <a:prstGeom prst="leftRightArrow">
              <a:avLst>
                <a:gd name="adj1" fmla="val 50000"/>
                <a:gd name="adj2" fmla="val 1436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" name="AutoShape 30"/>
            <p:cNvSpPr>
              <a:spLocks noChangeArrowheads="1"/>
            </p:cNvSpPr>
            <p:nvPr/>
          </p:nvSpPr>
          <p:spPr bwMode="auto">
            <a:xfrm rot="16200000">
              <a:off x="1416050" y="4699000"/>
              <a:ext cx="342900" cy="101600"/>
            </a:xfrm>
            <a:prstGeom prst="leftRightArrow">
              <a:avLst>
                <a:gd name="adj1" fmla="val 50000"/>
                <a:gd name="adj2" fmla="val 6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" name="AutoShape 31"/>
            <p:cNvSpPr>
              <a:spLocks noChangeArrowheads="1"/>
            </p:cNvSpPr>
            <p:nvPr/>
          </p:nvSpPr>
          <p:spPr bwMode="auto">
            <a:xfrm rot="2519233">
              <a:off x="2108200" y="4667250"/>
              <a:ext cx="1219200" cy="127000"/>
            </a:xfrm>
            <a:prstGeom prst="leftRightArrow">
              <a:avLst>
                <a:gd name="adj1" fmla="val 50000"/>
                <a:gd name="adj2" fmla="val 192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 rot="19018496">
              <a:off x="2273300" y="4654550"/>
              <a:ext cx="1219200" cy="127000"/>
            </a:xfrm>
            <a:prstGeom prst="leftRightArrow">
              <a:avLst>
                <a:gd name="adj1" fmla="val 50000"/>
                <a:gd name="adj2" fmla="val 192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1" name="Text Box 33"/>
            <p:cNvSpPr txBox="1">
              <a:spLocks noChangeArrowheads="1"/>
            </p:cNvSpPr>
            <p:nvPr/>
          </p:nvSpPr>
          <p:spPr bwMode="auto">
            <a:xfrm>
              <a:off x="2270125" y="3929063"/>
              <a:ext cx="11366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data</a:t>
              </a:r>
              <a:r>
                <a:rPr kumimoji="0" lang="hu-H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hu-H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subset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2" name="Text Box 34"/>
            <p:cNvSpPr txBox="1">
              <a:spLocks noChangeArrowheads="1"/>
            </p:cNvSpPr>
            <p:nvPr/>
          </p:nvSpPr>
          <p:spPr bwMode="auto">
            <a:xfrm>
              <a:off x="2371725" y="5287963"/>
              <a:ext cx="10731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XML, SOAP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2384425" y="5630863"/>
              <a:ext cx="107315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WSDL, processed data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" name="Csoportba foglalás 57"/>
          <p:cNvGrpSpPr/>
          <p:nvPr/>
        </p:nvGrpSpPr>
        <p:grpSpPr>
          <a:xfrm>
            <a:off x="4724400" y="3048024"/>
            <a:ext cx="3584575" cy="3810000"/>
            <a:chOff x="4724400" y="3054350"/>
            <a:chExt cx="3584575" cy="3810000"/>
          </a:xfrm>
        </p:grpSpPr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4724400" y="3054350"/>
              <a:ext cx="3111500" cy="38100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6" name="AutoShape 38"/>
            <p:cNvSpPr>
              <a:spLocks noChangeArrowheads="1"/>
            </p:cNvSpPr>
            <p:nvPr/>
          </p:nvSpPr>
          <p:spPr bwMode="auto">
            <a:xfrm>
              <a:off x="5003800" y="3206750"/>
              <a:ext cx="977900" cy="1346200"/>
            </a:xfrm>
            <a:prstGeom prst="can">
              <a:avLst>
                <a:gd name="adj" fmla="val 34416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database</a:t>
              </a:r>
            </a:p>
          </p:txBody>
        </p:sp>
        <p:sp>
          <p:nvSpPr>
            <p:cNvPr id="2087" name="AutoShape 39"/>
            <p:cNvSpPr>
              <a:spLocks noChangeArrowheads="1"/>
            </p:cNvSpPr>
            <p:nvPr/>
          </p:nvSpPr>
          <p:spPr bwMode="auto">
            <a:xfrm>
              <a:off x="4775200" y="4908550"/>
              <a:ext cx="1473200" cy="1866900"/>
            </a:xfrm>
            <a:prstGeom prst="foldedCorner">
              <a:avLst>
                <a:gd name="adj" fmla="val 12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Processing functions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Stored procedures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Search tools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Visualization tools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8" name="AutoShape 40"/>
            <p:cNvSpPr>
              <a:spLocks noChangeArrowheads="1"/>
            </p:cNvSpPr>
            <p:nvPr/>
          </p:nvSpPr>
          <p:spPr bwMode="auto">
            <a:xfrm>
              <a:off x="7213600" y="5035550"/>
              <a:ext cx="1057275" cy="9144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Web service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interface</a:t>
              </a:r>
              <a:r>
                <a: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</a:p>
          </p:txBody>
        </p:sp>
        <p:sp>
          <p:nvSpPr>
            <p:cNvPr id="2089" name="AutoShape 41"/>
            <p:cNvSpPr>
              <a:spLocks noChangeArrowheads="1"/>
            </p:cNvSpPr>
            <p:nvPr/>
          </p:nvSpPr>
          <p:spPr bwMode="auto">
            <a:xfrm>
              <a:off x="7251700" y="3575050"/>
              <a:ext cx="1057275" cy="9144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graphical</a:t>
              </a: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hu-H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user</a:t>
              </a: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interface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0" name="Text Box 42"/>
            <p:cNvSpPr txBox="1">
              <a:spLocks noChangeArrowheads="1"/>
            </p:cNvSpPr>
            <p:nvPr/>
          </p:nvSpPr>
          <p:spPr bwMode="auto">
            <a:xfrm>
              <a:off x="6068075" y="3090863"/>
              <a:ext cx="14757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BGP </a:t>
              </a:r>
              <a:r>
                <a:rPr kumimoji="0" lang="hu-HU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archive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1" name="Text Box 43"/>
            <p:cNvSpPr txBox="1">
              <a:spLocks noChangeArrowheads="1"/>
            </p:cNvSpPr>
            <p:nvPr/>
          </p:nvSpPr>
          <p:spPr bwMode="auto">
            <a:xfrm>
              <a:off x="6461125" y="3611563"/>
              <a:ext cx="4889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SQL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2" name="AutoShape 44"/>
            <p:cNvSpPr>
              <a:spLocks noChangeArrowheads="1"/>
            </p:cNvSpPr>
            <p:nvPr/>
          </p:nvSpPr>
          <p:spPr bwMode="auto">
            <a:xfrm>
              <a:off x="6045200" y="3829050"/>
              <a:ext cx="1219200" cy="127000"/>
            </a:xfrm>
            <a:prstGeom prst="leftRightArrow">
              <a:avLst>
                <a:gd name="adj1" fmla="val 50000"/>
                <a:gd name="adj2" fmla="val 192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3" name="AutoShape 45"/>
            <p:cNvSpPr>
              <a:spLocks noChangeArrowheads="1"/>
            </p:cNvSpPr>
            <p:nvPr/>
          </p:nvSpPr>
          <p:spPr bwMode="auto">
            <a:xfrm>
              <a:off x="6248400" y="5505450"/>
              <a:ext cx="1003300" cy="139700"/>
            </a:xfrm>
            <a:prstGeom prst="leftRightArrow">
              <a:avLst>
                <a:gd name="adj1" fmla="val 50000"/>
                <a:gd name="adj2" fmla="val 1436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4" name="AutoShape 46"/>
            <p:cNvSpPr>
              <a:spLocks noChangeArrowheads="1"/>
            </p:cNvSpPr>
            <p:nvPr/>
          </p:nvSpPr>
          <p:spPr bwMode="auto">
            <a:xfrm rot="16200000">
              <a:off x="5327650" y="4699000"/>
              <a:ext cx="342900" cy="101600"/>
            </a:xfrm>
            <a:prstGeom prst="leftRightArrow">
              <a:avLst>
                <a:gd name="adj1" fmla="val 50000"/>
                <a:gd name="adj2" fmla="val 6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5" name="AutoShape 47"/>
            <p:cNvSpPr>
              <a:spLocks noChangeArrowheads="1"/>
            </p:cNvSpPr>
            <p:nvPr/>
          </p:nvSpPr>
          <p:spPr bwMode="auto">
            <a:xfrm rot="2519233">
              <a:off x="6019800" y="4667250"/>
              <a:ext cx="1219200" cy="127000"/>
            </a:xfrm>
            <a:prstGeom prst="leftRightArrow">
              <a:avLst>
                <a:gd name="adj1" fmla="val 50000"/>
                <a:gd name="adj2" fmla="val 192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6" name="AutoShape 48"/>
            <p:cNvSpPr>
              <a:spLocks noChangeArrowheads="1"/>
            </p:cNvSpPr>
            <p:nvPr/>
          </p:nvSpPr>
          <p:spPr bwMode="auto">
            <a:xfrm rot="19018496">
              <a:off x="6184900" y="4654550"/>
              <a:ext cx="1219200" cy="127000"/>
            </a:xfrm>
            <a:prstGeom prst="leftRightArrow">
              <a:avLst>
                <a:gd name="adj1" fmla="val 50000"/>
                <a:gd name="adj2" fmla="val 192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7" name="Text Box 49"/>
            <p:cNvSpPr txBox="1">
              <a:spLocks noChangeArrowheads="1"/>
            </p:cNvSpPr>
            <p:nvPr/>
          </p:nvSpPr>
          <p:spPr bwMode="auto">
            <a:xfrm>
              <a:off x="6181725" y="3929063"/>
              <a:ext cx="11366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data subset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8" name="Text Box 50"/>
            <p:cNvSpPr txBox="1">
              <a:spLocks noChangeArrowheads="1"/>
            </p:cNvSpPr>
            <p:nvPr/>
          </p:nvSpPr>
          <p:spPr bwMode="auto">
            <a:xfrm>
              <a:off x="6283325" y="5287963"/>
              <a:ext cx="10731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XML, SOAP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9" name="Text Box 51"/>
            <p:cNvSpPr txBox="1">
              <a:spLocks noChangeArrowheads="1"/>
            </p:cNvSpPr>
            <p:nvPr/>
          </p:nvSpPr>
          <p:spPr bwMode="auto">
            <a:xfrm>
              <a:off x="6296025" y="5630863"/>
              <a:ext cx="107315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WSDL, processed data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100" name="Line 52"/>
          <p:cNvSpPr>
            <a:spLocks noChangeShapeType="1"/>
          </p:cNvSpPr>
          <p:nvPr/>
        </p:nvSpPr>
        <p:spPr bwMode="auto">
          <a:xfrm flipV="1">
            <a:off x="3929058" y="1785926"/>
            <a:ext cx="428628" cy="64294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 flipV="1">
            <a:off x="4071934" y="1857364"/>
            <a:ext cx="1000132" cy="3178186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5715008" y="1857364"/>
            <a:ext cx="2544774" cy="369094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ekerekített téglalap 54"/>
          <p:cNvSpPr/>
          <p:nvPr/>
        </p:nvSpPr>
        <p:spPr>
          <a:xfrm>
            <a:off x="4214810" y="285728"/>
            <a:ext cx="1857388" cy="157163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Mediator</a:t>
            </a:r>
            <a:r>
              <a:rPr lang="hu-HU" dirty="0" smtClean="0"/>
              <a:t>/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broker</a:t>
            </a:r>
            <a:endParaRPr lang="en-US" dirty="0"/>
          </a:p>
        </p:txBody>
      </p:sp>
      <p:sp>
        <p:nvSpPr>
          <p:cNvPr id="56" name="Balra-jobbra nyíl 55"/>
          <p:cNvSpPr/>
          <p:nvPr/>
        </p:nvSpPr>
        <p:spPr>
          <a:xfrm>
            <a:off x="6286512" y="1357298"/>
            <a:ext cx="571504" cy="285752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7"/>
          <p:cNvSpPr>
            <a:spLocks noChangeArrowheads="1"/>
          </p:cNvSpPr>
          <p:nvPr/>
        </p:nvSpPr>
        <p:spPr bwMode="auto">
          <a:xfrm>
            <a:off x="5800741" y="428604"/>
            <a:ext cx="485771" cy="392096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000" dirty="0" smtClean="0">
                <a:latin typeface="Arial" pitchFamily="34" charset="0"/>
              </a:rPr>
              <a:t>GUI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auto">
          <a:xfrm>
            <a:off x="5800741" y="1285860"/>
            <a:ext cx="485771" cy="431794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WS</a:t>
            </a:r>
          </a:p>
        </p:txBody>
      </p:sp>
      <p:sp>
        <p:nvSpPr>
          <p:cNvPr id="59" name="Balra-jobbra nyíl 58"/>
          <p:cNvSpPr/>
          <p:nvPr/>
        </p:nvSpPr>
        <p:spPr>
          <a:xfrm>
            <a:off x="6286512" y="500042"/>
            <a:ext cx="571504" cy="285752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6" descr="C:\Users\haga\MOMENT\SVN\workpackages\wp6-dissemination\logo\Moment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057400"/>
            <a:ext cx="21431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5" name="Picture 5" descr="MCj029493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1809750" cy="1809750"/>
          </a:xfrm>
          <a:prstGeom prst="rect">
            <a:avLst/>
          </a:prstGeom>
          <a:noFill/>
        </p:spPr>
      </p:pic>
      <p:pic>
        <p:nvPicPr>
          <p:cNvPr id="215046" name="Picture 6" descr="MCj031890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363" y="1143000"/>
            <a:ext cx="1824037" cy="1790700"/>
          </a:xfrm>
          <a:prstGeom prst="rect">
            <a:avLst/>
          </a:prstGeom>
          <a:noFill/>
        </p:spPr>
      </p:pic>
      <p:sp>
        <p:nvSpPr>
          <p:cNvPr id="215047" name="AutoShape 7"/>
          <p:cNvSpPr>
            <a:spLocks noChangeArrowheads="1"/>
          </p:cNvSpPr>
          <p:nvPr/>
        </p:nvSpPr>
        <p:spPr bwMode="auto">
          <a:xfrm>
            <a:off x="3048000" y="990600"/>
            <a:ext cx="2209800" cy="685800"/>
          </a:xfrm>
          <a:prstGeom prst="leftArrow">
            <a:avLst>
              <a:gd name="adj1" fmla="val 50000"/>
              <a:gd name="adj2" fmla="val 8055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 dirty="0" err="1"/>
              <a:t>observation</a:t>
            </a:r>
            <a:endParaRPr lang="hu-HU" dirty="0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1695450" y="1027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theory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8045450" y="10271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reality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04800" y="-141288"/>
            <a:ext cx="88392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Evolution of the data intensive scientist</a:t>
            </a:r>
            <a:r>
              <a:rPr lang="hu-HU" sz="3200" dirty="0" smtClean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early times</a:t>
            </a:r>
            <a:endParaRPr lang="en-US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C:\Users\csabai\Downloads\Futur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205241"/>
            <a:ext cx="4716016" cy="2652759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5038944"/>
            <a:ext cx="7772400" cy="2350496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TwitterDB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err="1" smtClean="0"/>
              <a:t>Bitcoin</a:t>
            </a:r>
            <a:r>
              <a:rPr lang="en-US" dirty="0" smtClean="0"/>
              <a:t>: rich get richer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914400"/>
          </a:xfrm>
        </p:spPr>
        <p:txBody>
          <a:bodyPr/>
          <a:lstStyle/>
          <a:p>
            <a:r>
              <a:rPr lang="en-US" dirty="0" smtClean="0"/>
              <a:t>Social and financial systems</a:t>
            </a:r>
            <a:endParaRPr lang="hu-HU" dirty="0"/>
          </a:p>
        </p:txBody>
      </p:sp>
      <p:pic>
        <p:nvPicPr>
          <p:cNvPr id="5" name="Kép 4" descr="tw3lr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95" y="908310"/>
            <a:ext cx="3264909" cy="244868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3284984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en-US" dirty="0" smtClean="0">
                <a:solidFill>
                  <a:srgbClr val="7171FF"/>
                </a:solidFill>
              </a:rPr>
              <a:t> </a:t>
            </a:r>
            <a:r>
              <a:rPr lang="en-US" dirty="0" err="1" smtClean="0">
                <a:solidFill>
                  <a:srgbClr val="7171FF"/>
                </a:solidFill>
              </a:rPr>
              <a:t>goodmorning</a:t>
            </a:r>
            <a:r>
              <a:rPr lang="en-US" dirty="0" smtClean="0">
                <a:solidFill>
                  <a:srgbClr val="7171FF"/>
                </a:solidFill>
              </a:rPr>
              <a:t>, wit, </a:t>
            </a:r>
            <a:r>
              <a:rPr lang="en-US" dirty="0" err="1" smtClean="0">
                <a:solidFill>
                  <a:srgbClr val="7171FF"/>
                </a:solidFill>
              </a:rPr>
              <a:t>everybody,somebody</a:t>
            </a:r>
            <a:endParaRPr lang="en-US" dirty="0" smtClean="0">
              <a:solidFill>
                <a:srgbClr val="7171FF"/>
              </a:solidFill>
            </a:endParaRPr>
          </a:p>
          <a:p>
            <a:r>
              <a:rPr lang="en-US" dirty="0" smtClean="0">
                <a:solidFill>
                  <a:srgbClr val="7171FF"/>
                </a:solidFill>
              </a:rPr>
              <a:t>    </a:t>
            </a:r>
            <a:r>
              <a:rPr lang="en-US" dirty="0" err="1" smtClean="0">
                <a:solidFill>
                  <a:srgbClr val="7171FF"/>
                </a:solidFill>
              </a:rPr>
              <a:t>lil</a:t>
            </a:r>
            <a:r>
              <a:rPr lang="en-US" dirty="0" smtClean="0">
                <a:solidFill>
                  <a:srgbClr val="7171FF"/>
                </a:solidFill>
              </a:rPr>
              <a:t>, jus, hoes, </a:t>
            </a:r>
            <a:r>
              <a:rPr lang="en-US" dirty="0" err="1" smtClean="0">
                <a:solidFill>
                  <a:srgbClr val="7171FF"/>
                </a:solidFill>
              </a:rPr>
              <a:t>yall</a:t>
            </a:r>
            <a:r>
              <a:rPr lang="en-US" dirty="0" smtClean="0">
                <a:solidFill>
                  <a:srgbClr val="7171FF"/>
                </a:solidFill>
              </a:rPr>
              <a:t>, </a:t>
            </a:r>
            <a:r>
              <a:rPr lang="en-US" dirty="0" err="1" smtClean="0">
                <a:solidFill>
                  <a:srgbClr val="7171FF"/>
                </a:solidFill>
              </a:rPr>
              <a:t>sleepy,tryna,af</a:t>
            </a:r>
            <a:endParaRPr lang="en-US" dirty="0" smtClean="0">
              <a:solidFill>
                <a:srgbClr val="7171FF"/>
              </a:solidFill>
            </a:endParaRPr>
          </a:p>
          <a:p>
            <a:r>
              <a:rPr lang="en-US" dirty="0" smtClean="0">
                <a:solidFill>
                  <a:srgbClr val="7171FF"/>
                </a:solidFill>
              </a:rPr>
              <a:t>    </a:t>
            </a:r>
            <a:r>
              <a:rPr lang="en-US" dirty="0" err="1" smtClean="0">
                <a:solidFill>
                  <a:srgbClr val="7171FF"/>
                </a:solidFill>
              </a:rPr>
              <a:t>imma,smh,yu,kno,bout,gon,hoe</a:t>
            </a:r>
            <a:endParaRPr lang="en-US" dirty="0" smtClean="0">
              <a:solidFill>
                <a:srgbClr val="7171FF"/>
              </a:solidFill>
            </a:endParaRPr>
          </a:p>
          <a:p>
            <a:r>
              <a:rPr lang="en-US" dirty="0" smtClean="0">
                <a:solidFill>
                  <a:srgbClr val="7171FF"/>
                </a:solidFill>
              </a:rPr>
              <a:t>    </a:t>
            </a:r>
            <a:r>
              <a:rPr lang="en-US" dirty="0" err="1" smtClean="0">
                <a:solidFill>
                  <a:srgbClr val="7171FF"/>
                </a:solidFill>
              </a:rPr>
              <a:t>ima,wat,swear,dnt,aint,nobody</a:t>
            </a:r>
            <a:endParaRPr lang="en-US" dirty="0" smtClean="0">
              <a:solidFill>
                <a:srgbClr val="7171FF"/>
              </a:solidFill>
            </a:endParaRPr>
          </a:p>
          <a:p>
            <a:r>
              <a:rPr lang="en-US" dirty="0" smtClean="0">
                <a:solidFill>
                  <a:srgbClr val="7171FF"/>
                </a:solidFill>
              </a:rPr>
              <a:t>    </a:t>
            </a:r>
            <a:r>
              <a:rPr lang="en-US" dirty="0" err="1" smtClean="0">
                <a:solidFill>
                  <a:srgbClr val="7171FF"/>
                </a:solidFill>
              </a:rPr>
              <a:t>nigga,niggas</a:t>
            </a:r>
            <a:endParaRPr lang="en-US" dirty="0" smtClean="0">
              <a:solidFill>
                <a:srgbClr val="7171FF"/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27984" y="335699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33"/>
                </a:solidFill>
              </a:rPr>
              <a:t> </a:t>
            </a:r>
            <a:r>
              <a:rPr lang="en-US" dirty="0" err="1" smtClean="0">
                <a:solidFill>
                  <a:srgbClr val="FF6400"/>
                </a:solidFill>
              </a:rPr>
              <a:t>amazing,excited</a:t>
            </a:r>
            <a:r>
              <a:rPr lang="en-US" dirty="0" smtClean="0">
                <a:solidFill>
                  <a:srgbClr val="FF6400"/>
                </a:solidFill>
              </a:rPr>
              <a:t>, awesome, nice</a:t>
            </a:r>
          </a:p>
          <a:p>
            <a:r>
              <a:rPr lang="en-US" dirty="0" smtClean="0">
                <a:solidFill>
                  <a:srgbClr val="FF6400"/>
                </a:solidFill>
              </a:rPr>
              <a:t> </a:t>
            </a:r>
            <a:r>
              <a:rPr lang="en-US" dirty="0" err="1" smtClean="0">
                <a:solidFill>
                  <a:srgbClr val="FF6400"/>
                </a:solidFill>
              </a:rPr>
              <a:t>idea,favorite,holy,snow,guys</a:t>
            </a:r>
            <a:endParaRPr lang="en-US" dirty="0" smtClean="0">
              <a:solidFill>
                <a:srgbClr val="FF6400"/>
              </a:solidFill>
            </a:endParaRPr>
          </a:p>
          <a:p>
            <a:r>
              <a:rPr lang="en-US" dirty="0" err="1" smtClean="0">
                <a:solidFill>
                  <a:srgbClr val="FF6400"/>
                </a:solidFill>
              </a:rPr>
              <a:t>looks,sounds,makes,ever,actually</a:t>
            </a:r>
            <a:endParaRPr lang="en-US" dirty="0" smtClean="0">
              <a:solidFill>
                <a:srgbClr val="FF6400"/>
              </a:solidFill>
            </a:endParaRPr>
          </a:p>
          <a:p>
            <a:r>
              <a:rPr lang="en-US" dirty="0" smtClean="0">
                <a:solidFill>
                  <a:srgbClr val="FF6400"/>
                </a:solidFill>
              </a:rPr>
              <a:t> </a:t>
            </a:r>
            <a:r>
              <a:rPr lang="en-US" dirty="0" err="1" smtClean="0">
                <a:solidFill>
                  <a:srgbClr val="FF6400"/>
                </a:solidFill>
              </a:rPr>
              <a:t>does,hours,such,into,were,doesn</a:t>
            </a:r>
            <a:r>
              <a:rPr lang="en-US" dirty="0" smtClean="0">
                <a:solidFill>
                  <a:srgbClr val="FF6400"/>
                </a:solidFill>
              </a:rPr>
              <a:t>,</a:t>
            </a:r>
          </a:p>
          <a:p>
            <a:r>
              <a:rPr lang="en-US" dirty="0" smtClean="0">
                <a:solidFill>
                  <a:srgbClr val="FF6400"/>
                </a:solidFill>
              </a:rPr>
              <a:t>little</a:t>
            </a:r>
          </a:p>
          <a:p>
            <a:endParaRPr lang="hu-HU" dirty="0"/>
          </a:p>
        </p:txBody>
      </p:sp>
      <p:pic>
        <p:nvPicPr>
          <p:cNvPr id="8" name="Kép 7" descr="tw3lrv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872305"/>
            <a:ext cx="3408926" cy="25566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6512" y="-27384"/>
            <a:ext cx="9144000" cy="914400"/>
          </a:xfrm>
        </p:spPr>
        <p:txBody>
          <a:bodyPr/>
          <a:lstStyle/>
          <a:p>
            <a:r>
              <a:rPr lang="en-US" sz="2800" dirty="0" smtClean="0"/>
              <a:t>Now we have more data that we can handle</a:t>
            </a:r>
            <a:br>
              <a:rPr lang="en-US" sz="2800" dirty="0" smtClean="0"/>
            </a:br>
            <a:r>
              <a:rPr lang="en-US" sz="2800" dirty="0" smtClean="0"/>
              <a:t>We have the most complex questions ever</a:t>
            </a:r>
            <a:br>
              <a:rPr lang="en-US" sz="2800" dirty="0" smtClean="0"/>
            </a:br>
            <a:r>
              <a:rPr lang="en-US" sz="2800" dirty="0" smtClean="0"/>
              <a:t>N</a:t>
            </a:r>
            <a:r>
              <a:rPr lang="hu-HU" sz="2800" dirty="0" err="1" smtClean="0"/>
              <a:t>eed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new</a:t>
            </a:r>
            <a:r>
              <a:rPr lang="hu-HU" sz="2800" dirty="0" smtClean="0"/>
              <a:t> </a:t>
            </a:r>
            <a:r>
              <a:rPr lang="en-US" sz="2800" dirty="0" smtClean="0"/>
              <a:t>research tools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1340768"/>
            <a:ext cx="84582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</a:t>
            </a:r>
            <a:r>
              <a:rPr lang="hu-HU" dirty="0" err="1" smtClean="0">
                <a:solidFill>
                  <a:srgbClr val="FFC000"/>
                </a:solidFill>
              </a:rPr>
              <a:t>ntegrate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err="1" smtClean="0">
                <a:solidFill>
                  <a:srgbClr val="FFC000"/>
                </a:solidFill>
              </a:rPr>
              <a:t>data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err="1" smtClean="0">
                <a:solidFill>
                  <a:srgbClr val="FFC000"/>
                </a:solidFill>
              </a:rPr>
              <a:t>collection</a:t>
            </a:r>
            <a:r>
              <a:rPr lang="hu-HU" dirty="0" smtClean="0">
                <a:solidFill>
                  <a:srgbClr val="FFC000"/>
                </a:solidFill>
              </a:rPr>
              <a:t>, management and </a:t>
            </a:r>
            <a:r>
              <a:rPr lang="hu-HU" dirty="0" err="1" smtClean="0">
                <a:solidFill>
                  <a:srgbClr val="FFC000"/>
                </a:solidFill>
              </a:rPr>
              <a:t>data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err="1" smtClean="0">
                <a:solidFill>
                  <a:srgbClr val="FFC000"/>
                </a:solidFill>
              </a:rPr>
              <a:t>mining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err="1" smtClean="0">
                <a:solidFill>
                  <a:srgbClr val="FFC000"/>
                </a:solidFill>
              </a:rPr>
              <a:t>in</a:t>
            </a:r>
            <a:r>
              <a:rPr lang="en-US" dirty="0" smtClean="0">
                <a:solidFill>
                  <a:srgbClr val="FFC000"/>
                </a:solidFill>
              </a:rPr>
              <a:t> the same framework:</a:t>
            </a:r>
          </a:p>
          <a:p>
            <a:pPr lvl="1"/>
            <a:r>
              <a:rPr lang="en-US" dirty="0" smtClean="0"/>
              <a:t>Coordinate observation, data collection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NMVO</a:t>
            </a:r>
            <a:r>
              <a:rPr lang="hu-HU" dirty="0" smtClean="0"/>
              <a:t>*</a:t>
            </a:r>
            <a:endParaRPr lang="en-US" dirty="0" smtClean="0"/>
          </a:p>
          <a:p>
            <a:pPr lvl="1"/>
            <a:r>
              <a:rPr lang="en-US" dirty="0" smtClean="0"/>
              <a:t>Handles arrays / has all algebra like </a:t>
            </a:r>
            <a:r>
              <a:rPr lang="en-US" dirty="0" err="1" smtClean="0"/>
              <a:t>Matlab</a:t>
            </a:r>
            <a:r>
              <a:rPr lang="en-US" dirty="0" smtClean="0"/>
              <a:t>  (Problem with memory algorithms!!)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Array library</a:t>
            </a:r>
            <a:r>
              <a:rPr lang="en-US" dirty="0" smtClean="0"/>
              <a:t>/LAPACK for SQL Server</a:t>
            </a:r>
            <a:r>
              <a:rPr lang="hu-HU" dirty="0" smtClean="0"/>
              <a:t>*</a:t>
            </a:r>
          </a:p>
          <a:p>
            <a:pPr lvl="2"/>
            <a:r>
              <a:rPr lang="hu-HU" dirty="0" err="1" smtClean="0"/>
              <a:t>Integrated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mining</a:t>
            </a:r>
            <a:r>
              <a:rPr lang="hu-HU" dirty="0" smtClean="0"/>
              <a:t> </a:t>
            </a:r>
            <a:r>
              <a:rPr lang="hu-HU" dirty="0" err="1" smtClean="0"/>
              <a:t>tools</a:t>
            </a:r>
            <a:endParaRPr lang="en-US" dirty="0" smtClean="0"/>
          </a:p>
          <a:p>
            <a:pPr lvl="1"/>
            <a:r>
              <a:rPr lang="en-US" dirty="0" smtClean="0"/>
              <a:t>Visualize data, zooms on scatter/contour plots, graphs like Google maps – interact with DB</a:t>
            </a:r>
          </a:p>
          <a:p>
            <a:pPr lvl="2"/>
            <a:r>
              <a:rPr lang="en-US" dirty="0" smtClean="0"/>
              <a:t>Prototype: zoom on random subset of 300M “galaxies”</a:t>
            </a:r>
            <a:r>
              <a:rPr lang="hu-HU" dirty="0" smtClean="0"/>
              <a:t>*</a:t>
            </a:r>
            <a:endParaRPr lang="en-US" dirty="0" smtClean="0"/>
          </a:p>
          <a:p>
            <a:pPr lvl="1"/>
            <a:r>
              <a:rPr lang="en-US" dirty="0" smtClean="0"/>
              <a:t>Manage data / run queries like DBMS (multidimensional spatial indices)</a:t>
            </a:r>
          </a:p>
          <a:p>
            <a:pPr lvl="2"/>
            <a:r>
              <a:rPr lang="en-US" dirty="0" smtClean="0"/>
              <a:t>K-d tree based </a:t>
            </a:r>
            <a:r>
              <a:rPr lang="en-US" dirty="0" err="1" smtClean="0"/>
              <a:t>multidim</a:t>
            </a:r>
            <a:r>
              <a:rPr lang="en-US" dirty="0" smtClean="0"/>
              <a:t> spatial index for SQL Server</a:t>
            </a:r>
            <a:r>
              <a:rPr lang="hu-HU" dirty="0" smtClean="0"/>
              <a:t>*</a:t>
            </a:r>
            <a:endParaRPr lang="en-US" dirty="0" smtClean="0"/>
          </a:p>
          <a:p>
            <a:pPr lvl="1"/>
            <a:r>
              <a:rPr lang="en-US" dirty="0" smtClean="0"/>
              <a:t>Flexible like C++ (simulations)</a:t>
            </a:r>
          </a:p>
          <a:p>
            <a:pPr lvl="2"/>
            <a:r>
              <a:rPr lang="en-US" dirty="0" smtClean="0"/>
              <a:t>We use CLR</a:t>
            </a:r>
          </a:p>
          <a:p>
            <a:pPr lvl="1"/>
            <a:r>
              <a:rPr lang="en-US" dirty="0" smtClean="0"/>
              <a:t>Shares data / handles shares of others like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lvl="2"/>
            <a:r>
              <a:rPr lang="en-US" dirty="0" err="1" smtClean="0">
                <a:solidFill>
                  <a:schemeClr val="accent1"/>
                </a:solidFill>
              </a:rPr>
              <a:t>CasJobs</a:t>
            </a:r>
            <a:r>
              <a:rPr lang="hu-HU" dirty="0" smtClean="0"/>
              <a:t>*</a:t>
            </a:r>
            <a:endParaRPr lang="en-US" dirty="0" smtClean="0"/>
          </a:p>
          <a:p>
            <a:pPr lvl="1"/>
            <a:r>
              <a:rPr lang="en-US" dirty="0" smtClean="0"/>
              <a:t>Do it fast while I type my query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914400"/>
          </a:xfrm>
        </p:spPr>
        <p:txBody>
          <a:bodyPr/>
          <a:lstStyle/>
          <a:p>
            <a:r>
              <a:rPr lang="en-US" dirty="0" err="1" smtClean="0"/>
              <a:t>Munkatársak</a:t>
            </a:r>
            <a:r>
              <a:rPr lang="en-US" dirty="0" smtClean="0"/>
              <a:t>, </a:t>
            </a:r>
            <a:r>
              <a:rPr lang="en-US" dirty="0" err="1" smtClean="0"/>
              <a:t>támogatás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00383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5652120" y="3879046"/>
            <a:ext cx="309706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NKTH TECH08:3dhist08, </a:t>
            </a:r>
            <a:br>
              <a:rPr lang="en-US" dirty="0" smtClean="0"/>
            </a:br>
            <a:r>
              <a:rPr lang="en-US" dirty="0" smtClean="0"/>
              <a:t>KMR_12-1-2012-0216</a:t>
            </a:r>
            <a:endParaRPr lang="hu-HU" dirty="0" smtClean="0"/>
          </a:p>
          <a:p>
            <a:r>
              <a:rPr lang="en-US" dirty="0" smtClean="0"/>
              <a:t>NAP 2005/ KCKHA005</a:t>
            </a:r>
            <a:r>
              <a:rPr lang="hu-HU" dirty="0" smtClean="0"/>
              <a:t>, Polányi</a:t>
            </a:r>
            <a:endParaRPr lang="en-US" dirty="0" smtClean="0"/>
          </a:p>
          <a:p>
            <a:r>
              <a:rPr lang="en-US" dirty="0" smtClean="0"/>
              <a:t>TAMOP: </a:t>
            </a:r>
            <a:r>
              <a:rPr lang="en-US" dirty="0" err="1" smtClean="0"/>
              <a:t>FuturIct</a:t>
            </a:r>
            <a:endParaRPr lang="en-US" dirty="0" smtClean="0"/>
          </a:p>
          <a:p>
            <a:r>
              <a:rPr lang="en-US" dirty="0" smtClean="0"/>
              <a:t>OTKA-103244 </a:t>
            </a:r>
            <a:endParaRPr lang="hu-HU" dirty="0" smtClean="0"/>
          </a:p>
          <a:p>
            <a:r>
              <a:rPr lang="hu-HU" dirty="0" smtClean="0"/>
              <a:t>OTKA 7779 </a:t>
            </a:r>
          </a:p>
          <a:p>
            <a:r>
              <a:rPr lang="en-US" dirty="0" smtClean="0"/>
              <a:t>EU ICT OneLab2 I</a:t>
            </a:r>
            <a:r>
              <a:rPr lang="hu-HU" dirty="0" smtClean="0"/>
              <a:t>P</a:t>
            </a:r>
            <a:r>
              <a:rPr lang="en-US" dirty="0" smtClean="0"/>
              <a:t> </a:t>
            </a:r>
            <a:r>
              <a:rPr lang="hu-HU" dirty="0" smtClean="0"/>
              <a:t>#</a:t>
            </a:r>
            <a:r>
              <a:rPr lang="en-US" dirty="0" smtClean="0"/>
              <a:t>224263</a:t>
            </a:r>
            <a:endParaRPr lang="hu-HU" dirty="0" smtClean="0"/>
          </a:p>
          <a:p>
            <a:r>
              <a:rPr lang="pt-BR" dirty="0" smtClean="0"/>
              <a:t>EU FIRE NOVI </a:t>
            </a:r>
            <a:r>
              <a:rPr lang="hu-HU" dirty="0" smtClean="0"/>
              <a:t> #</a:t>
            </a:r>
            <a:r>
              <a:rPr lang="pt-BR" dirty="0" smtClean="0"/>
              <a:t>257867</a:t>
            </a:r>
          </a:p>
          <a:p>
            <a:r>
              <a:rPr lang="pt-BR" dirty="0" smtClean="0"/>
              <a:t>EIT KIC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19872" y="1196752"/>
            <a:ext cx="23762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Ács</a:t>
            </a:r>
            <a:r>
              <a:rPr lang="en-US" sz="2000" dirty="0" smtClean="0"/>
              <a:t> </a:t>
            </a:r>
            <a:r>
              <a:rPr lang="en-US" sz="2000" dirty="0" err="1" smtClean="0"/>
              <a:t>Zoltán</a:t>
            </a:r>
            <a:r>
              <a:rPr lang="en-US" sz="2000" dirty="0" smtClean="0"/>
              <a:t> </a:t>
            </a:r>
            <a:endParaRPr lang="hu-HU" sz="2000" dirty="0" smtClean="0"/>
          </a:p>
          <a:p>
            <a:r>
              <a:rPr lang="hu-HU" sz="2000" dirty="0" err="1" smtClean="0"/>
              <a:t>Mátray</a:t>
            </a:r>
            <a:r>
              <a:rPr lang="hu-HU" sz="2000" dirty="0" smtClean="0"/>
              <a:t> Péter</a:t>
            </a:r>
          </a:p>
          <a:p>
            <a:r>
              <a:rPr lang="hu-HU" sz="2000" dirty="0" smtClean="0"/>
              <a:t>Laki Sándor</a:t>
            </a:r>
          </a:p>
          <a:p>
            <a:r>
              <a:rPr lang="hu-HU" sz="2000" dirty="0" err="1" smtClean="0"/>
              <a:t>Stéger</a:t>
            </a:r>
            <a:r>
              <a:rPr lang="hu-HU" sz="2000" dirty="0" smtClean="0"/>
              <a:t> József</a:t>
            </a:r>
            <a:endParaRPr lang="en-US" sz="2000" dirty="0" smtClean="0"/>
          </a:p>
          <a:p>
            <a:r>
              <a:rPr lang="en-US" sz="2000" dirty="0" err="1" smtClean="0"/>
              <a:t>Korbuly</a:t>
            </a:r>
            <a:r>
              <a:rPr lang="en-US" sz="2000" dirty="0" smtClean="0"/>
              <a:t> </a:t>
            </a:r>
            <a:r>
              <a:rPr lang="en-US" sz="2000" dirty="0" err="1" smtClean="0"/>
              <a:t>Bálint</a:t>
            </a:r>
            <a:endParaRPr lang="en-US" sz="2000" dirty="0" smtClean="0"/>
          </a:p>
          <a:p>
            <a:r>
              <a:rPr lang="en-US" sz="2000" dirty="0" err="1" smtClean="0"/>
              <a:t>Vattay</a:t>
            </a:r>
            <a:r>
              <a:rPr lang="en-US" sz="2000" dirty="0" smtClean="0"/>
              <a:t> </a:t>
            </a:r>
            <a:r>
              <a:rPr lang="en-US" sz="2000" dirty="0" err="1" smtClean="0"/>
              <a:t>Gábor</a:t>
            </a:r>
            <a:r>
              <a:rPr lang="en-US" sz="2000" dirty="0" smtClean="0"/>
              <a:t> </a:t>
            </a:r>
            <a:endParaRPr lang="hu-HU" sz="2000" dirty="0" smtClean="0"/>
          </a:p>
          <a:p>
            <a:r>
              <a:rPr lang="en-US" sz="2000" dirty="0" err="1" smtClean="0"/>
              <a:t>Solymosi</a:t>
            </a:r>
            <a:r>
              <a:rPr lang="en-US" sz="2000" dirty="0" smtClean="0"/>
              <a:t> Norbert </a:t>
            </a:r>
          </a:p>
          <a:p>
            <a:r>
              <a:rPr lang="en-US" sz="2000" dirty="0" err="1" smtClean="0"/>
              <a:t>Bodor</a:t>
            </a:r>
            <a:r>
              <a:rPr lang="en-US" sz="2000" dirty="0" smtClean="0"/>
              <a:t> </a:t>
            </a:r>
            <a:r>
              <a:rPr lang="en-US" sz="2000" dirty="0" err="1" smtClean="0"/>
              <a:t>András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Kondor</a:t>
            </a:r>
            <a:r>
              <a:rPr lang="en-US" sz="2000" dirty="0" smtClean="0"/>
              <a:t> </a:t>
            </a:r>
            <a:r>
              <a:rPr lang="en-US" sz="2000" dirty="0" err="1" smtClean="0"/>
              <a:t>Dániel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Dobos</a:t>
            </a:r>
            <a:r>
              <a:rPr lang="en-US" sz="2000" dirty="0" smtClean="0"/>
              <a:t> </a:t>
            </a:r>
            <a:r>
              <a:rPr lang="en-US" sz="2000" dirty="0" err="1" smtClean="0"/>
              <a:t>László</a:t>
            </a:r>
            <a:endParaRPr lang="hu-HU" sz="2000" dirty="0" smtClean="0"/>
          </a:p>
          <a:p>
            <a:r>
              <a:rPr lang="hu-HU" sz="2000" dirty="0" smtClean="0"/>
              <a:t>Varga József</a:t>
            </a:r>
          </a:p>
          <a:p>
            <a:r>
              <a:rPr lang="hu-HU" sz="2000" dirty="0" smtClean="0"/>
              <a:t>Trencséni Márton</a:t>
            </a:r>
          </a:p>
          <a:p>
            <a:r>
              <a:rPr lang="hu-HU" sz="2000" dirty="0" err="1" smtClean="0"/>
              <a:t>Purger</a:t>
            </a:r>
            <a:r>
              <a:rPr lang="hu-HU" sz="2000" dirty="0" smtClean="0"/>
              <a:t> Norbert</a:t>
            </a:r>
            <a:r>
              <a:rPr lang="en-US" sz="2000" dirty="0" smtClean="0"/>
              <a:t> </a:t>
            </a:r>
            <a:endParaRPr lang="hu-HU" sz="2000" dirty="0" smtClean="0"/>
          </a:p>
          <a:p>
            <a:r>
              <a:rPr lang="hu-HU" sz="2000" dirty="0" err="1" smtClean="0"/>
              <a:t>Ittzés</a:t>
            </a:r>
            <a:r>
              <a:rPr lang="hu-HU" sz="2000" dirty="0" smtClean="0"/>
              <a:t> Péter</a:t>
            </a:r>
            <a:endParaRPr lang="en-US" sz="2000" dirty="0" smtClean="0"/>
          </a:p>
          <a:p>
            <a:r>
              <a:rPr lang="en-US" sz="2000" dirty="0" err="1" smtClean="0"/>
              <a:t>Spisák</a:t>
            </a:r>
            <a:r>
              <a:rPr lang="en-US" sz="2000" dirty="0" smtClean="0"/>
              <a:t> </a:t>
            </a:r>
            <a:r>
              <a:rPr lang="en-US" sz="2000" dirty="0" err="1" smtClean="0"/>
              <a:t>Sándor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Molnár</a:t>
            </a:r>
            <a:r>
              <a:rPr lang="en-US" sz="2000" dirty="0" smtClean="0"/>
              <a:t> </a:t>
            </a:r>
            <a:r>
              <a:rPr lang="en-US" sz="2000" dirty="0" err="1" smtClean="0"/>
              <a:t>Béla</a:t>
            </a:r>
            <a:endParaRPr lang="hu-HU" sz="2000" dirty="0" smtClean="0"/>
          </a:p>
          <a:p>
            <a:r>
              <a:rPr lang="hu-HU" sz="2000" dirty="0" smtClean="0"/>
              <a:t>Budavári Tamás</a:t>
            </a:r>
          </a:p>
          <a:p>
            <a:r>
              <a:rPr lang="hu-HU" sz="2000" dirty="0" smtClean="0"/>
              <a:t>Szalay Sándor</a:t>
            </a:r>
            <a:endParaRPr lang="en-US" sz="2000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5652120" y="1268760"/>
            <a:ext cx="3491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SOTE</a:t>
            </a:r>
          </a:p>
          <a:p>
            <a:r>
              <a:rPr lang="en-US" b="1" dirty="0" smtClean="0"/>
              <a:t>Universidad </a:t>
            </a:r>
            <a:r>
              <a:rPr lang="en-US" b="1" dirty="0" err="1" smtClean="0"/>
              <a:t>Autonoma</a:t>
            </a:r>
            <a:r>
              <a:rPr lang="en-US" b="1" dirty="0" smtClean="0"/>
              <a:t> de Madrid</a:t>
            </a:r>
          </a:p>
          <a:p>
            <a:r>
              <a:rPr lang="en-US" b="1" dirty="0" smtClean="0"/>
              <a:t>Universidad </a:t>
            </a:r>
            <a:r>
              <a:rPr lang="en-US" b="1" dirty="0" err="1" smtClean="0"/>
              <a:t>Publica</a:t>
            </a:r>
            <a:r>
              <a:rPr lang="en-US" b="1" dirty="0" smtClean="0"/>
              <a:t> de Navarra</a:t>
            </a:r>
          </a:p>
          <a:p>
            <a:r>
              <a:rPr lang="en-US" b="1" dirty="0" smtClean="0"/>
              <a:t>Ericsson Research</a:t>
            </a:r>
          </a:p>
          <a:p>
            <a:r>
              <a:rPr lang="en-US" b="1" dirty="0" smtClean="0"/>
              <a:t>Tel Aviv University</a:t>
            </a:r>
          </a:p>
          <a:p>
            <a:r>
              <a:rPr lang="en-US" b="1" dirty="0" smtClean="0"/>
              <a:t>Johns Hopkins University</a:t>
            </a:r>
          </a:p>
          <a:p>
            <a:r>
              <a:rPr lang="en-US" b="1" dirty="0" smtClean="0"/>
              <a:t>Ericsson, 3Dhistech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990600" cy="8021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6" descr="ericsson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373216"/>
            <a:ext cx="1600200" cy="60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373216"/>
            <a:ext cx="914400" cy="5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Users\haga\doc-archive\logok\onelab2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212976"/>
            <a:ext cx="2152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haga\MOMENT\SVN\workpackages\wp6-dissemination\logo\Moment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643" y="3717032"/>
            <a:ext cx="21431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ELTE_Cim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132856"/>
            <a:ext cx="1143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869160"/>
            <a:ext cx="3472755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Microsoft Researc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888216" y="7048872"/>
            <a:ext cx="1362075" cy="390526"/>
          </a:xfrm>
          <a:prstGeom prst="rect">
            <a:avLst/>
          </a:prstGeom>
          <a:noFill/>
        </p:spPr>
      </p:pic>
      <p:pic>
        <p:nvPicPr>
          <p:cNvPr id="18" name="Picture 2" descr="Microsoft Researc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6165304"/>
            <a:ext cx="1362075" cy="390526"/>
          </a:xfrm>
          <a:prstGeom prst="rect">
            <a:avLst/>
          </a:prstGeom>
          <a:noFill/>
        </p:spPr>
      </p:pic>
      <p:sp>
        <p:nvSpPr>
          <p:cNvPr id="20" name="Téglalap 19"/>
          <p:cNvSpPr/>
          <p:nvPr/>
        </p:nvSpPr>
        <p:spPr>
          <a:xfrm>
            <a:off x="6984268" y="332656"/>
            <a:ext cx="1908212" cy="1200329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7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IT</a:t>
            </a:r>
            <a:r>
              <a:rPr lang="el-GR" sz="7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Π</a:t>
            </a:r>
            <a:endParaRPr lang="hu-HU" sz="7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2009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2" name="Picture 4" descr="MCj029493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1809750" cy="1809750"/>
          </a:xfrm>
          <a:prstGeom prst="rect">
            <a:avLst/>
          </a:prstGeom>
          <a:noFill/>
        </p:spPr>
      </p:pic>
      <p:pic>
        <p:nvPicPr>
          <p:cNvPr id="217093" name="Picture 5" descr="MCj031890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1363" y="1143000"/>
            <a:ext cx="1824037" cy="1790700"/>
          </a:xfrm>
          <a:prstGeom prst="rect">
            <a:avLst/>
          </a:prstGeom>
          <a:noFill/>
        </p:spPr>
      </p:pic>
      <p:sp>
        <p:nvSpPr>
          <p:cNvPr id="217094" name="AutoShape 6"/>
          <p:cNvSpPr>
            <a:spLocks noChangeArrowheads="1"/>
          </p:cNvSpPr>
          <p:nvPr/>
        </p:nvSpPr>
        <p:spPr bwMode="auto">
          <a:xfrm>
            <a:off x="3124200" y="990600"/>
            <a:ext cx="2209800" cy="685800"/>
          </a:xfrm>
          <a:prstGeom prst="leftArrow">
            <a:avLst>
              <a:gd name="adj1" fmla="val 50000"/>
              <a:gd name="adj2" fmla="val 8055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 dirty="0" err="1"/>
              <a:t>observation</a:t>
            </a:r>
            <a:endParaRPr lang="hu-HU" dirty="0"/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1695450" y="1027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theory</a:t>
            </a: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8045450" y="10271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reality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533400" y="33131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models</a:t>
            </a:r>
          </a:p>
        </p:txBody>
      </p:sp>
      <p:sp>
        <p:nvSpPr>
          <p:cNvPr id="217099" name="AutoShape 11"/>
          <p:cNvSpPr>
            <a:spLocks noChangeArrowheads="1"/>
          </p:cNvSpPr>
          <p:nvPr/>
        </p:nvSpPr>
        <p:spPr bwMode="auto">
          <a:xfrm>
            <a:off x="3200400" y="2057400"/>
            <a:ext cx="2286000" cy="7620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/>
              <a:t>experiment</a:t>
            </a:r>
          </a:p>
        </p:txBody>
      </p:sp>
      <p:pic>
        <p:nvPicPr>
          <p:cNvPr id="217100" name="Picture 12" descr="MCj008320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955675"/>
            <a:ext cx="1676400" cy="1711325"/>
          </a:xfrm>
          <a:prstGeom prst="rect">
            <a:avLst/>
          </a:prstGeom>
          <a:noFill/>
        </p:spPr>
      </p:pic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5638800" y="685800"/>
            <a:ext cx="136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instruments</a:t>
            </a:r>
          </a:p>
        </p:txBody>
      </p:sp>
      <p:sp>
        <p:nvSpPr>
          <p:cNvPr id="217102" name="AutoShape 14"/>
          <p:cNvSpPr>
            <a:spLocks noChangeArrowheads="1"/>
          </p:cNvSpPr>
          <p:nvPr/>
        </p:nvSpPr>
        <p:spPr bwMode="auto">
          <a:xfrm>
            <a:off x="1524000" y="2971800"/>
            <a:ext cx="228600" cy="304800"/>
          </a:xfrm>
          <a:prstGeom prst="upDown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103" name="Line 15"/>
          <p:cNvSpPr>
            <a:spLocks noChangeShapeType="1"/>
          </p:cNvSpPr>
          <p:nvPr/>
        </p:nvSpPr>
        <p:spPr bwMode="auto">
          <a:xfrm flipV="1">
            <a:off x="2743200" y="2819400"/>
            <a:ext cx="4419600" cy="1066800"/>
          </a:xfrm>
          <a:prstGeom prst="line">
            <a:avLst/>
          </a:prstGeom>
          <a:noFill/>
          <a:ln w="698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4857750" y="3352800"/>
            <a:ext cx="552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test</a:t>
            </a:r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2514600" y="3922713"/>
            <a:ext cx="1289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predictions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04800" y="-141288"/>
            <a:ext cx="88392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Evolution of the data intensive scientist</a:t>
            </a:r>
            <a:r>
              <a:rPr lang="hu-HU" sz="3200" dirty="0" smtClean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past</a:t>
            </a:r>
            <a:endParaRPr lang="en-US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2009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6" name="Picture 4" descr="MCj029493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1809750" cy="1809750"/>
          </a:xfrm>
          <a:prstGeom prst="rect">
            <a:avLst/>
          </a:prstGeom>
          <a:noFill/>
        </p:spPr>
      </p:pic>
      <p:pic>
        <p:nvPicPr>
          <p:cNvPr id="218117" name="Picture 5" descr="MCj031890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1363" y="1143000"/>
            <a:ext cx="1824037" cy="1790700"/>
          </a:xfrm>
          <a:prstGeom prst="rect">
            <a:avLst/>
          </a:prstGeom>
          <a:noFill/>
        </p:spPr>
      </p:pic>
      <p:sp>
        <p:nvSpPr>
          <p:cNvPr id="218118" name="AutoShape 6"/>
          <p:cNvSpPr>
            <a:spLocks noChangeArrowheads="1"/>
          </p:cNvSpPr>
          <p:nvPr/>
        </p:nvSpPr>
        <p:spPr bwMode="auto">
          <a:xfrm>
            <a:off x="3124200" y="990600"/>
            <a:ext cx="2209800" cy="685800"/>
          </a:xfrm>
          <a:prstGeom prst="leftArrow">
            <a:avLst>
              <a:gd name="adj1" fmla="val 50000"/>
              <a:gd name="adj2" fmla="val 8055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 dirty="0" err="1"/>
              <a:t>observation</a:t>
            </a:r>
            <a:endParaRPr lang="hu-HU" dirty="0"/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95450" y="1027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theory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8045450" y="10271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reality</a:t>
            </a: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533400" y="33131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models</a:t>
            </a:r>
          </a:p>
        </p:txBody>
      </p:sp>
      <p:sp>
        <p:nvSpPr>
          <p:cNvPr id="218123" name="AutoShape 11"/>
          <p:cNvSpPr>
            <a:spLocks noChangeArrowheads="1"/>
          </p:cNvSpPr>
          <p:nvPr/>
        </p:nvSpPr>
        <p:spPr bwMode="auto">
          <a:xfrm>
            <a:off x="3200400" y="2057400"/>
            <a:ext cx="2286000" cy="7620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/>
              <a:t>experiment</a:t>
            </a:r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5638800" y="685800"/>
            <a:ext cx="136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instruments</a:t>
            </a:r>
          </a:p>
        </p:txBody>
      </p:sp>
      <p:pic>
        <p:nvPicPr>
          <p:cNvPr id="218125" name="Picture 13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572000"/>
            <a:ext cx="2741613" cy="1684338"/>
          </a:xfrm>
          <a:prstGeom prst="rect">
            <a:avLst/>
          </a:prstGeom>
          <a:noFill/>
        </p:spPr>
      </p:pic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3327400" y="41910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virtual reality</a:t>
            </a:r>
          </a:p>
        </p:txBody>
      </p:sp>
      <p:sp>
        <p:nvSpPr>
          <p:cNvPr id="218127" name="AutoShape 15"/>
          <p:cNvSpPr>
            <a:spLocks noChangeArrowheads="1"/>
          </p:cNvSpPr>
          <p:nvPr/>
        </p:nvSpPr>
        <p:spPr bwMode="auto">
          <a:xfrm>
            <a:off x="1524000" y="2971800"/>
            <a:ext cx="228600" cy="304800"/>
          </a:xfrm>
          <a:prstGeom prst="upDown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8" name="AutoShape 16"/>
          <p:cNvSpPr>
            <a:spLocks noChangeArrowheads="1"/>
          </p:cNvSpPr>
          <p:nvPr/>
        </p:nvSpPr>
        <p:spPr bwMode="auto">
          <a:xfrm>
            <a:off x="2819400" y="48006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18129" name="Line 17"/>
          <p:cNvSpPr>
            <a:spLocks noChangeShapeType="1"/>
          </p:cNvSpPr>
          <p:nvPr/>
        </p:nvSpPr>
        <p:spPr bwMode="auto">
          <a:xfrm flipV="1">
            <a:off x="5334000" y="2819400"/>
            <a:ext cx="1828800" cy="1676400"/>
          </a:xfrm>
          <a:prstGeom prst="line">
            <a:avLst/>
          </a:prstGeom>
          <a:noFill/>
          <a:ln w="698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30" name="Text Box 18"/>
          <p:cNvSpPr txBox="1">
            <a:spLocks noChangeArrowheads="1"/>
          </p:cNvSpPr>
          <p:nvPr/>
        </p:nvSpPr>
        <p:spPr bwMode="auto">
          <a:xfrm>
            <a:off x="5257800" y="4495800"/>
            <a:ext cx="1289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predictions</a:t>
            </a:r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6534150" y="3352800"/>
            <a:ext cx="552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test</a:t>
            </a:r>
          </a:p>
        </p:txBody>
      </p:sp>
      <p:pic>
        <p:nvPicPr>
          <p:cNvPr id="218132" name="Picture 20" descr="MCj008321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066800"/>
            <a:ext cx="1703388" cy="1662113"/>
          </a:xfrm>
          <a:prstGeom prst="rect">
            <a:avLst/>
          </a:prstGeom>
          <a:noFill/>
        </p:spPr>
      </p:pic>
      <p:pic>
        <p:nvPicPr>
          <p:cNvPr id="218133" name="Picture 21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524000"/>
            <a:ext cx="1143000" cy="701675"/>
          </a:xfrm>
          <a:prstGeom prst="rect">
            <a:avLst/>
          </a:prstGeom>
          <a:noFill/>
        </p:spPr>
      </p:pic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04800" y="-141288"/>
            <a:ext cx="88392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Evolution of the data intensive scientist</a:t>
            </a:r>
            <a:r>
              <a:rPr lang="hu-HU" sz="3200" dirty="0" smtClean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present</a:t>
            </a:r>
            <a:endParaRPr lang="en-US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2009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6" name="Picture 4" descr="MCj029493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1809750" cy="1809750"/>
          </a:xfrm>
          <a:prstGeom prst="rect">
            <a:avLst/>
          </a:prstGeom>
          <a:noFill/>
        </p:spPr>
      </p:pic>
      <p:sp>
        <p:nvSpPr>
          <p:cNvPr id="218118" name="AutoShape 6"/>
          <p:cNvSpPr>
            <a:spLocks noChangeArrowheads="1"/>
          </p:cNvSpPr>
          <p:nvPr/>
        </p:nvSpPr>
        <p:spPr bwMode="auto">
          <a:xfrm>
            <a:off x="3124200" y="990600"/>
            <a:ext cx="2209800" cy="685800"/>
          </a:xfrm>
          <a:prstGeom prst="leftArrow">
            <a:avLst>
              <a:gd name="adj1" fmla="val 50000"/>
              <a:gd name="adj2" fmla="val 8055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 dirty="0" err="1"/>
              <a:t>observation</a:t>
            </a:r>
            <a:endParaRPr lang="hu-HU" dirty="0"/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95450" y="1027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theory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8045450" y="10271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reality</a:t>
            </a: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533400" y="33131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models</a:t>
            </a:r>
          </a:p>
        </p:txBody>
      </p:sp>
      <p:sp>
        <p:nvSpPr>
          <p:cNvPr id="218123" name="AutoShape 11"/>
          <p:cNvSpPr>
            <a:spLocks noChangeArrowheads="1"/>
          </p:cNvSpPr>
          <p:nvPr/>
        </p:nvSpPr>
        <p:spPr bwMode="auto">
          <a:xfrm>
            <a:off x="3200400" y="2057400"/>
            <a:ext cx="2286000" cy="7620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/>
              <a:t>experiment</a:t>
            </a:r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5638800" y="685800"/>
            <a:ext cx="136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instruments</a:t>
            </a:r>
          </a:p>
        </p:txBody>
      </p:sp>
      <p:pic>
        <p:nvPicPr>
          <p:cNvPr id="218125" name="Picture 13" descr="j02857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72000"/>
            <a:ext cx="2741613" cy="1684338"/>
          </a:xfrm>
          <a:prstGeom prst="rect">
            <a:avLst/>
          </a:prstGeom>
          <a:noFill/>
        </p:spPr>
      </p:pic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3327400" y="41910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virtual reality</a:t>
            </a:r>
          </a:p>
        </p:txBody>
      </p:sp>
      <p:sp>
        <p:nvSpPr>
          <p:cNvPr id="218127" name="AutoShape 15"/>
          <p:cNvSpPr>
            <a:spLocks noChangeArrowheads="1"/>
          </p:cNvSpPr>
          <p:nvPr/>
        </p:nvSpPr>
        <p:spPr bwMode="auto">
          <a:xfrm>
            <a:off x="1524000" y="2971800"/>
            <a:ext cx="228600" cy="304800"/>
          </a:xfrm>
          <a:prstGeom prst="upDown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8" name="AutoShape 16"/>
          <p:cNvSpPr>
            <a:spLocks noChangeArrowheads="1"/>
          </p:cNvSpPr>
          <p:nvPr/>
        </p:nvSpPr>
        <p:spPr bwMode="auto">
          <a:xfrm>
            <a:off x="2819400" y="48006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18129" name="Line 17"/>
          <p:cNvSpPr>
            <a:spLocks noChangeShapeType="1"/>
          </p:cNvSpPr>
          <p:nvPr/>
        </p:nvSpPr>
        <p:spPr bwMode="auto">
          <a:xfrm flipV="1">
            <a:off x="5334000" y="2819400"/>
            <a:ext cx="1828800" cy="1676400"/>
          </a:xfrm>
          <a:prstGeom prst="line">
            <a:avLst/>
          </a:prstGeom>
          <a:noFill/>
          <a:ln w="698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30" name="Text Box 18"/>
          <p:cNvSpPr txBox="1">
            <a:spLocks noChangeArrowheads="1"/>
          </p:cNvSpPr>
          <p:nvPr/>
        </p:nvSpPr>
        <p:spPr bwMode="auto">
          <a:xfrm>
            <a:off x="5257800" y="4495800"/>
            <a:ext cx="1289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predictions</a:t>
            </a:r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6534150" y="3352800"/>
            <a:ext cx="552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test</a:t>
            </a:r>
          </a:p>
        </p:txBody>
      </p:sp>
      <p:pic>
        <p:nvPicPr>
          <p:cNvPr id="218133" name="Picture 21" descr="j02857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1143000" cy="701675"/>
          </a:xfrm>
          <a:prstGeom prst="rect">
            <a:avLst/>
          </a:prstGeom>
          <a:noFill/>
        </p:spPr>
      </p:pic>
      <p:sp>
        <p:nvSpPr>
          <p:cNvPr id="1026" name="AutoShape 2" descr="http://news.bbc.co.uk/furniture/in_depth/sci_tech/2000/human_genome/dna_infograph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news.bbc.co.uk/furniture/in_depth/sci_tech/2000/human_genome/dna_infograph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447800"/>
            <a:ext cx="1421215" cy="136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m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562600" y="1143000"/>
            <a:ext cx="1775012" cy="1828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1000" y="76200"/>
            <a:ext cx="8077200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Other disciplines are similar: whole genomes, satellite maps, sensor networks, etc.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th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2700"/>
            <a:ext cx="9424988" cy="6651625"/>
          </a:xfrm>
          <a:prstGeom prst="rect">
            <a:avLst/>
          </a:prstGeom>
          <a:noFill/>
        </p:spPr>
      </p:pic>
      <p:pic>
        <p:nvPicPr>
          <p:cNvPr id="5" name="Picture 4" descr="microar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00400"/>
            <a:ext cx="3582988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rotein_synthe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04800"/>
            <a:ext cx="4286250" cy="4400550"/>
          </a:xfrm>
          <a:prstGeom prst="rect">
            <a:avLst/>
          </a:prstGeom>
          <a:noFill/>
        </p:spPr>
      </p:pic>
      <p:pic>
        <p:nvPicPr>
          <p:cNvPr id="9" name="Picture 7" descr="intern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09600"/>
            <a:ext cx="329238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143000"/>
            <a:ext cx="7924800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understand the complex reality, we need complex models </a:t>
            </a:r>
            <a:endParaRPr lang="en-US" sz="2400" dirty="0"/>
          </a:p>
        </p:txBody>
      </p:sp>
      <p:pic>
        <p:nvPicPr>
          <p:cNvPr id="160770" name="Picture 2" descr="See Explanation.  Clicking on the picture will download&#10; the highest resolution version available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68749"/>
            <a:ext cx="4267200" cy="3090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814935"/>
            <a:ext cx="8915400" cy="83099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verify complex models we need a lot of data (large statistical sample -&gt; statistical databases)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788024" y="692696"/>
            <a:ext cx="4107656" cy="4320479"/>
          </a:xfrm>
        </p:spPr>
        <p:txBody>
          <a:bodyPr>
            <a:normAutofit fontScale="55000" lnSpcReduction="20000"/>
          </a:bodyPr>
          <a:lstStyle/>
          <a:p>
            <a:r>
              <a:rPr lang="hu-HU" dirty="0" err="1" smtClean="0"/>
              <a:t>Dimension</a:t>
            </a:r>
            <a:r>
              <a:rPr lang="hu-HU" dirty="0" smtClean="0"/>
              <a:t> </a:t>
            </a:r>
            <a:r>
              <a:rPr lang="hu-HU" dirty="0" err="1" smtClean="0"/>
              <a:t>reduction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PCA </a:t>
            </a:r>
          </a:p>
          <a:p>
            <a:pPr lvl="1"/>
            <a:r>
              <a:rPr lang="hu-HU" dirty="0" err="1" smtClean="0"/>
              <a:t>Streaming</a:t>
            </a:r>
            <a:r>
              <a:rPr lang="hu-HU" dirty="0" smtClean="0"/>
              <a:t> PCA</a:t>
            </a:r>
          </a:p>
          <a:p>
            <a:pPr lvl="1"/>
            <a:r>
              <a:rPr lang="hu-HU" dirty="0" smtClean="0"/>
              <a:t>Robust PCA</a:t>
            </a:r>
          </a:p>
          <a:p>
            <a:pPr lvl="1"/>
            <a:r>
              <a:rPr lang="hu-HU" dirty="0" err="1" smtClean="0"/>
              <a:t>Galaxy</a:t>
            </a:r>
            <a:r>
              <a:rPr lang="hu-HU" dirty="0" smtClean="0"/>
              <a:t> </a:t>
            </a:r>
            <a:r>
              <a:rPr lang="hu-HU" dirty="0" err="1" smtClean="0"/>
              <a:t>spectra</a:t>
            </a:r>
            <a:r>
              <a:rPr lang="hu-HU" dirty="0" smtClean="0"/>
              <a:t>, </a:t>
            </a:r>
            <a:r>
              <a:rPr lang="hu-HU" dirty="0" err="1" smtClean="0"/>
              <a:t>continuum</a:t>
            </a:r>
            <a:r>
              <a:rPr lang="hu-HU" dirty="0" smtClean="0"/>
              <a:t>/</a:t>
            </a:r>
            <a:r>
              <a:rPr lang="hu-HU" dirty="0" err="1" smtClean="0"/>
              <a:t>lines</a:t>
            </a:r>
            <a:endParaRPr lang="hu-HU" dirty="0" smtClean="0"/>
          </a:p>
          <a:p>
            <a:pPr lvl="1"/>
            <a:r>
              <a:rPr lang="hu-HU" dirty="0" err="1" smtClean="0"/>
              <a:t>Graph</a:t>
            </a:r>
            <a:r>
              <a:rPr lang="hu-HU" dirty="0" smtClean="0"/>
              <a:t> PCA / </a:t>
            </a:r>
            <a:r>
              <a:rPr lang="hu-HU" dirty="0" err="1" smtClean="0"/>
              <a:t>metric</a:t>
            </a:r>
            <a:r>
              <a:rPr lang="hu-HU" dirty="0" smtClean="0"/>
              <a:t> </a:t>
            </a:r>
            <a:r>
              <a:rPr lang="hu-HU" dirty="0" err="1" smtClean="0"/>
              <a:t>spaces</a:t>
            </a:r>
            <a:endParaRPr lang="hu-HU" dirty="0" smtClean="0"/>
          </a:p>
          <a:p>
            <a:pPr lvl="1"/>
            <a:r>
              <a:rPr lang="hu-HU" dirty="0" smtClean="0"/>
              <a:t>CUR </a:t>
            </a:r>
            <a:r>
              <a:rPr lang="hu-HU" dirty="0" err="1" smtClean="0"/>
              <a:t>decomposition</a:t>
            </a:r>
            <a:endParaRPr lang="hu-HU" dirty="0" smtClean="0"/>
          </a:p>
          <a:p>
            <a:pPr lvl="1"/>
            <a:r>
              <a:rPr lang="hu-HU" dirty="0" err="1" smtClean="0"/>
              <a:t>Sparsity</a:t>
            </a:r>
            <a:r>
              <a:rPr lang="hu-HU" dirty="0" smtClean="0"/>
              <a:t>, L1</a:t>
            </a:r>
          </a:p>
          <a:p>
            <a:pPr lvl="1"/>
            <a:r>
              <a:rPr lang="hu-HU" dirty="0" smtClean="0"/>
              <a:t>+ „</a:t>
            </a:r>
            <a:r>
              <a:rPr lang="hu-HU" dirty="0" err="1" smtClean="0"/>
              <a:t>supervised</a:t>
            </a:r>
            <a:r>
              <a:rPr lang="hu-HU" dirty="0" smtClean="0"/>
              <a:t>” </a:t>
            </a:r>
            <a:r>
              <a:rPr lang="hu-HU" dirty="0" err="1" smtClean="0"/>
              <a:t>regression</a:t>
            </a:r>
            <a:r>
              <a:rPr lang="hu-HU" dirty="0" smtClean="0"/>
              <a:t>, </a:t>
            </a:r>
            <a:r>
              <a:rPr lang="hu-HU" dirty="0" err="1" smtClean="0"/>
              <a:t>classification</a:t>
            </a:r>
            <a:endParaRPr lang="hu-HU" dirty="0" smtClean="0"/>
          </a:p>
          <a:p>
            <a:r>
              <a:rPr lang="hu-HU" dirty="0" err="1" smtClean="0"/>
              <a:t>Database</a:t>
            </a:r>
            <a:r>
              <a:rPr lang="hu-HU" dirty="0" smtClean="0"/>
              <a:t> </a:t>
            </a:r>
            <a:r>
              <a:rPr lang="hu-HU" dirty="0" err="1" smtClean="0"/>
              <a:t>technologies</a:t>
            </a:r>
            <a:endParaRPr lang="hu-HU" dirty="0" smtClean="0"/>
          </a:p>
          <a:p>
            <a:pPr lvl="1"/>
            <a:r>
              <a:rPr lang="hu-HU" dirty="0" err="1" smtClean="0"/>
              <a:t>Procedural</a:t>
            </a:r>
            <a:r>
              <a:rPr lang="hu-HU" dirty="0" smtClean="0"/>
              <a:t> </a:t>
            </a:r>
            <a:r>
              <a:rPr lang="hu-HU" dirty="0" err="1" smtClean="0"/>
              <a:t>code-in-db</a:t>
            </a:r>
            <a:r>
              <a:rPr lang="hu-HU" dirty="0" smtClean="0"/>
              <a:t> (vs. </a:t>
            </a:r>
            <a:r>
              <a:rPr lang="hu-HU" dirty="0" err="1" smtClean="0"/>
              <a:t>declarative</a:t>
            </a:r>
            <a:r>
              <a:rPr lang="hu-HU" dirty="0" smtClean="0"/>
              <a:t>), CLR, </a:t>
            </a:r>
            <a:r>
              <a:rPr lang="hu-HU" dirty="0" err="1" smtClean="0"/>
              <a:t>array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r>
              <a:rPr lang="hu-HU" dirty="0" smtClean="0"/>
              <a:t>, GPU</a:t>
            </a:r>
          </a:p>
          <a:p>
            <a:pPr lvl="1"/>
            <a:r>
              <a:rPr lang="hu-HU" dirty="0" err="1" smtClean="0"/>
              <a:t>Multidimensional</a:t>
            </a:r>
            <a:r>
              <a:rPr lang="hu-HU" dirty="0" smtClean="0"/>
              <a:t> indexing</a:t>
            </a:r>
          </a:p>
          <a:p>
            <a:pPr lvl="1"/>
            <a:r>
              <a:rPr lang="hu-HU" dirty="0" err="1" smtClean="0"/>
              <a:t>Distributed</a:t>
            </a:r>
            <a:r>
              <a:rPr lang="hu-HU" dirty="0" smtClean="0"/>
              <a:t> </a:t>
            </a:r>
            <a:r>
              <a:rPr lang="hu-HU" dirty="0" err="1" smtClean="0"/>
              <a:t>databases</a:t>
            </a:r>
            <a:endParaRPr lang="hu-HU" dirty="0" smtClean="0"/>
          </a:p>
          <a:p>
            <a:pPr lvl="2"/>
            <a:r>
              <a:rPr lang="hu-HU" dirty="0" err="1" smtClean="0"/>
              <a:t>SkyQuery</a:t>
            </a:r>
            <a:endParaRPr lang="hu-HU" dirty="0" smtClean="0"/>
          </a:p>
          <a:p>
            <a:pPr lvl="2"/>
            <a:r>
              <a:rPr lang="hu-HU" dirty="0" err="1" smtClean="0"/>
              <a:t>NoSQL</a:t>
            </a:r>
            <a:r>
              <a:rPr lang="hu-HU" dirty="0" smtClean="0"/>
              <a:t>, </a:t>
            </a:r>
            <a:r>
              <a:rPr lang="hu-HU" dirty="0" err="1" smtClean="0"/>
              <a:t>column</a:t>
            </a:r>
            <a:r>
              <a:rPr lang="hu-HU" dirty="0" smtClean="0"/>
              <a:t> </a:t>
            </a:r>
            <a:r>
              <a:rPr lang="hu-HU" dirty="0" err="1" smtClean="0"/>
              <a:t>stores</a:t>
            </a:r>
            <a:endParaRPr lang="hu-HU" dirty="0" smtClean="0"/>
          </a:p>
          <a:p>
            <a:pPr lvl="1"/>
            <a:r>
              <a:rPr lang="hu-HU" dirty="0" smtClean="0"/>
              <a:t>Data </a:t>
            </a:r>
            <a:r>
              <a:rPr lang="hu-HU" dirty="0" err="1" smtClean="0"/>
              <a:t>sharing</a:t>
            </a:r>
            <a:r>
              <a:rPr lang="hu-HU" dirty="0" smtClean="0"/>
              <a:t>,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standardization</a:t>
            </a:r>
            <a:endParaRPr lang="hu-HU" dirty="0" smtClean="0"/>
          </a:p>
          <a:p>
            <a:pPr lvl="2"/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Observatories</a:t>
            </a:r>
            <a:r>
              <a:rPr lang="hu-HU" dirty="0" smtClean="0"/>
              <a:t>, </a:t>
            </a:r>
            <a:r>
              <a:rPr lang="hu-HU" dirty="0" err="1" smtClean="0"/>
              <a:t>CasJobs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astro</a:t>
            </a:r>
            <a:r>
              <a:rPr lang="hu-HU" dirty="0" smtClean="0"/>
              <a:t>, </a:t>
            </a:r>
            <a:r>
              <a:rPr lang="hu-HU" dirty="0" err="1" smtClean="0"/>
              <a:t>spectro</a:t>
            </a:r>
            <a:r>
              <a:rPr lang="hu-HU" dirty="0" smtClean="0"/>
              <a:t>, </a:t>
            </a:r>
            <a:r>
              <a:rPr lang="hu-HU" dirty="0" err="1" smtClean="0"/>
              <a:t>network</a:t>
            </a:r>
            <a:endParaRPr lang="hu-HU" dirty="0" smtClean="0"/>
          </a:p>
          <a:p>
            <a:pPr lvl="1"/>
            <a:r>
              <a:rPr lang="hu-HU" dirty="0" err="1" smtClean="0"/>
              <a:t>Virtualization</a:t>
            </a:r>
            <a:endParaRPr lang="hu-HU" dirty="0" smtClean="0"/>
          </a:p>
          <a:p>
            <a:pPr lvl="2"/>
            <a:r>
              <a:rPr lang="hu-HU" dirty="0" smtClean="0"/>
              <a:t>Network + </a:t>
            </a:r>
            <a:r>
              <a:rPr lang="hu-HU" dirty="0" err="1" smtClean="0"/>
              <a:t>cloud</a:t>
            </a:r>
            <a:endParaRPr lang="hu-HU" dirty="0" smtClean="0"/>
          </a:p>
          <a:p>
            <a:pPr lvl="2"/>
            <a:r>
              <a:rPr lang="hu-HU" dirty="0" err="1" smtClean="0"/>
              <a:t>DataScope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23528" y="620688"/>
            <a:ext cx="4038600" cy="4248471"/>
          </a:xfrm>
        </p:spPr>
        <p:txBody>
          <a:bodyPr>
            <a:normAutofit fontScale="55000" lnSpcReduction="20000"/>
          </a:bodyPr>
          <a:lstStyle/>
          <a:p>
            <a:r>
              <a:rPr lang="hu-HU" dirty="0" err="1" smtClean="0"/>
              <a:t>Astronomy</a:t>
            </a:r>
            <a:endParaRPr lang="hu-HU" dirty="0" smtClean="0"/>
          </a:p>
          <a:p>
            <a:pPr lvl="1"/>
            <a:r>
              <a:rPr lang="hu-HU" dirty="0" err="1" smtClean="0"/>
              <a:t>Photometric</a:t>
            </a:r>
            <a:r>
              <a:rPr lang="hu-HU" dirty="0" smtClean="0"/>
              <a:t> </a:t>
            </a:r>
            <a:r>
              <a:rPr lang="hu-HU" dirty="0" err="1" smtClean="0"/>
              <a:t>redshifts</a:t>
            </a:r>
            <a:endParaRPr lang="hu-HU" dirty="0" smtClean="0"/>
          </a:p>
          <a:p>
            <a:pPr lvl="1"/>
            <a:r>
              <a:rPr lang="hu-HU" dirty="0" err="1" smtClean="0"/>
              <a:t>Galaxy</a:t>
            </a:r>
            <a:r>
              <a:rPr lang="hu-HU" dirty="0" smtClean="0"/>
              <a:t> </a:t>
            </a:r>
            <a:r>
              <a:rPr lang="hu-HU" dirty="0" err="1" smtClean="0"/>
              <a:t>spectra</a:t>
            </a:r>
            <a:endParaRPr lang="hu-HU" dirty="0" smtClean="0"/>
          </a:p>
          <a:p>
            <a:pPr lvl="1"/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statistics</a:t>
            </a:r>
            <a:r>
              <a:rPr lang="hu-HU" dirty="0" smtClean="0"/>
              <a:t>, </a:t>
            </a:r>
            <a:r>
              <a:rPr lang="hu-HU" dirty="0" err="1" smtClean="0"/>
              <a:t>cluster</a:t>
            </a:r>
            <a:r>
              <a:rPr lang="hu-HU" dirty="0" smtClean="0"/>
              <a:t> </a:t>
            </a:r>
            <a:r>
              <a:rPr lang="hu-HU" dirty="0" err="1" smtClean="0"/>
              <a:t>evolution</a:t>
            </a:r>
            <a:endParaRPr lang="hu-HU" dirty="0" smtClean="0"/>
          </a:p>
          <a:p>
            <a:pPr lvl="1"/>
            <a:r>
              <a:rPr lang="hu-HU" dirty="0" smtClean="0"/>
              <a:t>Star </a:t>
            </a:r>
            <a:r>
              <a:rPr lang="hu-HU" dirty="0" err="1" smtClean="0"/>
              <a:t>crossmatch</a:t>
            </a:r>
            <a:r>
              <a:rPr lang="hu-HU" dirty="0" smtClean="0"/>
              <a:t>, </a:t>
            </a:r>
            <a:r>
              <a:rPr lang="hu-HU" dirty="0" err="1" smtClean="0"/>
              <a:t>photometric</a:t>
            </a:r>
            <a:r>
              <a:rPr lang="hu-HU" dirty="0" smtClean="0"/>
              <a:t> </a:t>
            </a:r>
            <a:r>
              <a:rPr lang="hu-HU" dirty="0" err="1" smtClean="0"/>
              <a:t>parallax</a:t>
            </a:r>
            <a:endParaRPr lang="hu-HU" dirty="0" smtClean="0"/>
          </a:p>
          <a:p>
            <a:pPr lvl="1"/>
            <a:r>
              <a:rPr lang="hu-HU" dirty="0" err="1" smtClean="0"/>
              <a:t>Composites</a:t>
            </a:r>
            <a:r>
              <a:rPr lang="hu-HU" dirty="0" smtClean="0"/>
              <a:t>, </a:t>
            </a:r>
            <a:r>
              <a:rPr lang="hu-HU" dirty="0" err="1" smtClean="0"/>
              <a:t>coadd</a:t>
            </a:r>
            <a:endParaRPr lang="hu-HU" dirty="0" smtClean="0"/>
          </a:p>
          <a:p>
            <a:pPr lvl="1"/>
            <a:r>
              <a:rPr lang="hu-HU" dirty="0" smtClean="0"/>
              <a:t>LSS, </a:t>
            </a:r>
            <a:r>
              <a:rPr lang="hu-HU" dirty="0" err="1" smtClean="0"/>
              <a:t>n-body</a:t>
            </a:r>
            <a:r>
              <a:rPr lang="hu-HU" dirty="0" smtClean="0"/>
              <a:t> </a:t>
            </a:r>
            <a:r>
              <a:rPr lang="hu-HU" dirty="0" err="1" smtClean="0"/>
              <a:t>simulation</a:t>
            </a:r>
            <a:r>
              <a:rPr lang="hu-HU" dirty="0" smtClean="0"/>
              <a:t> DB</a:t>
            </a:r>
          </a:p>
          <a:p>
            <a:pPr lvl="1"/>
            <a:r>
              <a:rPr lang="hu-HU" dirty="0" err="1" smtClean="0"/>
              <a:t>Gravitational</a:t>
            </a:r>
            <a:r>
              <a:rPr lang="hu-HU" dirty="0" smtClean="0"/>
              <a:t> </a:t>
            </a:r>
            <a:r>
              <a:rPr lang="hu-HU" dirty="0" err="1" smtClean="0"/>
              <a:t>redshifts</a:t>
            </a:r>
            <a:endParaRPr lang="hu-HU" dirty="0" smtClean="0"/>
          </a:p>
          <a:p>
            <a:r>
              <a:rPr lang="hu-HU" dirty="0" err="1" smtClean="0"/>
              <a:t>Communication</a:t>
            </a:r>
            <a:r>
              <a:rPr lang="hu-HU" dirty="0" smtClean="0"/>
              <a:t> </a:t>
            </a:r>
            <a:r>
              <a:rPr lang="hu-HU" dirty="0" err="1" smtClean="0"/>
              <a:t>networks</a:t>
            </a:r>
            <a:endParaRPr lang="hu-HU" dirty="0" smtClean="0"/>
          </a:p>
          <a:p>
            <a:pPr lvl="1"/>
            <a:r>
              <a:rPr lang="hu-HU" dirty="0" err="1" smtClean="0"/>
              <a:t>Self</a:t>
            </a:r>
            <a:r>
              <a:rPr lang="hu-HU" dirty="0" smtClean="0"/>
              <a:t> </a:t>
            </a:r>
            <a:r>
              <a:rPr lang="hu-HU" dirty="0" err="1" smtClean="0"/>
              <a:t>similar</a:t>
            </a:r>
            <a:r>
              <a:rPr lang="hu-HU" dirty="0" smtClean="0"/>
              <a:t> </a:t>
            </a:r>
            <a:r>
              <a:rPr lang="hu-HU" dirty="0" err="1" smtClean="0"/>
              <a:t>traffic</a:t>
            </a:r>
            <a:endParaRPr lang="hu-HU" dirty="0" smtClean="0"/>
          </a:p>
          <a:p>
            <a:pPr lvl="1"/>
            <a:r>
              <a:rPr lang="hu-HU" dirty="0" smtClean="0"/>
              <a:t>New </a:t>
            </a:r>
            <a:r>
              <a:rPr lang="hu-HU" dirty="0" err="1" smtClean="0"/>
              <a:t>protocols</a:t>
            </a:r>
            <a:endParaRPr lang="hu-HU" dirty="0" smtClean="0"/>
          </a:p>
          <a:p>
            <a:pPr lvl="1"/>
            <a:r>
              <a:rPr lang="hu-HU" dirty="0" smtClean="0"/>
              <a:t>ETOMIC, </a:t>
            </a:r>
            <a:r>
              <a:rPr lang="hu-HU" dirty="0" err="1" smtClean="0"/>
              <a:t>SoNoMa</a:t>
            </a:r>
            <a:r>
              <a:rPr lang="hu-HU" dirty="0" smtClean="0"/>
              <a:t>, </a:t>
            </a:r>
            <a:r>
              <a:rPr lang="hu-HU" dirty="0" err="1" smtClean="0"/>
              <a:t>OpenLab</a:t>
            </a:r>
            <a:endParaRPr lang="hu-HU" dirty="0" smtClean="0"/>
          </a:p>
          <a:p>
            <a:pPr lvl="1"/>
            <a:r>
              <a:rPr lang="hu-HU" dirty="0" err="1" smtClean="0"/>
              <a:t>Geolocalization</a:t>
            </a:r>
            <a:r>
              <a:rPr lang="hu-HU" dirty="0" smtClean="0"/>
              <a:t>, </a:t>
            </a:r>
            <a:r>
              <a:rPr lang="hu-HU" dirty="0" err="1" smtClean="0"/>
              <a:t>Spotter</a:t>
            </a:r>
            <a:endParaRPr lang="hu-HU" dirty="0" smtClean="0"/>
          </a:p>
          <a:p>
            <a:pPr lvl="1"/>
            <a:r>
              <a:rPr lang="hu-HU" dirty="0" err="1" smtClean="0"/>
              <a:t>NmVO</a:t>
            </a:r>
            <a:endParaRPr lang="hu-HU" dirty="0" smtClean="0"/>
          </a:p>
          <a:p>
            <a:pPr lvl="1"/>
            <a:r>
              <a:rPr lang="hu-HU" dirty="0" err="1" smtClean="0"/>
              <a:t>TwitterDB</a:t>
            </a:r>
            <a:endParaRPr lang="en-US" dirty="0" smtClean="0"/>
          </a:p>
          <a:p>
            <a:r>
              <a:rPr lang="hu-HU" dirty="0" err="1" smtClean="0"/>
              <a:t>Genomics</a:t>
            </a:r>
            <a:endParaRPr lang="hu-HU" dirty="0" smtClean="0"/>
          </a:p>
          <a:p>
            <a:pPr lvl="1"/>
            <a:r>
              <a:rPr lang="hu-HU" dirty="0" err="1" smtClean="0"/>
              <a:t>Signal</a:t>
            </a:r>
            <a:r>
              <a:rPr lang="hu-HU" dirty="0" smtClean="0"/>
              <a:t> </a:t>
            </a:r>
            <a:r>
              <a:rPr lang="hu-HU" dirty="0" err="1" smtClean="0"/>
              <a:t>peptides</a:t>
            </a:r>
            <a:endParaRPr lang="hu-HU" dirty="0" smtClean="0"/>
          </a:p>
          <a:p>
            <a:pPr lvl="1"/>
            <a:r>
              <a:rPr lang="hu-HU" dirty="0" err="1" smtClean="0"/>
              <a:t>Expression</a:t>
            </a:r>
            <a:r>
              <a:rPr lang="hu-HU" dirty="0" smtClean="0"/>
              <a:t> chips </a:t>
            </a:r>
          </a:p>
          <a:p>
            <a:pPr lvl="1"/>
            <a:r>
              <a:rPr lang="hu-HU" dirty="0" smtClean="0"/>
              <a:t>NGS</a:t>
            </a:r>
          </a:p>
          <a:p>
            <a:pPr lvl="1"/>
            <a:r>
              <a:rPr lang="hu-HU" dirty="0" err="1" smtClean="0"/>
              <a:t>Cancer</a:t>
            </a:r>
            <a:r>
              <a:rPr lang="hu-HU" dirty="0" smtClean="0"/>
              <a:t> </a:t>
            </a:r>
            <a:r>
              <a:rPr lang="hu-HU" dirty="0" err="1" smtClean="0"/>
              <a:t>markers</a:t>
            </a:r>
            <a:r>
              <a:rPr lang="hu-HU" dirty="0" smtClean="0"/>
              <a:t>, </a:t>
            </a:r>
            <a:r>
              <a:rPr lang="hu-HU" dirty="0" err="1" smtClean="0"/>
              <a:t>metagenomics</a:t>
            </a:r>
            <a:endParaRPr lang="hu-HU" dirty="0" smtClean="0"/>
          </a:p>
          <a:p>
            <a:endParaRPr lang="hu-HU" dirty="0" smtClean="0"/>
          </a:p>
        </p:txBody>
      </p:sp>
      <p:sp>
        <p:nvSpPr>
          <p:cNvPr id="6" name="Tartalom helye 4"/>
          <p:cNvSpPr txBox="1">
            <a:spLocks/>
          </p:cNvSpPr>
          <p:nvPr/>
        </p:nvSpPr>
        <p:spPr>
          <a:xfrm>
            <a:off x="2627784" y="4725144"/>
            <a:ext cx="4248472" cy="230425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Echo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neural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net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Lattice-Boltzmann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aneurysm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Spin-glasses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range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averaging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EEG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Cosmic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signals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Earth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lightnings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earthquakes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mining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Arsenic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life 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lang="hu-HU" sz="2400" dirty="0" smtClean="0"/>
              <a:t>A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rtifacts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828704"/>
          </a:xfrm>
        </p:spPr>
        <p:txBody>
          <a:bodyPr/>
          <a:lstStyle/>
          <a:p>
            <a:r>
              <a:rPr lang="hu-HU" sz="3200" dirty="0" err="1" smtClean="0"/>
              <a:t>Mining</a:t>
            </a:r>
            <a:r>
              <a:rPr lang="hu-HU" sz="3200" dirty="0" smtClean="0"/>
              <a:t> Big Data – </a:t>
            </a:r>
            <a:r>
              <a:rPr lang="hu-HU" sz="3200" dirty="0" err="1" smtClean="0"/>
              <a:t>Understanding</a:t>
            </a:r>
            <a:r>
              <a:rPr lang="hu-HU" sz="3200" dirty="0" smtClean="0"/>
              <a:t> </a:t>
            </a:r>
            <a:r>
              <a:rPr lang="hu-HU" sz="3200" dirty="0" err="1" smtClean="0"/>
              <a:t>Complex</a:t>
            </a:r>
            <a:r>
              <a:rPr lang="hu-HU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400" dirty="0" err="1" smtClean="0">
                <a:solidFill>
                  <a:schemeClr val="tx1"/>
                </a:solidFill>
              </a:rPr>
              <a:t>Astronomy</a:t>
            </a:r>
            <a:r>
              <a:rPr lang="hu-HU" sz="3400" dirty="0" smtClean="0">
                <a:solidFill>
                  <a:schemeClr val="tx1"/>
                </a:solidFill>
              </a:rPr>
              <a:t>: </a:t>
            </a:r>
            <a:r>
              <a:rPr lang="hu-HU" sz="3400" dirty="0">
                <a:solidFill>
                  <a:schemeClr val="tx1"/>
                </a:solidFill>
              </a:rPr>
              <a:t>The </a:t>
            </a:r>
            <a:r>
              <a:rPr lang="hu-HU" sz="3400" dirty="0" err="1">
                <a:solidFill>
                  <a:schemeClr val="tx1"/>
                </a:solidFill>
              </a:rPr>
              <a:t>Sloan</a:t>
            </a:r>
            <a:r>
              <a:rPr lang="hu-HU" sz="3400" dirty="0">
                <a:solidFill>
                  <a:schemeClr val="tx1"/>
                </a:solidFill>
              </a:rPr>
              <a:t> Digital </a:t>
            </a:r>
            <a:r>
              <a:rPr lang="hu-HU" sz="3400" dirty="0" err="1">
                <a:solidFill>
                  <a:schemeClr val="tx1"/>
                </a:solidFill>
              </a:rPr>
              <a:t>Sky</a:t>
            </a:r>
            <a:r>
              <a:rPr lang="en-US" sz="3400" dirty="0">
                <a:solidFill>
                  <a:schemeClr val="tx1"/>
                </a:solidFill>
              </a:rPr>
              <a:t> Survey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12776"/>
            <a:ext cx="3810000" cy="4530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Special 2.5m telescope, located at Apache Point, NM</a:t>
            </a:r>
          </a:p>
          <a:p>
            <a:pPr lvl="1">
              <a:lnSpc>
                <a:spcPct val="80000"/>
              </a:lnSpc>
            </a:pPr>
            <a:r>
              <a:rPr lang="en-US" sz="1300" i="1" dirty="0"/>
              <a:t>3 degree field of view.</a:t>
            </a:r>
          </a:p>
          <a:p>
            <a:pPr lvl="1">
              <a:lnSpc>
                <a:spcPct val="80000"/>
              </a:lnSpc>
            </a:pPr>
            <a:r>
              <a:rPr lang="en-US" sz="1300" i="1" dirty="0"/>
              <a:t>Zero distortion focal plane.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3333CC"/>
                </a:solidFill>
              </a:rPr>
              <a:t>Huge CCD Mosaic</a:t>
            </a:r>
          </a:p>
          <a:p>
            <a:pPr lvl="1">
              <a:lnSpc>
                <a:spcPct val="80000"/>
              </a:lnSpc>
            </a:pPr>
            <a:r>
              <a:rPr lang="en-US" sz="1300" i="1" dirty="0">
                <a:solidFill>
                  <a:srgbClr val="3333CC"/>
                </a:solidFill>
              </a:rPr>
              <a:t>30 CCDs  2K x 2K</a:t>
            </a:r>
            <a:r>
              <a:rPr lang="hu-HU" sz="1300" i="1" dirty="0">
                <a:solidFill>
                  <a:srgbClr val="3333CC"/>
                </a:solidFill>
              </a:rPr>
              <a:t> </a:t>
            </a:r>
            <a:r>
              <a:rPr lang="en-US" sz="1300" i="1" dirty="0">
                <a:solidFill>
                  <a:srgbClr val="3333CC"/>
                </a:solidFill>
              </a:rPr>
              <a:t>(imaging)</a:t>
            </a:r>
          </a:p>
          <a:p>
            <a:pPr lvl="1">
              <a:lnSpc>
                <a:spcPct val="80000"/>
              </a:lnSpc>
            </a:pPr>
            <a:r>
              <a:rPr lang="en-US" sz="1300" i="1" dirty="0">
                <a:solidFill>
                  <a:srgbClr val="3333CC"/>
                </a:solidFill>
              </a:rPr>
              <a:t>22 CCDs  2K x 400</a:t>
            </a:r>
            <a:r>
              <a:rPr lang="hu-HU" sz="1300" i="1" dirty="0">
                <a:solidFill>
                  <a:srgbClr val="3333CC"/>
                </a:solidFill>
              </a:rPr>
              <a:t> </a:t>
            </a:r>
            <a:r>
              <a:rPr lang="en-US" sz="1300" i="1" dirty="0">
                <a:solidFill>
                  <a:srgbClr val="3333CC"/>
                </a:solidFill>
              </a:rPr>
              <a:t>(astrometry)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Two high resolution spectrographs</a:t>
            </a:r>
          </a:p>
          <a:p>
            <a:pPr lvl="1">
              <a:lnSpc>
                <a:spcPct val="80000"/>
              </a:lnSpc>
            </a:pPr>
            <a:r>
              <a:rPr lang="en-US" sz="1300" i="1" dirty="0"/>
              <a:t>2 x 320 fibers, with 3 </a:t>
            </a:r>
            <a:r>
              <a:rPr lang="en-US" sz="1300" i="1" dirty="0" err="1"/>
              <a:t>arcsec</a:t>
            </a:r>
            <a:r>
              <a:rPr lang="en-US" sz="1300" i="1" dirty="0"/>
              <a:t> diameter.</a:t>
            </a:r>
          </a:p>
          <a:p>
            <a:pPr lvl="1">
              <a:lnSpc>
                <a:spcPct val="80000"/>
              </a:lnSpc>
            </a:pPr>
            <a:r>
              <a:rPr lang="en-US" sz="1300" i="1" dirty="0"/>
              <a:t>R=2000 resolution with 4096 pixels.</a:t>
            </a:r>
          </a:p>
          <a:p>
            <a:pPr lvl="1">
              <a:lnSpc>
                <a:spcPct val="80000"/>
              </a:lnSpc>
            </a:pPr>
            <a:r>
              <a:rPr lang="en-US" sz="1300" i="1" dirty="0"/>
              <a:t>Spectral coverage from 3900Å to 9200Å.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Automated data reduction pipeline</a:t>
            </a:r>
          </a:p>
          <a:p>
            <a:pPr lvl="1">
              <a:lnSpc>
                <a:spcPct val="80000"/>
              </a:lnSpc>
            </a:pPr>
            <a:r>
              <a:rPr lang="en-US" sz="1300" i="1" dirty="0"/>
              <a:t>Over 150 man-years of development </a:t>
            </a:r>
            <a:br>
              <a:rPr lang="en-US" sz="1300" i="1" dirty="0"/>
            </a:br>
            <a:r>
              <a:rPr lang="en-US" sz="1300" i="1" dirty="0"/>
              <a:t>effort.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Very high data volume</a:t>
            </a:r>
          </a:p>
          <a:p>
            <a:pPr lvl="1">
              <a:lnSpc>
                <a:spcPct val="80000"/>
              </a:lnSpc>
            </a:pPr>
            <a:r>
              <a:rPr lang="en-US" sz="1300" i="1" dirty="0"/>
              <a:t>Over 300 million objects, over 300 parameters</a:t>
            </a:r>
          </a:p>
          <a:p>
            <a:pPr lvl="1">
              <a:lnSpc>
                <a:spcPct val="80000"/>
              </a:lnSpc>
            </a:pPr>
            <a:r>
              <a:rPr lang="en-US" sz="1300" i="1" dirty="0"/>
              <a:t>Over 40 TB of raw data, 5 TB catalogs, </a:t>
            </a:r>
            <a:br>
              <a:rPr lang="en-US" sz="1300" i="1" dirty="0"/>
            </a:br>
            <a:r>
              <a:rPr lang="en-US" sz="1300" i="1" dirty="0"/>
              <a:t>2.5 </a:t>
            </a:r>
            <a:r>
              <a:rPr lang="en-US" sz="1300" i="1" dirty="0" err="1"/>
              <a:t>terapixels</a:t>
            </a:r>
            <a:endParaRPr lang="en-US" sz="1300" i="1" dirty="0"/>
          </a:p>
          <a:p>
            <a:pPr lvl="1">
              <a:lnSpc>
                <a:spcPct val="80000"/>
              </a:lnSpc>
            </a:pPr>
            <a:r>
              <a:rPr lang="en-US" sz="1300" i="1" dirty="0"/>
              <a:t>Data made available to the public</a:t>
            </a:r>
            <a:r>
              <a:rPr lang="en-US" sz="1300" i="1" dirty="0" smtClean="0"/>
              <a:t>.</a:t>
            </a:r>
            <a:endParaRPr lang="en-US" sz="1300" dirty="0"/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273843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55976" y="3924300"/>
            <a:ext cx="3771900" cy="2933700"/>
            <a:chOff x="3144" y="2256"/>
            <a:chExt cx="2376" cy="1848"/>
          </a:xfrm>
        </p:grpSpPr>
        <p:pic>
          <p:nvPicPr>
            <p:cNvPr id="226310" name="Picture 6" descr="MOSA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8" y="2256"/>
              <a:ext cx="1822" cy="1848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3144" y="2664"/>
              <a:ext cx="2088" cy="1258"/>
              <a:chOff x="528" y="1440"/>
              <a:chExt cx="4176" cy="2515"/>
            </a:xfrm>
          </p:grpSpPr>
          <p:sp>
            <p:nvSpPr>
              <p:cNvPr id="226312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528" y="1440"/>
                <a:ext cx="4176" cy="384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6313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3120" y="1440"/>
                <a:ext cx="1584" cy="384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6314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3120" y="1440"/>
                <a:ext cx="1584" cy="2496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6315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528" y="1440"/>
                <a:ext cx="4176" cy="2496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26316" name="Picture 12" descr="ngc607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8" y="1824"/>
                <a:ext cx="2592" cy="2131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</p:grpSp>
      </p:grpSp>
      <p:pic>
        <p:nvPicPr>
          <p:cNvPr id="13" name="Picture 4" descr="spectro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060848"/>
            <a:ext cx="2770176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Astronomy</a:t>
            </a:r>
            <a:r>
              <a:rPr lang="hu-HU" dirty="0" smtClean="0"/>
              <a:t>: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surveys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4896544" cy="4572000"/>
          </a:xfrm>
        </p:spPr>
        <p:txBody>
          <a:bodyPr/>
          <a:lstStyle/>
          <a:p>
            <a:r>
              <a:rPr lang="hu-HU" dirty="0" smtClean="0"/>
              <a:t>SDSS : 120Mp, 100TB</a:t>
            </a:r>
          </a:p>
          <a:p>
            <a:r>
              <a:rPr lang="hu-HU" dirty="0" err="1" smtClean="0"/>
              <a:t>PanSTARRS</a:t>
            </a:r>
            <a:r>
              <a:rPr lang="hu-HU" dirty="0" smtClean="0"/>
              <a:t> 4Gp, 1PB/</a:t>
            </a:r>
            <a:r>
              <a:rPr lang="hu-HU" dirty="0" err="1" smtClean="0"/>
              <a:t>yr</a:t>
            </a:r>
            <a:endParaRPr lang="hu-HU" dirty="0" smtClean="0"/>
          </a:p>
          <a:p>
            <a:r>
              <a:rPr lang="hu-HU" dirty="0" smtClean="0"/>
              <a:t>LSST 3Gp,6 PB/</a:t>
            </a:r>
            <a:r>
              <a:rPr lang="hu-HU" dirty="0" err="1" smtClean="0"/>
              <a:t>yr</a:t>
            </a:r>
            <a:endParaRPr lang="en-US" dirty="0" smtClean="0"/>
          </a:p>
          <a:p>
            <a:r>
              <a:rPr lang="hu-HU" dirty="0" smtClean="0"/>
              <a:t>…</a:t>
            </a:r>
            <a:endParaRPr lang="en-US" dirty="0"/>
          </a:p>
        </p:txBody>
      </p:sp>
      <p:pic>
        <p:nvPicPr>
          <p:cNvPr id="221186" name="Picture 2" descr="http://www.lsst.org/News/enews/img/sens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3128438" cy="2088232"/>
          </a:xfrm>
          <a:prstGeom prst="rect">
            <a:avLst/>
          </a:prstGeom>
          <a:noFill/>
        </p:spPr>
      </p:pic>
      <p:pic>
        <p:nvPicPr>
          <p:cNvPr id="221192" name="Picture 8" descr="http://discovermagazine.com/2008/may/13-movie-camera-to-the-stars/ls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01008"/>
            <a:ext cx="523875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ó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ó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5509</TotalTime>
  <Words>1027</Words>
  <Application>Microsoft Office PowerPoint</Application>
  <PresentationFormat>Diavetítés a képernyőre (4:3 oldalarány)</PresentationFormat>
  <Paragraphs>306</Paragraphs>
  <Slides>22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Metró</vt:lpstr>
      <vt:lpstr>Adatintenzív tudomány: lehetőségek és kihívások</vt:lpstr>
      <vt:lpstr>2. dia</vt:lpstr>
      <vt:lpstr>3. dia</vt:lpstr>
      <vt:lpstr>4. dia</vt:lpstr>
      <vt:lpstr>5. dia</vt:lpstr>
      <vt:lpstr>6. dia</vt:lpstr>
      <vt:lpstr>Mining Big Data – Understanding Complex </vt:lpstr>
      <vt:lpstr>Astronomy: The Sloan Digital Sky Survey</vt:lpstr>
      <vt:lpstr>Astronomy: new surveys</vt:lpstr>
      <vt:lpstr>Genomics:Microarrays</vt:lpstr>
      <vt:lpstr>11. dia</vt:lpstr>
      <vt:lpstr>Genomics Data – Big Data Challenge</vt:lpstr>
      <vt:lpstr>13. dia</vt:lpstr>
      <vt:lpstr>Have to keep raw data</vt:lpstr>
      <vt:lpstr>Internet</vt:lpstr>
      <vt:lpstr>Measurement/experiment facilities: obcervatories</vt:lpstr>
      <vt:lpstr>Our telescope: NMVO ETOMIC/Sonoma/Spotter</vt:lpstr>
      <vt:lpstr>ETOMIC/SONOMA/SPOTTER/NMVO - experiment scheduling, management - data management </vt:lpstr>
      <vt:lpstr>19. dia</vt:lpstr>
      <vt:lpstr>Social and financial systems</vt:lpstr>
      <vt:lpstr>Now we have more data that we can handle We have the most complex questions ever Need for new research tools</vt:lpstr>
      <vt:lpstr>Munkatársak, támogatás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completion – compressive sensing</dc:title>
  <dc:creator>csabai</dc:creator>
  <cp:lastModifiedBy>csabai</cp:lastModifiedBy>
  <cp:revision>358</cp:revision>
  <dcterms:created xsi:type="dcterms:W3CDTF">2010-07-27T14:39:15Z</dcterms:created>
  <dcterms:modified xsi:type="dcterms:W3CDTF">2013-09-13T05:21:56Z</dcterms:modified>
</cp:coreProperties>
</file>