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73" r:id="rId6"/>
    <p:sldId id="270" r:id="rId7"/>
    <p:sldId id="269" r:id="rId8"/>
    <p:sldId id="267" r:id="rId9"/>
    <p:sldId id="275" r:id="rId10"/>
    <p:sldId id="274" r:id="rId11"/>
    <p:sldId id="272" r:id="rId12"/>
    <p:sldId id="277" r:id="rId13"/>
    <p:sldId id="259" r:id="rId14"/>
    <p:sldId id="278" r:id="rId15"/>
    <p:sldId id="279" r:id="rId16"/>
    <p:sldId id="268" r:id="rId17"/>
    <p:sldId id="271" r:id="rId18"/>
    <p:sldId id="276" r:id="rId19"/>
    <p:sldId id="28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AEE"/>
    <a:srgbClr val="FF1010"/>
    <a:srgbClr val="883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D2A7-CEE8-4AAD-9BA9-0AEC9187E9F5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8A9A-D58F-4465-854F-6C40A3AA8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114A-C46F-47D2-ABCA-F32F7B885D5F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FD4A-2425-49F2-ADE8-E1D11CC3E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E4113-1DAD-4EAF-A9D3-5CD46F724D2E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D166-6F76-4388-8A38-09D908FC0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DE5A-74D5-4D1F-BD8A-16CDEB5A26F2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D95B-28C8-4FC8-9A5F-9BEE327A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0536-D303-4B9E-958B-D6C8F350E1C6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8C8-B39D-4B1A-B349-CD4920DCF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6F37-75C4-4FE1-8BCD-9F0F688E2AA9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107C-BE54-4923-B19E-B4C10EB5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EA84-54F8-47C1-BE2B-2657938E2CE3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4C07-D1C8-43E2-B196-FF09E885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EC15-EFBD-402C-BEFB-D66D639060BB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3DFE-6AB9-4A57-9130-485E91EA4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CDC2-0427-4F50-8327-D82DD268A53D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586E-713E-48F1-BAD8-2A3BE610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CA6-6D45-422C-96DE-CF2F99EFCD0F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02C7-1937-40BF-8BAA-47E1A2F8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2C0E-3F8B-45AA-BEA6-477A65C663F5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FD68-C7C4-46C5-88F0-2DDF3E4BD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BD75A5-79CF-4717-AD17-C231AE353DC3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231B3D-FAAE-459E-8339-925C4DD50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5163" y="533742"/>
            <a:ext cx="6910388" cy="3320127"/>
          </a:xfrm>
        </p:spPr>
        <p:txBody>
          <a:bodyPr rtlCol="0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660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Pro Medium"/>
                <a:cs typeface="Gill Sans MT Pro Medium"/>
              </a:rPr>
              <a:t>ML and VA tools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660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Pro Medium"/>
                <a:cs typeface="Gill Sans MT Pro Medium"/>
              </a:rPr>
              <a:t>in support of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6600">
                <a:solidFill>
                  <a:srgbClr val="883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Pro Medium"/>
                <a:cs typeface="Gill Sans MT Pro Medium"/>
              </a:rPr>
              <a:t>software testing</a:t>
            </a: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Pro Medium"/>
              <a:cs typeface="Gill Sans MT Pro Medium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DD6793A-0CEB-4AA7-9E61-3459F0A6BAE4}"/>
              </a:ext>
            </a:extLst>
          </p:cNvPr>
          <p:cNvSpPr txBox="1">
            <a:spLocks/>
          </p:cNvSpPr>
          <p:nvPr/>
        </p:nvSpPr>
        <p:spPr bwMode="auto">
          <a:xfrm>
            <a:off x="2235316" y="4212340"/>
            <a:ext cx="5910083" cy="22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>
                <a:solidFill>
                  <a:schemeClr val="tx1"/>
                </a:solidFill>
                <a:latin typeface="Gill Sans MT Pro Medium"/>
                <a:cs typeface="Gill Sans MT Pro Medium"/>
              </a:rPr>
              <a:t>Beatrix Benkő</a:t>
            </a:r>
            <a:r>
              <a:rPr lang="en-GB" sz="2800" baseline="30000">
                <a:solidFill>
                  <a:schemeClr val="tx1"/>
                </a:solidFill>
                <a:latin typeface="Gill Sans MT Pro Medium"/>
                <a:cs typeface="Gill Sans MT Pro Medium"/>
              </a:rPr>
              <a:t>1,2</a:t>
            </a:r>
            <a:r>
              <a:rPr lang="en-GB" sz="2800">
                <a:solidFill>
                  <a:schemeClr val="tx1"/>
                </a:solidFill>
                <a:latin typeface="Gill Sans MT Pro Medium"/>
                <a:cs typeface="Gill Sans MT Pro Medium"/>
              </a:rPr>
              <a:t>           </a:t>
            </a:r>
            <a:r>
              <a:rPr lang="en-GB" sz="2800" u="sng">
                <a:solidFill>
                  <a:schemeClr val="tx1"/>
                </a:solidFill>
                <a:latin typeface="Gill Sans MT Pro Medium"/>
                <a:cs typeface="Gill Sans MT Pro Medium"/>
              </a:rPr>
              <a:t>András Lukács</a:t>
            </a:r>
            <a:r>
              <a:rPr lang="en-GB" sz="2800" baseline="30000">
                <a:solidFill>
                  <a:schemeClr val="tx1"/>
                </a:solidFill>
                <a:latin typeface="Gill Sans MT Pro Medium"/>
                <a:cs typeface="Gill Sans MT Pro Medium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aseline="30000">
              <a:solidFill>
                <a:schemeClr val="tx1"/>
              </a:solidFill>
              <a:latin typeface="Gill Sans MT Pro Medium"/>
              <a:cs typeface="Gill Sans MT Pro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aseline="30000">
                <a:solidFill>
                  <a:schemeClr val="tx1"/>
                </a:solidFill>
                <a:latin typeface="Gill Sans MT Pro Medium"/>
                <a:cs typeface="Gill Sans MT Pro Medium"/>
              </a:rPr>
              <a:t>1</a:t>
            </a:r>
            <a:r>
              <a:rPr lang="en-GB" sz="2400">
                <a:solidFill>
                  <a:schemeClr val="tx1"/>
                </a:solidFill>
                <a:latin typeface="Gill Sans MT Pro Medium"/>
                <a:cs typeface="Gill Sans MT Pro Medium"/>
              </a:rPr>
              <a:t>Eötvös Loránd University</a:t>
            </a:r>
            <a:br>
              <a:rPr lang="en-GB" sz="2400">
                <a:solidFill>
                  <a:schemeClr val="tx1"/>
                </a:solidFill>
                <a:latin typeface="Gill Sans MT Pro Medium"/>
                <a:cs typeface="Gill Sans MT Pro Medium"/>
              </a:rPr>
            </a:br>
            <a:r>
              <a:rPr lang="en-GB" sz="2400" baseline="30000">
                <a:solidFill>
                  <a:schemeClr val="tx1"/>
                </a:solidFill>
                <a:latin typeface="Gill Sans MT Pro Medium"/>
                <a:cs typeface="Gill Sans MT Pro Medium"/>
              </a:rPr>
              <a:t>2</a:t>
            </a:r>
            <a:r>
              <a:rPr lang="en-GB" sz="2400">
                <a:solidFill>
                  <a:schemeClr val="tx1"/>
                </a:solidFill>
                <a:latin typeface="Gill Sans MT Pro Medium"/>
                <a:cs typeface="Gill Sans MT Pro Medium"/>
              </a:rPr>
              <a:t>Ericsson Hungary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  <a:latin typeface="Gill Sans MT Pro Medium"/>
              <a:cs typeface="Gill Sans MT Pro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solidFill>
                  <a:schemeClr val="tx1"/>
                </a:solidFill>
                <a:latin typeface="Gill Sans MT Pro Medium"/>
                <a:cs typeface="Gill Sans MT Pro Medium"/>
              </a:rPr>
              <a:t> </a:t>
            </a:r>
            <a:r>
              <a:rPr lang="en-GB" sz="2400" i="1">
                <a:solidFill>
                  <a:schemeClr val="tx1"/>
                </a:solidFill>
                <a:latin typeface="Gill Sans MT Pro Medium"/>
                <a:cs typeface="Gill Sans MT Pro Medium"/>
              </a:rPr>
              <a:t>AIME'18 Workshop     30-10-2018</a:t>
            </a:r>
            <a:endParaRPr lang="en-GB" sz="2000" i="1">
              <a:solidFill>
                <a:schemeClr val="tx1"/>
              </a:solidFill>
              <a:latin typeface="Gill Sans MT Pro Medium"/>
              <a:cs typeface="Gill Sans MT Pr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Histogram of I(</a:t>
            </a:r>
            <a:r>
              <a:rPr lang="en-GB" i="1">
                <a:solidFill>
                  <a:srgbClr val="883230"/>
                </a:solidFill>
              </a:rPr>
              <a:t>s</a:t>
            </a:r>
            <a:r>
              <a:rPr lang="en-GB">
                <a:solidFill>
                  <a:srgbClr val="883230"/>
                </a:solidFill>
              </a:rPr>
              <a:t>) values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9558B3F-6FA2-465F-BDEF-A3AE5E8A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8" y="1747070"/>
            <a:ext cx="6767127" cy="4434628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C6BE2A0-838C-4BC7-86A5-06296CF2DF29}"/>
              </a:ext>
            </a:extLst>
          </p:cNvPr>
          <p:cNvCxnSpPr/>
          <p:nvPr/>
        </p:nvCxnSpPr>
        <p:spPr>
          <a:xfrm>
            <a:off x="5439268" y="1614411"/>
            <a:ext cx="0" cy="4567287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8A87FB19-037D-4593-9364-3F2D5F7EA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72" y="1899795"/>
            <a:ext cx="2602219" cy="197646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3C34213-7996-4CDB-BB59-F015A973DFDF}"/>
              </a:ext>
            </a:extLst>
          </p:cNvPr>
          <p:cNvSpPr txBox="1"/>
          <p:nvPr/>
        </p:nvSpPr>
        <p:spPr>
          <a:xfrm>
            <a:off x="1961283" y="1100739"/>
            <a:ext cx="654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Prediction for </a:t>
            </a:r>
            <a:r>
              <a:rPr lang="en-GB" dirty="0">
                <a:solidFill>
                  <a:srgbClr val="FF0000"/>
                </a:solidFill>
              </a:rPr>
              <a:t>blocks</a:t>
            </a:r>
            <a:r>
              <a:rPr lang="en-GB" dirty="0"/>
              <a:t> by </a:t>
            </a:r>
            <a:r>
              <a:rPr lang="en-GB" dirty="0" err="1"/>
              <a:t>by</a:t>
            </a:r>
            <a:r>
              <a:rPr lang="en-GB" dirty="0"/>
              <a:t> simple majority model on samples with threshold 0.025 for I(s)</a:t>
            </a:r>
          </a:p>
        </p:txBody>
      </p:sp>
    </p:spTree>
    <p:extLst>
      <p:ext uri="{BB962C8B-B14F-4D97-AF65-F5344CB8AC3E}">
        <p14:creationId xmlns:p14="http://schemas.microsoft.com/office/powerpoint/2010/main" val="24992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1464710"/>
          </a:xfrm>
        </p:spPr>
        <p:txBody>
          <a:bodyPr/>
          <a:lstStyle/>
          <a:p>
            <a:r>
              <a:rPr lang="en-US" dirty="0">
                <a:solidFill>
                  <a:srgbClr val="883230"/>
                </a:solidFill>
              </a:rPr>
              <a:t>Average of I(</a:t>
            </a:r>
            <a:r>
              <a:rPr lang="en-US" i="1" dirty="0">
                <a:solidFill>
                  <a:srgbClr val="883230"/>
                </a:solidFill>
              </a:rPr>
              <a:t>s</a:t>
            </a:r>
            <a:r>
              <a:rPr lang="en-US" dirty="0">
                <a:solidFill>
                  <a:srgbClr val="883230"/>
                </a:solidFill>
              </a:rPr>
              <a:t>) values in blocks – 4 NOK at the end</a:t>
            </a:r>
            <a:endParaRPr lang="en-GB" dirty="0">
              <a:solidFill>
                <a:srgbClr val="883230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C2E8AE3-E578-4F00-ABC4-6DE54E823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6" y="1815345"/>
            <a:ext cx="6930872" cy="45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7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08119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I(</a:t>
            </a:r>
            <a:r>
              <a:rPr lang="en-GB" i="1">
                <a:solidFill>
                  <a:srgbClr val="883230"/>
                </a:solidFill>
              </a:rPr>
              <a:t>s</a:t>
            </a:r>
            <a:r>
              <a:rPr lang="en-GB">
                <a:solidFill>
                  <a:srgbClr val="883230"/>
                </a:solidFill>
              </a:rPr>
              <a:t>) values in blocks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B53A1B2-9279-4DA9-89CF-716D340B6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8" y="1664378"/>
            <a:ext cx="6621159" cy="42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4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1452562"/>
          </a:xfrm>
        </p:spPr>
        <p:txBody>
          <a:bodyPr/>
          <a:lstStyle/>
          <a:p>
            <a:r>
              <a:rPr lang="en-US" dirty="0">
                <a:solidFill>
                  <a:srgbClr val="883230"/>
                </a:solidFill>
              </a:rPr>
              <a:t>I(</a:t>
            </a:r>
            <a:r>
              <a:rPr lang="en-US" i="1" dirty="0">
                <a:solidFill>
                  <a:srgbClr val="883230"/>
                </a:solidFill>
              </a:rPr>
              <a:t>s</a:t>
            </a:r>
            <a:r>
              <a:rPr lang="en-US" dirty="0">
                <a:solidFill>
                  <a:srgbClr val="883230"/>
                </a:solidFill>
              </a:rPr>
              <a:t>) values of all blocks</a:t>
            </a:r>
            <a:endParaRPr lang="en-GB" dirty="0">
              <a:solidFill>
                <a:srgbClr val="883230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5DC2F16-594A-4816-8E26-9A0C62751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7" y="1750152"/>
            <a:ext cx="6983289" cy="44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8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1452562"/>
          </a:xfrm>
        </p:spPr>
        <p:txBody>
          <a:bodyPr/>
          <a:lstStyle/>
          <a:p>
            <a:r>
              <a:rPr lang="en-US" dirty="0">
                <a:solidFill>
                  <a:srgbClr val="883230"/>
                </a:solidFill>
              </a:rPr>
              <a:t>Differences in moving average of I(</a:t>
            </a:r>
            <a:r>
              <a:rPr lang="en-US" i="1" dirty="0">
                <a:solidFill>
                  <a:srgbClr val="883230"/>
                </a:solidFill>
              </a:rPr>
              <a:t>s</a:t>
            </a:r>
            <a:r>
              <a:rPr lang="en-US" dirty="0">
                <a:solidFill>
                  <a:srgbClr val="883230"/>
                </a:solidFill>
              </a:rPr>
              <a:t>) </a:t>
            </a:r>
            <a:endParaRPr lang="en-GB" dirty="0">
              <a:solidFill>
                <a:srgbClr val="883230"/>
              </a:solidFill>
            </a:endParaRP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267AD3CE-6CAC-491F-9641-12DBCBA51356}"/>
              </a:ext>
            </a:extLst>
          </p:cNvPr>
          <p:cNvGrpSpPr/>
          <p:nvPr/>
        </p:nvGrpSpPr>
        <p:grpSpPr>
          <a:xfrm>
            <a:off x="1652435" y="1727200"/>
            <a:ext cx="7235687" cy="4154557"/>
            <a:chOff x="1132182" y="1179484"/>
            <a:chExt cx="9233510" cy="5678516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AC013391-67B4-4CD0-9143-81E982239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972" y="4091233"/>
              <a:ext cx="4476720" cy="2766767"/>
            </a:xfrm>
            <a:prstGeom prst="rect">
              <a:avLst/>
            </a:prstGeom>
          </p:spPr>
        </p:pic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D2121C86-79A3-4693-BC15-112DB8E5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627" y="1179484"/>
              <a:ext cx="4353411" cy="2723672"/>
            </a:xfrm>
            <a:prstGeom prst="rect">
              <a:avLst/>
            </a:prstGeom>
          </p:spPr>
        </p:pic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1FF72ABE-9AD1-473E-AB2C-DFBCDFC4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182" y="4091231"/>
              <a:ext cx="4422292" cy="2766767"/>
            </a:xfrm>
            <a:prstGeom prst="rect">
              <a:avLst/>
            </a:prstGeom>
          </p:spPr>
        </p:pic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1E3870DC-13B4-4E7A-82E9-FDC1C7043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182" y="1180440"/>
              <a:ext cx="4351883" cy="2722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54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7" y="477078"/>
            <a:ext cx="7031171" cy="1461052"/>
          </a:xfrm>
        </p:spPr>
        <p:txBody>
          <a:bodyPr/>
          <a:lstStyle/>
          <a:p>
            <a:r>
              <a:rPr lang="hu-HU" dirty="0" err="1">
                <a:solidFill>
                  <a:srgbClr val="883230"/>
                </a:solidFill>
              </a:rPr>
              <a:t>Blocks</a:t>
            </a:r>
            <a:r>
              <a:rPr lang="hu-HU" dirty="0">
                <a:solidFill>
                  <a:srgbClr val="883230"/>
                </a:solidFill>
              </a:rPr>
              <a:t> </a:t>
            </a:r>
            <a:r>
              <a:rPr lang="hu-HU" dirty="0" err="1">
                <a:solidFill>
                  <a:srgbClr val="883230"/>
                </a:solidFill>
              </a:rPr>
              <a:t>ordered</a:t>
            </a:r>
            <a:r>
              <a:rPr lang="hu-HU" dirty="0">
                <a:solidFill>
                  <a:srgbClr val="883230"/>
                </a:solidFill>
              </a:rPr>
              <a:t> </a:t>
            </a:r>
            <a:r>
              <a:rPr lang="hu-HU" dirty="0" err="1">
                <a:solidFill>
                  <a:srgbClr val="883230"/>
                </a:solidFill>
              </a:rPr>
              <a:t>by</a:t>
            </a:r>
            <a:r>
              <a:rPr lang="hu-HU" dirty="0">
                <a:solidFill>
                  <a:srgbClr val="883230"/>
                </a:solidFill>
              </a:rPr>
              <a:t> maximum d</a:t>
            </a:r>
            <a:r>
              <a:rPr lang="en-US" dirty="0" err="1">
                <a:solidFill>
                  <a:srgbClr val="883230"/>
                </a:solidFill>
              </a:rPr>
              <a:t>iff</a:t>
            </a:r>
            <a:r>
              <a:rPr lang="hu-HU" dirty="0">
                <a:solidFill>
                  <a:srgbClr val="883230"/>
                </a:solidFill>
              </a:rPr>
              <a:t>s</a:t>
            </a:r>
            <a:r>
              <a:rPr lang="en-US" dirty="0">
                <a:solidFill>
                  <a:srgbClr val="883230"/>
                </a:solidFill>
              </a:rPr>
              <a:t> in moving average of I(</a:t>
            </a:r>
            <a:r>
              <a:rPr lang="en-US" i="1" dirty="0">
                <a:solidFill>
                  <a:srgbClr val="883230"/>
                </a:solidFill>
              </a:rPr>
              <a:t>s</a:t>
            </a:r>
            <a:r>
              <a:rPr lang="en-US" dirty="0">
                <a:solidFill>
                  <a:srgbClr val="883230"/>
                </a:solidFill>
              </a:rPr>
              <a:t>) </a:t>
            </a:r>
            <a:endParaRPr lang="en-GB" dirty="0">
              <a:solidFill>
                <a:srgbClr val="88323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C88BF2-9514-4E95-8C96-06C32DB42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7" y="2038558"/>
            <a:ext cx="6772203" cy="43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 dirty="0">
                <a:solidFill>
                  <a:srgbClr val="883230"/>
                </a:solidFill>
              </a:rPr>
              <a:t>Predictions for blocks</a:t>
            </a:r>
          </a:p>
        </p:txBody>
      </p:sp>
      <p:pic>
        <p:nvPicPr>
          <p:cNvPr id="6" name="Tartalom helye 2">
            <a:extLst>
              <a:ext uri="{FF2B5EF4-FFF2-40B4-BE49-F238E27FC236}">
                <a16:creationId xmlns:a16="http://schemas.microsoft.com/office/drawing/2014/main" id="{01C41791-366D-4DD6-9430-9A0C1CFE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74386" y="3409122"/>
            <a:ext cx="3558086" cy="27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rtalom helye 9">
            <a:extLst>
              <a:ext uri="{FF2B5EF4-FFF2-40B4-BE49-F238E27FC236}">
                <a16:creationId xmlns:a16="http://schemas.microsoft.com/office/drawing/2014/main" id="{27225375-F24A-428B-9A1F-1D945D2362E8}"/>
              </a:ext>
            </a:extLst>
          </p:cNvPr>
          <p:cNvSpPr txBox="1">
            <a:spLocks/>
          </p:cNvSpPr>
          <p:nvPr/>
        </p:nvSpPr>
        <p:spPr bwMode="auto">
          <a:xfrm>
            <a:off x="1826697" y="1341783"/>
            <a:ext cx="6818243" cy="17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One-leave-out</a:t>
            </a:r>
          </a:p>
          <a:p>
            <a:r>
              <a:rPr lang="en-GB"/>
              <a:t>Treshold for critical jumps by ratio of the experts’ labels</a:t>
            </a:r>
          </a:p>
        </p:txBody>
      </p:sp>
    </p:spTree>
    <p:extLst>
      <p:ext uri="{BB962C8B-B14F-4D97-AF65-F5344CB8AC3E}">
        <p14:creationId xmlns:p14="http://schemas.microsoft.com/office/powerpoint/2010/main" val="116937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Predictions for samples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31CB74E8-83B0-4A8B-B67F-A6FAD1DD1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697" y="1071440"/>
            <a:ext cx="6818243" cy="1371600"/>
          </a:xfrm>
        </p:spPr>
        <p:txBody>
          <a:bodyPr/>
          <a:lstStyle/>
          <a:p>
            <a:r>
              <a:rPr lang="en-GB" i="1"/>
              <a:t>Derived</a:t>
            </a:r>
            <a:r>
              <a:rPr lang="en-GB"/>
              <a:t> labelling as ”original”</a:t>
            </a:r>
          </a:p>
          <a:p>
            <a:r>
              <a:rPr lang="en-GB"/>
              <a:t>NOK samples after ”errors” in block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DF3B8DDC-55E3-41FF-9FEF-B21591876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507" y="2286001"/>
            <a:ext cx="3870527" cy="381559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8D63330-793A-4B66-B6E6-C46C51FD5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05" y="2971801"/>
            <a:ext cx="2612423" cy="1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0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145256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Predictions for blocks based on derived labels of samples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7970529-5935-4316-932F-A8308909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730" y="3697182"/>
            <a:ext cx="3487747" cy="264905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FAECBBC-D51D-46EF-9B59-EDDF8B044DE4}"/>
              </a:ext>
            </a:extLst>
          </p:cNvPr>
          <p:cNvSpPr txBox="1"/>
          <p:nvPr/>
        </p:nvSpPr>
        <p:spPr>
          <a:xfrm>
            <a:off x="1914047" y="1758121"/>
            <a:ext cx="6464640" cy="18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 i="1">
                <a:latin typeface="+mn-lt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r>
              <a:rPr lang="en-GB" i="0"/>
              <a:t>Prediction for blocks by majority model on samples with threshold by OK-NOK ratio</a:t>
            </a:r>
          </a:p>
          <a:p>
            <a:endParaRPr lang="en-GB" i="0"/>
          </a:p>
        </p:txBody>
      </p:sp>
    </p:spTree>
    <p:extLst>
      <p:ext uri="{BB962C8B-B14F-4D97-AF65-F5344CB8AC3E}">
        <p14:creationId xmlns:p14="http://schemas.microsoft.com/office/powerpoint/2010/main" val="203844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Details of errors by IF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666240" y="1310640"/>
            <a:ext cx="7172960" cy="4947920"/>
          </a:xfrm>
        </p:spPr>
        <p:txBody>
          <a:bodyPr>
            <a:normAutofit/>
          </a:bodyPr>
          <a:lstStyle/>
          <a:p>
            <a:pPr marL="514350" indent="-457200"/>
            <a:r>
              <a:rPr lang="en-GB" dirty="0"/>
              <a:t>Collecting variables along paths from the root leads to </a:t>
            </a:r>
            <a:r>
              <a:rPr lang="en-GB" dirty="0">
                <a:solidFill>
                  <a:srgbClr val="FF0000"/>
                </a:solidFill>
              </a:rPr>
              <a:t>NOK sample</a:t>
            </a:r>
            <a:r>
              <a:rPr lang="hu-HU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from a given block </a:t>
            </a:r>
          </a:p>
          <a:p>
            <a:pPr marL="514350" indent="-457200"/>
            <a:r>
              <a:rPr lang="en-GB" dirty="0"/>
              <a:t>Statistics on these variable</a:t>
            </a:r>
            <a:r>
              <a:rPr lang="hu-HU"/>
              <a:t>s</a:t>
            </a:r>
            <a:r>
              <a:rPr lang="en-GB"/>
              <a:t> </a:t>
            </a:r>
            <a:r>
              <a:rPr lang="en-GB" dirty="0"/>
              <a:t>(hardware location and type)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B2B95EE-F628-4331-8359-965C14170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16490"/>
            <a:ext cx="5034456" cy="25172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6263AC7-F862-4ED6-AD25-340B4D520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5" t="2020" r="2345" b="9679"/>
          <a:stretch/>
        </p:blipFill>
        <p:spPr>
          <a:xfrm>
            <a:off x="5445888" y="4091651"/>
            <a:ext cx="3433823" cy="2166909"/>
          </a:xfrm>
          <a:prstGeom prst="rect">
            <a:avLst/>
          </a:prstGeom>
        </p:spPr>
      </p:pic>
      <p:sp>
        <p:nvSpPr>
          <p:cNvPr id="8" name="Folyamatábra: Bekötés 7">
            <a:extLst>
              <a:ext uri="{FF2B5EF4-FFF2-40B4-BE49-F238E27FC236}">
                <a16:creationId xmlns:a16="http://schemas.microsoft.com/office/drawing/2014/main" id="{D42D9B50-D5D8-40E0-AFD6-4F7CCB4B81E3}"/>
              </a:ext>
            </a:extLst>
          </p:cNvPr>
          <p:cNvSpPr/>
          <p:nvPr/>
        </p:nvSpPr>
        <p:spPr>
          <a:xfrm>
            <a:off x="4686482" y="6239074"/>
            <a:ext cx="78686" cy="8681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lyamatábra: Bekötés 8">
            <a:extLst>
              <a:ext uri="{FF2B5EF4-FFF2-40B4-BE49-F238E27FC236}">
                <a16:creationId xmlns:a16="http://schemas.microsoft.com/office/drawing/2014/main" id="{992775BB-B3BC-4B65-8150-8940E104C434}"/>
              </a:ext>
            </a:extLst>
          </p:cNvPr>
          <p:cNvSpPr/>
          <p:nvPr/>
        </p:nvSpPr>
        <p:spPr>
          <a:xfrm>
            <a:off x="1534238" y="5537850"/>
            <a:ext cx="78686" cy="86810"/>
          </a:xfrm>
          <a:prstGeom prst="flowChartConnector">
            <a:avLst/>
          </a:prstGeom>
          <a:solidFill>
            <a:srgbClr val="204A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65C15C0D-45E0-46F4-B403-631E209DDBB5}"/>
              </a:ext>
            </a:extLst>
          </p:cNvPr>
          <p:cNvCxnSpPr>
            <a:cxnSpLocks/>
          </p:cNvCxnSpPr>
          <p:nvPr/>
        </p:nvCxnSpPr>
        <p:spPr>
          <a:xfrm flipH="1">
            <a:off x="5559066" y="4759031"/>
            <a:ext cx="199942" cy="121090"/>
          </a:xfrm>
          <a:prstGeom prst="line">
            <a:avLst/>
          </a:prstGeom>
          <a:ln>
            <a:solidFill>
              <a:srgbClr val="FF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2CDD2080-0E58-42AD-BD33-D4A21B9824E6}"/>
              </a:ext>
            </a:extLst>
          </p:cNvPr>
          <p:cNvCxnSpPr>
            <a:cxnSpLocks/>
          </p:cNvCxnSpPr>
          <p:nvPr/>
        </p:nvCxnSpPr>
        <p:spPr>
          <a:xfrm flipH="1">
            <a:off x="6600536" y="4765087"/>
            <a:ext cx="206376" cy="130175"/>
          </a:xfrm>
          <a:prstGeom prst="line">
            <a:avLst/>
          </a:prstGeom>
          <a:ln>
            <a:solidFill>
              <a:srgbClr val="FF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FAACD7FF-23B8-462A-B606-2367169AC825}"/>
              </a:ext>
            </a:extLst>
          </p:cNvPr>
          <p:cNvCxnSpPr>
            <a:cxnSpLocks/>
          </p:cNvCxnSpPr>
          <p:nvPr/>
        </p:nvCxnSpPr>
        <p:spPr>
          <a:xfrm>
            <a:off x="6585396" y="5006951"/>
            <a:ext cx="115158" cy="134278"/>
          </a:xfrm>
          <a:prstGeom prst="line">
            <a:avLst/>
          </a:prstGeom>
          <a:ln>
            <a:solidFill>
              <a:srgbClr val="FF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ACC0C954-52B7-4921-823F-692A76FA2B82}"/>
              </a:ext>
            </a:extLst>
          </p:cNvPr>
          <p:cNvCxnSpPr>
            <a:cxnSpLocks/>
          </p:cNvCxnSpPr>
          <p:nvPr/>
        </p:nvCxnSpPr>
        <p:spPr>
          <a:xfrm>
            <a:off x="8583105" y="4749946"/>
            <a:ext cx="207389" cy="130175"/>
          </a:xfrm>
          <a:prstGeom prst="line">
            <a:avLst/>
          </a:prstGeom>
          <a:ln>
            <a:solidFill>
              <a:srgbClr val="FF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9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771842"/>
          </a:xfrm>
        </p:spPr>
        <p:txBody>
          <a:bodyPr/>
          <a:lstStyle/>
          <a:p>
            <a:r>
              <a:rPr lang="en-GB" dirty="0">
                <a:solidFill>
                  <a:srgbClr val="883230"/>
                </a:solidFill>
              </a:rPr>
              <a:t>The task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057399" y="1229360"/>
            <a:ext cx="6549887" cy="3292944"/>
          </a:xfrm>
        </p:spPr>
        <p:txBody>
          <a:bodyPr/>
          <a:lstStyle/>
          <a:p>
            <a:r>
              <a:rPr lang="en-GB"/>
              <a:t>IP Multimedia Subsystem (IMS) applications</a:t>
            </a:r>
          </a:p>
          <a:p>
            <a:r>
              <a:rPr lang="en-GB"/>
              <a:t>Non-functional &gt; performance &gt; endurance tests: software can sustain the continuous expected load without performance degradation</a:t>
            </a:r>
          </a:p>
          <a:p>
            <a:endParaRPr lang="en-GB"/>
          </a:p>
        </p:txBody>
      </p:sp>
      <p:pic>
        <p:nvPicPr>
          <p:cNvPr id="7" name="Picture 4" descr="MGW.JPG">
            <a:extLst>
              <a:ext uri="{FF2B5EF4-FFF2-40B4-BE49-F238E27FC236}">
                <a16:creationId xmlns:a16="http://schemas.microsoft.com/office/drawing/2014/main" id="{27FA582A-E400-4CA4-AB54-F9949EE33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96" t="-1554" r="16958" b="1554"/>
          <a:stretch/>
        </p:blipFill>
        <p:spPr bwMode="auto">
          <a:xfrm>
            <a:off x="142940" y="2991678"/>
            <a:ext cx="1914460" cy="3690840"/>
          </a:xfrm>
          <a:prstGeom prst="rect">
            <a:avLst/>
          </a:prstGeom>
          <a:noFill/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5" descr="8866627321886.jpg">
            <a:extLst>
              <a:ext uri="{FF2B5EF4-FFF2-40B4-BE49-F238E27FC236}">
                <a16:creationId xmlns:a16="http://schemas.microsoft.com/office/drawing/2014/main" id="{A7A45DE3-0B37-4A1A-AB2A-29A2EEE11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26" y="4232433"/>
            <a:ext cx="4144617" cy="207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8124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F697B1-1026-4968-8A65-DA8787CE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323" y="1282148"/>
            <a:ext cx="7106477" cy="5039139"/>
          </a:xfrm>
        </p:spPr>
        <p:txBody>
          <a:bodyPr/>
          <a:lstStyle/>
          <a:p>
            <a:r>
              <a:rPr lang="en-GB" dirty="0"/>
              <a:t>Test on each new software version</a:t>
            </a:r>
          </a:p>
          <a:p>
            <a:r>
              <a:rPr lang="en-GB" dirty="0"/>
              <a:t>Several hours/days for a test (</a:t>
            </a:r>
            <a:r>
              <a:rPr lang="en-GB" i="1" dirty="0">
                <a:solidFill>
                  <a:srgbClr val="FF0000"/>
                </a:solidFill>
              </a:rPr>
              <a:t>block</a:t>
            </a:r>
            <a:r>
              <a:rPr lang="en-GB" dirty="0"/>
              <a:t>)</a:t>
            </a:r>
          </a:p>
          <a:p>
            <a:r>
              <a:rPr lang="en-GB" dirty="0"/>
              <a:t>Tests/blocks are labelled by </a:t>
            </a:r>
            <a:r>
              <a:rPr lang="en-GB" dirty="0">
                <a:solidFill>
                  <a:srgbClr val="FF0000"/>
                </a:solidFill>
              </a:rPr>
              <a:t>OK</a:t>
            </a:r>
            <a:r>
              <a:rPr lang="en-GB" dirty="0"/>
              <a:t> (6</a:t>
            </a:r>
            <a:r>
              <a:rPr lang="hu-HU" dirty="0"/>
              <a:t>4</a:t>
            </a:r>
            <a:r>
              <a:rPr lang="en-GB" dirty="0"/>
              <a:t>) or </a:t>
            </a:r>
            <a:r>
              <a:rPr lang="en-GB" dirty="0">
                <a:solidFill>
                  <a:srgbClr val="FF0000"/>
                </a:solidFill>
              </a:rPr>
              <a:t>NOK </a:t>
            </a:r>
            <a:r>
              <a:rPr lang="en-GB" dirty="0"/>
              <a:t>(5) or </a:t>
            </a:r>
            <a:r>
              <a:rPr lang="en-GB" dirty="0" err="1">
                <a:solidFill>
                  <a:srgbClr val="FF0000"/>
                </a:solidFill>
              </a:rPr>
              <a:t>unlabbeled</a:t>
            </a:r>
            <a:r>
              <a:rPr lang="en-GB" dirty="0"/>
              <a:t> (72)</a:t>
            </a:r>
          </a:p>
          <a:p>
            <a:r>
              <a:rPr lang="en-GB" dirty="0"/>
              <a:t>Every 15 minutes an XML file with aggregated data (</a:t>
            </a:r>
            <a:r>
              <a:rPr lang="en-GB" i="1" dirty="0">
                <a:solidFill>
                  <a:srgbClr val="FF0000"/>
                </a:solidFill>
              </a:rPr>
              <a:t>sample</a:t>
            </a:r>
            <a:r>
              <a:rPr lang="en-GB" dirty="0"/>
              <a:t>) is generated (10240)</a:t>
            </a:r>
          </a:p>
          <a:p>
            <a:r>
              <a:rPr lang="en-GB" dirty="0"/>
              <a:t>There is no expert labelling for samples</a:t>
            </a:r>
          </a:p>
          <a:p>
            <a:r>
              <a:rPr lang="en-GB" dirty="0"/>
              <a:t>Data from about one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77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Understanding data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666240" y="1310640"/>
            <a:ext cx="7172960" cy="4947920"/>
          </a:xfrm>
        </p:spPr>
        <p:txBody>
          <a:bodyPr>
            <a:normAutofit/>
          </a:bodyPr>
          <a:lstStyle/>
          <a:p>
            <a:r>
              <a:rPr lang="en-GB"/>
              <a:t>1664 </a:t>
            </a:r>
            <a:r>
              <a:rPr lang="en-GB">
                <a:solidFill>
                  <a:srgbClr val="FF0000"/>
                </a:solidFill>
              </a:rPr>
              <a:t>types</a:t>
            </a:r>
            <a:r>
              <a:rPr lang="en-GB"/>
              <a:t> of measured values</a:t>
            </a:r>
          </a:p>
          <a:p>
            <a:r>
              <a:rPr lang="en-GB"/>
              <a:t>several hardware locations  </a:t>
            </a:r>
          </a:p>
          <a:p>
            <a:r>
              <a:rPr lang="en-GB"/>
              <a:t>altogether 10131 individual </a:t>
            </a:r>
            <a:r>
              <a:rPr lang="en-GB">
                <a:solidFill>
                  <a:srgbClr val="FF0000"/>
                </a:solidFill>
              </a:rPr>
              <a:t>features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5F36433-4F2D-4B02-8767-B36EC578E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2" y="3552974"/>
            <a:ext cx="2980697" cy="297393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2617905-366E-4FF2-BCF1-BB69383A6AB1}"/>
              </a:ext>
            </a:extLst>
          </p:cNvPr>
          <p:cNvSpPr txBox="1"/>
          <p:nvPr/>
        </p:nvSpPr>
        <p:spPr>
          <a:xfrm>
            <a:off x="1835633" y="4028658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+mn-lt"/>
              </a:rPr>
              <a:t>#NaN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42AAB49-B54D-49A4-B868-AEF72F4FF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377" y="3563025"/>
            <a:ext cx="3020432" cy="301358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21C6735-61C0-4091-9B01-02078BBADFAF}"/>
              </a:ext>
            </a:extLst>
          </p:cNvPr>
          <p:cNvSpPr txBox="1"/>
          <p:nvPr/>
        </p:nvSpPr>
        <p:spPr>
          <a:xfrm>
            <a:off x="4973724" y="4028658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+mn-lt"/>
              </a:rPr>
              <a:t>#0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684135D-A889-42F4-872B-1BB18F875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131" y="3553086"/>
            <a:ext cx="3073561" cy="306659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2CE45F3-2F6D-432C-BFFC-3B84E8DE04C0}"/>
              </a:ext>
            </a:extLst>
          </p:cNvPr>
          <p:cNvSpPr txBox="1"/>
          <p:nvPr/>
        </p:nvSpPr>
        <p:spPr>
          <a:xfrm>
            <a:off x="7722803" y="4044119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+mn-lt"/>
              </a:rPr>
              <a:t>#0&lt;</a:t>
            </a:r>
          </a:p>
        </p:txBody>
      </p:sp>
    </p:spTree>
    <p:extLst>
      <p:ext uri="{BB962C8B-B14F-4D97-AF65-F5344CB8AC3E}">
        <p14:creationId xmlns:p14="http://schemas.microsoft.com/office/powerpoint/2010/main" val="182047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 dirty="0">
                <a:solidFill>
                  <a:srgbClr val="883230"/>
                </a:solidFill>
              </a:rPr>
              <a:t>Feature engineering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666240" y="1310640"/>
            <a:ext cx="7172960" cy="4947920"/>
          </a:xfrm>
        </p:spPr>
        <p:txBody>
          <a:bodyPr>
            <a:normAutofit/>
          </a:bodyPr>
          <a:lstStyle/>
          <a:p>
            <a:r>
              <a:rPr lang="en-GB" dirty="0"/>
              <a:t>100 important types by software tester experts (731 features) </a:t>
            </a:r>
          </a:p>
          <a:p>
            <a:r>
              <a:rPr lang="en-GB" dirty="0"/>
              <a:t>Features with </a:t>
            </a:r>
            <a:r>
              <a:rPr lang="en-GB" dirty="0" err="1"/>
              <a:t>NaN</a:t>
            </a:r>
            <a:r>
              <a:rPr lang="en-GB" dirty="0"/>
              <a:t> values or only zeros are dropped</a:t>
            </a:r>
          </a:p>
          <a:p>
            <a:r>
              <a:rPr lang="en-GB" dirty="0"/>
              <a:t>Finally 328 features </a:t>
            </a:r>
          </a:p>
        </p:txBody>
      </p:sp>
    </p:spTree>
    <p:extLst>
      <p:ext uri="{BB962C8B-B14F-4D97-AF65-F5344CB8AC3E}">
        <p14:creationId xmlns:p14="http://schemas.microsoft.com/office/powerpoint/2010/main" val="15877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ML methods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666240" y="1310640"/>
            <a:ext cx="7172960" cy="4947920"/>
          </a:xfrm>
        </p:spPr>
        <p:txBody>
          <a:bodyPr>
            <a:normAutofit/>
          </a:bodyPr>
          <a:lstStyle/>
          <a:p>
            <a:r>
              <a:rPr lang="en-GB" dirty="0"/>
              <a:t>Prediction for samples or blocks?</a:t>
            </a:r>
          </a:p>
          <a:p>
            <a:r>
              <a:rPr lang="en-GB" dirty="0"/>
              <a:t>Test data </a:t>
            </a:r>
            <a:r>
              <a:rPr lang="en-GB" dirty="0">
                <a:solidFill>
                  <a:srgbClr val="FF0000"/>
                </a:solidFill>
              </a:rPr>
              <a:t>should not cut </a:t>
            </a:r>
            <a:r>
              <a:rPr lang="en-GB" dirty="0"/>
              <a:t>block</a:t>
            </a:r>
          </a:p>
          <a:p>
            <a:r>
              <a:rPr lang="en-GB" dirty="0"/>
              <a:t>Supervised</a:t>
            </a:r>
          </a:p>
          <a:p>
            <a:pPr lvl="1"/>
            <a:r>
              <a:rPr lang="en-GB" dirty="0"/>
              <a:t>Random Forest</a:t>
            </a:r>
          </a:p>
          <a:p>
            <a:pPr lvl="1"/>
            <a:r>
              <a:rPr lang="en-GB" dirty="0"/>
              <a:t>Adaptive Boosting</a:t>
            </a:r>
          </a:p>
          <a:p>
            <a:pPr lvl="1"/>
            <a:r>
              <a:rPr lang="en-GB" dirty="0"/>
              <a:t>Extreme Gradient Boosting</a:t>
            </a:r>
          </a:p>
          <a:p>
            <a:r>
              <a:rPr lang="en-GB" dirty="0"/>
              <a:t>Unsupervised</a:t>
            </a:r>
          </a:p>
          <a:p>
            <a:pPr lvl="1"/>
            <a:r>
              <a:rPr lang="en-GB" dirty="0"/>
              <a:t>One-Class Support Vector Machine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Isolation Forest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78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Isolation Forest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666240" y="1310640"/>
            <a:ext cx="7172960" cy="4947920"/>
          </a:xfrm>
        </p:spPr>
        <p:txBody>
          <a:bodyPr>
            <a:normAutofit/>
          </a:bodyPr>
          <a:lstStyle/>
          <a:p>
            <a:pPr marL="514350" indent="-457200"/>
            <a:r>
              <a:rPr lang="en-GB" dirty="0"/>
              <a:t>Trees by random splits on samples</a:t>
            </a:r>
          </a:p>
          <a:p>
            <a:pPr marL="514350" indent="-457200"/>
            <a:r>
              <a:rPr lang="en-GB" dirty="0"/>
              <a:t>Labels contain only one sample</a:t>
            </a:r>
          </a:p>
          <a:p>
            <a:pPr marL="514350" indent="-457200"/>
            <a:r>
              <a:rPr lang="en-GB" dirty="0"/>
              <a:t>I(</a:t>
            </a:r>
            <a:r>
              <a:rPr lang="en-GB" i="1" dirty="0"/>
              <a:t>s</a:t>
            </a:r>
            <a:r>
              <a:rPr lang="en-GB" dirty="0"/>
              <a:t>) – average level of single sample </a:t>
            </a:r>
            <a:r>
              <a:rPr lang="en-GB" i="1" dirty="0"/>
              <a:t>s</a:t>
            </a:r>
            <a:r>
              <a:rPr lang="en-GB" dirty="0"/>
              <a:t> in the trees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B2B95EE-F628-4331-8359-965C14170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16490"/>
            <a:ext cx="5034456" cy="25172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6263AC7-F862-4ED6-AD25-340B4D520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5" t="2020" r="2345" b="9679"/>
          <a:stretch/>
        </p:blipFill>
        <p:spPr>
          <a:xfrm>
            <a:off x="5445888" y="4091651"/>
            <a:ext cx="3433823" cy="2166909"/>
          </a:xfrm>
          <a:prstGeom prst="rect">
            <a:avLst/>
          </a:prstGeom>
        </p:spPr>
      </p:pic>
      <p:sp>
        <p:nvSpPr>
          <p:cNvPr id="8" name="Folyamatábra: Bekötés 7">
            <a:extLst>
              <a:ext uri="{FF2B5EF4-FFF2-40B4-BE49-F238E27FC236}">
                <a16:creationId xmlns:a16="http://schemas.microsoft.com/office/drawing/2014/main" id="{D42D9B50-D5D8-40E0-AFD6-4F7CCB4B81E3}"/>
              </a:ext>
            </a:extLst>
          </p:cNvPr>
          <p:cNvSpPr/>
          <p:nvPr/>
        </p:nvSpPr>
        <p:spPr>
          <a:xfrm>
            <a:off x="4686482" y="6239074"/>
            <a:ext cx="78686" cy="8681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lyamatábra: Bekötés 8">
            <a:extLst>
              <a:ext uri="{FF2B5EF4-FFF2-40B4-BE49-F238E27FC236}">
                <a16:creationId xmlns:a16="http://schemas.microsoft.com/office/drawing/2014/main" id="{992775BB-B3BC-4B65-8150-8940E104C434}"/>
              </a:ext>
            </a:extLst>
          </p:cNvPr>
          <p:cNvSpPr/>
          <p:nvPr/>
        </p:nvSpPr>
        <p:spPr>
          <a:xfrm>
            <a:off x="1534238" y="5537850"/>
            <a:ext cx="78686" cy="86810"/>
          </a:xfrm>
          <a:prstGeom prst="flowChartConnector">
            <a:avLst/>
          </a:prstGeom>
          <a:solidFill>
            <a:srgbClr val="204A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5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Histogram of I(</a:t>
            </a:r>
            <a:r>
              <a:rPr lang="en-GB" i="1">
                <a:solidFill>
                  <a:srgbClr val="883230"/>
                </a:solidFill>
              </a:rPr>
              <a:t>s</a:t>
            </a:r>
            <a:r>
              <a:rPr lang="en-GB">
                <a:solidFill>
                  <a:srgbClr val="883230"/>
                </a:solidFill>
              </a:rPr>
              <a:t>) values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9558B3F-6FA2-465F-BDEF-A3AE5E8A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8" y="1747070"/>
            <a:ext cx="6767127" cy="44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914082"/>
          </a:xfrm>
        </p:spPr>
        <p:txBody>
          <a:bodyPr/>
          <a:lstStyle/>
          <a:p>
            <a:r>
              <a:rPr lang="en-GB">
                <a:solidFill>
                  <a:srgbClr val="883230"/>
                </a:solidFill>
              </a:rPr>
              <a:t>Histogram of I(</a:t>
            </a:r>
            <a:r>
              <a:rPr lang="en-GB" i="1">
                <a:solidFill>
                  <a:srgbClr val="883230"/>
                </a:solidFill>
              </a:rPr>
              <a:t>s</a:t>
            </a:r>
            <a:r>
              <a:rPr lang="en-GB">
                <a:solidFill>
                  <a:srgbClr val="883230"/>
                </a:solidFill>
              </a:rPr>
              <a:t>) values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9558B3F-6FA2-465F-BDEF-A3AE5E8A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8" y="1747070"/>
            <a:ext cx="6767127" cy="443462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5359C29-1EAF-49AA-98D4-5D8411B24728}"/>
              </a:ext>
            </a:extLst>
          </p:cNvPr>
          <p:cNvSpPr txBox="1"/>
          <p:nvPr/>
        </p:nvSpPr>
        <p:spPr>
          <a:xfrm>
            <a:off x="1886378" y="487365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measurement</a:t>
            </a:r>
            <a:br>
              <a:rPr lang="en-GB">
                <a:solidFill>
                  <a:srgbClr val="FF0000"/>
                </a:solidFill>
              </a:rPr>
            </a:br>
            <a:r>
              <a:rPr lang="en-GB">
                <a:solidFill>
                  <a:srgbClr val="FF0000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214253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391</Words>
  <Application>Microsoft Office PowerPoint</Application>
  <PresentationFormat>Diavetítés a képernyőre (4:3 oldalarány)</PresentationFormat>
  <Paragraphs>64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Gill Sans MT Pro Medium</vt:lpstr>
      <vt:lpstr>Arial</vt:lpstr>
      <vt:lpstr>Calibri</vt:lpstr>
      <vt:lpstr>Office Theme</vt:lpstr>
      <vt:lpstr>PowerPoint-bemutató</vt:lpstr>
      <vt:lpstr>The task</vt:lpstr>
      <vt:lpstr>Data</vt:lpstr>
      <vt:lpstr>Understanding data</vt:lpstr>
      <vt:lpstr>Feature engineering</vt:lpstr>
      <vt:lpstr>ML methods</vt:lpstr>
      <vt:lpstr>Isolation Forest</vt:lpstr>
      <vt:lpstr>Histogram of I(s) values </vt:lpstr>
      <vt:lpstr>Histogram of I(s) values </vt:lpstr>
      <vt:lpstr>Histogram of I(s) values </vt:lpstr>
      <vt:lpstr>Average of I(s) values in blocks – 4 NOK at the end</vt:lpstr>
      <vt:lpstr>I(s) values in blocks</vt:lpstr>
      <vt:lpstr>I(s) values of all blocks</vt:lpstr>
      <vt:lpstr>Differences in moving average of I(s) </vt:lpstr>
      <vt:lpstr>Blocks ordered by maximum diffs in moving average of I(s) </vt:lpstr>
      <vt:lpstr>Predictions for blocks</vt:lpstr>
      <vt:lpstr>Predictions for samples</vt:lpstr>
      <vt:lpstr>Predictions for blocks based on derived labels of samples</vt:lpstr>
      <vt:lpstr>Details of errors by IF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</dc:creator>
  <cp:lastModifiedBy>Andras Lukacs</cp:lastModifiedBy>
  <cp:revision>54</cp:revision>
  <dcterms:created xsi:type="dcterms:W3CDTF">2011-03-29T08:32:47Z</dcterms:created>
  <dcterms:modified xsi:type="dcterms:W3CDTF">2018-10-30T15:24:22Z</dcterms:modified>
</cp:coreProperties>
</file>