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1" r:id="rId2"/>
    <p:sldId id="299" r:id="rId3"/>
    <p:sldId id="298" r:id="rId4"/>
    <p:sldId id="288" r:id="rId5"/>
    <p:sldId id="29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8D2955-C6E9-D841-99F1-82307B3B87F5}">
          <p14:sldIdLst>
            <p14:sldId id="271"/>
            <p14:sldId id="299"/>
            <p14:sldId id="298"/>
            <p14:sldId id="288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0E5FF"/>
    <a:srgbClr val="FCFCFC"/>
    <a:srgbClr val="F9F7EC"/>
    <a:srgbClr val="567394"/>
    <a:srgbClr val="D3E5EC"/>
    <a:srgbClr val="E4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6" autoAdjust="0"/>
    <p:restoredTop sz="94790"/>
  </p:normalViewPr>
  <p:slideViewPr>
    <p:cSldViewPr snapToGrid="0" snapToObjects="1">
      <p:cViewPr varScale="1">
        <p:scale>
          <a:sx n="184" d="100"/>
          <a:sy n="184" d="100"/>
        </p:scale>
        <p:origin x="24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82A4-E224-0845-8453-2D2F61FB2514}" type="doc">
      <dgm:prSet loTypeId="urn:microsoft.com/office/officeart/2005/8/layout/vList3" loCatId="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5B69C89-EB6F-2848-BEA0-0D160D647609}">
      <dgm:prSet phldrT="[Text]" custT="1"/>
      <dgm:spPr/>
      <dgm:t>
        <a:bodyPr/>
        <a:lstStyle/>
        <a:p>
          <a:pPr algn="l"/>
          <a:r>
            <a:rPr lang="en-US" sz="2400" b="1" dirty="0"/>
            <a:t>4 years </a:t>
          </a:r>
        </a:p>
        <a:p>
          <a:pPr algn="l"/>
          <a:r>
            <a:rPr lang="en-US" sz="1600" b="0" i="1" dirty="0"/>
            <a:t>2017 - 2020 </a:t>
          </a:r>
        </a:p>
      </dgm:t>
    </dgm:pt>
    <dgm:pt modelId="{4E0882C5-FA69-8946-91EC-6ED17B9721F1}" type="parTrans" cxnId="{359A6C50-C989-4D45-8FE6-50BF1439A033}">
      <dgm:prSet/>
      <dgm:spPr/>
      <dgm:t>
        <a:bodyPr/>
        <a:lstStyle/>
        <a:p>
          <a:endParaRPr lang="en-US"/>
        </a:p>
      </dgm:t>
    </dgm:pt>
    <dgm:pt modelId="{C640546B-60EB-224B-9331-941980B905F6}" type="sibTrans" cxnId="{359A6C50-C989-4D45-8FE6-50BF1439A033}">
      <dgm:prSet/>
      <dgm:spPr/>
      <dgm:t>
        <a:bodyPr/>
        <a:lstStyle/>
        <a:p>
          <a:endParaRPr lang="en-US"/>
        </a:p>
      </dgm:t>
    </dgm:pt>
    <dgm:pt modelId="{6FF2EB6D-F11A-A74B-8DE7-86E1F9A3EB1F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000" b="1" i="0" dirty="0">
              <a:solidFill>
                <a:schemeClr val="tx1"/>
              </a:solidFill>
            </a:rPr>
            <a:t>7 Work Packages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700" b="0" i="1" dirty="0"/>
            <a:t>Main focus: support of RI’s sustainability, promotion of Open Access and attraction of new scientific and industrial users from target countries, develop services for their commercial access, foster exploitation of projects’ results.</a:t>
          </a:r>
        </a:p>
      </dgm:t>
    </dgm:pt>
    <dgm:pt modelId="{62815940-D8D5-124E-8216-C8C0AB0D8540}" type="parTrans" cxnId="{C54D8FC9-442E-BF46-80EF-0E4E4E8E943B}">
      <dgm:prSet/>
      <dgm:spPr/>
      <dgm:t>
        <a:bodyPr/>
        <a:lstStyle/>
        <a:p>
          <a:endParaRPr lang="en-US"/>
        </a:p>
      </dgm:t>
    </dgm:pt>
    <dgm:pt modelId="{463F9CCB-C559-174E-A24B-3D0DA7B78C37}" type="sibTrans" cxnId="{C54D8FC9-442E-BF46-80EF-0E4E4E8E943B}">
      <dgm:prSet/>
      <dgm:spPr/>
      <dgm:t>
        <a:bodyPr/>
        <a:lstStyle/>
        <a:p>
          <a:endParaRPr lang="en-US"/>
        </a:p>
      </dgm:t>
    </dgm:pt>
    <dgm:pt modelId="{5C6AAF7C-961E-2848-8145-7856B1AD35FA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408"/>
            </a:spcAft>
          </a:pPr>
          <a:r>
            <a:rPr lang="en-US" sz="2000" b="1" i="0" dirty="0"/>
            <a:t>8 Partners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1400" b="0" i="0" dirty="0"/>
            <a:t>CERIC, ELI-DC, ESP, ESS, Rathenau Institute, FRMII, HZG, UZHNU</a:t>
          </a:r>
          <a:endParaRPr lang="en-US" sz="1400" b="1" i="0" dirty="0"/>
        </a:p>
      </dgm:t>
    </dgm:pt>
    <dgm:pt modelId="{D9E52E1D-ACC5-EB44-A15A-85E709F46408}" type="sibTrans" cxnId="{2B187FD1-7FB9-7448-AE61-13DF06C73CAD}">
      <dgm:prSet/>
      <dgm:spPr/>
      <dgm:t>
        <a:bodyPr/>
        <a:lstStyle/>
        <a:p>
          <a:endParaRPr lang="en-US"/>
        </a:p>
      </dgm:t>
    </dgm:pt>
    <dgm:pt modelId="{32334B5D-5813-034E-8482-DA673B620160}" type="parTrans" cxnId="{2B187FD1-7FB9-7448-AE61-13DF06C73CAD}">
      <dgm:prSet/>
      <dgm:spPr/>
      <dgm:t>
        <a:bodyPr/>
        <a:lstStyle/>
        <a:p>
          <a:endParaRPr lang="en-US"/>
        </a:p>
      </dgm:t>
    </dgm:pt>
    <dgm:pt modelId="{EE9066F0-C00E-2D45-B48B-5B8D7B38049C}" type="pres">
      <dgm:prSet presAssocID="{77E682A4-E224-0845-8453-2D2F61FB2514}" presName="linearFlow" presStyleCnt="0">
        <dgm:presLayoutVars>
          <dgm:dir/>
          <dgm:resizeHandles val="exact"/>
        </dgm:presLayoutVars>
      </dgm:prSet>
      <dgm:spPr/>
    </dgm:pt>
    <dgm:pt modelId="{E3A8EFB5-854C-3D4A-B69C-4E5D1B62CCE9}" type="pres">
      <dgm:prSet presAssocID="{95B69C89-EB6F-2848-BEA0-0D160D647609}" presName="composite" presStyleCnt="0"/>
      <dgm:spPr/>
    </dgm:pt>
    <dgm:pt modelId="{A8D0E2FC-CDEA-0C46-8960-8E5CAE75C8CC}" type="pres">
      <dgm:prSet presAssocID="{95B69C89-EB6F-2848-BEA0-0D160D647609}" presName="imgShp" presStyleLbl="fgImgPlace1" presStyleIdx="0" presStyleCnt="3" custLinFactX="-57720" custLinFactNeighborX="-100000" custLinFactNeighborY="72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04F3003-41A2-594E-B1FB-BBA0562D099D}" type="pres">
      <dgm:prSet presAssocID="{95B69C89-EB6F-2848-BEA0-0D160D647609}" presName="txShp" presStyleLbl="node1" presStyleIdx="0" presStyleCnt="3" custScaleX="50314" custScaleY="85593" custLinFactNeighborX="-50456" custLinFactNeighborY="7606">
        <dgm:presLayoutVars>
          <dgm:bulletEnabled val="1"/>
        </dgm:presLayoutVars>
      </dgm:prSet>
      <dgm:spPr/>
    </dgm:pt>
    <dgm:pt modelId="{7E5DB565-C1DF-0E46-BF61-EEAE5CFF0F0C}" type="pres">
      <dgm:prSet presAssocID="{C640546B-60EB-224B-9331-941980B905F6}" presName="spacing" presStyleCnt="0"/>
      <dgm:spPr/>
    </dgm:pt>
    <dgm:pt modelId="{F655863A-5486-4549-90B8-3E94C429438F}" type="pres">
      <dgm:prSet presAssocID="{5C6AAF7C-961E-2848-8145-7856B1AD35FA}" presName="composite" presStyleCnt="0"/>
      <dgm:spPr/>
    </dgm:pt>
    <dgm:pt modelId="{C467D9AC-AC6A-4641-B27B-9222E84C85F2}" type="pres">
      <dgm:prSet presAssocID="{5C6AAF7C-961E-2848-8145-7856B1AD35FA}" presName="imgShp" presStyleLbl="fgImgPlace1" presStyleIdx="1" presStyleCnt="3" custLinFactX="-22805" custLinFactNeighborX="-100000" custLinFactNeighborY="-93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11D7B7D-9D6B-7E44-9F0F-A9054048511A}" type="pres">
      <dgm:prSet presAssocID="{5C6AAF7C-961E-2848-8145-7856B1AD35FA}" presName="txShp" presStyleLbl="node1" presStyleIdx="1" presStyleCnt="3" custScaleX="73189" custScaleY="100958" custLinFactNeighborX="-34124" custLinFactNeighborY="-4551">
        <dgm:presLayoutVars>
          <dgm:bulletEnabled val="1"/>
        </dgm:presLayoutVars>
      </dgm:prSet>
      <dgm:spPr/>
    </dgm:pt>
    <dgm:pt modelId="{9CA0FF45-B7FD-B04B-8A7A-B8DB1E517453}" type="pres">
      <dgm:prSet presAssocID="{D9E52E1D-ACC5-EB44-A15A-85E709F46408}" presName="spacing" presStyleCnt="0"/>
      <dgm:spPr/>
    </dgm:pt>
    <dgm:pt modelId="{FB64125A-39EE-B542-9C70-B984CEC36E5D}" type="pres">
      <dgm:prSet presAssocID="{6FF2EB6D-F11A-A74B-8DE7-86E1F9A3EB1F}" presName="composite" presStyleCnt="0"/>
      <dgm:spPr/>
    </dgm:pt>
    <dgm:pt modelId="{D5851F69-FC71-F04F-8828-02E271F1E3EC}" type="pres">
      <dgm:prSet presAssocID="{6FF2EB6D-F11A-A74B-8DE7-86E1F9A3EB1F}" presName="imgShp" presStyleLbl="fgImgPlace1" presStyleIdx="2" presStyleCnt="3" custLinFactNeighborX="-59666" custLinFactNeighborY="-171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838D728-467D-9D4F-8FA3-4D44E941E253}" type="pres">
      <dgm:prSet presAssocID="{6FF2EB6D-F11A-A74B-8DE7-86E1F9A3EB1F}" presName="txShp" presStyleLbl="node1" presStyleIdx="2" presStyleCnt="3" custScaleX="134292" custScaleY="116206" custLinFactNeighborX="9336" custLinFactNeighborY="-13018">
        <dgm:presLayoutVars>
          <dgm:bulletEnabled val="1"/>
        </dgm:presLayoutVars>
      </dgm:prSet>
      <dgm:spPr/>
    </dgm:pt>
  </dgm:ptLst>
  <dgm:cxnLst>
    <dgm:cxn modelId="{D7568D03-13FB-2643-8F98-7AC7C5438BAD}" type="presOf" srcId="{6FF2EB6D-F11A-A74B-8DE7-86E1F9A3EB1F}" destId="{0838D728-467D-9D4F-8FA3-4D44E941E253}" srcOrd="0" destOrd="0" presId="urn:microsoft.com/office/officeart/2005/8/layout/vList3"/>
    <dgm:cxn modelId="{4F6CC21E-5B96-884D-BD43-9F597AB6A060}" type="presOf" srcId="{95B69C89-EB6F-2848-BEA0-0D160D647609}" destId="{704F3003-41A2-594E-B1FB-BBA0562D099D}" srcOrd="0" destOrd="0" presId="urn:microsoft.com/office/officeart/2005/8/layout/vList3"/>
    <dgm:cxn modelId="{60C0CF38-3FC9-4F45-82E8-EFFABA808338}" type="presOf" srcId="{5C6AAF7C-961E-2848-8145-7856B1AD35FA}" destId="{911D7B7D-9D6B-7E44-9F0F-A9054048511A}" srcOrd="0" destOrd="0" presId="urn:microsoft.com/office/officeart/2005/8/layout/vList3"/>
    <dgm:cxn modelId="{359A6C50-C989-4D45-8FE6-50BF1439A033}" srcId="{77E682A4-E224-0845-8453-2D2F61FB2514}" destId="{95B69C89-EB6F-2848-BEA0-0D160D647609}" srcOrd="0" destOrd="0" parTransId="{4E0882C5-FA69-8946-91EC-6ED17B9721F1}" sibTransId="{C640546B-60EB-224B-9331-941980B905F6}"/>
    <dgm:cxn modelId="{C54D8FC9-442E-BF46-80EF-0E4E4E8E943B}" srcId="{77E682A4-E224-0845-8453-2D2F61FB2514}" destId="{6FF2EB6D-F11A-A74B-8DE7-86E1F9A3EB1F}" srcOrd="2" destOrd="0" parTransId="{62815940-D8D5-124E-8216-C8C0AB0D8540}" sibTransId="{463F9CCB-C559-174E-A24B-3D0DA7B78C37}"/>
    <dgm:cxn modelId="{2B187FD1-7FB9-7448-AE61-13DF06C73CAD}" srcId="{77E682A4-E224-0845-8453-2D2F61FB2514}" destId="{5C6AAF7C-961E-2848-8145-7856B1AD35FA}" srcOrd="1" destOrd="0" parTransId="{32334B5D-5813-034E-8482-DA673B620160}" sibTransId="{D9E52E1D-ACC5-EB44-A15A-85E709F46408}"/>
    <dgm:cxn modelId="{5AE7A8E7-97AF-E347-B310-8D15918EB887}" type="presOf" srcId="{77E682A4-E224-0845-8453-2D2F61FB2514}" destId="{EE9066F0-C00E-2D45-B48B-5B8D7B38049C}" srcOrd="0" destOrd="0" presId="urn:microsoft.com/office/officeart/2005/8/layout/vList3"/>
    <dgm:cxn modelId="{4929887C-B289-8E47-B0C6-61FA01DCB543}" type="presParOf" srcId="{EE9066F0-C00E-2D45-B48B-5B8D7B38049C}" destId="{E3A8EFB5-854C-3D4A-B69C-4E5D1B62CCE9}" srcOrd="0" destOrd="0" presId="urn:microsoft.com/office/officeart/2005/8/layout/vList3"/>
    <dgm:cxn modelId="{4E7257F5-0E5C-E741-BC88-0FB8F4183101}" type="presParOf" srcId="{E3A8EFB5-854C-3D4A-B69C-4E5D1B62CCE9}" destId="{A8D0E2FC-CDEA-0C46-8960-8E5CAE75C8CC}" srcOrd="0" destOrd="0" presId="urn:microsoft.com/office/officeart/2005/8/layout/vList3"/>
    <dgm:cxn modelId="{E1FCDEDA-E065-2D49-85EE-3F4F5E5CD3D5}" type="presParOf" srcId="{E3A8EFB5-854C-3D4A-B69C-4E5D1B62CCE9}" destId="{704F3003-41A2-594E-B1FB-BBA0562D099D}" srcOrd="1" destOrd="0" presId="urn:microsoft.com/office/officeart/2005/8/layout/vList3"/>
    <dgm:cxn modelId="{306A72E2-C0B1-1B4F-9C23-2E011302018F}" type="presParOf" srcId="{EE9066F0-C00E-2D45-B48B-5B8D7B38049C}" destId="{7E5DB565-C1DF-0E46-BF61-EEAE5CFF0F0C}" srcOrd="1" destOrd="0" presId="urn:microsoft.com/office/officeart/2005/8/layout/vList3"/>
    <dgm:cxn modelId="{9A51FFC0-FD0E-4243-BB20-C6ED93C7D5A1}" type="presParOf" srcId="{EE9066F0-C00E-2D45-B48B-5B8D7B38049C}" destId="{F655863A-5486-4549-90B8-3E94C429438F}" srcOrd="2" destOrd="0" presId="urn:microsoft.com/office/officeart/2005/8/layout/vList3"/>
    <dgm:cxn modelId="{4ED4D752-0677-6C42-8703-6C3800AB071F}" type="presParOf" srcId="{F655863A-5486-4549-90B8-3E94C429438F}" destId="{C467D9AC-AC6A-4641-B27B-9222E84C85F2}" srcOrd="0" destOrd="0" presId="urn:microsoft.com/office/officeart/2005/8/layout/vList3"/>
    <dgm:cxn modelId="{C1F14A46-AADF-8F42-95B5-F381B1549A98}" type="presParOf" srcId="{F655863A-5486-4549-90B8-3E94C429438F}" destId="{911D7B7D-9D6B-7E44-9F0F-A9054048511A}" srcOrd="1" destOrd="0" presId="urn:microsoft.com/office/officeart/2005/8/layout/vList3"/>
    <dgm:cxn modelId="{07440769-77A2-0748-987D-2D2F405866C2}" type="presParOf" srcId="{EE9066F0-C00E-2D45-B48B-5B8D7B38049C}" destId="{9CA0FF45-B7FD-B04B-8A7A-B8DB1E517453}" srcOrd="3" destOrd="0" presId="urn:microsoft.com/office/officeart/2005/8/layout/vList3"/>
    <dgm:cxn modelId="{21C5EB1F-EFE8-4A4A-AE83-BA2D97294624}" type="presParOf" srcId="{EE9066F0-C00E-2D45-B48B-5B8D7B38049C}" destId="{FB64125A-39EE-B542-9C70-B984CEC36E5D}" srcOrd="4" destOrd="0" presId="urn:microsoft.com/office/officeart/2005/8/layout/vList3"/>
    <dgm:cxn modelId="{A4374504-EB1D-F241-8AEB-73E3677FE3A4}" type="presParOf" srcId="{FB64125A-39EE-B542-9C70-B984CEC36E5D}" destId="{D5851F69-FC71-F04F-8828-02E271F1E3EC}" srcOrd="0" destOrd="0" presId="urn:microsoft.com/office/officeart/2005/8/layout/vList3"/>
    <dgm:cxn modelId="{298F8518-DB31-9D41-86A5-954A00621AFA}" type="presParOf" srcId="{FB64125A-39EE-B542-9C70-B984CEC36E5D}" destId="{0838D728-467D-9D4F-8FA3-4D44E941E2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F3003-41A2-594E-B1FB-BBA0562D099D}">
      <dsp:nvSpPr>
        <dsp:cNvPr id="0" name=""/>
        <dsp:cNvSpPr/>
      </dsp:nvSpPr>
      <dsp:spPr>
        <a:xfrm rot="10800000">
          <a:off x="989811" y="157686"/>
          <a:ext cx="3042476" cy="9051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35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4 years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2017 - 2020 </a:t>
          </a:r>
        </a:p>
      </dsp:txBody>
      <dsp:txXfrm rot="10800000">
        <a:off x="1216108" y="157686"/>
        <a:ext cx="2816179" cy="905189"/>
      </dsp:txXfrm>
    </dsp:sp>
    <dsp:sp modelId="{A8D0E2FC-CDEA-0C46-8960-8E5CAE75C8CC}">
      <dsp:nvSpPr>
        <dsp:cNvPr id="0" name=""/>
        <dsp:cNvSpPr/>
      </dsp:nvSpPr>
      <dsp:spPr>
        <a:xfrm>
          <a:off x="341879" y="77593"/>
          <a:ext cx="1057550" cy="10575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1D7B7D-9D6B-7E44-9F0F-A9054048511A}">
      <dsp:nvSpPr>
        <dsp:cNvPr id="0" name=""/>
        <dsp:cNvSpPr/>
      </dsp:nvSpPr>
      <dsp:spPr>
        <a:xfrm rot="10800000">
          <a:off x="939969" y="1326177"/>
          <a:ext cx="4425722" cy="10676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35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408"/>
            </a:spcAft>
            <a:buNone/>
          </a:pPr>
          <a:r>
            <a:rPr lang="en-US" sz="2000" b="1" i="0" kern="1200" dirty="0"/>
            <a:t>8 Partners</a:t>
          </a:r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0" kern="1200" dirty="0"/>
            <a:t>CERIC, ELI-DC, ESP, ESS, Rathenau Institute, FRMII, HZG, UZHNU</a:t>
          </a:r>
          <a:endParaRPr lang="en-US" sz="1400" b="1" i="0" kern="1200" dirty="0"/>
        </a:p>
      </dsp:txBody>
      <dsp:txXfrm rot="10800000">
        <a:off x="1206889" y="1326177"/>
        <a:ext cx="4158802" cy="1067682"/>
      </dsp:txXfrm>
    </dsp:sp>
    <dsp:sp modelId="{C467D9AC-AC6A-4641-B27B-9222E84C85F2}">
      <dsp:nvSpPr>
        <dsp:cNvPr id="0" name=""/>
        <dsp:cNvSpPr/>
      </dsp:nvSpPr>
      <dsp:spPr>
        <a:xfrm>
          <a:off x="365311" y="1280014"/>
          <a:ext cx="1057550" cy="10575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38D728-467D-9D4F-8FA3-4D44E941E253}">
      <dsp:nvSpPr>
        <dsp:cNvPr id="0" name=""/>
        <dsp:cNvSpPr/>
      </dsp:nvSpPr>
      <dsp:spPr>
        <a:xfrm rot="10800000">
          <a:off x="972592" y="2620003"/>
          <a:ext cx="8120607" cy="12289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35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>
              <a:solidFill>
                <a:schemeClr val="tx1"/>
              </a:solidFill>
            </a:rPr>
            <a:t>7 Work Packages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0" i="1" kern="1200" dirty="0"/>
            <a:t>Main focus: support of RI’s sustainability, promotion of Open Access and attraction of new scientific and industrial users from target countries, develop services for their commercial access, foster exploitation of projects’ results.</a:t>
          </a:r>
        </a:p>
      </dsp:txBody>
      <dsp:txXfrm rot="10800000">
        <a:off x="1279826" y="2620003"/>
        <a:ext cx="7813373" cy="1228937"/>
      </dsp:txXfrm>
    </dsp:sp>
    <dsp:sp modelId="{D5851F69-FC71-F04F-8828-02E271F1E3EC}">
      <dsp:nvSpPr>
        <dsp:cNvPr id="0" name=""/>
        <dsp:cNvSpPr/>
      </dsp:nvSpPr>
      <dsp:spPr>
        <a:xfrm>
          <a:off x="363337" y="2661649"/>
          <a:ext cx="1057550" cy="10575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E6B99-4A7C-D84A-83E5-E892A1963AB9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E9165-3E0C-A94C-A248-14F62D97A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2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9165-3E0C-A94C-A248-14F62D97A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9165-3E0C-A94C-A248-14F62D97A5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3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E9165-3E0C-A94C-A248-14F62D97A5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11" Type="http://schemas.openxmlformats.org/officeDocument/2006/relationships/image" Target="../media/image2.jpg"/><Relationship Id="rId5" Type="http://schemas.openxmlformats.org/officeDocument/2006/relationships/image" Target="../media/image6.jpg"/><Relationship Id="rId10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91697" y="6447817"/>
            <a:ext cx="7643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ACCELERATE is funded by the European Union Framework Programme for Research and Innovation Horizon 2020, under grant agreement 731112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278403" y="6357674"/>
            <a:ext cx="412050" cy="426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64" y="6447817"/>
            <a:ext cx="416577" cy="277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03" y="241142"/>
            <a:ext cx="838101" cy="505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68" y="283500"/>
            <a:ext cx="782356" cy="42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10" y="381822"/>
            <a:ext cx="1043665" cy="311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62" y="271602"/>
            <a:ext cx="564327" cy="421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27" y="237930"/>
            <a:ext cx="512114" cy="512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77"/>
          <a:stretch/>
        </p:blipFill>
        <p:spPr>
          <a:xfrm>
            <a:off x="278403" y="301897"/>
            <a:ext cx="1103480" cy="3442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85" y="213829"/>
            <a:ext cx="916432" cy="520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83" y="252448"/>
            <a:ext cx="979948" cy="52382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78403" y="1193800"/>
            <a:ext cx="829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520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Slide_Option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4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Slide_Option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5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Slide_Option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94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03" y="241142"/>
            <a:ext cx="838101" cy="505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68" y="283500"/>
            <a:ext cx="782356" cy="42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10" y="381822"/>
            <a:ext cx="1043665" cy="311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62" y="271602"/>
            <a:ext cx="564327" cy="421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27" y="237930"/>
            <a:ext cx="512114" cy="512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77"/>
          <a:stretch/>
        </p:blipFill>
        <p:spPr>
          <a:xfrm>
            <a:off x="278403" y="301897"/>
            <a:ext cx="1103480" cy="3442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85" y="213829"/>
            <a:ext cx="916432" cy="520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83" y="252448"/>
            <a:ext cx="979948" cy="523827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1697" y="6447817"/>
            <a:ext cx="7643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ACCELERATE is funded by the European Union Framework Programme for Research and Innovation Horizon 2020, under grant agreement 731112</a:t>
            </a:r>
            <a:endParaRPr lang="en-US" sz="10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278403" y="6357674"/>
            <a:ext cx="412050" cy="4265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64" y="6447817"/>
            <a:ext cx="416577" cy="27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78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511176"/>
            <a:ext cx="6846072" cy="66992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81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10" y="274638"/>
            <a:ext cx="689139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2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724" y="274638"/>
            <a:ext cx="695707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724" y="274638"/>
            <a:ext cx="6957076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92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38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829" y="273050"/>
            <a:ext cx="17576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4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690991" y="6530972"/>
            <a:ext cx="2133600" cy="245719"/>
          </a:xfrm>
        </p:spPr>
        <p:txBody>
          <a:bodyPr/>
          <a:lstStyle>
            <a:lvl1pPr algn="r">
              <a:defRPr sz="1200">
                <a:latin typeface="Calibri (Body)"/>
                <a:cs typeface="Calibri (Body)"/>
              </a:defRPr>
            </a:lvl1pPr>
          </a:lstStyle>
          <a:p>
            <a:pPr>
              <a:defRPr/>
            </a:pPr>
            <a:fld id="{9367BAFD-74B8-6447-ACC1-5EAD9D959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8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34834"/>
            <a:ext cx="1603841" cy="10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0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_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Slide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1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1534"/>
            <a:ext cx="2133600" cy="24571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 (Body)"/>
                <a:cs typeface="Calibri (Body)"/>
              </a:defRPr>
            </a:lvl1pPr>
          </a:lstStyle>
          <a:p>
            <a:fld id="{C962EBD0-F32E-BC4A-9795-789F0A77F349}" type="datetimeFigureOut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1534"/>
            <a:ext cx="2895600" cy="245719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Calibri (Body)"/>
                <a:cs typeface="Calibri (Body)"/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Slide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7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slide_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Slide_Optio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>
          <a:xfrm>
            <a:off x="7830139" y="6309706"/>
            <a:ext cx="412050" cy="426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1" y="6368235"/>
            <a:ext cx="463976" cy="3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C64B15-4E4F-684C-AF16-51190436BB42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18A94A-C925-7143-84DB-ED46A161F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88" r:id="rId4"/>
    <p:sldLayoutId id="2147483683" r:id="rId5"/>
    <p:sldLayoutId id="2147483652" r:id="rId6"/>
    <p:sldLayoutId id="2147483650" r:id="rId7"/>
    <p:sldLayoutId id="2147483687" r:id="rId8"/>
    <p:sldLayoutId id="2147483689" r:id="rId9"/>
    <p:sldLayoutId id="2147483691" r:id="rId10"/>
    <p:sldLayoutId id="2147483690" r:id="rId11"/>
    <p:sldLayoutId id="2147483692" r:id="rId12"/>
    <p:sldLayoutId id="214748365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838200"/>
            <a:ext cx="914400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7833" y="2198901"/>
            <a:ext cx="7568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Introduction to the the ACCELERATE Project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A0798-F423-0F43-B0A3-C477B40EC40A}"/>
              </a:ext>
            </a:extLst>
          </p:cNvPr>
          <p:cNvSpPr txBox="1"/>
          <p:nvPr/>
        </p:nvSpPr>
        <p:spPr>
          <a:xfrm>
            <a:off x="3009649" y="3889659"/>
            <a:ext cx="3449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Steve Welch, ESP Central Ltd</a:t>
            </a:r>
          </a:p>
        </p:txBody>
      </p:sp>
    </p:spTree>
    <p:extLst>
      <p:ext uri="{BB962C8B-B14F-4D97-AF65-F5344CB8AC3E}">
        <p14:creationId xmlns:p14="http://schemas.microsoft.com/office/powerpoint/2010/main" val="146484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838200"/>
            <a:ext cx="914400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701F7DE-61D1-AF45-BA01-8F38A8BD0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4940"/>
            <a:ext cx="4322618" cy="5403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77C8FA-1A1B-1846-9E1E-E975C2F7F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18" y="2250209"/>
            <a:ext cx="38735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9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838200"/>
            <a:ext cx="914400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>
            <p:extLst/>
          </p:nvPr>
        </p:nvGraphicFramePr>
        <p:xfrm>
          <a:off x="-62762" y="2208947"/>
          <a:ext cx="9093200" cy="3987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950" y="979700"/>
            <a:ext cx="86487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ACCELERATE </a:t>
            </a:r>
            <a:r>
              <a:rPr lang="en-US" sz="1900" dirty="0"/>
              <a:t>aims at developing the tools to foster the long-term sustainability of European Research Infrastructures.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9035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838200"/>
            <a:ext cx="914400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0341" y="5892872"/>
            <a:ext cx="782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</a:t>
            </a:r>
            <a:r>
              <a:rPr lang="en-GB" sz="1200" i="1" dirty="0"/>
              <a:t>ERIC: European Research Infrastructure Consortium is a full legal entity under Union law with the objective of establishing and operating, through its Members, a research infrastructure of European importance on a non-economic basis.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18ED2-4356-2F48-AD61-E08C3BD31CC2}"/>
              </a:ext>
            </a:extLst>
          </p:cNvPr>
          <p:cNvSpPr txBox="1"/>
          <p:nvPr/>
        </p:nvSpPr>
        <p:spPr>
          <a:xfrm>
            <a:off x="151595" y="938225"/>
            <a:ext cx="341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 Goals of ACCELERATE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30630-129E-D041-B122-347A5DE85398}"/>
              </a:ext>
            </a:extLst>
          </p:cNvPr>
          <p:cNvSpPr txBox="1"/>
          <p:nvPr/>
        </p:nvSpPr>
        <p:spPr>
          <a:xfrm>
            <a:off x="327341" y="1487215"/>
            <a:ext cx="8352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Develop clear and practical strategies for </a:t>
            </a: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the long-term sustainability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of Research Infrastructures (RIs)</a:t>
            </a:r>
          </a:p>
          <a:p>
            <a:endParaRPr lang="en-GB" sz="800" dirty="0">
              <a:solidFill>
                <a:schemeClr val="tx1">
                  <a:lumMod val="85000"/>
                  <a:lumOff val="15000"/>
                </a:schemeClr>
              </a:solidFill>
              <a:ea typeface="Tahoma" charset="0"/>
              <a:cs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Find </a:t>
            </a: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efficient solutions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to address common legal and administrative issues in ERICs’* operations.</a:t>
            </a:r>
          </a:p>
          <a:p>
            <a:endParaRPr lang="en-GB" sz="800" dirty="0">
              <a:solidFill>
                <a:schemeClr val="tx1">
                  <a:lumMod val="85000"/>
                  <a:lumOff val="15000"/>
                </a:schemeClr>
              </a:solidFill>
              <a:ea typeface="Tahoma" charset="0"/>
              <a:cs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Develop a methodology to </a:t>
            </a: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measure the socio-economic impact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of RIs. </a:t>
            </a:r>
          </a:p>
          <a:p>
            <a:endParaRPr lang="en-GB" sz="800" dirty="0">
              <a:solidFill>
                <a:schemeClr val="tx1">
                  <a:lumMod val="85000"/>
                  <a:lumOff val="15000"/>
                </a:schemeClr>
              </a:solidFill>
              <a:ea typeface="Tahoma" charset="0"/>
              <a:cs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Capacity building through training activities for TT officers and users</a:t>
            </a:r>
          </a:p>
          <a:p>
            <a:endParaRPr lang="en-GB" sz="800" dirty="0">
              <a:solidFill>
                <a:schemeClr val="tx1">
                  <a:lumMod val="85000"/>
                  <a:lumOff val="15000"/>
                </a:schemeClr>
              </a:solidFill>
              <a:ea typeface="Tahoma" charset="0"/>
              <a:cs typeface="Tahom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Increase the visibility of Research Infrastructures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ea typeface="Tahoma" charset="0"/>
                <a:cs typeface="Tahoma" charset="0"/>
              </a:rPr>
              <a:t>(RIs) among academic and industrial communities and attract new users: “Making RIs Business-Friendly”</a:t>
            </a:r>
          </a:p>
        </p:txBody>
      </p:sp>
    </p:spTree>
    <p:extLst>
      <p:ext uri="{BB962C8B-B14F-4D97-AF65-F5344CB8AC3E}">
        <p14:creationId xmlns:p14="http://schemas.microsoft.com/office/powerpoint/2010/main" val="198994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838200"/>
            <a:ext cx="9144000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6BCDA2-88E1-0B48-8141-F633BAA36689}"/>
              </a:ext>
            </a:extLst>
          </p:cNvPr>
          <p:cNvSpPr txBox="1"/>
          <p:nvPr/>
        </p:nvSpPr>
        <p:spPr>
          <a:xfrm>
            <a:off x="154156" y="1099345"/>
            <a:ext cx="8835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How can we build a robust bond between Research Infrastructures and industry 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7C2C8-08BD-3A49-B901-4594F23E1211}"/>
              </a:ext>
            </a:extLst>
          </p:cNvPr>
          <p:cNvSpPr txBox="1"/>
          <p:nvPr/>
        </p:nvSpPr>
        <p:spPr>
          <a:xfrm>
            <a:off x="597161" y="1537856"/>
            <a:ext cx="64406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200" dirty="0"/>
              <a:t>Understanding Needs of Industry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/>
              <a:t>Informing and inspiring Industry with capability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/>
              <a:t>Smooth impediments to cross-working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/>
              <a:t>Creating opportunities for interactions to take place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EFEF2-591D-F848-8246-D38F8DB0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37" y="3225070"/>
            <a:ext cx="5493327" cy="3135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626CF-E012-9A4E-8827-75469FF5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6006</TotalTime>
  <Words>237</Words>
  <Application>Microsoft Macintosh PowerPoint</Application>
  <PresentationFormat>On-screen Show (4:3)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(Body)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Elettra Sincrotrone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Nicoletta Carboni</dc:creator>
  <cp:lastModifiedBy>Steve Welch</cp:lastModifiedBy>
  <cp:revision>265</cp:revision>
  <cp:lastPrinted>2018-04-12T08:07:41Z</cp:lastPrinted>
  <dcterms:created xsi:type="dcterms:W3CDTF">2016-11-17T12:43:41Z</dcterms:created>
  <dcterms:modified xsi:type="dcterms:W3CDTF">2018-10-28T15:55:43Z</dcterms:modified>
</cp:coreProperties>
</file>